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360" r:id="rId3"/>
    <p:sldId id="417" r:id="rId4"/>
    <p:sldId id="493" r:id="rId5"/>
    <p:sldId id="514" r:id="rId6"/>
    <p:sldId id="499" r:id="rId7"/>
    <p:sldId id="510" r:id="rId8"/>
    <p:sldId id="538" r:id="rId9"/>
    <p:sldId id="500" r:id="rId10"/>
    <p:sldId id="529" r:id="rId11"/>
    <p:sldId id="537" r:id="rId12"/>
    <p:sldId id="512" r:id="rId13"/>
    <p:sldId id="511" r:id="rId14"/>
    <p:sldId id="506" r:id="rId15"/>
    <p:sldId id="507" r:id="rId16"/>
    <p:sldId id="530" r:id="rId17"/>
    <p:sldId id="513" r:id="rId18"/>
    <p:sldId id="531" r:id="rId19"/>
    <p:sldId id="397" r:id="rId20"/>
    <p:sldId id="494" r:id="rId21"/>
    <p:sldId id="521" r:id="rId22"/>
    <p:sldId id="536" r:id="rId23"/>
    <p:sldId id="527" r:id="rId24"/>
    <p:sldId id="528" r:id="rId25"/>
    <p:sldId id="523" r:id="rId26"/>
    <p:sldId id="534" r:id="rId27"/>
    <p:sldId id="524" r:id="rId28"/>
    <p:sldId id="525" r:id="rId29"/>
    <p:sldId id="526" r:id="rId30"/>
    <p:sldId id="454" r:id="rId31"/>
    <p:sldId id="522" r:id="rId32"/>
    <p:sldId id="553" r:id="rId33"/>
    <p:sldId id="515" r:id="rId34"/>
    <p:sldId id="520" r:id="rId35"/>
    <p:sldId id="517" r:id="rId36"/>
    <p:sldId id="518" r:id="rId37"/>
    <p:sldId id="516" r:id="rId38"/>
    <p:sldId id="519" r:id="rId39"/>
    <p:sldId id="497" r:id="rId40"/>
    <p:sldId id="551" r:id="rId41"/>
    <p:sldId id="552" r:id="rId42"/>
    <p:sldId id="348" r:id="rId43"/>
    <p:sldId id="535" r:id="rId44"/>
    <p:sldId id="554" r:id="rId45"/>
    <p:sldId id="532" r:id="rId46"/>
    <p:sldId id="533" r:id="rId47"/>
    <p:sldId id="433" r:id="rId48"/>
    <p:sldId id="260" r:id="rId4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9B8E3F19-5536-4439-980A-5DE17805C088}">
          <p14:sldIdLst>
            <p14:sldId id="256"/>
          </p14:sldIdLst>
        </p14:section>
        <p14:section name="消費貸借契約" id="{AAEA4227-A087-4AFD-84CA-FF23F1496FD2}">
          <p14:sldIdLst>
            <p14:sldId id="360"/>
          </p14:sldIdLst>
        </p14:section>
        <p14:section name="要物契約" id="{3A54E07E-2DF0-41DD-8535-71F92DB77AC8}">
          <p14:sldIdLst>
            <p14:sldId id="417"/>
            <p14:sldId id="493"/>
            <p14:sldId id="514"/>
          </p14:sldIdLst>
        </p14:section>
        <p14:section name="諾成契約" id="{BFD0A789-96ED-46BC-8211-CA60FEE00468}">
          <p14:sldIdLst>
            <p14:sldId id="499"/>
            <p14:sldId id="510"/>
            <p14:sldId id="538"/>
            <p14:sldId id="500"/>
            <p14:sldId id="529"/>
            <p14:sldId id="537"/>
          </p14:sldIdLst>
        </p14:section>
        <p14:section name="消費貸借契約の効力" id="{E8F6B537-102D-4587-AD5A-194E78060016}">
          <p14:sldIdLst>
            <p14:sldId id="512"/>
            <p14:sldId id="511"/>
          </p14:sldIdLst>
        </p14:section>
        <p14:section name="消費貸借契約の終了" id="{084A3B6E-E255-4B3E-9AFE-0C5FA66C5425}">
          <p14:sldIdLst>
            <p14:sldId id="506"/>
            <p14:sldId id="507"/>
            <p14:sldId id="530"/>
            <p14:sldId id="513"/>
            <p14:sldId id="531"/>
            <p14:sldId id="397"/>
            <p14:sldId id="494"/>
          </p14:sldIdLst>
        </p14:section>
        <p14:section name="消費者金融" id="{E84A0F84-D52E-4BD8-B654-F111CDC89CAF}">
          <p14:sldIdLst>
            <p14:sldId id="521"/>
            <p14:sldId id="536"/>
            <p14:sldId id="527"/>
            <p14:sldId id="528"/>
            <p14:sldId id="523"/>
            <p14:sldId id="534"/>
            <p14:sldId id="524"/>
            <p14:sldId id="525"/>
            <p14:sldId id="526"/>
            <p14:sldId id="454"/>
          </p14:sldIdLst>
        </p14:section>
        <p14:section name="販売信用" id="{F5B3EF30-883B-4905-B051-D41913007ECA}">
          <p14:sldIdLst>
            <p14:sldId id="522"/>
            <p14:sldId id="553"/>
            <p14:sldId id="515"/>
            <p14:sldId id="520"/>
            <p14:sldId id="517"/>
            <p14:sldId id="518"/>
            <p14:sldId id="516"/>
            <p14:sldId id="519"/>
            <p14:sldId id="497"/>
            <p14:sldId id="551"/>
            <p14:sldId id="552"/>
          </p14:sldIdLst>
        </p14:section>
        <p14:section name="おわりに" id="{0F6CFC0A-F40D-4933-88B6-23F4061E637F}">
          <p14:sldIdLst>
            <p14:sldId id="348"/>
            <p14:sldId id="535"/>
            <p14:sldId id="554"/>
            <p14:sldId id="532"/>
            <p14:sldId id="533"/>
            <p14:sldId id="433"/>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E9A3"/>
    <a:srgbClr val="F7FEA0"/>
    <a:srgbClr val="FFCCFF"/>
    <a:srgbClr val="FCDDC4"/>
    <a:srgbClr val="FEF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86" autoAdjust="0"/>
    <p:restoredTop sz="94692" autoAdjust="0"/>
  </p:normalViewPr>
  <p:slideViewPr>
    <p:cSldViewPr>
      <p:cViewPr varScale="1">
        <p:scale>
          <a:sx n="47" d="100"/>
          <a:sy n="47" d="100"/>
        </p:scale>
        <p:origin x="1253" y="43"/>
      </p:cViewPr>
      <p:guideLst>
        <p:guide orient="horz" pos="2160"/>
        <p:guide pos="2880"/>
      </p:guideLst>
    </p:cSldViewPr>
  </p:slideViewPr>
  <p:outlineViewPr>
    <p:cViewPr>
      <p:scale>
        <a:sx n="33" d="100"/>
        <a:sy n="33" d="100"/>
      </p:scale>
      <p:origin x="0" y="118398"/>
    </p:cViewPr>
  </p:outlineViewPr>
  <p:notesTextViewPr>
    <p:cViewPr>
      <p:scale>
        <a:sx n="100" d="100"/>
        <a:sy n="100" d="100"/>
      </p:scale>
      <p:origin x="0" y="0"/>
    </p:cViewPr>
  </p:notesTextViewPr>
  <p:sorterViewPr>
    <p:cViewPr>
      <p:scale>
        <a:sx n="100" d="100"/>
        <a:sy n="100" d="100"/>
      </p:scale>
      <p:origin x="0" y="5502"/>
    </p:cViewPr>
  </p:sorterViewPr>
  <p:notesViewPr>
    <p:cSldViewPr>
      <p:cViewPr varScale="1">
        <p:scale>
          <a:sx n="70" d="100"/>
          <a:sy n="70" d="100"/>
        </p:scale>
        <p:origin x="-218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slide" Target="../slides/slide38.xml"/><Relationship Id="rId1"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AE6FC-8B1E-4BCD-8FB0-3FC0A955EE94}" type="doc">
      <dgm:prSet loTypeId="urn:microsoft.com/office/officeart/2005/8/layout/hierarchy2" loCatId="hierarchy" qsTypeId="urn:microsoft.com/office/officeart/2005/8/quickstyle/simple5" qsCatId="simple" csTypeId="urn:microsoft.com/office/officeart/2005/8/colors/accent0_1" csCatId="mainScheme" phldr="1"/>
      <dgm:spPr/>
      <dgm:t>
        <a:bodyPr/>
        <a:lstStyle/>
        <a:p>
          <a:endParaRPr kumimoji="1" lang="ja-JP" altLang="en-US"/>
        </a:p>
      </dgm:t>
    </dgm:pt>
    <dgm:pt modelId="{E63EAABC-D775-4B2D-A0B2-E554F5F890BD}">
      <dgm:prSet phldrT="[テキスト]"/>
      <dgm:spPr/>
      <dgm:t>
        <a:bodyPr/>
        <a:lstStyle/>
        <a:p>
          <a:r>
            <a:rPr kumimoji="1" lang="ja-JP" altLang="en-US" b="1" dirty="0" smtClean="0"/>
            <a:t>消費貸借契約</a:t>
          </a:r>
          <a:endParaRPr kumimoji="1" lang="ja-JP" altLang="en-US" b="1" dirty="0"/>
        </a:p>
      </dgm:t>
    </dgm:pt>
    <dgm:pt modelId="{1D079104-3F07-4752-A819-577A9F435968}" type="parTrans" cxnId="{A22DAEC1-C038-44BF-8426-CFAE3A4A267A}">
      <dgm:prSet/>
      <dgm:spPr/>
      <dgm:t>
        <a:bodyPr/>
        <a:lstStyle/>
        <a:p>
          <a:endParaRPr kumimoji="1" lang="ja-JP" altLang="en-US" b="1"/>
        </a:p>
      </dgm:t>
    </dgm:pt>
    <dgm:pt modelId="{2AE5DABC-0B3F-4CD7-A635-0A786ED9C1AB}" type="sibTrans" cxnId="{A22DAEC1-C038-44BF-8426-CFAE3A4A267A}">
      <dgm:prSet/>
      <dgm:spPr/>
      <dgm:t>
        <a:bodyPr/>
        <a:lstStyle/>
        <a:p>
          <a:endParaRPr kumimoji="1" lang="ja-JP" altLang="en-US" b="1"/>
        </a:p>
      </dgm:t>
    </dgm:pt>
    <dgm:pt modelId="{4EF54326-E211-436F-9ABA-6E0C84BF51D5}">
      <dgm:prSet phldrT="[テキスト]"/>
      <dgm:spPr/>
      <dgm:t>
        <a:bodyPr/>
        <a:lstStyle/>
        <a:p>
          <a:r>
            <a:rPr kumimoji="1" lang="ja-JP" altLang="en-US" b="1" dirty="0" smtClean="0"/>
            <a:t>無償</a:t>
          </a:r>
          <a:endParaRPr kumimoji="1" lang="ja-JP" altLang="en-US" b="1" dirty="0"/>
        </a:p>
      </dgm:t>
    </dgm:pt>
    <dgm:pt modelId="{8220C38E-1917-4F51-87D2-E84FD5BECEC0}" type="parTrans" cxnId="{FE8EBAE8-DE8D-447D-9AC1-9BC79E3778CC}">
      <dgm:prSet/>
      <dgm:spPr/>
      <dgm:t>
        <a:bodyPr/>
        <a:lstStyle/>
        <a:p>
          <a:endParaRPr kumimoji="1" lang="ja-JP" altLang="en-US" b="1"/>
        </a:p>
      </dgm:t>
    </dgm:pt>
    <dgm:pt modelId="{D728C02B-716A-4A22-B7BD-F065B2AEA4B8}" type="sibTrans" cxnId="{FE8EBAE8-DE8D-447D-9AC1-9BC79E3778CC}">
      <dgm:prSet/>
      <dgm:spPr/>
      <dgm:t>
        <a:bodyPr/>
        <a:lstStyle/>
        <a:p>
          <a:endParaRPr kumimoji="1" lang="ja-JP" altLang="en-US" b="1"/>
        </a:p>
      </dgm:t>
    </dgm:pt>
    <dgm:pt modelId="{F0642E60-A4E2-4B11-A101-E7F0CF1B95FB}">
      <dgm:prSet phldrT="[テキスト]"/>
      <dgm:spPr/>
      <dgm:t>
        <a:bodyPr/>
        <a:lstStyle/>
        <a:p>
          <a:r>
            <a:rPr kumimoji="1" lang="ja-JP" altLang="en-US" b="1" dirty="0" smtClean="0"/>
            <a:t>要物契約</a:t>
          </a:r>
          <a:endParaRPr kumimoji="1" lang="ja-JP" altLang="en-US" b="1" dirty="0"/>
        </a:p>
      </dgm:t>
    </dgm:pt>
    <dgm:pt modelId="{71DDF18D-B5D4-4082-BAB9-6DE860608816}" type="parTrans" cxnId="{473CE142-B94B-451C-AC9F-BB57BB774AC4}">
      <dgm:prSet/>
      <dgm:spPr/>
      <dgm:t>
        <a:bodyPr/>
        <a:lstStyle/>
        <a:p>
          <a:endParaRPr kumimoji="1" lang="ja-JP" altLang="en-US" b="1"/>
        </a:p>
      </dgm:t>
    </dgm:pt>
    <dgm:pt modelId="{B0004D57-7F5D-47B9-BF93-A3CCBACCB739}" type="sibTrans" cxnId="{473CE142-B94B-451C-AC9F-BB57BB774AC4}">
      <dgm:prSet/>
      <dgm:spPr/>
      <dgm:t>
        <a:bodyPr/>
        <a:lstStyle/>
        <a:p>
          <a:endParaRPr kumimoji="1" lang="ja-JP" altLang="en-US" b="1"/>
        </a:p>
      </dgm:t>
    </dgm:pt>
    <dgm:pt modelId="{BF98A258-7DC9-41E4-96E0-81DBBA539CA4}">
      <dgm:prSet phldrT="[テキスト]"/>
      <dgm:spPr/>
      <dgm:t>
        <a:bodyPr/>
        <a:lstStyle/>
        <a:p>
          <a:r>
            <a:rPr kumimoji="1" lang="ja-JP" altLang="en-US" b="1" dirty="0" smtClean="0"/>
            <a:t>債権者保護の実現</a:t>
          </a:r>
          <a:endParaRPr kumimoji="1" lang="ja-JP" altLang="en-US" b="1" dirty="0"/>
        </a:p>
      </dgm:t>
    </dgm:pt>
    <dgm:pt modelId="{5FFAFECE-3E06-4CF9-A977-AC3DB4D697CE}" type="parTrans" cxnId="{C70D516D-DD11-417A-87D7-3F4CABC5D911}">
      <dgm:prSet/>
      <dgm:spPr/>
      <dgm:t>
        <a:bodyPr/>
        <a:lstStyle/>
        <a:p>
          <a:endParaRPr kumimoji="1" lang="ja-JP" altLang="en-US" b="1"/>
        </a:p>
      </dgm:t>
    </dgm:pt>
    <dgm:pt modelId="{0D76F59B-DCED-404E-864F-878E0741260A}" type="sibTrans" cxnId="{C70D516D-DD11-417A-87D7-3F4CABC5D911}">
      <dgm:prSet/>
      <dgm:spPr/>
      <dgm:t>
        <a:bodyPr/>
        <a:lstStyle/>
        <a:p>
          <a:endParaRPr kumimoji="1" lang="ja-JP" altLang="en-US" b="1"/>
        </a:p>
      </dgm:t>
    </dgm:pt>
    <dgm:pt modelId="{4BF18AA4-96D9-4D50-B9E8-27F22AE6A560}">
      <dgm:prSet phldrT="[テキスト]"/>
      <dgm:spPr/>
      <dgm:t>
        <a:bodyPr/>
        <a:lstStyle/>
        <a:p>
          <a:r>
            <a:rPr kumimoji="1" lang="ja-JP" altLang="en-US" b="1" dirty="0" smtClean="0"/>
            <a:t>有償</a:t>
          </a:r>
          <a:endParaRPr kumimoji="1" lang="ja-JP" altLang="en-US" b="1" dirty="0"/>
        </a:p>
      </dgm:t>
    </dgm:pt>
    <dgm:pt modelId="{E6E6027B-32D7-402C-BFBF-A694B25CD3CA}" type="parTrans" cxnId="{D15F3D8E-416E-4222-B23B-6D029461F8E4}">
      <dgm:prSet/>
      <dgm:spPr/>
      <dgm:t>
        <a:bodyPr/>
        <a:lstStyle/>
        <a:p>
          <a:endParaRPr kumimoji="1" lang="ja-JP" altLang="en-US" b="1"/>
        </a:p>
      </dgm:t>
    </dgm:pt>
    <dgm:pt modelId="{7C98FAA9-7367-4069-8D07-1E17EEAC5C9F}" type="sibTrans" cxnId="{D15F3D8E-416E-4222-B23B-6D029461F8E4}">
      <dgm:prSet/>
      <dgm:spPr/>
      <dgm:t>
        <a:bodyPr/>
        <a:lstStyle/>
        <a:p>
          <a:endParaRPr kumimoji="1" lang="ja-JP" altLang="en-US" b="1"/>
        </a:p>
      </dgm:t>
    </dgm:pt>
    <dgm:pt modelId="{651625CC-3E60-429B-B2CA-25F551776891}">
      <dgm:prSet phldrT="[テキスト]"/>
      <dgm:spPr/>
      <dgm:t>
        <a:bodyPr/>
        <a:lstStyle/>
        <a:p>
          <a:r>
            <a:rPr kumimoji="1" lang="ja-JP" altLang="en-US" b="1" dirty="0" smtClean="0"/>
            <a:t>諾成契約</a:t>
          </a:r>
          <a:endParaRPr kumimoji="1" lang="ja-JP" altLang="en-US" b="1" dirty="0"/>
        </a:p>
      </dgm:t>
    </dgm:pt>
    <dgm:pt modelId="{ECDBCE67-C6A6-4A7F-BDA3-859230738D75}" type="parTrans" cxnId="{B2EE0CB0-4005-4B3A-8CCE-DA1D0ACC9DBB}">
      <dgm:prSet/>
      <dgm:spPr/>
      <dgm:t>
        <a:bodyPr/>
        <a:lstStyle/>
        <a:p>
          <a:endParaRPr kumimoji="1" lang="ja-JP" altLang="en-US" b="1"/>
        </a:p>
      </dgm:t>
    </dgm:pt>
    <dgm:pt modelId="{2C4720C9-8814-46DC-BF3B-9B65579A4B1B}" type="sibTrans" cxnId="{B2EE0CB0-4005-4B3A-8CCE-DA1D0ACC9DBB}">
      <dgm:prSet/>
      <dgm:spPr/>
      <dgm:t>
        <a:bodyPr/>
        <a:lstStyle/>
        <a:p>
          <a:endParaRPr kumimoji="1" lang="ja-JP" altLang="en-US" b="1"/>
        </a:p>
      </dgm:t>
    </dgm:pt>
    <dgm:pt modelId="{9C97F8C7-ACAF-4E83-BCAF-295C2927CEC5}">
      <dgm:prSet phldrT="[テキスト]"/>
      <dgm:spPr/>
      <dgm:t>
        <a:bodyPr/>
        <a:lstStyle/>
        <a:p>
          <a:r>
            <a:rPr kumimoji="1" lang="ja-JP" altLang="en-US" b="1" dirty="0" smtClean="0"/>
            <a:t>債権者保護</a:t>
          </a:r>
          <a:endParaRPr kumimoji="1" lang="ja-JP" altLang="en-US" b="1" dirty="0"/>
        </a:p>
      </dgm:t>
    </dgm:pt>
    <dgm:pt modelId="{39E0199F-3915-4347-BB72-C01A85592010}" type="parTrans" cxnId="{48FA2371-0664-472A-A8E9-9BC838257999}">
      <dgm:prSet/>
      <dgm:spPr/>
      <dgm:t>
        <a:bodyPr/>
        <a:lstStyle/>
        <a:p>
          <a:endParaRPr kumimoji="1" lang="ja-JP" altLang="en-US" b="1"/>
        </a:p>
      </dgm:t>
    </dgm:pt>
    <dgm:pt modelId="{867B9E48-2F73-41E5-8CE9-6EBD9F2AEBE5}" type="sibTrans" cxnId="{48FA2371-0664-472A-A8E9-9BC838257999}">
      <dgm:prSet/>
      <dgm:spPr/>
      <dgm:t>
        <a:bodyPr/>
        <a:lstStyle/>
        <a:p>
          <a:endParaRPr kumimoji="1" lang="ja-JP" altLang="en-US" b="1"/>
        </a:p>
      </dgm:t>
    </dgm:pt>
    <dgm:pt modelId="{9D3FD2AD-3EDB-46D9-A4D6-6591716F44D4}">
      <dgm:prSet phldrT="[テキスト]"/>
      <dgm:spPr/>
      <dgm:t>
        <a:bodyPr/>
        <a:lstStyle/>
        <a:p>
          <a:r>
            <a:rPr kumimoji="1" lang="ja-JP" altLang="en-US" b="1" dirty="0" smtClean="0"/>
            <a:t>公正証書の有効</a:t>
          </a:r>
          <a:endParaRPr kumimoji="1" lang="ja-JP" altLang="en-US" b="1" dirty="0"/>
        </a:p>
      </dgm:t>
    </dgm:pt>
    <dgm:pt modelId="{E642592B-09C0-4D5A-A6B3-D7B139E1FB92}" type="parTrans" cxnId="{E80F0062-44CF-4C14-8890-33031B73A3EB}">
      <dgm:prSet/>
      <dgm:spPr/>
      <dgm:t>
        <a:bodyPr/>
        <a:lstStyle/>
        <a:p>
          <a:endParaRPr kumimoji="1" lang="ja-JP" altLang="en-US" b="1"/>
        </a:p>
      </dgm:t>
    </dgm:pt>
    <dgm:pt modelId="{21D2FC03-1872-4E3A-AE82-9A4082327F46}" type="sibTrans" cxnId="{E80F0062-44CF-4C14-8890-33031B73A3EB}">
      <dgm:prSet/>
      <dgm:spPr/>
      <dgm:t>
        <a:bodyPr/>
        <a:lstStyle/>
        <a:p>
          <a:endParaRPr kumimoji="1" lang="ja-JP" altLang="en-US" b="1"/>
        </a:p>
      </dgm:t>
    </dgm:pt>
    <dgm:pt modelId="{B5FADAC1-C7FA-4BB7-B392-C18D5420F51D}">
      <dgm:prSet phldrT="[テキスト]"/>
      <dgm:spPr/>
      <dgm:t>
        <a:bodyPr/>
        <a:lstStyle/>
        <a:p>
          <a:r>
            <a:rPr kumimoji="1" lang="ja-JP" altLang="en-US" b="1" dirty="0" smtClean="0"/>
            <a:t>抵当権の</a:t>
          </a:r>
          <a:r>
            <a:rPr kumimoji="1" lang="en-US" altLang="ja-JP" b="1" dirty="0" smtClean="0"/>
            <a:t/>
          </a:r>
          <a:br>
            <a:rPr kumimoji="1" lang="en-US" altLang="ja-JP" b="1" dirty="0" smtClean="0"/>
          </a:br>
          <a:r>
            <a:rPr kumimoji="1" lang="ja-JP" altLang="en-US" b="1" dirty="0" smtClean="0"/>
            <a:t>有効</a:t>
          </a:r>
          <a:endParaRPr kumimoji="1" lang="ja-JP" altLang="en-US" b="1" dirty="0"/>
        </a:p>
      </dgm:t>
    </dgm:pt>
    <dgm:pt modelId="{78937A16-4A1F-4A04-AC77-3B65958EB4BE}" type="parTrans" cxnId="{8EACD5F6-647E-4B2F-A08E-FCDCF225D990}">
      <dgm:prSet/>
      <dgm:spPr/>
      <dgm:t>
        <a:bodyPr/>
        <a:lstStyle/>
        <a:p>
          <a:endParaRPr kumimoji="1" lang="ja-JP" altLang="en-US" b="1"/>
        </a:p>
      </dgm:t>
    </dgm:pt>
    <dgm:pt modelId="{EDBA3747-4190-4327-9704-6AE89F69FA5C}" type="sibTrans" cxnId="{8EACD5F6-647E-4B2F-A08E-FCDCF225D990}">
      <dgm:prSet/>
      <dgm:spPr/>
      <dgm:t>
        <a:bodyPr/>
        <a:lstStyle/>
        <a:p>
          <a:endParaRPr kumimoji="1" lang="ja-JP" altLang="en-US" b="1"/>
        </a:p>
      </dgm:t>
    </dgm:pt>
    <dgm:pt modelId="{2192867E-7990-4243-8C3C-B361C9275EB3}">
      <dgm:prSet phldrT="[テキスト]"/>
      <dgm:spPr/>
      <dgm:t>
        <a:bodyPr/>
        <a:lstStyle/>
        <a:p>
          <a:r>
            <a:rPr kumimoji="1" lang="ja-JP" altLang="en-US" b="1" dirty="0" smtClean="0"/>
            <a:t>債務者保護</a:t>
          </a:r>
          <a:endParaRPr kumimoji="1" lang="ja-JP" altLang="en-US" b="1" dirty="0"/>
        </a:p>
      </dgm:t>
    </dgm:pt>
    <dgm:pt modelId="{F56FB3D9-07D5-40F2-B413-0D7380E55708}" type="parTrans" cxnId="{05B982F1-3B21-4001-B56E-773658090EFF}">
      <dgm:prSet/>
      <dgm:spPr/>
      <dgm:t>
        <a:bodyPr/>
        <a:lstStyle/>
        <a:p>
          <a:endParaRPr kumimoji="1" lang="ja-JP" altLang="en-US" b="1"/>
        </a:p>
      </dgm:t>
    </dgm:pt>
    <dgm:pt modelId="{71A93CBC-76B1-43C2-8A22-72F39B503044}" type="sibTrans" cxnId="{05B982F1-3B21-4001-B56E-773658090EFF}">
      <dgm:prSet/>
      <dgm:spPr/>
      <dgm:t>
        <a:bodyPr/>
        <a:lstStyle/>
        <a:p>
          <a:endParaRPr kumimoji="1" lang="ja-JP" altLang="en-US" b="1"/>
        </a:p>
      </dgm:t>
    </dgm:pt>
    <dgm:pt modelId="{91FC888B-7A04-44FA-88C2-2128AAC444A2}">
      <dgm:prSet phldrT="[テキスト]"/>
      <dgm:spPr/>
      <dgm:t>
        <a:bodyPr/>
        <a:lstStyle/>
        <a:p>
          <a:r>
            <a:rPr kumimoji="1" lang="ja-JP" altLang="en-US" b="1" dirty="0" smtClean="0"/>
            <a:t>予約の有効</a:t>
          </a:r>
          <a:endParaRPr kumimoji="1" lang="ja-JP" altLang="en-US" b="1" dirty="0"/>
        </a:p>
      </dgm:t>
    </dgm:pt>
    <dgm:pt modelId="{CA5E7A6B-C396-40E3-BB76-76D158B8B2D3}" type="parTrans" cxnId="{FAC7AE36-6202-4D57-9A4E-AD54295B720A}">
      <dgm:prSet/>
      <dgm:spPr/>
      <dgm:t>
        <a:bodyPr/>
        <a:lstStyle/>
        <a:p>
          <a:endParaRPr kumimoji="1" lang="ja-JP" altLang="en-US" b="1"/>
        </a:p>
      </dgm:t>
    </dgm:pt>
    <dgm:pt modelId="{AA99957B-243C-46A1-947A-49A9CFDD1CEA}" type="sibTrans" cxnId="{FAC7AE36-6202-4D57-9A4E-AD54295B720A}">
      <dgm:prSet/>
      <dgm:spPr/>
      <dgm:t>
        <a:bodyPr/>
        <a:lstStyle/>
        <a:p>
          <a:endParaRPr kumimoji="1" lang="ja-JP" altLang="en-US" b="1"/>
        </a:p>
      </dgm:t>
    </dgm:pt>
    <dgm:pt modelId="{7F6D5930-71C0-44B3-BAB7-AECEE1740810}">
      <dgm:prSet phldrT="[テキスト]"/>
      <dgm:spPr/>
      <dgm:t>
        <a:bodyPr/>
        <a:lstStyle/>
        <a:p>
          <a:r>
            <a:rPr kumimoji="1" lang="ja-JP" altLang="en-US" b="1" dirty="0" smtClean="0"/>
            <a:t>融資の確保</a:t>
          </a:r>
          <a:endParaRPr kumimoji="1" lang="ja-JP" altLang="en-US" b="1" dirty="0"/>
        </a:p>
      </dgm:t>
    </dgm:pt>
    <dgm:pt modelId="{C219C580-9403-457E-B1A5-7BF4019FBAFD}" type="parTrans" cxnId="{5EB71329-FF7C-48FB-9766-15ABB47E8DC2}">
      <dgm:prSet/>
      <dgm:spPr/>
      <dgm:t>
        <a:bodyPr/>
        <a:lstStyle/>
        <a:p>
          <a:endParaRPr kumimoji="1" lang="ja-JP" altLang="en-US" b="1"/>
        </a:p>
      </dgm:t>
    </dgm:pt>
    <dgm:pt modelId="{E0789B41-B5BF-4A3E-92B7-1C4C84916794}" type="sibTrans" cxnId="{5EB71329-FF7C-48FB-9766-15ABB47E8DC2}">
      <dgm:prSet/>
      <dgm:spPr/>
      <dgm:t>
        <a:bodyPr/>
        <a:lstStyle/>
        <a:p>
          <a:endParaRPr kumimoji="1" lang="ja-JP" altLang="en-US" b="1"/>
        </a:p>
      </dgm:t>
    </dgm:pt>
    <dgm:pt modelId="{B1E009EE-5611-4C47-9720-997BE9C7169A}">
      <dgm:prSet phldrT="[テキスト]"/>
      <dgm:spPr/>
      <dgm:t>
        <a:bodyPr/>
        <a:lstStyle/>
        <a:p>
          <a:r>
            <a:rPr kumimoji="1" lang="ja-JP" altLang="en-US" b="1" dirty="0" smtClean="0"/>
            <a:t>諾成契約</a:t>
          </a:r>
          <a:endParaRPr kumimoji="1" lang="ja-JP" altLang="en-US" b="1" dirty="0"/>
        </a:p>
      </dgm:t>
    </dgm:pt>
    <dgm:pt modelId="{E4AC16AE-B6DD-4001-A162-3A30FC9E8D5E}" type="parTrans" cxnId="{A5C12666-A0FE-4593-A138-AF35B2BD2795}">
      <dgm:prSet/>
      <dgm:spPr/>
      <dgm:t>
        <a:bodyPr/>
        <a:lstStyle/>
        <a:p>
          <a:endParaRPr kumimoji="1" lang="ja-JP" altLang="en-US" b="1"/>
        </a:p>
      </dgm:t>
    </dgm:pt>
    <dgm:pt modelId="{7C4FE30B-89D1-4E69-8BCF-2D8ABD7694B4}" type="sibTrans" cxnId="{A5C12666-A0FE-4593-A138-AF35B2BD2795}">
      <dgm:prSet/>
      <dgm:spPr/>
      <dgm:t>
        <a:bodyPr/>
        <a:lstStyle/>
        <a:p>
          <a:endParaRPr kumimoji="1" lang="ja-JP" altLang="en-US" b="1"/>
        </a:p>
      </dgm:t>
    </dgm:pt>
    <dgm:pt modelId="{14C2530F-2775-446C-BBEC-9F8123B127B7}">
      <dgm:prSet phldrT="[テキスト]"/>
      <dgm:spPr/>
      <dgm:t>
        <a:bodyPr/>
        <a:lstStyle/>
        <a:p>
          <a:r>
            <a:rPr kumimoji="1" lang="ja-JP" altLang="en-US" b="1" dirty="0" smtClean="0"/>
            <a:t>贈与の準用</a:t>
          </a:r>
          <a:endParaRPr kumimoji="1" lang="ja-JP" altLang="en-US" b="1" dirty="0"/>
        </a:p>
      </dgm:t>
    </dgm:pt>
    <dgm:pt modelId="{802BE340-EA8C-4B73-BF1A-84733CBDE007}" type="parTrans" cxnId="{0FF2D158-12EF-48F1-A6EF-11BAC5486423}">
      <dgm:prSet/>
      <dgm:spPr/>
      <dgm:t>
        <a:bodyPr/>
        <a:lstStyle/>
        <a:p>
          <a:endParaRPr kumimoji="1" lang="ja-JP" altLang="en-US" b="1"/>
        </a:p>
      </dgm:t>
    </dgm:pt>
    <dgm:pt modelId="{3282C5A2-F5B3-4445-A60F-A3D721FDDBFC}" type="sibTrans" cxnId="{0FF2D158-12EF-48F1-A6EF-11BAC5486423}">
      <dgm:prSet/>
      <dgm:spPr/>
      <dgm:t>
        <a:bodyPr/>
        <a:lstStyle/>
        <a:p>
          <a:endParaRPr kumimoji="1" lang="ja-JP" altLang="en-US" b="1"/>
        </a:p>
      </dgm:t>
    </dgm:pt>
    <dgm:pt modelId="{BF97CBA4-04D2-4A2E-A8AA-127A8BBB881B}">
      <dgm:prSet phldrT="[テキスト]"/>
      <dgm:spPr/>
      <dgm:t>
        <a:bodyPr/>
        <a:lstStyle/>
        <a:p>
          <a:r>
            <a:rPr kumimoji="1" lang="ja-JP" altLang="en-US" b="1" dirty="0" smtClean="0"/>
            <a:t>債権者保護の実現</a:t>
          </a:r>
          <a:endParaRPr kumimoji="1" lang="ja-JP" altLang="en-US" b="1" dirty="0"/>
        </a:p>
      </dgm:t>
    </dgm:pt>
    <dgm:pt modelId="{798AEC46-694C-4405-99ED-59F4883A864F}" type="parTrans" cxnId="{39D7FEF8-64C3-4563-B6EB-D8B2B41CF45A}">
      <dgm:prSet/>
      <dgm:spPr/>
      <dgm:t>
        <a:bodyPr/>
        <a:lstStyle/>
        <a:p>
          <a:endParaRPr kumimoji="1" lang="ja-JP" altLang="en-US" b="1"/>
        </a:p>
      </dgm:t>
    </dgm:pt>
    <dgm:pt modelId="{78CE0D78-840C-4CBC-89A5-6AD4511A0FCD}" type="sibTrans" cxnId="{39D7FEF8-64C3-4563-B6EB-D8B2B41CF45A}">
      <dgm:prSet/>
      <dgm:spPr/>
      <dgm:t>
        <a:bodyPr/>
        <a:lstStyle/>
        <a:p>
          <a:endParaRPr kumimoji="1" lang="ja-JP" altLang="en-US" b="1"/>
        </a:p>
      </dgm:t>
    </dgm:pt>
    <dgm:pt modelId="{44380273-1932-4696-B40B-32A873BB7521}">
      <dgm:prSet phldrT="[テキスト]"/>
      <dgm:spPr/>
      <dgm:t>
        <a:bodyPr/>
        <a:lstStyle/>
        <a:p>
          <a:r>
            <a:rPr kumimoji="1" lang="ja-JP" altLang="en-US" b="1" dirty="0" smtClean="0"/>
            <a:t>従来通り</a:t>
          </a:r>
          <a:endParaRPr kumimoji="1" lang="ja-JP" altLang="en-US" b="1" dirty="0"/>
        </a:p>
      </dgm:t>
    </dgm:pt>
    <dgm:pt modelId="{C76640A6-2E64-4311-A2A6-3F6D9C8A8DB3}" type="parTrans" cxnId="{6862A804-0514-42F8-9082-D38F0BE049EF}">
      <dgm:prSet/>
      <dgm:spPr/>
      <dgm:t>
        <a:bodyPr/>
        <a:lstStyle/>
        <a:p>
          <a:endParaRPr kumimoji="1" lang="ja-JP" altLang="en-US" b="1"/>
        </a:p>
      </dgm:t>
    </dgm:pt>
    <dgm:pt modelId="{4A3BF128-92F6-4919-A7C7-37849C659508}" type="sibTrans" cxnId="{6862A804-0514-42F8-9082-D38F0BE049EF}">
      <dgm:prSet/>
      <dgm:spPr/>
      <dgm:t>
        <a:bodyPr/>
        <a:lstStyle/>
        <a:p>
          <a:endParaRPr kumimoji="1" lang="ja-JP" altLang="en-US" b="1"/>
        </a:p>
      </dgm:t>
    </dgm:pt>
    <dgm:pt modelId="{37B9BD67-C58F-4D25-BB31-9FEDAD02A964}" type="pres">
      <dgm:prSet presAssocID="{E64AE6FC-8B1E-4BCD-8FB0-3FC0A955EE94}" presName="diagram" presStyleCnt="0">
        <dgm:presLayoutVars>
          <dgm:chPref val="1"/>
          <dgm:dir/>
          <dgm:animOne val="branch"/>
          <dgm:animLvl val="lvl"/>
          <dgm:resizeHandles val="exact"/>
        </dgm:presLayoutVars>
      </dgm:prSet>
      <dgm:spPr/>
      <dgm:t>
        <a:bodyPr/>
        <a:lstStyle/>
        <a:p>
          <a:endParaRPr kumimoji="1" lang="ja-JP" altLang="en-US"/>
        </a:p>
      </dgm:t>
    </dgm:pt>
    <dgm:pt modelId="{9F14D0EE-9A70-4B21-A76C-F4B71CD09EFD}" type="pres">
      <dgm:prSet presAssocID="{E63EAABC-D775-4B2D-A0B2-E554F5F890BD}" presName="root1" presStyleCnt="0"/>
      <dgm:spPr/>
    </dgm:pt>
    <dgm:pt modelId="{6188B6EE-072B-4549-91F3-CD39A2EB900F}" type="pres">
      <dgm:prSet presAssocID="{E63EAABC-D775-4B2D-A0B2-E554F5F890BD}" presName="LevelOneTextNode" presStyleLbl="node0" presStyleIdx="0" presStyleCnt="1" custScaleX="32749" custScaleY="285311">
        <dgm:presLayoutVars>
          <dgm:chPref val="3"/>
        </dgm:presLayoutVars>
      </dgm:prSet>
      <dgm:spPr/>
      <dgm:t>
        <a:bodyPr/>
        <a:lstStyle/>
        <a:p>
          <a:endParaRPr kumimoji="1" lang="ja-JP" altLang="en-US"/>
        </a:p>
      </dgm:t>
    </dgm:pt>
    <dgm:pt modelId="{A4DFD391-1823-4B96-8294-A90440852883}" type="pres">
      <dgm:prSet presAssocID="{E63EAABC-D775-4B2D-A0B2-E554F5F890BD}" presName="level2hierChild" presStyleCnt="0"/>
      <dgm:spPr/>
    </dgm:pt>
    <dgm:pt modelId="{12649240-A0DC-4B23-BB10-DCABFF0C8EA2}" type="pres">
      <dgm:prSet presAssocID="{8220C38E-1917-4F51-87D2-E84FD5BECEC0}" presName="conn2-1" presStyleLbl="parChTrans1D2" presStyleIdx="0" presStyleCnt="2"/>
      <dgm:spPr/>
      <dgm:t>
        <a:bodyPr/>
        <a:lstStyle/>
        <a:p>
          <a:endParaRPr kumimoji="1" lang="ja-JP" altLang="en-US"/>
        </a:p>
      </dgm:t>
    </dgm:pt>
    <dgm:pt modelId="{B8B487F5-5FCE-49D3-B3B5-28317CEBF639}" type="pres">
      <dgm:prSet presAssocID="{8220C38E-1917-4F51-87D2-E84FD5BECEC0}" presName="connTx" presStyleLbl="parChTrans1D2" presStyleIdx="0" presStyleCnt="2"/>
      <dgm:spPr/>
      <dgm:t>
        <a:bodyPr/>
        <a:lstStyle/>
        <a:p>
          <a:endParaRPr kumimoji="1" lang="ja-JP" altLang="en-US"/>
        </a:p>
      </dgm:t>
    </dgm:pt>
    <dgm:pt modelId="{6A8C50D0-F5D5-489E-AD84-092C38F9A782}" type="pres">
      <dgm:prSet presAssocID="{4EF54326-E211-436F-9ABA-6E0C84BF51D5}" presName="root2" presStyleCnt="0"/>
      <dgm:spPr/>
    </dgm:pt>
    <dgm:pt modelId="{C5C6C0C1-D8AF-49FE-B631-7397FF51B2E7}" type="pres">
      <dgm:prSet presAssocID="{4EF54326-E211-436F-9ABA-6E0C84BF51D5}" presName="LevelTwoTextNode" presStyleLbl="node2" presStyleIdx="0" presStyleCnt="2" custScaleX="75132">
        <dgm:presLayoutVars>
          <dgm:chPref val="3"/>
        </dgm:presLayoutVars>
      </dgm:prSet>
      <dgm:spPr/>
      <dgm:t>
        <a:bodyPr/>
        <a:lstStyle/>
        <a:p>
          <a:endParaRPr kumimoji="1" lang="ja-JP" altLang="en-US"/>
        </a:p>
      </dgm:t>
    </dgm:pt>
    <dgm:pt modelId="{1BD5C98F-3500-4136-8557-E689CB51426B}" type="pres">
      <dgm:prSet presAssocID="{4EF54326-E211-436F-9ABA-6E0C84BF51D5}" presName="level3hierChild" presStyleCnt="0"/>
      <dgm:spPr/>
    </dgm:pt>
    <dgm:pt modelId="{B255851D-58E2-4CF2-A0FA-7A15DBFA8AEB}" type="pres">
      <dgm:prSet presAssocID="{71DDF18D-B5D4-4082-BAB9-6DE860608816}" presName="conn2-1" presStyleLbl="parChTrans1D3" presStyleIdx="0" presStyleCnt="3"/>
      <dgm:spPr/>
      <dgm:t>
        <a:bodyPr/>
        <a:lstStyle/>
        <a:p>
          <a:endParaRPr kumimoji="1" lang="ja-JP" altLang="en-US"/>
        </a:p>
      </dgm:t>
    </dgm:pt>
    <dgm:pt modelId="{27AAC1B3-8CE2-450D-8251-877BBB2531A9}" type="pres">
      <dgm:prSet presAssocID="{71DDF18D-B5D4-4082-BAB9-6DE860608816}" presName="connTx" presStyleLbl="parChTrans1D3" presStyleIdx="0" presStyleCnt="3"/>
      <dgm:spPr/>
      <dgm:t>
        <a:bodyPr/>
        <a:lstStyle/>
        <a:p>
          <a:endParaRPr kumimoji="1" lang="ja-JP" altLang="en-US"/>
        </a:p>
      </dgm:t>
    </dgm:pt>
    <dgm:pt modelId="{0EE60A12-7FE3-4B01-A8C4-2D36093AD8CE}" type="pres">
      <dgm:prSet presAssocID="{F0642E60-A4E2-4B11-A101-E7F0CF1B95FB}" presName="root2" presStyleCnt="0"/>
      <dgm:spPr/>
    </dgm:pt>
    <dgm:pt modelId="{D6A9325B-365F-440C-80EF-3A476E940C6C}" type="pres">
      <dgm:prSet presAssocID="{F0642E60-A4E2-4B11-A101-E7F0CF1B95FB}" presName="LevelTwoTextNode" presStyleLbl="node3" presStyleIdx="0" presStyleCnt="3">
        <dgm:presLayoutVars>
          <dgm:chPref val="3"/>
        </dgm:presLayoutVars>
      </dgm:prSet>
      <dgm:spPr/>
      <dgm:t>
        <a:bodyPr/>
        <a:lstStyle/>
        <a:p>
          <a:endParaRPr kumimoji="1" lang="ja-JP" altLang="en-US"/>
        </a:p>
      </dgm:t>
    </dgm:pt>
    <dgm:pt modelId="{A2A9207D-6CE6-47C2-AD21-E9634C23077A}" type="pres">
      <dgm:prSet presAssocID="{F0642E60-A4E2-4B11-A101-E7F0CF1B95FB}" presName="level3hierChild" presStyleCnt="0"/>
      <dgm:spPr/>
    </dgm:pt>
    <dgm:pt modelId="{BC3D916F-2EDB-4539-A57C-9C5A54EC5E9C}" type="pres">
      <dgm:prSet presAssocID="{C76640A6-2E64-4311-A2A6-3F6D9C8A8DB3}" presName="conn2-1" presStyleLbl="parChTrans1D4" presStyleIdx="0" presStyleCnt="10"/>
      <dgm:spPr/>
      <dgm:t>
        <a:bodyPr/>
        <a:lstStyle/>
        <a:p>
          <a:endParaRPr kumimoji="1" lang="ja-JP" altLang="en-US"/>
        </a:p>
      </dgm:t>
    </dgm:pt>
    <dgm:pt modelId="{D5DCE873-2D18-4506-8614-4D27A6841709}" type="pres">
      <dgm:prSet presAssocID="{C76640A6-2E64-4311-A2A6-3F6D9C8A8DB3}" presName="connTx" presStyleLbl="parChTrans1D4" presStyleIdx="0" presStyleCnt="10"/>
      <dgm:spPr/>
      <dgm:t>
        <a:bodyPr/>
        <a:lstStyle/>
        <a:p>
          <a:endParaRPr kumimoji="1" lang="ja-JP" altLang="en-US"/>
        </a:p>
      </dgm:t>
    </dgm:pt>
    <dgm:pt modelId="{6B1CA045-08E5-4820-8ACB-BD82A1383029}" type="pres">
      <dgm:prSet presAssocID="{44380273-1932-4696-B40B-32A873BB7521}" presName="root2" presStyleCnt="0"/>
      <dgm:spPr/>
    </dgm:pt>
    <dgm:pt modelId="{4048FC21-E9A6-4EB2-8B6F-F531E52A6F0B}" type="pres">
      <dgm:prSet presAssocID="{44380273-1932-4696-B40B-32A873BB7521}" presName="LevelTwoTextNode" presStyleLbl="node4" presStyleIdx="0" presStyleCnt="10" custScaleX="110000">
        <dgm:presLayoutVars>
          <dgm:chPref val="3"/>
        </dgm:presLayoutVars>
      </dgm:prSet>
      <dgm:spPr/>
      <dgm:t>
        <a:bodyPr/>
        <a:lstStyle/>
        <a:p>
          <a:endParaRPr kumimoji="1" lang="ja-JP" altLang="en-US"/>
        </a:p>
      </dgm:t>
    </dgm:pt>
    <dgm:pt modelId="{94B13E38-2DDF-4A87-B3C4-00BB4284B7A6}" type="pres">
      <dgm:prSet presAssocID="{44380273-1932-4696-B40B-32A873BB7521}" presName="level3hierChild" presStyleCnt="0"/>
      <dgm:spPr/>
    </dgm:pt>
    <dgm:pt modelId="{3C99DBEF-9B6A-469F-92C2-84DF966D57A9}" type="pres">
      <dgm:prSet presAssocID="{5FFAFECE-3E06-4CF9-A977-AC3DB4D697CE}" presName="conn2-1" presStyleLbl="parChTrans1D4" presStyleIdx="1" presStyleCnt="10"/>
      <dgm:spPr/>
      <dgm:t>
        <a:bodyPr/>
        <a:lstStyle/>
        <a:p>
          <a:endParaRPr kumimoji="1" lang="ja-JP" altLang="en-US"/>
        </a:p>
      </dgm:t>
    </dgm:pt>
    <dgm:pt modelId="{402700BE-D7C0-45B4-B07A-572912F9CB23}" type="pres">
      <dgm:prSet presAssocID="{5FFAFECE-3E06-4CF9-A977-AC3DB4D697CE}" presName="connTx" presStyleLbl="parChTrans1D4" presStyleIdx="1" presStyleCnt="10"/>
      <dgm:spPr/>
      <dgm:t>
        <a:bodyPr/>
        <a:lstStyle/>
        <a:p>
          <a:endParaRPr kumimoji="1" lang="ja-JP" altLang="en-US"/>
        </a:p>
      </dgm:t>
    </dgm:pt>
    <dgm:pt modelId="{34206F5A-4323-4158-8C0E-E195B519CF94}" type="pres">
      <dgm:prSet presAssocID="{BF98A258-7DC9-41E4-96E0-81DBBA539CA4}" presName="root2" presStyleCnt="0"/>
      <dgm:spPr/>
    </dgm:pt>
    <dgm:pt modelId="{1CDFCB4B-3458-4F78-BEDF-4EAB3CCD122C}" type="pres">
      <dgm:prSet presAssocID="{BF98A258-7DC9-41E4-96E0-81DBBA539CA4}" presName="LevelTwoTextNode" presStyleLbl="node4" presStyleIdx="1" presStyleCnt="10" custScaleX="110000">
        <dgm:presLayoutVars>
          <dgm:chPref val="3"/>
        </dgm:presLayoutVars>
      </dgm:prSet>
      <dgm:spPr/>
      <dgm:t>
        <a:bodyPr/>
        <a:lstStyle/>
        <a:p>
          <a:endParaRPr kumimoji="1" lang="ja-JP" altLang="en-US"/>
        </a:p>
      </dgm:t>
    </dgm:pt>
    <dgm:pt modelId="{9852F062-D292-437A-946B-9320B080477B}" type="pres">
      <dgm:prSet presAssocID="{BF98A258-7DC9-41E4-96E0-81DBBA539CA4}" presName="level3hierChild" presStyleCnt="0"/>
      <dgm:spPr/>
    </dgm:pt>
    <dgm:pt modelId="{8178D0A3-7EE6-49BC-8065-556A1E42F297}" type="pres">
      <dgm:prSet presAssocID="{E4AC16AE-B6DD-4001-A162-3A30FC9E8D5E}" presName="conn2-1" presStyleLbl="parChTrans1D3" presStyleIdx="1" presStyleCnt="3"/>
      <dgm:spPr/>
      <dgm:t>
        <a:bodyPr/>
        <a:lstStyle/>
        <a:p>
          <a:endParaRPr kumimoji="1" lang="ja-JP" altLang="en-US"/>
        </a:p>
      </dgm:t>
    </dgm:pt>
    <dgm:pt modelId="{92EA03A6-EFAD-45A9-9047-22B20226D5DF}" type="pres">
      <dgm:prSet presAssocID="{E4AC16AE-B6DD-4001-A162-3A30FC9E8D5E}" presName="connTx" presStyleLbl="parChTrans1D3" presStyleIdx="1" presStyleCnt="3"/>
      <dgm:spPr/>
      <dgm:t>
        <a:bodyPr/>
        <a:lstStyle/>
        <a:p>
          <a:endParaRPr kumimoji="1" lang="ja-JP" altLang="en-US"/>
        </a:p>
      </dgm:t>
    </dgm:pt>
    <dgm:pt modelId="{B6A0F60B-A673-409B-922B-E84B399166B2}" type="pres">
      <dgm:prSet presAssocID="{B1E009EE-5611-4C47-9720-997BE9C7169A}" presName="root2" presStyleCnt="0"/>
      <dgm:spPr/>
    </dgm:pt>
    <dgm:pt modelId="{7CC1919D-BF92-4A9F-8AAE-881E613A1EE2}" type="pres">
      <dgm:prSet presAssocID="{B1E009EE-5611-4C47-9720-997BE9C7169A}" presName="LevelTwoTextNode" presStyleLbl="node3" presStyleIdx="1" presStyleCnt="3">
        <dgm:presLayoutVars>
          <dgm:chPref val="3"/>
        </dgm:presLayoutVars>
      </dgm:prSet>
      <dgm:spPr/>
      <dgm:t>
        <a:bodyPr/>
        <a:lstStyle/>
        <a:p>
          <a:endParaRPr kumimoji="1" lang="ja-JP" altLang="en-US"/>
        </a:p>
      </dgm:t>
    </dgm:pt>
    <dgm:pt modelId="{C91ADDAE-6408-4780-81A1-08B697F8238A}" type="pres">
      <dgm:prSet presAssocID="{B1E009EE-5611-4C47-9720-997BE9C7169A}" presName="level3hierChild" presStyleCnt="0"/>
      <dgm:spPr/>
    </dgm:pt>
    <dgm:pt modelId="{E4933502-1B2B-47FA-8A60-923CDB1F675C}" type="pres">
      <dgm:prSet presAssocID="{802BE340-EA8C-4B73-BF1A-84733CBDE007}" presName="conn2-1" presStyleLbl="parChTrans1D4" presStyleIdx="2" presStyleCnt="10"/>
      <dgm:spPr/>
      <dgm:t>
        <a:bodyPr/>
        <a:lstStyle/>
        <a:p>
          <a:endParaRPr kumimoji="1" lang="ja-JP" altLang="en-US"/>
        </a:p>
      </dgm:t>
    </dgm:pt>
    <dgm:pt modelId="{821876FC-763F-41E9-B3A9-C058465C9B7E}" type="pres">
      <dgm:prSet presAssocID="{802BE340-EA8C-4B73-BF1A-84733CBDE007}" presName="connTx" presStyleLbl="parChTrans1D4" presStyleIdx="2" presStyleCnt="10"/>
      <dgm:spPr/>
      <dgm:t>
        <a:bodyPr/>
        <a:lstStyle/>
        <a:p>
          <a:endParaRPr kumimoji="1" lang="ja-JP" altLang="en-US"/>
        </a:p>
      </dgm:t>
    </dgm:pt>
    <dgm:pt modelId="{388B5146-EA9E-4874-8E51-569E6603538E}" type="pres">
      <dgm:prSet presAssocID="{14C2530F-2775-446C-BBEC-9F8123B127B7}" presName="root2" presStyleCnt="0"/>
      <dgm:spPr/>
    </dgm:pt>
    <dgm:pt modelId="{D3D334CC-9683-4F9F-837B-1B91B323758C}" type="pres">
      <dgm:prSet presAssocID="{14C2530F-2775-446C-BBEC-9F8123B127B7}" presName="LevelTwoTextNode" presStyleLbl="node4" presStyleIdx="2" presStyleCnt="10" custScaleX="110000">
        <dgm:presLayoutVars>
          <dgm:chPref val="3"/>
        </dgm:presLayoutVars>
      </dgm:prSet>
      <dgm:spPr/>
      <dgm:t>
        <a:bodyPr/>
        <a:lstStyle/>
        <a:p>
          <a:endParaRPr kumimoji="1" lang="ja-JP" altLang="en-US"/>
        </a:p>
      </dgm:t>
    </dgm:pt>
    <dgm:pt modelId="{0E7CDDF7-8D09-4A97-B2D7-3F12BB0CECAA}" type="pres">
      <dgm:prSet presAssocID="{14C2530F-2775-446C-BBEC-9F8123B127B7}" presName="level3hierChild" presStyleCnt="0"/>
      <dgm:spPr/>
    </dgm:pt>
    <dgm:pt modelId="{D94367EB-D3A5-4C9C-AFCB-B9C497ED8435}" type="pres">
      <dgm:prSet presAssocID="{798AEC46-694C-4405-99ED-59F4883A864F}" presName="conn2-1" presStyleLbl="parChTrans1D4" presStyleIdx="3" presStyleCnt="10"/>
      <dgm:spPr/>
      <dgm:t>
        <a:bodyPr/>
        <a:lstStyle/>
        <a:p>
          <a:endParaRPr kumimoji="1" lang="ja-JP" altLang="en-US"/>
        </a:p>
      </dgm:t>
    </dgm:pt>
    <dgm:pt modelId="{8A9455C3-2BB1-4EC1-8182-BB0218A27DE8}" type="pres">
      <dgm:prSet presAssocID="{798AEC46-694C-4405-99ED-59F4883A864F}" presName="connTx" presStyleLbl="parChTrans1D4" presStyleIdx="3" presStyleCnt="10"/>
      <dgm:spPr/>
      <dgm:t>
        <a:bodyPr/>
        <a:lstStyle/>
        <a:p>
          <a:endParaRPr kumimoji="1" lang="ja-JP" altLang="en-US"/>
        </a:p>
      </dgm:t>
    </dgm:pt>
    <dgm:pt modelId="{4C33C9BD-88EB-428F-B7F5-F1986D95D055}" type="pres">
      <dgm:prSet presAssocID="{BF97CBA4-04D2-4A2E-A8AA-127A8BBB881B}" presName="root2" presStyleCnt="0"/>
      <dgm:spPr/>
    </dgm:pt>
    <dgm:pt modelId="{700CAFBD-A50A-416D-A969-21715660A5D8}" type="pres">
      <dgm:prSet presAssocID="{BF97CBA4-04D2-4A2E-A8AA-127A8BBB881B}" presName="LevelTwoTextNode" presStyleLbl="node4" presStyleIdx="3" presStyleCnt="10" custScaleX="110000">
        <dgm:presLayoutVars>
          <dgm:chPref val="3"/>
        </dgm:presLayoutVars>
      </dgm:prSet>
      <dgm:spPr/>
      <dgm:t>
        <a:bodyPr/>
        <a:lstStyle/>
        <a:p>
          <a:endParaRPr kumimoji="1" lang="ja-JP" altLang="en-US"/>
        </a:p>
      </dgm:t>
    </dgm:pt>
    <dgm:pt modelId="{9DDFB292-61B1-426D-8E9D-ACE61C1A3CAA}" type="pres">
      <dgm:prSet presAssocID="{BF97CBA4-04D2-4A2E-A8AA-127A8BBB881B}" presName="level3hierChild" presStyleCnt="0"/>
      <dgm:spPr/>
    </dgm:pt>
    <dgm:pt modelId="{718A882F-9C38-490D-BD2B-1FC81B256C39}" type="pres">
      <dgm:prSet presAssocID="{E6E6027B-32D7-402C-BFBF-A694B25CD3CA}" presName="conn2-1" presStyleLbl="parChTrans1D2" presStyleIdx="1" presStyleCnt="2"/>
      <dgm:spPr/>
      <dgm:t>
        <a:bodyPr/>
        <a:lstStyle/>
        <a:p>
          <a:endParaRPr kumimoji="1" lang="ja-JP" altLang="en-US"/>
        </a:p>
      </dgm:t>
    </dgm:pt>
    <dgm:pt modelId="{FC96E228-FBC5-4F59-951D-7573E4C1E7AE}" type="pres">
      <dgm:prSet presAssocID="{E6E6027B-32D7-402C-BFBF-A694B25CD3CA}" presName="connTx" presStyleLbl="parChTrans1D2" presStyleIdx="1" presStyleCnt="2"/>
      <dgm:spPr/>
      <dgm:t>
        <a:bodyPr/>
        <a:lstStyle/>
        <a:p>
          <a:endParaRPr kumimoji="1" lang="ja-JP" altLang="en-US"/>
        </a:p>
      </dgm:t>
    </dgm:pt>
    <dgm:pt modelId="{DC37C081-2BCE-4CD7-A9FF-9C273ED0151D}" type="pres">
      <dgm:prSet presAssocID="{4BF18AA4-96D9-4D50-B9E8-27F22AE6A560}" presName="root2" presStyleCnt="0"/>
      <dgm:spPr/>
    </dgm:pt>
    <dgm:pt modelId="{D878B928-CDEB-4DB9-9A83-D8AD80721D3A}" type="pres">
      <dgm:prSet presAssocID="{4BF18AA4-96D9-4D50-B9E8-27F22AE6A560}" presName="LevelTwoTextNode" presStyleLbl="node2" presStyleIdx="1" presStyleCnt="2" custScaleX="75132">
        <dgm:presLayoutVars>
          <dgm:chPref val="3"/>
        </dgm:presLayoutVars>
      </dgm:prSet>
      <dgm:spPr/>
      <dgm:t>
        <a:bodyPr/>
        <a:lstStyle/>
        <a:p>
          <a:endParaRPr kumimoji="1" lang="ja-JP" altLang="en-US"/>
        </a:p>
      </dgm:t>
    </dgm:pt>
    <dgm:pt modelId="{FBBDD059-1D27-424A-807C-89FEC102DA8D}" type="pres">
      <dgm:prSet presAssocID="{4BF18AA4-96D9-4D50-B9E8-27F22AE6A560}" presName="level3hierChild" presStyleCnt="0"/>
      <dgm:spPr/>
    </dgm:pt>
    <dgm:pt modelId="{EA1F5BE2-0AB2-4696-B533-B2F3F933E9A2}" type="pres">
      <dgm:prSet presAssocID="{ECDBCE67-C6A6-4A7F-BDA3-859230738D75}" presName="conn2-1" presStyleLbl="parChTrans1D3" presStyleIdx="2" presStyleCnt="3"/>
      <dgm:spPr/>
      <dgm:t>
        <a:bodyPr/>
        <a:lstStyle/>
        <a:p>
          <a:endParaRPr kumimoji="1" lang="ja-JP" altLang="en-US"/>
        </a:p>
      </dgm:t>
    </dgm:pt>
    <dgm:pt modelId="{056B7003-864D-42FF-BC7F-D8480CF2BEDF}" type="pres">
      <dgm:prSet presAssocID="{ECDBCE67-C6A6-4A7F-BDA3-859230738D75}" presName="connTx" presStyleLbl="parChTrans1D3" presStyleIdx="2" presStyleCnt="3"/>
      <dgm:spPr/>
      <dgm:t>
        <a:bodyPr/>
        <a:lstStyle/>
        <a:p>
          <a:endParaRPr kumimoji="1" lang="ja-JP" altLang="en-US"/>
        </a:p>
      </dgm:t>
    </dgm:pt>
    <dgm:pt modelId="{62350FF9-ABEA-4A98-B8AC-F22666A3567A}" type="pres">
      <dgm:prSet presAssocID="{651625CC-3E60-429B-B2CA-25F551776891}" presName="root2" presStyleCnt="0"/>
      <dgm:spPr/>
    </dgm:pt>
    <dgm:pt modelId="{3132C791-F04F-4BC8-97DA-F938ED386A05}" type="pres">
      <dgm:prSet presAssocID="{651625CC-3E60-429B-B2CA-25F551776891}" presName="LevelTwoTextNode" presStyleLbl="node3" presStyleIdx="2" presStyleCnt="3">
        <dgm:presLayoutVars>
          <dgm:chPref val="3"/>
        </dgm:presLayoutVars>
      </dgm:prSet>
      <dgm:spPr/>
      <dgm:t>
        <a:bodyPr/>
        <a:lstStyle/>
        <a:p>
          <a:endParaRPr kumimoji="1" lang="ja-JP" altLang="en-US"/>
        </a:p>
      </dgm:t>
    </dgm:pt>
    <dgm:pt modelId="{50C3BA2D-1973-40EC-977A-2DA9B52423FA}" type="pres">
      <dgm:prSet presAssocID="{651625CC-3E60-429B-B2CA-25F551776891}" presName="level3hierChild" presStyleCnt="0"/>
      <dgm:spPr/>
    </dgm:pt>
    <dgm:pt modelId="{E44A855F-6607-4EAD-BE1A-9D13E23A519F}" type="pres">
      <dgm:prSet presAssocID="{39E0199F-3915-4347-BB72-C01A85592010}" presName="conn2-1" presStyleLbl="parChTrans1D4" presStyleIdx="4" presStyleCnt="10"/>
      <dgm:spPr/>
      <dgm:t>
        <a:bodyPr/>
        <a:lstStyle/>
        <a:p>
          <a:endParaRPr kumimoji="1" lang="ja-JP" altLang="en-US"/>
        </a:p>
      </dgm:t>
    </dgm:pt>
    <dgm:pt modelId="{366026C0-CFDF-4452-B674-5B0B3E1E850D}" type="pres">
      <dgm:prSet presAssocID="{39E0199F-3915-4347-BB72-C01A85592010}" presName="connTx" presStyleLbl="parChTrans1D4" presStyleIdx="4" presStyleCnt="10"/>
      <dgm:spPr/>
      <dgm:t>
        <a:bodyPr/>
        <a:lstStyle/>
        <a:p>
          <a:endParaRPr kumimoji="1" lang="ja-JP" altLang="en-US"/>
        </a:p>
      </dgm:t>
    </dgm:pt>
    <dgm:pt modelId="{F9ADF15C-2B17-4733-B5BA-6C4360627B98}" type="pres">
      <dgm:prSet presAssocID="{9C97F8C7-ACAF-4E83-BCAF-295C2927CEC5}" presName="root2" presStyleCnt="0"/>
      <dgm:spPr/>
    </dgm:pt>
    <dgm:pt modelId="{21FC1ED6-5E45-4F7F-AE92-F40014757516}" type="pres">
      <dgm:prSet presAssocID="{9C97F8C7-ACAF-4E83-BCAF-295C2927CEC5}" presName="LevelTwoTextNode" presStyleLbl="node4" presStyleIdx="4" presStyleCnt="10" custScaleX="110000">
        <dgm:presLayoutVars>
          <dgm:chPref val="3"/>
        </dgm:presLayoutVars>
      </dgm:prSet>
      <dgm:spPr/>
      <dgm:t>
        <a:bodyPr/>
        <a:lstStyle/>
        <a:p>
          <a:endParaRPr kumimoji="1" lang="ja-JP" altLang="en-US"/>
        </a:p>
      </dgm:t>
    </dgm:pt>
    <dgm:pt modelId="{DA2E233D-A8DB-4CE9-BB7F-7EE153BB1382}" type="pres">
      <dgm:prSet presAssocID="{9C97F8C7-ACAF-4E83-BCAF-295C2927CEC5}" presName="level3hierChild" presStyleCnt="0"/>
      <dgm:spPr/>
    </dgm:pt>
    <dgm:pt modelId="{B4068696-9067-41EC-BDDA-23919CBA9491}" type="pres">
      <dgm:prSet presAssocID="{E642592B-09C0-4D5A-A6B3-D7B139E1FB92}" presName="conn2-1" presStyleLbl="parChTrans1D4" presStyleIdx="5" presStyleCnt="10"/>
      <dgm:spPr/>
      <dgm:t>
        <a:bodyPr/>
        <a:lstStyle/>
        <a:p>
          <a:endParaRPr kumimoji="1" lang="ja-JP" altLang="en-US"/>
        </a:p>
      </dgm:t>
    </dgm:pt>
    <dgm:pt modelId="{57021C19-7EB2-4A06-BA24-6B4A7AD76E94}" type="pres">
      <dgm:prSet presAssocID="{E642592B-09C0-4D5A-A6B3-D7B139E1FB92}" presName="connTx" presStyleLbl="parChTrans1D4" presStyleIdx="5" presStyleCnt="10"/>
      <dgm:spPr/>
      <dgm:t>
        <a:bodyPr/>
        <a:lstStyle/>
        <a:p>
          <a:endParaRPr kumimoji="1" lang="ja-JP" altLang="en-US"/>
        </a:p>
      </dgm:t>
    </dgm:pt>
    <dgm:pt modelId="{28EFB850-4783-4F86-B520-E3E80E9BFC91}" type="pres">
      <dgm:prSet presAssocID="{9D3FD2AD-3EDB-46D9-A4D6-6591716F44D4}" presName="root2" presStyleCnt="0"/>
      <dgm:spPr/>
    </dgm:pt>
    <dgm:pt modelId="{34486BD4-D824-4A02-8260-5C6511639105}" type="pres">
      <dgm:prSet presAssocID="{9D3FD2AD-3EDB-46D9-A4D6-6591716F44D4}" presName="LevelTwoTextNode" presStyleLbl="node4" presStyleIdx="5" presStyleCnt="10" custScaleX="110000">
        <dgm:presLayoutVars>
          <dgm:chPref val="3"/>
        </dgm:presLayoutVars>
      </dgm:prSet>
      <dgm:spPr/>
      <dgm:t>
        <a:bodyPr/>
        <a:lstStyle/>
        <a:p>
          <a:endParaRPr kumimoji="1" lang="ja-JP" altLang="en-US"/>
        </a:p>
      </dgm:t>
    </dgm:pt>
    <dgm:pt modelId="{961C60EC-F7BE-4C09-963F-244A74B4AFD0}" type="pres">
      <dgm:prSet presAssocID="{9D3FD2AD-3EDB-46D9-A4D6-6591716F44D4}" presName="level3hierChild" presStyleCnt="0"/>
      <dgm:spPr/>
    </dgm:pt>
    <dgm:pt modelId="{E45CC7FC-96E9-4F37-AC2E-6FE5DF54AEBB}" type="pres">
      <dgm:prSet presAssocID="{78937A16-4A1F-4A04-AC77-3B65958EB4BE}" presName="conn2-1" presStyleLbl="parChTrans1D4" presStyleIdx="6" presStyleCnt="10"/>
      <dgm:spPr/>
      <dgm:t>
        <a:bodyPr/>
        <a:lstStyle/>
        <a:p>
          <a:endParaRPr kumimoji="1" lang="ja-JP" altLang="en-US"/>
        </a:p>
      </dgm:t>
    </dgm:pt>
    <dgm:pt modelId="{7E99397B-EBBE-440E-B866-2451B0484F56}" type="pres">
      <dgm:prSet presAssocID="{78937A16-4A1F-4A04-AC77-3B65958EB4BE}" presName="connTx" presStyleLbl="parChTrans1D4" presStyleIdx="6" presStyleCnt="10"/>
      <dgm:spPr/>
      <dgm:t>
        <a:bodyPr/>
        <a:lstStyle/>
        <a:p>
          <a:endParaRPr kumimoji="1" lang="ja-JP" altLang="en-US"/>
        </a:p>
      </dgm:t>
    </dgm:pt>
    <dgm:pt modelId="{13D487E2-9FE1-4C50-99ED-3B6584C5EBBE}" type="pres">
      <dgm:prSet presAssocID="{B5FADAC1-C7FA-4BB7-B392-C18D5420F51D}" presName="root2" presStyleCnt="0"/>
      <dgm:spPr/>
    </dgm:pt>
    <dgm:pt modelId="{D4877A52-54F9-49C7-92BD-4B76506A8783}" type="pres">
      <dgm:prSet presAssocID="{B5FADAC1-C7FA-4BB7-B392-C18D5420F51D}" presName="LevelTwoTextNode" presStyleLbl="node4" presStyleIdx="6" presStyleCnt="10" custScaleX="110000">
        <dgm:presLayoutVars>
          <dgm:chPref val="3"/>
        </dgm:presLayoutVars>
      </dgm:prSet>
      <dgm:spPr/>
      <dgm:t>
        <a:bodyPr/>
        <a:lstStyle/>
        <a:p>
          <a:endParaRPr kumimoji="1" lang="ja-JP" altLang="en-US"/>
        </a:p>
      </dgm:t>
    </dgm:pt>
    <dgm:pt modelId="{3FDD5516-2F44-4DF8-A27F-A4761D026DAD}" type="pres">
      <dgm:prSet presAssocID="{B5FADAC1-C7FA-4BB7-B392-C18D5420F51D}" presName="level3hierChild" presStyleCnt="0"/>
      <dgm:spPr/>
    </dgm:pt>
    <dgm:pt modelId="{414C9856-4982-4DE0-BCC0-A3BF1A5245F3}" type="pres">
      <dgm:prSet presAssocID="{F56FB3D9-07D5-40F2-B413-0D7380E55708}" presName="conn2-1" presStyleLbl="parChTrans1D4" presStyleIdx="7" presStyleCnt="10"/>
      <dgm:spPr/>
      <dgm:t>
        <a:bodyPr/>
        <a:lstStyle/>
        <a:p>
          <a:endParaRPr kumimoji="1" lang="ja-JP" altLang="en-US"/>
        </a:p>
      </dgm:t>
    </dgm:pt>
    <dgm:pt modelId="{7AD3B3D5-54BA-4869-BB24-08FE6EA2DC46}" type="pres">
      <dgm:prSet presAssocID="{F56FB3D9-07D5-40F2-B413-0D7380E55708}" presName="connTx" presStyleLbl="parChTrans1D4" presStyleIdx="7" presStyleCnt="10"/>
      <dgm:spPr/>
      <dgm:t>
        <a:bodyPr/>
        <a:lstStyle/>
        <a:p>
          <a:endParaRPr kumimoji="1" lang="ja-JP" altLang="en-US"/>
        </a:p>
      </dgm:t>
    </dgm:pt>
    <dgm:pt modelId="{1952FD0D-6868-4350-A72E-C5B5B1ADDBA0}" type="pres">
      <dgm:prSet presAssocID="{2192867E-7990-4243-8C3C-B361C9275EB3}" presName="root2" presStyleCnt="0"/>
      <dgm:spPr/>
    </dgm:pt>
    <dgm:pt modelId="{E879D4CC-F484-433E-9CA9-688D45C01DC1}" type="pres">
      <dgm:prSet presAssocID="{2192867E-7990-4243-8C3C-B361C9275EB3}" presName="LevelTwoTextNode" presStyleLbl="node4" presStyleIdx="7" presStyleCnt="10" custScaleX="110000">
        <dgm:presLayoutVars>
          <dgm:chPref val="3"/>
        </dgm:presLayoutVars>
      </dgm:prSet>
      <dgm:spPr/>
      <dgm:t>
        <a:bodyPr/>
        <a:lstStyle/>
        <a:p>
          <a:endParaRPr kumimoji="1" lang="ja-JP" altLang="en-US"/>
        </a:p>
      </dgm:t>
    </dgm:pt>
    <dgm:pt modelId="{6B3F34E1-E48B-4439-94C5-A94A465A8293}" type="pres">
      <dgm:prSet presAssocID="{2192867E-7990-4243-8C3C-B361C9275EB3}" presName="level3hierChild" presStyleCnt="0"/>
      <dgm:spPr/>
    </dgm:pt>
    <dgm:pt modelId="{FF9A7822-D0AF-412E-86E8-7616543A401A}" type="pres">
      <dgm:prSet presAssocID="{CA5E7A6B-C396-40E3-BB76-76D158B8B2D3}" presName="conn2-1" presStyleLbl="parChTrans1D4" presStyleIdx="8" presStyleCnt="10"/>
      <dgm:spPr/>
      <dgm:t>
        <a:bodyPr/>
        <a:lstStyle/>
        <a:p>
          <a:endParaRPr kumimoji="1" lang="ja-JP" altLang="en-US"/>
        </a:p>
      </dgm:t>
    </dgm:pt>
    <dgm:pt modelId="{D30512E4-B371-41A5-BB75-9D180DBE0F07}" type="pres">
      <dgm:prSet presAssocID="{CA5E7A6B-C396-40E3-BB76-76D158B8B2D3}" presName="connTx" presStyleLbl="parChTrans1D4" presStyleIdx="8" presStyleCnt="10"/>
      <dgm:spPr/>
      <dgm:t>
        <a:bodyPr/>
        <a:lstStyle/>
        <a:p>
          <a:endParaRPr kumimoji="1" lang="ja-JP" altLang="en-US"/>
        </a:p>
      </dgm:t>
    </dgm:pt>
    <dgm:pt modelId="{C16499FF-D628-496A-9872-9118C657DBF3}" type="pres">
      <dgm:prSet presAssocID="{91FC888B-7A04-44FA-88C2-2128AAC444A2}" presName="root2" presStyleCnt="0"/>
      <dgm:spPr/>
    </dgm:pt>
    <dgm:pt modelId="{C0EE4FCE-0E52-454B-9A7D-9054DF4DA157}" type="pres">
      <dgm:prSet presAssocID="{91FC888B-7A04-44FA-88C2-2128AAC444A2}" presName="LevelTwoTextNode" presStyleLbl="node4" presStyleIdx="8" presStyleCnt="10" custScaleX="110000">
        <dgm:presLayoutVars>
          <dgm:chPref val="3"/>
        </dgm:presLayoutVars>
      </dgm:prSet>
      <dgm:spPr/>
      <dgm:t>
        <a:bodyPr/>
        <a:lstStyle/>
        <a:p>
          <a:endParaRPr kumimoji="1" lang="ja-JP" altLang="en-US"/>
        </a:p>
      </dgm:t>
    </dgm:pt>
    <dgm:pt modelId="{B05F7B18-B5EF-45B3-8333-796C163F808E}" type="pres">
      <dgm:prSet presAssocID="{91FC888B-7A04-44FA-88C2-2128AAC444A2}" presName="level3hierChild" presStyleCnt="0"/>
      <dgm:spPr/>
    </dgm:pt>
    <dgm:pt modelId="{26D2658D-B814-49EA-90A6-58D768E06648}" type="pres">
      <dgm:prSet presAssocID="{C219C580-9403-457E-B1A5-7BF4019FBAFD}" presName="conn2-1" presStyleLbl="parChTrans1D4" presStyleIdx="9" presStyleCnt="10"/>
      <dgm:spPr/>
      <dgm:t>
        <a:bodyPr/>
        <a:lstStyle/>
        <a:p>
          <a:endParaRPr kumimoji="1" lang="ja-JP" altLang="en-US"/>
        </a:p>
      </dgm:t>
    </dgm:pt>
    <dgm:pt modelId="{E9BB11CA-B810-49C9-B004-33E2AA96C0EE}" type="pres">
      <dgm:prSet presAssocID="{C219C580-9403-457E-B1A5-7BF4019FBAFD}" presName="connTx" presStyleLbl="parChTrans1D4" presStyleIdx="9" presStyleCnt="10"/>
      <dgm:spPr/>
      <dgm:t>
        <a:bodyPr/>
        <a:lstStyle/>
        <a:p>
          <a:endParaRPr kumimoji="1" lang="ja-JP" altLang="en-US"/>
        </a:p>
      </dgm:t>
    </dgm:pt>
    <dgm:pt modelId="{162BAA7E-C4ED-41CB-B649-D771A642BF3D}" type="pres">
      <dgm:prSet presAssocID="{7F6D5930-71C0-44B3-BAB7-AECEE1740810}" presName="root2" presStyleCnt="0"/>
      <dgm:spPr/>
    </dgm:pt>
    <dgm:pt modelId="{32215B1C-A597-4758-BB7A-E1AA91ACABFB}" type="pres">
      <dgm:prSet presAssocID="{7F6D5930-71C0-44B3-BAB7-AECEE1740810}" presName="LevelTwoTextNode" presStyleLbl="node4" presStyleIdx="9" presStyleCnt="10" custScaleX="110000">
        <dgm:presLayoutVars>
          <dgm:chPref val="3"/>
        </dgm:presLayoutVars>
      </dgm:prSet>
      <dgm:spPr/>
      <dgm:t>
        <a:bodyPr/>
        <a:lstStyle/>
        <a:p>
          <a:endParaRPr kumimoji="1" lang="ja-JP" altLang="en-US"/>
        </a:p>
      </dgm:t>
    </dgm:pt>
    <dgm:pt modelId="{244B2EB9-9425-483C-AAC9-3CEFADCB8321}" type="pres">
      <dgm:prSet presAssocID="{7F6D5930-71C0-44B3-BAB7-AECEE1740810}" presName="level3hierChild" presStyleCnt="0"/>
      <dgm:spPr/>
    </dgm:pt>
  </dgm:ptLst>
  <dgm:cxnLst>
    <dgm:cxn modelId="{211DE1F3-4531-4F57-B110-A68B82834A5F}" type="presOf" srcId="{4BF18AA4-96D9-4D50-B9E8-27F22AE6A560}" destId="{D878B928-CDEB-4DB9-9A83-D8AD80721D3A}" srcOrd="0" destOrd="0" presId="urn:microsoft.com/office/officeart/2005/8/layout/hierarchy2"/>
    <dgm:cxn modelId="{C8108762-6257-4251-BEDA-1E81E6A3D491}" type="presOf" srcId="{39E0199F-3915-4347-BB72-C01A85592010}" destId="{366026C0-CFDF-4452-B674-5B0B3E1E850D}" srcOrd="1" destOrd="0" presId="urn:microsoft.com/office/officeart/2005/8/layout/hierarchy2"/>
    <dgm:cxn modelId="{ECE87CAA-D2FA-47A3-A277-83EABFB7FEC6}" type="presOf" srcId="{798AEC46-694C-4405-99ED-59F4883A864F}" destId="{D94367EB-D3A5-4C9C-AFCB-B9C497ED8435}" srcOrd="0" destOrd="0" presId="urn:microsoft.com/office/officeart/2005/8/layout/hierarchy2"/>
    <dgm:cxn modelId="{CA5CC31C-3104-43DF-8D25-C0E8DC40E68E}" type="presOf" srcId="{71DDF18D-B5D4-4082-BAB9-6DE860608816}" destId="{27AAC1B3-8CE2-450D-8251-877BBB2531A9}" srcOrd="1" destOrd="0" presId="urn:microsoft.com/office/officeart/2005/8/layout/hierarchy2"/>
    <dgm:cxn modelId="{E80F0062-44CF-4C14-8890-33031B73A3EB}" srcId="{9C97F8C7-ACAF-4E83-BCAF-295C2927CEC5}" destId="{9D3FD2AD-3EDB-46D9-A4D6-6591716F44D4}" srcOrd="0" destOrd="0" parTransId="{E642592B-09C0-4D5A-A6B3-D7B139E1FB92}" sibTransId="{21D2FC03-1872-4E3A-AE82-9A4082327F46}"/>
    <dgm:cxn modelId="{A22DAEC1-C038-44BF-8426-CFAE3A4A267A}" srcId="{E64AE6FC-8B1E-4BCD-8FB0-3FC0A955EE94}" destId="{E63EAABC-D775-4B2D-A0B2-E554F5F890BD}" srcOrd="0" destOrd="0" parTransId="{1D079104-3F07-4752-A819-577A9F435968}" sibTransId="{2AE5DABC-0B3F-4CD7-A635-0A786ED9C1AB}"/>
    <dgm:cxn modelId="{62E313B1-C0FF-4F6A-8F46-DF25E420F22C}" type="presOf" srcId="{2192867E-7990-4243-8C3C-B361C9275EB3}" destId="{E879D4CC-F484-433E-9CA9-688D45C01DC1}" srcOrd="0" destOrd="0" presId="urn:microsoft.com/office/officeart/2005/8/layout/hierarchy2"/>
    <dgm:cxn modelId="{AF735378-8D73-4D96-A315-AADC5E2A683A}" type="presOf" srcId="{B1E009EE-5611-4C47-9720-997BE9C7169A}" destId="{7CC1919D-BF92-4A9F-8AAE-881E613A1EE2}" srcOrd="0" destOrd="0" presId="urn:microsoft.com/office/officeart/2005/8/layout/hierarchy2"/>
    <dgm:cxn modelId="{BB4953B6-D9B3-4379-BDB0-C819FF5D6034}" type="presOf" srcId="{5FFAFECE-3E06-4CF9-A977-AC3DB4D697CE}" destId="{402700BE-D7C0-45B4-B07A-572912F9CB23}" srcOrd="1" destOrd="0" presId="urn:microsoft.com/office/officeart/2005/8/layout/hierarchy2"/>
    <dgm:cxn modelId="{BD3B01EC-7540-46AE-AFC4-9CD1F73F122A}" type="presOf" srcId="{44380273-1932-4696-B40B-32A873BB7521}" destId="{4048FC21-E9A6-4EB2-8B6F-F531E52A6F0B}" srcOrd="0" destOrd="0" presId="urn:microsoft.com/office/officeart/2005/8/layout/hierarchy2"/>
    <dgm:cxn modelId="{EA39A83F-96A3-407C-8833-1A03C6697585}" type="presOf" srcId="{C76640A6-2E64-4311-A2A6-3F6D9C8A8DB3}" destId="{D5DCE873-2D18-4506-8614-4D27A6841709}" srcOrd="1" destOrd="0" presId="urn:microsoft.com/office/officeart/2005/8/layout/hierarchy2"/>
    <dgm:cxn modelId="{C97C5026-755D-4E31-9D59-136F5549A9C0}" type="presOf" srcId="{9D3FD2AD-3EDB-46D9-A4D6-6591716F44D4}" destId="{34486BD4-D824-4A02-8260-5C6511639105}" srcOrd="0" destOrd="0" presId="urn:microsoft.com/office/officeart/2005/8/layout/hierarchy2"/>
    <dgm:cxn modelId="{024D9696-836D-42F1-B547-75C41EFEB7BC}" type="presOf" srcId="{E6E6027B-32D7-402C-BFBF-A694B25CD3CA}" destId="{FC96E228-FBC5-4F59-951D-7573E4C1E7AE}" srcOrd="1" destOrd="0" presId="urn:microsoft.com/office/officeart/2005/8/layout/hierarchy2"/>
    <dgm:cxn modelId="{8EACD5F6-647E-4B2F-A08E-FCDCF225D990}" srcId="{9C97F8C7-ACAF-4E83-BCAF-295C2927CEC5}" destId="{B5FADAC1-C7FA-4BB7-B392-C18D5420F51D}" srcOrd="1" destOrd="0" parTransId="{78937A16-4A1F-4A04-AC77-3B65958EB4BE}" sibTransId="{EDBA3747-4190-4327-9704-6AE89F69FA5C}"/>
    <dgm:cxn modelId="{72E08D22-3624-4EE2-B193-2DE733CD189C}" type="presOf" srcId="{ECDBCE67-C6A6-4A7F-BDA3-859230738D75}" destId="{EA1F5BE2-0AB2-4696-B533-B2F3F933E9A2}" srcOrd="0" destOrd="0" presId="urn:microsoft.com/office/officeart/2005/8/layout/hierarchy2"/>
    <dgm:cxn modelId="{728FF7E5-D898-4F7F-85DE-841A640BFE83}" type="presOf" srcId="{C219C580-9403-457E-B1A5-7BF4019FBAFD}" destId="{26D2658D-B814-49EA-90A6-58D768E06648}" srcOrd="0" destOrd="0" presId="urn:microsoft.com/office/officeart/2005/8/layout/hierarchy2"/>
    <dgm:cxn modelId="{3EE389E8-18D6-4E64-9B78-1C6DFCF6F5E1}" type="presOf" srcId="{BF98A258-7DC9-41E4-96E0-81DBBA539CA4}" destId="{1CDFCB4B-3458-4F78-BEDF-4EAB3CCD122C}" srcOrd="0" destOrd="0" presId="urn:microsoft.com/office/officeart/2005/8/layout/hierarchy2"/>
    <dgm:cxn modelId="{C70D516D-DD11-417A-87D7-3F4CABC5D911}" srcId="{44380273-1932-4696-B40B-32A873BB7521}" destId="{BF98A258-7DC9-41E4-96E0-81DBBA539CA4}" srcOrd="0" destOrd="0" parTransId="{5FFAFECE-3E06-4CF9-A977-AC3DB4D697CE}" sibTransId="{0D76F59B-DCED-404E-864F-878E0741260A}"/>
    <dgm:cxn modelId="{3A287851-2BEF-48BF-967A-8B730910876C}" type="presOf" srcId="{CA5E7A6B-C396-40E3-BB76-76D158B8B2D3}" destId="{FF9A7822-D0AF-412E-86E8-7616543A401A}" srcOrd="0" destOrd="0" presId="urn:microsoft.com/office/officeart/2005/8/layout/hierarchy2"/>
    <dgm:cxn modelId="{6862A804-0514-42F8-9082-D38F0BE049EF}" srcId="{F0642E60-A4E2-4B11-A101-E7F0CF1B95FB}" destId="{44380273-1932-4696-B40B-32A873BB7521}" srcOrd="0" destOrd="0" parTransId="{C76640A6-2E64-4311-A2A6-3F6D9C8A8DB3}" sibTransId="{4A3BF128-92F6-4919-A7C7-37849C659508}"/>
    <dgm:cxn modelId="{39D7FEF8-64C3-4563-B6EB-D8B2B41CF45A}" srcId="{14C2530F-2775-446C-BBEC-9F8123B127B7}" destId="{BF97CBA4-04D2-4A2E-A8AA-127A8BBB881B}" srcOrd="0" destOrd="0" parTransId="{798AEC46-694C-4405-99ED-59F4883A864F}" sibTransId="{78CE0D78-840C-4CBC-89A5-6AD4511A0FCD}"/>
    <dgm:cxn modelId="{6DA37B73-C51A-4999-8DF5-33C84F5663A6}" type="presOf" srcId="{F0642E60-A4E2-4B11-A101-E7F0CF1B95FB}" destId="{D6A9325B-365F-440C-80EF-3A476E940C6C}" srcOrd="0" destOrd="0" presId="urn:microsoft.com/office/officeart/2005/8/layout/hierarchy2"/>
    <dgm:cxn modelId="{9D658113-9C0E-4E28-BB51-1CC02085CE73}" type="presOf" srcId="{C219C580-9403-457E-B1A5-7BF4019FBAFD}" destId="{E9BB11CA-B810-49C9-B004-33E2AA96C0EE}" srcOrd="1" destOrd="0" presId="urn:microsoft.com/office/officeart/2005/8/layout/hierarchy2"/>
    <dgm:cxn modelId="{D1B40C99-E867-41A4-A845-524A2E07ED82}" type="presOf" srcId="{798AEC46-694C-4405-99ED-59F4883A864F}" destId="{8A9455C3-2BB1-4EC1-8182-BB0218A27DE8}" srcOrd="1" destOrd="0" presId="urn:microsoft.com/office/officeart/2005/8/layout/hierarchy2"/>
    <dgm:cxn modelId="{CF068AF0-2BD3-4FC0-A48C-3530D762B60B}" type="presOf" srcId="{ECDBCE67-C6A6-4A7F-BDA3-859230738D75}" destId="{056B7003-864D-42FF-BC7F-D8480CF2BEDF}" srcOrd="1" destOrd="0" presId="urn:microsoft.com/office/officeart/2005/8/layout/hierarchy2"/>
    <dgm:cxn modelId="{A73DA050-0F94-4EEF-AF29-A5409144B799}" type="presOf" srcId="{F56FB3D9-07D5-40F2-B413-0D7380E55708}" destId="{414C9856-4982-4DE0-BCC0-A3BF1A5245F3}" srcOrd="0" destOrd="0" presId="urn:microsoft.com/office/officeart/2005/8/layout/hierarchy2"/>
    <dgm:cxn modelId="{0FF2D158-12EF-48F1-A6EF-11BAC5486423}" srcId="{B1E009EE-5611-4C47-9720-997BE9C7169A}" destId="{14C2530F-2775-446C-BBEC-9F8123B127B7}" srcOrd="0" destOrd="0" parTransId="{802BE340-EA8C-4B73-BF1A-84733CBDE007}" sibTransId="{3282C5A2-F5B3-4445-A60F-A3D721FDDBFC}"/>
    <dgm:cxn modelId="{473CE142-B94B-451C-AC9F-BB57BB774AC4}" srcId="{4EF54326-E211-436F-9ABA-6E0C84BF51D5}" destId="{F0642E60-A4E2-4B11-A101-E7F0CF1B95FB}" srcOrd="0" destOrd="0" parTransId="{71DDF18D-B5D4-4082-BAB9-6DE860608816}" sibTransId="{B0004D57-7F5D-47B9-BF93-A3CCBACCB739}"/>
    <dgm:cxn modelId="{45A1DEB7-476F-499C-8217-D50225B4946D}" type="presOf" srcId="{78937A16-4A1F-4A04-AC77-3B65958EB4BE}" destId="{7E99397B-EBBE-440E-B866-2451B0484F56}" srcOrd="1" destOrd="0" presId="urn:microsoft.com/office/officeart/2005/8/layout/hierarchy2"/>
    <dgm:cxn modelId="{9C900AD8-1674-439B-94CD-05C86CF08958}" type="presOf" srcId="{E642592B-09C0-4D5A-A6B3-D7B139E1FB92}" destId="{B4068696-9067-41EC-BDDA-23919CBA9491}" srcOrd="0" destOrd="0" presId="urn:microsoft.com/office/officeart/2005/8/layout/hierarchy2"/>
    <dgm:cxn modelId="{8344FB3B-48CD-40A7-A7C5-C4127C7F493B}" type="presOf" srcId="{802BE340-EA8C-4B73-BF1A-84733CBDE007}" destId="{821876FC-763F-41E9-B3A9-C058465C9B7E}" srcOrd="1" destOrd="0" presId="urn:microsoft.com/office/officeart/2005/8/layout/hierarchy2"/>
    <dgm:cxn modelId="{D15F3D8E-416E-4222-B23B-6D029461F8E4}" srcId="{E63EAABC-D775-4B2D-A0B2-E554F5F890BD}" destId="{4BF18AA4-96D9-4D50-B9E8-27F22AE6A560}" srcOrd="1" destOrd="0" parTransId="{E6E6027B-32D7-402C-BFBF-A694B25CD3CA}" sibTransId="{7C98FAA9-7367-4069-8D07-1E17EEAC5C9F}"/>
    <dgm:cxn modelId="{E7FE21DA-D681-4CD9-BA90-037DE8CE46AC}" type="presOf" srcId="{BF97CBA4-04D2-4A2E-A8AA-127A8BBB881B}" destId="{700CAFBD-A50A-416D-A969-21715660A5D8}" srcOrd="0" destOrd="0" presId="urn:microsoft.com/office/officeart/2005/8/layout/hierarchy2"/>
    <dgm:cxn modelId="{1BE2826B-10B3-43D0-BD6F-14675B5040E8}" type="presOf" srcId="{91FC888B-7A04-44FA-88C2-2128AAC444A2}" destId="{C0EE4FCE-0E52-454B-9A7D-9054DF4DA157}" srcOrd="0" destOrd="0" presId="urn:microsoft.com/office/officeart/2005/8/layout/hierarchy2"/>
    <dgm:cxn modelId="{435D9513-9917-4676-9AAE-94DDF4482437}" type="presOf" srcId="{E4AC16AE-B6DD-4001-A162-3A30FC9E8D5E}" destId="{92EA03A6-EFAD-45A9-9047-22B20226D5DF}" srcOrd="1" destOrd="0" presId="urn:microsoft.com/office/officeart/2005/8/layout/hierarchy2"/>
    <dgm:cxn modelId="{9558D576-4943-4D20-A635-3CF3828F8F0C}" type="presOf" srcId="{14C2530F-2775-446C-BBEC-9F8123B127B7}" destId="{D3D334CC-9683-4F9F-837B-1B91B323758C}" srcOrd="0" destOrd="0" presId="urn:microsoft.com/office/officeart/2005/8/layout/hierarchy2"/>
    <dgm:cxn modelId="{05B982F1-3B21-4001-B56E-773658090EFF}" srcId="{651625CC-3E60-429B-B2CA-25F551776891}" destId="{2192867E-7990-4243-8C3C-B361C9275EB3}" srcOrd="1" destOrd="0" parTransId="{F56FB3D9-07D5-40F2-B413-0D7380E55708}" sibTransId="{71A93CBC-76B1-43C2-8A22-72F39B503044}"/>
    <dgm:cxn modelId="{48FA2371-0664-472A-A8E9-9BC838257999}" srcId="{651625CC-3E60-429B-B2CA-25F551776891}" destId="{9C97F8C7-ACAF-4E83-BCAF-295C2927CEC5}" srcOrd="0" destOrd="0" parTransId="{39E0199F-3915-4347-BB72-C01A85592010}" sibTransId="{867B9E48-2F73-41E5-8CE9-6EBD9F2AEBE5}"/>
    <dgm:cxn modelId="{B13BE736-CB49-4168-9481-E5EB49F9ACE3}" type="presOf" srcId="{9C97F8C7-ACAF-4E83-BCAF-295C2927CEC5}" destId="{21FC1ED6-5E45-4F7F-AE92-F40014757516}" srcOrd="0" destOrd="0" presId="urn:microsoft.com/office/officeart/2005/8/layout/hierarchy2"/>
    <dgm:cxn modelId="{96E7B4DB-B90F-4C1E-BC0D-1897883B0BA7}" type="presOf" srcId="{8220C38E-1917-4F51-87D2-E84FD5BECEC0}" destId="{B8B487F5-5FCE-49D3-B3B5-28317CEBF639}" srcOrd="1" destOrd="0" presId="urn:microsoft.com/office/officeart/2005/8/layout/hierarchy2"/>
    <dgm:cxn modelId="{C677FE94-D469-4AF2-813F-F0DF973F2BF6}" type="presOf" srcId="{39E0199F-3915-4347-BB72-C01A85592010}" destId="{E44A855F-6607-4EAD-BE1A-9D13E23A519F}" srcOrd="0" destOrd="0" presId="urn:microsoft.com/office/officeart/2005/8/layout/hierarchy2"/>
    <dgm:cxn modelId="{C99A8C2F-0FE9-48CF-9A5C-C9D5D6D16B0A}" type="presOf" srcId="{CA5E7A6B-C396-40E3-BB76-76D158B8B2D3}" destId="{D30512E4-B371-41A5-BB75-9D180DBE0F07}" srcOrd="1" destOrd="0" presId="urn:microsoft.com/office/officeart/2005/8/layout/hierarchy2"/>
    <dgm:cxn modelId="{96547D0A-7DB0-4959-8B45-DDA00017C70D}" type="presOf" srcId="{7F6D5930-71C0-44B3-BAB7-AECEE1740810}" destId="{32215B1C-A597-4758-BB7A-E1AA91ACABFB}" srcOrd="0" destOrd="0" presId="urn:microsoft.com/office/officeart/2005/8/layout/hierarchy2"/>
    <dgm:cxn modelId="{4E61EDDD-E998-4858-8B71-FC60FCF1B989}" type="presOf" srcId="{802BE340-EA8C-4B73-BF1A-84733CBDE007}" destId="{E4933502-1B2B-47FA-8A60-923CDB1F675C}" srcOrd="0" destOrd="0" presId="urn:microsoft.com/office/officeart/2005/8/layout/hierarchy2"/>
    <dgm:cxn modelId="{5C5E219B-5581-4842-BA3A-87A953440D9C}" type="presOf" srcId="{E642592B-09C0-4D5A-A6B3-D7B139E1FB92}" destId="{57021C19-7EB2-4A06-BA24-6B4A7AD76E94}" srcOrd="1" destOrd="0" presId="urn:microsoft.com/office/officeart/2005/8/layout/hierarchy2"/>
    <dgm:cxn modelId="{306D038C-16C4-4B33-9D42-41E8ADD2B1F3}" type="presOf" srcId="{5FFAFECE-3E06-4CF9-A977-AC3DB4D697CE}" destId="{3C99DBEF-9B6A-469F-92C2-84DF966D57A9}" srcOrd="0" destOrd="0" presId="urn:microsoft.com/office/officeart/2005/8/layout/hierarchy2"/>
    <dgm:cxn modelId="{B902E323-986D-4748-9087-77C8E47156B7}" type="presOf" srcId="{F56FB3D9-07D5-40F2-B413-0D7380E55708}" destId="{7AD3B3D5-54BA-4869-BB24-08FE6EA2DC46}" srcOrd="1" destOrd="0" presId="urn:microsoft.com/office/officeart/2005/8/layout/hierarchy2"/>
    <dgm:cxn modelId="{589AE01A-D41A-4AFD-B77E-6EBFB317F3CC}" type="presOf" srcId="{E4AC16AE-B6DD-4001-A162-3A30FC9E8D5E}" destId="{8178D0A3-7EE6-49BC-8065-556A1E42F297}" srcOrd="0" destOrd="0" presId="urn:microsoft.com/office/officeart/2005/8/layout/hierarchy2"/>
    <dgm:cxn modelId="{FE8EBAE8-DE8D-447D-9AC1-9BC79E3778CC}" srcId="{E63EAABC-D775-4B2D-A0B2-E554F5F890BD}" destId="{4EF54326-E211-436F-9ABA-6E0C84BF51D5}" srcOrd="0" destOrd="0" parTransId="{8220C38E-1917-4F51-87D2-E84FD5BECEC0}" sibTransId="{D728C02B-716A-4A22-B7BD-F065B2AEA4B8}"/>
    <dgm:cxn modelId="{A5C12666-A0FE-4593-A138-AF35B2BD2795}" srcId="{4EF54326-E211-436F-9ABA-6E0C84BF51D5}" destId="{B1E009EE-5611-4C47-9720-997BE9C7169A}" srcOrd="1" destOrd="0" parTransId="{E4AC16AE-B6DD-4001-A162-3A30FC9E8D5E}" sibTransId="{7C4FE30B-89D1-4E69-8BCF-2D8ABD7694B4}"/>
    <dgm:cxn modelId="{B0439755-BCCA-4681-A067-9FE24F879C60}" type="presOf" srcId="{651625CC-3E60-429B-B2CA-25F551776891}" destId="{3132C791-F04F-4BC8-97DA-F938ED386A05}" srcOrd="0" destOrd="0" presId="urn:microsoft.com/office/officeart/2005/8/layout/hierarchy2"/>
    <dgm:cxn modelId="{15093859-F844-4C55-B855-CA0E234C820B}" type="presOf" srcId="{E6E6027B-32D7-402C-BFBF-A694B25CD3CA}" destId="{718A882F-9C38-490D-BD2B-1FC81B256C39}" srcOrd="0" destOrd="0" presId="urn:microsoft.com/office/officeart/2005/8/layout/hierarchy2"/>
    <dgm:cxn modelId="{EB95FC1D-4071-4DE3-B248-EAFC1A1A8D84}" type="presOf" srcId="{71DDF18D-B5D4-4082-BAB9-6DE860608816}" destId="{B255851D-58E2-4CF2-A0FA-7A15DBFA8AEB}" srcOrd="0" destOrd="0" presId="urn:microsoft.com/office/officeart/2005/8/layout/hierarchy2"/>
    <dgm:cxn modelId="{337D982F-C925-4FFF-9723-7480781954D6}" type="presOf" srcId="{8220C38E-1917-4F51-87D2-E84FD5BECEC0}" destId="{12649240-A0DC-4B23-BB10-DCABFF0C8EA2}" srcOrd="0" destOrd="0" presId="urn:microsoft.com/office/officeart/2005/8/layout/hierarchy2"/>
    <dgm:cxn modelId="{FAC7AE36-6202-4D57-9A4E-AD54295B720A}" srcId="{2192867E-7990-4243-8C3C-B361C9275EB3}" destId="{91FC888B-7A04-44FA-88C2-2128AAC444A2}" srcOrd="0" destOrd="0" parTransId="{CA5E7A6B-C396-40E3-BB76-76D158B8B2D3}" sibTransId="{AA99957B-243C-46A1-947A-49A9CFDD1CEA}"/>
    <dgm:cxn modelId="{1ADB69D2-8267-4E1C-89F4-731301FCA40B}" type="presOf" srcId="{E63EAABC-D775-4B2D-A0B2-E554F5F890BD}" destId="{6188B6EE-072B-4549-91F3-CD39A2EB900F}" srcOrd="0" destOrd="0" presId="urn:microsoft.com/office/officeart/2005/8/layout/hierarchy2"/>
    <dgm:cxn modelId="{115F4295-440B-4E40-87F2-79EA6F441557}" type="presOf" srcId="{E64AE6FC-8B1E-4BCD-8FB0-3FC0A955EE94}" destId="{37B9BD67-C58F-4D25-BB31-9FEDAD02A964}" srcOrd="0" destOrd="0" presId="urn:microsoft.com/office/officeart/2005/8/layout/hierarchy2"/>
    <dgm:cxn modelId="{B2EE0CB0-4005-4B3A-8CCE-DA1D0ACC9DBB}" srcId="{4BF18AA4-96D9-4D50-B9E8-27F22AE6A560}" destId="{651625CC-3E60-429B-B2CA-25F551776891}" srcOrd="0" destOrd="0" parTransId="{ECDBCE67-C6A6-4A7F-BDA3-859230738D75}" sibTransId="{2C4720C9-8814-46DC-BF3B-9B65579A4B1B}"/>
    <dgm:cxn modelId="{1493D734-BCE3-4270-A0E2-24F810477D28}" type="presOf" srcId="{78937A16-4A1F-4A04-AC77-3B65958EB4BE}" destId="{E45CC7FC-96E9-4F37-AC2E-6FE5DF54AEBB}" srcOrd="0" destOrd="0" presId="urn:microsoft.com/office/officeart/2005/8/layout/hierarchy2"/>
    <dgm:cxn modelId="{412F69DE-30BF-41F1-AC7B-F1F410DAC683}" type="presOf" srcId="{C76640A6-2E64-4311-A2A6-3F6D9C8A8DB3}" destId="{BC3D916F-2EDB-4539-A57C-9C5A54EC5E9C}" srcOrd="0" destOrd="0" presId="urn:microsoft.com/office/officeart/2005/8/layout/hierarchy2"/>
    <dgm:cxn modelId="{93B067BC-4E2E-4CAF-B645-4D5E14E7F3F1}" type="presOf" srcId="{4EF54326-E211-436F-9ABA-6E0C84BF51D5}" destId="{C5C6C0C1-D8AF-49FE-B631-7397FF51B2E7}" srcOrd="0" destOrd="0" presId="urn:microsoft.com/office/officeart/2005/8/layout/hierarchy2"/>
    <dgm:cxn modelId="{5EB71329-FF7C-48FB-9766-15ABB47E8DC2}" srcId="{2192867E-7990-4243-8C3C-B361C9275EB3}" destId="{7F6D5930-71C0-44B3-BAB7-AECEE1740810}" srcOrd="1" destOrd="0" parTransId="{C219C580-9403-457E-B1A5-7BF4019FBAFD}" sibTransId="{E0789B41-B5BF-4A3E-92B7-1C4C84916794}"/>
    <dgm:cxn modelId="{4EC62F34-D585-4BCA-9F45-C9DE6FC8DC30}" type="presOf" srcId="{B5FADAC1-C7FA-4BB7-B392-C18D5420F51D}" destId="{D4877A52-54F9-49C7-92BD-4B76506A8783}" srcOrd="0" destOrd="0" presId="urn:microsoft.com/office/officeart/2005/8/layout/hierarchy2"/>
    <dgm:cxn modelId="{A4015C54-AC58-4D09-813D-AB822EB9B1F3}" type="presParOf" srcId="{37B9BD67-C58F-4D25-BB31-9FEDAD02A964}" destId="{9F14D0EE-9A70-4B21-A76C-F4B71CD09EFD}" srcOrd="0" destOrd="0" presId="urn:microsoft.com/office/officeart/2005/8/layout/hierarchy2"/>
    <dgm:cxn modelId="{B01F6AB6-F0F5-4023-B966-72705F7E0034}" type="presParOf" srcId="{9F14D0EE-9A70-4B21-A76C-F4B71CD09EFD}" destId="{6188B6EE-072B-4549-91F3-CD39A2EB900F}" srcOrd="0" destOrd="0" presId="urn:microsoft.com/office/officeart/2005/8/layout/hierarchy2"/>
    <dgm:cxn modelId="{9D7A7346-DB9C-44BC-A271-326500A5F66B}" type="presParOf" srcId="{9F14D0EE-9A70-4B21-A76C-F4B71CD09EFD}" destId="{A4DFD391-1823-4B96-8294-A90440852883}" srcOrd="1" destOrd="0" presId="urn:microsoft.com/office/officeart/2005/8/layout/hierarchy2"/>
    <dgm:cxn modelId="{E9BDD716-3D00-499B-9AF9-59D4FE14E848}" type="presParOf" srcId="{A4DFD391-1823-4B96-8294-A90440852883}" destId="{12649240-A0DC-4B23-BB10-DCABFF0C8EA2}" srcOrd="0" destOrd="0" presId="urn:microsoft.com/office/officeart/2005/8/layout/hierarchy2"/>
    <dgm:cxn modelId="{92B85C14-70A8-434A-B384-772FA90EDB70}" type="presParOf" srcId="{12649240-A0DC-4B23-BB10-DCABFF0C8EA2}" destId="{B8B487F5-5FCE-49D3-B3B5-28317CEBF639}" srcOrd="0" destOrd="0" presId="urn:microsoft.com/office/officeart/2005/8/layout/hierarchy2"/>
    <dgm:cxn modelId="{645F9E4A-8983-40C4-BFB3-F7EFEA34673A}" type="presParOf" srcId="{A4DFD391-1823-4B96-8294-A90440852883}" destId="{6A8C50D0-F5D5-489E-AD84-092C38F9A782}" srcOrd="1" destOrd="0" presId="urn:microsoft.com/office/officeart/2005/8/layout/hierarchy2"/>
    <dgm:cxn modelId="{837B4F28-2064-4668-A1CD-5A144027E17B}" type="presParOf" srcId="{6A8C50D0-F5D5-489E-AD84-092C38F9A782}" destId="{C5C6C0C1-D8AF-49FE-B631-7397FF51B2E7}" srcOrd="0" destOrd="0" presId="urn:microsoft.com/office/officeart/2005/8/layout/hierarchy2"/>
    <dgm:cxn modelId="{077CDF23-8B04-41E4-90A4-ADFC3BFF07D4}" type="presParOf" srcId="{6A8C50D0-F5D5-489E-AD84-092C38F9A782}" destId="{1BD5C98F-3500-4136-8557-E689CB51426B}" srcOrd="1" destOrd="0" presId="urn:microsoft.com/office/officeart/2005/8/layout/hierarchy2"/>
    <dgm:cxn modelId="{7904B8F9-E5B9-4812-BF42-26AC4DF89124}" type="presParOf" srcId="{1BD5C98F-3500-4136-8557-E689CB51426B}" destId="{B255851D-58E2-4CF2-A0FA-7A15DBFA8AEB}" srcOrd="0" destOrd="0" presId="urn:microsoft.com/office/officeart/2005/8/layout/hierarchy2"/>
    <dgm:cxn modelId="{8935ECB3-D05C-47CE-98D0-28F07CFD489A}" type="presParOf" srcId="{B255851D-58E2-4CF2-A0FA-7A15DBFA8AEB}" destId="{27AAC1B3-8CE2-450D-8251-877BBB2531A9}" srcOrd="0" destOrd="0" presId="urn:microsoft.com/office/officeart/2005/8/layout/hierarchy2"/>
    <dgm:cxn modelId="{983EDE88-4323-46E2-8378-868A0E4C321A}" type="presParOf" srcId="{1BD5C98F-3500-4136-8557-E689CB51426B}" destId="{0EE60A12-7FE3-4B01-A8C4-2D36093AD8CE}" srcOrd="1" destOrd="0" presId="urn:microsoft.com/office/officeart/2005/8/layout/hierarchy2"/>
    <dgm:cxn modelId="{71DB1B04-DB1E-4626-B888-864698D2C834}" type="presParOf" srcId="{0EE60A12-7FE3-4B01-A8C4-2D36093AD8CE}" destId="{D6A9325B-365F-440C-80EF-3A476E940C6C}" srcOrd="0" destOrd="0" presId="urn:microsoft.com/office/officeart/2005/8/layout/hierarchy2"/>
    <dgm:cxn modelId="{1B0B9B77-EC36-41A4-B08E-234A4A63CEFB}" type="presParOf" srcId="{0EE60A12-7FE3-4B01-A8C4-2D36093AD8CE}" destId="{A2A9207D-6CE6-47C2-AD21-E9634C23077A}" srcOrd="1" destOrd="0" presId="urn:microsoft.com/office/officeart/2005/8/layout/hierarchy2"/>
    <dgm:cxn modelId="{C0D837A4-E1A9-4FC7-9F96-8F467BEC9FAF}" type="presParOf" srcId="{A2A9207D-6CE6-47C2-AD21-E9634C23077A}" destId="{BC3D916F-2EDB-4539-A57C-9C5A54EC5E9C}" srcOrd="0" destOrd="0" presId="urn:microsoft.com/office/officeart/2005/8/layout/hierarchy2"/>
    <dgm:cxn modelId="{94AF5BD1-4611-467E-B4B6-6A4401425E8C}" type="presParOf" srcId="{BC3D916F-2EDB-4539-A57C-9C5A54EC5E9C}" destId="{D5DCE873-2D18-4506-8614-4D27A6841709}" srcOrd="0" destOrd="0" presId="urn:microsoft.com/office/officeart/2005/8/layout/hierarchy2"/>
    <dgm:cxn modelId="{1F144DE1-88B9-4DC1-BDDE-5323D60F7D6F}" type="presParOf" srcId="{A2A9207D-6CE6-47C2-AD21-E9634C23077A}" destId="{6B1CA045-08E5-4820-8ACB-BD82A1383029}" srcOrd="1" destOrd="0" presId="urn:microsoft.com/office/officeart/2005/8/layout/hierarchy2"/>
    <dgm:cxn modelId="{E628FF67-7593-4E74-B905-C04D16BBE35F}" type="presParOf" srcId="{6B1CA045-08E5-4820-8ACB-BD82A1383029}" destId="{4048FC21-E9A6-4EB2-8B6F-F531E52A6F0B}" srcOrd="0" destOrd="0" presId="urn:microsoft.com/office/officeart/2005/8/layout/hierarchy2"/>
    <dgm:cxn modelId="{09D4240E-9FA9-4BB1-9A17-525463D1DA26}" type="presParOf" srcId="{6B1CA045-08E5-4820-8ACB-BD82A1383029}" destId="{94B13E38-2DDF-4A87-B3C4-00BB4284B7A6}" srcOrd="1" destOrd="0" presId="urn:microsoft.com/office/officeart/2005/8/layout/hierarchy2"/>
    <dgm:cxn modelId="{136AE0C1-632E-43E1-B858-9F02675D12A8}" type="presParOf" srcId="{94B13E38-2DDF-4A87-B3C4-00BB4284B7A6}" destId="{3C99DBEF-9B6A-469F-92C2-84DF966D57A9}" srcOrd="0" destOrd="0" presId="urn:microsoft.com/office/officeart/2005/8/layout/hierarchy2"/>
    <dgm:cxn modelId="{25BE34F4-7BF2-41AF-A1B4-590FB87B1ACE}" type="presParOf" srcId="{3C99DBEF-9B6A-469F-92C2-84DF966D57A9}" destId="{402700BE-D7C0-45B4-B07A-572912F9CB23}" srcOrd="0" destOrd="0" presId="urn:microsoft.com/office/officeart/2005/8/layout/hierarchy2"/>
    <dgm:cxn modelId="{C5A3769A-ABEC-45D9-9DB3-51502B7A2C2D}" type="presParOf" srcId="{94B13E38-2DDF-4A87-B3C4-00BB4284B7A6}" destId="{34206F5A-4323-4158-8C0E-E195B519CF94}" srcOrd="1" destOrd="0" presId="urn:microsoft.com/office/officeart/2005/8/layout/hierarchy2"/>
    <dgm:cxn modelId="{E37D4C12-E8BE-4421-AF26-71A0A95EBF24}" type="presParOf" srcId="{34206F5A-4323-4158-8C0E-E195B519CF94}" destId="{1CDFCB4B-3458-4F78-BEDF-4EAB3CCD122C}" srcOrd="0" destOrd="0" presId="urn:microsoft.com/office/officeart/2005/8/layout/hierarchy2"/>
    <dgm:cxn modelId="{7C6DA692-1E60-4F0F-AEF4-288F8595190E}" type="presParOf" srcId="{34206F5A-4323-4158-8C0E-E195B519CF94}" destId="{9852F062-D292-437A-946B-9320B080477B}" srcOrd="1" destOrd="0" presId="urn:microsoft.com/office/officeart/2005/8/layout/hierarchy2"/>
    <dgm:cxn modelId="{4A01E401-3BD1-4F00-A52F-F67E05CCAAF2}" type="presParOf" srcId="{1BD5C98F-3500-4136-8557-E689CB51426B}" destId="{8178D0A3-7EE6-49BC-8065-556A1E42F297}" srcOrd="2" destOrd="0" presId="urn:microsoft.com/office/officeart/2005/8/layout/hierarchy2"/>
    <dgm:cxn modelId="{1B97E4F6-C26F-452A-98D5-03A2AD81085B}" type="presParOf" srcId="{8178D0A3-7EE6-49BC-8065-556A1E42F297}" destId="{92EA03A6-EFAD-45A9-9047-22B20226D5DF}" srcOrd="0" destOrd="0" presId="urn:microsoft.com/office/officeart/2005/8/layout/hierarchy2"/>
    <dgm:cxn modelId="{AD52E836-509E-4DBF-8235-DA122DFA7824}" type="presParOf" srcId="{1BD5C98F-3500-4136-8557-E689CB51426B}" destId="{B6A0F60B-A673-409B-922B-E84B399166B2}" srcOrd="3" destOrd="0" presId="urn:microsoft.com/office/officeart/2005/8/layout/hierarchy2"/>
    <dgm:cxn modelId="{24EC0D7C-87A2-4B12-BE34-B46A02B1FD23}" type="presParOf" srcId="{B6A0F60B-A673-409B-922B-E84B399166B2}" destId="{7CC1919D-BF92-4A9F-8AAE-881E613A1EE2}" srcOrd="0" destOrd="0" presId="urn:microsoft.com/office/officeart/2005/8/layout/hierarchy2"/>
    <dgm:cxn modelId="{AE4E0D42-3C41-4916-AB97-20AF8FF8CC84}" type="presParOf" srcId="{B6A0F60B-A673-409B-922B-E84B399166B2}" destId="{C91ADDAE-6408-4780-81A1-08B697F8238A}" srcOrd="1" destOrd="0" presId="urn:microsoft.com/office/officeart/2005/8/layout/hierarchy2"/>
    <dgm:cxn modelId="{977306F5-F248-43CD-8718-75A19FB700D3}" type="presParOf" srcId="{C91ADDAE-6408-4780-81A1-08B697F8238A}" destId="{E4933502-1B2B-47FA-8A60-923CDB1F675C}" srcOrd="0" destOrd="0" presId="urn:microsoft.com/office/officeart/2005/8/layout/hierarchy2"/>
    <dgm:cxn modelId="{EE64D334-19A5-413B-96DD-1E48034EBEA9}" type="presParOf" srcId="{E4933502-1B2B-47FA-8A60-923CDB1F675C}" destId="{821876FC-763F-41E9-B3A9-C058465C9B7E}" srcOrd="0" destOrd="0" presId="urn:microsoft.com/office/officeart/2005/8/layout/hierarchy2"/>
    <dgm:cxn modelId="{72995D5E-80FA-472F-814C-734E71CC428D}" type="presParOf" srcId="{C91ADDAE-6408-4780-81A1-08B697F8238A}" destId="{388B5146-EA9E-4874-8E51-569E6603538E}" srcOrd="1" destOrd="0" presId="urn:microsoft.com/office/officeart/2005/8/layout/hierarchy2"/>
    <dgm:cxn modelId="{120E49EF-76DA-48B5-B3C5-B836CA2A5358}" type="presParOf" srcId="{388B5146-EA9E-4874-8E51-569E6603538E}" destId="{D3D334CC-9683-4F9F-837B-1B91B323758C}" srcOrd="0" destOrd="0" presId="urn:microsoft.com/office/officeart/2005/8/layout/hierarchy2"/>
    <dgm:cxn modelId="{6BD71ACB-FDEA-4D38-8B4D-1ECA371B042A}" type="presParOf" srcId="{388B5146-EA9E-4874-8E51-569E6603538E}" destId="{0E7CDDF7-8D09-4A97-B2D7-3F12BB0CECAA}" srcOrd="1" destOrd="0" presId="urn:microsoft.com/office/officeart/2005/8/layout/hierarchy2"/>
    <dgm:cxn modelId="{7E6F1FD2-E833-45F4-A40E-3DF0B33685D1}" type="presParOf" srcId="{0E7CDDF7-8D09-4A97-B2D7-3F12BB0CECAA}" destId="{D94367EB-D3A5-4C9C-AFCB-B9C497ED8435}" srcOrd="0" destOrd="0" presId="urn:microsoft.com/office/officeart/2005/8/layout/hierarchy2"/>
    <dgm:cxn modelId="{B8054736-80F7-41BC-A9CF-E46C0D933BB7}" type="presParOf" srcId="{D94367EB-D3A5-4C9C-AFCB-B9C497ED8435}" destId="{8A9455C3-2BB1-4EC1-8182-BB0218A27DE8}" srcOrd="0" destOrd="0" presId="urn:microsoft.com/office/officeart/2005/8/layout/hierarchy2"/>
    <dgm:cxn modelId="{03946290-AB63-4750-9E8E-480F2DB2158E}" type="presParOf" srcId="{0E7CDDF7-8D09-4A97-B2D7-3F12BB0CECAA}" destId="{4C33C9BD-88EB-428F-B7F5-F1986D95D055}" srcOrd="1" destOrd="0" presId="urn:microsoft.com/office/officeart/2005/8/layout/hierarchy2"/>
    <dgm:cxn modelId="{6CD87519-8FA1-45BE-B1B3-39ABCFB75B26}" type="presParOf" srcId="{4C33C9BD-88EB-428F-B7F5-F1986D95D055}" destId="{700CAFBD-A50A-416D-A969-21715660A5D8}" srcOrd="0" destOrd="0" presId="urn:microsoft.com/office/officeart/2005/8/layout/hierarchy2"/>
    <dgm:cxn modelId="{9FAD6138-1F1F-4FCA-9794-2909200EB756}" type="presParOf" srcId="{4C33C9BD-88EB-428F-B7F5-F1986D95D055}" destId="{9DDFB292-61B1-426D-8E9D-ACE61C1A3CAA}" srcOrd="1" destOrd="0" presId="urn:microsoft.com/office/officeart/2005/8/layout/hierarchy2"/>
    <dgm:cxn modelId="{C24BE704-6C42-4BF0-B632-AA901A798285}" type="presParOf" srcId="{A4DFD391-1823-4B96-8294-A90440852883}" destId="{718A882F-9C38-490D-BD2B-1FC81B256C39}" srcOrd="2" destOrd="0" presId="urn:microsoft.com/office/officeart/2005/8/layout/hierarchy2"/>
    <dgm:cxn modelId="{F54D1054-EE59-44D1-B62B-7DBFA8E1AD95}" type="presParOf" srcId="{718A882F-9C38-490D-BD2B-1FC81B256C39}" destId="{FC96E228-FBC5-4F59-951D-7573E4C1E7AE}" srcOrd="0" destOrd="0" presId="urn:microsoft.com/office/officeart/2005/8/layout/hierarchy2"/>
    <dgm:cxn modelId="{1C901BCA-7E06-4464-A454-48C3C706C862}" type="presParOf" srcId="{A4DFD391-1823-4B96-8294-A90440852883}" destId="{DC37C081-2BCE-4CD7-A9FF-9C273ED0151D}" srcOrd="3" destOrd="0" presId="urn:microsoft.com/office/officeart/2005/8/layout/hierarchy2"/>
    <dgm:cxn modelId="{E5D54A5B-C120-4708-B4D9-E6DFB2E2F1C4}" type="presParOf" srcId="{DC37C081-2BCE-4CD7-A9FF-9C273ED0151D}" destId="{D878B928-CDEB-4DB9-9A83-D8AD80721D3A}" srcOrd="0" destOrd="0" presId="urn:microsoft.com/office/officeart/2005/8/layout/hierarchy2"/>
    <dgm:cxn modelId="{32E603FD-171B-41C1-96A7-D93DA972E295}" type="presParOf" srcId="{DC37C081-2BCE-4CD7-A9FF-9C273ED0151D}" destId="{FBBDD059-1D27-424A-807C-89FEC102DA8D}" srcOrd="1" destOrd="0" presId="urn:microsoft.com/office/officeart/2005/8/layout/hierarchy2"/>
    <dgm:cxn modelId="{09B70C0E-EB09-4659-9D05-CD1E3CD34571}" type="presParOf" srcId="{FBBDD059-1D27-424A-807C-89FEC102DA8D}" destId="{EA1F5BE2-0AB2-4696-B533-B2F3F933E9A2}" srcOrd="0" destOrd="0" presId="urn:microsoft.com/office/officeart/2005/8/layout/hierarchy2"/>
    <dgm:cxn modelId="{44C1D68F-38E2-4194-8B1E-F4CEC1C45141}" type="presParOf" srcId="{EA1F5BE2-0AB2-4696-B533-B2F3F933E9A2}" destId="{056B7003-864D-42FF-BC7F-D8480CF2BEDF}" srcOrd="0" destOrd="0" presId="urn:microsoft.com/office/officeart/2005/8/layout/hierarchy2"/>
    <dgm:cxn modelId="{42CEE683-D06D-4590-9065-F90D1ACCB801}" type="presParOf" srcId="{FBBDD059-1D27-424A-807C-89FEC102DA8D}" destId="{62350FF9-ABEA-4A98-B8AC-F22666A3567A}" srcOrd="1" destOrd="0" presId="urn:microsoft.com/office/officeart/2005/8/layout/hierarchy2"/>
    <dgm:cxn modelId="{1397FA1C-4843-40F3-A68D-FEE649E816BF}" type="presParOf" srcId="{62350FF9-ABEA-4A98-B8AC-F22666A3567A}" destId="{3132C791-F04F-4BC8-97DA-F938ED386A05}" srcOrd="0" destOrd="0" presId="urn:microsoft.com/office/officeart/2005/8/layout/hierarchy2"/>
    <dgm:cxn modelId="{B2CFD73D-40B5-40A2-B020-86826A900429}" type="presParOf" srcId="{62350FF9-ABEA-4A98-B8AC-F22666A3567A}" destId="{50C3BA2D-1973-40EC-977A-2DA9B52423FA}" srcOrd="1" destOrd="0" presId="urn:microsoft.com/office/officeart/2005/8/layout/hierarchy2"/>
    <dgm:cxn modelId="{90B91A0A-4399-4A05-9FAB-96D468DE70E5}" type="presParOf" srcId="{50C3BA2D-1973-40EC-977A-2DA9B52423FA}" destId="{E44A855F-6607-4EAD-BE1A-9D13E23A519F}" srcOrd="0" destOrd="0" presId="urn:microsoft.com/office/officeart/2005/8/layout/hierarchy2"/>
    <dgm:cxn modelId="{F7E1EEB2-807B-4405-A25A-F8E6FC024747}" type="presParOf" srcId="{E44A855F-6607-4EAD-BE1A-9D13E23A519F}" destId="{366026C0-CFDF-4452-B674-5B0B3E1E850D}" srcOrd="0" destOrd="0" presId="urn:microsoft.com/office/officeart/2005/8/layout/hierarchy2"/>
    <dgm:cxn modelId="{508103DD-E97D-4E50-ADA7-5A10D2A910B9}" type="presParOf" srcId="{50C3BA2D-1973-40EC-977A-2DA9B52423FA}" destId="{F9ADF15C-2B17-4733-B5BA-6C4360627B98}" srcOrd="1" destOrd="0" presId="urn:microsoft.com/office/officeart/2005/8/layout/hierarchy2"/>
    <dgm:cxn modelId="{58043D53-88BC-447C-BCE6-DC85012E7851}" type="presParOf" srcId="{F9ADF15C-2B17-4733-B5BA-6C4360627B98}" destId="{21FC1ED6-5E45-4F7F-AE92-F40014757516}" srcOrd="0" destOrd="0" presId="urn:microsoft.com/office/officeart/2005/8/layout/hierarchy2"/>
    <dgm:cxn modelId="{6824EB7C-D3C6-47DC-A892-DDA7BB1DB04D}" type="presParOf" srcId="{F9ADF15C-2B17-4733-B5BA-6C4360627B98}" destId="{DA2E233D-A8DB-4CE9-BB7F-7EE153BB1382}" srcOrd="1" destOrd="0" presId="urn:microsoft.com/office/officeart/2005/8/layout/hierarchy2"/>
    <dgm:cxn modelId="{7CBB0F93-6CBD-4687-8A0A-9D1A354896D9}" type="presParOf" srcId="{DA2E233D-A8DB-4CE9-BB7F-7EE153BB1382}" destId="{B4068696-9067-41EC-BDDA-23919CBA9491}" srcOrd="0" destOrd="0" presId="urn:microsoft.com/office/officeart/2005/8/layout/hierarchy2"/>
    <dgm:cxn modelId="{B8ADD278-A7E5-4522-B084-32F7CAA0B0A6}" type="presParOf" srcId="{B4068696-9067-41EC-BDDA-23919CBA9491}" destId="{57021C19-7EB2-4A06-BA24-6B4A7AD76E94}" srcOrd="0" destOrd="0" presId="urn:microsoft.com/office/officeart/2005/8/layout/hierarchy2"/>
    <dgm:cxn modelId="{B49DE425-4E35-49F3-9917-0FF120A2F341}" type="presParOf" srcId="{DA2E233D-A8DB-4CE9-BB7F-7EE153BB1382}" destId="{28EFB850-4783-4F86-B520-E3E80E9BFC91}" srcOrd="1" destOrd="0" presId="urn:microsoft.com/office/officeart/2005/8/layout/hierarchy2"/>
    <dgm:cxn modelId="{47F9C599-641B-4656-B860-780859FC3408}" type="presParOf" srcId="{28EFB850-4783-4F86-B520-E3E80E9BFC91}" destId="{34486BD4-D824-4A02-8260-5C6511639105}" srcOrd="0" destOrd="0" presId="urn:microsoft.com/office/officeart/2005/8/layout/hierarchy2"/>
    <dgm:cxn modelId="{3E9D60C4-DDE8-46C8-93D6-59E959D67F80}" type="presParOf" srcId="{28EFB850-4783-4F86-B520-E3E80E9BFC91}" destId="{961C60EC-F7BE-4C09-963F-244A74B4AFD0}" srcOrd="1" destOrd="0" presId="urn:microsoft.com/office/officeart/2005/8/layout/hierarchy2"/>
    <dgm:cxn modelId="{1334D1A7-37E2-46CB-9116-D624255BAAD0}" type="presParOf" srcId="{DA2E233D-A8DB-4CE9-BB7F-7EE153BB1382}" destId="{E45CC7FC-96E9-4F37-AC2E-6FE5DF54AEBB}" srcOrd="2" destOrd="0" presId="urn:microsoft.com/office/officeart/2005/8/layout/hierarchy2"/>
    <dgm:cxn modelId="{EDD21065-4AF9-4DC3-9D86-F16E6FF67165}" type="presParOf" srcId="{E45CC7FC-96E9-4F37-AC2E-6FE5DF54AEBB}" destId="{7E99397B-EBBE-440E-B866-2451B0484F56}" srcOrd="0" destOrd="0" presId="urn:microsoft.com/office/officeart/2005/8/layout/hierarchy2"/>
    <dgm:cxn modelId="{BCFCB03B-E08E-470E-8A42-33E11300FE35}" type="presParOf" srcId="{DA2E233D-A8DB-4CE9-BB7F-7EE153BB1382}" destId="{13D487E2-9FE1-4C50-99ED-3B6584C5EBBE}" srcOrd="3" destOrd="0" presId="urn:microsoft.com/office/officeart/2005/8/layout/hierarchy2"/>
    <dgm:cxn modelId="{880E5725-4F6B-4252-86BE-72330170BB24}" type="presParOf" srcId="{13D487E2-9FE1-4C50-99ED-3B6584C5EBBE}" destId="{D4877A52-54F9-49C7-92BD-4B76506A8783}" srcOrd="0" destOrd="0" presId="urn:microsoft.com/office/officeart/2005/8/layout/hierarchy2"/>
    <dgm:cxn modelId="{4C9F9D13-870A-4F6A-BB5C-8DD05A28D059}" type="presParOf" srcId="{13D487E2-9FE1-4C50-99ED-3B6584C5EBBE}" destId="{3FDD5516-2F44-4DF8-A27F-A4761D026DAD}" srcOrd="1" destOrd="0" presId="urn:microsoft.com/office/officeart/2005/8/layout/hierarchy2"/>
    <dgm:cxn modelId="{00C57A4E-C2A6-4435-AE08-B4DA0A8836A2}" type="presParOf" srcId="{50C3BA2D-1973-40EC-977A-2DA9B52423FA}" destId="{414C9856-4982-4DE0-BCC0-A3BF1A5245F3}" srcOrd="2" destOrd="0" presId="urn:microsoft.com/office/officeart/2005/8/layout/hierarchy2"/>
    <dgm:cxn modelId="{FAD3AC25-A217-4DA0-A84E-70DF451015CF}" type="presParOf" srcId="{414C9856-4982-4DE0-BCC0-A3BF1A5245F3}" destId="{7AD3B3D5-54BA-4869-BB24-08FE6EA2DC46}" srcOrd="0" destOrd="0" presId="urn:microsoft.com/office/officeart/2005/8/layout/hierarchy2"/>
    <dgm:cxn modelId="{944820E1-3F45-4481-B780-696B629B42FF}" type="presParOf" srcId="{50C3BA2D-1973-40EC-977A-2DA9B52423FA}" destId="{1952FD0D-6868-4350-A72E-C5B5B1ADDBA0}" srcOrd="3" destOrd="0" presId="urn:microsoft.com/office/officeart/2005/8/layout/hierarchy2"/>
    <dgm:cxn modelId="{124C0A33-AA99-49E0-99CB-DB29169C6E9A}" type="presParOf" srcId="{1952FD0D-6868-4350-A72E-C5B5B1ADDBA0}" destId="{E879D4CC-F484-433E-9CA9-688D45C01DC1}" srcOrd="0" destOrd="0" presId="urn:microsoft.com/office/officeart/2005/8/layout/hierarchy2"/>
    <dgm:cxn modelId="{FE4C15BD-BDBF-430F-ADF8-B246C8276C03}" type="presParOf" srcId="{1952FD0D-6868-4350-A72E-C5B5B1ADDBA0}" destId="{6B3F34E1-E48B-4439-94C5-A94A465A8293}" srcOrd="1" destOrd="0" presId="urn:microsoft.com/office/officeart/2005/8/layout/hierarchy2"/>
    <dgm:cxn modelId="{55BAE688-6E1D-41BF-9FA8-BE7C95A85176}" type="presParOf" srcId="{6B3F34E1-E48B-4439-94C5-A94A465A8293}" destId="{FF9A7822-D0AF-412E-86E8-7616543A401A}" srcOrd="0" destOrd="0" presId="urn:microsoft.com/office/officeart/2005/8/layout/hierarchy2"/>
    <dgm:cxn modelId="{9AB28FC7-4F47-4DEA-B408-E916E04C4744}" type="presParOf" srcId="{FF9A7822-D0AF-412E-86E8-7616543A401A}" destId="{D30512E4-B371-41A5-BB75-9D180DBE0F07}" srcOrd="0" destOrd="0" presId="urn:microsoft.com/office/officeart/2005/8/layout/hierarchy2"/>
    <dgm:cxn modelId="{3344AD24-C21C-43A2-886F-D001A1AA423D}" type="presParOf" srcId="{6B3F34E1-E48B-4439-94C5-A94A465A8293}" destId="{C16499FF-D628-496A-9872-9118C657DBF3}" srcOrd="1" destOrd="0" presId="urn:microsoft.com/office/officeart/2005/8/layout/hierarchy2"/>
    <dgm:cxn modelId="{511BD20B-8BBB-4EBA-A0D9-783239B594E5}" type="presParOf" srcId="{C16499FF-D628-496A-9872-9118C657DBF3}" destId="{C0EE4FCE-0E52-454B-9A7D-9054DF4DA157}" srcOrd="0" destOrd="0" presId="urn:microsoft.com/office/officeart/2005/8/layout/hierarchy2"/>
    <dgm:cxn modelId="{AFFBACA2-2DCA-4207-B47F-CAB076AEB0F1}" type="presParOf" srcId="{C16499FF-D628-496A-9872-9118C657DBF3}" destId="{B05F7B18-B5EF-45B3-8333-796C163F808E}" srcOrd="1" destOrd="0" presId="urn:microsoft.com/office/officeart/2005/8/layout/hierarchy2"/>
    <dgm:cxn modelId="{27828645-6C6D-49BF-8345-B0A533D7E2A7}" type="presParOf" srcId="{6B3F34E1-E48B-4439-94C5-A94A465A8293}" destId="{26D2658D-B814-49EA-90A6-58D768E06648}" srcOrd="2" destOrd="0" presId="urn:microsoft.com/office/officeart/2005/8/layout/hierarchy2"/>
    <dgm:cxn modelId="{C6147315-5E4E-4B8A-9597-FCD4DAE4D205}" type="presParOf" srcId="{26D2658D-B814-49EA-90A6-58D768E06648}" destId="{E9BB11CA-B810-49C9-B004-33E2AA96C0EE}" srcOrd="0" destOrd="0" presId="urn:microsoft.com/office/officeart/2005/8/layout/hierarchy2"/>
    <dgm:cxn modelId="{18A19D93-FCAD-4331-BFDB-0FA11366ED79}" type="presParOf" srcId="{6B3F34E1-E48B-4439-94C5-A94A465A8293}" destId="{162BAA7E-C4ED-41CB-B649-D771A642BF3D}" srcOrd="3" destOrd="0" presId="urn:microsoft.com/office/officeart/2005/8/layout/hierarchy2"/>
    <dgm:cxn modelId="{0CCF409E-0A27-49E6-BA43-35F2138F3034}" type="presParOf" srcId="{162BAA7E-C4ED-41CB-B649-D771A642BF3D}" destId="{32215B1C-A597-4758-BB7A-E1AA91ACABFB}" srcOrd="0" destOrd="0" presId="urn:microsoft.com/office/officeart/2005/8/layout/hierarchy2"/>
    <dgm:cxn modelId="{AAC745AE-6A14-487B-B0C5-02A5001EE070}" type="presParOf" srcId="{162BAA7E-C4ED-41CB-B649-D771A642BF3D}" destId="{244B2EB9-9425-483C-AAC9-3CEFADCB832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43DBD1-930D-4C8B-A218-85D25052E43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kumimoji="1" lang="ja-JP" altLang="en-US"/>
        </a:p>
      </dgm:t>
    </dgm:pt>
    <dgm:pt modelId="{34FC2BAA-E989-4362-A26E-40A81A0E17FC}">
      <dgm:prSet phldrT="[テキスト]" custT="1"/>
      <dgm:spPr/>
      <dgm:t>
        <a:bodyPr/>
        <a:lstStyle/>
        <a:p>
          <a:r>
            <a:rPr kumimoji="1" lang="ja-JP" altLang="en-US" sz="1800" dirty="0" smtClean="0"/>
            <a:t>契約後・代金完済までの所有権</a:t>
          </a:r>
          <a:endParaRPr kumimoji="1" lang="ja-JP" altLang="en-US" sz="1800" dirty="0"/>
        </a:p>
      </dgm:t>
    </dgm:pt>
    <dgm:pt modelId="{930DBF91-85A8-468D-8064-C8C8A7C217DC}" type="parTrans" cxnId="{7BB154A5-F1BE-436F-81A6-D864833B6AD6}">
      <dgm:prSet/>
      <dgm:spPr/>
      <dgm:t>
        <a:bodyPr/>
        <a:lstStyle/>
        <a:p>
          <a:endParaRPr kumimoji="1" lang="ja-JP" altLang="en-US"/>
        </a:p>
      </dgm:t>
    </dgm:pt>
    <dgm:pt modelId="{EEBFCD01-FE05-4A37-B0FD-7DC9127F77C6}" type="sibTrans" cxnId="{7BB154A5-F1BE-436F-81A6-D864833B6AD6}">
      <dgm:prSet/>
      <dgm:spPr/>
      <dgm:t>
        <a:bodyPr/>
        <a:lstStyle/>
        <a:p>
          <a:endParaRPr kumimoji="1" lang="ja-JP" altLang="en-US"/>
        </a:p>
      </dgm:t>
    </dgm:pt>
    <dgm:pt modelId="{41E50A8B-EBF8-4586-ADA9-FD69B8CBB11F}">
      <dgm:prSet phldrT="[テキスト]" custT="1"/>
      <dgm:spPr/>
      <dgm:t>
        <a:bodyPr/>
        <a:lstStyle/>
        <a:p>
          <a:r>
            <a:rPr kumimoji="1" lang="ja-JP" altLang="en-US" sz="1600" dirty="0" smtClean="0"/>
            <a:t>売主：所有者</a:t>
          </a:r>
          <a:endParaRPr kumimoji="1" lang="ja-JP" altLang="en-US" sz="1600" dirty="0"/>
        </a:p>
      </dgm:t>
    </dgm:pt>
    <dgm:pt modelId="{0117C295-077E-4039-B1DD-FF6AFDC8B8CB}" type="parTrans" cxnId="{19BFDFC2-35A4-4845-84B4-5E6DD8D6DDD3}">
      <dgm:prSet/>
      <dgm:spPr/>
      <dgm:t>
        <a:bodyPr/>
        <a:lstStyle/>
        <a:p>
          <a:endParaRPr kumimoji="1" lang="ja-JP" altLang="en-US"/>
        </a:p>
      </dgm:t>
    </dgm:pt>
    <dgm:pt modelId="{802D4A42-CFC0-4994-A9C4-B27043DD71D6}" type="sibTrans" cxnId="{19BFDFC2-35A4-4845-84B4-5E6DD8D6DDD3}">
      <dgm:prSet/>
      <dgm:spPr/>
      <dgm:t>
        <a:bodyPr/>
        <a:lstStyle/>
        <a:p>
          <a:endParaRPr kumimoji="1" lang="ja-JP" altLang="en-US"/>
        </a:p>
      </dgm:t>
    </dgm:pt>
    <dgm:pt modelId="{1360C0BF-DB06-4364-A2E8-D3C517121DFF}">
      <dgm:prSet phldrT="[テキスト]" custT="1"/>
      <dgm:spPr/>
      <dgm:t>
        <a:bodyPr/>
        <a:lstStyle/>
        <a:p>
          <a:r>
            <a:rPr kumimoji="1" lang="ja-JP" altLang="en-US" sz="1600" dirty="0" smtClean="0"/>
            <a:t>買主：条件付権利者</a:t>
          </a:r>
          <a:endParaRPr kumimoji="1" lang="ja-JP" altLang="en-US" sz="1600" dirty="0"/>
        </a:p>
      </dgm:t>
    </dgm:pt>
    <dgm:pt modelId="{F473E2ED-5CE1-4DAE-A067-16E115725C7F}" type="parTrans" cxnId="{6CA541A5-61FE-4008-9ED6-2C57F27D54E9}">
      <dgm:prSet/>
      <dgm:spPr/>
      <dgm:t>
        <a:bodyPr/>
        <a:lstStyle/>
        <a:p>
          <a:endParaRPr kumimoji="1" lang="ja-JP" altLang="en-US"/>
        </a:p>
      </dgm:t>
    </dgm:pt>
    <dgm:pt modelId="{1CCC60B5-F63D-4B0D-85ED-5558BDDD32B9}" type="sibTrans" cxnId="{6CA541A5-61FE-4008-9ED6-2C57F27D54E9}">
      <dgm:prSet/>
      <dgm:spPr/>
      <dgm:t>
        <a:bodyPr/>
        <a:lstStyle/>
        <a:p>
          <a:endParaRPr kumimoji="1" lang="ja-JP" altLang="en-US"/>
        </a:p>
      </dgm:t>
    </dgm:pt>
    <dgm:pt modelId="{F56BCEC8-AE03-498A-AA3F-486245C1F9B3}">
      <dgm:prSet phldrT="[テキスト]" custT="1"/>
      <dgm:spPr/>
      <dgm:t>
        <a:bodyPr/>
        <a:lstStyle/>
        <a:p>
          <a:r>
            <a:rPr kumimoji="1" lang="ja-JP" altLang="en-US" sz="1800" dirty="0" smtClean="0"/>
            <a:t>代金不払の場合</a:t>
          </a:r>
          <a:endParaRPr kumimoji="1" lang="ja-JP" altLang="en-US" sz="1800" dirty="0"/>
        </a:p>
      </dgm:t>
    </dgm:pt>
    <dgm:pt modelId="{CDBA448B-34A2-465E-BE65-F6FE5EF9944E}" type="parTrans" cxnId="{4AFED805-004E-410E-B15D-B2F964FDE175}">
      <dgm:prSet/>
      <dgm:spPr/>
      <dgm:t>
        <a:bodyPr/>
        <a:lstStyle/>
        <a:p>
          <a:endParaRPr kumimoji="1" lang="ja-JP" altLang="en-US"/>
        </a:p>
      </dgm:t>
    </dgm:pt>
    <dgm:pt modelId="{A1D78953-2224-418A-AF48-19740EC7E2AF}" type="sibTrans" cxnId="{4AFED805-004E-410E-B15D-B2F964FDE175}">
      <dgm:prSet/>
      <dgm:spPr/>
      <dgm:t>
        <a:bodyPr/>
        <a:lstStyle/>
        <a:p>
          <a:endParaRPr kumimoji="1" lang="ja-JP" altLang="en-US"/>
        </a:p>
      </dgm:t>
    </dgm:pt>
    <dgm:pt modelId="{09713994-AE83-46CD-9217-B731E020CC79}">
      <dgm:prSet phldrT="[テキスト]" custT="1"/>
      <dgm:spPr/>
      <dgm:t>
        <a:bodyPr/>
        <a:lstStyle/>
        <a:p>
          <a:r>
            <a:rPr kumimoji="1" lang="ja-JP" altLang="en-US" sz="1600" dirty="0" smtClean="0"/>
            <a:t>売主が所有権に基づき処分する</a:t>
          </a:r>
          <a:endParaRPr kumimoji="1" lang="ja-JP" altLang="en-US" sz="1600" dirty="0"/>
        </a:p>
      </dgm:t>
    </dgm:pt>
    <dgm:pt modelId="{55E75993-99DE-43E5-A0DF-3D28FCB5D572}" type="parTrans" cxnId="{72021F7B-5AE3-41D6-86D3-C344E8432D3F}">
      <dgm:prSet/>
      <dgm:spPr/>
      <dgm:t>
        <a:bodyPr/>
        <a:lstStyle/>
        <a:p>
          <a:endParaRPr kumimoji="1" lang="ja-JP" altLang="en-US"/>
        </a:p>
      </dgm:t>
    </dgm:pt>
    <dgm:pt modelId="{B1EBD0E8-6541-4293-A5A4-333DAD408DF2}" type="sibTrans" cxnId="{72021F7B-5AE3-41D6-86D3-C344E8432D3F}">
      <dgm:prSet/>
      <dgm:spPr/>
      <dgm:t>
        <a:bodyPr/>
        <a:lstStyle/>
        <a:p>
          <a:endParaRPr kumimoji="1" lang="ja-JP" altLang="en-US"/>
        </a:p>
      </dgm:t>
    </dgm:pt>
    <dgm:pt modelId="{7D0C9E27-A72F-4ABC-9B5F-CDE0D5A4FCF5}">
      <dgm:prSet phldrT="[テキスト]" custT="1"/>
      <dgm:spPr/>
      <dgm:t>
        <a:bodyPr/>
        <a:lstStyle/>
        <a:p>
          <a:r>
            <a:rPr kumimoji="1" lang="ja-JP" altLang="en-US" sz="1600" dirty="0" smtClean="0"/>
            <a:t>買主＝債務者</a:t>
          </a:r>
          <a:endParaRPr kumimoji="1" lang="ja-JP" altLang="en-US" sz="1600" dirty="0"/>
        </a:p>
      </dgm:t>
    </dgm:pt>
    <dgm:pt modelId="{70D583DD-2ECD-4398-B081-9FC9782A3887}">
      <dgm:prSet phldrT="[テキスト]" custT="1"/>
      <dgm:spPr/>
      <dgm:t>
        <a:bodyPr/>
        <a:lstStyle/>
        <a:p>
          <a:r>
            <a:rPr kumimoji="1" lang="ja-JP" altLang="en-US" sz="1600" dirty="0" smtClean="0"/>
            <a:t>売主＝債権者</a:t>
          </a:r>
          <a:r>
            <a:rPr kumimoji="1" lang="en-US" altLang="ja-JP" sz="1600" dirty="0" smtClean="0"/>
            <a:t/>
          </a:r>
          <a:br>
            <a:rPr kumimoji="1" lang="en-US" altLang="ja-JP" sz="1600" dirty="0" smtClean="0"/>
          </a:br>
          <a:r>
            <a:rPr kumimoji="1" lang="ja-JP" altLang="en-US" sz="1600" dirty="0" smtClean="0"/>
            <a:t>　　　　（先取特権）</a:t>
          </a:r>
          <a:endParaRPr kumimoji="1" lang="en-US" altLang="ja-JP" sz="1600" dirty="0" smtClean="0"/>
        </a:p>
      </dgm:t>
    </dgm:pt>
    <dgm:pt modelId="{FA078DB1-6C95-4B2B-A979-D1FE85A2BE7B}">
      <dgm:prSet phldrT="[テキスト]" custT="1"/>
      <dgm:spPr/>
      <dgm:t>
        <a:bodyPr/>
        <a:lstStyle/>
        <a:p>
          <a:r>
            <a:rPr kumimoji="1" lang="ja-JP" altLang="en-US" sz="1800" dirty="0" smtClean="0"/>
            <a:t>代金債権の性質</a:t>
          </a:r>
          <a:endParaRPr kumimoji="1" lang="ja-JP" altLang="en-US" sz="1800" dirty="0"/>
        </a:p>
      </dgm:t>
    </dgm:pt>
    <dgm:pt modelId="{B5A943F5-A1FD-4420-B2F5-C68239B44A5D}" type="sibTrans" cxnId="{C790C3F8-66C1-497C-8587-9FBABB78E640}">
      <dgm:prSet/>
      <dgm:spPr/>
      <dgm:t>
        <a:bodyPr/>
        <a:lstStyle/>
        <a:p>
          <a:endParaRPr kumimoji="1" lang="ja-JP" altLang="en-US"/>
        </a:p>
      </dgm:t>
    </dgm:pt>
    <dgm:pt modelId="{8D9E45D7-2AFD-43B4-9907-97F055544D5D}" type="parTrans" cxnId="{C790C3F8-66C1-497C-8587-9FBABB78E640}">
      <dgm:prSet/>
      <dgm:spPr/>
      <dgm:t>
        <a:bodyPr/>
        <a:lstStyle/>
        <a:p>
          <a:endParaRPr kumimoji="1" lang="ja-JP" altLang="en-US"/>
        </a:p>
      </dgm:t>
    </dgm:pt>
    <dgm:pt modelId="{B42E815C-77AD-4EC1-96D3-9CA4519D724F}" type="sibTrans" cxnId="{4F27F22A-C6EC-4742-A8D6-4784C1DD96EA}">
      <dgm:prSet/>
      <dgm:spPr/>
      <dgm:t>
        <a:bodyPr/>
        <a:lstStyle/>
        <a:p>
          <a:endParaRPr kumimoji="1" lang="ja-JP" altLang="en-US"/>
        </a:p>
      </dgm:t>
    </dgm:pt>
    <dgm:pt modelId="{ED4230F2-70DE-46DB-9E65-1E00219A4A34}" type="parTrans" cxnId="{4F27F22A-C6EC-4742-A8D6-4784C1DD96EA}">
      <dgm:prSet/>
      <dgm:spPr/>
      <dgm:t>
        <a:bodyPr/>
        <a:lstStyle/>
        <a:p>
          <a:endParaRPr kumimoji="1" lang="ja-JP" altLang="en-US"/>
        </a:p>
      </dgm:t>
    </dgm:pt>
    <dgm:pt modelId="{5519107E-C9BC-442F-84E1-43235B4BDCBC}" type="sibTrans" cxnId="{4B60F981-309C-49DA-944B-EA8A65A8458F}">
      <dgm:prSet/>
      <dgm:spPr/>
      <dgm:t>
        <a:bodyPr/>
        <a:lstStyle/>
        <a:p>
          <a:endParaRPr kumimoji="1" lang="ja-JP" altLang="en-US"/>
        </a:p>
      </dgm:t>
    </dgm:pt>
    <dgm:pt modelId="{0AEEDEB6-2A16-432B-B561-FF3255744C56}" type="parTrans" cxnId="{4B60F981-309C-49DA-944B-EA8A65A8458F}">
      <dgm:prSet/>
      <dgm:spPr/>
      <dgm:t>
        <a:bodyPr/>
        <a:lstStyle/>
        <a:p>
          <a:endParaRPr kumimoji="1" lang="ja-JP" altLang="en-US"/>
        </a:p>
      </dgm:t>
    </dgm:pt>
    <dgm:pt modelId="{0B1C9107-CA9B-4237-8EAC-8FDB1B2AA824}" type="pres">
      <dgm:prSet presAssocID="{DB43DBD1-930D-4C8B-A218-85D25052E43A}" presName="Name0" presStyleCnt="0">
        <dgm:presLayoutVars>
          <dgm:dir/>
          <dgm:animLvl val="lvl"/>
          <dgm:resizeHandles val="exact"/>
        </dgm:presLayoutVars>
      </dgm:prSet>
      <dgm:spPr/>
      <dgm:t>
        <a:bodyPr/>
        <a:lstStyle/>
        <a:p>
          <a:endParaRPr kumimoji="1" lang="ja-JP" altLang="en-US"/>
        </a:p>
      </dgm:t>
    </dgm:pt>
    <dgm:pt modelId="{0B51FAEC-1055-49BB-B3FE-F4EF2DA7C881}" type="pres">
      <dgm:prSet presAssocID="{F56BCEC8-AE03-498A-AA3F-486245C1F9B3}" presName="boxAndChildren" presStyleCnt="0"/>
      <dgm:spPr/>
    </dgm:pt>
    <dgm:pt modelId="{6C0AB3EB-3491-408F-97E3-5094FF94C0AB}" type="pres">
      <dgm:prSet presAssocID="{F56BCEC8-AE03-498A-AA3F-486245C1F9B3}" presName="parentTextBox" presStyleLbl="node1" presStyleIdx="0" presStyleCnt="3"/>
      <dgm:spPr/>
      <dgm:t>
        <a:bodyPr/>
        <a:lstStyle/>
        <a:p>
          <a:endParaRPr kumimoji="1" lang="ja-JP" altLang="en-US"/>
        </a:p>
      </dgm:t>
    </dgm:pt>
    <dgm:pt modelId="{16741AB7-6B87-4073-A1CB-1B24AE2CF885}" type="pres">
      <dgm:prSet presAssocID="{F56BCEC8-AE03-498A-AA3F-486245C1F9B3}" presName="entireBox" presStyleLbl="node1" presStyleIdx="0" presStyleCnt="3"/>
      <dgm:spPr/>
      <dgm:t>
        <a:bodyPr/>
        <a:lstStyle/>
        <a:p>
          <a:endParaRPr kumimoji="1" lang="ja-JP" altLang="en-US"/>
        </a:p>
      </dgm:t>
    </dgm:pt>
    <dgm:pt modelId="{23A9F9F5-2EB2-4C37-809E-30692AA7291E}" type="pres">
      <dgm:prSet presAssocID="{F56BCEC8-AE03-498A-AA3F-486245C1F9B3}" presName="descendantBox" presStyleCnt="0"/>
      <dgm:spPr/>
    </dgm:pt>
    <dgm:pt modelId="{31AA8C5D-B77D-489C-880F-3695CD43AE3F}" type="pres">
      <dgm:prSet presAssocID="{09713994-AE83-46CD-9217-B731E020CC79}" presName="childTextBox" presStyleLbl="fgAccFollowNode1" presStyleIdx="0" presStyleCnt="5">
        <dgm:presLayoutVars>
          <dgm:bulletEnabled val="1"/>
        </dgm:presLayoutVars>
      </dgm:prSet>
      <dgm:spPr/>
      <dgm:t>
        <a:bodyPr/>
        <a:lstStyle/>
        <a:p>
          <a:endParaRPr kumimoji="1" lang="ja-JP" altLang="en-US"/>
        </a:p>
      </dgm:t>
    </dgm:pt>
    <dgm:pt modelId="{19FE2058-8306-41DE-99F6-06546C786BEC}" type="pres">
      <dgm:prSet presAssocID="{B5A943F5-A1FD-4420-B2F5-C68239B44A5D}" presName="sp" presStyleCnt="0"/>
      <dgm:spPr/>
    </dgm:pt>
    <dgm:pt modelId="{FDF22E4A-5B1C-4912-A583-44953D8F6FC9}" type="pres">
      <dgm:prSet presAssocID="{FA078DB1-6C95-4B2B-A979-D1FE85A2BE7B}" presName="arrowAndChildren" presStyleCnt="0"/>
      <dgm:spPr/>
    </dgm:pt>
    <dgm:pt modelId="{7DB0AD77-7D3D-47DE-BDE8-C5B1C597A95D}" type="pres">
      <dgm:prSet presAssocID="{FA078DB1-6C95-4B2B-A979-D1FE85A2BE7B}" presName="parentTextArrow" presStyleLbl="node1" presStyleIdx="0" presStyleCnt="3"/>
      <dgm:spPr/>
      <dgm:t>
        <a:bodyPr/>
        <a:lstStyle/>
        <a:p>
          <a:endParaRPr kumimoji="1" lang="ja-JP" altLang="en-US"/>
        </a:p>
      </dgm:t>
    </dgm:pt>
    <dgm:pt modelId="{75A459D4-139C-4B66-839A-C00EE7B453F5}" type="pres">
      <dgm:prSet presAssocID="{FA078DB1-6C95-4B2B-A979-D1FE85A2BE7B}" presName="arrow" presStyleLbl="node1" presStyleIdx="1" presStyleCnt="3"/>
      <dgm:spPr/>
      <dgm:t>
        <a:bodyPr/>
        <a:lstStyle/>
        <a:p>
          <a:endParaRPr kumimoji="1" lang="ja-JP" altLang="en-US"/>
        </a:p>
      </dgm:t>
    </dgm:pt>
    <dgm:pt modelId="{C2EBEA57-273F-470D-9F7E-A31DBCCF63D9}" type="pres">
      <dgm:prSet presAssocID="{FA078DB1-6C95-4B2B-A979-D1FE85A2BE7B}" presName="descendantArrow" presStyleCnt="0"/>
      <dgm:spPr/>
    </dgm:pt>
    <dgm:pt modelId="{ECA277F5-8D36-4865-9F0F-E38B3BA7C2E2}" type="pres">
      <dgm:prSet presAssocID="{70D583DD-2ECD-4398-B081-9FC9782A3887}" presName="childTextArrow" presStyleLbl="fgAccFollowNode1" presStyleIdx="1" presStyleCnt="5" custScaleY="133100">
        <dgm:presLayoutVars>
          <dgm:bulletEnabled val="1"/>
        </dgm:presLayoutVars>
      </dgm:prSet>
      <dgm:spPr/>
      <dgm:t>
        <a:bodyPr/>
        <a:lstStyle/>
        <a:p>
          <a:endParaRPr kumimoji="1" lang="ja-JP" altLang="en-US"/>
        </a:p>
      </dgm:t>
    </dgm:pt>
    <dgm:pt modelId="{11AAC4B7-E277-4FDD-86E4-6FA99D5D54B9}" type="pres">
      <dgm:prSet presAssocID="{7D0C9E27-A72F-4ABC-9B5F-CDE0D5A4FCF5}" presName="childTextArrow" presStyleLbl="fgAccFollowNode1" presStyleIdx="2" presStyleCnt="5" custScaleY="133100">
        <dgm:presLayoutVars>
          <dgm:bulletEnabled val="1"/>
        </dgm:presLayoutVars>
      </dgm:prSet>
      <dgm:spPr/>
      <dgm:t>
        <a:bodyPr/>
        <a:lstStyle/>
        <a:p>
          <a:endParaRPr kumimoji="1" lang="ja-JP" altLang="en-US"/>
        </a:p>
      </dgm:t>
    </dgm:pt>
    <dgm:pt modelId="{16EC0233-0B8D-4D4B-A870-7762ABCCEC57}" type="pres">
      <dgm:prSet presAssocID="{EEBFCD01-FE05-4A37-B0FD-7DC9127F77C6}" presName="sp" presStyleCnt="0"/>
      <dgm:spPr/>
    </dgm:pt>
    <dgm:pt modelId="{F23FF5D2-A03D-473F-BE98-3D36DBF3B1A5}" type="pres">
      <dgm:prSet presAssocID="{34FC2BAA-E989-4362-A26E-40A81A0E17FC}" presName="arrowAndChildren" presStyleCnt="0"/>
      <dgm:spPr/>
    </dgm:pt>
    <dgm:pt modelId="{82CB17F4-55A2-462F-A386-48E82A128844}" type="pres">
      <dgm:prSet presAssocID="{34FC2BAA-E989-4362-A26E-40A81A0E17FC}" presName="parentTextArrow" presStyleLbl="node1" presStyleIdx="1" presStyleCnt="3"/>
      <dgm:spPr/>
      <dgm:t>
        <a:bodyPr/>
        <a:lstStyle/>
        <a:p>
          <a:endParaRPr kumimoji="1" lang="ja-JP" altLang="en-US"/>
        </a:p>
      </dgm:t>
    </dgm:pt>
    <dgm:pt modelId="{2387E43C-7433-4E11-9C1B-269C1F24D67B}" type="pres">
      <dgm:prSet presAssocID="{34FC2BAA-E989-4362-A26E-40A81A0E17FC}" presName="arrow" presStyleLbl="node1" presStyleIdx="2" presStyleCnt="3"/>
      <dgm:spPr/>
      <dgm:t>
        <a:bodyPr/>
        <a:lstStyle/>
        <a:p>
          <a:endParaRPr kumimoji="1" lang="ja-JP" altLang="en-US"/>
        </a:p>
      </dgm:t>
    </dgm:pt>
    <dgm:pt modelId="{D9E97283-4B45-4335-9EE4-FCD1D4E3C8D7}" type="pres">
      <dgm:prSet presAssocID="{34FC2BAA-E989-4362-A26E-40A81A0E17FC}" presName="descendantArrow" presStyleCnt="0"/>
      <dgm:spPr/>
    </dgm:pt>
    <dgm:pt modelId="{DF24F49C-0DE0-481D-81DA-C2D1FA6E2131}" type="pres">
      <dgm:prSet presAssocID="{41E50A8B-EBF8-4586-ADA9-FD69B8CBB11F}" presName="childTextArrow" presStyleLbl="fgAccFollowNode1" presStyleIdx="3" presStyleCnt="5" custScaleX="165636" custScaleY="101429" custLinFactNeighborY="700">
        <dgm:presLayoutVars>
          <dgm:bulletEnabled val="1"/>
        </dgm:presLayoutVars>
      </dgm:prSet>
      <dgm:spPr/>
      <dgm:t>
        <a:bodyPr/>
        <a:lstStyle/>
        <a:p>
          <a:endParaRPr kumimoji="1" lang="ja-JP" altLang="en-US"/>
        </a:p>
      </dgm:t>
    </dgm:pt>
    <dgm:pt modelId="{D1C906EE-7498-4320-B871-20B719DB5DB6}" type="pres">
      <dgm:prSet presAssocID="{1360C0BF-DB06-4364-A2E8-D3C517121DFF}" presName="childTextArrow" presStyleLbl="fgAccFollowNode1" presStyleIdx="4" presStyleCnt="5" custScaleX="233326">
        <dgm:presLayoutVars>
          <dgm:bulletEnabled val="1"/>
        </dgm:presLayoutVars>
      </dgm:prSet>
      <dgm:spPr/>
      <dgm:t>
        <a:bodyPr/>
        <a:lstStyle/>
        <a:p>
          <a:endParaRPr kumimoji="1" lang="ja-JP" altLang="en-US"/>
        </a:p>
      </dgm:t>
    </dgm:pt>
  </dgm:ptLst>
  <dgm:cxnLst>
    <dgm:cxn modelId="{9B561437-7C0D-4707-A9C6-E7EC766A6857}" type="presOf" srcId="{09713994-AE83-46CD-9217-B731E020CC79}" destId="{31AA8C5D-B77D-489C-880F-3695CD43AE3F}" srcOrd="0" destOrd="0" presId="urn:microsoft.com/office/officeart/2005/8/layout/process4"/>
    <dgm:cxn modelId="{7BB154A5-F1BE-436F-81A6-D864833B6AD6}" srcId="{DB43DBD1-930D-4C8B-A218-85D25052E43A}" destId="{34FC2BAA-E989-4362-A26E-40A81A0E17FC}" srcOrd="0" destOrd="0" parTransId="{930DBF91-85A8-468D-8064-C8C8A7C217DC}" sibTransId="{EEBFCD01-FE05-4A37-B0FD-7DC9127F77C6}"/>
    <dgm:cxn modelId="{2C07D862-903B-495A-81E1-B9712B75900A}" type="presOf" srcId="{34FC2BAA-E989-4362-A26E-40A81A0E17FC}" destId="{2387E43C-7433-4E11-9C1B-269C1F24D67B}" srcOrd="1" destOrd="0" presId="urn:microsoft.com/office/officeart/2005/8/layout/process4"/>
    <dgm:cxn modelId="{C9EBAD2D-AF0C-4D98-BB78-7264102BD2E7}" type="presOf" srcId="{1360C0BF-DB06-4364-A2E8-D3C517121DFF}" destId="{D1C906EE-7498-4320-B871-20B719DB5DB6}" srcOrd="0" destOrd="0" presId="urn:microsoft.com/office/officeart/2005/8/layout/process4"/>
    <dgm:cxn modelId="{19BFDFC2-35A4-4845-84B4-5E6DD8D6DDD3}" srcId="{34FC2BAA-E989-4362-A26E-40A81A0E17FC}" destId="{41E50A8B-EBF8-4586-ADA9-FD69B8CBB11F}" srcOrd="0" destOrd="0" parTransId="{0117C295-077E-4039-B1DD-FF6AFDC8B8CB}" sibTransId="{802D4A42-CFC0-4994-A9C4-B27043DD71D6}"/>
    <dgm:cxn modelId="{CC7EECF6-805F-46C8-826B-6FC8DB7189F9}" type="presOf" srcId="{F56BCEC8-AE03-498A-AA3F-486245C1F9B3}" destId="{6C0AB3EB-3491-408F-97E3-5094FF94C0AB}" srcOrd="0" destOrd="0" presId="urn:microsoft.com/office/officeart/2005/8/layout/process4"/>
    <dgm:cxn modelId="{F8555E21-6363-41AD-9020-9D2DD9456A5A}" type="presOf" srcId="{FA078DB1-6C95-4B2B-A979-D1FE85A2BE7B}" destId="{7DB0AD77-7D3D-47DE-BDE8-C5B1C597A95D}" srcOrd="0" destOrd="0" presId="urn:microsoft.com/office/officeart/2005/8/layout/process4"/>
    <dgm:cxn modelId="{B1369B46-B98C-4114-87ED-4AC380497B91}" type="presOf" srcId="{F56BCEC8-AE03-498A-AA3F-486245C1F9B3}" destId="{16741AB7-6B87-4073-A1CB-1B24AE2CF885}" srcOrd="1" destOrd="0" presId="urn:microsoft.com/office/officeart/2005/8/layout/process4"/>
    <dgm:cxn modelId="{6CA541A5-61FE-4008-9ED6-2C57F27D54E9}" srcId="{34FC2BAA-E989-4362-A26E-40A81A0E17FC}" destId="{1360C0BF-DB06-4364-A2E8-D3C517121DFF}" srcOrd="1" destOrd="0" parTransId="{F473E2ED-5CE1-4DAE-A067-16E115725C7F}" sibTransId="{1CCC60B5-F63D-4B0D-85ED-5558BDDD32B9}"/>
    <dgm:cxn modelId="{582F4991-ECC0-4A1B-8D5D-08C77B6503AB}" type="presOf" srcId="{70D583DD-2ECD-4398-B081-9FC9782A3887}" destId="{ECA277F5-8D36-4865-9F0F-E38B3BA7C2E2}" srcOrd="0" destOrd="0" presId="urn:microsoft.com/office/officeart/2005/8/layout/process4"/>
    <dgm:cxn modelId="{4AFED805-004E-410E-B15D-B2F964FDE175}" srcId="{DB43DBD1-930D-4C8B-A218-85D25052E43A}" destId="{F56BCEC8-AE03-498A-AA3F-486245C1F9B3}" srcOrd="2" destOrd="0" parTransId="{CDBA448B-34A2-465E-BE65-F6FE5EF9944E}" sibTransId="{A1D78953-2224-418A-AF48-19740EC7E2AF}"/>
    <dgm:cxn modelId="{D75EA0D6-9FF3-41E0-83F1-070A0E9F9679}" type="presOf" srcId="{34FC2BAA-E989-4362-A26E-40A81A0E17FC}" destId="{82CB17F4-55A2-462F-A386-48E82A128844}" srcOrd="0" destOrd="0" presId="urn:microsoft.com/office/officeart/2005/8/layout/process4"/>
    <dgm:cxn modelId="{B7A36B27-D511-463B-8137-8B41ED0EF103}" type="presOf" srcId="{41E50A8B-EBF8-4586-ADA9-FD69B8CBB11F}" destId="{DF24F49C-0DE0-481D-81DA-C2D1FA6E2131}" srcOrd="0" destOrd="0" presId="urn:microsoft.com/office/officeart/2005/8/layout/process4"/>
    <dgm:cxn modelId="{FC2E4CE7-9F64-4C63-8782-127B12C39DF7}" type="presOf" srcId="{7D0C9E27-A72F-4ABC-9B5F-CDE0D5A4FCF5}" destId="{11AAC4B7-E277-4FDD-86E4-6FA99D5D54B9}" srcOrd="0" destOrd="0" presId="urn:microsoft.com/office/officeart/2005/8/layout/process4"/>
    <dgm:cxn modelId="{C790C3F8-66C1-497C-8587-9FBABB78E640}" srcId="{DB43DBD1-930D-4C8B-A218-85D25052E43A}" destId="{FA078DB1-6C95-4B2B-A979-D1FE85A2BE7B}" srcOrd="1" destOrd="0" parTransId="{8D9E45D7-2AFD-43B4-9907-97F055544D5D}" sibTransId="{B5A943F5-A1FD-4420-B2F5-C68239B44A5D}"/>
    <dgm:cxn modelId="{574A9FE7-28E8-48D8-955C-D45AD7739AC4}" type="presOf" srcId="{DB43DBD1-930D-4C8B-A218-85D25052E43A}" destId="{0B1C9107-CA9B-4237-8EAC-8FDB1B2AA824}" srcOrd="0" destOrd="0" presId="urn:microsoft.com/office/officeart/2005/8/layout/process4"/>
    <dgm:cxn modelId="{5447B318-4720-42AB-BCAE-52A3C5945D2E}" type="presOf" srcId="{FA078DB1-6C95-4B2B-A979-D1FE85A2BE7B}" destId="{75A459D4-139C-4B66-839A-C00EE7B453F5}" srcOrd="1" destOrd="0" presId="urn:microsoft.com/office/officeart/2005/8/layout/process4"/>
    <dgm:cxn modelId="{4B60F981-309C-49DA-944B-EA8A65A8458F}" srcId="{FA078DB1-6C95-4B2B-A979-D1FE85A2BE7B}" destId="{70D583DD-2ECD-4398-B081-9FC9782A3887}" srcOrd="0" destOrd="0" parTransId="{0AEEDEB6-2A16-432B-B561-FF3255744C56}" sibTransId="{5519107E-C9BC-442F-84E1-43235B4BDCBC}"/>
    <dgm:cxn modelId="{72021F7B-5AE3-41D6-86D3-C344E8432D3F}" srcId="{F56BCEC8-AE03-498A-AA3F-486245C1F9B3}" destId="{09713994-AE83-46CD-9217-B731E020CC79}" srcOrd="0" destOrd="0" parTransId="{55E75993-99DE-43E5-A0DF-3D28FCB5D572}" sibTransId="{B1EBD0E8-6541-4293-A5A4-333DAD408DF2}"/>
    <dgm:cxn modelId="{4F27F22A-C6EC-4742-A8D6-4784C1DD96EA}" srcId="{FA078DB1-6C95-4B2B-A979-D1FE85A2BE7B}" destId="{7D0C9E27-A72F-4ABC-9B5F-CDE0D5A4FCF5}" srcOrd="1" destOrd="0" parTransId="{ED4230F2-70DE-46DB-9E65-1E00219A4A34}" sibTransId="{B42E815C-77AD-4EC1-96D3-9CA4519D724F}"/>
    <dgm:cxn modelId="{F7A2AA2B-0976-4129-88FE-D23E0066509E}" type="presParOf" srcId="{0B1C9107-CA9B-4237-8EAC-8FDB1B2AA824}" destId="{0B51FAEC-1055-49BB-B3FE-F4EF2DA7C881}" srcOrd="0" destOrd="0" presId="urn:microsoft.com/office/officeart/2005/8/layout/process4"/>
    <dgm:cxn modelId="{234B5A22-987D-484B-8D83-570FF8BC2E65}" type="presParOf" srcId="{0B51FAEC-1055-49BB-B3FE-F4EF2DA7C881}" destId="{6C0AB3EB-3491-408F-97E3-5094FF94C0AB}" srcOrd="0" destOrd="0" presId="urn:microsoft.com/office/officeart/2005/8/layout/process4"/>
    <dgm:cxn modelId="{791DD848-1D8C-4A77-8090-AA60733CD523}" type="presParOf" srcId="{0B51FAEC-1055-49BB-B3FE-F4EF2DA7C881}" destId="{16741AB7-6B87-4073-A1CB-1B24AE2CF885}" srcOrd="1" destOrd="0" presId="urn:microsoft.com/office/officeart/2005/8/layout/process4"/>
    <dgm:cxn modelId="{25AB2384-ADA3-4510-8551-F6C831771B75}" type="presParOf" srcId="{0B51FAEC-1055-49BB-B3FE-F4EF2DA7C881}" destId="{23A9F9F5-2EB2-4C37-809E-30692AA7291E}" srcOrd="2" destOrd="0" presId="urn:microsoft.com/office/officeart/2005/8/layout/process4"/>
    <dgm:cxn modelId="{3B5C19D3-6E2C-4CD4-8F66-A9B8D0792FE0}" type="presParOf" srcId="{23A9F9F5-2EB2-4C37-809E-30692AA7291E}" destId="{31AA8C5D-B77D-489C-880F-3695CD43AE3F}" srcOrd="0" destOrd="0" presId="urn:microsoft.com/office/officeart/2005/8/layout/process4"/>
    <dgm:cxn modelId="{15C361A3-734D-4132-BF4B-2ACD6D4E8370}" type="presParOf" srcId="{0B1C9107-CA9B-4237-8EAC-8FDB1B2AA824}" destId="{19FE2058-8306-41DE-99F6-06546C786BEC}" srcOrd="1" destOrd="0" presId="urn:microsoft.com/office/officeart/2005/8/layout/process4"/>
    <dgm:cxn modelId="{1779CAEE-0EF8-46EE-9A40-7EFC1DD7C183}" type="presParOf" srcId="{0B1C9107-CA9B-4237-8EAC-8FDB1B2AA824}" destId="{FDF22E4A-5B1C-4912-A583-44953D8F6FC9}" srcOrd="2" destOrd="0" presId="urn:microsoft.com/office/officeart/2005/8/layout/process4"/>
    <dgm:cxn modelId="{5E0885D3-4639-452D-9FA1-EA21FC9B5CC4}" type="presParOf" srcId="{FDF22E4A-5B1C-4912-A583-44953D8F6FC9}" destId="{7DB0AD77-7D3D-47DE-BDE8-C5B1C597A95D}" srcOrd="0" destOrd="0" presId="urn:microsoft.com/office/officeart/2005/8/layout/process4"/>
    <dgm:cxn modelId="{5B130C23-2B45-469B-9ADB-A885EBD370E6}" type="presParOf" srcId="{FDF22E4A-5B1C-4912-A583-44953D8F6FC9}" destId="{75A459D4-139C-4B66-839A-C00EE7B453F5}" srcOrd="1" destOrd="0" presId="urn:microsoft.com/office/officeart/2005/8/layout/process4"/>
    <dgm:cxn modelId="{EEB6F281-51BE-4776-910C-22AD84828B6B}" type="presParOf" srcId="{FDF22E4A-5B1C-4912-A583-44953D8F6FC9}" destId="{C2EBEA57-273F-470D-9F7E-A31DBCCF63D9}" srcOrd="2" destOrd="0" presId="urn:microsoft.com/office/officeart/2005/8/layout/process4"/>
    <dgm:cxn modelId="{46E489B4-37C8-4372-B929-5F8924DAA431}" type="presParOf" srcId="{C2EBEA57-273F-470D-9F7E-A31DBCCF63D9}" destId="{ECA277F5-8D36-4865-9F0F-E38B3BA7C2E2}" srcOrd="0" destOrd="0" presId="urn:microsoft.com/office/officeart/2005/8/layout/process4"/>
    <dgm:cxn modelId="{A6B5E6EE-5BD4-4BCE-97E8-16723A264A25}" type="presParOf" srcId="{C2EBEA57-273F-470D-9F7E-A31DBCCF63D9}" destId="{11AAC4B7-E277-4FDD-86E4-6FA99D5D54B9}" srcOrd="1" destOrd="0" presId="urn:microsoft.com/office/officeart/2005/8/layout/process4"/>
    <dgm:cxn modelId="{F79D4C31-B20F-4B74-83EA-54B18A7F45CD}" type="presParOf" srcId="{0B1C9107-CA9B-4237-8EAC-8FDB1B2AA824}" destId="{16EC0233-0B8D-4D4B-A870-7762ABCCEC57}" srcOrd="3" destOrd="0" presId="urn:microsoft.com/office/officeart/2005/8/layout/process4"/>
    <dgm:cxn modelId="{9B1BB88C-9D62-4C28-9468-5098D74BD8CB}" type="presParOf" srcId="{0B1C9107-CA9B-4237-8EAC-8FDB1B2AA824}" destId="{F23FF5D2-A03D-473F-BE98-3D36DBF3B1A5}" srcOrd="4" destOrd="0" presId="urn:microsoft.com/office/officeart/2005/8/layout/process4"/>
    <dgm:cxn modelId="{F5A72B42-3D9C-48C2-A9A7-A0FA9D285BAD}" type="presParOf" srcId="{F23FF5D2-A03D-473F-BE98-3D36DBF3B1A5}" destId="{82CB17F4-55A2-462F-A386-48E82A128844}" srcOrd="0" destOrd="0" presId="urn:microsoft.com/office/officeart/2005/8/layout/process4"/>
    <dgm:cxn modelId="{0CF06CDE-94B8-42FD-BA87-85FF0E92EBC1}" type="presParOf" srcId="{F23FF5D2-A03D-473F-BE98-3D36DBF3B1A5}" destId="{2387E43C-7433-4E11-9C1B-269C1F24D67B}" srcOrd="1" destOrd="0" presId="urn:microsoft.com/office/officeart/2005/8/layout/process4"/>
    <dgm:cxn modelId="{0716033C-3DE1-435F-BF5C-5BCAB879325F}" type="presParOf" srcId="{F23FF5D2-A03D-473F-BE98-3D36DBF3B1A5}" destId="{D9E97283-4B45-4335-9EE4-FCD1D4E3C8D7}" srcOrd="2" destOrd="0" presId="urn:microsoft.com/office/officeart/2005/8/layout/process4"/>
    <dgm:cxn modelId="{AAD082E7-05A1-4873-BF88-0B28995C3672}" type="presParOf" srcId="{D9E97283-4B45-4335-9EE4-FCD1D4E3C8D7}" destId="{DF24F49C-0DE0-481D-81DA-C2D1FA6E2131}" srcOrd="0" destOrd="0" presId="urn:microsoft.com/office/officeart/2005/8/layout/process4"/>
    <dgm:cxn modelId="{92A84976-4B11-4B93-B012-888A45F70E09}" type="presParOf" srcId="{D9E97283-4B45-4335-9EE4-FCD1D4E3C8D7}" destId="{D1C906EE-7498-4320-B871-20B719DB5DB6}"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43DBD1-930D-4C8B-A218-85D25052E43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kumimoji="1" lang="ja-JP" altLang="en-US"/>
        </a:p>
      </dgm:t>
    </dgm:pt>
    <dgm:pt modelId="{34FC2BAA-E989-4362-A26E-40A81A0E17FC}">
      <dgm:prSet phldrT="[テキスト]" custT="1"/>
      <dgm:spPr/>
      <dgm:t>
        <a:bodyPr/>
        <a:lstStyle/>
        <a:p>
          <a:r>
            <a:rPr kumimoji="1" lang="ja-JP" altLang="en-US" sz="1800" dirty="0" smtClean="0"/>
            <a:t>契約後・代金完済までの所有権</a:t>
          </a:r>
          <a:endParaRPr kumimoji="1" lang="ja-JP" altLang="en-US" sz="1800" dirty="0"/>
        </a:p>
      </dgm:t>
    </dgm:pt>
    <dgm:pt modelId="{930DBF91-85A8-468D-8064-C8C8A7C217DC}" type="parTrans" cxnId="{7BB154A5-F1BE-436F-81A6-D864833B6AD6}">
      <dgm:prSet/>
      <dgm:spPr/>
      <dgm:t>
        <a:bodyPr/>
        <a:lstStyle/>
        <a:p>
          <a:endParaRPr kumimoji="1" lang="ja-JP" altLang="en-US"/>
        </a:p>
      </dgm:t>
    </dgm:pt>
    <dgm:pt modelId="{EEBFCD01-FE05-4A37-B0FD-7DC9127F77C6}" type="sibTrans" cxnId="{7BB154A5-F1BE-436F-81A6-D864833B6AD6}">
      <dgm:prSet/>
      <dgm:spPr/>
      <dgm:t>
        <a:bodyPr/>
        <a:lstStyle/>
        <a:p>
          <a:endParaRPr kumimoji="1" lang="ja-JP" altLang="en-US"/>
        </a:p>
      </dgm:t>
    </dgm:pt>
    <dgm:pt modelId="{41E50A8B-EBF8-4586-ADA9-FD69B8CBB11F}">
      <dgm:prSet phldrT="[テキスト]" custT="1"/>
      <dgm:spPr/>
      <dgm:t>
        <a:bodyPr/>
        <a:lstStyle/>
        <a:p>
          <a:r>
            <a:rPr kumimoji="1" lang="ja-JP" altLang="en-US" sz="1600" dirty="0" smtClean="0"/>
            <a:t>売主：譲渡担保権者</a:t>
          </a:r>
          <a:endParaRPr kumimoji="1" lang="ja-JP" altLang="en-US" sz="1600" dirty="0"/>
        </a:p>
      </dgm:t>
    </dgm:pt>
    <dgm:pt modelId="{0117C295-077E-4039-B1DD-FF6AFDC8B8CB}" type="parTrans" cxnId="{19BFDFC2-35A4-4845-84B4-5E6DD8D6DDD3}">
      <dgm:prSet/>
      <dgm:spPr/>
      <dgm:t>
        <a:bodyPr/>
        <a:lstStyle/>
        <a:p>
          <a:endParaRPr kumimoji="1" lang="ja-JP" altLang="en-US"/>
        </a:p>
      </dgm:t>
    </dgm:pt>
    <dgm:pt modelId="{802D4A42-CFC0-4994-A9C4-B27043DD71D6}" type="sibTrans" cxnId="{19BFDFC2-35A4-4845-84B4-5E6DD8D6DDD3}">
      <dgm:prSet/>
      <dgm:spPr/>
      <dgm:t>
        <a:bodyPr/>
        <a:lstStyle/>
        <a:p>
          <a:endParaRPr kumimoji="1" lang="ja-JP" altLang="en-US"/>
        </a:p>
      </dgm:t>
    </dgm:pt>
    <dgm:pt modelId="{F56BCEC8-AE03-498A-AA3F-486245C1F9B3}">
      <dgm:prSet phldrT="[テキスト]" custT="1"/>
      <dgm:spPr/>
      <dgm:t>
        <a:bodyPr/>
        <a:lstStyle/>
        <a:p>
          <a:r>
            <a:rPr kumimoji="1" lang="ja-JP" altLang="en-US" sz="1800" dirty="0" smtClean="0"/>
            <a:t>代金不払の場合</a:t>
          </a:r>
          <a:endParaRPr kumimoji="1" lang="ja-JP" altLang="en-US" sz="1800" dirty="0"/>
        </a:p>
      </dgm:t>
    </dgm:pt>
    <dgm:pt modelId="{CDBA448B-34A2-465E-BE65-F6FE5EF9944E}" type="parTrans" cxnId="{4AFED805-004E-410E-B15D-B2F964FDE175}">
      <dgm:prSet/>
      <dgm:spPr/>
      <dgm:t>
        <a:bodyPr/>
        <a:lstStyle/>
        <a:p>
          <a:endParaRPr kumimoji="1" lang="ja-JP" altLang="en-US"/>
        </a:p>
      </dgm:t>
    </dgm:pt>
    <dgm:pt modelId="{A1D78953-2224-418A-AF48-19740EC7E2AF}" type="sibTrans" cxnId="{4AFED805-004E-410E-B15D-B2F964FDE175}">
      <dgm:prSet/>
      <dgm:spPr/>
      <dgm:t>
        <a:bodyPr/>
        <a:lstStyle/>
        <a:p>
          <a:endParaRPr kumimoji="1" lang="ja-JP" altLang="en-US"/>
        </a:p>
      </dgm:t>
    </dgm:pt>
    <dgm:pt modelId="{09713994-AE83-46CD-9217-B731E020CC79}">
      <dgm:prSet phldrT="[テキスト]" custT="1"/>
      <dgm:spPr/>
      <dgm:t>
        <a:bodyPr/>
        <a:lstStyle/>
        <a:p>
          <a:r>
            <a:rPr kumimoji="1" lang="ja-JP" altLang="en-US" sz="1600" dirty="0" smtClean="0"/>
            <a:t>売主が譲渡担保権を実行する</a:t>
          </a:r>
          <a:endParaRPr kumimoji="1" lang="ja-JP" altLang="en-US" sz="1600" dirty="0"/>
        </a:p>
      </dgm:t>
    </dgm:pt>
    <dgm:pt modelId="{55E75993-99DE-43E5-A0DF-3D28FCB5D572}" type="parTrans" cxnId="{72021F7B-5AE3-41D6-86D3-C344E8432D3F}">
      <dgm:prSet/>
      <dgm:spPr/>
      <dgm:t>
        <a:bodyPr/>
        <a:lstStyle/>
        <a:p>
          <a:endParaRPr kumimoji="1" lang="ja-JP" altLang="en-US"/>
        </a:p>
      </dgm:t>
    </dgm:pt>
    <dgm:pt modelId="{B1EBD0E8-6541-4293-A5A4-333DAD408DF2}" type="sibTrans" cxnId="{72021F7B-5AE3-41D6-86D3-C344E8432D3F}">
      <dgm:prSet/>
      <dgm:spPr/>
      <dgm:t>
        <a:bodyPr/>
        <a:lstStyle/>
        <a:p>
          <a:endParaRPr kumimoji="1" lang="ja-JP" altLang="en-US"/>
        </a:p>
      </dgm:t>
    </dgm:pt>
    <dgm:pt modelId="{832092CC-5026-4ABC-858B-90690F6F9CE7}">
      <dgm:prSet phldrT="[テキスト]" custT="1"/>
      <dgm:spPr/>
      <dgm:t>
        <a:bodyPr/>
        <a:lstStyle/>
        <a:p>
          <a:r>
            <a:rPr kumimoji="1" lang="ja-JP" altLang="en-US" sz="1600" dirty="0" smtClean="0"/>
            <a:t>買主：所有者</a:t>
          </a:r>
          <a:endParaRPr kumimoji="1" lang="ja-JP" altLang="en-US" sz="1600" dirty="0"/>
        </a:p>
      </dgm:t>
    </dgm:pt>
    <dgm:pt modelId="{B7AD88B3-7112-49DA-BF30-A8EB29AA36D0}" type="parTrans" cxnId="{AEDDCEDD-B066-4B76-9C0F-7C9427BCDE69}">
      <dgm:prSet/>
      <dgm:spPr/>
      <dgm:t>
        <a:bodyPr/>
        <a:lstStyle/>
        <a:p>
          <a:endParaRPr kumimoji="1" lang="ja-JP" altLang="en-US"/>
        </a:p>
      </dgm:t>
    </dgm:pt>
    <dgm:pt modelId="{A7907FC0-F0E2-45A5-9110-E0F14197E8DE}" type="sibTrans" cxnId="{AEDDCEDD-B066-4B76-9C0F-7C9427BCDE69}">
      <dgm:prSet/>
      <dgm:spPr/>
      <dgm:t>
        <a:bodyPr/>
        <a:lstStyle/>
        <a:p>
          <a:endParaRPr kumimoji="1" lang="ja-JP" altLang="en-US"/>
        </a:p>
      </dgm:t>
    </dgm:pt>
    <dgm:pt modelId="{E340DB54-A1E9-44E2-B058-C7FAB4AF3BB6}">
      <dgm:prSet phldrT="[テキスト]" custT="1"/>
      <dgm:spPr/>
      <dgm:t>
        <a:bodyPr/>
        <a:lstStyle/>
        <a:p>
          <a:r>
            <a:rPr kumimoji="1" lang="ja-JP" altLang="en-US" sz="1800" dirty="0" smtClean="0"/>
            <a:t>代金債権の性質</a:t>
          </a:r>
          <a:endParaRPr kumimoji="1" lang="ja-JP" altLang="en-US" sz="1800" dirty="0"/>
        </a:p>
      </dgm:t>
    </dgm:pt>
    <dgm:pt modelId="{352B1715-975E-4477-8A5D-C039CC3E79F8}" type="parTrans" cxnId="{3AA03E15-E47F-4212-AC23-6412CC38FD58}">
      <dgm:prSet/>
      <dgm:spPr/>
      <dgm:t>
        <a:bodyPr/>
        <a:lstStyle/>
        <a:p>
          <a:endParaRPr kumimoji="1" lang="ja-JP" altLang="en-US"/>
        </a:p>
      </dgm:t>
    </dgm:pt>
    <dgm:pt modelId="{79298684-4DF7-4B59-A623-5CB2CA0F5BB5}" type="sibTrans" cxnId="{3AA03E15-E47F-4212-AC23-6412CC38FD58}">
      <dgm:prSet/>
      <dgm:spPr/>
      <dgm:t>
        <a:bodyPr/>
        <a:lstStyle/>
        <a:p>
          <a:endParaRPr kumimoji="1" lang="ja-JP" altLang="en-US"/>
        </a:p>
      </dgm:t>
    </dgm:pt>
    <dgm:pt modelId="{0F31C5AA-23C3-4920-9363-EB160641F7CC}">
      <dgm:prSet phldrT="[テキスト]" custT="1"/>
      <dgm:spPr/>
      <dgm:t>
        <a:bodyPr/>
        <a:lstStyle/>
        <a:p>
          <a:r>
            <a:rPr kumimoji="1" lang="ja-JP" altLang="en-US" sz="1600" dirty="0" smtClean="0"/>
            <a:t>売主：債権者</a:t>
          </a:r>
          <a:r>
            <a:rPr kumimoji="1" lang="en-US" altLang="ja-JP" sz="1600" dirty="0" smtClean="0"/>
            <a:t/>
          </a:r>
          <a:br>
            <a:rPr kumimoji="1" lang="en-US" altLang="ja-JP" sz="1600" dirty="0" smtClean="0"/>
          </a:br>
          <a:r>
            <a:rPr kumimoji="1" lang="ja-JP" altLang="en-US" sz="1600" dirty="0" smtClean="0"/>
            <a:t>（譲渡担保権者）</a:t>
          </a:r>
          <a:endParaRPr kumimoji="1" lang="ja-JP" altLang="en-US" sz="1600" dirty="0"/>
        </a:p>
      </dgm:t>
    </dgm:pt>
    <dgm:pt modelId="{DDF1E2DF-4E66-40A9-99FA-1F4635E33CFF}" type="parTrans" cxnId="{80893475-5AAA-4F93-8BB6-E88109ECC07C}">
      <dgm:prSet/>
      <dgm:spPr/>
      <dgm:t>
        <a:bodyPr/>
        <a:lstStyle/>
        <a:p>
          <a:endParaRPr kumimoji="1" lang="ja-JP" altLang="en-US"/>
        </a:p>
      </dgm:t>
    </dgm:pt>
    <dgm:pt modelId="{5A9CC236-CE71-4120-B7F8-A37C90B58407}" type="sibTrans" cxnId="{80893475-5AAA-4F93-8BB6-E88109ECC07C}">
      <dgm:prSet/>
      <dgm:spPr/>
      <dgm:t>
        <a:bodyPr/>
        <a:lstStyle/>
        <a:p>
          <a:endParaRPr kumimoji="1" lang="ja-JP" altLang="en-US"/>
        </a:p>
      </dgm:t>
    </dgm:pt>
    <dgm:pt modelId="{A17BBB18-5D89-423D-99E3-F0E4FC59B981}">
      <dgm:prSet phldrT="[テキスト]" custT="1"/>
      <dgm:spPr/>
      <dgm:t>
        <a:bodyPr/>
        <a:lstStyle/>
        <a:p>
          <a:r>
            <a:rPr kumimoji="1" lang="ja-JP" altLang="en-US" sz="1600" dirty="0" smtClean="0"/>
            <a:t>買主：債務者</a:t>
          </a:r>
          <a:r>
            <a:rPr kumimoji="1" lang="en-US" altLang="ja-JP" sz="1600" dirty="0" smtClean="0"/>
            <a:t/>
          </a:r>
          <a:br>
            <a:rPr kumimoji="1" lang="en-US" altLang="ja-JP" sz="1600" dirty="0" smtClean="0"/>
          </a:br>
          <a:r>
            <a:rPr kumimoji="1" lang="ja-JP" altLang="en-US" sz="1600" dirty="0" smtClean="0"/>
            <a:t>（譲渡担保設定者）</a:t>
          </a:r>
          <a:endParaRPr kumimoji="1" lang="ja-JP" altLang="en-US" sz="1600" dirty="0"/>
        </a:p>
      </dgm:t>
    </dgm:pt>
    <dgm:pt modelId="{321461DE-1F88-450E-8BA3-251821B2E934}" type="parTrans" cxnId="{1A43DCF8-C6F8-43D7-AC53-22CCBC7A953B}">
      <dgm:prSet/>
      <dgm:spPr/>
      <dgm:t>
        <a:bodyPr/>
        <a:lstStyle/>
        <a:p>
          <a:endParaRPr kumimoji="1" lang="ja-JP" altLang="en-US"/>
        </a:p>
      </dgm:t>
    </dgm:pt>
    <dgm:pt modelId="{15FBEEA1-884B-4E8F-885D-1796B2F6D9FF}" type="sibTrans" cxnId="{1A43DCF8-C6F8-43D7-AC53-22CCBC7A953B}">
      <dgm:prSet/>
      <dgm:spPr/>
      <dgm:t>
        <a:bodyPr/>
        <a:lstStyle/>
        <a:p>
          <a:endParaRPr kumimoji="1" lang="ja-JP" altLang="en-US"/>
        </a:p>
      </dgm:t>
    </dgm:pt>
    <dgm:pt modelId="{0B1C9107-CA9B-4237-8EAC-8FDB1B2AA824}" type="pres">
      <dgm:prSet presAssocID="{DB43DBD1-930D-4C8B-A218-85D25052E43A}" presName="Name0" presStyleCnt="0">
        <dgm:presLayoutVars>
          <dgm:dir/>
          <dgm:animLvl val="lvl"/>
          <dgm:resizeHandles val="exact"/>
        </dgm:presLayoutVars>
      </dgm:prSet>
      <dgm:spPr/>
      <dgm:t>
        <a:bodyPr/>
        <a:lstStyle/>
        <a:p>
          <a:endParaRPr kumimoji="1" lang="ja-JP" altLang="en-US"/>
        </a:p>
      </dgm:t>
    </dgm:pt>
    <dgm:pt modelId="{0B51FAEC-1055-49BB-B3FE-F4EF2DA7C881}" type="pres">
      <dgm:prSet presAssocID="{F56BCEC8-AE03-498A-AA3F-486245C1F9B3}" presName="boxAndChildren" presStyleCnt="0"/>
      <dgm:spPr/>
    </dgm:pt>
    <dgm:pt modelId="{6C0AB3EB-3491-408F-97E3-5094FF94C0AB}" type="pres">
      <dgm:prSet presAssocID="{F56BCEC8-AE03-498A-AA3F-486245C1F9B3}" presName="parentTextBox" presStyleLbl="node1" presStyleIdx="0" presStyleCnt="3"/>
      <dgm:spPr/>
      <dgm:t>
        <a:bodyPr/>
        <a:lstStyle/>
        <a:p>
          <a:endParaRPr kumimoji="1" lang="ja-JP" altLang="en-US"/>
        </a:p>
      </dgm:t>
    </dgm:pt>
    <dgm:pt modelId="{16741AB7-6B87-4073-A1CB-1B24AE2CF885}" type="pres">
      <dgm:prSet presAssocID="{F56BCEC8-AE03-498A-AA3F-486245C1F9B3}" presName="entireBox" presStyleLbl="node1" presStyleIdx="0" presStyleCnt="3"/>
      <dgm:spPr/>
      <dgm:t>
        <a:bodyPr/>
        <a:lstStyle/>
        <a:p>
          <a:endParaRPr kumimoji="1" lang="ja-JP" altLang="en-US"/>
        </a:p>
      </dgm:t>
    </dgm:pt>
    <dgm:pt modelId="{23A9F9F5-2EB2-4C37-809E-30692AA7291E}" type="pres">
      <dgm:prSet presAssocID="{F56BCEC8-AE03-498A-AA3F-486245C1F9B3}" presName="descendantBox" presStyleCnt="0"/>
      <dgm:spPr/>
    </dgm:pt>
    <dgm:pt modelId="{31AA8C5D-B77D-489C-880F-3695CD43AE3F}" type="pres">
      <dgm:prSet presAssocID="{09713994-AE83-46CD-9217-B731E020CC79}" presName="childTextBox" presStyleLbl="fgAccFollowNode1" presStyleIdx="0" presStyleCnt="5">
        <dgm:presLayoutVars>
          <dgm:bulletEnabled val="1"/>
        </dgm:presLayoutVars>
      </dgm:prSet>
      <dgm:spPr/>
      <dgm:t>
        <a:bodyPr/>
        <a:lstStyle/>
        <a:p>
          <a:endParaRPr kumimoji="1" lang="ja-JP" altLang="en-US"/>
        </a:p>
      </dgm:t>
    </dgm:pt>
    <dgm:pt modelId="{6CA358D9-C13C-4982-BD33-77574135C805}" type="pres">
      <dgm:prSet presAssocID="{79298684-4DF7-4B59-A623-5CB2CA0F5BB5}" presName="sp" presStyleCnt="0"/>
      <dgm:spPr/>
    </dgm:pt>
    <dgm:pt modelId="{2604E0B0-C22B-4356-9E95-FBD827067907}" type="pres">
      <dgm:prSet presAssocID="{E340DB54-A1E9-44E2-B058-C7FAB4AF3BB6}" presName="arrowAndChildren" presStyleCnt="0"/>
      <dgm:spPr/>
    </dgm:pt>
    <dgm:pt modelId="{046F1650-43FA-4B87-8AF0-8CC99345B843}" type="pres">
      <dgm:prSet presAssocID="{E340DB54-A1E9-44E2-B058-C7FAB4AF3BB6}" presName="parentTextArrow" presStyleLbl="node1" presStyleIdx="0" presStyleCnt="3"/>
      <dgm:spPr/>
      <dgm:t>
        <a:bodyPr/>
        <a:lstStyle/>
        <a:p>
          <a:endParaRPr kumimoji="1" lang="ja-JP" altLang="en-US"/>
        </a:p>
      </dgm:t>
    </dgm:pt>
    <dgm:pt modelId="{FB887804-CCA7-403D-8940-20472A153D2B}" type="pres">
      <dgm:prSet presAssocID="{E340DB54-A1E9-44E2-B058-C7FAB4AF3BB6}" presName="arrow" presStyleLbl="node1" presStyleIdx="1" presStyleCnt="3"/>
      <dgm:spPr/>
      <dgm:t>
        <a:bodyPr/>
        <a:lstStyle/>
        <a:p>
          <a:endParaRPr kumimoji="1" lang="ja-JP" altLang="en-US"/>
        </a:p>
      </dgm:t>
    </dgm:pt>
    <dgm:pt modelId="{CD2675E9-4211-4A18-9243-345E04DCACD4}" type="pres">
      <dgm:prSet presAssocID="{E340DB54-A1E9-44E2-B058-C7FAB4AF3BB6}" presName="descendantArrow" presStyleCnt="0"/>
      <dgm:spPr/>
    </dgm:pt>
    <dgm:pt modelId="{51359661-C2E0-42A9-B0AA-C4C8F8A284F5}" type="pres">
      <dgm:prSet presAssocID="{0F31C5AA-23C3-4920-9363-EB160641F7CC}" presName="childTextArrow" presStyleLbl="fgAccFollowNode1" presStyleIdx="1" presStyleCnt="5" custScaleY="133100">
        <dgm:presLayoutVars>
          <dgm:bulletEnabled val="1"/>
        </dgm:presLayoutVars>
      </dgm:prSet>
      <dgm:spPr/>
      <dgm:t>
        <a:bodyPr/>
        <a:lstStyle/>
        <a:p>
          <a:endParaRPr kumimoji="1" lang="ja-JP" altLang="en-US"/>
        </a:p>
      </dgm:t>
    </dgm:pt>
    <dgm:pt modelId="{FEEEB821-DC00-47B0-95F8-2BB320110049}" type="pres">
      <dgm:prSet presAssocID="{A17BBB18-5D89-423D-99E3-F0E4FC59B981}" presName="childTextArrow" presStyleLbl="fgAccFollowNode1" presStyleIdx="2" presStyleCnt="5" custScaleY="133100">
        <dgm:presLayoutVars>
          <dgm:bulletEnabled val="1"/>
        </dgm:presLayoutVars>
      </dgm:prSet>
      <dgm:spPr/>
      <dgm:t>
        <a:bodyPr/>
        <a:lstStyle/>
        <a:p>
          <a:endParaRPr kumimoji="1" lang="ja-JP" altLang="en-US"/>
        </a:p>
      </dgm:t>
    </dgm:pt>
    <dgm:pt modelId="{16EC0233-0B8D-4D4B-A870-7762ABCCEC57}" type="pres">
      <dgm:prSet presAssocID="{EEBFCD01-FE05-4A37-B0FD-7DC9127F77C6}" presName="sp" presStyleCnt="0"/>
      <dgm:spPr/>
    </dgm:pt>
    <dgm:pt modelId="{F23FF5D2-A03D-473F-BE98-3D36DBF3B1A5}" type="pres">
      <dgm:prSet presAssocID="{34FC2BAA-E989-4362-A26E-40A81A0E17FC}" presName="arrowAndChildren" presStyleCnt="0"/>
      <dgm:spPr/>
    </dgm:pt>
    <dgm:pt modelId="{82CB17F4-55A2-462F-A386-48E82A128844}" type="pres">
      <dgm:prSet presAssocID="{34FC2BAA-E989-4362-A26E-40A81A0E17FC}" presName="parentTextArrow" presStyleLbl="node1" presStyleIdx="1" presStyleCnt="3"/>
      <dgm:spPr/>
      <dgm:t>
        <a:bodyPr/>
        <a:lstStyle/>
        <a:p>
          <a:endParaRPr kumimoji="1" lang="ja-JP" altLang="en-US"/>
        </a:p>
      </dgm:t>
    </dgm:pt>
    <dgm:pt modelId="{2387E43C-7433-4E11-9C1B-269C1F24D67B}" type="pres">
      <dgm:prSet presAssocID="{34FC2BAA-E989-4362-A26E-40A81A0E17FC}" presName="arrow" presStyleLbl="node1" presStyleIdx="2" presStyleCnt="3"/>
      <dgm:spPr/>
      <dgm:t>
        <a:bodyPr/>
        <a:lstStyle/>
        <a:p>
          <a:endParaRPr kumimoji="1" lang="ja-JP" altLang="en-US"/>
        </a:p>
      </dgm:t>
    </dgm:pt>
    <dgm:pt modelId="{D9E97283-4B45-4335-9EE4-FCD1D4E3C8D7}" type="pres">
      <dgm:prSet presAssocID="{34FC2BAA-E989-4362-A26E-40A81A0E17FC}" presName="descendantArrow" presStyleCnt="0"/>
      <dgm:spPr/>
    </dgm:pt>
    <dgm:pt modelId="{DF24F49C-0DE0-481D-81DA-C2D1FA6E2131}" type="pres">
      <dgm:prSet presAssocID="{41E50A8B-EBF8-4586-ADA9-FD69B8CBB11F}" presName="childTextArrow" presStyleLbl="fgAccFollowNode1" presStyleIdx="3" presStyleCnt="5" custScaleX="125543">
        <dgm:presLayoutVars>
          <dgm:bulletEnabled val="1"/>
        </dgm:presLayoutVars>
      </dgm:prSet>
      <dgm:spPr/>
      <dgm:t>
        <a:bodyPr/>
        <a:lstStyle/>
        <a:p>
          <a:endParaRPr kumimoji="1" lang="ja-JP" altLang="en-US"/>
        </a:p>
      </dgm:t>
    </dgm:pt>
    <dgm:pt modelId="{00C616D2-2A91-4BA2-805D-4DAACA6A6311}" type="pres">
      <dgm:prSet presAssocID="{832092CC-5026-4ABC-858B-90690F6F9CE7}" presName="childTextArrow" presStyleLbl="fgAccFollowNode1" presStyleIdx="4" presStyleCnt="5">
        <dgm:presLayoutVars>
          <dgm:bulletEnabled val="1"/>
        </dgm:presLayoutVars>
      </dgm:prSet>
      <dgm:spPr/>
      <dgm:t>
        <a:bodyPr/>
        <a:lstStyle/>
        <a:p>
          <a:endParaRPr kumimoji="1" lang="ja-JP" altLang="en-US"/>
        </a:p>
      </dgm:t>
    </dgm:pt>
  </dgm:ptLst>
  <dgm:cxnLst>
    <dgm:cxn modelId="{80893475-5AAA-4F93-8BB6-E88109ECC07C}" srcId="{E340DB54-A1E9-44E2-B058-C7FAB4AF3BB6}" destId="{0F31C5AA-23C3-4920-9363-EB160641F7CC}" srcOrd="0" destOrd="0" parTransId="{DDF1E2DF-4E66-40A9-99FA-1F4635E33CFF}" sibTransId="{5A9CC236-CE71-4120-B7F8-A37C90B58407}"/>
    <dgm:cxn modelId="{19BFDFC2-35A4-4845-84B4-5E6DD8D6DDD3}" srcId="{34FC2BAA-E989-4362-A26E-40A81A0E17FC}" destId="{41E50A8B-EBF8-4586-ADA9-FD69B8CBB11F}" srcOrd="0" destOrd="0" parTransId="{0117C295-077E-4039-B1DD-FF6AFDC8B8CB}" sibTransId="{802D4A42-CFC0-4994-A9C4-B27043DD71D6}"/>
    <dgm:cxn modelId="{19D08017-6A5A-4515-88BA-81D594BF96D9}" type="presOf" srcId="{41E50A8B-EBF8-4586-ADA9-FD69B8CBB11F}" destId="{DF24F49C-0DE0-481D-81DA-C2D1FA6E2131}" srcOrd="0" destOrd="0" presId="urn:microsoft.com/office/officeart/2005/8/layout/process4"/>
    <dgm:cxn modelId="{9035351A-572F-49C0-AEAA-B5EC94C00DD2}" type="presOf" srcId="{F56BCEC8-AE03-498A-AA3F-486245C1F9B3}" destId="{6C0AB3EB-3491-408F-97E3-5094FF94C0AB}" srcOrd="0" destOrd="0" presId="urn:microsoft.com/office/officeart/2005/8/layout/process4"/>
    <dgm:cxn modelId="{5B66F9E6-2CB2-419F-9A55-4F8CADF0E559}" type="presOf" srcId="{DB43DBD1-930D-4C8B-A218-85D25052E43A}" destId="{0B1C9107-CA9B-4237-8EAC-8FDB1B2AA824}" srcOrd="0" destOrd="0" presId="urn:microsoft.com/office/officeart/2005/8/layout/process4"/>
    <dgm:cxn modelId="{4491441D-CD7E-49AA-8331-BB7C10BCB610}" type="presOf" srcId="{E340DB54-A1E9-44E2-B058-C7FAB4AF3BB6}" destId="{046F1650-43FA-4B87-8AF0-8CC99345B843}" srcOrd="0" destOrd="0" presId="urn:microsoft.com/office/officeart/2005/8/layout/process4"/>
    <dgm:cxn modelId="{3C51868A-6884-4812-AD4C-6463F8B8A0D1}" type="presOf" srcId="{A17BBB18-5D89-423D-99E3-F0E4FC59B981}" destId="{FEEEB821-DC00-47B0-95F8-2BB320110049}" srcOrd="0" destOrd="0" presId="urn:microsoft.com/office/officeart/2005/8/layout/process4"/>
    <dgm:cxn modelId="{72021F7B-5AE3-41D6-86D3-C344E8432D3F}" srcId="{F56BCEC8-AE03-498A-AA3F-486245C1F9B3}" destId="{09713994-AE83-46CD-9217-B731E020CC79}" srcOrd="0" destOrd="0" parTransId="{55E75993-99DE-43E5-A0DF-3D28FCB5D572}" sibTransId="{B1EBD0E8-6541-4293-A5A4-333DAD408DF2}"/>
    <dgm:cxn modelId="{C241A07C-A013-4B7B-A247-BE4DCD42B7D3}" type="presOf" srcId="{0F31C5AA-23C3-4920-9363-EB160641F7CC}" destId="{51359661-C2E0-42A9-B0AA-C4C8F8A284F5}" srcOrd="0" destOrd="0" presId="urn:microsoft.com/office/officeart/2005/8/layout/process4"/>
    <dgm:cxn modelId="{F7A44BC9-C9DF-49CC-8056-6E2CCA2991B6}" type="presOf" srcId="{34FC2BAA-E989-4362-A26E-40A81A0E17FC}" destId="{2387E43C-7433-4E11-9C1B-269C1F24D67B}" srcOrd="1" destOrd="0" presId="urn:microsoft.com/office/officeart/2005/8/layout/process4"/>
    <dgm:cxn modelId="{7BB154A5-F1BE-436F-81A6-D864833B6AD6}" srcId="{DB43DBD1-930D-4C8B-A218-85D25052E43A}" destId="{34FC2BAA-E989-4362-A26E-40A81A0E17FC}" srcOrd="0" destOrd="0" parTransId="{930DBF91-85A8-468D-8064-C8C8A7C217DC}" sibTransId="{EEBFCD01-FE05-4A37-B0FD-7DC9127F77C6}"/>
    <dgm:cxn modelId="{C8617B40-A6C5-4F64-9B05-69EE352A065F}" type="presOf" srcId="{E340DB54-A1E9-44E2-B058-C7FAB4AF3BB6}" destId="{FB887804-CCA7-403D-8940-20472A153D2B}" srcOrd="1" destOrd="0" presId="urn:microsoft.com/office/officeart/2005/8/layout/process4"/>
    <dgm:cxn modelId="{59C2EB2E-E669-49FD-8E0C-61E6542EC3E9}" type="presOf" srcId="{832092CC-5026-4ABC-858B-90690F6F9CE7}" destId="{00C616D2-2A91-4BA2-805D-4DAACA6A6311}" srcOrd="0" destOrd="0" presId="urn:microsoft.com/office/officeart/2005/8/layout/process4"/>
    <dgm:cxn modelId="{D908EF11-9ED0-4242-9411-B78D1B39C39E}" type="presOf" srcId="{F56BCEC8-AE03-498A-AA3F-486245C1F9B3}" destId="{16741AB7-6B87-4073-A1CB-1B24AE2CF885}" srcOrd="1" destOrd="0" presId="urn:microsoft.com/office/officeart/2005/8/layout/process4"/>
    <dgm:cxn modelId="{3AA03E15-E47F-4212-AC23-6412CC38FD58}" srcId="{DB43DBD1-930D-4C8B-A218-85D25052E43A}" destId="{E340DB54-A1E9-44E2-B058-C7FAB4AF3BB6}" srcOrd="1" destOrd="0" parTransId="{352B1715-975E-4477-8A5D-C039CC3E79F8}" sibTransId="{79298684-4DF7-4B59-A623-5CB2CA0F5BB5}"/>
    <dgm:cxn modelId="{AEDDCEDD-B066-4B76-9C0F-7C9427BCDE69}" srcId="{34FC2BAA-E989-4362-A26E-40A81A0E17FC}" destId="{832092CC-5026-4ABC-858B-90690F6F9CE7}" srcOrd="1" destOrd="0" parTransId="{B7AD88B3-7112-49DA-BF30-A8EB29AA36D0}" sibTransId="{A7907FC0-F0E2-45A5-9110-E0F14197E8DE}"/>
    <dgm:cxn modelId="{1A43DCF8-C6F8-43D7-AC53-22CCBC7A953B}" srcId="{E340DB54-A1E9-44E2-B058-C7FAB4AF3BB6}" destId="{A17BBB18-5D89-423D-99E3-F0E4FC59B981}" srcOrd="1" destOrd="0" parTransId="{321461DE-1F88-450E-8BA3-251821B2E934}" sibTransId="{15FBEEA1-884B-4E8F-885D-1796B2F6D9FF}"/>
    <dgm:cxn modelId="{4AFED805-004E-410E-B15D-B2F964FDE175}" srcId="{DB43DBD1-930D-4C8B-A218-85D25052E43A}" destId="{F56BCEC8-AE03-498A-AA3F-486245C1F9B3}" srcOrd="2" destOrd="0" parTransId="{CDBA448B-34A2-465E-BE65-F6FE5EF9944E}" sibTransId="{A1D78953-2224-418A-AF48-19740EC7E2AF}"/>
    <dgm:cxn modelId="{35C7E758-EDE6-4A1A-84C9-550255334E82}" type="presOf" srcId="{09713994-AE83-46CD-9217-B731E020CC79}" destId="{31AA8C5D-B77D-489C-880F-3695CD43AE3F}" srcOrd="0" destOrd="0" presId="urn:microsoft.com/office/officeart/2005/8/layout/process4"/>
    <dgm:cxn modelId="{1BA3D9A8-BB70-4579-8DCB-BBFFF673473D}" type="presOf" srcId="{34FC2BAA-E989-4362-A26E-40A81A0E17FC}" destId="{82CB17F4-55A2-462F-A386-48E82A128844}" srcOrd="0" destOrd="0" presId="urn:microsoft.com/office/officeart/2005/8/layout/process4"/>
    <dgm:cxn modelId="{A8B7CB24-D470-4689-8A36-CE46945EBB12}" type="presParOf" srcId="{0B1C9107-CA9B-4237-8EAC-8FDB1B2AA824}" destId="{0B51FAEC-1055-49BB-B3FE-F4EF2DA7C881}" srcOrd="0" destOrd="0" presId="urn:microsoft.com/office/officeart/2005/8/layout/process4"/>
    <dgm:cxn modelId="{80159367-DE77-4DD1-BE7D-1959E4D0A787}" type="presParOf" srcId="{0B51FAEC-1055-49BB-B3FE-F4EF2DA7C881}" destId="{6C0AB3EB-3491-408F-97E3-5094FF94C0AB}" srcOrd="0" destOrd="0" presId="urn:microsoft.com/office/officeart/2005/8/layout/process4"/>
    <dgm:cxn modelId="{DC2BA2CF-930F-4934-A563-8B91949C2AAB}" type="presParOf" srcId="{0B51FAEC-1055-49BB-B3FE-F4EF2DA7C881}" destId="{16741AB7-6B87-4073-A1CB-1B24AE2CF885}" srcOrd="1" destOrd="0" presId="urn:microsoft.com/office/officeart/2005/8/layout/process4"/>
    <dgm:cxn modelId="{83979EEA-17A8-4470-8486-4B9C2AE4CEE5}" type="presParOf" srcId="{0B51FAEC-1055-49BB-B3FE-F4EF2DA7C881}" destId="{23A9F9F5-2EB2-4C37-809E-30692AA7291E}" srcOrd="2" destOrd="0" presId="urn:microsoft.com/office/officeart/2005/8/layout/process4"/>
    <dgm:cxn modelId="{069B1B01-8EF6-4B85-8EB2-2AE79BF42E67}" type="presParOf" srcId="{23A9F9F5-2EB2-4C37-809E-30692AA7291E}" destId="{31AA8C5D-B77D-489C-880F-3695CD43AE3F}" srcOrd="0" destOrd="0" presId="urn:microsoft.com/office/officeart/2005/8/layout/process4"/>
    <dgm:cxn modelId="{24ECA619-D77D-4FA6-A2A4-A5CBD2279920}" type="presParOf" srcId="{0B1C9107-CA9B-4237-8EAC-8FDB1B2AA824}" destId="{6CA358D9-C13C-4982-BD33-77574135C805}" srcOrd="1" destOrd="0" presId="urn:microsoft.com/office/officeart/2005/8/layout/process4"/>
    <dgm:cxn modelId="{DDE762CD-0733-4166-912C-7207465E51A5}" type="presParOf" srcId="{0B1C9107-CA9B-4237-8EAC-8FDB1B2AA824}" destId="{2604E0B0-C22B-4356-9E95-FBD827067907}" srcOrd="2" destOrd="0" presId="urn:microsoft.com/office/officeart/2005/8/layout/process4"/>
    <dgm:cxn modelId="{30189007-AEF7-4400-A28B-E04F36E02CC5}" type="presParOf" srcId="{2604E0B0-C22B-4356-9E95-FBD827067907}" destId="{046F1650-43FA-4B87-8AF0-8CC99345B843}" srcOrd="0" destOrd="0" presId="urn:microsoft.com/office/officeart/2005/8/layout/process4"/>
    <dgm:cxn modelId="{7537CFBE-7970-4E16-8B15-CEDA4ABB30CD}" type="presParOf" srcId="{2604E0B0-C22B-4356-9E95-FBD827067907}" destId="{FB887804-CCA7-403D-8940-20472A153D2B}" srcOrd="1" destOrd="0" presId="urn:microsoft.com/office/officeart/2005/8/layout/process4"/>
    <dgm:cxn modelId="{76531E88-2862-4075-BE9A-C16380D33E96}" type="presParOf" srcId="{2604E0B0-C22B-4356-9E95-FBD827067907}" destId="{CD2675E9-4211-4A18-9243-345E04DCACD4}" srcOrd="2" destOrd="0" presId="urn:microsoft.com/office/officeart/2005/8/layout/process4"/>
    <dgm:cxn modelId="{901D1F1B-2751-4EE3-B771-35950D395CCF}" type="presParOf" srcId="{CD2675E9-4211-4A18-9243-345E04DCACD4}" destId="{51359661-C2E0-42A9-B0AA-C4C8F8A284F5}" srcOrd="0" destOrd="0" presId="urn:microsoft.com/office/officeart/2005/8/layout/process4"/>
    <dgm:cxn modelId="{C33F2EDC-95A5-4B3F-B0F6-B59E2121627B}" type="presParOf" srcId="{CD2675E9-4211-4A18-9243-345E04DCACD4}" destId="{FEEEB821-DC00-47B0-95F8-2BB320110049}" srcOrd="1" destOrd="0" presId="urn:microsoft.com/office/officeart/2005/8/layout/process4"/>
    <dgm:cxn modelId="{D946C349-082C-440B-9895-A4C5E071E944}" type="presParOf" srcId="{0B1C9107-CA9B-4237-8EAC-8FDB1B2AA824}" destId="{16EC0233-0B8D-4D4B-A870-7762ABCCEC57}" srcOrd="3" destOrd="0" presId="urn:microsoft.com/office/officeart/2005/8/layout/process4"/>
    <dgm:cxn modelId="{9DD9BD73-DE7E-40CD-BEDF-7E1E1AA74245}" type="presParOf" srcId="{0B1C9107-CA9B-4237-8EAC-8FDB1B2AA824}" destId="{F23FF5D2-A03D-473F-BE98-3D36DBF3B1A5}" srcOrd="4" destOrd="0" presId="urn:microsoft.com/office/officeart/2005/8/layout/process4"/>
    <dgm:cxn modelId="{88E205C3-71E2-4226-AA9C-C1988EF95B0A}" type="presParOf" srcId="{F23FF5D2-A03D-473F-BE98-3D36DBF3B1A5}" destId="{82CB17F4-55A2-462F-A386-48E82A128844}" srcOrd="0" destOrd="0" presId="urn:microsoft.com/office/officeart/2005/8/layout/process4"/>
    <dgm:cxn modelId="{73523C65-A1DA-4F90-8C74-FA99A121B32D}" type="presParOf" srcId="{F23FF5D2-A03D-473F-BE98-3D36DBF3B1A5}" destId="{2387E43C-7433-4E11-9C1B-269C1F24D67B}" srcOrd="1" destOrd="0" presId="urn:microsoft.com/office/officeart/2005/8/layout/process4"/>
    <dgm:cxn modelId="{323AECCE-3BC1-4BA8-B835-07DB22127D72}" type="presParOf" srcId="{F23FF5D2-A03D-473F-BE98-3D36DBF3B1A5}" destId="{D9E97283-4B45-4335-9EE4-FCD1D4E3C8D7}" srcOrd="2" destOrd="0" presId="urn:microsoft.com/office/officeart/2005/8/layout/process4"/>
    <dgm:cxn modelId="{A69C1072-65A7-4F74-B5AC-E7418911BA10}" type="presParOf" srcId="{D9E97283-4B45-4335-9EE4-FCD1D4E3C8D7}" destId="{DF24F49C-0DE0-481D-81DA-C2D1FA6E2131}" srcOrd="0" destOrd="0" presId="urn:microsoft.com/office/officeart/2005/8/layout/process4"/>
    <dgm:cxn modelId="{A0AAAB36-E073-44D5-AE84-71638EB6A594}" type="presParOf" srcId="{D9E97283-4B45-4335-9EE4-FCD1D4E3C8D7}" destId="{00C616D2-2A91-4BA2-805D-4DAACA6A6311}" srcOrd="1"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61784A-F580-4971-8B3D-452238AD473D}" type="doc">
      <dgm:prSet loTypeId="urn:microsoft.com/office/officeart/2005/8/layout/architecture" loCatId="hierarchy" qsTypeId="urn:microsoft.com/office/officeart/2005/8/quickstyle/simple4" qsCatId="simple" csTypeId="urn:microsoft.com/office/officeart/2005/8/colors/colorful2" csCatId="colorful" phldr="1"/>
      <dgm:spPr/>
      <dgm:t>
        <a:bodyPr/>
        <a:lstStyle/>
        <a:p>
          <a:endParaRPr kumimoji="1" lang="ja-JP" altLang="en-US"/>
        </a:p>
      </dgm:t>
    </dgm:pt>
    <dgm:pt modelId="{ECF83317-8717-4895-9A67-D5262C434541}">
      <dgm:prSet phldrT="[テキスト]" custT="1"/>
      <dgm:spPr/>
      <dgm:t>
        <a:bodyPr/>
        <a:lstStyle/>
        <a:p>
          <a:r>
            <a:rPr kumimoji="1" lang="ja-JP" altLang="en-US" sz="4800" b="1" dirty="0" smtClean="0"/>
            <a:t>販売信用</a:t>
          </a:r>
          <a:endParaRPr kumimoji="1" lang="ja-JP" altLang="en-US" sz="4800" b="1" dirty="0"/>
        </a:p>
      </dgm:t>
    </dgm:pt>
    <dgm:pt modelId="{BE32097C-F2CC-4500-B88D-79471668C306}" type="parTrans" cxnId="{88CFDBC8-C6C4-4AE7-829A-5E290C0DB74C}">
      <dgm:prSet/>
      <dgm:spPr/>
      <dgm:t>
        <a:bodyPr/>
        <a:lstStyle/>
        <a:p>
          <a:endParaRPr kumimoji="1" lang="ja-JP" altLang="en-US" b="1"/>
        </a:p>
      </dgm:t>
    </dgm:pt>
    <dgm:pt modelId="{24EA1184-755D-42C2-8B1B-47FFCC9039E2}" type="sibTrans" cxnId="{88CFDBC8-C6C4-4AE7-829A-5E290C0DB74C}">
      <dgm:prSet/>
      <dgm:spPr/>
      <dgm:t>
        <a:bodyPr/>
        <a:lstStyle/>
        <a:p>
          <a:endParaRPr kumimoji="1" lang="ja-JP" altLang="en-US" b="1"/>
        </a:p>
      </dgm:t>
    </dgm:pt>
    <dgm:pt modelId="{2B147794-F46D-4290-93E0-621D427A463F}">
      <dgm:prSet phldrT="[テキスト]" custT="1"/>
      <dgm:spPr/>
      <dgm:t>
        <a:bodyPr/>
        <a:lstStyle/>
        <a:p>
          <a:r>
            <a:rPr kumimoji="1" lang="ja-JP" altLang="en-US" sz="2400" b="1" dirty="0" smtClean="0"/>
            <a:t>（自社）割賦販売</a:t>
          </a:r>
          <a:r>
            <a:rPr kumimoji="1" lang="en-US" altLang="ja-JP" sz="2400" b="1" dirty="0" smtClean="0"/>
            <a:t/>
          </a:r>
          <a:br>
            <a:rPr kumimoji="1" lang="en-US" altLang="ja-JP" sz="2400" b="1" dirty="0" smtClean="0"/>
          </a:br>
          <a:r>
            <a:rPr kumimoji="1" lang="ja-JP" altLang="en-US" sz="2400" b="1" dirty="0" smtClean="0"/>
            <a:t>（</a:t>
          </a:r>
          <a:r>
            <a:rPr kumimoji="1" lang="en-US" altLang="ja-JP" sz="2400" b="1" dirty="0" smtClean="0"/>
            <a:t>2</a:t>
          </a:r>
          <a:r>
            <a:rPr kumimoji="1" lang="ja-JP" altLang="en-US" sz="2400" b="1" dirty="0" smtClean="0"/>
            <a:t>条</a:t>
          </a:r>
          <a:r>
            <a:rPr kumimoji="1" lang="en-US" altLang="ja-JP" sz="2400" b="1" dirty="0" smtClean="0"/>
            <a:t>1</a:t>
          </a:r>
          <a:r>
            <a:rPr kumimoji="1" lang="ja-JP" altLang="en-US" sz="2400" b="1" dirty="0" smtClean="0"/>
            <a:t>項）</a:t>
          </a:r>
          <a:endParaRPr kumimoji="1" lang="ja-JP" altLang="en-US" sz="2400" b="1" dirty="0"/>
        </a:p>
      </dgm:t>
    </dgm:pt>
    <dgm:pt modelId="{2F78353E-5CAE-4BCF-8AEA-9BDB7040191C}" type="parTrans" cxnId="{6D641BA9-D819-4F66-8FC1-90A849D12C49}">
      <dgm:prSet/>
      <dgm:spPr/>
      <dgm:t>
        <a:bodyPr/>
        <a:lstStyle/>
        <a:p>
          <a:endParaRPr kumimoji="1" lang="ja-JP" altLang="en-US" b="1"/>
        </a:p>
      </dgm:t>
    </dgm:pt>
    <dgm:pt modelId="{E725C774-2D03-463A-8114-18726CBABBFA}" type="sibTrans" cxnId="{6D641BA9-D819-4F66-8FC1-90A849D12C49}">
      <dgm:prSet/>
      <dgm:spPr/>
      <dgm:t>
        <a:bodyPr/>
        <a:lstStyle/>
        <a:p>
          <a:endParaRPr kumimoji="1" lang="ja-JP" altLang="en-US" b="1"/>
        </a:p>
      </dgm:t>
    </dgm:pt>
    <dgm:pt modelId="{5C774556-77F6-40F2-A7D9-1F1ACDA35AC8}">
      <dgm:prSet phldrT="[テキスト]" custT="1"/>
      <dgm:spPr/>
      <dgm:t>
        <a:bodyPr/>
        <a:lstStyle/>
        <a:p>
          <a:r>
            <a:rPr kumimoji="1" lang="ja-JP" altLang="en-US" sz="2400" b="1" dirty="0" smtClean="0"/>
            <a:t>ローン提携販売</a:t>
          </a:r>
          <a:r>
            <a:rPr kumimoji="1" lang="en-US" altLang="ja-JP" sz="2400" b="1" dirty="0" smtClean="0"/>
            <a:t/>
          </a:r>
          <a:br>
            <a:rPr kumimoji="1" lang="en-US" altLang="ja-JP" sz="2400" b="1" dirty="0" smtClean="0"/>
          </a:br>
          <a:r>
            <a:rPr kumimoji="1" lang="ja-JP" altLang="en-US" sz="2400" b="1" dirty="0" smtClean="0"/>
            <a:t>（</a:t>
          </a:r>
          <a:r>
            <a:rPr kumimoji="1" lang="en-US" altLang="ja-JP" sz="2400" b="1" dirty="0" smtClean="0"/>
            <a:t>2</a:t>
          </a:r>
          <a:r>
            <a:rPr kumimoji="1" lang="ja-JP" altLang="en-US" sz="2400" b="1" dirty="0" smtClean="0"/>
            <a:t>条</a:t>
          </a:r>
          <a:r>
            <a:rPr kumimoji="1" lang="en-US" altLang="ja-JP" sz="2400" b="1" dirty="0" smtClean="0"/>
            <a:t>2</a:t>
          </a:r>
          <a:r>
            <a:rPr kumimoji="1" lang="ja-JP" altLang="en-US" sz="2400" b="1" dirty="0" smtClean="0"/>
            <a:t>項）</a:t>
          </a:r>
          <a:endParaRPr kumimoji="1" lang="ja-JP" altLang="en-US" sz="2400" b="1" dirty="0"/>
        </a:p>
      </dgm:t>
    </dgm:pt>
    <dgm:pt modelId="{5D97DB68-5C2C-4013-982F-504D6D176DA6}" type="parTrans" cxnId="{527DA98C-1769-40A8-AC31-61D9FA37AA3A}">
      <dgm:prSet/>
      <dgm:spPr/>
      <dgm:t>
        <a:bodyPr/>
        <a:lstStyle/>
        <a:p>
          <a:endParaRPr kumimoji="1" lang="ja-JP" altLang="en-US" b="1"/>
        </a:p>
      </dgm:t>
    </dgm:pt>
    <dgm:pt modelId="{79400FA9-2F65-4BF2-A3C3-E9399FFA4F54}" type="sibTrans" cxnId="{527DA98C-1769-40A8-AC31-61D9FA37AA3A}">
      <dgm:prSet/>
      <dgm:spPr/>
      <dgm:t>
        <a:bodyPr/>
        <a:lstStyle/>
        <a:p>
          <a:endParaRPr kumimoji="1" lang="ja-JP" altLang="en-US" b="1"/>
        </a:p>
      </dgm:t>
    </dgm:pt>
    <dgm:pt modelId="{D4F6EE53-3BD8-4074-99C3-A169171D753E}">
      <dgm:prSet phldrT="[テキスト]" custT="1"/>
      <dgm:spPr/>
      <dgm:t>
        <a:bodyPr/>
        <a:lstStyle/>
        <a:p>
          <a:r>
            <a:rPr kumimoji="1" lang="ja-JP" altLang="en-US" sz="2400" b="1" dirty="0" smtClean="0"/>
            <a:t>信用購入あっせん</a:t>
          </a:r>
          <a:r>
            <a:rPr kumimoji="1" lang="en-US" altLang="ja-JP" sz="2400" b="1" dirty="0" smtClean="0"/>
            <a:t/>
          </a:r>
          <a:br>
            <a:rPr kumimoji="1" lang="en-US" altLang="ja-JP" sz="2400" b="1" dirty="0" smtClean="0"/>
          </a:br>
          <a:r>
            <a:rPr kumimoji="1" lang="ja-JP" altLang="en-US" sz="2400" b="1" dirty="0" smtClean="0"/>
            <a:t>（</a:t>
          </a:r>
          <a:r>
            <a:rPr kumimoji="1" lang="en-US" altLang="ja-JP" sz="2400" b="1" dirty="0" smtClean="0"/>
            <a:t>2</a:t>
          </a:r>
          <a:r>
            <a:rPr kumimoji="1" lang="ja-JP" altLang="en-US" sz="2400" b="1" dirty="0" smtClean="0"/>
            <a:t>月以上なら</a:t>
          </a:r>
          <a:r>
            <a:rPr kumimoji="1" lang="en-US" altLang="ja-JP" sz="2400" b="1" dirty="0" smtClean="0"/>
            <a:t>1</a:t>
          </a:r>
          <a:r>
            <a:rPr kumimoji="1" lang="ja-JP" altLang="en-US" sz="2400" b="1" dirty="0" smtClean="0"/>
            <a:t>回払でも可）</a:t>
          </a:r>
          <a:endParaRPr kumimoji="1" lang="ja-JP" altLang="en-US" sz="2400" b="1" dirty="0"/>
        </a:p>
      </dgm:t>
    </dgm:pt>
    <dgm:pt modelId="{6ED6508F-AA93-46F3-963A-24F7350070E7}" type="parTrans" cxnId="{0FE92769-F77A-4534-AE23-C47129F6D00A}">
      <dgm:prSet/>
      <dgm:spPr/>
      <dgm:t>
        <a:bodyPr/>
        <a:lstStyle/>
        <a:p>
          <a:endParaRPr kumimoji="1" lang="ja-JP" altLang="en-US" b="1"/>
        </a:p>
      </dgm:t>
    </dgm:pt>
    <dgm:pt modelId="{7ED3BB86-C857-4837-BFD0-B696185DFFE4}" type="sibTrans" cxnId="{0FE92769-F77A-4534-AE23-C47129F6D00A}">
      <dgm:prSet/>
      <dgm:spPr/>
      <dgm:t>
        <a:bodyPr/>
        <a:lstStyle/>
        <a:p>
          <a:endParaRPr kumimoji="1" lang="ja-JP" altLang="en-US" b="1"/>
        </a:p>
      </dgm:t>
    </dgm:pt>
    <dgm:pt modelId="{112C5CD9-D5E7-4EDE-8A32-33DE71FFF515}">
      <dgm:prSet phldrT="[テキスト]" custT="1"/>
      <dgm:spPr/>
      <dgm:t>
        <a:bodyPr/>
        <a:lstStyle/>
        <a:p>
          <a:r>
            <a:rPr kumimoji="1" lang="ja-JP" altLang="en-US" sz="1800" b="1" dirty="0" smtClean="0"/>
            <a:t>包括信用購入あっせん</a:t>
          </a:r>
          <a:r>
            <a:rPr kumimoji="1" lang="en-US" altLang="ja-JP" sz="1800" b="1" dirty="0" smtClean="0"/>
            <a:t/>
          </a:r>
          <a:br>
            <a:rPr kumimoji="1" lang="en-US" altLang="ja-JP" sz="1800" b="1" dirty="0" smtClean="0"/>
          </a:br>
          <a:r>
            <a:rPr kumimoji="1" lang="ja-JP" altLang="en-US" sz="1800" b="1" dirty="0" smtClean="0"/>
            <a:t>（クレジットカード取引）</a:t>
          </a:r>
          <a:r>
            <a:rPr kumimoji="1" lang="en-US" altLang="ja-JP" sz="1800" b="1" dirty="0" smtClean="0"/>
            <a:t/>
          </a:r>
          <a:br>
            <a:rPr kumimoji="1" lang="en-US" altLang="ja-JP" sz="1800" b="1" dirty="0" smtClean="0"/>
          </a:br>
          <a:r>
            <a:rPr kumimoji="1" lang="ja-JP" altLang="en-US" sz="1800" b="1" dirty="0" smtClean="0"/>
            <a:t>（</a:t>
          </a:r>
          <a:r>
            <a:rPr kumimoji="1" lang="en-US" altLang="ja-JP" sz="1800" b="1" dirty="0" smtClean="0"/>
            <a:t>2</a:t>
          </a:r>
          <a:r>
            <a:rPr kumimoji="1" lang="ja-JP" altLang="en-US" sz="1800" b="1" dirty="0" smtClean="0"/>
            <a:t>条</a:t>
          </a:r>
          <a:r>
            <a:rPr kumimoji="1" lang="en-US" altLang="ja-JP" sz="1800" b="1" dirty="0" smtClean="0"/>
            <a:t>3</a:t>
          </a:r>
          <a:r>
            <a:rPr kumimoji="1" lang="ja-JP" altLang="en-US" sz="1800" b="1" dirty="0" smtClean="0"/>
            <a:t>項）</a:t>
          </a:r>
          <a:endParaRPr kumimoji="1" lang="en-US" altLang="ja-JP" sz="1800" b="1" dirty="0" smtClean="0"/>
        </a:p>
      </dgm:t>
    </dgm:pt>
    <dgm:pt modelId="{9547FA46-2C07-4C6D-A938-638E7CDF46D4}" type="parTrans" cxnId="{B4881A71-BA85-4B1F-A277-4F24822809B0}">
      <dgm:prSet/>
      <dgm:spPr/>
      <dgm:t>
        <a:bodyPr/>
        <a:lstStyle/>
        <a:p>
          <a:endParaRPr kumimoji="1" lang="ja-JP" altLang="en-US" b="1"/>
        </a:p>
      </dgm:t>
    </dgm:pt>
    <dgm:pt modelId="{E03AA509-A2CA-425B-B20D-81932ED1DC1C}" type="sibTrans" cxnId="{B4881A71-BA85-4B1F-A277-4F24822809B0}">
      <dgm:prSet/>
      <dgm:spPr/>
      <dgm:t>
        <a:bodyPr/>
        <a:lstStyle/>
        <a:p>
          <a:endParaRPr kumimoji="1" lang="ja-JP" altLang="en-US" b="1"/>
        </a:p>
      </dgm:t>
    </dgm:pt>
    <dgm:pt modelId="{3CFACE5F-A1B8-4736-AC65-EECF4C751263}">
      <dgm:prSet phldrT="[テキスト]" custT="1"/>
      <dgm:spPr/>
      <dgm:t>
        <a:bodyPr/>
        <a:lstStyle/>
        <a:p>
          <a:r>
            <a:rPr kumimoji="1" lang="ja-JP" altLang="en-US" sz="1800" b="1" dirty="0" smtClean="0"/>
            <a:t>個別信用購入あっせん</a:t>
          </a:r>
          <a:r>
            <a:rPr kumimoji="1" lang="en-US" altLang="ja-JP" sz="1800" b="1" dirty="0" smtClean="0"/>
            <a:t/>
          </a:r>
          <a:br>
            <a:rPr kumimoji="1" lang="en-US" altLang="ja-JP" sz="1800" b="1" dirty="0" smtClean="0"/>
          </a:br>
          <a:r>
            <a:rPr kumimoji="1" lang="ja-JP" altLang="en-US" sz="1800" b="1" dirty="0" smtClean="0"/>
            <a:t>立替払い・クレジット販売</a:t>
          </a:r>
          <a:r>
            <a:rPr kumimoji="1" lang="en-US" altLang="ja-JP" sz="1800" b="1" dirty="0" smtClean="0"/>
            <a:t/>
          </a:r>
          <a:br>
            <a:rPr kumimoji="1" lang="en-US" altLang="ja-JP" sz="1800" b="1" dirty="0" smtClean="0"/>
          </a:br>
          <a:r>
            <a:rPr kumimoji="1" lang="ja-JP" altLang="en-US" sz="1800" b="1" dirty="0" smtClean="0"/>
            <a:t>（</a:t>
          </a:r>
          <a:r>
            <a:rPr kumimoji="1" lang="en-US" altLang="ja-JP" sz="1800" b="1" dirty="0" smtClean="0"/>
            <a:t>2</a:t>
          </a:r>
          <a:r>
            <a:rPr kumimoji="1" lang="ja-JP" altLang="en-US" sz="1800" b="1" dirty="0" smtClean="0"/>
            <a:t>条</a:t>
          </a:r>
          <a:r>
            <a:rPr kumimoji="1" lang="en-US" altLang="ja-JP" sz="1800" b="1" dirty="0" smtClean="0"/>
            <a:t>4</a:t>
          </a:r>
          <a:r>
            <a:rPr kumimoji="1" lang="ja-JP" altLang="en-US" sz="1800" b="1" dirty="0" smtClean="0"/>
            <a:t>項）</a:t>
          </a:r>
          <a:endParaRPr kumimoji="1" lang="en-US" altLang="ja-JP" sz="1800" b="1" dirty="0" smtClean="0"/>
        </a:p>
      </dgm:t>
    </dgm:pt>
    <dgm:pt modelId="{A3307B5B-D190-4B75-B68E-CD304BC66A42}" type="parTrans" cxnId="{B6F5B4E6-6EBB-4E2F-AD49-3EF402D846AA}">
      <dgm:prSet/>
      <dgm:spPr/>
      <dgm:t>
        <a:bodyPr/>
        <a:lstStyle/>
        <a:p>
          <a:endParaRPr kumimoji="1" lang="ja-JP" altLang="en-US" b="1"/>
        </a:p>
      </dgm:t>
    </dgm:pt>
    <dgm:pt modelId="{1BA6A729-C09F-4BF4-AA4C-D549348B86EB}" type="sibTrans" cxnId="{B6F5B4E6-6EBB-4E2F-AD49-3EF402D846AA}">
      <dgm:prSet/>
      <dgm:spPr/>
      <dgm:t>
        <a:bodyPr/>
        <a:lstStyle/>
        <a:p>
          <a:endParaRPr kumimoji="1" lang="ja-JP" altLang="en-US" b="1"/>
        </a:p>
      </dgm:t>
    </dgm:pt>
    <dgm:pt modelId="{44FC126C-5BBB-497E-9A4C-C0889E878899}" type="pres">
      <dgm:prSet presAssocID="{9861784A-F580-4971-8B3D-452238AD473D}" presName="Name0" presStyleCnt="0">
        <dgm:presLayoutVars>
          <dgm:chPref val="1"/>
          <dgm:dir/>
          <dgm:animOne val="branch"/>
          <dgm:animLvl val="lvl"/>
          <dgm:resizeHandles/>
        </dgm:presLayoutVars>
      </dgm:prSet>
      <dgm:spPr/>
      <dgm:t>
        <a:bodyPr/>
        <a:lstStyle/>
        <a:p>
          <a:endParaRPr kumimoji="1" lang="ja-JP" altLang="en-US"/>
        </a:p>
      </dgm:t>
    </dgm:pt>
    <dgm:pt modelId="{905B87E0-B993-4971-B8EB-7673C1F0C72F}" type="pres">
      <dgm:prSet presAssocID="{ECF83317-8717-4895-9A67-D5262C434541}" presName="vertOne" presStyleCnt="0"/>
      <dgm:spPr/>
    </dgm:pt>
    <dgm:pt modelId="{52FF516E-1C64-412D-8DA7-74582805E587}" type="pres">
      <dgm:prSet presAssocID="{ECF83317-8717-4895-9A67-D5262C434541}" presName="txOne" presStyleLbl="node0" presStyleIdx="0" presStyleCnt="1" custScaleY="63848">
        <dgm:presLayoutVars>
          <dgm:chPref val="3"/>
        </dgm:presLayoutVars>
      </dgm:prSet>
      <dgm:spPr/>
      <dgm:t>
        <a:bodyPr/>
        <a:lstStyle/>
        <a:p>
          <a:endParaRPr kumimoji="1" lang="ja-JP" altLang="en-US"/>
        </a:p>
      </dgm:t>
    </dgm:pt>
    <dgm:pt modelId="{2975BB5B-7D83-4CCC-8B64-AAA3F3DA1D07}" type="pres">
      <dgm:prSet presAssocID="{ECF83317-8717-4895-9A67-D5262C434541}" presName="parTransOne" presStyleCnt="0"/>
      <dgm:spPr/>
    </dgm:pt>
    <dgm:pt modelId="{5E957BD4-9B87-4B21-B83B-18915AE1C6B9}" type="pres">
      <dgm:prSet presAssocID="{ECF83317-8717-4895-9A67-D5262C434541}" presName="horzOne" presStyleCnt="0"/>
      <dgm:spPr/>
    </dgm:pt>
    <dgm:pt modelId="{280301CC-981D-4D62-B68A-9BA4F683CCF7}" type="pres">
      <dgm:prSet presAssocID="{2B147794-F46D-4290-93E0-621D427A463F}" presName="vertTwo" presStyleCnt="0"/>
      <dgm:spPr/>
    </dgm:pt>
    <dgm:pt modelId="{71A1BB77-FC20-40F2-B67E-A79CF7DB6F68}" type="pres">
      <dgm:prSet presAssocID="{2B147794-F46D-4290-93E0-621D427A463F}" presName="txTwo" presStyleLbl="node2" presStyleIdx="0" presStyleCnt="3" custScaleY="90909">
        <dgm:presLayoutVars>
          <dgm:chPref val="3"/>
        </dgm:presLayoutVars>
      </dgm:prSet>
      <dgm:spPr/>
      <dgm:t>
        <a:bodyPr/>
        <a:lstStyle/>
        <a:p>
          <a:endParaRPr kumimoji="1" lang="ja-JP" altLang="en-US"/>
        </a:p>
      </dgm:t>
    </dgm:pt>
    <dgm:pt modelId="{6F26E3FB-F214-4365-BC44-0FF5E1D9960F}" type="pres">
      <dgm:prSet presAssocID="{2B147794-F46D-4290-93E0-621D427A463F}" presName="horzTwo" presStyleCnt="0"/>
      <dgm:spPr/>
    </dgm:pt>
    <dgm:pt modelId="{B3738E2C-C674-4E89-922B-4E846FA1B6B0}" type="pres">
      <dgm:prSet presAssocID="{E725C774-2D03-463A-8114-18726CBABBFA}" presName="sibSpaceTwo" presStyleCnt="0"/>
      <dgm:spPr/>
    </dgm:pt>
    <dgm:pt modelId="{74DC75BC-D455-4C85-A854-6095BE89A64F}" type="pres">
      <dgm:prSet presAssocID="{5C774556-77F6-40F2-A7D9-1F1ACDA35AC8}" presName="vertTwo" presStyleCnt="0"/>
      <dgm:spPr/>
    </dgm:pt>
    <dgm:pt modelId="{20FDD204-C4E4-4357-B840-D1897B60EFB6}" type="pres">
      <dgm:prSet presAssocID="{5C774556-77F6-40F2-A7D9-1F1ACDA35AC8}" presName="txTwo" presStyleLbl="node2" presStyleIdx="1" presStyleCnt="3" custScaleY="90909">
        <dgm:presLayoutVars>
          <dgm:chPref val="3"/>
        </dgm:presLayoutVars>
      </dgm:prSet>
      <dgm:spPr/>
      <dgm:t>
        <a:bodyPr/>
        <a:lstStyle/>
        <a:p>
          <a:endParaRPr kumimoji="1" lang="ja-JP" altLang="en-US"/>
        </a:p>
      </dgm:t>
    </dgm:pt>
    <dgm:pt modelId="{62E0C55E-8662-4114-8EBA-14BBD886E8FA}" type="pres">
      <dgm:prSet presAssocID="{5C774556-77F6-40F2-A7D9-1F1ACDA35AC8}" presName="horzTwo" presStyleCnt="0"/>
      <dgm:spPr/>
    </dgm:pt>
    <dgm:pt modelId="{21A0388E-0B67-4137-9699-56A0266C688C}" type="pres">
      <dgm:prSet presAssocID="{79400FA9-2F65-4BF2-A3C3-E9399FFA4F54}" presName="sibSpaceTwo" presStyleCnt="0"/>
      <dgm:spPr/>
    </dgm:pt>
    <dgm:pt modelId="{D0DA5A0A-86F3-4807-B8F7-3B0CE49F9000}" type="pres">
      <dgm:prSet presAssocID="{D4F6EE53-3BD8-4074-99C3-A169171D753E}" presName="vertTwo" presStyleCnt="0"/>
      <dgm:spPr/>
    </dgm:pt>
    <dgm:pt modelId="{8F35D12E-1B61-4807-A9B1-797F18D9BC28}" type="pres">
      <dgm:prSet presAssocID="{D4F6EE53-3BD8-4074-99C3-A169171D753E}" presName="txTwo" presStyleLbl="node2" presStyleIdx="2" presStyleCnt="3" custScaleY="90909">
        <dgm:presLayoutVars>
          <dgm:chPref val="3"/>
        </dgm:presLayoutVars>
      </dgm:prSet>
      <dgm:spPr/>
      <dgm:t>
        <a:bodyPr/>
        <a:lstStyle/>
        <a:p>
          <a:endParaRPr kumimoji="1" lang="ja-JP" altLang="en-US"/>
        </a:p>
      </dgm:t>
    </dgm:pt>
    <dgm:pt modelId="{D36328FA-A18C-474C-8BA4-C347E6787472}" type="pres">
      <dgm:prSet presAssocID="{D4F6EE53-3BD8-4074-99C3-A169171D753E}" presName="parTransTwo" presStyleCnt="0"/>
      <dgm:spPr/>
    </dgm:pt>
    <dgm:pt modelId="{882F6A73-A094-4127-9924-8010D94C9A4A}" type="pres">
      <dgm:prSet presAssocID="{D4F6EE53-3BD8-4074-99C3-A169171D753E}" presName="horzTwo" presStyleCnt="0"/>
      <dgm:spPr/>
    </dgm:pt>
    <dgm:pt modelId="{F59DAD70-0735-4994-B703-71E83741580A}" type="pres">
      <dgm:prSet presAssocID="{112C5CD9-D5E7-4EDE-8A32-33DE71FFF515}" presName="vertThree" presStyleCnt="0"/>
      <dgm:spPr/>
    </dgm:pt>
    <dgm:pt modelId="{DEDBC08E-3744-4FE9-9117-F0E0F394D25C}" type="pres">
      <dgm:prSet presAssocID="{112C5CD9-D5E7-4EDE-8A32-33DE71FFF515}" presName="txThree" presStyleLbl="node3" presStyleIdx="0" presStyleCnt="2">
        <dgm:presLayoutVars>
          <dgm:chPref val="3"/>
        </dgm:presLayoutVars>
      </dgm:prSet>
      <dgm:spPr/>
      <dgm:t>
        <a:bodyPr/>
        <a:lstStyle/>
        <a:p>
          <a:endParaRPr kumimoji="1" lang="ja-JP" altLang="en-US"/>
        </a:p>
      </dgm:t>
    </dgm:pt>
    <dgm:pt modelId="{E3E90BA3-7FF7-48EE-B311-0D869A5D8787}" type="pres">
      <dgm:prSet presAssocID="{112C5CD9-D5E7-4EDE-8A32-33DE71FFF515}" presName="horzThree" presStyleCnt="0"/>
      <dgm:spPr/>
    </dgm:pt>
    <dgm:pt modelId="{3FA012DF-2306-4488-A7E6-A87504D2EC02}" type="pres">
      <dgm:prSet presAssocID="{E03AA509-A2CA-425B-B20D-81932ED1DC1C}" presName="sibSpaceThree" presStyleCnt="0"/>
      <dgm:spPr/>
    </dgm:pt>
    <dgm:pt modelId="{C2B7EE2A-7F8A-4E54-A2B3-A31D03381E1B}" type="pres">
      <dgm:prSet presAssocID="{3CFACE5F-A1B8-4736-AC65-EECF4C751263}" presName="vertThree" presStyleCnt="0"/>
      <dgm:spPr/>
    </dgm:pt>
    <dgm:pt modelId="{C97F560A-4792-4933-BC0F-5B54F1407378}" type="pres">
      <dgm:prSet presAssocID="{3CFACE5F-A1B8-4736-AC65-EECF4C751263}" presName="txThree" presStyleLbl="node3" presStyleIdx="1" presStyleCnt="2">
        <dgm:presLayoutVars>
          <dgm:chPref val="3"/>
        </dgm:presLayoutVars>
      </dgm:prSet>
      <dgm:spPr/>
      <dgm:t>
        <a:bodyPr/>
        <a:lstStyle/>
        <a:p>
          <a:endParaRPr kumimoji="1" lang="ja-JP" altLang="en-US"/>
        </a:p>
      </dgm:t>
    </dgm:pt>
    <dgm:pt modelId="{034CC263-C695-4172-AFC2-6C337321AC4D}" type="pres">
      <dgm:prSet presAssocID="{3CFACE5F-A1B8-4736-AC65-EECF4C751263}" presName="horzThree" presStyleCnt="0"/>
      <dgm:spPr/>
    </dgm:pt>
  </dgm:ptLst>
  <dgm:cxnLst>
    <dgm:cxn modelId="{AE747C10-AB32-4442-973D-04A1AB3C0DC7}" type="presOf" srcId="{D4F6EE53-3BD8-4074-99C3-A169171D753E}" destId="{8F35D12E-1B61-4807-A9B1-797F18D9BC28}" srcOrd="0" destOrd="0" presId="urn:microsoft.com/office/officeart/2005/8/layout/architecture"/>
    <dgm:cxn modelId="{130AE594-E729-4096-B360-B12BF059931B}" type="presOf" srcId="{5C774556-77F6-40F2-A7D9-1F1ACDA35AC8}" destId="{20FDD204-C4E4-4357-B840-D1897B60EFB6}" srcOrd="0" destOrd="0" presId="urn:microsoft.com/office/officeart/2005/8/layout/architecture"/>
    <dgm:cxn modelId="{BFC9BB25-CB76-45E0-A179-151E5FFA38B6}" type="presOf" srcId="{3CFACE5F-A1B8-4736-AC65-EECF4C751263}" destId="{C97F560A-4792-4933-BC0F-5B54F1407378}" srcOrd="0" destOrd="0" presId="urn:microsoft.com/office/officeart/2005/8/layout/architecture"/>
    <dgm:cxn modelId="{88CFDBC8-C6C4-4AE7-829A-5E290C0DB74C}" srcId="{9861784A-F580-4971-8B3D-452238AD473D}" destId="{ECF83317-8717-4895-9A67-D5262C434541}" srcOrd="0" destOrd="0" parTransId="{BE32097C-F2CC-4500-B88D-79471668C306}" sibTransId="{24EA1184-755D-42C2-8B1B-47FFCC9039E2}"/>
    <dgm:cxn modelId="{0FE92769-F77A-4534-AE23-C47129F6D00A}" srcId="{ECF83317-8717-4895-9A67-D5262C434541}" destId="{D4F6EE53-3BD8-4074-99C3-A169171D753E}" srcOrd="2" destOrd="0" parTransId="{6ED6508F-AA93-46F3-963A-24F7350070E7}" sibTransId="{7ED3BB86-C857-4837-BFD0-B696185DFFE4}"/>
    <dgm:cxn modelId="{B4881A71-BA85-4B1F-A277-4F24822809B0}" srcId="{D4F6EE53-3BD8-4074-99C3-A169171D753E}" destId="{112C5CD9-D5E7-4EDE-8A32-33DE71FFF515}" srcOrd="0" destOrd="0" parTransId="{9547FA46-2C07-4C6D-A938-638E7CDF46D4}" sibTransId="{E03AA509-A2CA-425B-B20D-81932ED1DC1C}"/>
    <dgm:cxn modelId="{B0C52523-46D4-48CD-9DCF-0D24CBF6E8B6}" type="presOf" srcId="{ECF83317-8717-4895-9A67-D5262C434541}" destId="{52FF516E-1C64-412D-8DA7-74582805E587}" srcOrd="0" destOrd="0" presId="urn:microsoft.com/office/officeart/2005/8/layout/architecture"/>
    <dgm:cxn modelId="{6D641BA9-D819-4F66-8FC1-90A849D12C49}" srcId="{ECF83317-8717-4895-9A67-D5262C434541}" destId="{2B147794-F46D-4290-93E0-621D427A463F}" srcOrd="0" destOrd="0" parTransId="{2F78353E-5CAE-4BCF-8AEA-9BDB7040191C}" sibTransId="{E725C774-2D03-463A-8114-18726CBABBFA}"/>
    <dgm:cxn modelId="{3B886C58-8E2E-4B6D-B55D-6211756E06B9}" type="presOf" srcId="{2B147794-F46D-4290-93E0-621D427A463F}" destId="{71A1BB77-FC20-40F2-B67E-A79CF7DB6F68}" srcOrd="0" destOrd="0" presId="urn:microsoft.com/office/officeart/2005/8/layout/architecture"/>
    <dgm:cxn modelId="{527DA98C-1769-40A8-AC31-61D9FA37AA3A}" srcId="{ECF83317-8717-4895-9A67-D5262C434541}" destId="{5C774556-77F6-40F2-A7D9-1F1ACDA35AC8}" srcOrd="1" destOrd="0" parTransId="{5D97DB68-5C2C-4013-982F-504D6D176DA6}" sibTransId="{79400FA9-2F65-4BF2-A3C3-E9399FFA4F54}"/>
    <dgm:cxn modelId="{924587D2-AE74-4420-AD7F-024FB049DDD3}" type="presOf" srcId="{9861784A-F580-4971-8B3D-452238AD473D}" destId="{44FC126C-5BBB-497E-9A4C-C0889E878899}" srcOrd="0" destOrd="0" presId="urn:microsoft.com/office/officeart/2005/8/layout/architecture"/>
    <dgm:cxn modelId="{B6F5B4E6-6EBB-4E2F-AD49-3EF402D846AA}" srcId="{D4F6EE53-3BD8-4074-99C3-A169171D753E}" destId="{3CFACE5F-A1B8-4736-AC65-EECF4C751263}" srcOrd="1" destOrd="0" parTransId="{A3307B5B-D190-4B75-B68E-CD304BC66A42}" sibTransId="{1BA6A729-C09F-4BF4-AA4C-D549348B86EB}"/>
    <dgm:cxn modelId="{30CA3AF9-37CB-4989-A64C-11D9778C3231}" type="presOf" srcId="{112C5CD9-D5E7-4EDE-8A32-33DE71FFF515}" destId="{DEDBC08E-3744-4FE9-9117-F0E0F394D25C}" srcOrd="0" destOrd="0" presId="urn:microsoft.com/office/officeart/2005/8/layout/architecture"/>
    <dgm:cxn modelId="{2AFBD9A9-5C63-432E-9A83-05865D1E8CA2}" type="presParOf" srcId="{44FC126C-5BBB-497E-9A4C-C0889E878899}" destId="{905B87E0-B993-4971-B8EB-7673C1F0C72F}" srcOrd="0" destOrd="0" presId="urn:microsoft.com/office/officeart/2005/8/layout/architecture"/>
    <dgm:cxn modelId="{36920FCE-E53C-4FDF-8C4C-18740648A362}" type="presParOf" srcId="{905B87E0-B993-4971-B8EB-7673C1F0C72F}" destId="{52FF516E-1C64-412D-8DA7-74582805E587}" srcOrd="0" destOrd="0" presId="urn:microsoft.com/office/officeart/2005/8/layout/architecture"/>
    <dgm:cxn modelId="{59789DE6-DDC8-4806-A2D0-2B43A65948EA}" type="presParOf" srcId="{905B87E0-B993-4971-B8EB-7673C1F0C72F}" destId="{2975BB5B-7D83-4CCC-8B64-AAA3F3DA1D07}" srcOrd="1" destOrd="0" presId="urn:microsoft.com/office/officeart/2005/8/layout/architecture"/>
    <dgm:cxn modelId="{4CBD5305-3CAD-423D-94B9-F8F0EAE7A527}" type="presParOf" srcId="{905B87E0-B993-4971-B8EB-7673C1F0C72F}" destId="{5E957BD4-9B87-4B21-B83B-18915AE1C6B9}" srcOrd="2" destOrd="0" presId="urn:microsoft.com/office/officeart/2005/8/layout/architecture"/>
    <dgm:cxn modelId="{0263C316-AA21-4320-B747-F0D9B0420E13}" type="presParOf" srcId="{5E957BD4-9B87-4B21-B83B-18915AE1C6B9}" destId="{280301CC-981D-4D62-B68A-9BA4F683CCF7}" srcOrd="0" destOrd="0" presId="urn:microsoft.com/office/officeart/2005/8/layout/architecture"/>
    <dgm:cxn modelId="{496B9A09-6F56-4E37-8C62-A6EA908D3D5F}" type="presParOf" srcId="{280301CC-981D-4D62-B68A-9BA4F683CCF7}" destId="{71A1BB77-FC20-40F2-B67E-A79CF7DB6F68}" srcOrd="0" destOrd="0" presId="urn:microsoft.com/office/officeart/2005/8/layout/architecture"/>
    <dgm:cxn modelId="{824E6E8D-DF42-47CE-ABE7-C5DD2FF81594}" type="presParOf" srcId="{280301CC-981D-4D62-B68A-9BA4F683CCF7}" destId="{6F26E3FB-F214-4365-BC44-0FF5E1D9960F}" srcOrd="1" destOrd="0" presId="urn:microsoft.com/office/officeart/2005/8/layout/architecture"/>
    <dgm:cxn modelId="{80395045-764A-4A02-A05A-172C976B406C}" type="presParOf" srcId="{5E957BD4-9B87-4B21-B83B-18915AE1C6B9}" destId="{B3738E2C-C674-4E89-922B-4E846FA1B6B0}" srcOrd="1" destOrd="0" presId="urn:microsoft.com/office/officeart/2005/8/layout/architecture"/>
    <dgm:cxn modelId="{E75A052C-EB87-4EDD-AB5A-35572054455C}" type="presParOf" srcId="{5E957BD4-9B87-4B21-B83B-18915AE1C6B9}" destId="{74DC75BC-D455-4C85-A854-6095BE89A64F}" srcOrd="2" destOrd="0" presId="urn:microsoft.com/office/officeart/2005/8/layout/architecture"/>
    <dgm:cxn modelId="{D2B27F98-785E-471E-B5B8-01BB908BFEA7}" type="presParOf" srcId="{74DC75BC-D455-4C85-A854-6095BE89A64F}" destId="{20FDD204-C4E4-4357-B840-D1897B60EFB6}" srcOrd="0" destOrd="0" presId="urn:microsoft.com/office/officeart/2005/8/layout/architecture"/>
    <dgm:cxn modelId="{24EDBA9F-7066-4F1A-9986-8FF44973BB95}" type="presParOf" srcId="{74DC75BC-D455-4C85-A854-6095BE89A64F}" destId="{62E0C55E-8662-4114-8EBA-14BBD886E8FA}" srcOrd="1" destOrd="0" presId="urn:microsoft.com/office/officeart/2005/8/layout/architecture"/>
    <dgm:cxn modelId="{97DE5727-5BAE-4126-81A2-0D04747EBDA9}" type="presParOf" srcId="{5E957BD4-9B87-4B21-B83B-18915AE1C6B9}" destId="{21A0388E-0B67-4137-9699-56A0266C688C}" srcOrd="3" destOrd="0" presId="urn:microsoft.com/office/officeart/2005/8/layout/architecture"/>
    <dgm:cxn modelId="{484E8075-EED3-4065-A5B9-A3D2314C0948}" type="presParOf" srcId="{5E957BD4-9B87-4B21-B83B-18915AE1C6B9}" destId="{D0DA5A0A-86F3-4807-B8F7-3B0CE49F9000}" srcOrd="4" destOrd="0" presId="urn:microsoft.com/office/officeart/2005/8/layout/architecture"/>
    <dgm:cxn modelId="{423BBB1D-468C-4D33-A3EC-9193FD74DF07}" type="presParOf" srcId="{D0DA5A0A-86F3-4807-B8F7-3B0CE49F9000}" destId="{8F35D12E-1B61-4807-A9B1-797F18D9BC28}" srcOrd="0" destOrd="0" presId="urn:microsoft.com/office/officeart/2005/8/layout/architecture"/>
    <dgm:cxn modelId="{D4618BAE-B04B-46E9-B516-1BA5327A669C}" type="presParOf" srcId="{D0DA5A0A-86F3-4807-B8F7-3B0CE49F9000}" destId="{D36328FA-A18C-474C-8BA4-C347E6787472}" srcOrd="1" destOrd="0" presId="urn:microsoft.com/office/officeart/2005/8/layout/architecture"/>
    <dgm:cxn modelId="{182820A3-846A-4DFD-A8A3-05E34B945380}" type="presParOf" srcId="{D0DA5A0A-86F3-4807-B8F7-3B0CE49F9000}" destId="{882F6A73-A094-4127-9924-8010D94C9A4A}" srcOrd="2" destOrd="0" presId="urn:microsoft.com/office/officeart/2005/8/layout/architecture"/>
    <dgm:cxn modelId="{311D5A77-F901-4234-B56F-CCD153311838}" type="presParOf" srcId="{882F6A73-A094-4127-9924-8010D94C9A4A}" destId="{F59DAD70-0735-4994-B703-71E83741580A}" srcOrd="0" destOrd="0" presId="urn:microsoft.com/office/officeart/2005/8/layout/architecture"/>
    <dgm:cxn modelId="{1585C5E5-FF0E-483E-B25C-DF178C1EF2A4}" type="presParOf" srcId="{F59DAD70-0735-4994-B703-71E83741580A}" destId="{DEDBC08E-3744-4FE9-9117-F0E0F394D25C}" srcOrd="0" destOrd="0" presId="urn:microsoft.com/office/officeart/2005/8/layout/architecture"/>
    <dgm:cxn modelId="{48E6AFC4-C377-4992-9E09-4B52BA71F91A}" type="presParOf" srcId="{F59DAD70-0735-4994-B703-71E83741580A}" destId="{E3E90BA3-7FF7-48EE-B311-0D869A5D8787}" srcOrd="1" destOrd="0" presId="urn:microsoft.com/office/officeart/2005/8/layout/architecture"/>
    <dgm:cxn modelId="{C7BFC588-2685-4E29-94D5-A71BDE1C93AD}" type="presParOf" srcId="{882F6A73-A094-4127-9924-8010D94C9A4A}" destId="{3FA012DF-2306-4488-A7E6-A87504D2EC02}" srcOrd="1" destOrd="0" presId="urn:microsoft.com/office/officeart/2005/8/layout/architecture"/>
    <dgm:cxn modelId="{0B549F34-0D93-44ED-BB14-8E37770F6C0C}" type="presParOf" srcId="{882F6A73-A094-4127-9924-8010D94C9A4A}" destId="{C2B7EE2A-7F8A-4E54-A2B3-A31D03381E1B}" srcOrd="2" destOrd="0" presId="urn:microsoft.com/office/officeart/2005/8/layout/architecture"/>
    <dgm:cxn modelId="{4F466AD4-5C9F-44E2-AAE1-40C3C383356D}" type="presParOf" srcId="{C2B7EE2A-7F8A-4E54-A2B3-A31D03381E1B}" destId="{C97F560A-4792-4933-BC0F-5B54F1407378}" srcOrd="0" destOrd="0" presId="urn:microsoft.com/office/officeart/2005/8/layout/architecture"/>
    <dgm:cxn modelId="{6EFC00A6-E515-4401-A572-8563699A19A4}" type="presParOf" srcId="{C2B7EE2A-7F8A-4E54-A2B3-A31D03381E1B}" destId="{034CC263-C695-4172-AFC2-6C337321AC4D}"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F607AC-44F1-48F2-AA43-A00F323DC59C}" type="doc">
      <dgm:prSet loTypeId="urn:microsoft.com/office/officeart/2005/8/layout/process4" loCatId="process" qsTypeId="urn:microsoft.com/office/officeart/2005/8/quickstyle/simple5" qsCatId="simple" csTypeId="urn:microsoft.com/office/officeart/2005/8/colors/accent3_3" csCatId="accent3" phldr="1"/>
      <dgm:spPr/>
      <dgm:t>
        <a:bodyPr/>
        <a:lstStyle/>
        <a:p>
          <a:endParaRPr kumimoji="1" lang="ja-JP" altLang="en-US"/>
        </a:p>
      </dgm:t>
    </dgm:pt>
    <dgm:pt modelId="{4A4B404D-39FE-4863-8333-5F71CF3591ED}">
      <dgm:prSet phldrT="[テキスト]" custT="1"/>
      <dgm:spPr/>
      <dgm:t>
        <a:bodyPr/>
        <a:lstStyle/>
        <a:p>
          <a:r>
            <a:rPr kumimoji="1" lang="ja-JP" altLang="en-US" sz="2000" b="1" dirty="0" smtClean="0">
              <a:hlinkClick xmlns:r="http://schemas.openxmlformats.org/officeDocument/2006/relationships" r:id="rId1" action="ppaction://hlinksldjump"/>
            </a:rPr>
            <a:t>自社割賦販売</a:t>
          </a:r>
          <a:endParaRPr kumimoji="1" lang="ja-JP" altLang="en-US" sz="2000" b="1" dirty="0"/>
        </a:p>
      </dgm:t>
    </dgm:pt>
    <dgm:pt modelId="{B767B032-3316-4D49-8096-8512915A4719}" type="parTrans" cxnId="{F8B29FDE-89F6-4A4A-B452-5B49A2602BE4}">
      <dgm:prSet/>
      <dgm:spPr/>
      <dgm:t>
        <a:bodyPr/>
        <a:lstStyle/>
        <a:p>
          <a:endParaRPr kumimoji="1" lang="ja-JP" altLang="en-US"/>
        </a:p>
      </dgm:t>
    </dgm:pt>
    <dgm:pt modelId="{8D01B945-E5DF-4A37-9363-69FA3D36AA54}" type="sibTrans" cxnId="{F8B29FDE-89F6-4A4A-B452-5B49A2602BE4}">
      <dgm:prSet/>
      <dgm:spPr/>
      <dgm:t>
        <a:bodyPr/>
        <a:lstStyle/>
        <a:p>
          <a:endParaRPr kumimoji="1" lang="ja-JP" altLang="en-US"/>
        </a:p>
      </dgm:t>
    </dgm:pt>
    <dgm:pt modelId="{03B7935E-7F6D-414E-96C4-E32124E8FE41}">
      <dgm:prSet phldrT="[テキスト]" custT="1"/>
      <dgm:spPr/>
      <dgm:t>
        <a:bodyPr/>
        <a:lstStyle/>
        <a:p>
          <a:r>
            <a:rPr kumimoji="1" lang="ja-JP" altLang="en-US" sz="2000" dirty="0" smtClean="0"/>
            <a:t>二当事者</a:t>
          </a:r>
          <a:endParaRPr kumimoji="1" lang="ja-JP" altLang="en-US" sz="2000" dirty="0"/>
        </a:p>
      </dgm:t>
    </dgm:pt>
    <dgm:pt modelId="{C19DF7F0-9A36-48CE-862E-198FC6AA7825}" type="parTrans" cxnId="{7F8F72EB-C83E-4410-9519-AE98E9330E0A}">
      <dgm:prSet/>
      <dgm:spPr/>
      <dgm:t>
        <a:bodyPr/>
        <a:lstStyle/>
        <a:p>
          <a:endParaRPr kumimoji="1" lang="ja-JP" altLang="en-US"/>
        </a:p>
      </dgm:t>
    </dgm:pt>
    <dgm:pt modelId="{EC6CB056-B04F-42F4-A43B-A4B0B9949628}" type="sibTrans" cxnId="{7F8F72EB-C83E-4410-9519-AE98E9330E0A}">
      <dgm:prSet/>
      <dgm:spPr/>
      <dgm:t>
        <a:bodyPr/>
        <a:lstStyle/>
        <a:p>
          <a:endParaRPr kumimoji="1" lang="ja-JP" altLang="en-US"/>
        </a:p>
      </dgm:t>
    </dgm:pt>
    <dgm:pt modelId="{3363EA9E-B87F-4081-BDF2-C0319236588C}">
      <dgm:prSet phldrT="[テキスト]" custT="1"/>
      <dgm:spPr/>
      <dgm:t>
        <a:bodyPr/>
        <a:lstStyle/>
        <a:p>
          <a:pPr algn="ctr"/>
          <a:r>
            <a:rPr kumimoji="1" lang="ja-JP" altLang="en-US" sz="1800" dirty="0" smtClean="0"/>
            <a:t>特殊の売買→準消費貸借</a:t>
          </a:r>
          <a:r>
            <a:rPr kumimoji="1" lang="en-US" altLang="ja-JP" sz="1800" dirty="0" smtClean="0"/>
            <a:t/>
          </a:r>
          <a:br>
            <a:rPr kumimoji="1" lang="en-US" altLang="ja-JP" sz="1800" dirty="0" smtClean="0"/>
          </a:br>
          <a:r>
            <a:rPr kumimoji="1" lang="ja-JP" altLang="en-US" sz="1800" dirty="0" smtClean="0"/>
            <a:t>　　　　　　　　　（民法</a:t>
          </a:r>
          <a:r>
            <a:rPr kumimoji="1" lang="en-US" altLang="ja-JP" sz="1800" dirty="0" smtClean="0"/>
            <a:t>588</a:t>
          </a:r>
          <a:r>
            <a:rPr kumimoji="1" lang="ja-JP" altLang="en-US" sz="1800" dirty="0" smtClean="0"/>
            <a:t>条）</a:t>
          </a:r>
          <a:endParaRPr kumimoji="1" lang="ja-JP" altLang="en-US" sz="1800" dirty="0"/>
        </a:p>
      </dgm:t>
    </dgm:pt>
    <dgm:pt modelId="{3C960B9B-5E8A-4ED0-9AF1-75C39233CF0B}" type="parTrans" cxnId="{713B912E-E302-47B9-8289-A0DD7499BC74}">
      <dgm:prSet/>
      <dgm:spPr/>
      <dgm:t>
        <a:bodyPr/>
        <a:lstStyle/>
        <a:p>
          <a:endParaRPr kumimoji="1" lang="ja-JP" altLang="en-US"/>
        </a:p>
      </dgm:t>
    </dgm:pt>
    <dgm:pt modelId="{38F8E6B4-3851-422D-BA85-8FBFBF92D1F9}" type="sibTrans" cxnId="{713B912E-E302-47B9-8289-A0DD7499BC74}">
      <dgm:prSet/>
      <dgm:spPr/>
      <dgm:t>
        <a:bodyPr/>
        <a:lstStyle/>
        <a:p>
          <a:endParaRPr kumimoji="1" lang="ja-JP" altLang="en-US"/>
        </a:p>
      </dgm:t>
    </dgm:pt>
    <dgm:pt modelId="{8D405B66-ACEE-4A8E-950E-4DE275FA9FA9}">
      <dgm:prSet phldrT="[テキスト]" custT="1"/>
      <dgm:spPr/>
      <dgm:t>
        <a:bodyPr/>
        <a:lstStyle/>
        <a:p>
          <a:r>
            <a:rPr kumimoji="1" lang="ja-JP" altLang="en-US" sz="2000" b="1" dirty="0" smtClean="0">
              <a:hlinkClick xmlns:r="http://schemas.openxmlformats.org/officeDocument/2006/relationships" r:id="rId2" action="ppaction://hlinksldjump"/>
            </a:rPr>
            <a:t>ローン提携販売</a:t>
          </a:r>
          <a:endParaRPr kumimoji="1" lang="ja-JP" altLang="en-US" sz="2000" b="1" dirty="0"/>
        </a:p>
      </dgm:t>
    </dgm:pt>
    <dgm:pt modelId="{6B3008C1-0807-4E2A-A149-7077B0545B9F}" type="parTrans" cxnId="{CD80FE9F-E7A5-4C79-955E-E497DF82AABF}">
      <dgm:prSet/>
      <dgm:spPr/>
      <dgm:t>
        <a:bodyPr/>
        <a:lstStyle/>
        <a:p>
          <a:endParaRPr kumimoji="1" lang="ja-JP" altLang="en-US"/>
        </a:p>
      </dgm:t>
    </dgm:pt>
    <dgm:pt modelId="{8D3C539D-84B0-4BC4-B7DA-AEC5B74DC132}" type="sibTrans" cxnId="{CD80FE9F-E7A5-4C79-955E-E497DF82AABF}">
      <dgm:prSet/>
      <dgm:spPr/>
      <dgm:t>
        <a:bodyPr/>
        <a:lstStyle/>
        <a:p>
          <a:endParaRPr kumimoji="1" lang="ja-JP" altLang="en-US"/>
        </a:p>
      </dgm:t>
    </dgm:pt>
    <dgm:pt modelId="{6720C86D-5397-4397-8AAB-C44887FC4190}">
      <dgm:prSet phldrT="[テキスト]" custT="1"/>
      <dgm:spPr/>
      <dgm:t>
        <a:bodyPr/>
        <a:lstStyle/>
        <a:p>
          <a:r>
            <a:rPr kumimoji="1" lang="ja-JP" altLang="en-US" sz="2000" dirty="0" smtClean="0"/>
            <a:t>三当事者（銀行の介入）</a:t>
          </a:r>
          <a:endParaRPr kumimoji="1" lang="ja-JP" altLang="en-US" sz="2000" dirty="0"/>
        </a:p>
      </dgm:t>
    </dgm:pt>
    <dgm:pt modelId="{6B1D8376-BEB9-4F8D-84E7-0E0EF18B90EB}" type="parTrans" cxnId="{EE90F8CF-07D7-431E-8CD6-85F81F58BFCD}">
      <dgm:prSet/>
      <dgm:spPr/>
      <dgm:t>
        <a:bodyPr/>
        <a:lstStyle/>
        <a:p>
          <a:endParaRPr kumimoji="1" lang="ja-JP" altLang="en-US"/>
        </a:p>
      </dgm:t>
    </dgm:pt>
    <dgm:pt modelId="{36A7D409-EDFB-4134-AAAE-2DEF22E203E0}" type="sibTrans" cxnId="{EE90F8CF-07D7-431E-8CD6-85F81F58BFCD}">
      <dgm:prSet/>
      <dgm:spPr/>
      <dgm:t>
        <a:bodyPr/>
        <a:lstStyle/>
        <a:p>
          <a:endParaRPr kumimoji="1" lang="ja-JP" altLang="en-US"/>
        </a:p>
      </dgm:t>
    </dgm:pt>
    <dgm:pt modelId="{37DDAA99-D1DB-4011-933E-974D356EA4F4}">
      <dgm:prSet phldrT="[テキスト]" custT="1"/>
      <dgm:spPr/>
      <dgm:t>
        <a:bodyPr/>
        <a:lstStyle/>
        <a:p>
          <a:pPr algn="ctr"/>
          <a:r>
            <a:rPr kumimoji="1" lang="ja-JP" altLang="en-US" sz="1800" dirty="0" smtClean="0"/>
            <a:t>売買と金銭消費貸借の結合→</a:t>
          </a:r>
          <a:r>
            <a:rPr kumimoji="1" lang="en-US" altLang="ja-JP" sz="1800" dirty="0" smtClean="0"/>
            <a:t/>
          </a:r>
          <a:br>
            <a:rPr kumimoji="1" lang="en-US" altLang="ja-JP" sz="1800" dirty="0" smtClean="0"/>
          </a:br>
          <a:r>
            <a:rPr kumimoji="1" lang="ja-JP" altLang="en-US" sz="1800" dirty="0" smtClean="0"/>
            <a:t>債権売買，売主の資力担保必須</a:t>
          </a:r>
          <a:r>
            <a:rPr kumimoji="1" lang="en-US" altLang="ja-JP" sz="1800" dirty="0" smtClean="0"/>
            <a:t/>
          </a:r>
          <a:br>
            <a:rPr kumimoji="1" lang="en-US" altLang="ja-JP" sz="1800" dirty="0" smtClean="0"/>
          </a:br>
          <a:r>
            <a:rPr kumimoji="1" lang="ja-JP" altLang="en-US" sz="1800" dirty="0" smtClean="0"/>
            <a:t>（民法</a:t>
          </a:r>
          <a:r>
            <a:rPr kumimoji="1" lang="en-US" altLang="ja-JP" sz="1800" dirty="0" smtClean="0"/>
            <a:t>569</a:t>
          </a:r>
          <a:r>
            <a:rPr kumimoji="1" lang="ja-JP" altLang="en-US" sz="1800" dirty="0" smtClean="0"/>
            <a:t>条</a:t>
          </a:r>
          <a:r>
            <a:rPr kumimoji="1" lang="en-US" altLang="ja-JP" sz="1800" dirty="0" smtClean="0"/>
            <a:t>2</a:t>
          </a:r>
          <a:r>
            <a:rPr kumimoji="1" lang="ja-JP" altLang="en-US" sz="1800" dirty="0" smtClean="0"/>
            <a:t>項）</a:t>
          </a:r>
          <a:endParaRPr kumimoji="1" lang="ja-JP" altLang="en-US" sz="1800" dirty="0"/>
        </a:p>
      </dgm:t>
    </dgm:pt>
    <dgm:pt modelId="{15DA5AA3-5638-4228-BC5B-660287B09D1A}" type="parTrans" cxnId="{6F081918-F6E8-4C0F-82E3-FB13ED0255D6}">
      <dgm:prSet/>
      <dgm:spPr/>
      <dgm:t>
        <a:bodyPr/>
        <a:lstStyle/>
        <a:p>
          <a:endParaRPr kumimoji="1" lang="ja-JP" altLang="en-US"/>
        </a:p>
      </dgm:t>
    </dgm:pt>
    <dgm:pt modelId="{92DC3ED5-BCAF-48F0-ABB9-B897BF8A79BE}" type="sibTrans" cxnId="{6F081918-F6E8-4C0F-82E3-FB13ED0255D6}">
      <dgm:prSet/>
      <dgm:spPr/>
      <dgm:t>
        <a:bodyPr/>
        <a:lstStyle/>
        <a:p>
          <a:endParaRPr kumimoji="1" lang="ja-JP" altLang="en-US"/>
        </a:p>
      </dgm:t>
    </dgm:pt>
    <dgm:pt modelId="{3C6A7EE2-2E14-426F-9684-536757482991}">
      <dgm:prSet phldrT="[テキスト]" custT="1"/>
      <dgm:spPr/>
      <dgm:t>
        <a:bodyPr/>
        <a:lstStyle/>
        <a:p>
          <a:r>
            <a:rPr kumimoji="1" lang="ja-JP" altLang="en-US" sz="2400" b="1" dirty="0" smtClean="0">
              <a:hlinkClick xmlns:r="http://schemas.openxmlformats.org/officeDocument/2006/relationships" r:id="rId3" action="ppaction://hlinksldjump"/>
            </a:rPr>
            <a:t>クレジット販売</a:t>
          </a:r>
          <a:endParaRPr kumimoji="1" lang="ja-JP" altLang="en-US" sz="2400" b="1" dirty="0"/>
        </a:p>
      </dgm:t>
    </dgm:pt>
    <dgm:pt modelId="{F266B755-3F22-4C8B-8E2E-053DDF98778D}" type="parTrans" cxnId="{929AB6A5-F44A-4B42-8744-77D0F41EA38F}">
      <dgm:prSet/>
      <dgm:spPr/>
      <dgm:t>
        <a:bodyPr/>
        <a:lstStyle/>
        <a:p>
          <a:endParaRPr kumimoji="1" lang="ja-JP" altLang="en-US"/>
        </a:p>
      </dgm:t>
    </dgm:pt>
    <dgm:pt modelId="{5FC0ACA0-A9BC-4BB8-AA21-0AEC514BC649}" type="sibTrans" cxnId="{929AB6A5-F44A-4B42-8744-77D0F41EA38F}">
      <dgm:prSet/>
      <dgm:spPr/>
      <dgm:t>
        <a:bodyPr/>
        <a:lstStyle/>
        <a:p>
          <a:endParaRPr kumimoji="1" lang="ja-JP" altLang="en-US"/>
        </a:p>
      </dgm:t>
    </dgm:pt>
    <dgm:pt modelId="{3AA1B2CC-7DED-4AA4-A3F4-09F9252B6A59}">
      <dgm:prSet phldrT="[テキスト]" custT="1"/>
      <dgm:spPr/>
      <dgm:t>
        <a:bodyPr/>
        <a:lstStyle/>
        <a:p>
          <a:r>
            <a:rPr kumimoji="1" lang="ja-JP" altLang="en-US" sz="2000" dirty="0" smtClean="0"/>
            <a:t>三当事者（クレジット会社）</a:t>
          </a:r>
          <a:endParaRPr kumimoji="1" lang="ja-JP" altLang="en-US" sz="2000" dirty="0"/>
        </a:p>
      </dgm:t>
    </dgm:pt>
    <dgm:pt modelId="{1C64784D-B61C-4816-A214-CA2EACFEBCDE}" type="parTrans" cxnId="{38BC5383-A16E-4973-B32C-0174C6972ABA}">
      <dgm:prSet/>
      <dgm:spPr/>
      <dgm:t>
        <a:bodyPr/>
        <a:lstStyle/>
        <a:p>
          <a:endParaRPr kumimoji="1" lang="ja-JP" altLang="en-US"/>
        </a:p>
      </dgm:t>
    </dgm:pt>
    <dgm:pt modelId="{E1B50006-9E8C-4D92-BF08-41D6E17F6099}" type="sibTrans" cxnId="{38BC5383-A16E-4973-B32C-0174C6972ABA}">
      <dgm:prSet/>
      <dgm:spPr/>
      <dgm:t>
        <a:bodyPr/>
        <a:lstStyle/>
        <a:p>
          <a:endParaRPr kumimoji="1" lang="ja-JP" altLang="en-US"/>
        </a:p>
      </dgm:t>
    </dgm:pt>
    <dgm:pt modelId="{E4A44F95-7680-43C5-83D7-FE1954810125}">
      <dgm:prSet phldrT="[テキスト]" custT="1"/>
      <dgm:spPr/>
      <dgm:t>
        <a:bodyPr/>
        <a:lstStyle/>
        <a:p>
          <a:pPr algn="ctr"/>
          <a:r>
            <a:rPr kumimoji="1" lang="ja-JP" altLang="en-US" sz="1800" dirty="0" smtClean="0"/>
            <a:t>一括立替払いの委託→</a:t>
          </a:r>
          <a:r>
            <a:rPr kumimoji="1" lang="en-US" altLang="ja-JP" sz="1800" dirty="0" smtClean="0"/>
            <a:t/>
          </a:r>
          <a:br>
            <a:rPr kumimoji="1" lang="en-US" altLang="ja-JP" sz="1800" dirty="0" smtClean="0"/>
          </a:br>
          <a:r>
            <a:rPr kumimoji="1" lang="ja-JP" altLang="en-US" sz="1800" dirty="0" smtClean="0"/>
            <a:t>債権売買，売主の資力担保不要</a:t>
          </a:r>
          <a:r>
            <a:rPr kumimoji="1" lang="en-US" altLang="ja-JP" sz="1800" dirty="0" smtClean="0"/>
            <a:t/>
          </a:r>
          <a:br>
            <a:rPr kumimoji="1" lang="en-US" altLang="ja-JP" sz="1800" dirty="0" smtClean="0"/>
          </a:br>
          <a:r>
            <a:rPr kumimoji="1" lang="ja-JP" altLang="en-US" sz="1800" dirty="0" smtClean="0"/>
            <a:t>（民法</a:t>
          </a:r>
          <a:r>
            <a:rPr kumimoji="1" lang="en-US" altLang="ja-JP" sz="1800" dirty="0" smtClean="0"/>
            <a:t>569</a:t>
          </a:r>
          <a:r>
            <a:rPr kumimoji="1" lang="ja-JP" altLang="en-US" sz="1800" dirty="0" smtClean="0"/>
            <a:t>条</a:t>
          </a:r>
          <a:r>
            <a:rPr kumimoji="1" lang="en-US" altLang="ja-JP" sz="1800" dirty="0" smtClean="0"/>
            <a:t>1</a:t>
          </a:r>
          <a:r>
            <a:rPr kumimoji="1" lang="ja-JP" altLang="en-US" sz="1800" dirty="0" smtClean="0"/>
            <a:t>項）</a:t>
          </a:r>
          <a:endParaRPr kumimoji="1" lang="en-US" altLang="ja-JP" sz="1800" dirty="0" smtClean="0"/>
        </a:p>
      </dgm:t>
    </dgm:pt>
    <dgm:pt modelId="{580B8BE0-C964-4927-917D-CCDB36C1CD73}" type="parTrans" cxnId="{BF930821-B53C-431E-ADD5-E6CAD9839BC4}">
      <dgm:prSet/>
      <dgm:spPr/>
      <dgm:t>
        <a:bodyPr/>
        <a:lstStyle/>
        <a:p>
          <a:endParaRPr kumimoji="1" lang="ja-JP" altLang="en-US"/>
        </a:p>
      </dgm:t>
    </dgm:pt>
    <dgm:pt modelId="{8F97D0DA-DCD8-4B81-AE27-F77E81DE79D8}" type="sibTrans" cxnId="{BF930821-B53C-431E-ADD5-E6CAD9839BC4}">
      <dgm:prSet/>
      <dgm:spPr/>
      <dgm:t>
        <a:bodyPr/>
        <a:lstStyle/>
        <a:p>
          <a:endParaRPr kumimoji="1" lang="ja-JP" altLang="en-US"/>
        </a:p>
      </dgm:t>
    </dgm:pt>
    <dgm:pt modelId="{3A1F7178-C113-4AE3-97D6-1512E9F3497C}" type="pres">
      <dgm:prSet presAssocID="{4FF607AC-44F1-48F2-AA43-A00F323DC59C}" presName="Name0" presStyleCnt="0">
        <dgm:presLayoutVars>
          <dgm:dir/>
          <dgm:animLvl val="lvl"/>
          <dgm:resizeHandles val="exact"/>
        </dgm:presLayoutVars>
      </dgm:prSet>
      <dgm:spPr/>
      <dgm:t>
        <a:bodyPr/>
        <a:lstStyle/>
        <a:p>
          <a:endParaRPr kumimoji="1" lang="ja-JP" altLang="en-US"/>
        </a:p>
      </dgm:t>
    </dgm:pt>
    <dgm:pt modelId="{1E068803-18F1-4DC3-920A-509D3CDE195C}" type="pres">
      <dgm:prSet presAssocID="{3C6A7EE2-2E14-426F-9684-536757482991}" presName="boxAndChildren" presStyleCnt="0"/>
      <dgm:spPr/>
      <dgm:t>
        <a:bodyPr/>
        <a:lstStyle/>
        <a:p>
          <a:endParaRPr kumimoji="1" lang="ja-JP" altLang="en-US"/>
        </a:p>
      </dgm:t>
    </dgm:pt>
    <dgm:pt modelId="{7449B565-E500-46CA-A040-57797EAD89DB}" type="pres">
      <dgm:prSet presAssocID="{3C6A7EE2-2E14-426F-9684-536757482991}" presName="parentTextBox" presStyleLbl="node1" presStyleIdx="0" presStyleCnt="3"/>
      <dgm:spPr/>
      <dgm:t>
        <a:bodyPr/>
        <a:lstStyle/>
        <a:p>
          <a:endParaRPr kumimoji="1" lang="ja-JP" altLang="en-US"/>
        </a:p>
      </dgm:t>
    </dgm:pt>
    <dgm:pt modelId="{572B977F-3E2C-4223-97D7-72BF1B21B1FA}" type="pres">
      <dgm:prSet presAssocID="{3C6A7EE2-2E14-426F-9684-536757482991}" presName="entireBox" presStyleLbl="node1" presStyleIdx="0" presStyleCnt="3" custScaleY="132340"/>
      <dgm:spPr/>
      <dgm:t>
        <a:bodyPr/>
        <a:lstStyle/>
        <a:p>
          <a:endParaRPr kumimoji="1" lang="ja-JP" altLang="en-US"/>
        </a:p>
      </dgm:t>
    </dgm:pt>
    <dgm:pt modelId="{7F87D96A-6E3D-47EB-9146-FE0474B929D3}" type="pres">
      <dgm:prSet presAssocID="{3C6A7EE2-2E14-426F-9684-536757482991}" presName="descendantBox" presStyleCnt="0"/>
      <dgm:spPr/>
      <dgm:t>
        <a:bodyPr/>
        <a:lstStyle/>
        <a:p>
          <a:endParaRPr kumimoji="1" lang="ja-JP" altLang="en-US"/>
        </a:p>
      </dgm:t>
    </dgm:pt>
    <dgm:pt modelId="{51F079A2-2972-4BF3-B343-DC2DF18E8F51}" type="pres">
      <dgm:prSet presAssocID="{3AA1B2CC-7DED-4AA4-A3F4-09F9252B6A59}" presName="childTextBox" presStyleLbl="fgAccFollowNode1" presStyleIdx="0" presStyleCnt="6" custScaleX="79951" custScaleY="161200" custLinFactNeighborX="505">
        <dgm:presLayoutVars>
          <dgm:bulletEnabled val="1"/>
        </dgm:presLayoutVars>
      </dgm:prSet>
      <dgm:spPr/>
      <dgm:t>
        <a:bodyPr/>
        <a:lstStyle/>
        <a:p>
          <a:endParaRPr kumimoji="1" lang="ja-JP" altLang="en-US"/>
        </a:p>
      </dgm:t>
    </dgm:pt>
    <dgm:pt modelId="{AD7D0DBD-6891-43C2-95EA-36A8F0C0D67C}" type="pres">
      <dgm:prSet presAssocID="{E4A44F95-7680-43C5-83D7-FE1954810125}" presName="childTextBox" presStyleLbl="fgAccFollowNode1" presStyleIdx="1" presStyleCnt="6" custScaleY="161200">
        <dgm:presLayoutVars>
          <dgm:bulletEnabled val="1"/>
        </dgm:presLayoutVars>
      </dgm:prSet>
      <dgm:spPr/>
      <dgm:t>
        <a:bodyPr/>
        <a:lstStyle/>
        <a:p>
          <a:endParaRPr kumimoji="1" lang="ja-JP" altLang="en-US"/>
        </a:p>
      </dgm:t>
    </dgm:pt>
    <dgm:pt modelId="{9868BF2C-526E-4A36-AB56-BC0E331B8E65}" type="pres">
      <dgm:prSet presAssocID="{8D3C539D-84B0-4BC4-B7DA-AEC5B74DC132}" presName="sp" presStyleCnt="0"/>
      <dgm:spPr/>
      <dgm:t>
        <a:bodyPr/>
        <a:lstStyle/>
        <a:p>
          <a:endParaRPr kumimoji="1" lang="ja-JP" altLang="en-US"/>
        </a:p>
      </dgm:t>
    </dgm:pt>
    <dgm:pt modelId="{4BE51799-4CF0-48F0-BBA6-50C98230B1C3}" type="pres">
      <dgm:prSet presAssocID="{8D405B66-ACEE-4A8E-950E-4DE275FA9FA9}" presName="arrowAndChildren" presStyleCnt="0"/>
      <dgm:spPr/>
      <dgm:t>
        <a:bodyPr/>
        <a:lstStyle/>
        <a:p>
          <a:endParaRPr kumimoji="1" lang="ja-JP" altLang="en-US"/>
        </a:p>
      </dgm:t>
    </dgm:pt>
    <dgm:pt modelId="{0A18D840-604A-4553-9B41-F18836FB7B0D}" type="pres">
      <dgm:prSet presAssocID="{8D405B66-ACEE-4A8E-950E-4DE275FA9FA9}" presName="parentTextArrow" presStyleLbl="node1" presStyleIdx="0" presStyleCnt="3"/>
      <dgm:spPr/>
      <dgm:t>
        <a:bodyPr/>
        <a:lstStyle/>
        <a:p>
          <a:endParaRPr kumimoji="1" lang="ja-JP" altLang="en-US"/>
        </a:p>
      </dgm:t>
    </dgm:pt>
    <dgm:pt modelId="{FEE94FA3-0F43-43EB-AA08-C43D9A03924F}" type="pres">
      <dgm:prSet presAssocID="{8D405B66-ACEE-4A8E-950E-4DE275FA9FA9}" presName="arrow" presStyleLbl="node1" presStyleIdx="1" presStyleCnt="3" custScaleX="100000" custScaleY="106729" custLinFactNeighborY="2860"/>
      <dgm:spPr/>
      <dgm:t>
        <a:bodyPr/>
        <a:lstStyle/>
        <a:p>
          <a:endParaRPr kumimoji="1" lang="ja-JP" altLang="en-US"/>
        </a:p>
      </dgm:t>
    </dgm:pt>
    <dgm:pt modelId="{4EFD448E-8C39-44AB-BC37-F064AA806883}" type="pres">
      <dgm:prSet presAssocID="{8D405B66-ACEE-4A8E-950E-4DE275FA9FA9}" presName="descendantArrow" presStyleCnt="0"/>
      <dgm:spPr/>
      <dgm:t>
        <a:bodyPr/>
        <a:lstStyle/>
        <a:p>
          <a:endParaRPr kumimoji="1" lang="ja-JP" altLang="en-US"/>
        </a:p>
      </dgm:t>
    </dgm:pt>
    <dgm:pt modelId="{C477C2AC-91FB-47F4-BD71-C8993F8D3A54}" type="pres">
      <dgm:prSet presAssocID="{6720C86D-5397-4397-8AAB-C44887FC4190}" presName="childTextArrow" presStyleLbl="fgAccFollowNode1" presStyleIdx="2" presStyleCnt="6" custScaleX="79951" custScaleY="151048" custLinFactNeighborX="505">
        <dgm:presLayoutVars>
          <dgm:bulletEnabled val="1"/>
        </dgm:presLayoutVars>
      </dgm:prSet>
      <dgm:spPr/>
      <dgm:t>
        <a:bodyPr/>
        <a:lstStyle/>
        <a:p>
          <a:endParaRPr kumimoji="1" lang="ja-JP" altLang="en-US"/>
        </a:p>
      </dgm:t>
    </dgm:pt>
    <dgm:pt modelId="{F353AEFA-F7A2-4825-82BC-5A3FD497B5AF}" type="pres">
      <dgm:prSet presAssocID="{37DDAA99-D1DB-4011-933E-974D356EA4F4}" presName="childTextArrow" presStyleLbl="fgAccFollowNode1" presStyleIdx="3" presStyleCnt="6" custScaleY="151048">
        <dgm:presLayoutVars>
          <dgm:bulletEnabled val="1"/>
        </dgm:presLayoutVars>
      </dgm:prSet>
      <dgm:spPr/>
      <dgm:t>
        <a:bodyPr/>
        <a:lstStyle/>
        <a:p>
          <a:endParaRPr kumimoji="1" lang="ja-JP" altLang="en-US"/>
        </a:p>
      </dgm:t>
    </dgm:pt>
    <dgm:pt modelId="{88F7AC1E-9394-4554-AB92-63B87F4770C6}" type="pres">
      <dgm:prSet presAssocID="{8D01B945-E5DF-4A37-9363-69FA3D36AA54}" presName="sp" presStyleCnt="0"/>
      <dgm:spPr/>
      <dgm:t>
        <a:bodyPr/>
        <a:lstStyle/>
        <a:p>
          <a:endParaRPr kumimoji="1" lang="ja-JP" altLang="en-US"/>
        </a:p>
      </dgm:t>
    </dgm:pt>
    <dgm:pt modelId="{C8D9C623-0E78-4FC0-BDC8-492C6D60BFB7}" type="pres">
      <dgm:prSet presAssocID="{4A4B404D-39FE-4863-8333-5F71CF3591ED}" presName="arrowAndChildren" presStyleCnt="0"/>
      <dgm:spPr/>
      <dgm:t>
        <a:bodyPr/>
        <a:lstStyle/>
        <a:p>
          <a:endParaRPr kumimoji="1" lang="ja-JP" altLang="en-US"/>
        </a:p>
      </dgm:t>
    </dgm:pt>
    <dgm:pt modelId="{65DF317A-DE22-4AFA-97BF-04D027F138FC}" type="pres">
      <dgm:prSet presAssocID="{4A4B404D-39FE-4863-8333-5F71CF3591ED}" presName="parentTextArrow" presStyleLbl="node1" presStyleIdx="1" presStyleCnt="3"/>
      <dgm:spPr/>
      <dgm:t>
        <a:bodyPr/>
        <a:lstStyle/>
        <a:p>
          <a:endParaRPr kumimoji="1" lang="ja-JP" altLang="en-US"/>
        </a:p>
      </dgm:t>
    </dgm:pt>
    <dgm:pt modelId="{A1C05CB9-869D-48A4-BAAA-A3DD01C2885C}" type="pres">
      <dgm:prSet presAssocID="{4A4B404D-39FE-4863-8333-5F71CF3591ED}" presName="arrow" presStyleLbl="node1" presStyleIdx="2" presStyleCnt="3" custScaleY="80223" custLinFactNeighborX="-712" custLinFactNeighborY="979"/>
      <dgm:spPr/>
      <dgm:t>
        <a:bodyPr/>
        <a:lstStyle/>
        <a:p>
          <a:endParaRPr kumimoji="1" lang="ja-JP" altLang="en-US"/>
        </a:p>
      </dgm:t>
    </dgm:pt>
    <dgm:pt modelId="{780DACBC-9741-4711-B046-71772CEADC1F}" type="pres">
      <dgm:prSet presAssocID="{4A4B404D-39FE-4863-8333-5F71CF3591ED}" presName="descendantArrow" presStyleCnt="0"/>
      <dgm:spPr/>
      <dgm:t>
        <a:bodyPr/>
        <a:lstStyle/>
        <a:p>
          <a:endParaRPr kumimoji="1" lang="ja-JP" altLang="en-US"/>
        </a:p>
      </dgm:t>
    </dgm:pt>
    <dgm:pt modelId="{21EA8D37-447C-4F25-A586-6C21F3B4EC8D}" type="pres">
      <dgm:prSet presAssocID="{03B7935E-7F6D-414E-96C4-E32124E8FE41}" presName="childTextArrow" presStyleLbl="fgAccFollowNode1" presStyleIdx="4" presStyleCnt="6" custScaleX="79951" custScaleY="96363" custLinFactNeighborX="505">
        <dgm:presLayoutVars>
          <dgm:bulletEnabled val="1"/>
        </dgm:presLayoutVars>
      </dgm:prSet>
      <dgm:spPr/>
      <dgm:t>
        <a:bodyPr/>
        <a:lstStyle/>
        <a:p>
          <a:endParaRPr kumimoji="1" lang="ja-JP" altLang="en-US"/>
        </a:p>
      </dgm:t>
    </dgm:pt>
    <dgm:pt modelId="{6DE53908-FF10-40E9-8533-0299A148778A}" type="pres">
      <dgm:prSet presAssocID="{3363EA9E-B87F-4081-BDF2-C0319236588C}" presName="childTextArrow" presStyleLbl="fgAccFollowNode1" presStyleIdx="5" presStyleCnt="6" custScaleY="96363">
        <dgm:presLayoutVars>
          <dgm:bulletEnabled val="1"/>
        </dgm:presLayoutVars>
      </dgm:prSet>
      <dgm:spPr/>
      <dgm:t>
        <a:bodyPr/>
        <a:lstStyle/>
        <a:p>
          <a:endParaRPr kumimoji="1" lang="ja-JP" altLang="en-US"/>
        </a:p>
      </dgm:t>
    </dgm:pt>
  </dgm:ptLst>
  <dgm:cxnLst>
    <dgm:cxn modelId="{585076F1-75FD-4DCC-B6EE-CD6107C2B56C}" type="presOf" srcId="{37DDAA99-D1DB-4011-933E-974D356EA4F4}" destId="{F353AEFA-F7A2-4825-82BC-5A3FD497B5AF}" srcOrd="0" destOrd="0" presId="urn:microsoft.com/office/officeart/2005/8/layout/process4"/>
    <dgm:cxn modelId="{7F8F72EB-C83E-4410-9519-AE98E9330E0A}" srcId="{4A4B404D-39FE-4863-8333-5F71CF3591ED}" destId="{03B7935E-7F6D-414E-96C4-E32124E8FE41}" srcOrd="0" destOrd="0" parTransId="{C19DF7F0-9A36-48CE-862E-198FC6AA7825}" sibTransId="{EC6CB056-B04F-42F4-A43B-A4B0B9949628}"/>
    <dgm:cxn modelId="{E933B931-6120-4313-8018-090CC737A17C}" type="presOf" srcId="{4FF607AC-44F1-48F2-AA43-A00F323DC59C}" destId="{3A1F7178-C113-4AE3-97D6-1512E9F3497C}" srcOrd="0" destOrd="0" presId="urn:microsoft.com/office/officeart/2005/8/layout/process4"/>
    <dgm:cxn modelId="{713B912E-E302-47B9-8289-A0DD7499BC74}" srcId="{4A4B404D-39FE-4863-8333-5F71CF3591ED}" destId="{3363EA9E-B87F-4081-BDF2-C0319236588C}" srcOrd="1" destOrd="0" parTransId="{3C960B9B-5E8A-4ED0-9AF1-75C39233CF0B}" sibTransId="{38F8E6B4-3851-422D-BA85-8FBFBF92D1F9}"/>
    <dgm:cxn modelId="{E6D2CC45-4E17-4AC9-8F3C-85C657F7A068}" type="presOf" srcId="{4A4B404D-39FE-4863-8333-5F71CF3591ED}" destId="{65DF317A-DE22-4AFA-97BF-04D027F138FC}" srcOrd="0" destOrd="0" presId="urn:microsoft.com/office/officeart/2005/8/layout/process4"/>
    <dgm:cxn modelId="{7E1A0E80-37A3-466A-9344-C20AE60F5C78}" type="presOf" srcId="{8D405B66-ACEE-4A8E-950E-4DE275FA9FA9}" destId="{FEE94FA3-0F43-43EB-AA08-C43D9A03924F}" srcOrd="1" destOrd="0" presId="urn:microsoft.com/office/officeart/2005/8/layout/process4"/>
    <dgm:cxn modelId="{929AB6A5-F44A-4B42-8744-77D0F41EA38F}" srcId="{4FF607AC-44F1-48F2-AA43-A00F323DC59C}" destId="{3C6A7EE2-2E14-426F-9684-536757482991}" srcOrd="2" destOrd="0" parTransId="{F266B755-3F22-4C8B-8E2E-053DDF98778D}" sibTransId="{5FC0ACA0-A9BC-4BB8-AA21-0AEC514BC649}"/>
    <dgm:cxn modelId="{F0279870-7DB4-4D69-B5D7-41229B580BCB}" type="presOf" srcId="{4A4B404D-39FE-4863-8333-5F71CF3591ED}" destId="{A1C05CB9-869D-48A4-BAAA-A3DD01C2885C}" srcOrd="1" destOrd="0" presId="urn:microsoft.com/office/officeart/2005/8/layout/process4"/>
    <dgm:cxn modelId="{A9AFE5A1-C200-4004-A9FD-BF355B01232C}" type="presOf" srcId="{3C6A7EE2-2E14-426F-9684-536757482991}" destId="{7449B565-E500-46CA-A040-57797EAD89DB}" srcOrd="0" destOrd="0" presId="urn:microsoft.com/office/officeart/2005/8/layout/process4"/>
    <dgm:cxn modelId="{6F081918-F6E8-4C0F-82E3-FB13ED0255D6}" srcId="{8D405B66-ACEE-4A8E-950E-4DE275FA9FA9}" destId="{37DDAA99-D1DB-4011-933E-974D356EA4F4}" srcOrd="1" destOrd="0" parTransId="{15DA5AA3-5638-4228-BC5B-660287B09D1A}" sibTransId="{92DC3ED5-BCAF-48F0-ABB9-B897BF8A79BE}"/>
    <dgm:cxn modelId="{B4EA3F1F-9266-42D6-A4F7-7AD4E45D2420}" type="presOf" srcId="{3363EA9E-B87F-4081-BDF2-C0319236588C}" destId="{6DE53908-FF10-40E9-8533-0299A148778A}" srcOrd="0" destOrd="0" presId="urn:microsoft.com/office/officeart/2005/8/layout/process4"/>
    <dgm:cxn modelId="{F8B29FDE-89F6-4A4A-B452-5B49A2602BE4}" srcId="{4FF607AC-44F1-48F2-AA43-A00F323DC59C}" destId="{4A4B404D-39FE-4863-8333-5F71CF3591ED}" srcOrd="0" destOrd="0" parTransId="{B767B032-3316-4D49-8096-8512915A4719}" sibTransId="{8D01B945-E5DF-4A37-9363-69FA3D36AA54}"/>
    <dgm:cxn modelId="{BF930821-B53C-431E-ADD5-E6CAD9839BC4}" srcId="{3C6A7EE2-2E14-426F-9684-536757482991}" destId="{E4A44F95-7680-43C5-83D7-FE1954810125}" srcOrd="1" destOrd="0" parTransId="{580B8BE0-C964-4927-917D-CCDB36C1CD73}" sibTransId="{8F97D0DA-DCD8-4B81-AE27-F77E81DE79D8}"/>
    <dgm:cxn modelId="{202AC6C3-6D15-48F7-A4DF-59BDFBC0A2D3}" type="presOf" srcId="{3AA1B2CC-7DED-4AA4-A3F4-09F9252B6A59}" destId="{51F079A2-2972-4BF3-B343-DC2DF18E8F51}" srcOrd="0" destOrd="0" presId="urn:microsoft.com/office/officeart/2005/8/layout/process4"/>
    <dgm:cxn modelId="{EE90F8CF-07D7-431E-8CD6-85F81F58BFCD}" srcId="{8D405B66-ACEE-4A8E-950E-4DE275FA9FA9}" destId="{6720C86D-5397-4397-8AAB-C44887FC4190}" srcOrd="0" destOrd="0" parTransId="{6B1D8376-BEB9-4F8D-84E7-0E0EF18B90EB}" sibTransId="{36A7D409-EDFB-4134-AAAE-2DEF22E203E0}"/>
    <dgm:cxn modelId="{DDD1C27F-5777-4ECF-913F-C907922BD55E}" type="presOf" srcId="{8D405B66-ACEE-4A8E-950E-4DE275FA9FA9}" destId="{0A18D840-604A-4553-9B41-F18836FB7B0D}" srcOrd="0" destOrd="0" presId="urn:microsoft.com/office/officeart/2005/8/layout/process4"/>
    <dgm:cxn modelId="{2010F9DC-1E07-4568-87CD-0AFFFF86C1C7}" type="presOf" srcId="{6720C86D-5397-4397-8AAB-C44887FC4190}" destId="{C477C2AC-91FB-47F4-BD71-C8993F8D3A54}" srcOrd="0" destOrd="0" presId="urn:microsoft.com/office/officeart/2005/8/layout/process4"/>
    <dgm:cxn modelId="{059664C2-5D23-4C3D-8C75-30EB5BCB71BA}" type="presOf" srcId="{03B7935E-7F6D-414E-96C4-E32124E8FE41}" destId="{21EA8D37-447C-4F25-A586-6C21F3B4EC8D}" srcOrd="0" destOrd="0" presId="urn:microsoft.com/office/officeart/2005/8/layout/process4"/>
    <dgm:cxn modelId="{78160B07-D7EB-4EF9-B46B-93BB196C0BEB}" type="presOf" srcId="{E4A44F95-7680-43C5-83D7-FE1954810125}" destId="{AD7D0DBD-6891-43C2-95EA-36A8F0C0D67C}" srcOrd="0" destOrd="0" presId="urn:microsoft.com/office/officeart/2005/8/layout/process4"/>
    <dgm:cxn modelId="{38BC5383-A16E-4973-B32C-0174C6972ABA}" srcId="{3C6A7EE2-2E14-426F-9684-536757482991}" destId="{3AA1B2CC-7DED-4AA4-A3F4-09F9252B6A59}" srcOrd="0" destOrd="0" parTransId="{1C64784D-B61C-4816-A214-CA2EACFEBCDE}" sibTransId="{E1B50006-9E8C-4D92-BF08-41D6E17F6099}"/>
    <dgm:cxn modelId="{3CB106C3-5022-4D8D-BC2D-559CD20C202A}" type="presOf" srcId="{3C6A7EE2-2E14-426F-9684-536757482991}" destId="{572B977F-3E2C-4223-97D7-72BF1B21B1FA}" srcOrd="1" destOrd="0" presId="urn:microsoft.com/office/officeart/2005/8/layout/process4"/>
    <dgm:cxn modelId="{CD80FE9F-E7A5-4C79-955E-E497DF82AABF}" srcId="{4FF607AC-44F1-48F2-AA43-A00F323DC59C}" destId="{8D405B66-ACEE-4A8E-950E-4DE275FA9FA9}" srcOrd="1" destOrd="0" parTransId="{6B3008C1-0807-4E2A-A149-7077B0545B9F}" sibTransId="{8D3C539D-84B0-4BC4-B7DA-AEC5B74DC132}"/>
    <dgm:cxn modelId="{2ACB24EC-F74C-4FA9-8FC5-52D0F4C82CA0}" type="presParOf" srcId="{3A1F7178-C113-4AE3-97D6-1512E9F3497C}" destId="{1E068803-18F1-4DC3-920A-509D3CDE195C}" srcOrd="0" destOrd="0" presId="urn:microsoft.com/office/officeart/2005/8/layout/process4"/>
    <dgm:cxn modelId="{0E03E82D-0FA3-4495-B836-4A6F601E5AFA}" type="presParOf" srcId="{1E068803-18F1-4DC3-920A-509D3CDE195C}" destId="{7449B565-E500-46CA-A040-57797EAD89DB}" srcOrd="0" destOrd="0" presId="urn:microsoft.com/office/officeart/2005/8/layout/process4"/>
    <dgm:cxn modelId="{0BD653CC-6BDA-4C41-8D46-F0A02752AD57}" type="presParOf" srcId="{1E068803-18F1-4DC3-920A-509D3CDE195C}" destId="{572B977F-3E2C-4223-97D7-72BF1B21B1FA}" srcOrd="1" destOrd="0" presId="urn:microsoft.com/office/officeart/2005/8/layout/process4"/>
    <dgm:cxn modelId="{EB06083F-4888-40A0-A01C-9BE8E891EEAC}" type="presParOf" srcId="{1E068803-18F1-4DC3-920A-509D3CDE195C}" destId="{7F87D96A-6E3D-47EB-9146-FE0474B929D3}" srcOrd="2" destOrd="0" presId="urn:microsoft.com/office/officeart/2005/8/layout/process4"/>
    <dgm:cxn modelId="{6FA318FC-5D32-4C51-8CFF-4FD3495BC418}" type="presParOf" srcId="{7F87D96A-6E3D-47EB-9146-FE0474B929D3}" destId="{51F079A2-2972-4BF3-B343-DC2DF18E8F51}" srcOrd="0" destOrd="0" presId="urn:microsoft.com/office/officeart/2005/8/layout/process4"/>
    <dgm:cxn modelId="{AB104CBB-EEAF-475C-91F2-94798A4AF8C7}" type="presParOf" srcId="{7F87D96A-6E3D-47EB-9146-FE0474B929D3}" destId="{AD7D0DBD-6891-43C2-95EA-36A8F0C0D67C}" srcOrd="1" destOrd="0" presId="urn:microsoft.com/office/officeart/2005/8/layout/process4"/>
    <dgm:cxn modelId="{207D8C58-C3EE-4549-A8A8-A7C0E3BCA4B2}" type="presParOf" srcId="{3A1F7178-C113-4AE3-97D6-1512E9F3497C}" destId="{9868BF2C-526E-4A36-AB56-BC0E331B8E65}" srcOrd="1" destOrd="0" presId="urn:microsoft.com/office/officeart/2005/8/layout/process4"/>
    <dgm:cxn modelId="{18A5AF94-123A-44CA-9723-62FBE938743B}" type="presParOf" srcId="{3A1F7178-C113-4AE3-97D6-1512E9F3497C}" destId="{4BE51799-4CF0-48F0-BBA6-50C98230B1C3}" srcOrd="2" destOrd="0" presId="urn:microsoft.com/office/officeart/2005/8/layout/process4"/>
    <dgm:cxn modelId="{75F8FE71-7CBA-4A92-8DC8-1CB965186B5E}" type="presParOf" srcId="{4BE51799-4CF0-48F0-BBA6-50C98230B1C3}" destId="{0A18D840-604A-4553-9B41-F18836FB7B0D}" srcOrd="0" destOrd="0" presId="urn:microsoft.com/office/officeart/2005/8/layout/process4"/>
    <dgm:cxn modelId="{47F5F813-10AD-46F5-9584-DD5BA4054A9D}" type="presParOf" srcId="{4BE51799-4CF0-48F0-BBA6-50C98230B1C3}" destId="{FEE94FA3-0F43-43EB-AA08-C43D9A03924F}" srcOrd="1" destOrd="0" presId="urn:microsoft.com/office/officeart/2005/8/layout/process4"/>
    <dgm:cxn modelId="{6A9043E6-0BC5-4C82-9413-BD6A3B5EF50B}" type="presParOf" srcId="{4BE51799-4CF0-48F0-BBA6-50C98230B1C3}" destId="{4EFD448E-8C39-44AB-BC37-F064AA806883}" srcOrd="2" destOrd="0" presId="urn:microsoft.com/office/officeart/2005/8/layout/process4"/>
    <dgm:cxn modelId="{287ABB4D-86D7-415A-89E6-3885F1B425EC}" type="presParOf" srcId="{4EFD448E-8C39-44AB-BC37-F064AA806883}" destId="{C477C2AC-91FB-47F4-BD71-C8993F8D3A54}" srcOrd="0" destOrd="0" presId="urn:microsoft.com/office/officeart/2005/8/layout/process4"/>
    <dgm:cxn modelId="{F73038EA-84B7-449B-8CFB-D0BC5427BA11}" type="presParOf" srcId="{4EFD448E-8C39-44AB-BC37-F064AA806883}" destId="{F353AEFA-F7A2-4825-82BC-5A3FD497B5AF}" srcOrd="1" destOrd="0" presId="urn:microsoft.com/office/officeart/2005/8/layout/process4"/>
    <dgm:cxn modelId="{F6D5E24F-3E25-4F71-A83C-55CC49C39EB1}" type="presParOf" srcId="{3A1F7178-C113-4AE3-97D6-1512E9F3497C}" destId="{88F7AC1E-9394-4554-AB92-63B87F4770C6}" srcOrd="3" destOrd="0" presId="urn:microsoft.com/office/officeart/2005/8/layout/process4"/>
    <dgm:cxn modelId="{FA5A9B1D-84EE-4E00-9DFA-DF956ED4449C}" type="presParOf" srcId="{3A1F7178-C113-4AE3-97D6-1512E9F3497C}" destId="{C8D9C623-0E78-4FC0-BDC8-492C6D60BFB7}" srcOrd="4" destOrd="0" presId="urn:microsoft.com/office/officeart/2005/8/layout/process4"/>
    <dgm:cxn modelId="{23776FFD-E003-43B8-8455-17086CBF885B}" type="presParOf" srcId="{C8D9C623-0E78-4FC0-BDC8-492C6D60BFB7}" destId="{65DF317A-DE22-4AFA-97BF-04D027F138FC}" srcOrd="0" destOrd="0" presId="urn:microsoft.com/office/officeart/2005/8/layout/process4"/>
    <dgm:cxn modelId="{B916DF93-1DBE-4722-8F00-DF5749B0BFB3}" type="presParOf" srcId="{C8D9C623-0E78-4FC0-BDC8-492C6D60BFB7}" destId="{A1C05CB9-869D-48A4-BAAA-A3DD01C2885C}" srcOrd="1" destOrd="0" presId="urn:microsoft.com/office/officeart/2005/8/layout/process4"/>
    <dgm:cxn modelId="{C89B013A-86C7-4BF0-9270-8AF7BD775DEF}" type="presParOf" srcId="{C8D9C623-0E78-4FC0-BDC8-492C6D60BFB7}" destId="{780DACBC-9741-4711-B046-71772CEADC1F}" srcOrd="2" destOrd="0" presId="urn:microsoft.com/office/officeart/2005/8/layout/process4"/>
    <dgm:cxn modelId="{918FE7AC-597B-4E74-A3BE-168017856AAE}" type="presParOf" srcId="{780DACBC-9741-4711-B046-71772CEADC1F}" destId="{21EA8D37-447C-4F25-A586-6C21F3B4EC8D}" srcOrd="0" destOrd="0" presId="urn:microsoft.com/office/officeart/2005/8/layout/process4"/>
    <dgm:cxn modelId="{99AA06D9-D319-4B95-B9D2-A38E6A23488C}" type="presParOf" srcId="{780DACBC-9741-4711-B046-71772CEADC1F}" destId="{6DE53908-FF10-40E9-8533-0299A148778A}"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ja-JP" altLang="en-US" smtClean="0"/>
              <a:t>消費貸借契約（消費者信用を含む）</a:t>
            </a:r>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2014/11/11</a:t>
            </a:r>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kumimoji="1" lang="en-US" altLang="ja-JP" smtClean="0"/>
              <a:t>Lecture on Contract1 by S. kagayama</a:t>
            </a:r>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50BD12-95B7-4C80-9B06-FFDEC90F2D76}" type="slidenum">
              <a:rPr kumimoji="1" lang="ja-JP" altLang="en-US" smtClean="0"/>
              <a:t>‹#›</a:t>
            </a:fld>
            <a:endParaRPr kumimoji="1" lang="ja-JP" altLang="en-US"/>
          </a:p>
        </p:txBody>
      </p:sp>
    </p:spTree>
    <p:extLst>
      <p:ext uri="{BB962C8B-B14F-4D97-AF65-F5344CB8AC3E}">
        <p14:creationId xmlns:p14="http://schemas.microsoft.com/office/powerpoint/2010/main" val="91718273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ja-JP" altLang="en-US" smtClean="0"/>
              <a:t>消費貸借契約（消費者信用を含む）</a:t>
            </a:r>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2014/11/11</a:t>
            </a:r>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kumimoji="1" lang="en-US" altLang="ja-JP" smtClean="0"/>
              <a:t>Lecture on Contract1 by S. kagayama</a:t>
            </a:r>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Lecture on Contract1 by S. kagayama</a:t>
            </a:r>
            <a:endParaRPr kumimoji="1" lang="ja-JP" altLang="en-US"/>
          </a:p>
        </p:txBody>
      </p:sp>
      <p:sp>
        <p:nvSpPr>
          <p:cNvPr id="7" name="ヘッダー プレースホルダー 6"/>
          <p:cNvSpPr>
            <a:spLocks noGrp="1"/>
          </p:cNvSpPr>
          <p:nvPr>
            <p:ph type="hdr" sz="quarter" idx="13"/>
          </p:nvPr>
        </p:nvSpPr>
        <p:spPr/>
        <p:txBody>
          <a:bodyPr/>
          <a:lstStyle/>
          <a:p>
            <a:r>
              <a:rPr kumimoji="1" lang="ja-JP" altLang="en-US" smtClean="0"/>
              <a:t>消費貸借契約（消費者信用を含む）</a:t>
            </a:r>
            <a:endParaRPr kumimoji="1" lang="ja-JP" altLang="en-US"/>
          </a:p>
        </p:txBody>
      </p:sp>
    </p:spTree>
    <p:extLst>
      <p:ext uri="{BB962C8B-B14F-4D97-AF65-F5344CB8AC3E}">
        <p14:creationId xmlns:p14="http://schemas.microsoft.com/office/powerpoint/2010/main" val="2544488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Lecture on Contract1 by S. kagayama</a:t>
            </a:r>
            <a:endParaRPr kumimoji="1" lang="ja-JP" altLang="en-US"/>
          </a:p>
        </p:txBody>
      </p:sp>
      <p:sp>
        <p:nvSpPr>
          <p:cNvPr id="7" name="ヘッダー プレースホルダー 6"/>
          <p:cNvSpPr>
            <a:spLocks noGrp="1"/>
          </p:cNvSpPr>
          <p:nvPr>
            <p:ph type="hdr" sz="quarter" idx="13"/>
          </p:nvPr>
        </p:nvSpPr>
        <p:spPr/>
        <p:txBody>
          <a:bodyPr/>
          <a:lstStyle/>
          <a:p>
            <a:r>
              <a:rPr kumimoji="1" lang="ja-JP" altLang="en-US" smtClean="0"/>
              <a:t>消費貸借契約（消費者信用を含む）</a:t>
            </a:r>
            <a:endParaRPr kumimoji="1" lang="ja-JP" altLang="en-US"/>
          </a:p>
        </p:txBody>
      </p:sp>
    </p:spTree>
    <p:extLst>
      <p:ext uri="{BB962C8B-B14F-4D97-AF65-F5344CB8AC3E}">
        <p14:creationId xmlns:p14="http://schemas.microsoft.com/office/powerpoint/2010/main" val="98489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42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Lecture on Contract1 by S. kagayama</a:t>
            </a:r>
            <a:endParaRPr kumimoji="1" lang="ja-JP" altLang="en-US"/>
          </a:p>
        </p:txBody>
      </p:sp>
      <p:sp>
        <p:nvSpPr>
          <p:cNvPr id="7" name="ヘッダー プレースホルダー 6"/>
          <p:cNvSpPr>
            <a:spLocks noGrp="1"/>
          </p:cNvSpPr>
          <p:nvPr>
            <p:ph type="hdr" sz="quarter" idx="13"/>
          </p:nvPr>
        </p:nvSpPr>
        <p:spPr/>
        <p:txBody>
          <a:bodyPr/>
          <a:lstStyle/>
          <a:p>
            <a:r>
              <a:rPr kumimoji="1" lang="ja-JP" altLang="en-US" smtClean="0"/>
              <a:t>消費貸借契約（消費者信用を含む）</a:t>
            </a:r>
            <a:endParaRPr kumimoji="1" lang="ja-JP" altLang="en-US"/>
          </a:p>
        </p:txBody>
      </p:sp>
    </p:spTree>
    <p:extLst>
      <p:ext uri="{BB962C8B-B14F-4D97-AF65-F5344CB8AC3E}">
        <p14:creationId xmlns:p14="http://schemas.microsoft.com/office/powerpoint/2010/main" val="80134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48</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Lecture on Contract1 by S. kagayama</a:t>
            </a:r>
            <a:endParaRPr kumimoji="1" lang="ja-JP" altLang="en-US"/>
          </a:p>
        </p:txBody>
      </p:sp>
      <p:sp>
        <p:nvSpPr>
          <p:cNvPr id="7" name="ヘッダー プレースホルダー 6"/>
          <p:cNvSpPr>
            <a:spLocks noGrp="1"/>
          </p:cNvSpPr>
          <p:nvPr>
            <p:ph type="hdr" sz="quarter" idx="13"/>
          </p:nvPr>
        </p:nvSpPr>
        <p:spPr/>
        <p:txBody>
          <a:bodyPr/>
          <a:lstStyle/>
          <a:p>
            <a:r>
              <a:rPr kumimoji="1" lang="ja-JP" altLang="en-US" smtClean="0"/>
              <a:t>消費貸借契約（消費者信用を含む）</a:t>
            </a:r>
            <a:endParaRPr kumimoji="1" lang="ja-JP" altLang="en-US"/>
          </a:p>
        </p:txBody>
      </p:sp>
    </p:spTree>
    <p:extLst>
      <p:ext uri="{BB962C8B-B14F-4D97-AF65-F5344CB8AC3E}">
        <p14:creationId xmlns:p14="http://schemas.microsoft.com/office/powerpoint/2010/main" val="167581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2014/11/11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2014/11/11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Contract</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2014/11/11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Contract</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2014/11/11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2014/11/11</a:t>
            </a:r>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2014/11/11</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2014/11/11</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Contract</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Contract</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2014/11/11</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smtClean="0"/>
              <a:t>Lecture on Contract</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rId13" action="ppaction://hlinksldjump" highlightClick="1"/>
          </p:cNvPr>
          <p:cNvSpPr/>
          <p:nvPr/>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rId14" action="ppaction://hlinksldjump" highlightClick="1"/>
          </p:cNvPr>
          <p:cNvSpPr/>
          <p:nvPr/>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slide" Target="slide33.xml"/><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5.xml"/><Relationship Id="rId26" Type="http://schemas.openxmlformats.org/officeDocument/2006/relationships/slide" Target="slide43.xml"/><Relationship Id="rId3" Type="http://schemas.openxmlformats.org/officeDocument/2006/relationships/slide" Target="slide3.xml"/><Relationship Id="rId21" Type="http://schemas.openxmlformats.org/officeDocument/2006/relationships/slide" Target="slide33.xml"/><Relationship Id="rId7" Type="http://schemas.openxmlformats.org/officeDocument/2006/relationships/slide" Target="slide7.xml"/><Relationship Id="rId12" Type="http://schemas.openxmlformats.org/officeDocument/2006/relationships/slide" Target="slide14.xml"/><Relationship Id="rId17" Type="http://schemas.openxmlformats.org/officeDocument/2006/relationships/slide" Target="slide21.xml"/><Relationship Id="rId25" Type="http://schemas.openxmlformats.org/officeDocument/2006/relationships/slide" Target="slide39.xml"/><Relationship Id="rId2" Type="http://schemas.openxmlformats.org/officeDocument/2006/relationships/notesSlide" Target="../notesSlides/notesSlide2.xml"/><Relationship Id="rId16" Type="http://schemas.openxmlformats.org/officeDocument/2006/relationships/slide" Target="slide18.xml"/><Relationship Id="rId20" Type="http://schemas.openxmlformats.org/officeDocument/2006/relationships/slide" Target="slide31.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3.xml"/><Relationship Id="rId24" Type="http://schemas.openxmlformats.org/officeDocument/2006/relationships/slide" Target="slide38.xml"/><Relationship Id="rId5" Type="http://schemas.openxmlformats.org/officeDocument/2006/relationships/slide" Target="slide5.xml"/><Relationship Id="rId15" Type="http://schemas.openxmlformats.org/officeDocument/2006/relationships/slide" Target="slide17.xml"/><Relationship Id="rId23" Type="http://schemas.openxmlformats.org/officeDocument/2006/relationships/slide" Target="slide35.xml"/><Relationship Id="rId28" Type="http://schemas.openxmlformats.org/officeDocument/2006/relationships/slide" Target="slide2.xml"/><Relationship Id="rId10" Type="http://schemas.openxmlformats.org/officeDocument/2006/relationships/slide" Target="slide12.xml"/><Relationship Id="rId19" Type="http://schemas.openxmlformats.org/officeDocument/2006/relationships/slide" Target="slide28.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34.xml"/><Relationship Id="rId27" Type="http://schemas.openxmlformats.org/officeDocument/2006/relationships/slide" Target="slide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3.xml"/><Relationship Id="rId1" Type="http://schemas.openxmlformats.org/officeDocument/2006/relationships/slideLayout" Target="../slideLayouts/slideLayout6.xml"/><Relationship Id="rId4" Type="http://schemas.openxmlformats.org/officeDocument/2006/relationships/slide" Target="slide27.xml"/></Relationships>
</file>

<file path=ppt/slides/_rels/slide29.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9.xml"/><Relationship Id="rId1" Type="http://schemas.openxmlformats.org/officeDocument/2006/relationships/slideLayout" Target="../slideLayouts/slideLayout5.xml"/><Relationship Id="rId5" Type="http://schemas.openxmlformats.org/officeDocument/2006/relationships/slide" Target="slide38.xml"/><Relationship Id="rId4" Type="http://schemas.openxmlformats.org/officeDocument/2006/relationships/slide" Target="slide36.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 Target="slide33.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548680"/>
            <a:ext cx="7772400" cy="2880320"/>
          </a:xfrm>
        </p:spPr>
        <p:txBody>
          <a:bodyPr>
            <a:normAutofit/>
          </a:bodyPr>
          <a:lstStyle/>
          <a:p>
            <a:r>
              <a:rPr kumimoji="1" lang="ja-JP" altLang="en-US" dirty="0" smtClean="0"/>
              <a:t>契約法</a:t>
            </a:r>
            <a:r>
              <a:rPr kumimoji="1" lang="en-US" altLang="ja-JP" dirty="0" smtClean="0"/>
              <a:t>1</a:t>
            </a:r>
            <a:r>
              <a:rPr kumimoji="1" lang="ja-JP" altLang="en-US" dirty="0" smtClean="0"/>
              <a:t>講義</a:t>
            </a:r>
            <a:r>
              <a:rPr kumimoji="1" lang="en-US" altLang="ja-JP" sz="1600" dirty="0" smtClean="0"/>
              <a:t/>
            </a:r>
            <a:br>
              <a:rPr kumimoji="1" lang="en-US" altLang="ja-JP" sz="1600" dirty="0" smtClean="0"/>
            </a:br>
            <a:r>
              <a:rPr kumimoji="1" lang="en-US" altLang="ja-JP" sz="2400" dirty="0" smtClean="0"/>
              <a:t/>
            </a:r>
            <a:br>
              <a:rPr kumimoji="1" lang="en-US" altLang="ja-JP" sz="2400" dirty="0" smtClean="0"/>
            </a:br>
            <a:r>
              <a:rPr lang="ja-JP" altLang="en-US" sz="7200" dirty="0" smtClean="0"/>
              <a:t>消費</a:t>
            </a:r>
            <a:r>
              <a:rPr lang="ja-JP" altLang="en-US" sz="7200" dirty="0"/>
              <a:t>貸借</a:t>
            </a:r>
            <a:endParaRPr kumimoji="1" lang="ja-JP" altLang="en-US" sz="9600" dirty="0"/>
          </a:p>
        </p:txBody>
      </p:sp>
      <p:sp>
        <p:nvSpPr>
          <p:cNvPr id="3" name="サブタイトル 2"/>
          <p:cNvSpPr>
            <a:spLocks noGrp="1"/>
          </p:cNvSpPr>
          <p:nvPr>
            <p:ph type="subTitle" idx="1"/>
          </p:nvPr>
        </p:nvSpPr>
        <p:spPr>
          <a:xfrm>
            <a:off x="1371600" y="3789040"/>
            <a:ext cx="6400800" cy="1343000"/>
          </a:xfrm>
        </p:spPr>
        <p:txBody>
          <a:bodyPr/>
          <a:lstStyle/>
          <a:p>
            <a:r>
              <a:rPr kumimoji="1" lang="ja-JP" altLang="en-US" dirty="0" smtClean="0"/>
              <a:t>明治学院大学法科大学院教授</a:t>
            </a:r>
            <a:endParaRPr kumimoji="1" lang="en-US" altLang="ja-JP" dirty="0" smtClean="0"/>
          </a:p>
          <a:p>
            <a:r>
              <a:rPr lang="ja-JP" altLang="en-US" dirty="0" smtClean="0"/>
              <a:t>加賀山　茂</a:t>
            </a:r>
            <a:endParaRPr kumimoji="1" lang="ja-JP" altLang="en-US" dirty="0"/>
          </a:p>
        </p:txBody>
      </p:sp>
      <p:sp>
        <p:nvSpPr>
          <p:cNvPr id="7" name="動作設定ボタン : ホーム 6">
            <a:hlinkClick r:id="" action="ppaction://hlinkshowjump?jump=firstslide" highlightClick="1"/>
          </p:cNvPr>
          <p:cNvSpPr/>
          <p:nvPr/>
        </p:nvSpPr>
        <p:spPr>
          <a:xfrm>
            <a:off x="4150838" y="5229200"/>
            <a:ext cx="826392" cy="682376"/>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827928019"/>
      </p:ext>
    </p:extLst>
  </p:cSld>
  <p:clrMapOvr>
    <a:masterClrMapping/>
  </p:clrMapOvr>
  <mc:AlternateContent xmlns:mc="http://schemas.openxmlformats.org/markup-compatibility/2006" xmlns:p14="http://schemas.microsoft.com/office/powerpoint/2010/main">
    <mc:Choice Requires="p14">
      <p:transition spd="slow" p14:dur="2000" advTm="1000">
        <p:split orient="vert"/>
      </p:transition>
    </mc:Choice>
    <mc:Fallback xmlns="">
      <p:transition spd="slow" advTm="1000">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所有権留保の担保的構成</a:t>
            </a:r>
            <a:r>
              <a:rPr kumimoji="1" lang="en-US" altLang="ja-JP" dirty="0" smtClean="0"/>
              <a:t/>
            </a:r>
            <a:br>
              <a:rPr kumimoji="1" lang="en-US" altLang="ja-JP" dirty="0" smtClean="0"/>
            </a:br>
            <a:r>
              <a:rPr lang="ja-JP" altLang="en-US" sz="3100" dirty="0">
                <a:hlinkClick r:id="rId2" action="ppaction://hlinksldjump"/>
              </a:rPr>
              <a:t>割賦販売の基本ユニット</a:t>
            </a:r>
            <a:endParaRPr kumimoji="1" lang="ja-JP" altLang="en-US" sz="3100" dirty="0"/>
          </a:p>
        </p:txBody>
      </p:sp>
      <p:sp>
        <p:nvSpPr>
          <p:cNvPr id="8" name="テキスト プレースホルダー 7"/>
          <p:cNvSpPr>
            <a:spLocks noGrp="1"/>
          </p:cNvSpPr>
          <p:nvPr>
            <p:ph type="body" idx="1"/>
          </p:nvPr>
        </p:nvSpPr>
        <p:spPr/>
        <p:txBody>
          <a:bodyPr anchor="ctr">
            <a:normAutofit/>
          </a:bodyPr>
          <a:lstStyle/>
          <a:p>
            <a:pPr algn="ctr"/>
            <a:r>
              <a:rPr lang="ja-JP" altLang="en-US" sz="2000" dirty="0"/>
              <a:t>所有権留保に関する従来の</a:t>
            </a:r>
            <a:r>
              <a:rPr lang="ja-JP" altLang="en-US" sz="2000" dirty="0" smtClean="0"/>
              <a:t>見解</a:t>
            </a:r>
            <a:endParaRPr lang="ja-JP" altLang="en-US" sz="2000" dirty="0"/>
          </a:p>
        </p:txBody>
      </p:sp>
      <p:sp>
        <p:nvSpPr>
          <p:cNvPr id="3" name="コンテンツ プレースホルダー 2"/>
          <p:cNvSpPr>
            <a:spLocks noGrp="1"/>
          </p:cNvSpPr>
          <p:nvPr>
            <p:ph sz="half" idx="2"/>
          </p:nvPr>
        </p:nvSpPr>
        <p:spPr>
          <a:xfrm>
            <a:off x="457200" y="2174875"/>
            <a:ext cx="4258816" cy="3951288"/>
          </a:xfrm>
        </p:spPr>
        <p:txBody>
          <a:bodyPr>
            <a:normAutofit/>
          </a:bodyPr>
          <a:lstStyle/>
          <a:p>
            <a:r>
              <a:rPr kumimoji="1" lang="ja-JP" altLang="en-US" sz="2000" dirty="0" smtClean="0"/>
              <a:t>買主が売買代金を完済まで，所有権は，売主に留保されると考える。</a:t>
            </a:r>
            <a:endParaRPr kumimoji="1" lang="en-US" altLang="ja-JP" sz="2000" dirty="0" smtClean="0"/>
          </a:p>
          <a:p>
            <a:pPr lvl="1"/>
            <a:r>
              <a:rPr lang="ja-JP" altLang="en-US" sz="1800" dirty="0" smtClean="0"/>
              <a:t>目的物が売主から買主に引き渡された後も，売主が，完全な所有権を有する。</a:t>
            </a:r>
            <a:endParaRPr lang="en-US" altLang="ja-JP" sz="1800" dirty="0" smtClean="0"/>
          </a:p>
          <a:p>
            <a:pPr lvl="1"/>
            <a:r>
              <a:rPr lang="ja-JP" altLang="en-US" sz="1800" dirty="0" smtClean="0"/>
              <a:t>買主</a:t>
            </a:r>
            <a:r>
              <a:rPr lang="ja-JP" altLang="en-US" sz="1800" dirty="0"/>
              <a:t>は</a:t>
            </a:r>
            <a:r>
              <a:rPr lang="ja-JP" altLang="en-US" sz="1800" dirty="0" smtClean="0"/>
              <a:t>，代金完済を停止条件とする，条件付権利（民法</a:t>
            </a:r>
            <a:r>
              <a:rPr lang="en-US" altLang="ja-JP" sz="1800" dirty="0" smtClean="0"/>
              <a:t>128</a:t>
            </a:r>
            <a:r>
              <a:rPr lang="ja-JP" altLang="en-US" sz="1800" dirty="0" smtClean="0"/>
              <a:t>条，</a:t>
            </a:r>
            <a:r>
              <a:rPr lang="en-US" altLang="ja-JP" sz="1800" dirty="0" smtClean="0"/>
              <a:t>129</a:t>
            </a:r>
            <a:r>
              <a:rPr lang="ja-JP" altLang="en-US" sz="1800" dirty="0" smtClean="0"/>
              <a:t>条）を有しているに過ぎない。</a:t>
            </a:r>
            <a:endParaRPr lang="en-US" altLang="ja-JP" sz="1800" dirty="0" smtClean="0"/>
          </a:p>
          <a:p>
            <a:pPr lvl="1"/>
            <a:r>
              <a:rPr lang="ja-JP" altLang="en-US" sz="1800" dirty="0" smtClean="0"/>
              <a:t>代金が支払われないときは，売主</a:t>
            </a:r>
            <a:r>
              <a:rPr lang="ja-JP" altLang="en-US" sz="1800" dirty="0"/>
              <a:t>は</a:t>
            </a:r>
            <a:r>
              <a:rPr lang="ja-JP" altLang="en-US" sz="1800" dirty="0" smtClean="0"/>
              <a:t>，所有権に基づいて，目的物を引き揚げ，処分することができる。</a:t>
            </a:r>
          </a:p>
          <a:p>
            <a:pPr lvl="1"/>
            <a:r>
              <a:rPr kumimoji="1" lang="ja-JP" altLang="en-US" sz="1800" dirty="0" smtClean="0"/>
              <a:t>理論的には，この構成も可能だが，当事者の意思には反する。</a:t>
            </a:r>
            <a:endParaRPr kumimoji="1" lang="en-US" altLang="ja-JP" sz="1800" dirty="0" smtClean="0"/>
          </a:p>
        </p:txBody>
      </p:sp>
      <p:sp>
        <p:nvSpPr>
          <p:cNvPr id="9" name="テキスト プレースホルダー 8"/>
          <p:cNvSpPr>
            <a:spLocks noGrp="1"/>
          </p:cNvSpPr>
          <p:nvPr>
            <p:ph type="body" sz="quarter" idx="3"/>
          </p:nvPr>
        </p:nvSpPr>
        <p:spPr/>
        <p:txBody>
          <a:bodyPr anchor="ctr"/>
          <a:lstStyle/>
          <a:p>
            <a:pPr algn="ctr"/>
            <a:r>
              <a:rPr lang="ja-JP" altLang="en-US" dirty="0"/>
              <a:t>所有権留保の担保的</a:t>
            </a:r>
            <a:r>
              <a:rPr lang="ja-JP" altLang="en-US" dirty="0" smtClean="0"/>
              <a:t>構成</a:t>
            </a:r>
            <a:endParaRPr lang="ja-JP" altLang="en-US" dirty="0"/>
          </a:p>
        </p:txBody>
      </p:sp>
      <p:sp>
        <p:nvSpPr>
          <p:cNvPr id="4" name="コンテンツ プレースホルダー 3"/>
          <p:cNvSpPr>
            <a:spLocks noGrp="1"/>
          </p:cNvSpPr>
          <p:nvPr>
            <p:ph sz="quarter" idx="4"/>
          </p:nvPr>
        </p:nvSpPr>
        <p:spPr>
          <a:xfrm>
            <a:off x="4860032" y="2174875"/>
            <a:ext cx="3826768" cy="3951288"/>
          </a:xfrm>
        </p:spPr>
        <p:txBody>
          <a:bodyPr>
            <a:normAutofit/>
          </a:bodyPr>
          <a:lstStyle/>
          <a:p>
            <a:r>
              <a:rPr kumimoji="1" lang="ja-JP" altLang="en-US" sz="2000" dirty="0" smtClean="0"/>
              <a:t>目的物の引渡と同時に所有権は，売主から買主に移転する。</a:t>
            </a:r>
            <a:endParaRPr kumimoji="1" lang="en-US" altLang="ja-JP" sz="2000" dirty="0" smtClean="0"/>
          </a:p>
          <a:p>
            <a:pPr lvl="1"/>
            <a:r>
              <a:rPr lang="ja-JP" altLang="en-US" sz="1800" dirty="0" smtClean="0"/>
              <a:t>売主は，所有者ではなく，担保権としての譲渡担保権者に過ぎない。</a:t>
            </a:r>
            <a:endParaRPr lang="en-US" altLang="ja-JP" sz="1800" dirty="0" smtClean="0"/>
          </a:p>
          <a:p>
            <a:pPr lvl="1"/>
            <a:r>
              <a:rPr kumimoji="1" lang="ja-JP" altLang="en-US" sz="1800" dirty="0" smtClean="0"/>
              <a:t>買主は，売主の残代金債権（準消費貸借）を被担保債権として，目的物に譲渡担保を設定する。</a:t>
            </a:r>
            <a:endParaRPr kumimoji="1" lang="en-US" altLang="ja-JP" sz="1800" dirty="0" smtClean="0"/>
          </a:p>
          <a:p>
            <a:pPr lvl="1"/>
            <a:r>
              <a:rPr kumimoji="1" lang="ja-JP" altLang="en-US" sz="1800" dirty="0" smtClean="0"/>
              <a:t>代金が支払われないときは，売主は，譲渡担保権を実行して，売買残代金を優先的に回収することができる。</a:t>
            </a:r>
            <a:endParaRPr kumimoji="1" lang="ja-JP" altLang="en-US" sz="18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829562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grpId="0" nodeType="afterEffect">
                                  <p:stCondLst>
                                    <p:cond delay="5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up)">
                                      <p:cBhvr>
                                        <p:cTn id="11" dur="20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2250"/>
                                        <p:tgtEl>
                                          <p:spTgt spid="3">
                                            <p:txEl>
                                              <p:pRg st="1" end="1"/>
                                            </p:txEl>
                                          </p:spTgt>
                                        </p:tgtEl>
                                      </p:cBhvr>
                                    </p:animEffect>
                                  </p:childTnLst>
                                </p:cTn>
                              </p:par>
                            </p:childTnLst>
                          </p:cTn>
                        </p:par>
                        <p:par>
                          <p:cTn id="17" fill="hold">
                            <p:stCondLst>
                              <p:cond delay="2250"/>
                            </p:stCondLst>
                            <p:childTnLst>
                              <p:par>
                                <p:cTn id="18" presetID="22" presetClass="entr" presetSubtype="1"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up)">
                                      <p:cBhvr>
                                        <p:cTn id="20" dur="20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up)">
                                      <p:cBhvr>
                                        <p:cTn id="25" dur="2750"/>
                                        <p:tgtEl>
                                          <p:spTgt spid="3">
                                            <p:txEl>
                                              <p:pRg st="2" end="2"/>
                                            </p:txEl>
                                          </p:spTgt>
                                        </p:tgtEl>
                                      </p:cBhvr>
                                    </p:animEffect>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ipe(up)">
                                      <p:cBhvr>
                                        <p:cTn id="29" dur="20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up)">
                                      <p:cBhvr>
                                        <p:cTn id="34" dur="2750"/>
                                        <p:tgtEl>
                                          <p:spTgt spid="3">
                                            <p:txEl>
                                              <p:pRg st="3" end="3"/>
                                            </p:txEl>
                                          </p:spTgt>
                                        </p:tgtEl>
                                      </p:cBhvr>
                                    </p:animEffect>
                                  </p:childTnLst>
                                </p:cTn>
                              </p:par>
                            </p:childTnLst>
                          </p:cTn>
                        </p:par>
                        <p:par>
                          <p:cTn id="35" fill="hold">
                            <p:stCondLst>
                              <p:cond delay="2750"/>
                            </p:stCondLst>
                            <p:childTnLst>
                              <p:par>
                                <p:cTn id="36" presetID="22" presetClass="entr" presetSubtype="1" fill="hold" grpId="0" nodeType="afterEffect">
                                  <p:stCondLst>
                                    <p:cond delay="50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wipe(up)">
                                      <p:cBhvr>
                                        <p:cTn id="38" dur="3500"/>
                                        <p:tgtEl>
                                          <p:spTgt spid="4">
                                            <p:txEl>
                                              <p:pRg st="3" end="3"/>
                                            </p:txEl>
                                          </p:spTgt>
                                        </p:tgtEl>
                                      </p:cBhvr>
                                    </p:animEffect>
                                  </p:childTnLst>
                                </p:cTn>
                              </p:par>
                            </p:childTnLst>
                          </p:cTn>
                        </p:par>
                        <p:par>
                          <p:cTn id="39" fill="hold">
                            <p:stCondLst>
                              <p:cond delay="6750"/>
                            </p:stCondLst>
                            <p:childTnLst>
                              <p:par>
                                <p:cTn id="40" presetID="22" presetClass="entr" presetSubtype="1"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up)">
                                      <p:cBhvr>
                                        <p:cTn id="42"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kumimoji="1" lang="ja-JP" altLang="en-US" dirty="0" smtClean="0"/>
              <a:t>所有権留保の理論構成</a:t>
            </a:r>
            <a:r>
              <a:rPr kumimoji="1" lang="en-US" altLang="ja-JP" dirty="0" smtClean="0"/>
              <a:t/>
            </a:r>
            <a:br>
              <a:rPr kumimoji="1" lang="en-US" altLang="ja-JP" dirty="0" smtClean="0"/>
            </a:br>
            <a:r>
              <a:rPr lang="ja-JP" altLang="en-US" sz="3100" dirty="0">
                <a:hlinkClick r:id="rId2" action="ppaction://hlinksldjump"/>
              </a:rPr>
              <a:t>割賦販売</a:t>
            </a:r>
            <a:r>
              <a:rPr lang="ja-JP" altLang="en-US" sz="3100" dirty="0" smtClean="0">
                <a:hlinkClick r:id="rId2" action="ppaction://hlinksldjump"/>
              </a:rPr>
              <a:t>の基本ユニット</a:t>
            </a:r>
            <a:endParaRPr kumimoji="1" lang="ja-JP" altLang="en-US" dirty="0"/>
          </a:p>
        </p:txBody>
      </p:sp>
      <p:sp>
        <p:nvSpPr>
          <p:cNvPr id="12" name="テキスト プレースホルダー 11"/>
          <p:cNvSpPr>
            <a:spLocks noGrp="1"/>
          </p:cNvSpPr>
          <p:nvPr>
            <p:ph type="body" idx="1"/>
          </p:nvPr>
        </p:nvSpPr>
        <p:spPr/>
        <p:txBody>
          <a:bodyPr anchor="ctr"/>
          <a:lstStyle/>
          <a:p>
            <a:pPr algn="ctr"/>
            <a:r>
              <a:rPr kumimoji="1" lang="ja-JP" altLang="en-US" dirty="0" smtClean="0"/>
              <a:t>所有権的構成</a:t>
            </a:r>
            <a:endParaRPr kumimoji="1" lang="ja-JP" altLang="en-US" dirty="0"/>
          </a:p>
        </p:txBody>
      </p:sp>
      <p:sp>
        <p:nvSpPr>
          <p:cNvPr id="14" name="テキスト プレースホルダー 13"/>
          <p:cNvSpPr>
            <a:spLocks noGrp="1"/>
          </p:cNvSpPr>
          <p:nvPr>
            <p:ph type="body" sz="quarter" idx="3"/>
          </p:nvPr>
        </p:nvSpPr>
        <p:spPr/>
        <p:txBody>
          <a:bodyPr anchor="ctr">
            <a:normAutofit/>
          </a:bodyPr>
          <a:lstStyle/>
          <a:p>
            <a:pPr algn="ctr"/>
            <a:r>
              <a:rPr kumimoji="1" lang="ja-JP" altLang="en-US" dirty="0" smtClean="0"/>
              <a:t>担保（譲渡担保）的構成</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2014/11/11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11</a:t>
            </a:fld>
            <a:endParaRPr kumimoji="1" lang="ja-JP" altLang="en-US" dirty="0"/>
          </a:p>
        </p:txBody>
      </p:sp>
      <p:graphicFrame>
        <p:nvGraphicFramePr>
          <p:cNvPr id="11" name="図表 10"/>
          <p:cNvGraphicFramePr/>
          <p:nvPr>
            <p:extLst>
              <p:ext uri="{D42A27DB-BD31-4B8C-83A1-F6EECF244321}">
                <p14:modId xmlns:p14="http://schemas.microsoft.com/office/powerpoint/2010/main" val="328660818"/>
              </p:ext>
            </p:extLst>
          </p:nvPr>
        </p:nvGraphicFramePr>
        <p:xfrm>
          <a:off x="611560" y="2420888"/>
          <a:ext cx="3816424"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図表 15"/>
          <p:cNvGraphicFramePr/>
          <p:nvPr>
            <p:extLst>
              <p:ext uri="{D42A27DB-BD31-4B8C-83A1-F6EECF244321}">
                <p14:modId xmlns:p14="http://schemas.microsoft.com/office/powerpoint/2010/main" val="2533282816"/>
              </p:ext>
            </p:extLst>
          </p:nvPr>
        </p:nvGraphicFramePr>
        <p:xfrm>
          <a:off x="4788024" y="2408488"/>
          <a:ext cx="3816424" cy="33843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944185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11">
                                            <p:graphicEl>
                                              <a:dgm id="{2387E43C-7433-4E11-9C1B-269C1F24D67B}"/>
                                            </p:graphicEl>
                                          </p:spTgt>
                                        </p:tgtEl>
                                        <p:attrNameLst>
                                          <p:attrName>style.visibility</p:attrName>
                                        </p:attrNameLst>
                                      </p:cBhvr>
                                      <p:to>
                                        <p:strVal val="visible"/>
                                      </p:to>
                                    </p:set>
                                    <p:animEffect transition="in" filter="wipe(up)">
                                      <p:cBhvr>
                                        <p:cTn id="7" dur="1000"/>
                                        <p:tgtEl>
                                          <p:spTgt spid="11">
                                            <p:graphicEl>
                                              <a:dgm id="{2387E43C-7433-4E11-9C1B-269C1F24D67B}"/>
                                            </p:graphicEl>
                                          </p:spTgt>
                                        </p:tgtEl>
                                      </p:cBhvr>
                                    </p:animEffect>
                                  </p:childTnLst>
                                </p:cTn>
                              </p:par>
                              <p:par>
                                <p:cTn id="8" presetID="22" presetClass="entr" presetSubtype="1" fill="hold" grpId="0" nodeType="withEffect">
                                  <p:stCondLst>
                                    <p:cond delay="1000"/>
                                  </p:stCondLst>
                                  <p:childTnLst>
                                    <p:set>
                                      <p:cBhvr>
                                        <p:cTn id="9" dur="1" fill="hold">
                                          <p:stCondLst>
                                            <p:cond delay="0"/>
                                          </p:stCondLst>
                                        </p:cTn>
                                        <p:tgtEl>
                                          <p:spTgt spid="16">
                                            <p:graphicEl>
                                              <a:dgm id="{2387E43C-7433-4E11-9C1B-269C1F24D67B}"/>
                                            </p:graphicEl>
                                          </p:spTgt>
                                        </p:tgtEl>
                                        <p:attrNameLst>
                                          <p:attrName>style.visibility</p:attrName>
                                        </p:attrNameLst>
                                      </p:cBhvr>
                                      <p:to>
                                        <p:strVal val="visible"/>
                                      </p:to>
                                    </p:set>
                                    <p:animEffect transition="in" filter="wipe(up)">
                                      <p:cBhvr>
                                        <p:cTn id="10" dur="1000"/>
                                        <p:tgtEl>
                                          <p:spTgt spid="16">
                                            <p:graphicEl>
                                              <a:dgm id="{2387E43C-7433-4E11-9C1B-269C1F24D67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graphicEl>
                                              <a:dgm id="{DF24F49C-0DE0-481D-81DA-C2D1FA6E2131}"/>
                                            </p:graphicEl>
                                          </p:spTgt>
                                        </p:tgtEl>
                                        <p:attrNameLst>
                                          <p:attrName>style.visibility</p:attrName>
                                        </p:attrNameLst>
                                      </p:cBhvr>
                                      <p:to>
                                        <p:strVal val="visible"/>
                                      </p:to>
                                    </p:set>
                                    <p:animEffect transition="in" filter="wipe(left)">
                                      <p:cBhvr>
                                        <p:cTn id="15" dur="750"/>
                                        <p:tgtEl>
                                          <p:spTgt spid="11">
                                            <p:graphicEl>
                                              <a:dgm id="{DF24F49C-0DE0-481D-81DA-C2D1FA6E213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6">
                                            <p:graphicEl>
                                              <a:dgm id="{DF24F49C-0DE0-481D-81DA-C2D1FA6E2131}"/>
                                            </p:graphicEl>
                                          </p:spTgt>
                                        </p:tgtEl>
                                        <p:attrNameLst>
                                          <p:attrName>style.visibility</p:attrName>
                                        </p:attrNameLst>
                                      </p:cBhvr>
                                      <p:to>
                                        <p:strVal val="visible"/>
                                      </p:to>
                                    </p:set>
                                    <p:animEffect transition="in" filter="wipe(left)">
                                      <p:cBhvr>
                                        <p:cTn id="20" dur="750"/>
                                        <p:tgtEl>
                                          <p:spTgt spid="16">
                                            <p:graphicEl>
                                              <a:dgm id="{DF24F49C-0DE0-481D-81DA-C2D1FA6E213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graphicEl>
                                              <a:dgm id="{D1C906EE-7498-4320-B871-20B719DB5DB6}"/>
                                            </p:graphicEl>
                                          </p:spTgt>
                                        </p:tgtEl>
                                        <p:attrNameLst>
                                          <p:attrName>style.visibility</p:attrName>
                                        </p:attrNameLst>
                                      </p:cBhvr>
                                      <p:to>
                                        <p:strVal val="visible"/>
                                      </p:to>
                                    </p:set>
                                    <p:animEffect transition="in" filter="wipe(left)">
                                      <p:cBhvr>
                                        <p:cTn id="25" dur="750"/>
                                        <p:tgtEl>
                                          <p:spTgt spid="11">
                                            <p:graphicEl>
                                              <a:dgm id="{D1C906EE-7498-4320-B871-20B719DB5DB6}"/>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6">
                                            <p:graphicEl>
                                              <a:dgm id="{00C616D2-2A91-4BA2-805D-4DAACA6A6311}"/>
                                            </p:graphicEl>
                                          </p:spTgt>
                                        </p:tgtEl>
                                        <p:attrNameLst>
                                          <p:attrName>style.visibility</p:attrName>
                                        </p:attrNameLst>
                                      </p:cBhvr>
                                      <p:to>
                                        <p:strVal val="visible"/>
                                      </p:to>
                                    </p:set>
                                    <p:animEffect transition="in" filter="wipe(left)">
                                      <p:cBhvr>
                                        <p:cTn id="30" dur="750"/>
                                        <p:tgtEl>
                                          <p:spTgt spid="16">
                                            <p:graphicEl>
                                              <a:dgm id="{00C616D2-2A91-4BA2-805D-4DAACA6A6311}"/>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
                                            <p:graphicEl>
                                              <a:dgm id="{75A459D4-139C-4B66-839A-C00EE7B453F5}"/>
                                            </p:graphicEl>
                                          </p:spTgt>
                                        </p:tgtEl>
                                        <p:attrNameLst>
                                          <p:attrName>style.visibility</p:attrName>
                                        </p:attrNameLst>
                                      </p:cBhvr>
                                      <p:to>
                                        <p:strVal val="visible"/>
                                      </p:to>
                                    </p:set>
                                    <p:animEffect transition="in" filter="wipe(up)">
                                      <p:cBhvr>
                                        <p:cTn id="35" dur="1000"/>
                                        <p:tgtEl>
                                          <p:spTgt spid="11">
                                            <p:graphicEl>
                                              <a:dgm id="{75A459D4-139C-4B66-839A-C00EE7B453F5}"/>
                                            </p:graphic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6">
                                            <p:graphicEl>
                                              <a:dgm id="{FB887804-CCA7-403D-8940-20472A153D2B}"/>
                                            </p:graphicEl>
                                          </p:spTgt>
                                        </p:tgtEl>
                                        <p:attrNameLst>
                                          <p:attrName>style.visibility</p:attrName>
                                        </p:attrNameLst>
                                      </p:cBhvr>
                                      <p:to>
                                        <p:strVal val="visible"/>
                                      </p:to>
                                    </p:set>
                                    <p:animEffect transition="in" filter="wipe(up)">
                                      <p:cBhvr>
                                        <p:cTn id="38" dur="1000"/>
                                        <p:tgtEl>
                                          <p:spTgt spid="16">
                                            <p:graphicEl>
                                              <a:dgm id="{FB887804-CCA7-403D-8940-20472A153D2B}"/>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1">
                                            <p:graphicEl>
                                              <a:dgm id="{ECA277F5-8D36-4865-9F0F-E38B3BA7C2E2}"/>
                                            </p:graphicEl>
                                          </p:spTgt>
                                        </p:tgtEl>
                                        <p:attrNameLst>
                                          <p:attrName>style.visibility</p:attrName>
                                        </p:attrNameLst>
                                      </p:cBhvr>
                                      <p:to>
                                        <p:strVal val="visible"/>
                                      </p:to>
                                    </p:set>
                                    <p:animEffect transition="in" filter="wipe(left)">
                                      <p:cBhvr>
                                        <p:cTn id="43" dur="750"/>
                                        <p:tgtEl>
                                          <p:spTgt spid="11">
                                            <p:graphicEl>
                                              <a:dgm id="{ECA277F5-8D36-4865-9F0F-E38B3BA7C2E2}"/>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6">
                                            <p:graphicEl>
                                              <a:dgm id="{51359661-C2E0-42A9-B0AA-C4C8F8A284F5}"/>
                                            </p:graphicEl>
                                          </p:spTgt>
                                        </p:tgtEl>
                                        <p:attrNameLst>
                                          <p:attrName>style.visibility</p:attrName>
                                        </p:attrNameLst>
                                      </p:cBhvr>
                                      <p:to>
                                        <p:strVal val="visible"/>
                                      </p:to>
                                    </p:set>
                                    <p:animEffect transition="in" filter="wipe(left)">
                                      <p:cBhvr>
                                        <p:cTn id="48" dur="750"/>
                                        <p:tgtEl>
                                          <p:spTgt spid="16">
                                            <p:graphicEl>
                                              <a:dgm id="{51359661-C2E0-42A9-B0AA-C4C8F8A284F5}"/>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1">
                                            <p:graphicEl>
                                              <a:dgm id="{11AAC4B7-E277-4FDD-86E4-6FA99D5D54B9}"/>
                                            </p:graphicEl>
                                          </p:spTgt>
                                        </p:tgtEl>
                                        <p:attrNameLst>
                                          <p:attrName>style.visibility</p:attrName>
                                        </p:attrNameLst>
                                      </p:cBhvr>
                                      <p:to>
                                        <p:strVal val="visible"/>
                                      </p:to>
                                    </p:set>
                                    <p:animEffect transition="in" filter="wipe(left)">
                                      <p:cBhvr>
                                        <p:cTn id="53" dur="750"/>
                                        <p:tgtEl>
                                          <p:spTgt spid="11">
                                            <p:graphicEl>
                                              <a:dgm id="{11AAC4B7-E277-4FDD-86E4-6FA99D5D54B9}"/>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6">
                                            <p:graphicEl>
                                              <a:dgm id="{FEEEB821-DC00-47B0-95F8-2BB320110049}"/>
                                            </p:graphicEl>
                                          </p:spTgt>
                                        </p:tgtEl>
                                        <p:attrNameLst>
                                          <p:attrName>style.visibility</p:attrName>
                                        </p:attrNameLst>
                                      </p:cBhvr>
                                      <p:to>
                                        <p:strVal val="visible"/>
                                      </p:to>
                                    </p:set>
                                    <p:animEffect transition="in" filter="wipe(left)">
                                      <p:cBhvr>
                                        <p:cTn id="58" dur="750"/>
                                        <p:tgtEl>
                                          <p:spTgt spid="16">
                                            <p:graphicEl>
                                              <a:dgm id="{FEEEB821-DC00-47B0-95F8-2BB320110049}"/>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1">
                                            <p:graphicEl>
                                              <a:dgm id="{16741AB7-6B87-4073-A1CB-1B24AE2CF885}"/>
                                            </p:graphicEl>
                                          </p:spTgt>
                                        </p:tgtEl>
                                        <p:attrNameLst>
                                          <p:attrName>style.visibility</p:attrName>
                                        </p:attrNameLst>
                                      </p:cBhvr>
                                      <p:to>
                                        <p:strVal val="visible"/>
                                      </p:to>
                                    </p:set>
                                    <p:animEffect transition="in" filter="wipe(up)">
                                      <p:cBhvr>
                                        <p:cTn id="63" dur="1000"/>
                                        <p:tgtEl>
                                          <p:spTgt spid="11">
                                            <p:graphicEl>
                                              <a:dgm id="{16741AB7-6B87-4073-A1CB-1B24AE2CF88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16">
                                            <p:graphicEl>
                                              <a:dgm id="{16741AB7-6B87-4073-A1CB-1B24AE2CF885}"/>
                                            </p:graphicEl>
                                          </p:spTgt>
                                        </p:tgtEl>
                                        <p:attrNameLst>
                                          <p:attrName>style.visibility</p:attrName>
                                        </p:attrNameLst>
                                      </p:cBhvr>
                                      <p:to>
                                        <p:strVal val="visible"/>
                                      </p:to>
                                    </p:set>
                                    <p:animEffect transition="in" filter="wipe(up)">
                                      <p:cBhvr>
                                        <p:cTn id="66" dur="1000"/>
                                        <p:tgtEl>
                                          <p:spTgt spid="16">
                                            <p:graphicEl>
                                              <a:dgm id="{16741AB7-6B87-4073-A1CB-1B24AE2CF885}"/>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1">
                                            <p:graphicEl>
                                              <a:dgm id="{31AA8C5D-B77D-489C-880F-3695CD43AE3F}"/>
                                            </p:graphicEl>
                                          </p:spTgt>
                                        </p:tgtEl>
                                        <p:attrNameLst>
                                          <p:attrName>style.visibility</p:attrName>
                                        </p:attrNameLst>
                                      </p:cBhvr>
                                      <p:to>
                                        <p:strVal val="visible"/>
                                      </p:to>
                                    </p:set>
                                    <p:animEffect transition="in" filter="wipe(left)">
                                      <p:cBhvr>
                                        <p:cTn id="71" dur="750"/>
                                        <p:tgtEl>
                                          <p:spTgt spid="11">
                                            <p:graphicEl>
                                              <a:dgm id="{31AA8C5D-B77D-489C-880F-3695CD43AE3F}"/>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6">
                                            <p:graphicEl>
                                              <a:dgm id="{31AA8C5D-B77D-489C-880F-3695CD43AE3F}"/>
                                            </p:graphicEl>
                                          </p:spTgt>
                                        </p:tgtEl>
                                        <p:attrNameLst>
                                          <p:attrName>style.visibility</p:attrName>
                                        </p:attrNameLst>
                                      </p:cBhvr>
                                      <p:to>
                                        <p:strVal val="visible"/>
                                      </p:to>
                                    </p:set>
                                    <p:animEffect transition="in" filter="wipe(left)">
                                      <p:cBhvr>
                                        <p:cTn id="76" dur="750"/>
                                        <p:tgtEl>
                                          <p:spTgt spid="16">
                                            <p:graphicEl>
                                              <a:dgm id="{31AA8C5D-B77D-489C-880F-3695CD43AE3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Graphic spid="16"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kumimoji="1" lang="ja-JP" altLang="en-US" dirty="0" smtClean="0"/>
              <a:t>第</a:t>
            </a:r>
            <a:r>
              <a:rPr kumimoji="1" lang="en-US" altLang="ja-JP" dirty="0" smtClean="0"/>
              <a:t>2</a:t>
            </a:r>
            <a:r>
              <a:rPr kumimoji="1" lang="ja-JP" altLang="en-US" dirty="0" smtClean="0"/>
              <a:t>節　消費貸借の効力</a:t>
            </a:r>
            <a:endParaRPr kumimoji="1" lang="ja-JP" altLang="en-US" dirty="0"/>
          </a:p>
        </p:txBody>
      </p:sp>
      <p:sp>
        <p:nvSpPr>
          <p:cNvPr id="9" name="サブタイトル 8"/>
          <p:cNvSpPr>
            <a:spLocks noGrp="1"/>
          </p:cNvSpPr>
          <p:nvPr>
            <p:ph type="subTitle" idx="1"/>
          </p:nvPr>
        </p:nvSpPr>
        <p:spPr/>
        <p:txBody>
          <a:bodyPr/>
          <a:lstStyle/>
          <a:p>
            <a:pPr marL="514350" indent="-514350" algn="l">
              <a:buAutoNum type="arabicPeriod"/>
            </a:pPr>
            <a:r>
              <a:rPr kumimoji="1" lang="ja-JP" altLang="en-US" dirty="0" smtClean="0"/>
              <a:t>無利子の消費貸借の効力は</a:t>
            </a:r>
            <a:r>
              <a:rPr kumimoji="1" lang="en-US" altLang="ja-JP" dirty="0" smtClean="0"/>
              <a:t>?</a:t>
            </a:r>
          </a:p>
          <a:p>
            <a:pPr marL="514350" indent="-514350" algn="l">
              <a:buAutoNum type="arabicPeriod"/>
            </a:pPr>
            <a:r>
              <a:rPr lang="ja-JP" altLang="en-US" dirty="0"/>
              <a:t>利子付</a:t>
            </a:r>
            <a:r>
              <a:rPr lang="ja-JP" altLang="en-US" dirty="0" smtClean="0"/>
              <a:t>の消費貸借の効力は</a:t>
            </a:r>
            <a:r>
              <a:rPr lang="en-US" altLang="ja-JP" dirty="0" smtClean="0"/>
              <a:t>?</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2873788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1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消費貸借の貸主の担保責任</a:t>
            </a:r>
            <a:endParaRPr kumimoji="1" lang="ja-JP" altLang="en-US" dirty="0"/>
          </a:p>
        </p:txBody>
      </p:sp>
      <p:sp>
        <p:nvSpPr>
          <p:cNvPr id="3" name="コンテンツ プレースホルダー 2"/>
          <p:cNvSpPr>
            <a:spLocks noGrp="1"/>
          </p:cNvSpPr>
          <p:nvPr>
            <p:ph sz="half" idx="1"/>
          </p:nvPr>
        </p:nvSpPr>
        <p:spPr/>
        <p:txBody>
          <a:bodyPr>
            <a:normAutofit/>
          </a:bodyPr>
          <a:lstStyle/>
          <a:p>
            <a:r>
              <a:rPr lang="ja-JP" altLang="en-US" sz="2000" b="1" dirty="0"/>
              <a:t>第</a:t>
            </a:r>
            <a:r>
              <a:rPr lang="en-US" altLang="ja-JP" sz="2000" b="1" dirty="0"/>
              <a:t>590</a:t>
            </a:r>
            <a:r>
              <a:rPr lang="ja-JP" altLang="en-US" sz="2000" b="1" dirty="0"/>
              <a:t>条</a:t>
            </a:r>
            <a:r>
              <a:rPr lang="ja-JP" altLang="en-US" sz="2000" dirty="0"/>
              <a:t>（貸主の担保責任</a:t>
            </a:r>
            <a:r>
              <a:rPr lang="ja-JP" altLang="en-US" sz="2000" dirty="0" smtClean="0"/>
              <a:t>）</a:t>
            </a:r>
            <a:endParaRPr lang="en-US" altLang="ja-JP" sz="2000" dirty="0" smtClean="0"/>
          </a:p>
          <a:p>
            <a:pPr lvl="1"/>
            <a:r>
              <a:rPr lang="ja-JP" altLang="en-US" sz="1800" dirty="0" smtClean="0"/>
              <a:t>①</a:t>
            </a:r>
            <a:r>
              <a:rPr lang="ja-JP" altLang="en-US" sz="1800" dirty="0"/>
              <a:t>利息付きの消費貸借において，物に隠れた瑕疵があったときは，貸主は，瑕疵がない物をもってこれに代えなければならない。この場合においては，損害賠償の請求を妨げない</a:t>
            </a:r>
            <a:r>
              <a:rPr lang="ja-JP" altLang="en-US" sz="1800" dirty="0" smtClean="0"/>
              <a:t>。</a:t>
            </a:r>
            <a:endParaRPr lang="en-US" altLang="ja-JP" sz="1800" dirty="0" smtClean="0"/>
          </a:p>
          <a:p>
            <a:pPr lvl="1"/>
            <a:r>
              <a:rPr lang="ja-JP" altLang="en-US" sz="1800" dirty="0" smtClean="0"/>
              <a:t>②</a:t>
            </a:r>
            <a:r>
              <a:rPr lang="ja-JP" altLang="en-US" sz="1800" dirty="0"/>
              <a:t>無利息の消費貸借においては，借主は，瑕疵がある物の価額を返還することができる。この場合において，貸主がその瑕疵を知りながら借主に告げなかったときは，前項の規定を準用する。</a:t>
            </a:r>
            <a:endParaRPr kumimoji="1" lang="ja-JP" altLang="en-US" sz="1800" dirty="0"/>
          </a:p>
        </p:txBody>
      </p:sp>
      <p:sp>
        <p:nvSpPr>
          <p:cNvPr id="4" name="コンテンツ プレースホルダー 3"/>
          <p:cNvSpPr>
            <a:spLocks noGrp="1"/>
          </p:cNvSpPr>
          <p:nvPr>
            <p:ph sz="half" idx="2"/>
          </p:nvPr>
        </p:nvSpPr>
        <p:spPr/>
        <p:txBody>
          <a:bodyPr>
            <a:normAutofit/>
          </a:bodyPr>
          <a:lstStyle/>
          <a:p>
            <a:r>
              <a:rPr kumimoji="1" lang="ja-JP" altLang="en-US" sz="2000" dirty="0" smtClean="0"/>
              <a:t>有償消費貸借契約の例外か</a:t>
            </a:r>
            <a:r>
              <a:rPr kumimoji="1" lang="en-US" altLang="ja-JP" sz="2000" dirty="0" smtClean="0"/>
              <a:t>?</a:t>
            </a:r>
          </a:p>
          <a:p>
            <a:pPr lvl="1"/>
            <a:r>
              <a:rPr lang="ja-JP" altLang="en-US" sz="1800" dirty="0"/>
              <a:t>消費貸借契約</a:t>
            </a:r>
            <a:r>
              <a:rPr lang="ja-JP" altLang="en-US" sz="1800" dirty="0" smtClean="0"/>
              <a:t>は，有償・無償を問わず，片務契約とされている。</a:t>
            </a:r>
            <a:endParaRPr lang="en-US" altLang="ja-JP" sz="1800" dirty="0" smtClean="0"/>
          </a:p>
          <a:p>
            <a:pPr lvl="1"/>
            <a:r>
              <a:rPr kumimoji="1" lang="ja-JP" altLang="en-US" sz="1800" dirty="0" smtClean="0"/>
              <a:t>ところが，貸主が担保責任を負うということになると，双務契約と同様の効果が生じることになる。</a:t>
            </a:r>
            <a:endParaRPr kumimoji="1" lang="en-US" altLang="ja-JP" sz="1800" dirty="0" smtClean="0"/>
          </a:p>
          <a:p>
            <a:pPr lvl="1"/>
            <a:r>
              <a:rPr lang="ja-JP" altLang="en-US" sz="1800" dirty="0" smtClean="0"/>
              <a:t>しかし</a:t>
            </a:r>
            <a:r>
              <a:rPr lang="ja-JP" altLang="en-US" sz="1800" dirty="0"/>
              <a:t>，</a:t>
            </a:r>
            <a:r>
              <a:rPr lang="ja-JP" altLang="en-US" sz="1800" dirty="0" smtClean="0"/>
              <a:t>消費貸借は，金銭の消費貸借契約がほとんどであるため，「隠れた瑕疵」が生じることはないので，</a:t>
            </a:r>
            <a:r>
              <a:rPr lang="ja-JP" altLang="en-US" sz="1800" dirty="0"/>
              <a:t>現実には，</a:t>
            </a:r>
            <a:r>
              <a:rPr lang="ja-JP" altLang="en-US" sz="1800" dirty="0" smtClean="0"/>
              <a:t>問題は生じないといってよい。</a:t>
            </a:r>
            <a:endParaRPr lang="en-US" altLang="ja-JP" sz="1800" dirty="0" smtClean="0"/>
          </a:p>
          <a:p>
            <a:pPr lvl="1"/>
            <a:r>
              <a:rPr kumimoji="1" lang="ja-JP" altLang="en-US" sz="1800" dirty="0"/>
              <a:t>したがって</a:t>
            </a:r>
            <a:r>
              <a:rPr kumimoji="1" lang="ja-JP" altLang="en-US" sz="1800" dirty="0" smtClean="0"/>
              <a:t>，有償の消費貸借契約は，片務契約と解することがなお可能である。</a:t>
            </a:r>
            <a:endParaRPr kumimoji="1" lang="ja-JP" altLang="en-US" sz="18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325464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250"/>
                                        <p:tgtEl>
                                          <p:spTgt spid="3">
                                            <p:txEl>
                                              <p:pRg st="1" end="1"/>
                                            </p:txEl>
                                          </p:spTgt>
                                        </p:tgtEl>
                                      </p:cBhvr>
                                    </p:animEffect>
                                  </p:childTnLst>
                                </p:cTn>
                              </p:par>
                            </p:childTnLst>
                          </p:cTn>
                        </p:par>
                        <p:par>
                          <p:cTn id="12" fill="hold">
                            <p:stCondLst>
                              <p:cond delay="725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6000"/>
                                        <p:tgtEl>
                                          <p:spTgt spid="3">
                                            <p:txEl>
                                              <p:pRg st="2" end="2"/>
                                            </p:txEl>
                                          </p:spTgt>
                                        </p:tgtEl>
                                      </p:cBhvr>
                                    </p:animEffect>
                                  </p:childTnLst>
                                </p:cTn>
                              </p:par>
                            </p:childTnLst>
                          </p:cTn>
                        </p:par>
                        <p:par>
                          <p:cTn id="16" fill="hold">
                            <p:stCondLst>
                              <p:cond delay="13750"/>
                            </p:stCondLst>
                            <p:childTnLst>
                              <p:par>
                                <p:cTn id="17" presetID="22" presetClass="entr" presetSubtype="8" fill="hold" grpId="0" nodeType="afterEffect">
                                  <p:stCondLst>
                                    <p:cond delay="50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left)">
                                      <p:cBhvr>
                                        <p:cTn id="19" dur="500"/>
                                        <p:tgtEl>
                                          <p:spTgt spid="4">
                                            <p:txEl>
                                              <p:pRg st="0" end="0"/>
                                            </p:txEl>
                                          </p:spTgt>
                                        </p:tgtEl>
                                      </p:cBhvr>
                                    </p:animEffect>
                                  </p:childTnLst>
                                </p:cTn>
                              </p:par>
                            </p:childTnLst>
                          </p:cTn>
                        </p:par>
                        <p:par>
                          <p:cTn id="20" fill="hold">
                            <p:stCondLst>
                              <p:cond delay="14750"/>
                            </p:stCondLst>
                            <p:childTnLst>
                              <p:par>
                                <p:cTn id="21" presetID="22" presetClass="entr" presetSubtype="1" fill="hold" grpId="0" nodeType="afterEffect">
                                  <p:stCondLst>
                                    <p:cond delay="50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up)">
                                      <p:cBhvr>
                                        <p:cTn id="23" dur="2000"/>
                                        <p:tgtEl>
                                          <p:spTgt spid="4">
                                            <p:txEl>
                                              <p:pRg st="1" end="1"/>
                                            </p:txEl>
                                          </p:spTgt>
                                        </p:tgtEl>
                                      </p:cBhvr>
                                    </p:animEffect>
                                  </p:childTnLst>
                                </p:cTn>
                              </p:par>
                            </p:childTnLst>
                          </p:cTn>
                        </p:par>
                        <p:par>
                          <p:cTn id="24" fill="hold">
                            <p:stCondLst>
                              <p:cond delay="17250"/>
                            </p:stCondLst>
                            <p:childTnLst>
                              <p:par>
                                <p:cTn id="25" presetID="22" presetClass="entr" presetSubtype="1" fill="hold" grpId="0" nodeType="afterEffect">
                                  <p:stCondLst>
                                    <p:cond delay="50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3000"/>
                                        <p:tgtEl>
                                          <p:spTgt spid="4">
                                            <p:txEl>
                                              <p:pRg st="2" end="2"/>
                                            </p:txEl>
                                          </p:spTgt>
                                        </p:tgtEl>
                                      </p:cBhvr>
                                    </p:animEffect>
                                  </p:childTnLst>
                                </p:cTn>
                              </p:par>
                            </p:childTnLst>
                          </p:cTn>
                        </p:par>
                        <p:par>
                          <p:cTn id="28" fill="hold">
                            <p:stCondLst>
                              <p:cond delay="20750"/>
                            </p:stCondLst>
                            <p:childTnLst>
                              <p:par>
                                <p:cTn id="29" presetID="22" presetClass="entr" presetSubtype="1" fill="hold" grpId="0" nodeType="afterEffect">
                                  <p:stCondLst>
                                    <p:cond delay="50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wipe(up)">
                                      <p:cBhvr>
                                        <p:cTn id="31" dur="4500"/>
                                        <p:tgtEl>
                                          <p:spTgt spid="4">
                                            <p:txEl>
                                              <p:pRg st="3" end="3"/>
                                            </p:txEl>
                                          </p:spTgt>
                                        </p:tgtEl>
                                      </p:cBhvr>
                                    </p:animEffect>
                                  </p:childTnLst>
                                </p:cTn>
                              </p:par>
                            </p:childTnLst>
                          </p:cTn>
                        </p:par>
                        <p:par>
                          <p:cTn id="32" fill="hold">
                            <p:stCondLst>
                              <p:cond delay="25750"/>
                            </p:stCondLst>
                            <p:childTnLst>
                              <p:par>
                                <p:cTn id="33" presetID="22" presetClass="entr" presetSubtype="1" fill="hold" grpId="0" nodeType="afterEffect">
                                  <p:stCondLst>
                                    <p:cond delay="50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wipe(up)">
                                      <p:cBhvr>
                                        <p:cTn id="35" dur="2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rmAutofit/>
          </a:bodyPr>
          <a:lstStyle/>
          <a:p>
            <a:r>
              <a:rPr kumimoji="1" lang="ja-JP" altLang="en-US" sz="4000" dirty="0" smtClean="0"/>
              <a:t>第</a:t>
            </a:r>
            <a:r>
              <a:rPr kumimoji="1" lang="en-US" altLang="ja-JP" sz="4000" dirty="0" smtClean="0"/>
              <a:t>4</a:t>
            </a:r>
            <a:r>
              <a:rPr kumimoji="1" lang="ja-JP" altLang="en-US" sz="4000" dirty="0" smtClean="0"/>
              <a:t>節　消費貸借の終了　</a:t>
            </a:r>
            <a:endParaRPr kumimoji="1" lang="ja-JP" altLang="en-US" sz="4000" dirty="0"/>
          </a:p>
        </p:txBody>
      </p:sp>
      <p:sp>
        <p:nvSpPr>
          <p:cNvPr id="8" name="サブタイトル 7"/>
          <p:cNvSpPr>
            <a:spLocks noGrp="1"/>
          </p:cNvSpPr>
          <p:nvPr>
            <p:ph type="subTitle" idx="1"/>
          </p:nvPr>
        </p:nvSpPr>
        <p:spPr>
          <a:xfrm>
            <a:off x="1371600" y="3645024"/>
            <a:ext cx="6400800" cy="2160240"/>
          </a:xfrm>
        </p:spPr>
        <p:txBody>
          <a:bodyPr>
            <a:noAutofit/>
          </a:bodyPr>
          <a:lstStyle/>
          <a:p>
            <a:pPr marL="514350" indent="-514350" algn="l">
              <a:buAutoNum type="arabicPeriod"/>
            </a:pPr>
            <a:r>
              <a:rPr kumimoji="1" lang="ja-JP" altLang="en-US" sz="2000" dirty="0" smtClean="0">
                <a:solidFill>
                  <a:schemeClr val="tx1"/>
                </a:solidFill>
              </a:rPr>
              <a:t>消費貸借契約はいつ終了するのか</a:t>
            </a:r>
            <a:r>
              <a:rPr kumimoji="1" lang="en-US" altLang="ja-JP" sz="2000" dirty="0" smtClean="0">
                <a:solidFill>
                  <a:schemeClr val="tx1"/>
                </a:solidFill>
              </a:rPr>
              <a:t>?</a:t>
            </a:r>
          </a:p>
          <a:p>
            <a:pPr marL="514350" indent="-514350" algn="l">
              <a:buAutoNum type="arabicPeriod"/>
            </a:pPr>
            <a:r>
              <a:rPr kumimoji="1" lang="ja-JP" altLang="en-US" sz="2000" dirty="0" smtClean="0">
                <a:solidFill>
                  <a:schemeClr val="tx1"/>
                </a:solidFill>
              </a:rPr>
              <a:t>消費貸借の終了の効果は</a:t>
            </a:r>
            <a:r>
              <a:rPr kumimoji="1" lang="en-US" altLang="ja-JP" sz="2000" dirty="0" smtClean="0">
                <a:solidFill>
                  <a:schemeClr val="tx1"/>
                </a:solidFill>
              </a:rPr>
              <a:t>?</a:t>
            </a:r>
          </a:p>
          <a:p>
            <a:pPr marL="514350" indent="-514350" algn="l">
              <a:buAutoNum type="arabicPeriod"/>
            </a:pPr>
            <a:r>
              <a:rPr kumimoji="1" lang="ja-JP" altLang="en-US" sz="2000" dirty="0" smtClean="0">
                <a:solidFill>
                  <a:schemeClr val="tx1"/>
                </a:solidFill>
              </a:rPr>
              <a:t>要件事実論は，これまで，「弁済期の合意」をどのように扱ってきたか</a:t>
            </a:r>
            <a:r>
              <a:rPr kumimoji="1" lang="en-US" altLang="ja-JP" sz="2000" dirty="0" smtClean="0">
                <a:solidFill>
                  <a:schemeClr val="tx1"/>
                </a:solidFill>
              </a:rPr>
              <a:t>?</a:t>
            </a:r>
          </a:p>
          <a:p>
            <a:pPr marL="514350" indent="-514350" algn="l">
              <a:buAutoNum type="arabicPeriod"/>
            </a:pPr>
            <a:r>
              <a:rPr lang="ja-JP" altLang="en-US" sz="2000" dirty="0">
                <a:solidFill>
                  <a:schemeClr val="tx1"/>
                </a:solidFill>
              </a:rPr>
              <a:t>現在</a:t>
            </a:r>
            <a:r>
              <a:rPr lang="ja-JP" altLang="en-US" sz="2000" dirty="0" smtClean="0">
                <a:solidFill>
                  <a:schemeClr val="tx1"/>
                </a:solidFill>
              </a:rPr>
              <a:t>の要件</a:t>
            </a:r>
            <a:r>
              <a:rPr lang="ja-JP" altLang="en-US" sz="2000" dirty="0">
                <a:solidFill>
                  <a:schemeClr val="tx1"/>
                </a:solidFill>
              </a:rPr>
              <a:t>事実論は</a:t>
            </a:r>
            <a:r>
              <a:rPr lang="ja-JP" altLang="en-US" sz="2000" dirty="0" smtClean="0">
                <a:solidFill>
                  <a:schemeClr val="tx1"/>
                </a:solidFill>
              </a:rPr>
              <a:t>，「弁済期」の合意をどのように扱っているか</a:t>
            </a:r>
            <a:r>
              <a:rPr lang="en-US" altLang="ja-JP" sz="2000" dirty="0" smtClean="0">
                <a:solidFill>
                  <a:schemeClr val="tx1"/>
                </a:solidFill>
              </a:rPr>
              <a:t>?</a:t>
            </a:r>
            <a:endParaRPr kumimoji="1" lang="en-US" altLang="ja-JP" sz="2000" dirty="0" smtClean="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14</a:t>
            </a:fld>
            <a:endParaRPr kumimoji="1" lang="ja-JP" altLang="en-US" dirty="0"/>
          </a:p>
        </p:txBody>
      </p:sp>
    </p:spTree>
    <p:extLst>
      <p:ext uri="{BB962C8B-B14F-4D97-AF65-F5344CB8AC3E}">
        <p14:creationId xmlns:p14="http://schemas.microsoft.com/office/powerpoint/2010/main" val="4241663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000"/>
                                        <p:tgtEl>
                                          <p:spTgt spid="8">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750"/>
                                        <p:tgtEl>
                                          <p:spTgt spid="8">
                                            <p:txEl>
                                              <p:pRg st="1" end="1"/>
                                            </p:txEl>
                                          </p:spTgt>
                                        </p:tgtEl>
                                      </p:cBhvr>
                                    </p:animEffect>
                                  </p:childTnLst>
                                </p:cTn>
                              </p:par>
                            </p:childTnLst>
                          </p:cTn>
                        </p:par>
                        <p:par>
                          <p:cTn id="12" fill="hold">
                            <p:stCondLst>
                              <p:cond delay="275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500"/>
                                        <p:tgtEl>
                                          <p:spTgt spid="8">
                                            <p:txEl>
                                              <p:pRg st="2" end="2"/>
                                            </p:txEl>
                                          </p:spTgt>
                                        </p:tgtEl>
                                      </p:cBhvr>
                                    </p:animEffect>
                                  </p:childTnLst>
                                </p:cTn>
                              </p:par>
                            </p:childTnLst>
                          </p:cTn>
                        </p:par>
                        <p:par>
                          <p:cTn id="16" fill="hold">
                            <p:stCondLst>
                              <p:cond delay="4750"/>
                            </p:stCondLst>
                            <p:childTnLst>
                              <p:par>
                                <p:cTn id="17" presetID="22" presetClass="entr" presetSubtype="1"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up)">
                                      <p:cBhvr>
                                        <p:cTn id="19" dur="1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消費貸借の返還の時期</a:t>
            </a:r>
            <a:endParaRPr kumimoji="1" lang="ja-JP" altLang="en-US" dirty="0"/>
          </a:p>
        </p:txBody>
      </p:sp>
      <p:sp>
        <p:nvSpPr>
          <p:cNvPr id="8" name="コンテンツ プレースホルダー 7"/>
          <p:cNvSpPr>
            <a:spLocks noGrp="1"/>
          </p:cNvSpPr>
          <p:nvPr>
            <p:ph sz="half" idx="1"/>
          </p:nvPr>
        </p:nvSpPr>
        <p:spPr/>
        <p:txBody>
          <a:bodyPr>
            <a:normAutofit/>
          </a:bodyPr>
          <a:lstStyle/>
          <a:p>
            <a:r>
              <a:rPr lang="ja-JP" altLang="en-US" sz="2400" b="1" dirty="0"/>
              <a:t>第</a:t>
            </a:r>
            <a:r>
              <a:rPr lang="en-US" altLang="ja-JP" sz="2400" b="1" dirty="0"/>
              <a:t>591</a:t>
            </a:r>
            <a:r>
              <a:rPr lang="ja-JP" altLang="en-US" sz="2400" b="1" dirty="0"/>
              <a:t>条</a:t>
            </a:r>
            <a:r>
              <a:rPr lang="ja-JP" altLang="en-US" sz="2400" dirty="0"/>
              <a:t>（返還の時期</a:t>
            </a:r>
            <a:r>
              <a:rPr lang="ja-JP" altLang="en-US" sz="2400" dirty="0" smtClean="0"/>
              <a:t>）</a:t>
            </a:r>
            <a:endParaRPr lang="en-US" altLang="ja-JP" sz="2400" dirty="0" smtClean="0"/>
          </a:p>
          <a:p>
            <a:pPr lvl="1"/>
            <a:r>
              <a:rPr lang="ja-JP" altLang="en-US" sz="2000" dirty="0" smtClean="0"/>
              <a:t>①</a:t>
            </a:r>
            <a:r>
              <a:rPr lang="ja-JP" altLang="en-US" sz="2000" dirty="0"/>
              <a:t>当事者が返還の時期を定めなかったときは，貸主は，相当の期間を定めて返還の催告をすることができる</a:t>
            </a:r>
            <a:r>
              <a:rPr lang="ja-JP" altLang="en-US" sz="2000" dirty="0" smtClean="0"/>
              <a:t>。</a:t>
            </a:r>
            <a:endParaRPr lang="en-US" altLang="ja-JP" sz="2000" dirty="0" smtClean="0"/>
          </a:p>
          <a:p>
            <a:pPr lvl="1"/>
            <a:r>
              <a:rPr lang="ja-JP" altLang="en-US" sz="2000" dirty="0" smtClean="0"/>
              <a:t>②</a:t>
            </a:r>
            <a:r>
              <a:rPr lang="ja-JP" altLang="en-US" sz="2000" dirty="0"/>
              <a:t>借主は，いつでも返還をすることができる</a:t>
            </a:r>
            <a:r>
              <a:rPr lang="ja-JP" altLang="en-US" sz="2000" dirty="0" smtClean="0"/>
              <a:t>。</a:t>
            </a:r>
            <a:endParaRPr lang="en-US" altLang="ja-JP" sz="2000" dirty="0" smtClean="0"/>
          </a:p>
          <a:p>
            <a:r>
              <a:rPr kumimoji="1" lang="en-US" altLang="ja-JP" sz="2400" dirty="0"/>
              <a:t>1</a:t>
            </a:r>
            <a:r>
              <a:rPr kumimoji="1" lang="ja-JP" altLang="en-US" sz="2400" dirty="0" smtClean="0"/>
              <a:t>項の関連規定</a:t>
            </a:r>
            <a:endParaRPr kumimoji="1" lang="en-US" altLang="ja-JP" sz="2400" dirty="0" smtClean="0"/>
          </a:p>
          <a:p>
            <a:pPr lvl="1"/>
            <a:r>
              <a:rPr lang="ja-JP" altLang="en-US" sz="1800" b="1" dirty="0">
                <a:solidFill>
                  <a:srgbClr val="00B050"/>
                </a:solidFill>
              </a:rPr>
              <a:t>親規定</a:t>
            </a:r>
            <a:endParaRPr lang="en-US" altLang="ja-JP" sz="1800" b="1" dirty="0">
              <a:solidFill>
                <a:srgbClr val="00B050"/>
              </a:solidFill>
            </a:endParaRPr>
          </a:p>
          <a:p>
            <a:pPr lvl="2"/>
            <a:r>
              <a:rPr lang="ja-JP" altLang="en-US" sz="1600" b="1" dirty="0"/>
              <a:t>第</a:t>
            </a:r>
            <a:r>
              <a:rPr lang="en-US" altLang="ja-JP" sz="1600" b="1" dirty="0"/>
              <a:t>412</a:t>
            </a:r>
            <a:r>
              <a:rPr lang="ja-JP" altLang="en-US" sz="1600" b="1" dirty="0"/>
              <a:t>条</a:t>
            </a:r>
            <a:r>
              <a:rPr lang="ja-JP" altLang="en-US" sz="1600" dirty="0"/>
              <a:t>（履行期と履行遅滞）</a:t>
            </a:r>
            <a:br>
              <a:rPr lang="ja-JP" altLang="en-US" sz="1600" dirty="0"/>
            </a:br>
            <a:r>
              <a:rPr lang="ja-JP" altLang="en-US" sz="1600" dirty="0"/>
              <a:t>③債務の履行について期限を定めなかったときは，債務者は，履行の請求を受けた時から遅滞の責任を負う</a:t>
            </a:r>
            <a:r>
              <a:rPr lang="ja-JP" altLang="en-US" sz="1600" dirty="0" smtClean="0"/>
              <a:t>。</a:t>
            </a:r>
            <a:endParaRPr lang="en-US" altLang="ja-JP" sz="1600" dirty="0" smtClean="0"/>
          </a:p>
        </p:txBody>
      </p:sp>
      <p:sp>
        <p:nvSpPr>
          <p:cNvPr id="9" name="コンテンツ プレースホルダー 8"/>
          <p:cNvSpPr>
            <a:spLocks noGrp="1"/>
          </p:cNvSpPr>
          <p:nvPr>
            <p:ph sz="half" idx="2"/>
          </p:nvPr>
        </p:nvSpPr>
        <p:spPr/>
        <p:txBody>
          <a:bodyPr>
            <a:noAutofit/>
          </a:bodyPr>
          <a:lstStyle/>
          <a:p>
            <a:pPr lvl="1"/>
            <a:r>
              <a:rPr kumimoji="1" lang="ja-JP" altLang="en-US" sz="1800" b="1" dirty="0" smtClean="0">
                <a:solidFill>
                  <a:srgbClr val="00B050"/>
                </a:solidFill>
              </a:rPr>
              <a:t>兄弟規定</a:t>
            </a:r>
            <a:endParaRPr kumimoji="1" lang="en-US" altLang="ja-JP" sz="1800" b="1" dirty="0" smtClean="0">
              <a:solidFill>
                <a:srgbClr val="00B050"/>
              </a:solidFill>
            </a:endParaRPr>
          </a:p>
          <a:p>
            <a:pPr lvl="2"/>
            <a:r>
              <a:rPr lang="ja-JP" altLang="en-US" sz="1600" b="1" dirty="0"/>
              <a:t>第</a:t>
            </a:r>
            <a:r>
              <a:rPr lang="en-US" altLang="ja-JP" sz="1600" b="1" dirty="0"/>
              <a:t>666</a:t>
            </a:r>
            <a:r>
              <a:rPr lang="ja-JP" altLang="en-US" sz="1600" b="1" dirty="0"/>
              <a:t>条</a:t>
            </a:r>
            <a:r>
              <a:rPr lang="ja-JP" altLang="en-US" sz="1600" dirty="0"/>
              <a:t>（消費寄託</a:t>
            </a:r>
            <a:r>
              <a:rPr lang="ja-JP" altLang="en-US" sz="1600" dirty="0" smtClean="0"/>
              <a:t>）</a:t>
            </a:r>
            <a:endParaRPr lang="en-US" altLang="ja-JP" sz="1600" dirty="0" smtClean="0"/>
          </a:p>
          <a:p>
            <a:pPr lvl="3"/>
            <a:r>
              <a:rPr lang="en-US" altLang="ja-JP" sz="1400" dirty="0" smtClean="0"/>
              <a:t>②</a:t>
            </a:r>
            <a:r>
              <a:rPr lang="ja-JP" altLang="en-US" sz="1400" dirty="0"/>
              <a:t>前項において準用する第</a:t>
            </a:r>
            <a:r>
              <a:rPr lang="en-US" altLang="ja-JP" sz="1400" dirty="0"/>
              <a:t>591</a:t>
            </a:r>
            <a:r>
              <a:rPr lang="ja-JP" altLang="en-US" sz="1400" dirty="0"/>
              <a:t>条第</a:t>
            </a:r>
            <a:r>
              <a:rPr lang="en-US" altLang="ja-JP" sz="1400" dirty="0"/>
              <a:t>1</a:t>
            </a:r>
            <a:r>
              <a:rPr lang="ja-JP" altLang="en-US" sz="1400" dirty="0"/>
              <a:t>項</a:t>
            </a:r>
            <a:r>
              <a:rPr lang="en-US" altLang="ja-JP" sz="1400" dirty="0"/>
              <a:t>〔</a:t>
            </a:r>
            <a:r>
              <a:rPr lang="ja-JP" altLang="en-US" sz="1400" dirty="0"/>
              <a:t>返還の時期・貸主による返還の催告</a:t>
            </a:r>
            <a:r>
              <a:rPr lang="en-US" altLang="ja-JP" sz="1400" dirty="0"/>
              <a:t>〕</a:t>
            </a:r>
            <a:r>
              <a:rPr lang="ja-JP" altLang="en-US" sz="1400" dirty="0"/>
              <a:t>の規定にかかわらず，前項の契約に返還の時期を定めなかったときは，寄託者は，いつでも返還を請求することができる</a:t>
            </a:r>
            <a:r>
              <a:rPr lang="ja-JP" altLang="en-US" sz="1400" dirty="0" smtClean="0"/>
              <a:t>。</a:t>
            </a:r>
            <a:endParaRPr lang="en-US" altLang="ja-JP" sz="1400" dirty="0" smtClean="0"/>
          </a:p>
          <a:p>
            <a:r>
              <a:rPr kumimoji="1" lang="en-US" altLang="ja-JP" sz="2400" dirty="0"/>
              <a:t>2</a:t>
            </a:r>
            <a:r>
              <a:rPr kumimoji="1" lang="ja-JP" altLang="en-US" sz="2400" dirty="0" smtClean="0"/>
              <a:t>項の関連規定</a:t>
            </a:r>
            <a:endParaRPr kumimoji="1" lang="en-US" altLang="ja-JP" sz="2400" dirty="0" smtClean="0"/>
          </a:p>
          <a:p>
            <a:pPr lvl="2"/>
            <a:r>
              <a:rPr lang="ja-JP" altLang="en-US" sz="1600" b="1" dirty="0" smtClean="0"/>
              <a:t>第</a:t>
            </a:r>
            <a:r>
              <a:rPr lang="en-US" altLang="ja-JP" sz="1600" b="1" dirty="0" smtClean="0"/>
              <a:t>136</a:t>
            </a:r>
            <a:r>
              <a:rPr lang="ja-JP" altLang="en-US" sz="1600" b="1" dirty="0"/>
              <a:t>条</a:t>
            </a:r>
            <a:r>
              <a:rPr lang="ja-JP" altLang="en-US" sz="1600" dirty="0"/>
              <a:t>（期限の利益及びその</a:t>
            </a:r>
            <a:r>
              <a:rPr lang="ja-JP" altLang="en-US" sz="1600" dirty="0" smtClean="0"/>
              <a:t>放棄</a:t>
            </a:r>
            <a:endParaRPr lang="en-US" altLang="ja-JP" sz="1600" dirty="0" smtClean="0"/>
          </a:p>
          <a:p>
            <a:pPr lvl="3"/>
            <a:r>
              <a:rPr lang="ja-JP" altLang="en-US" sz="1400" dirty="0" smtClean="0"/>
              <a:t>①</a:t>
            </a:r>
            <a:r>
              <a:rPr lang="ja-JP" altLang="en-US" sz="1400" dirty="0"/>
              <a:t>期限は，債務者の利益のために定めたものと推定する</a:t>
            </a:r>
            <a:r>
              <a:rPr lang="ja-JP" altLang="en-US" sz="1400" dirty="0" smtClean="0"/>
              <a:t>。</a:t>
            </a:r>
            <a:endParaRPr lang="en-US" altLang="ja-JP" sz="1400" dirty="0" smtClean="0"/>
          </a:p>
          <a:p>
            <a:pPr lvl="3"/>
            <a:r>
              <a:rPr lang="ja-JP" altLang="en-US" sz="1400" dirty="0" smtClean="0"/>
              <a:t>②</a:t>
            </a:r>
            <a:r>
              <a:rPr lang="ja-JP" altLang="en-US" sz="1400" dirty="0"/>
              <a:t>期限の利益は，放棄することができる。ただし，これによって相手方の利益を害することはできない。</a:t>
            </a:r>
            <a:endParaRPr kumimoji="1" lang="ja-JP" altLang="en-US" sz="14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15</a:t>
            </a:fld>
            <a:endParaRPr kumimoji="1" lang="ja-JP" altLang="en-US" dirty="0"/>
          </a:p>
        </p:txBody>
      </p:sp>
    </p:spTree>
    <p:extLst>
      <p:ext uri="{BB962C8B-B14F-4D97-AF65-F5344CB8AC3E}">
        <p14:creationId xmlns:p14="http://schemas.microsoft.com/office/powerpoint/2010/main" val="927449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3750"/>
                                        <p:tgtEl>
                                          <p:spTgt spid="8">
                                            <p:txEl>
                                              <p:pRg st="1" end="1"/>
                                            </p:txEl>
                                          </p:spTgt>
                                        </p:tgtEl>
                                      </p:cBhvr>
                                    </p:animEffect>
                                  </p:childTnLst>
                                </p:cTn>
                              </p:par>
                            </p:childTnLst>
                          </p:cTn>
                        </p:par>
                        <p:par>
                          <p:cTn id="12" fill="hold">
                            <p:stCondLst>
                              <p:cond delay="55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250"/>
                                        <p:tgtEl>
                                          <p:spTgt spid="8">
                                            <p:txEl>
                                              <p:pRg st="2" end="2"/>
                                            </p:txEl>
                                          </p:spTgt>
                                        </p:tgtEl>
                                      </p:cBhvr>
                                    </p:animEffect>
                                  </p:childTnLst>
                                </p:cTn>
                              </p:par>
                            </p:childTnLst>
                          </p:cTn>
                        </p:par>
                        <p:par>
                          <p:cTn id="16" fill="hold">
                            <p:stCondLst>
                              <p:cond delay="725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750"/>
                                        <p:tgtEl>
                                          <p:spTgt spid="8">
                                            <p:txEl>
                                              <p:pRg st="3" end="3"/>
                                            </p:txEl>
                                          </p:spTgt>
                                        </p:tgtEl>
                                      </p:cBhvr>
                                    </p:animEffect>
                                  </p:childTnLst>
                                </p:cTn>
                              </p:par>
                            </p:childTnLst>
                          </p:cTn>
                        </p:par>
                        <p:par>
                          <p:cTn id="20" fill="hold">
                            <p:stCondLst>
                              <p:cond delay="8500"/>
                            </p:stCondLst>
                            <p:childTnLst>
                              <p:par>
                                <p:cTn id="21" presetID="22" presetClass="entr" presetSubtype="8" fill="hold" grpId="0" nodeType="afterEffect">
                                  <p:stCondLst>
                                    <p:cond delay="50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wipe(left)">
                                      <p:cBhvr>
                                        <p:cTn id="23" dur="750"/>
                                        <p:tgtEl>
                                          <p:spTgt spid="9">
                                            <p:txEl>
                                              <p:pRg st="3" end="3"/>
                                            </p:txEl>
                                          </p:spTgt>
                                        </p:tgtEl>
                                      </p:cBhvr>
                                    </p:animEffect>
                                  </p:childTnLst>
                                </p:cTn>
                              </p:par>
                            </p:childTnLst>
                          </p:cTn>
                        </p:par>
                        <p:par>
                          <p:cTn id="24" fill="hold">
                            <p:stCondLst>
                              <p:cond delay="9750"/>
                            </p:stCondLst>
                            <p:childTnLst>
                              <p:par>
                                <p:cTn id="25" presetID="22" presetClass="entr" presetSubtype="8" fill="hold" grpId="0" nodeType="afterEffect">
                                  <p:stCondLst>
                                    <p:cond delay="50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par>
                          <p:cTn id="28" fill="hold">
                            <p:stCondLst>
                              <p:cond delay="10750"/>
                            </p:stCondLst>
                            <p:childTnLst>
                              <p:par>
                                <p:cTn id="29" presetID="22" presetClass="entr" presetSubtype="8" fill="hold" grpId="0" nodeType="afterEffect">
                                  <p:stCondLst>
                                    <p:cond delay="50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wipe(left)">
                                      <p:cBhvr>
                                        <p:cTn id="31" dur="500"/>
                                        <p:tgtEl>
                                          <p:spTgt spid="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8">
                                            <p:txEl>
                                              <p:pRg st="5" end="5"/>
                                            </p:txEl>
                                          </p:spTgt>
                                        </p:tgtEl>
                                        <p:attrNameLst>
                                          <p:attrName>style.visibility</p:attrName>
                                        </p:attrNameLst>
                                      </p:cBhvr>
                                      <p:to>
                                        <p:strVal val="visible"/>
                                      </p:to>
                                    </p:set>
                                    <p:animEffect transition="in" filter="wipe(up)">
                                      <p:cBhvr>
                                        <p:cTn id="36" dur="4500"/>
                                        <p:tgtEl>
                                          <p:spTgt spid="8">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Effect transition="in" filter="wipe(left)">
                                      <p:cBhvr>
                                        <p:cTn id="41" dur="500"/>
                                        <p:tgtEl>
                                          <p:spTgt spid="9">
                                            <p:txEl>
                                              <p:pRg st="1" end="1"/>
                                            </p:txEl>
                                          </p:spTgt>
                                        </p:tgtEl>
                                      </p:cBhvr>
                                    </p:animEffect>
                                  </p:childTnLst>
                                </p:cTn>
                              </p:par>
                            </p:childTnLst>
                          </p:cTn>
                        </p:par>
                        <p:par>
                          <p:cTn id="42" fill="hold">
                            <p:stCondLst>
                              <p:cond delay="500"/>
                            </p:stCondLst>
                            <p:childTnLst>
                              <p:par>
                                <p:cTn id="43" presetID="22" presetClass="entr" presetSubtype="1" fill="hold" grpId="0" nodeType="afterEffect">
                                  <p:stCondLst>
                                    <p:cond delay="500"/>
                                  </p:stCondLst>
                                  <p:childTnLst>
                                    <p:set>
                                      <p:cBhvr>
                                        <p:cTn id="44" dur="1" fill="hold">
                                          <p:stCondLst>
                                            <p:cond delay="0"/>
                                          </p:stCondLst>
                                        </p:cTn>
                                        <p:tgtEl>
                                          <p:spTgt spid="9">
                                            <p:txEl>
                                              <p:pRg st="2" end="2"/>
                                            </p:txEl>
                                          </p:spTgt>
                                        </p:tgtEl>
                                        <p:attrNameLst>
                                          <p:attrName>style.visibility</p:attrName>
                                        </p:attrNameLst>
                                      </p:cBhvr>
                                      <p:to>
                                        <p:strVal val="visible"/>
                                      </p:to>
                                    </p:set>
                                    <p:animEffect transition="in" filter="wipe(up)">
                                      <p:cBhvr>
                                        <p:cTn id="45" dur="5750"/>
                                        <p:tgtEl>
                                          <p:spTgt spid="9">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9">
                                            <p:txEl>
                                              <p:pRg st="4" end="4"/>
                                            </p:txEl>
                                          </p:spTgt>
                                        </p:tgtEl>
                                        <p:attrNameLst>
                                          <p:attrName>style.visibility</p:attrName>
                                        </p:attrNameLst>
                                      </p:cBhvr>
                                      <p:to>
                                        <p:strVal val="visible"/>
                                      </p:to>
                                    </p:set>
                                    <p:animEffect transition="in" filter="wipe(up)">
                                      <p:cBhvr>
                                        <p:cTn id="50" dur="1250"/>
                                        <p:tgtEl>
                                          <p:spTgt spid="9">
                                            <p:txEl>
                                              <p:pRg st="4" end="4"/>
                                            </p:txEl>
                                          </p:spTgt>
                                        </p:tgtEl>
                                      </p:cBhvr>
                                    </p:animEffect>
                                  </p:childTnLst>
                                </p:cTn>
                              </p:par>
                            </p:childTnLst>
                          </p:cTn>
                        </p:par>
                        <p:par>
                          <p:cTn id="51" fill="hold">
                            <p:stCondLst>
                              <p:cond delay="1250"/>
                            </p:stCondLst>
                            <p:childTnLst>
                              <p:par>
                                <p:cTn id="52" presetID="22" presetClass="entr" presetSubtype="1" fill="hold" grpId="0" nodeType="afterEffect">
                                  <p:stCondLst>
                                    <p:cond delay="500"/>
                                  </p:stCondLst>
                                  <p:childTnLst>
                                    <p:set>
                                      <p:cBhvr>
                                        <p:cTn id="53" dur="1" fill="hold">
                                          <p:stCondLst>
                                            <p:cond delay="0"/>
                                          </p:stCondLst>
                                        </p:cTn>
                                        <p:tgtEl>
                                          <p:spTgt spid="9">
                                            <p:txEl>
                                              <p:pRg st="5" end="5"/>
                                            </p:txEl>
                                          </p:spTgt>
                                        </p:tgtEl>
                                        <p:attrNameLst>
                                          <p:attrName>style.visibility</p:attrName>
                                        </p:attrNameLst>
                                      </p:cBhvr>
                                      <p:to>
                                        <p:strVal val="visible"/>
                                      </p:to>
                                    </p:set>
                                    <p:animEffect transition="in" filter="wipe(up)">
                                      <p:cBhvr>
                                        <p:cTn id="54" dur="1750"/>
                                        <p:tgtEl>
                                          <p:spTgt spid="9">
                                            <p:txEl>
                                              <p:pRg st="5" end="5"/>
                                            </p:txEl>
                                          </p:spTgt>
                                        </p:tgtEl>
                                      </p:cBhvr>
                                    </p:animEffect>
                                  </p:childTnLst>
                                </p:cTn>
                              </p:par>
                            </p:childTnLst>
                          </p:cTn>
                        </p:par>
                        <p:par>
                          <p:cTn id="55" fill="hold">
                            <p:stCondLst>
                              <p:cond delay="3500"/>
                            </p:stCondLst>
                            <p:childTnLst>
                              <p:par>
                                <p:cTn id="56" presetID="22" presetClass="entr" presetSubtype="1" fill="hold" grpId="0" nodeType="afterEffect">
                                  <p:stCondLst>
                                    <p:cond delay="500"/>
                                  </p:stCondLst>
                                  <p:childTnLst>
                                    <p:set>
                                      <p:cBhvr>
                                        <p:cTn id="57" dur="1" fill="hold">
                                          <p:stCondLst>
                                            <p:cond delay="0"/>
                                          </p:stCondLst>
                                        </p:cTn>
                                        <p:tgtEl>
                                          <p:spTgt spid="9">
                                            <p:txEl>
                                              <p:pRg st="6" end="6"/>
                                            </p:txEl>
                                          </p:spTgt>
                                        </p:tgtEl>
                                        <p:attrNameLst>
                                          <p:attrName>style.visibility</p:attrName>
                                        </p:attrNameLst>
                                      </p:cBhvr>
                                      <p:to>
                                        <p:strVal val="visible"/>
                                      </p:to>
                                    </p:set>
                                    <p:animEffect transition="in" filter="wipe(up)">
                                      <p:cBhvr>
                                        <p:cTn id="58" dur="3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「弁済期の合意」に関する要件事実論</a:t>
            </a:r>
            <a:r>
              <a:rPr kumimoji="1" lang="en-US" altLang="ja-JP" dirty="0" smtClean="0"/>
              <a:t/>
            </a:r>
            <a:br>
              <a:rPr kumimoji="1" lang="en-US" altLang="ja-JP" dirty="0" smtClean="0"/>
            </a:br>
            <a:r>
              <a:rPr lang="ja-JP" altLang="en-US" sz="3100" dirty="0"/>
              <a:t>学問のマナー</a:t>
            </a:r>
            <a:r>
              <a:rPr lang="ja-JP" altLang="en-US" sz="3100" dirty="0" smtClean="0"/>
              <a:t>に反する「あり得ない」記述</a:t>
            </a:r>
            <a:endParaRPr kumimoji="1" lang="ja-JP" altLang="en-US" dirty="0"/>
          </a:p>
        </p:txBody>
      </p:sp>
      <p:sp>
        <p:nvSpPr>
          <p:cNvPr id="8" name="テキスト プレースホルダー 7"/>
          <p:cNvSpPr>
            <a:spLocks noGrp="1"/>
          </p:cNvSpPr>
          <p:nvPr>
            <p:ph type="body" idx="1"/>
          </p:nvPr>
        </p:nvSpPr>
        <p:spPr>
          <a:xfrm>
            <a:off x="457200" y="1535112"/>
            <a:ext cx="4040188" cy="741759"/>
          </a:xfrm>
        </p:spPr>
        <p:txBody>
          <a:bodyPr anchor="ctr">
            <a:normAutofit fontScale="85000" lnSpcReduction="10000"/>
          </a:bodyPr>
          <a:lstStyle/>
          <a:p>
            <a:pPr algn="ctr"/>
            <a:r>
              <a:rPr kumimoji="1" lang="ja-JP" altLang="en-US" dirty="0" smtClean="0"/>
              <a:t>司法研修所</a:t>
            </a:r>
            <a:endParaRPr kumimoji="1" lang="en-US" altLang="ja-JP" dirty="0" smtClean="0"/>
          </a:p>
          <a:p>
            <a:pPr algn="ctr"/>
            <a:r>
              <a:rPr kumimoji="1" lang="en-US" altLang="ja-JP" dirty="0" smtClean="0"/>
              <a:t>『</a:t>
            </a:r>
            <a:r>
              <a:rPr kumimoji="1" lang="ja-JP" altLang="en-US" dirty="0" smtClean="0"/>
              <a:t>改訂 問題研究 要件事実</a:t>
            </a:r>
            <a:r>
              <a:rPr kumimoji="1" lang="en-US" altLang="ja-JP" dirty="0" smtClean="0"/>
              <a:t>』</a:t>
            </a:r>
            <a:r>
              <a:rPr kumimoji="1" lang="ja-JP" altLang="en-US" dirty="0" smtClean="0"/>
              <a:t>（</a:t>
            </a:r>
            <a:r>
              <a:rPr kumimoji="1" lang="en-US" altLang="ja-JP" dirty="0" smtClean="0"/>
              <a:t>2006</a:t>
            </a:r>
            <a:r>
              <a:rPr kumimoji="1" lang="ja-JP" altLang="en-US" dirty="0" smtClean="0"/>
              <a:t>）</a:t>
            </a:r>
            <a:endParaRPr kumimoji="1" lang="ja-JP" altLang="en-US" dirty="0"/>
          </a:p>
        </p:txBody>
      </p:sp>
      <p:sp>
        <p:nvSpPr>
          <p:cNvPr id="9" name="コンテンツ プレースホルダー 8"/>
          <p:cNvSpPr>
            <a:spLocks noGrp="1"/>
          </p:cNvSpPr>
          <p:nvPr>
            <p:ph sz="half" idx="2"/>
          </p:nvPr>
        </p:nvSpPr>
        <p:spPr>
          <a:xfrm>
            <a:off x="457200" y="2286024"/>
            <a:ext cx="3754760" cy="3951288"/>
          </a:xfrm>
        </p:spPr>
        <p:txBody>
          <a:bodyPr>
            <a:normAutofit/>
          </a:bodyPr>
          <a:lstStyle/>
          <a:p>
            <a:r>
              <a:rPr lang="ja-JP" altLang="en-US" sz="1800" dirty="0"/>
              <a:t>弁済期の合意は消費貸借契約の成立にとって本質的な要素となるため，消費貸借契約の成立を主張するためには，①金銭の返還合意，②金銭の交付のほか，</a:t>
            </a:r>
            <a:r>
              <a:rPr lang="ja-JP" altLang="en-US" sz="1800" b="1" dirty="0">
                <a:solidFill>
                  <a:srgbClr val="FF0000"/>
                </a:solidFill>
              </a:rPr>
              <a:t>③弁済期の合意が必要に</a:t>
            </a:r>
            <a:r>
              <a:rPr lang="ja-JP" altLang="en-US" sz="1800" b="1" dirty="0" smtClean="0">
                <a:solidFill>
                  <a:srgbClr val="FF0000"/>
                </a:solidFill>
              </a:rPr>
              <a:t>なります</a:t>
            </a:r>
            <a:r>
              <a:rPr lang="ja-JP" altLang="en-US" sz="1800" dirty="0" smtClean="0"/>
              <a:t>（</a:t>
            </a:r>
            <a:r>
              <a:rPr lang="en-US" altLang="ja-JP" sz="1800" dirty="0" smtClean="0"/>
              <a:t>41</a:t>
            </a:r>
            <a:r>
              <a:rPr lang="ja-JP" altLang="en-US" sz="1800" dirty="0" smtClean="0"/>
              <a:t>頁）。→</a:t>
            </a:r>
            <a:r>
              <a:rPr lang="ja-JP" altLang="en-US" sz="1800" dirty="0" smtClean="0">
                <a:hlinkClick r:id="rId2" action="ppaction://hlinksldjump"/>
              </a:rPr>
              <a:t>出世払い</a:t>
            </a:r>
            <a:endParaRPr lang="en-US" altLang="ja-JP" sz="1800" dirty="0" smtClean="0"/>
          </a:p>
          <a:p>
            <a:r>
              <a:rPr lang="ja-JP" altLang="en-US" sz="1800" dirty="0"/>
              <a:t>消費貸借契約の当事者間で</a:t>
            </a:r>
            <a:r>
              <a:rPr lang="ja-JP" altLang="en-US" sz="1800" b="1" dirty="0">
                <a:solidFill>
                  <a:srgbClr val="FF0000"/>
                </a:solidFill>
              </a:rPr>
              <a:t>弁済期の合意がされたのか否かが明確でない場合には</a:t>
            </a:r>
            <a:r>
              <a:rPr lang="ja-JP" altLang="en-US" sz="1800" dirty="0"/>
              <a:t>，契約当事者の合理的意思として</a:t>
            </a:r>
            <a:r>
              <a:rPr lang="ja-JP" altLang="en-US" sz="1800" b="1" dirty="0">
                <a:solidFill>
                  <a:srgbClr val="FF0000"/>
                </a:solidFill>
              </a:rPr>
              <a:t>弁済期を催告の時とするとの合意があったものと解する</a:t>
            </a:r>
            <a:r>
              <a:rPr lang="ja-JP" altLang="en-US" sz="1800" dirty="0"/>
              <a:t>ことに</a:t>
            </a:r>
            <a:r>
              <a:rPr lang="ja-JP" altLang="en-US" sz="1800" dirty="0" smtClean="0"/>
              <a:t>なります（</a:t>
            </a:r>
            <a:r>
              <a:rPr lang="en-US" altLang="ja-JP" sz="1800" dirty="0" smtClean="0"/>
              <a:t>42</a:t>
            </a:r>
            <a:r>
              <a:rPr lang="ja-JP" altLang="en-US" sz="1800" dirty="0" smtClean="0"/>
              <a:t>頁）。</a:t>
            </a:r>
            <a:endParaRPr kumimoji="1" lang="ja-JP" altLang="en-US" sz="1800" dirty="0"/>
          </a:p>
        </p:txBody>
      </p:sp>
      <p:sp>
        <p:nvSpPr>
          <p:cNvPr id="10" name="テキスト プレースホルダー 9"/>
          <p:cNvSpPr>
            <a:spLocks noGrp="1"/>
          </p:cNvSpPr>
          <p:nvPr>
            <p:ph type="body" sz="quarter" idx="3"/>
          </p:nvPr>
        </p:nvSpPr>
        <p:spPr>
          <a:xfrm>
            <a:off x="4645025" y="1535112"/>
            <a:ext cx="4041775" cy="741759"/>
          </a:xfrm>
        </p:spPr>
        <p:txBody>
          <a:bodyPr anchor="ctr">
            <a:normAutofit fontScale="92500" lnSpcReduction="20000"/>
          </a:bodyPr>
          <a:lstStyle/>
          <a:p>
            <a:pPr algn="ctr"/>
            <a:r>
              <a:rPr kumimoji="1" lang="ja-JP" altLang="en-US" dirty="0" smtClean="0"/>
              <a:t>司法研修所</a:t>
            </a:r>
            <a:endParaRPr kumimoji="1" lang="en-US" altLang="ja-JP" dirty="0" smtClean="0"/>
          </a:p>
          <a:p>
            <a:pPr algn="ctr"/>
            <a:r>
              <a:rPr kumimoji="1" lang="en-US" altLang="ja-JP" dirty="0" smtClean="0"/>
              <a:t>『</a:t>
            </a:r>
            <a:r>
              <a:rPr kumimoji="1" lang="ja-JP" altLang="en-US" dirty="0" smtClean="0"/>
              <a:t>新問題研究 要件事実</a:t>
            </a:r>
            <a:r>
              <a:rPr kumimoji="1" lang="en-US" altLang="ja-JP" dirty="0" smtClean="0"/>
              <a:t>』</a:t>
            </a:r>
            <a:r>
              <a:rPr kumimoji="1" lang="ja-JP" altLang="en-US" dirty="0" smtClean="0"/>
              <a:t>（</a:t>
            </a:r>
            <a:r>
              <a:rPr kumimoji="1" lang="en-US" altLang="ja-JP" dirty="0" smtClean="0"/>
              <a:t>2011</a:t>
            </a:r>
            <a:r>
              <a:rPr kumimoji="1" lang="ja-JP" altLang="en-US" dirty="0" smtClean="0"/>
              <a:t>）</a:t>
            </a:r>
            <a:endParaRPr kumimoji="1" lang="ja-JP" altLang="en-US" dirty="0"/>
          </a:p>
        </p:txBody>
      </p:sp>
      <p:sp>
        <p:nvSpPr>
          <p:cNvPr id="11" name="コンテンツ プレースホルダー 10"/>
          <p:cNvSpPr>
            <a:spLocks noGrp="1"/>
          </p:cNvSpPr>
          <p:nvPr>
            <p:ph sz="quarter" idx="4"/>
          </p:nvPr>
        </p:nvSpPr>
        <p:spPr>
          <a:xfrm>
            <a:off x="4283968" y="2286024"/>
            <a:ext cx="4402833" cy="3951288"/>
          </a:xfrm>
        </p:spPr>
        <p:txBody>
          <a:bodyPr>
            <a:noAutofit/>
          </a:bodyPr>
          <a:lstStyle/>
          <a:p>
            <a:r>
              <a:rPr lang="ja-JP" altLang="en-US" sz="1800" b="1" dirty="0">
                <a:solidFill>
                  <a:schemeClr val="tx2">
                    <a:lumMod val="75000"/>
                  </a:schemeClr>
                </a:solidFill>
              </a:rPr>
              <a:t>当事者間に貸金の返還時期についての合意がない場合には</a:t>
            </a:r>
            <a:r>
              <a:rPr lang="ja-JP" altLang="en-US" sz="1800" dirty="0"/>
              <a:t>，貸主は相当の期間を定めて返還の催告をすることができるとされて</a:t>
            </a:r>
            <a:r>
              <a:rPr lang="ja-JP" altLang="en-US" sz="1800" dirty="0" smtClean="0"/>
              <a:t>おり（民法</a:t>
            </a:r>
            <a:r>
              <a:rPr lang="en-US" altLang="ja-JP" sz="1800" dirty="0"/>
              <a:t>591</a:t>
            </a:r>
            <a:r>
              <a:rPr lang="ja-JP" altLang="en-US" sz="1800" dirty="0"/>
              <a:t>条</a:t>
            </a:r>
            <a:r>
              <a:rPr lang="en-US" altLang="ja-JP" sz="1800" dirty="0"/>
              <a:t>1</a:t>
            </a:r>
            <a:r>
              <a:rPr lang="ja-JP" altLang="en-US" sz="1800" dirty="0" smtClean="0"/>
              <a:t>項），</a:t>
            </a:r>
            <a:r>
              <a:rPr lang="ja-JP" altLang="en-US" sz="1800" dirty="0"/>
              <a:t>これによれば，</a:t>
            </a:r>
            <a:r>
              <a:rPr lang="ja-JP" altLang="en-US" sz="1800" b="1" dirty="0">
                <a:solidFill>
                  <a:schemeClr val="tx2">
                    <a:lumMod val="75000"/>
                  </a:schemeClr>
                </a:solidFill>
              </a:rPr>
              <a:t>貸主が借主に返還の催告をし，その後相当期間が経過することによって，貸金返還請求権が発生することに</a:t>
            </a:r>
            <a:r>
              <a:rPr lang="ja-JP" altLang="en-US" sz="1800" b="1" dirty="0" smtClean="0">
                <a:solidFill>
                  <a:schemeClr val="tx2">
                    <a:lumMod val="75000"/>
                  </a:schemeClr>
                </a:solidFill>
              </a:rPr>
              <a:t>なります</a:t>
            </a:r>
            <a:r>
              <a:rPr lang="ja-JP" altLang="en-US" sz="1800" dirty="0" smtClean="0"/>
              <a:t>（</a:t>
            </a:r>
            <a:r>
              <a:rPr lang="en-US" altLang="ja-JP" sz="1800" dirty="0" smtClean="0"/>
              <a:t>39-40</a:t>
            </a:r>
            <a:r>
              <a:rPr lang="ja-JP" altLang="en-US" sz="1800" dirty="0"/>
              <a:t>頁</a:t>
            </a:r>
            <a:r>
              <a:rPr lang="ja-JP" altLang="en-US" sz="1800" dirty="0" smtClean="0"/>
              <a:t>）。</a:t>
            </a:r>
            <a:endParaRPr lang="en-US" altLang="ja-JP" sz="1800" dirty="0" smtClean="0"/>
          </a:p>
          <a:p>
            <a:r>
              <a:rPr lang="ja-JP" altLang="en-US" sz="1800" dirty="0"/>
              <a:t>貸借型の契約である消費貸借契約については，本文に記載した見解と異なり，冒頭規定で定める成立要件のほかに，</a:t>
            </a:r>
            <a:r>
              <a:rPr lang="ja-JP" altLang="en-US" sz="1800" b="1" dirty="0">
                <a:solidFill>
                  <a:srgbClr val="FF0000"/>
                </a:solidFill>
              </a:rPr>
              <a:t>返還時期（弁済期）の合意が契約の成立要件であるとする見解があります。</a:t>
            </a:r>
            <a:endParaRPr lang="en-US" altLang="ja-JP" sz="1800" b="1" dirty="0" smtClean="0">
              <a:solidFill>
                <a:srgbClr val="FF0000"/>
              </a:solidFill>
            </a:endParaRPr>
          </a:p>
          <a:p>
            <a:endParaRPr kumimoji="1" lang="ja-JP" altLang="en-US" sz="18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1832736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6000"/>
                                        <p:tgtEl>
                                          <p:spTgt spid="9">
                                            <p:txEl>
                                              <p:pRg st="0" end="0"/>
                                            </p:txEl>
                                          </p:spTgt>
                                        </p:tgtEl>
                                      </p:cBhvr>
                                    </p:animEffect>
                                  </p:childTnLst>
                                </p:cTn>
                              </p:par>
                            </p:childTnLst>
                          </p:cTn>
                        </p:par>
                        <p:par>
                          <p:cTn id="8" fill="hold">
                            <p:stCondLst>
                              <p:cond delay="650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6000"/>
                                        <p:tgtEl>
                                          <p:spTgt spid="9">
                                            <p:txEl>
                                              <p:pRg st="1" end="1"/>
                                            </p:txEl>
                                          </p:spTgt>
                                        </p:tgtEl>
                                      </p:cBhvr>
                                    </p:animEffect>
                                  </p:childTnLst>
                                </p:cTn>
                              </p:par>
                            </p:childTnLst>
                          </p:cTn>
                        </p:par>
                        <p:par>
                          <p:cTn id="12" fill="hold">
                            <p:stCondLst>
                              <p:cond delay="13000"/>
                            </p:stCondLst>
                            <p:childTnLst>
                              <p:par>
                                <p:cTn id="13" presetID="22" presetClass="entr" presetSubtype="1" fill="hold" grpId="0" nodeType="afterEffect">
                                  <p:stCondLst>
                                    <p:cond delay="50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up)">
                                      <p:cBhvr>
                                        <p:cTn id="15" dur="7500"/>
                                        <p:tgtEl>
                                          <p:spTgt spid="11">
                                            <p:txEl>
                                              <p:pRg st="0" end="0"/>
                                            </p:txEl>
                                          </p:spTgt>
                                        </p:tgtEl>
                                      </p:cBhvr>
                                    </p:animEffect>
                                  </p:childTnLst>
                                </p:cTn>
                              </p:par>
                            </p:childTnLst>
                          </p:cTn>
                        </p:par>
                        <p:par>
                          <p:cTn id="16" fill="hold">
                            <p:stCondLst>
                              <p:cond delay="21000"/>
                            </p:stCondLst>
                            <p:childTnLst>
                              <p:par>
                                <p:cTn id="17" presetID="22" presetClass="entr" presetSubtype="1" fill="hold" grpId="0" nodeType="afterEffect">
                                  <p:stCondLst>
                                    <p:cond delay="50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wipe(up)">
                                      <p:cBhvr>
                                        <p:cTn id="19" dur="5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履行不能の場合の価額返還</a:t>
            </a:r>
            <a:endParaRPr kumimoji="1" lang="ja-JP" altLang="en-US" dirty="0"/>
          </a:p>
        </p:txBody>
      </p:sp>
      <p:sp>
        <p:nvSpPr>
          <p:cNvPr id="3" name="コンテンツ プレースホルダー 2"/>
          <p:cNvSpPr>
            <a:spLocks noGrp="1"/>
          </p:cNvSpPr>
          <p:nvPr>
            <p:ph sz="half" idx="1"/>
          </p:nvPr>
        </p:nvSpPr>
        <p:spPr>
          <a:xfrm>
            <a:off x="457200" y="1484784"/>
            <a:ext cx="2962672" cy="4641379"/>
          </a:xfrm>
        </p:spPr>
        <p:txBody>
          <a:bodyPr>
            <a:noAutofit/>
          </a:bodyPr>
          <a:lstStyle/>
          <a:p>
            <a:r>
              <a:rPr lang="ja-JP" altLang="en-US" sz="2000" b="1" dirty="0"/>
              <a:t>第</a:t>
            </a:r>
            <a:r>
              <a:rPr lang="en-US" altLang="ja-JP" sz="2000" b="1" dirty="0"/>
              <a:t>592</a:t>
            </a:r>
            <a:r>
              <a:rPr lang="ja-JP" altLang="en-US" sz="2000" b="1" dirty="0"/>
              <a:t>条</a:t>
            </a:r>
            <a:r>
              <a:rPr lang="ja-JP" altLang="en-US" sz="2000" dirty="0"/>
              <a:t>（価額の償還</a:t>
            </a:r>
            <a:r>
              <a:rPr lang="ja-JP" altLang="en-US" sz="2000" dirty="0" smtClean="0"/>
              <a:t>）</a:t>
            </a:r>
            <a:endParaRPr lang="en-US" altLang="ja-JP" sz="2000" dirty="0" smtClean="0"/>
          </a:p>
          <a:p>
            <a:pPr lvl="1"/>
            <a:r>
              <a:rPr lang="ja-JP" altLang="en-US" sz="1600" dirty="0" smtClean="0"/>
              <a:t>借主</a:t>
            </a:r>
            <a:r>
              <a:rPr lang="ja-JP" altLang="en-US" sz="1600" dirty="0"/>
              <a:t>が貸主から受け取った物と種類，品質及び数量の同じ物をもって返還をすることができなくなったときは，その時における物の価額を償還しなければならない</a:t>
            </a:r>
            <a:r>
              <a:rPr lang="ja-JP" altLang="en-US" sz="1600" dirty="0" smtClean="0"/>
              <a:t>。</a:t>
            </a:r>
            <a:endParaRPr lang="en-US" altLang="ja-JP" sz="1600" dirty="0" smtClean="0"/>
          </a:p>
          <a:p>
            <a:pPr lvl="1"/>
            <a:r>
              <a:rPr lang="ja-JP" altLang="en-US" sz="1600" dirty="0" smtClean="0"/>
              <a:t>ただし</a:t>
            </a:r>
            <a:r>
              <a:rPr lang="ja-JP" altLang="en-US" sz="1600" dirty="0"/>
              <a:t>，第</a:t>
            </a:r>
            <a:r>
              <a:rPr lang="en-US" altLang="ja-JP" sz="1600" dirty="0"/>
              <a:t>402</a:t>
            </a:r>
            <a:r>
              <a:rPr lang="ja-JP" altLang="en-US" sz="1600" dirty="0"/>
              <a:t>条第</a:t>
            </a:r>
            <a:r>
              <a:rPr lang="en-US" altLang="ja-JP" sz="1600" dirty="0"/>
              <a:t>2</a:t>
            </a:r>
            <a:r>
              <a:rPr lang="ja-JP" altLang="en-US" sz="1600" dirty="0"/>
              <a:t>項</a:t>
            </a:r>
            <a:r>
              <a:rPr lang="en-US" altLang="ja-JP" sz="1600" dirty="0"/>
              <a:t>〔</a:t>
            </a:r>
            <a:r>
              <a:rPr lang="ja-JP" altLang="en-US" sz="1600" dirty="0"/>
              <a:t>債権の目的物である特定の種類の通貨が弁済期に強制通用の効力を失っているとき</a:t>
            </a:r>
            <a:r>
              <a:rPr lang="en-US" altLang="ja-JP" sz="1600" dirty="0"/>
              <a:t>〕</a:t>
            </a:r>
            <a:r>
              <a:rPr lang="ja-JP" altLang="en-US" sz="1600" dirty="0"/>
              <a:t>に規定する場合は，この限りでない。</a:t>
            </a:r>
            <a:endParaRPr kumimoji="1" lang="ja-JP" altLang="en-US" sz="1600" dirty="0"/>
          </a:p>
        </p:txBody>
      </p:sp>
      <p:sp>
        <p:nvSpPr>
          <p:cNvPr id="4" name="コンテンツ プレースホルダー 3"/>
          <p:cNvSpPr>
            <a:spLocks noGrp="1"/>
          </p:cNvSpPr>
          <p:nvPr>
            <p:ph sz="half" idx="2"/>
          </p:nvPr>
        </p:nvSpPr>
        <p:spPr>
          <a:xfrm>
            <a:off x="3491880" y="1484784"/>
            <a:ext cx="5400600" cy="4641379"/>
          </a:xfrm>
        </p:spPr>
        <p:txBody>
          <a:bodyPr>
            <a:noAutofit/>
          </a:bodyPr>
          <a:lstStyle/>
          <a:p>
            <a:r>
              <a:rPr kumimoji="1" lang="ja-JP" altLang="en-US" sz="2000" dirty="0" smtClean="0"/>
              <a:t>親規定</a:t>
            </a:r>
            <a:endParaRPr kumimoji="1" lang="en-US" altLang="ja-JP" sz="2000" dirty="0" smtClean="0"/>
          </a:p>
          <a:p>
            <a:pPr lvl="1"/>
            <a:r>
              <a:rPr lang="ja-JP" altLang="en-US" sz="1800" b="1" dirty="0"/>
              <a:t>第</a:t>
            </a:r>
            <a:r>
              <a:rPr lang="en-US" altLang="ja-JP" sz="1800" b="1" dirty="0"/>
              <a:t>402</a:t>
            </a:r>
            <a:r>
              <a:rPr lang="ja-JP" altLang="en-US" sz="1800" b="1" dirty="0"/>
              <a:t>条</a:t>
            </a:r>
            <a:r>
              <a:rPr lang="ja-JP" altLang="en-US" sz="1800" dirty="0"/>
              <a:t>（金銭債権</a:t>
            </a:r>
            <a:r>
              <a:rPr lang="en-US" altLang="ja-JP" sz="1800" dirty="0"/>
              <a:t>1</a:t>
            </a:r>
            <a:r>
              <a:rPr lang="ja-JP" altLang="en-US" sz="1800" dirty="0" smtClean="0"/>
              <a:t>）</a:t>
            </a:r>
            <a:endParaRPr lang="en-US" altLang="ja-JP" sz="1800" dirty="0" smtClean="0"/>
          </a:p>
          <a:p>
            <a:pPr lvl="2"/>
            <a:r>
              <a:rPr lang="ja-JP" altLang="en-US" sz="1600" dirty="0" smtClean="0"/>
              <a:t>①</a:t>
            </a:r>
            <a:r>
              <a:rPr lang="ja-JP" altLang="en-US" sz="1600" dirty="0"/>
              <a:t>債権の目的物が金銭であるときは，債務者は，その選択に従い，各種の通貨で弁済をすることができる。ただし，特定の種類の通貨の給付を債権の目的としたときは，この限りでない</a:t>
            </a:r>
            <a:r>
              <a:rPr lang="ja-JP" altLang="en-US" sz="1600" dirty="0" smtClean="0"/>
              <a:t>。</a:t>
            </a:r>
            <a:endParaRPr lang="en-US" altLang="ja-JP" sz="1600" dirty="0" smtClean="0"/>
          </a:p>
          <a:p>
            <a:pPr lvl="2"/>
            <a:r>
              <a:rPr lang="ja-JP" altLang="en-US" sz="1600" dirty="0" smtClean="0"/>
              <a:t>②</a:t>
            </a:r>
            <a:r>
              <a:rPr lang="ja-JP" altLang="en-US" sz="1600" dirty="0"/>
              <a:t>債権の目的物である特定の種類の通貨が弁済期に強制通用の効力を失っているときは，債務者は，他の通貨で弁済をしなければならない。</a:t>
            </a:r>
            <a:br>
              <a:rPr lang="ja-JP" altLang="en-US" sz="1600" dirty="0"/>
            </a:br>
            <a:r>
              <a:rPr lang="ja-JP" altLang="en-US" sz="1600" dirty="0"/>
              <a:t>③前</a:t>
            </a:r>
            <a:r>
              <a:rPr lang="en-US" altLang="ja-JP" sz="1600" dirty="0"/>
              <a:t>2</a:t>
            </a:r>
            <a:r>
              <a:rPr lang="ja-JP" altLang="en-US" sz="1600" dirty="0"/>
              <a:t>項の規定は，外国の通貨の給付を債権の目的とした場合について準用する</a:t>
            </a:r>
            <a:r>
              <a:rPr lang="ja-JP" altLang="en-US" sz="1600" dirty="0" smtClean="0"/>
              <a:t>。</a:t>
            </a:r>
            <a:endParaRPr lang="en-US" altLang="ja-JP" sz="1600" dirty="0" smtClean="0"/>
          </a:p>
          <a:p>
            <a:r>
              <a:rPr lang="ja-JP" altLang="en-US" sz="2000" dirty="0" smtClean="0"/>
              <a:t>親規定の特別法</a:t>
            </a:r>
            <a:endParaRPr lang="en-US" altLang="ja-JP" sz="2000" dirty="0" smtClean="0"/>
          </a:p>
          <a:p>
            <a:pPr lvl="1"/>
            <a:r>
              <a:rPr lang="ja-JP" altLang="en-US" sz="1800" dirty="0" smtClean="0"/>
              <a:t>通貨</a:t>
            </a:r>
            <a:r>
              <a:rPr lang="ja-JP" altLang="en-US" sz="1800" dirty="0"/>
              <a:t>の単位及び貨幣の発行等に関する</a:t>
            </a:r>
            <a:r>
              <a:rPr lang="ja-JP" altLang="en-US" sz="1800" dirty="0" smtClean="0"/>
              <a:t>法律</a:t>
            </a:r>
            <a:endParaRPr lang="en-US" altLang="ja-JP" sz="1800" dirty="0" smtClean="0"/>
          </a:p>
          <a:p>
            <a:pPr lvl="2"/>
            <a:r>
              <a:rPr lang="ja-JP" altLang="en-US" sz="1600" dirty="0" smtClean="0"/>
              <a:t>第</a:t>
            </a:r>
            <a:r>
              <a:rPr lang="en-US" altLang="ja-JP" sz="1600" dirty="0" smtClean="0"/>
              <a:t>7</a:t>
            </a:r>
            <a:r>
              <a:rPr lang="ja-JP" altLang="en-US" sz="1600" dirty="0"/>
              <a:t>条（法貨としての通用限度</a:t>
            </a:r>
            <a:r>
              <a:rPr lang="ja-JP" altLang="en-US" sz="1600" dirty="0" smtClean="0"/>
              <a:t>）</a:t>
            </a:r>
            <a:endParaRPr lang="en-US" altLang="ja-JP" sz="1600" dirty="0" smtClean="0"/>
          </a:p>
          <a:p>
            <a:pPr lvl="3"/>
            <a:r>
              <a:rPr lang="ja-JP" altLang="en-US" sz="1600" dirty="0" smtClean="0"/>
              <a:t>貨幣は，額面</a:t>
            </a:r>
            <a:r>
              <a:rPr lang="ja-JP" altLang="en-US" sz="1600" dirty="0"/>
              <a:t>価格の</a:t>
            </a:r>
            <a:r>
              <a:rPr lang="en-US" altLang="ja-JP" sz="1600" dirty="0"/>
              <a:t>20</a:t>
            </a:r>
            <a:r>
              <a:rPr lang="ja-JP" altLang="en-US" sz="1600" dirty="0"/>
              <a:t>倍までを</a:t>
            </a:r>
            <a:r>
              <a:rPr lang="ja-JP" altLang="en-US" sz="1600" dirty="0" smtClean="0"/>
              <a:t>限り，法貨</a:t>
            </a:r>
            <a:r>
              <a:rPr lang="ja-JP" altLang="en-US" sz="1600" dirty="0"/>
              <a:t>として通用する。</a:t>
            </a:r>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380384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0"/>
                                        <p:tgtEl>
                                          <p:spTgt spid="3">
                                            <p:txEl>
                                              <p:pRg st="1" end="1"/>
                                            </p:txEl>
                                          </p:spTgt>
                                        </p:tgtEl>
                                      </p:cBhvr>
                                    </p:animEffect>
                                  </p:childTnLst>
                                </p:cTn>
                              </p:par>
                            </p:childTnLst>
                          </p:cTn>
                        </p:par>
                        <p:par>
                          <p:cTn id="12" fill="hold">
                            <p:stCondLst>
                              <p:cond delay="700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0"/>
                                        <p:tgtEl>
                                          <p:spTgt spid="3">
                                            <p:txEl>
                                              <p:pRg st="2" end="2"/>
                                            </p:txEl>
                                          </p:spTgt>
                                        </p:tgtEl>
                                      </p:cBhvr>
                                    </p:animEffect>
                                  </p:childTnLst>
                                </p:cTn>
                              </p:par>
                            </p:childTnLst>
                          </p:cTn>
                        </p:par>
                        <p:par>
                          <p:cTn id="16" fill="hold">
                            <p:stCondLst>
                              <p:cond delay="12500"/>
                            </p:stCondLst>
                            <p:childTnLst>
                              <p:par>
                                <p:cTn id="17" presetID="22" presetClass="entr" presetSubtype="8" fill="hold" grpId="0" nodeType="afterEffect">
                                  <p:stCondLst>
                                    <p:cond delay="50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left)">
                                      <p:cBhvr>
                                        <p:cTn id="19" dur="500"/>
                                        <p:tgtEl>
                                          <p:spTgt spid="4">
                                            <p:txEl>
                                              <p:pRg st="0" end="0"/>
                                            </p:txEl>
                                          </p:spTgt>
                                        </p:tgtEl>
                                      </p:cBhvr>
                                    </p:animEffect>
                                  </p:childTnLst>
                                </p:cTn>
                              </p:par>
                            </p:childTnLst>
                          </p:cTn>
                        </p:par>
                        <p:par>
                          <p:cTn id="20" fill="hold">
                            <p:stCondLst>
                              <p:cond delay="13500"/>
                            </p:stCondLst>
                            <p:childTnLst>
                              <p:par>
                                <p:cTn id="21" presetID="22" presetClass="entr" presetSubtype="1" fill="hold" grpId="0" nodeType="after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up)">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wipe(left)">
                                      <p:cBhvr>
                                        <p:cTn id="28" dur="500"/>
                                        <p:tgtEl>
                                          <p:spTgt spid="4">
                                            <p:txEl>
                                              <p:pRg st="1" end="1"/>
                                            </p:txEl>
                                          </p:spTgt>
                                        </p:tgtEl>
                                      </p:cBhvr>
                                    </p:animEffect>
                                  </p:childTnLst>
                                </p:cTn>
                              </p:par>
                            </p:childTnLst>
                          </p:cTn>
                        </p:par>
                        <p:par>
                          <p:cTn id="29" fill="hold">
                            <p:stCondLst>
                              <p:cond delay="500"/>
                            </p:stCondLst>
                            <p:childTnLst>
                              <p:par>
                                <p:cTn id="30" presetID="22" presetClass="entr" presetSubtype="1" fill="hold" grpId="0" nodeType="afterEffect">
                                  <p:stCondLst>
                                    <p:cond delay="50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up)">
                                      <p:cBhvr>
                                        <p:cTn id="32" dur="3750"/>
                                        <p:tgtEl>
                                          <p:spTgt spid="4">
                                            <p:txEl>
                                              <p:pRg st="2" end="2"/>
                                            </p:txEl>
                                          </p:spTgt>
                                        </p:tgtEl>
                                      </p:cBhvr>
                                    </p:animEffect>
                                  </p:childTnLst>
                                </p:cTn>
                              </p:par>
                            </p:childTnLst>
                          </p:cTn>
                        </p:par>
                        <p:par>
                          <p:cTn id="33" fill="hold">
                            <p:stCondLst>
                              <p:cond delay="4750"/>
                            </p:stCondLst>
                            <p:childTnLst>
                              <p:par>
                                <p:cTn id="34" presetID="22" presetClass="entr" presetSubtype="1" fill="hold" grpId="0" nodeType="afterEffect">
                                  <p:stCondLst>
                                    <p:cond delay="50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wipe(up)">
                                      <p:cBhvr>
                                        <p:cTn id="36" dur="4750"/>
                                        <p:tgtEl>
                                          <p:spTgt spid="4">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wipe(left)">
                                      <p:cBhvr>
                                        <p:cTn id="41" dur="1000"/>
                                        <p:tgtEl>
                                          <p:spTgt spid="4">
                                            <p:txEl>
                                              <p:pRg st="5" end="5"/>
                                            </p:txEl>
                                          </p:spTgt>
                                        </p:tgtEl>
                                      </p:cBhvr>
                                    </p:animEffect>
                                  </p:childTnLst>
                                </p:cTn>
                              </p:par>
                            </p:childTnLst>
                          </p:cTn>
                        </p:par>
                        <p:par>
                          <p:cTn id="42" fill="hold">
                            <p:stCondLst>
                              <p:cond delay="1000"/>
                            </p:stCondLst>
                            <p:childTnLst>
                              <p:par>
                                <p:cTn id="43" presetID="22" presetClass="entr" presetSubtype="8" fill="hold" grpId="0" nodeType="afterEffect">
                                  <p:stCondLst>
                                    <p:cond delay="50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wipe(left)">
                                      <p:cBhvr>
                                        <p:cTn id="45" dur="750"/>
                                        <p:tgtEl>
                                          <p:spTgt spid="4">
                                            <p:txEl>
                                              <p:pRg st="6" end="6"/>
                                            </p:txEl>
                                          </p:spTgt>
                                        </p:tgtEl>
                                      </p:cBhvr>
                                    </p:animEffect>
                                  </p:childTnLst>
                                </p:cTn>
                              </p:par>
                            </p:childTnLst>
                          </p:cTn>
                        </p:par>
                        <p:par>
                          <p:cTn id="46" fill="hold">
                            <p:stCondLst>
                              <p:cond delay="2250"/>
                            </p:stCondLst>
                            <p:childTnLst>
                              <p:par>
                                <p:cTn id="47" presetID="22" presetClass="entr" presetSubtype="1" fill="hold" grpId="0" nodeType="afterEffect">
                                  <p:stCondLst>
                                    <p:cond delay="50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wipe(up)">
                                      <p:cBhvr>
                                        <p:cTn id="49" dur="1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出世払い契約の解釈</a:t>
            </a:r>
            <a:r>
              <a:rPr kumimoji="1" lang="en-US" altLang="ja-JP" dirty="0" smtClean="0"/>
              <a:t/>
            </a:r>
            <a:br>
              <a:rPr kumimoji="1" lang="en-US" altLang="ja-JP" dirty="0" smtClean="0"/>
            </a:br>
            <a:r>
              <a:rPr kumimoji="1" lang="ja-JP" altLang="en-US" sz="2000" dirty="0" smtClean="0">
                <a:hlinkClick r:id="rId2" action="ppaction://hlinksldjump"/>
              </a:rPr>
              <a:t>→司法研修所のこだわり</a:t>
            </a:r>
            <a:endParaRPr kumimoji="1" lang="ja-JP" altLang="en-US" dirty="0"/>
          </a:p>
        </p:txBody>
      </p:sp>
      <p:sp>
        <p:nvSpPr>
          <p:cNvPr id="3" name="テキスト プレースホルダー 2"/>
          <p:cNvSpPr>
            <a:spLocks noGrp="1"/>
          </p:cNvSpPr>
          <p:nvPr>
            <p:ph type="body" idx="1"/>
          </p:nvPr>
        </p:nvSpPr>
        <p:spPr/>
        <p:txBody>
          <a:bodyPr anchor="ctr">
            <a:normAutofit/>
          </a:bodyPr>
          <a:lstStyle/>
          <a:p>
            <a:pPr algn="ctr"/>
            <a:r>
              <a:rPr kumimoji="1" lang="ja-JP" altLang="en-US" dirty="0" smtClean="0"/>
              <a:t>通説（有斐閣・法律学小辞典）</a:t>
            </a:r>
            <a:endParaRPr kumimoji="1" lang="ja-JP" altLang="en-US" dirty="0"/>
          </a:p>
        </p:txBody>
      </p:sp>
      <p:sp>
        <p:nvSpPr>
          <p:cNvPr id="4" name="コンテンツ プレースホルダー 3"/>
          <p:cNvSpPr>
            <a:spLocks noGrp="1"/>
          </p:cNvSpPr>
          <p:nvPr>
            <p:ph sz="half" idx="2"/>
          </p:nvPr>
        </p:nvSpPr>
        <p:spPr/>
        <p:txBody>
          <a:bodyPr>
            <a:normAutofit/>
          </a:bodyPr>
          <a:lstStyle/>
          <a:p>
            <a:r>
              <a:rPr lang="ja-JP" altLang="en-US" sz="1800" dirty="0"/>
              <a:t>出世（成功）したときに返済するという約束つきの債務をいい，その借用証書を出世証文という</a:t>
            </a:r>
            <a:r>
              <a:rPr lang="ja-JP" altLang="en-US" sz="1800" dirty="0" smtClean="0"/>
              <a:t>。</a:t>
            </a:r>
            <a:endParaRPr lang="en-US" altLang="ja-JP" sz="1800" dirty="0" smtClean="0"/>
          </a:p>
          <a:p>
            <a:pPr lvl="1"/>
            <a:r>
              <a:rPr lang="ja-JP" altLang="en-US" sz="1600" dirty="0" smtClean="0"/>
              <a:t>成功</a:t>
            </a:r>
            <a:r>
              <a:rPr lang="ja-JP" altLang="en-US" sz="1600" dirty="0"/>
              <a:t>しないときは支払う必要がないという意味であれば，</a:t>
            </a:r>
            <a:r>
              <a:rPr lang="ja-JP" altLang="en-US" sz="1600" b="1" dirty="0">
                <a:solidFill>
                  <a:srgbClr val="FF0000"/>
                </a:solidFill>
              </a:rPr>
              <a:t>停止条件</a:t>
            </a:r>
            <a:r>
              <a:rPr lang="ja-JP" altLang="en-US" sz="1600" dirty="0"/>
              <a:t>であるが，成功の時まで猶予され，成功しない</a:t>
            </a:r>
            <a:r>
              <a:rPr lang="ja-JP" altLang="en-US" sz="1600" dirty="0" smtClean="0"/>
              <a:t>こと</a:t>
            </a:r>
            <a:r>
              <a:rPr lang="en-US" altLang="ja-JP" sz="1600" dirty="0" smtClean="0"/>
              <a:t>〔</a:t>
            </a:r>
            <a:r>
              <a:rPr lang="ja-JP" altLang="en-US" sz="1600" dirty="0" smtClean="0"/>
              <a:t>不能</a:t>
            </a:r>
            <a:r>
              <a:rPr lang="en-US" altLang="ja-JP" sz="1600" dirty="0" smtClean="0"/>
              <a:t>〕</a:t>
            </a:r>
            <a:r>
              <a:rPr lang="ja-JP" altLang="en-US" sz="1600" dirty="0" smtClean="0"/>
              <a:t>が</a:t>
            </a:r>
            <a:r>
              <a:rPr lang="ja-JP" altLang="en-US" sz="1600" dirty="0"/>
              <a:t>確定した時に弁済期が到来するという意味であれば，</a:t>
            </a:r>
            <a:r>
              <a:rPr lang="ja-JP" altLang="en-US" sz="1600" b="1" dirty="0">
                <a:solidFill>
                  <a:schemeClr val="tx2">
                    <a:lumMod val="75000"/>
                  </a:schemeClr>
                </a:solidFill>
              </a:rPr>
              <a:t>不確定期限</a:t>
            </a:r>
            <a:r>
              <a:rPr lang="ja-JP" altLang="en-US" sz="1600" dirty="0"/>
              <a:t>である</a:t>
            </a:r>
            <a:r>
              <a:rPr lang="ja-JP" altLang="en-US" sz="1600" dirty="0" smtClean="0"/>
              <a:t>。</a:t>
            </a:r>
            <a:endParaRPr lang="en-US" altLang="ja-JP" sz="1600" dirty="0" smtClean="0"/>
          </a:p>
          <a:p>
            <a:pPr lvl="1"/>
            <a:r>
              <a:rPr lang="ja-JP" altLang="en-US" sz="1600" dirty="0" smtClean="0"/>
              <a:t>判例</a:t>
            </a:r>
            <a:r>
              <a:rPr lang="ja-JP" altLang="en-US" sz="1600" dirty="0"/>
              <a:t>には，出世払特約付貸借を不確定期限つきと解するものがかなり多い（大判大正</a:t>
            </a:r>
            <a:r>
              <a:rPr lang="en-US" altLang="ja-JP" sz="1600" dirty="0"/>
              <a:t>4</a:t>
            </a:r>
            <a:r>
              <a:rPr lang="ja-JP" altLang="en-US" sz="1600" dirty="0"/>
              <a:t>・</a:t>
            </a:r>
            <a:r>
              <a:rPr lang="en-US" altLang="ja-JP" sz="1600" dirty="0"/>
              <a:t>3</a:t>
            </a:r>
            <a:r>
              <a:rPr lang="ja-JP" altLang="en-US" sz="1600" dirty="0"/>
              <a:t>・</a:t>
            </a:r>
            <a:r>
              <a:rPr lang="en-US" altLang="ja-JP" sz="1600" dirty="0"/>
              <a:t>24</a:t>
            </a:r>
            <a:r>
              <a:rPr lang="ja-JP" altLang="en-US" sz="1600" dirty="0"/>
              <a:t>民録</a:t>
            </a:r>
            <a:r>
              <a:rPr lang="en-US" altLang="ja-JP" sz="1600" dirty="0"/>
              <a:t>21</a:t>
            </a:r>
            <a:r>
              <a:rPr lang="ja-JP" altLang="en-US" sz="1600" dirty="0"/>
              <a:t>・</a:t>
            </a:r>
            <a:r>
              <a:rPr lang="en-US" altLang="ja-JP" sz="1600" dirty="0"/>
              <a:t>439</a:t>
            </a:r>
            <a:r>
              <a:rPr lang="ja-JP" altLang="en-US" sz="1600" dirty="0"/>
              <a:t>等）が，具体的事情に即して当事者の意思を判断して決定するのが妥当である</a:t>
            </a:r>
            <a:r>
              <a:rPr lang="en-US" altLang="ja-JP" sz="1600" dirty="0"/>
              <a:t>〔</a:t>
            </a:r>
            <a:r>
              <a:rPr lang="ja-JP" altLang="en-US" sz="1600" dirty="0"/>
              <a:t>民</a:t>
            </a:r>
            <a:r>
              <a:rPr lang="en-US" altLang="ja-JP" sz="1600" dirty="0"/>
              <a:t>127&lt;1&gt;</a:t>
            </a:r>
            <a:r>
              <a:rPr lang="ja-JP" altLang="en-US" sz="1600" dirty="0"/>
              <a:t>・</a:t>
            </a:r>
            <a:r>
              <a:rPr lang="en-US" altLang="ja-JP" sz="1600" dirty="0"/>
              <a:t>135&lt;1&gt;</a:t>
            </a:r>
            <a:r>
              <a:rPr lang="ja-JP" altLang="en-US" sz="1600" dirty="0"/>
              <a:t>参照</a:t>
            </a:r>
            <a:r>
              <a:rPr lang="en-US" altLang="ja-JP" sz="1600" dirty="0"/>
              <a:t>〕</a:t>
            </a:r>
            <a:r>
              <a:rPr lang="ja-JP" altLang="en-US" sz="1600" dirty="0" err="1" smtClean="0"/>
              <a:t>。</a:t>
            </a:r>
            <a:endParaRPr lang="ja-JP" altLang="en-US" sz="1600" dirty="0"/>
          </a:p>
        </p:txBody>
      </p:sp>
      <p:sp>
        <p:nvSpPr>
          <p:cNvPr id="5" name="テキスト プレースホルダー 4"/>
          <p:cNvSpPr>
            <a:spLocks noGrp="1"/>
          </p:cNvSpPr>
          <p:nvPr>
            <p:ph type="body" sz="quarter" idx="3"/>
          </p:nvPr>
        </p:nvSpPr>
        <p:spPr/>
        <p:txBody>
          <a:bodyPr anchor="ctr"/>
          <a:lstStyle/>
          <a:p>
            <a:pPr algn="ctr"/>
            <a:r>
              <a:rPr kumimoji="1" lang="ja-JP" altLang="en-US" dirty="0" smtClean="0"/>
              <a:t>加賀山説</a:t>
            </a:r>
            <a:endParaRPr kumimoji="1" lang="ja-JP" altLang="en-US" dirty="0"/>
          </a:p>
        </p:txBody>
      </p:sp>
      <p:sp>
        <p:nvSpPr>
          <p:cNvPr id="6" name="コンテンツ プレースホルダー 5"/>
          <p:cNvSpPr>
            <a:spLocks noGrp="1"/>
          </p:cNvSpPr>
          <p:nvPr>
            <p:ph sz="quarter" idx="4"/>
          </p:nvPr>
        </p:nvSpPr>
        <p:spPr>
          <a:xfrm>
            <a:off x="4645025" y="2174874"/>
            <a:ext cx="4247455" cy="4062437"/>
          </a:xfrm>
        </p:spPr>
        <p:txBody>
          <a:bodyPr>
            <a:noAutofit/>
          </a:bodyPr>
          <a:lstStyle/>
          <a:p>
            <a:pPr>
              <a:buClr>
                <a:srgbClr val="00B050"/>
              </a:buClr>
              <a:buFont typeface="Wingdings" pitchFamily="2" charset="2"/>
              <a:buChar char="u"/>
            </a:pPr>
            <a:r>
              <a:rPr kumimoji="1" lang="ja-JP" altLang="en-US" sz="1800" dirty="0" smtClean="0"/>
              <a:t>出世したときに再贈与するという，再贈与の予約である。</a:t>
            </a:r>
            <a:endParaRPr kumimoji="1" lang="en-US" altLang="ja-JP" sz="1800" dirty="0" smtClean="0"/>
          </a:p>
          <a:p>
            <a:pPr lvl="1">
              <a:buClr>
                <a:srgbClr val="00B050"/>
              </a:buClr>
              <a:buFont typeface="Wingdings" pitchFamily="2" charset="2"/>
              <a:buChar char="u"/>
            </a:pPr>
            <a:r>
              <a:rPr kumimoji="1" lang="ja-JP" altLang="en-US" sz="1400" dirty="0" smtClean="0"/>
              <a:t>貸金だと，いつかは返さなければならない。</a:t>
            </a:r>
            <a:r>
              <a:rPr kumimoji="1" lang="ja-JP" altLang="en-US" sz="1400" b="1" dirty="0" smtClean="0">
                <a:solidFill>
                  <a:schemeClr val="tx2">
                    <a:lumMod val="75000"/>
                  </a:schemeClr>
                </a:solidFill>
              </a:rPr>
              <a:t>停止条件付消費貸借というのは，概念矛盾</a:t>
            </a:r>
            <a:r>
              <a:rPr kumimoji="1" lang="ja-JP" altLang="en-US" sz="1400" dirty="0" smtClean="0">
                <a:solidFill>
                  <a:schemeClr val="tx2">
                    <a:lumMod val="75000"/>
                  </a:schemeClr>
                </a:solidFill>
              </a:rPr>
              <a:t>である</a:t>
            </a:r>
            <a:r>
              <a:rPr kumimoji="1" lang="ja-JP" altLang="en-US" sz="1400" dirty="0" smtClean="0"/>
              <a:t>。</a:t>
            </a:r>
            <a:endParaRPr kumimoji="1" lang="en-US" altLang="ja-JP" sz="1400" dirty="0" smtClean="0"/>
          </a:p>
          <a:p>
            <a:pPr lvl="1">
              <a:buClr>
                <a:srgbClr val="00B050"/>
              </a:buClr>
              <a:buFont typeface="Wingdings" pitchFamily="2" charset="2"/>
              <a:buChar char="u"/>
            </a:pPr>
            <a:r>
              <a:rPr lang="ja-JP" altLang="en-US" sz="1400" dirty="0" smtClean="0"/>
              <a:t>しかも，出世払いを</a:t>
            </a:r>
            <a:r>
              <a:rPr kumimoji="1" lang="ja-JP" altLang="en-US" sz="1400" dirty="0" smtClean="0"/>
              <a:t>消費貸借契約であるとすることは，「出世したときだけに返す」という</a:t>
            </a:r>
            <a:r>
              <a:rPr kumimoji="1" lang="ja-JP" altLang="en-US" sz="1400" b="1" dirty="0" smtClean="0">
                <a:solidFill>
                  <a:schemeClr val="tx2">
                    <a:lumMod val="75000"/>
                  </a:schemeClr>
                </a:solidFill>
              </a:rPr>
              <a:t>当事者の意思に反する</a:t>
            </a:r>
            <a:r>
              <a:rPr kumimoji="1" lang="ja-JP" altLang="en-US" sz="1400" dirty="0" smtClean="0"/>
              <a:t>。</a:t>
            </a:r>
            <a:endParaRPr kumimoji="1" lang="en-US" altLang="ja-JP" sz="1400" dirty="0" smtClean="0"/>
          </a:p>
          <a:p>
            <a:pPr lvl="1">
              <a:buClr>
                <a:srgbClr val="00B050"/>
              </a:buClr>
              <a:buFont typeface="Wingdings" pitchFamily="2" charset="2"/>
              <a:buChar char="u"/>
            </a:pPr>
            <a:r>
              <a:rPr lang="ja-JP" altLang="en-US" sz="1400" dirty="0" smtClean="0"/>
              <a:t>当事者の意思を考慮すれば，最初に交付した金額は，</a:t>
            </a:r>
            <a:r>
              <a:rPr lang="ja-JP" altLang="en-US" sz="1400" dirty="0"/>
              <a:t> 「</a:t>
            </a:r>
            <a:r>
              <a:rPr lang="ja-JP" altLang="en-US" sz="1400" b="1" dirty="0">
                <a:solidFill>
                  <a:schemeClr val="tx2">
                    <a:lumMod val="75000"/>
                  </a:schemeClr>
                </a:solidFill>
              </a:rPr>
              <a:t>ご祝儀</a:t>
            </a:r>
            <a:r>
              <a:rPr lang="ja-JP" altLang="en-US" sz="1400" dirty="0">
                <a:solidFill>
                  <a:schemeClr val="tx2">
                    <a:lumMod val="75000"/>
                  </a:schemeClr>
                </a:solidFill>
              </a:rPr>
              <a:t>」</a:t>
            </a:r>
            <a:r>
              <a:rPr lang="ja-JP" altLang="en-US" sz="1400" dirty="0"/>
              <a:t>，「</a:t>
            </a:r>
            <a:r>
              <a:rPr lang="ja-JP" altLang="en-US" sz="1400" b="1" dirty="0">
                <a:solidFill>
                  <a:schemeClr val="tx2">
                    <a:lumMod val="75000"/>
                  </a:schemeClr>
                </a:solidFill>
              </a:rPr>
              <a:t>餞別</a:t>
            </a:r>
            <a:r>
              <a:rPr lang="ja-JP" altLang="en-US" sz="1400" dirty="0"/>
              <a:t>」</a:t>
            </a:r>
            <a:r>
              <a:rPr lang="ja-JP" altLang="en-US" sz="1400" dirty="0" smtClean="0"/>
              <a:t>などであり，出世しなければ返還の必要がないもの，すなわち，贈与と考えるべきである。</a:t>
            </a:r>
            <a:endParaRPr lang="en-US" altLang="ja-JP" sz="1400" dirty="0" smtClean="0"/>
          </a:p>
          <a:p>
            <a:pPr lvl="1">
              <a:buClr>
                <a:srgbClr val="00B050"/>
              </a:buClr>
              <a:buFont typeface="Wingdings" pitchFamily="2" charset="2"/>
              <a:buChar char="u"/>
            </a:pPr>
            <a:r>
              <a:rPr lang="ja-JP" altLang="en-US" sz="1400" dirty="0"/>
              <a:t>それでは</a:t>
            </a:r>
            <a:r>
              <a:rPr lang="ja-JP" altLang="en-US" sz="1400" dirty="0" smtClean="0"/>
              <a:t>，出世した時には返済するというのは，いかなる意味か</a:t>
            </a:r>
            <a:r>
              <a:rPr lang="en-US" altLang="ja-JP" sz="1400" dirty="0" smtClean="0"/>
              <a:t>?</a:t>
            </a:r>
          </a:p>
          <a:p>
            <a:pPr lvl="1">
              <a:buClr>
                <a:srgbClr val="00B050"/>
              </a:buClr>
              <a:buFont typeface="Wingdings" pitchFamily="2" charset="2"/>
              <a:buChar char="u"/>
            </a:pPr>
            <a:r>
              <a:rPr lang="ja-JP" altLang="en-US" sz="1400" dirty="0"/>
              <a:t>それは</a:t>
            </a:r>
            <a:r>
              <a:rPr lang="ja-JP" altLang="en-US" sz="1400" dirty="0" smtClean="0"/>
              <a:t>，出世したら，「</a:t>
            </a:r>
            <a:r>
              <a:rPr lang="ja-JP" altLang="en-US" sz="1400" b="1" dirty="0" smtClean="0">
                <a:solidFill>
                  <a:schemeClr val="tx2">
                    <a:lumMod val="75000"/>
                  </a:schemeClr>
                </a:solidFill>
              </a:rPr>
              <a:t>内祝い</a:t>
            </a:r>
            <a:r>
              <a:rPr lang="ja-JP" altLang="en-US" sz="1400" dirty="0" smtClean="0"/>
              <a:t>」として，贈与を受けた金額と同額を再贈与するという，「再贈与の予約」と考えるべきであろう。</a:t>
            </a:r>
            <a:endParaRPr lang="en-US" altLang="ja-JP" sz="1400" dirty="0" smtClean="0"/>
          </a:p>
          <a:p>
            <a:pPr lvl="1">
              <a:buClr>
                <a:srgbClr val="00B050"/>
              </a:buClr>
              <a:buFont typeface="Wingdings" pitchFamily="2" charset="2"/>
              <a:buChar char="u"/>
            </a:pPr>
            <a:endParaRPr kumimoji="1" lang="en-US" altLang="ja-JP" sz="1400" dirty="0" smtClean="0"/>
          </a:p>
          <a:p>
            <a:pPr lvl="1">
              <a:buClr>
                <a:srgbClr val="00B050"/>
              </a:buClr>
              <a:buFont typeface="Wingdings" pitchFamily="2" charset="2"/>
              <a:buChar char="u"/>
            </a:pPr>
            <a:endParaRPr kumimoji="1" lang="ja-JP" altLang="en-US" sz="1400" dirty="0"/>
          </a:p>
        </p:txBody>
      </p:sp>
      <p:sp>
        <p:nvSpPr>
          <p:cNvPr id="7" name="日付プレースホルダー 6"/>
          <p:cNvSpPr>
            <a:spLocks noGrp="1"/>
          </p:cNvSpPr>
          <p:nvPr>
            <p:ph type="dt" sz="half" idx="10"/>
          </p:nvPr>
        </p:nvSpPr>
        <p:spPr/>
        <p:txBody>
          <a:bodyPr/>
          <a:lstStyle/>
          <a:p>
            <a:r>
              <a:rPr kumimoji="1" lang="en-US" altLang="ja-JP" smtClean="0"/>
              <a:t>2014/11/11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18</a:t>
            </a:fld>
            <a:endParaRPr kumimoji="1" lang="ja-JP" altLang="en-US" dirty="0"/>
          </a:p>
        </p:txBody>
      </p:sp>
    </p:spTree>
    <p:extLst>
      <p:ext uri="{BB962C8B-B14F-4D97-AF65-F5344CB8AC3E}">
        <p14:creationId xmlns:p14="http://schemas.microsoft.com/office/powerpoint/2010/main" val="158152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500"/>
                                        <p:tgtEl>
                                          <p:spTgt spid="4">
                                            <p:txEl>
                                              <p:pRg st="0" end="0"/>
                                            </p:txEl>
                                          </p:spTgt>
                                        </p:tgtEl>
                                      </p:cBhvr>
                                    </p:animEffect>
                                  </p:childTnLst>
                                </p:cTn>
                              </p:par>
                            </p:childTnLst>
                          </p:cTn>
                        </p:par>
                        <p:par>
                          <p:cTn id="8" fill="hold">
                            <p:stCondLst>
                              <p:cond delay="3000"/>
                            </p:stCondLst>
                            <p:childTnLst>
                              <p:par>
                                <p:cTn id="9" presetID="22" presetClass="entr" presetSubtype="1" fill="hold" grpId="0"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5500"/>
                                        <p:tgtEl>
                                          <p:spTgt spid="4">
                                            <p:txEl>
                                              <p:pRg st="1" end="1"/>
                                            </p:txEl>
                                          </p:spTgt>
                                        </p:tgtEl>
                                      </p:cBhvr>
                                    </p:animEffect>
                                  </p:childTnLst>
                                </p:cTn>
                              </p:par>
                            </p:childTnLst>
                          </p:cTn>
                        </p:par>
                        <p:par>
                          <p:cTn id="12" fill="hold">
                            <p:stCondLst>
                              <p:cond delay="9000"/>
                            </p:stCondLst>
                            <p:childTnLst>
                              <p:par>
                                <p:cTn id="13" presetID="22" presetClass="entr" presetSubtype="1" fill="hold" grpId="0"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60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up)">
                                      <p:cBhvr>
                                        <p:cTn id="20" dur="1500"/>
                                        <p:tgtEl>
                                          <p:spTgt spid="6">
                                            <p:txEl>
                                              <p:pRg st="0" end="0"/>
                                            </p:txEl>
                                          </p:spTgt>
                                        </p:tgtEl>
                                      </p:cBhvr>
                                    </p:animEffect>
                                  </p:childTnLst>
                                </p:cTn>
                              </p:par>
                            </p:childTnLst>
                          </p:cTn>
                        </p:par>
                        <p:par>
                          <p:cTn id="21" fill="hold">
                            <p:stCondLst>
                              <p:cond delay="1500"/>
                            </p:stCondLst>
                            <p:childTnLst>
                              <p:par>
                                <p:cTn id="22" presetID="22" presetClass="entr" presetSubtype="1" fill="hold" grpId="0" nodeType="afterEffect">
                                  <p:stCondLst>
                                    <p:cond delay="50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ipe(up)">
                                      <p:cBhvr>
                                        <p:cTn id="24" dur="2250"/>
                                        <p:tgtEl>
                                          <p:spTgt spid="6">
                                            <p:txEl>
                                              <p:pRg st="1" end="1"/>
                                            </p:txEl>
                                          </p:spTgt>
                                        </p:tgtEl>
                                      </p:cBhvr>
                                    </p:animEffect>
                                  </p:childTnLst>
                                </p:cTn>
                              </p:par>
                            </p:childTnLst>
                          </p:cTn>
                        </p:par>
                        <p:par>
                          <p:cTn id="25" fill="hold">
                            <p:stCondLst>
                              <p:cond delay="4250"/>
                            </p:stCondLst>
                            <p:childTnLst>
                              <p:par>
                                <p:cTn id="26" presetID="22" presetClass="entr" presetSubtype="1" fill="hold" grpId="0" nodeType="afterEffect">
                                  <p:stCondLst>
                                    <p:cond delay="50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wipe(up)">
                                      <p:cBhvr>
                                        <p:cTn id="28" dur="2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wipe(up)">
                                      <p:cBhvr>
                                        <p:cTn id="33" dur="3500"/>
                                        <p:tgtEl>
                                          <p:spTgt spid="6">
                                            <p:txEl>
                                              <p:pRg st="3" end="3"/>
                                            </p:txEl>
                                          </p:spTgt>
                                        </p:tgtEl>
                                      </p:cBhvr>
                                    </p:animEffect>
                                  </p:childTnLst>
                                </p:cTn>
                              </p:par>
                            </p:childTnLst>
                          </p:cTn>
                        </p:par>
                        <p:par>
                          <p:cTn id="34" fill="hold">
                            <p:stCondLst>
                              <p:cond delay="3500"/>
                            </p:stCondLst>
                            <p:childTnLst>
                              <p:par>
                                <p:cTn id="35" presetID="22" presetClass="entr" presetSubtype="1" fill="hold" grpId="0" nodeType="afterEffect">
                                  <p:stCondLst>
                                    <p:cond delay="50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ipe(up)">
                                      <p:cBhvr>
                                        <p:cTn id="37" dur="1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wipe(up)">
                                      <p:cBhvr>
                                        <p:cTn id="42" dur="275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89856"/>
            <a:ext cx="8229600" cy="1143000"/>
          </a:xfrm>
        </p:spPr>
        <p:txBody>
          <a:bodyPr>
            <a:normAutofit/>
          </a:bodyPr>
          <a:lstStyle/>
          <a:p>
            <a:r>
              <a:rPr kumimoji="1" lang="en-US" altLang="ja-JP" sz="5400" b="1" dirty="0" smtClean="0">
                <a:latin typeface="Times New Roman" pitchFamily="18" charset="0"/>
                <a:cs typeface="Times New Roman" pitchFamily="18" charset="0"/>
              </a:rPr>
              <a:t>Coffee</a:t>
            </a:r>
            <a:r>
              <a:rPr kumimoji="1" lang="ja-JP" altLang="en-US" sz="5400" b="1" dirty="0" smtClean="0">
                <a:latin typeface="Times New Roman" pitchFamily="18" charset="0"/>
                <a:cs typeface="Times New Roman" pitchFamily="18" charset="0"/>
              </a:rPr>
              <a:t>　</a:t>
            </a:r>
            <a:r>
              <a:rPr kumimoji="1" lang="en-US" altLang="ja-JP" sz="5400" b="1" dirty="0" smtClean="0">
                <a:latin typeface="Times New Roman" pitchFamily="18" charset="0"/>
                <a:cs typeface="Times New Roman" pitchFamily="18" charset="0"/>
              </a:rPr>
              <a:t>Break</a:t>
            </a:r>
            <a:endParaRPr kumimoji="1" lang="ja-JP" altLang="en-US" sz="5400" b="1" dirty="0">
              <a:latin typeface="Times New Roman" pitchFamily="18" charset="0"/>
              <a:cs typeface="Times New Roman" pitchFamily="18" charset="0"/>
            </a:endParaRPr>
          </a:p>
        </p:txBody>
      </p:sp>
      <p:sp>
        <p:nvSpPr>
          <p:cNvPr id="3" name="日付プレースホルダー 2"/>
          <p:cNvSpPr>
            <a:spLocks noGrp="1"/>
          </p:cNvSpPr>
          <p:nvPr>
            <p:ph type="dt" sz="half" idx="10"/>
          </p:nvPr>
        </p:nvSpPr>
        <p:spPr/>
        <p:txBody>
          <a:bodyPr/>
          <a:lstStyle/>
          <a:p>
            <a:r>
              <a:rPr kumimoji="1" lang="en-US" altLang="ja-JP" smtClean="0"/>
              <a:t>2014/11/11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pic>
        <p:nvPicPr>
          <p:cNvPr id="1031" name="Picture 7" descr="C:\kagayama\Photo\FujiFinePix\2011-09-09温泉学会・有馬温泉\s-DSC022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87724"/>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585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25">
                                          <p:stCondLst>
                                            <p:cond delay="0"/>
                                          </p:stCondLst>
                                        </p:cTn>
                                        <p:tgtEl>
                                          <p:spTgt spid="2"/>
                                        </p:tgtEl>
                                      </p:cBhvr>
                                    </p:animEffect>
                                    <p:anim calcmode="lin" valueType="num">
                                      <p:cBhvr>
                                        <p:cTn id="8" dur="2278"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2"/>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2"/>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2"/>
                                        </p:tgtEl>
                                        <p:attrNameLst>
                                          <p:attrName>ppt_y</p:attrName>
                                        </p:attrNameLst>
                                      </p:cBhvr>
                                      <p:tavLst>
                                        <p:tav tm="0" fmla="#ppt_y-sin(pi*$)/81">
                                          <p:val>
                                            <p:fltVal val="0"/>
                                          </p:val>
                                        </p:tav>
                                        <p:tav tm="100000">
                                          <p:val>
                                            <p:fltVal val="1"/>
                                          </p:val>
                                        </p:tav>
                                      </p:tavLst>
                                    </p:anim>
                                    <p:animScale>
                                      <p:cBhvr>
                                        <p:cTn id="13" dur="33">
                                          <p:stCondLst>
                                            <p:cond delay="812"/>
                                          </p:stCondLst>
                                        </p:cTn>
                                        <p:tgtEl>
                                          <p:spTgt spid="2"/>
                                        </p:tgtEl>
                                      </p:cBhvr>
                                      <p:to x="100000" y="60000"/>
                                    </p:animScale>
                                    <p:animScale>
                                      <p:cBhvr>
                                        <p:cTn id="14" dur="207" decel="50000">
                                          <p:stCondLst>
                                            <p:cond delay="845"/>
                                          </p:stCondLst>
                                        </p:cTn>
                                        <p:tgtEl>
                                          <p:spTgt spid="2"/>
                                        </p:tgtEl>
                                      </p:cBhvr>
                                      <p:to x="100000" y="100000"/>
                                    </p:animScale>
                                    <p:animScale>
                                      <p:cBhvr>
                                        <p:cTn id="15" dur="33">
                                          <p:stCondLst>
                                            <p:cond delay="1640"/>
                                          </p:stCondLst>
                                        </p:cTn>
                                        <p:tgtEl>
                                          <p:spTgt spid="2"/>
                                        </p:tgtEl>
                                      </p:cBhvr>
                                      <p:to x="100000" y="80000"/>
                                    </p:animScale>
                                    <p:animScale>
                                      <p:cBhvr>
                                        <p:cTn id="16" dur="207" decel="50000">
                                          <p:stCondLst>
                                            <p:cond delay="1673"/>
                                          </p:stCondLst>
                                        </p:cTn>
                                        <p:tgtEl>
                                          <p:spTgt spid="2"/>
                                        </p:tgtEl>
                                      </p:cBhvr>
                                      <p:to x="100000" y="100000"/>
                                    </p:animScale>
                                    <p:animScale>
                                      <p:cBhvr>
                                        <p:cTn id="17" dur="33">
                                          <p:stCondLst>
                                            <p:cond delay="2052"/>
                                          </p:stCondLst>
                                        </p:cTn>
                                        <p:tgtEl>
                                          <p:spTgt spid="2"/>
                                        </p:tgtEl>
                                      </p:cBhvr>
                                      <p:to x="100000" y="90000"/>
                                    </p:animScale>
                                    <p:animScale>
                                      <p:cBhvr>
                                        <p:cTn id="18" dur="207" decel="50000">
                                          <p:stCondLst>
                                            <p:cond delay="2085"/>
                                          </p:stCondLst>
                                        </p:cTn>
                                        <p:tgtEl>
                                          <p:spTgt spid="2"/>
                                        </p:tgtEl>
                                      </p:cBhvr>
                                      <p:to x="100000" y="100000"/>
                                    </p:animScale>
                                    <p:animScale>
                                      <p:cBhvr>
                                        <p:cTn id="19" dur="33">
                                          <p:stCondLst>
                                            <p:cond delay="2260"/>
                                          </p:stCondLst>
                                        </p:cTn>
                                        <p:tgtEl>
                                          <p:spTgt spid="2"/>
                                        </p:tgtEl>
                                      </p:cBhvr>
                                      <p:to x="100000" y="95000"/>
                                    </p:animScale>
                                    <p:animScale>
                                      <p:cBhvr>
                                        <p:cTn id="20" dur="207" decel="50000">
                                          <p:stCondLst>
                                            <p:cond delay="2293"/>
                                          </p:stCondLst>
                                        </p:cTn>
                                        <p:tgtEl>
                                          <p:spTgt spid="2"/>
                                        </p:tgtEl>
                                      </p:cBhvr>
                                      <p:to x="100000" y="100000"/>
                                    </p:animScale>
                                  </p:childTnLst>
                                </p:cTn>
                              </p:par>
                              <p:par>
                                <p:cTn id="21" presetID="53" presetClass="entr" presetSubtype="16" fill="hold" nodeType="withEffect">
                                  <p:stCondLst>
                                    <p:cond delay="1000"/>
                                  </p:stCondLst>
                                  <p:childTnLst>
                                    <p:set>
                                      <p:cBhvr>
                                        <p:cTn id="22" dur="1" fill="hold">
                                          <p:stCondLst>
                                            <p:cond delay="0"/>
                                          </p:stCondLst>
                                        </p:cTn>
                                        <p:tgtEl>
                                          <p:spTgt spid="1031"/>
                                        </p:tgtEl>
                                        <p:attrNameLst>
                                          <p:attrName>style.visibility</p:attrName>
                                        </p:attrNameLst>
                                      </p:cBhvr>
                                      <p:to>
                                        <p:strVal val="visible"/>
                                      </p:to>
                                    </p:set>
                                    <p:anim calcmode="lin" valueType="num">
                                      <p:cBhvr>
                                        <p:cTn id="23" dur="2000" fill="hold"/>
                                        <p:tgtEl>
                                          <p:spTgt spid="1031"/>
                                        </p:tgtEl>
                                        <p:attrNameLst>
                                          <p:attrName>ppt_w</p:attrName>
                                        </p:attrNameLst>
                                      </p:cBhvr>
                                      <p:tavLst>
                                        <p:tav tm="0">
                                          <p:val>
                                            <p:fltVal val="0"/>
                                          </p:val>
                                        </p:tav>
                                        <p:tav tm="100000">
                                          <p:val>
                                            <p:strVal val="#ppt_w"/>
                                          </p:val>
                                        </p:tav>
                                      </p:tavLst>
                                    </p:anim>
                                    <p:anim calcmode="lin" valueType="num">
                                      <p:cBhvr>
                                        <p:cTn id="24" dur="2000" fill="hold"/>
                                        <p:tgtEl>
                                          <p:spTgt spid="1031"/>
                                        </p:tgtEl>
                                        <p:attrNameLst>
                                          <p:attrName>ppt_h</p:attrName>
                                        </p:attrNameLst>
                                      </p:cBhvr>
                                      <p:tavLst>
                                        <p:tav tm="0">
                                          <p:val>
                                            <p:fltVal val="0"/>
                                          </p:val>
                                        </p:tav>
                                        <p:tav tm="100000">
                                          <p:val>
                                            <p:strVal val="#ppt_h"/>
                                          </p:val>
                                        </p:tav>
                                      </p:tavLst>
                                    </p:anim>
                                    <p:animEffect transition="in" filter="fade">
                                      <p:cBhvr>
                                        <p:cTn id="25" dur="2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第</a:t>
            </a:r>
            <a:r>
              <a:rPr kumimoji="1" lang="en-US" altLang="ja-JP" sz="3200" dirty="0" smtClean="0"/>
              <a:t>4</a:t>
            </a:r>
            <a:r>
              <a:rPr lang="ja-JP" altLang="en-US" sz="3200" dirty="0" smtClean="0"/>
              <a:t>章</a:t>
            </a:r>
            <a:r>
              <a:rPr kumimoji="1" lang="ja-JP" altLang="en-US" sz="3200" dirty="0" smtClean="0"/>
              <a:t>　消費貸借</a:t>
            </a:r>
            <a:r>
              <a:rPr kumimoji="1" lang="en-US" altLang="ja-JP" sz="3200" dirty="0" smtClean="0"/>
              <a:t/>
            </a:r>
            <a:br>
              <a:rPr kumimoji="1" lang="en-US" altLang="ja-JP" sz="3200" dirty="0" smtClean="0"/>
            </a:br>
            <a:r>
              <a:rPr kumimoji="1" lang="ja-JP" altLang="en-US" sz="2800" dirty="0" smtClean="0"/>
              <a:t>目次</a:t>
            </a:r>
            <a:r>
              <a:rPr kumimoji="1" lang="ja-JP" altLang="en-US" sz="1800" dirty="0" smtClean="0"/>
              <a:t>（下枠の　　　　 をクリックすると，この目次に戻る）</a:t>
            </a:r>
            <a:endParaRPr kumimoji="1" lang="ja-JP" altLang="en-US" sz="1800" dirty="0"/>
          </a:p>
        </p:txBody>
      </p:sp>
      <p:sp>
        <p:nvSpPr>
          <p:cNvPr id="7" name="コンテンツ プレースホルダー 6"/>
          <p:cNvSpPr>
            <a:spLocks noGrp="1"/>
          </p:cNvSpPr>
          <p:nvPr>
            <p:ph sz="half" idx="1"/>
          </p:nvPr>
        </p:nvSpPr>
        <p:spPr>
          <a:xfrm>
            <a:off x="323528" y="1423317"/>
            <a:ext cx="4248472" cy="4886003"/>
          </a:xfrm>
        </p:spPr>
        <p:txBody>
          <a:bodyPr>
            <a:noAutofit/>
          </a:bodyPr>
          <a:lstStyle/>
          <a:p>
            <a:r>
              <a:rPr lang="ja-JP" altLang="en-US" sz="2000" dirty="0" smtClean="0"/>
              <a:t>消費貸借</a:t>
            </a:r>
            <a:endParaRPr lang="en-US" altLang="ja-JP" sz="2000" dirty="0" smtClean="0"/>
          </a:p>
          <a:p>
            <a:pPr lvl="1"/>
            <a:r>
              <a:rPr lang="ja-JP" altLang="en-US" sz="1800" dirty="0">
                <a:hlinkClick r:id="rId3" action="ppaction://hlinksldjump"/>
              </a:rPr>
              <a:t>消費</a:t>
            </a:r>
            <a:r>
              <a:rPr lang="ja-JP" altLang="en-US" sz="1800" dirty="0" smtClean="0">
                <a:hlinkClick r:id="rId3" action="ppaction://hlinksldjump"/>
              </a:rPr>
              <a:t>貸借の意義</a:t>
            </a:r>
            <a:endParaRPr lang="en-US" altLang="ja-JP" sz="1800" dirty="0" smtClean="0"/>
          </a:p>
          <a:p>
            <a:pPr lvl="2"/>
            <a:r>
              <a:rPr lang="ja-JP" altLang="en-US" sz="1400" dirty="0" smtClean="0">
                <a:hlinkClick r:id="rId4" action="ppaction://hlinksldjump"/>
              </a:rPr>
              <a:t>要物，無償・有償，片務契約</a:t>
            </a:r>
            <a:endParaRPr lang="en-US" altLang="ja-JP" sz="1400" dirty="0" smtClean="0"/>
          </a:p>
          <a:p>
            <a:pPr lvl="2"/>
            <a:r>
              <a:rPr lang="ja-JP" altLang="en-US" sz="1400" dirty="0">
                <a:hlinkClick r:id="rId5" action="ppaction://hlinksldjump"/>
              </a:rPr>
              <a:t>要物</a:t>
            </a:r>
            <a:r>
              <a:rPr lang="ja-JP" altLang="en-US" sz="1400" dirty="0" smtClean="0">
                <a:hlinkClick r:id="rId5" action="ppaction://hlinksldjump"/>
              </a:rPr>
              <a:t>契約とすることの非合理</a:t>
            </a:r>
            <a:endParaRPr lang="en-US" altLang="ja-JP" sz="1400" dirty="0" smtClean="0"/>
          </a:p>
          <a:p>
            <a:pPr lvl="1"/>
            <a:r>
              <a:rPr lang="ja-JP" altLang="en-US" sz="1800" dirty="0" smtClean="0">
                <a:hlinkClick r:id="rId6" action="ppaction://hlinksldjump"/>
              </a:rPr>
              <a:t>諾成的</a:t>
            </a:r>
            <a:r>
              <a:rPr lang="ja-JP" altLang="en-US" sz="1800" dirty="0">
                <a:hlinkClick r:id="rId6" action="ppaction://hlinksldjump"/>
              </a:rPr>
              <a:t>消費</a:t>
            </a:r>
            <a:r>
              <a:rPr lang="ja-JP" altLang="en-US" sz="1800" dirty="0" smtClean="0">
                <a:hlinkClick r:id="rId6" action="ppaction://hlinksldjump"/>
              </a:rPr>
              <a:t>貸借</a:t>
            </a:r>
            <a:endParaRPr lang="en-US" altLang="ja-JP" sz="1800" dirty="0" smtClean="0"/>
          </a:p>
          <a:p>
            <a:pPr lvl="2"/>
            <a:r>
              <a:rPr lang="ja-JP" altLang="en-US" sz="1400" dirty="0" smtClean="0">
                <a:hlinkClick r:id="rId7" action="ppaction://hlinksldjump"/>
              </a:rPr>
              <a:t>消費</a:t>
            </a:r>
            <a:r>
              <a:rPr lang="ja-JP" altLang="en-US" sz="1400" dirty="0">
                <a:hlinkClick r:id="rId7" action="ppaction://hlinksldjump"/>
              </a:rPr>
              <a:t>貸借</a:t>
            </a:r>
            <a:r>
              <a:rPr lang="ja-JP" altLang="en-US" sz="1400" dirty="0" smtClean="0">
                <a:hlinkClick r:id="rId7" action="ppaction://hlinksldjump"/>
              </a:rPr>
              <a:t>の予約</a:t>
            </a:r>
            <a:endParaRPr lang="en-US" altLang="ja-JP" sz="1400" dirty="0" smtClean="0"/>
          </a:p>
          <a:p>
            <a:pPr lvl="2"/>
            <a:r>
              <a:rPr lang="ja-JP" altLang="en-US" sz="1400" dirty="0" smtClean="0">
                <a:hlinkClick r:id="rId8" action="ppaction://hlinksldjump"/>
              </a:rPr>
              <a:t>準消費貸借</a:t>
            </a:r>
            <a:endParaRPr lang="en-US" altLang="ja-JP" sz="1400" dirty="0" smtClean="0"/>
          </a:p>
          <a:p>
            <a:pPr lvl="2"/>
            <a:r>
              <a:rPr lang="ja-JP" altLang="en-US" sz="1400" dirty="0">
                <a:hlinkClick r:id="rId9" action="ppaction://hlinksldjump"/>
              </a:rPr>
              <a:t>所有権</a:t>
            </a:r>
            <a:r>
              <a:rPr lang="ja-JP" altLang="en-US" sz="1400" dirty="0" smtClean="0">
                <a:hlinkClick r:id="rId9" action="ppaction://hlinksldjump"/>
              </a:rPr>
              <a:t>留保の担保的構成</a:t>
            </a:r>
            <a:endParaRPr lang="en-US" altLang="ja-JP" sz="1400" dirty="0" smtClean="0"/>
          </a:p>
          <a:p>
            <a:pPr lvl="1"/>
            <a:r>
              <a:rPr lang="ja-JP" altLang="en-US" sz="1800" dirty="0">
                <a:hlinkClick r:id="rId10" action="ppaction://hlinksldjump"/>
              </a:rPr>
              <a:t>消費貸借の</a:t>
            </a:r>
            <a:r>
              <a:rPr lang="ja-JP" altLang="en-US" sz="1800" dirty="0" smtClean="0">
                <a:hlinkClick r:id="rId10" action="ppaction://hlinksldjump"/>
              </a:rPr>
              <a:t>効力</a:t>
            </a:r>
            <a:endParaRPr lang="en-US" altLang="ja-JP" sz="1800" dirty="0" smtClean="0"/>
          </a:p>
          <a:p>
            <a:pPr lvl="2"/>
            <a:r>
              <a:rPr lang="ja-JP" altLang="en-US" sz="1400" dirty="0">
                <a:hlinkClick r:id="rId11" action="ppaction://hlinksldjump"/>
              </a:rPr>
              <a:t>貸主</a:t>
            </a:r>
            <a:r>
              <a:rPr lang="ja-JP" altLang="en-US" sz="1400" dirty="0" smtClean="0">
                <a:hlinkClick r:id="rId11" action="ppaction://hlinksldjump"/>
              </a:rPr>
              <a:t>の</a:t>
            </a:r>
            <a:r>
              <a:rPr lang="ja-JP" altLang="en-US" sz="1400" dirty="0">
                <a:hlinkClick r:id="rId11" action="ppaction://hlinksldjump"/>
              </a:rPr>
              <a:t>担保責任</a:t>
            </a:r>
            <a:endParaRPr lang="en-US" altLang="ja-JP" sz="1400" dirty="0" smtClean="0"/>
          </a:p>
          <a:p>
            <a:pPr lvl="1"/>
            <a:r>
              <a:rPr lang="ja-JP" altLang="en-US" sz="1800" dirty="0">
                <a:hlinkClick r:id="rId12" action="ppaction://hlinksldjump"/>
              </a:rPr>
              <a:t>消費貸借</a:t>
            </a:r>
            <a:r>
              <a:rPr lang="ja-JP" altLang="en-US" sz="1800" dirty="0" smtClean="0">
                <a:hlinkClick r:id="rId12" action="ppaction://hlinksldjump"/>
              </a:rPr>
              <a:t>の終了</a:t>
            </a:r>
            <a:endParaRPr lang="en-US" altLang="ja-JP" sz="1800" dirty="0" smtClean="0"/>
          </a:p>
          <a:p>
            <a:pPr lvl="2"/>
            <a:r>
              <a:rPr lang="ja-JP" altLang="en-US" sz="1400" dirty="0">
                <a:hlinkClick r:id="rId13" action="ppaction://hlinksldjump"/>
              </a:rPr>
              <a:t>返還</a:t>
            </a:r>
            <a:r>
              <a:rPr lang="ja-JP" altLang="en-US" sz="1400" dirty="0" smtClean="0">
                <a:hlinkClick r:id="rId13" action="ppaction://hlinksldjump"/>
              </a:rPr>
              <a:t>の時期</a:t>
            </a:r>
            <a:endParaRPr lang="en-US" altLang="ja-JP" sz="1400" dirty="0" smtClean="0"/>
          </a:p>
          <a:p>
            <a:pPr lvl="2"/>
            <a:r>
              <a:rPr lang="ja-JP" altLang="en-US" sz="1400" dirty="0" smtClean="0">
                <a:hlinkClick r:id="rId14" action="ppaction://hlinksldjump"/>
              </a:rPr>
              <a:t>返還時期の合意と要件事実論</a:t>
            </a:r>
            <a:endParaRPr lang="en-US" altLang="ja-JP" sz="1400" dirty="0" smtClean="0"/>
          </a:p>
          <a:p>
            <a:pPr lvl="2"/>
            <a:r>
              <a:rPr lang="ja-JP" altLang="en-US" sz="1400" dirty="0" smtClean="0">
                <a:hlinkClick r:id="rId15" action="ppaction://hlinksldjump"/>
              </a:rPr>
              <a:t>返還不能の場合の借主の責任</a:t>
            </a:r>
            <a:endParaRPr lang="en-US" altLang="ja-JP" sz="1400" dirty="0" smtClean="0"/>
          </a:p>
          <a:p>
            <a:pPr lvl="2"/>
            <a:r>
              <a:rPr lang="ja-JP" altLang="en-US" sz="1400" dirty="0">
                <a:hlinkClick r:id="rId16" action="ppaction://hlinksldjump"/>
              </a:rPr>
              <a:t>出世払い契約</a:t>
            </a:r>
            <a:r>
              <a:rPr lang="ja-JP" altLang="en-US" sz="1400" dirty="0" smtClean="0">
                <a:hlinkClick r:id="rId16" action="ppaction://hlinksldjump"/>
              </a:rPr>
              <a:t>の</a:t>
            </a:r>
            <a:r>
              <a:rPr lang="ja-JP" altLang="en-US" sz="1400" dirty="0">
                <a:hlinkClick r:id="rId16" action="ppaction://hlinksldjump"/>
              </a:rPr>
              <a:t>解釈</a:t>
            </a:r>
            <a:endParaRPr lang="en-US" altLang="ja-JP" sz="1400" dirty="0" smtClean="0"/>
          </a:p>
        </p:txBody>
      </p:sp>
      <p:sp>
        <p:nvSpPr>
          <p:cNvPr id="8" name="コンテンツ プレースホルダー 7"/>
          <p:cNvSpPr>
            <a:spLocks noGrp="1"/>
          </p:cNvSpPr>
          <p:nvPr>
            <p:ph sz="half" idx="2"/>
          </p:nvPr>
        </p:nvSpPr>
        <p:spPr>
          <a:xfrm>
            <a:off x="4716016" y="1409889"/>
            <a:ext cx="4032448" cy="4755415"/>
          </a:xfrm>
        </p:spPr>
        <p:txBody>
          <a:bodyPr>
            <a:normAutofit/>
          </a:bodyPr>
          <a:lstStyle/>
          <a:p>
            <a:r>
              <a:rPr lang="ja-JP" altLang="en-US" sz="1800" dirty="0" smtClean="0"/>
              <a:t>費者信用</a:t>
            </a:r>
            <a:endParaRPr lang="en-US" altLang="ja-JP" sz="1800" dirty="0" smtClean="0"/>
          </a:p>
          <a:p>
            <a:pPr lvl="1"/>
            <a:r>
              <a:rPr lang="ja-JP" altLang="en-US" sz="1600" dirty="0" smtClean="0">
                <a:hlinkClick r:id="rId17" action="ppaction://hlinksldjump"/>
              </a:rPr>
              <a:t>消費者金融</a:t>
            </a:r>
            <a:endParaRPr lang="en-US" altLang="ja-JP" sz="1400" dirty="0"/>
          </a:p>
          <a:p>
            <a:pPr lvl="2"/>
            <a:r>
              <a:rPr lang="ja-JP" altLang="en-US" sz="1200" dirty="0">
                <a:hlinkClick r:id="rId18" action="ppaction://hlinksldjump"/>
              </a:rPr>
              <a:t>利息</a:t>
            </a:r>
            <a:r>
              <a:rPr lang="ja-JP" altLang="en-US" sz="1200" dirty="0" smtClean="0">
                <a:hlinkClick r:id="rId18" action="ppaction://hlinksldjump"/>
              </a:rPr>
              <a:t>制限</a:t>
            </a:r>
            <a:endParaRPr lang="en-US" altLang="ja-JP" sz="1200" dirty="0" smtClean="0"/>
          </a:p>
          <a:p>
            <a:pPr lvl="2"/>
            <a:r>
              <a:rPr lang="ja-JP" altLang="en-US" sz="1200" dirty="0">
                <a:hlinkClick r:id="rId19" action="ppaction://hlinksldjump"/>
              </a:rPr>
              <a:t>年利</a:t>
            </a:r>
            <a:r>
              <a:rPr lang="ja-JP" altLang="en-US" sz="1200" dirty="0" smtClean="0">
                <a:hlinkClick r:id="rId19" action="ppaction://hlinksldjump"/>
              </a:rPr>
              <a:t>と日歩との関係</a:t>
            </a:r>
            <a:endParaRPr lang="en-US" altLang="ja-JP" sz="1200" dirty="0" smtClean="0"/>
          </a:p>
          <a:p>
            <a:pPr lvl="1"/>
            <a:r>
              <a:rPr lang="ja-JP" altLang="en-US" sz="1600" dirty="0">
                <a:hlinkClick r:id="rId20" action="ppaction://hlinksldjump"/>
              </a:rPr>
              <a:t>販売信用</a:t>
            </a:r>
            <a:endParaRPr lang="en-US" altLang="ja-JP" sz="1600" dirty="0"/>
          </a:p>
          <a:p>
            <a:pPr lvl="2"/>
            <a:r>
              <a:rPr lang="ja-JP" altLang="en-US" sz="1200" dirty="0" smtClean="0">
                <a:hlinkClick r:id="rId21" action="ppaction://hlinksldjump"/>
              </a:rPr>
              <a:t>販売信用の基本ユニットとその応用</a:t>
            </a:r>
            <a:endParaRPr lang="en-US" altLang="ja-JP" sz="1200" dirty="0" smtClean="0"/>
          </a:p>
          <a:p>
            <a:pPr lvl="3"/>
            <a:r>
              <a:rPr lang="ja-JP" altLang="en-US" sz="1200" dirty="0">
                <a:hlinkClick r:id="rId21" action="ppaction://hlinksldjump"/>
              </a:rPr>
              <a:t>自社</a:t>
            </a:r>
            <a:r>
              <a:rPr lang="ja-JP" altLang="en-US" sz="1200" dirty="0" smtClean="0">
                <a:hlinkClick r:id="rId21" action="ppaction://hlinksldjump"/>
              </a:rPr>
              <a:t>割賦</a:t>
            </a:r>
            <a:endParaRPr lang="en-US" altLang="ja-JP" sz="1200" dirty="0" smtClean="0"/>
          </a:p>
          <a:p>
            <a:pPr lvl="3"/>
            <a:r>
              <a:rPr lang="ja-JP" altLang="en-US" sz="1200" dirty="0">
                <a:hlinkClick r:id="rId22" action="ppaction://hlinksldjump"/>
              </a:rPr>
              <a:t>ローン提携</a:t>
            </a:r>
            <a:r>
              <a:rPr lang="ja-JP" altLang="en-US" sz="1200" dirty="0" smtClean="0">
                <a:hlinkClick r:id="rId22" action="ppaction://hlinksldjump"/>
              </a:rPr>
              <a:t>販売</a:t>
            </a:r>
            <a:endParaRPr lang="en-US" altLang="ja-JP" sz="1200" dirty="0" smtClean="0"/>
          </a:p>
          <a:p>
            <a:pPr lvl="3"/>
            <a:r>
              <a:rPr lang="ja-JP" altLang="en-US" sz="1200" dirty="0" smtClean="0">
                <a:hlinkClick r:id="rId23" action="ppaction://hlinksldjump"/>
              </a:rPr>
              <a:t>個別信用購入あっせん</a:t>
            </a:r>
            <a:endParaRPr lang="en-US" altLang="ja-JP" sz="1200" dirty="0" smtClean="0"/>
          </a:p>
          <a:p>
            <a:pPr lvl="3"/>
            <a:r>
              <a:rPr lang="ja-JP" altLang="en-US" sz="1200" dirty="0">
                <a:hlinkClick r:id="rId24" action="ppaction://hlinksldjump"/>
              </a:rPr>
              <a:t>ローン提携販売</a:t>
            </a:r>
            <a:r>
              <a:rPr lang="ja-JP" altLang="en-US" sz="1200" dirty="0" smtClean="0">
                <a:hlinkClick r:id="rId24" action="ppaction://hlinksldjump"/>
              </a:rPr>
              <a:t>の再構成</a:t>
            </a:r>
            <a:endParaRPr lang="en-US" altLang="ja-JP" sz="1200" dirty="0" smtClean="0"/>
          </a:p>
          <a:p>
            <a:pPr lvl="3"/>
            <a:r>
              <a:rPr lang="ja-JP" altLang="en-US" sz="1200" dirty="0">
                <a:hlinkClick r:id="rId25" action="ppaction://hlinksldjump"/>
              </a:rPr>
              <a:t>販売信用</a:t>
            </a:r>
            <a:r>
              <a:rPr lang="ja-JP" altLang="en-US" sz="1200" dirty="0" smtClean="0">
                <a:hlinkClick r:id="rId25" action="ppaction://hlinksldjump"/>
              </a:rPr>
              <a:t>の展開のまとめ</a:t>
            </a:r>
            <a:endParaRPr lang="en-US" altLang="ja-JP" sz="1200" dirty="0" smtClean="0"/>
          </a:p>
          <a:p>
            <a:r>
              <a:rPr lang="ja-JP" altLang="en-US" sz="1800" dirty="0" smtClean="0"/>
              <a:t>参考文献</a:t>
            </a:r>
            <a:endParaRPr lang="en-US" altLang="ja-JP" sz="1800" dirty="0" smtClean="0"/>
          </a:p>
          <a:p>
            <a:pPr lvl="1"/>
            <a:r>
              <a:rPr lang="ja-JP" altLang="en-US" sz="1600" dirty="0">
                <a:hlinkClick r:id="rId26" action="ppaction://hlinksldjump"/>
              </a:rPr>
              <a:t>参考</a:t>
            </a:r>
            <a:r>
              <a:rPr lang="ja-JP" altLang="en-US" sz="1600" dirty="0" smtClean="0">
                <a:hlinkClick r:id="rId26" action="ppaction://hlinksldjump"/>
              </a:rPr>
              <a:t>判例</a:t>
            </a:r>
            <a:endParaRPr lang="en-US" altLang="ja-JP" sz="1600" dirty="0" smtClean="0"/>
          </a:p>
          <a:p>
            <a:pPr lvl="1"/>
            <a:r>
              <a:rPr lang="ja-JP" altLang="en-US" sz="1600" dirty="0">
                <a:hlinkClick r:id="rId27" action="ppaction://hlinksldjump"/>
              </a:rPr>
              <a:t>参考図書</a:t>
            </a:r>
            <a:endParaRPr lang="en-US" altLang="ja-JP" sz="1600" dirty="0" smtClean="0"/>
          </a:p>
        </p:txBody>
      </p:sp>
      <p:sp>
        <p:nvSpPr>
          <p:cNvPr id="3" name="動作設定ボタン : 最初 2">
            <a:hlinkClick r:id="rId28" action="ppaction://hlinksldjump" highlightClick="1"/>
          </p:cNvPr>
          <p:cNvSpPr/>
          <p:nvPr/>
        </p:nvSpPr>
        <p:spPr>
          <a:xfrm>
            <a:off x="3457576" y="1018432"/>
            <a:ext cx="466352" cy="322336"/>
          </a:xfrm>
          <a:prstGeom prst="actionButtonBeginning">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2931925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rmAutofit/>
          </a:bodyPr>
          <a:lstStyle/>
          <a:p>
            <a:r>
              <a:rPr kumimoji="1" lang="ja-JP" altLang="en-US" sz="4000" dirty="0" smtClean="0"/>
              <a:t>第</a:t>
            </a:r>
            <a:r>
              <a:rPr kumimoji="1" lang="en-US" altLang="ja-JP" sz="4000" dirty="0" smtClean="0"/>
              <a:t>5</a:t>
            </a:r>
            <a:r>
              <a:rPr kumimoji="1" lang="ja-JP" altLang="en-US" sz="4000" dirty="0" smtClean="0"/>
              <a:t>節　</a:t>
            </a:r>
            <a:r>
              <a:rPr lang="ja-JP" altLang="en-US" sz="4000" dirty="0" smtClean="0"/>
              <a:t>消費者信用</a:t>
            </a:r>
            <a:endParaRPr kumimoji="1" lang="ja-JP" altLang="en-US" sz="4000" dirty="0"/>
          </a:p>
        </p:txBody>
      </p:sp>
      <p:sp>
        <p:nvSpPr>
          <p:cNvPr id="8" name="サブタイトル 7"/>
          <p:cNvSpPr>
            <a:spLocks noGrp="1"/>
          </p:cNvSpPr>
          <p:nvPr>
            <p:ph type="subTitle" idx="1"/>
          </p:nvPr>
        </p:nvSpPr>
        <p:spPr>
          <a:xfrm>
            <a:off x="1371600" y="3645024"/>
            <a:ext cx="6400800" cy="1993776"/>
          </a:xfrm>
        </p:spPr>
        <p:txBody>
          <a:bodyPr>
            <a:noAutofit/>
          </a:bodyPr>
          <a:lstStyle/>
          <a:p>
            <a:pPr marL="514350" indent="-514350" algn="l">
              <a:buAutoNum type="arabicPeriod"/>
            </a:pPr>
            <a:r>
              <a:rPr kumimoji="1" lang="ja-JP" altLang="en-US" sz="2000" dirty="0" smtClean="0">
                <a:solidFill>
                  <a:schemeClr val="tx1"/>
                </a:solidFill>
              </a:rPr>
              <a:t>消費者信用にはどのようなものがあるか</a:t>
            </a:r>
            <a:r>
              <a:rPr kumimoji="1" lang="en-US" altLang="ja-JP" sz="2000" dirty="0" smtClean="0">
                <a:solidFill>
                  <a:schemeClr val="tx1"/>
                </a:solidFill>
              </a:rPr>
              <a:t>?</a:t>
            </a:r>
          </a:p>
          <a:p>
            <a:pPr marL="514350" indent="-514350" algn="l">
              <a:buAutoNum type="arabicPeriod"/>
            </a:pPr>
            <a:r>
              <a:rPr lang="ja-JP" altLang="en-US" sz="2000" dirty="0">
                <a:solidFill>
                  <a:schemeClr val="tx1"/>
                </a:solidFill>
              </a:rPr>
              <a:t>サラ金は</a:t>
            </a:r>
            <a:r>
              <a:rPr lang="ja-JP" altLang="en-US" sz="2000" dirty="0" smtClean="0">
                <a:solidFill>
                  <a:schemeClr val="tx1"/>
                </a:solidFill>
              </a:rPr>
              <a:t>，どのように規制されているか</a:t>
            </a:r>
            <a:r>
              <a:rPr kumimoji="1" lang="en-US" altLang="ja-JP" sz="2000" dirty="0" smtClean="0">
                <a:solidFill>
                  <a:schemeClr val="tx1"/>
                </a:solidFill>
              </a:rPr>
              <a:t>?</a:t>
            </a:r>
          </a:p>
          <a:p>
            <a:pPr marL="514350" indent="-514350" algn="l">
              <a:buAutoNum type="arabicPeriod"/>
            </a:pPr>
            <a:r>
              <a:rPr lang="ja-JP" altLang="en-US" sz="2000" dirty="0" smtClean="0">
                <a:solidFill>
                  <a:schemeClr val="tx1"/>
                </a:solidFill>
              </a:rPr>
              <a:t>信用販売にはどのようなものがあるか</a:t>
            </a:r>
            <a:r>
              <a:rPr lang="en-US" altLang="ja-JP" sz="2000" dirty="0" smtClean="0">
                <a:solidFill>
                  <a:schemeClr val="tx1"/>
                </a:solidFill>
              </a:rPr>
              <a:t>?</a:t>
            </a:r>
          </a:p>
          <a:p>
            <a:pPr marL="514350" indent="-514350" algn="l">
              <a:buAutoNum type="arabicPeriod"/>
            </a:pPr>
            <a:r>
              <a:rPr kumimoji="1" lang="ja-JP" altLang="en-US" sz="2000" dirty="0" smtClean="0">
                <a:solidFill>
                  <a:schemeClr val="tx1"/>
                </a:solidFill>
              </a:rPr>
              <a:t>消費者はクレジット会社に対して，抗弁を対抗できるか</a:t>
            </a:r>
            <a:r>
              <a:rPr kumimoji="1" lang="en-US" altLang="ja-JP" sz="2000" dirty="0" smtClean="0">
                <a:solidFill>
                  <a:schemeClr val="tx1"/>
                </a:solidFill>
              </a:rPr>
              <a:t>?</a:t>
            </a:r>
            <a:endParaRPr kumimoji="1" lang="ja-JP" altLang="en-US" sz="2000"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20</a:t>
            </a:fld>
            <a:endParaRPr kumimoji="1" lang="ja-JP" altLang="en-US" dirty="0"/>
          </a:p>
        </p:txBody>
      </p:sp>
    </p:spTree>
    <p:extLst>
      <p:ext uri="{BB962C8B-B14F-4D97-AF65-F5344CB8AC3E}">
        <p14:creationId xmlns:p14="http://schemas.microsoft.com/office/powerpoint/2010/main" val="3285035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750"/>
                                        <p:tgtEl>
                                          <p:spTgt spid="8">
                                            <p:txEl>
                                              <p:pRg st="1" end="1"/>
                                            </p:txEl>
                                          </p:spTgt>
                                        </p:tgtEl>
                                      </p:cBhvr>
                                    </p:animEffect>
                                  </p:childTnLst>
                                </p:cTn>
                              </p:par>
                            </p:childTnLst>
                          </p:cTn>
                        </p:par>
                        <p:par>
                          <p:cTn id="12" fill="hold">
                            <p:stCondLst>
                              <p:cond delay="250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750"/>
                                        <p:tgtEl>
                                          <p:spTgt spid="8">
                                            <p:txEl>
                                              <p:pRg st="2" end="2"/>
                                            </p:txEl>
                                          </p:spTgt>
                                        </p:tgtEl>
                                      </p:cBhvr>
                                    </p:animEffect>
                                  </p:childTnLst>
                                </p:cTn>
                              </p:par>
                            </p:childTnLst>
                          </p:cTn>
                        </p:par>
                        <p:par>
                          <p:cTn id="16" fill="hold">
                            <p:stCondLst>
                              <p:cond delay="3750"/>
                            </p:stCondLst>
                            <p:childTnLst>
                              <p:par>
                                <p:cTn id="17" presetID="22" presetClass="entr" presetSubtype="1"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up)">
                                      <p:cBhvr>
                                        <p:cTn id="19" dur="12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kumimoji="1" lang="ja-JP" altLang="en-US" dirty="0" smtClean="0"/>
              <a:t>第</a:t>
            </a:r>
            <a:r>
              <a:rPr lang="en-US" altLang="ja-JP" dirty="0"/>
              <a:t>5</a:t>
            </a:r>
            <a:r>
              <a:rPr lang="ja-JP" altLang="en-US" dirty="0" smtClean="0"/>
              <a:t>節　消費者信用</a:t>
            </a:r>
            <a:r>
              <a:rPr lang="en-US" altLang="ja-JP" dirty="0" smtClean="0"/>
              <a:t/>
            </a:r>
            <a:br>
              <a:rPr lang="en-US" altLang="ja-JP" dirty="0" smtClean="0"/>
            </a:br>
            <a:r>
              <a:rPr lang="ja-JP" altLang="en-US" sz="4000" dirty="0"/>
              <a:t>第</a:t>
            </a:r>
            <a:r>
              <a:rPr lang="en-US" altLang="ja-JP" sz="4000" dirty="0" smtClean="0"/>
              <a:t>1</a:t>
            </a:r>
            <a:r>
              <a:rPr lang="ja-JP" altLang="en-US" sz="4000" dirty="0" smtClean="0"/>
              <a:t>款　消費者金融</a:t>
            </a:r>
            <a:endParaRPr kumimoji="1" lang="ja-JP" altLang="en-US" sz="4000" dirty="0"/>
          </a:p>
        </p:txBody>
      </p:sp>
      <p:sp>
        <p:nvSpPr>
          <p:cNvPr id="8" name="サブタイトル 7"/>
          <p:cNvSpPr>
            <a:spLocks noGrp="1"/>
          </p:cNvSpPr>
          <p:nvPr>
            <p:ph type="subTitle" idx="1"/>
          </p:nvPr>
        </p:nvSpPr>
        <p:spPr>
          <a:xfrm>
            <a:off x="1371600" y="3886200"/>
            <a:ext cx="6400800" cy="1919064"/>
          </a:xfrm>
        </p:spPr>
        <p:txBody>
          <a:bodyPr>
            <a:noAutofit/>
          </a:bodyPr>
          <a:lstStyle/>
          <a:p>
            <a:pPr marL="514350" indent="-514350" algn="l">
              <a:buFont typeface="+mj-lt"/>
              <a:buAutoNum type="arabicPeriod"/>
            </a:pPr>
            <a:r>
              <a:rPr kumimoji="1" lang="ja-JP" altLang="en-US" sz="1600" dirty="0" smtClean="0"/>
              <a:t>利息について，民法・商法はどのような規定をおいているか</a:t>
            </a:r>
            <a:r>
              <a:rPr kumimoji="1" lang="en-US" altLang="ja-JP" sz="1600" dirty="0" smtClean="0"/>
              <a:t>?</a:t>
            </a:r>
          </a:p>
          <a:p>
            <a:pPr marL="514350" indent="-514350" algn="l">
              <a:buFont typeface="+mj-lt"/>
              <a:buAutoNum type="arabicPeriod"/>
            </a:pPr>
            <a:r>
              <a:rPr kumimoji="1" lang="ja-JP" altLang="en-US" sz="1600" dirty="0" smtClean="0"/>
              <a:t>出資法は，どのような利息制限規定を置いているか</a:t>
            </a:r>
            <a:r>
              <a:rPr kumimoji="1" lang="en-US" altLang="ja-JP" sz="1600" dirty="0" smtClean="0"/>
              <a:t>?</a:t>
            </a:r>
          </a:p>
          <a:p>
            <a:pPr marL="514350" indent="-514350" algn="l">
              <a:buFont typeface="+mj-lt"/>
              <a:buAutoNum type="arabicPeriod"/>
            </a:pPr>
            <a:r>
              <a:rPr lang="ja-JP" altLang="en-US" sz="1600" dirty="0"/>
              <a:t>サラ</a:t>
            </a:r>
            <a:r>
              <a:rPr lang="ja-JP" altLang="en-US" sz="1600" dirty="0" smtClean="0"/>
              <a:t>金業法は，どのような規定を置いていたか，そして，現在は，どのような規定となっているか</a:t>
            </a:r>
            <a:r>
              <a:rPr lang="en-US" altLang="ja-JP" sz="1600" dirty="0" smtClean="0"/>
              <a:t>?</a:t>
            </a:r>
          </a:p>
          <a:p>
            <a:pPr marL="514350" indent="-514350" algn="l">
              <a:buFont typeface="+mj-lt"/>
              <a:buAutoNum type="arabicPeriod"/>
            </a:pPr>
            <a:r>
              <a:rPr kumimoji="1" lang="ja-JP" altLang="en-US" sz="1600" dirty="0" smtClean="0"/>
              <a:t>利息制限法は</a:t>
            </a:r>
            <a:r>
              <a:rPr lang="ja-JP" altLang="en-US" sz="1600" dirty="0"/>
              <a:t>利息に</a:t>
            </a:r>
            <a:r>
              <a:rPr lang="ja-JP" altLang="en-US" sz="1600" dirty="0" smtClean="0"/>
              <a:t>ついて</a:t>
            </a:r>
            <a:r>
              <a:rPr lang="ja-JP" altLang="en-US" sz="1600" dirty="0"/>
              <a:t>どのような制限</a:t>
            </a:r>
            <a:r>
              <a:rPr lang="ja-JP" altLang="en-US" sz="1600" dirty="0" smtClean="0"/>
              <a:t>を</a:t>
            </a:r>
            <a:r>
              <a:rPr lang="ja-JP" altLang="en-US" sz="1600" dirty="0"/>
              <a:t>している</a:t>
            </a:r>
            <a:r>
              <a:rPr lang="ja-JP" altLang="en-US" sz="1600" dirty="0" smtClean="0"/>
              <a:t>か</a:t>
            </a:r>
            <a:r>
              <a:rPr lang="en-US" altLang="ja-JP" sz="1600" dirty="0" smtClean="0"/>
              <a:t>?</a:t>
            </a:r>
          </a:p>
          <a:p>
            <a:pPr marL="514350" indent="-514350" algn="l">
              <a:buFont typeface="+mj-lt"/>
              <a:buAutoNum type="arabicPeriod"/>
            </a:pPr>
            <a:r>
              <a:rPr kumimoji="1" lang="en-US" altLang="ja-JP" sz="1600" dirty="0"/>
              <a:t>1.46</a:t>
            </a:r>
            <a:r>
              <a:rPr kumimoji="1" lang="ja-JP" altLang="en-US" sz="1600" dirty="0" smtClean="0"/>
              <a:t>倍とか，</a:t>
            </a:r>
            <a:r>
              <a:rPr kumimoji="1" lang="en-US" altLang="ja-JP" sz="1600" dirty="0" smtClean="0"/>
              <a:t>14.6%</a:t>
            </a:r>
            <a:r>
              <a:rPr kumimoji="1" lang="ja-JP" altLang="en-US" sz="1600" dirty="0" smtClean="0"/>
              <a:t>という不思議な数字</a:t>
            </a:r>
            <a:r>
              <a:rPr lang="ja-JP" altLang="en-US" sz="1600" dirty="0" smtClean="0"/>
              <a:t>は何に由来するのか</a:t>
            </a:r>
            <a:r>
              <a:rPr lang="en-US" altLang="ja-JP" sz="1600" dirty="0" smtClean="0"/>
              <a:t>?</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21</a:t>
            </a:fld>
            <a:endParaRPr kumimoji="1" lang="ja-JP" altLang="en-US" dirty="0"/>
          </a:p>
        </p:txBody>
      </p:sp>
    </p:spTree>
    <p:extLst>
      <p:ext uri="{BB962C8B-B14F-4D97-AF65-F5344CB8AC3E}">
        <p14:creationId xmlns:p14="http://schemas.microsoft.com/office/powerpoint/2010/main" val="610119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1000"/>
                                        <p:tgtEl>
                                          <p:spTgt spid="8">
                                            <p:txEl>
                                              <p:pRg st="1" end="1"/>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500"/>
                                        <p:tgtEl>
                                          <p:spTgt spid="8">
                                            <p:txEl>
                                              <p:pRg st="2" end="2"/>
                                            </p:txEl>
                                          </p:spTgt>
                                        </p:tgtEl>
                                      </p:cBhvr>
                                    </p:animEffect>
                                  </p:childTnLst>
                                </p:cTn>
                              </p:par>
                            </p:childTnLst>
                          </p:cTn>
                        </p:par>
                        <p:par>
                          <p:cTn id="16" fill="hold">
                            <p:stCondLst>
                              <p:cond delay="500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1000"/>
                                        <p:tgtEl>
                                          <p:spTgt spid="8">
                                            <p:txEl>
                                              <p:pRg st="3" end="3"/>
                                            </p:txEl>
                                          </p:spTgt>
                                        </p:tgtEl>
                                      </p:cBhvr>
                                    </p:animEffect>
                                  </p:childTnLst>
                                </p:cTn>
                              </p:par>
                            </p:childTnLst>
                          </p:cTn>
                        </p:par>
                        <p:par>
                          <p:cTn id="20" fill="hold">
                            <p:stCondLst>
                              <p:cond delay="6500"/>
                            </p:stCondLst>
                            <p:childTnLst>
                              <p:par>
                                <p:cTn id="21" presetID="22" presetClass="entr" presetSubtype="8" fill="hold" grpId="0" nodeType="afterEffect">
                                  <p:stCondLst>
                                    <p:cond delay="50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left)">
                                      <p:cBhvr>
                                        <p:cTn id="23"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法定利率</a:t>
            </a:r>
            <a:endParaRPr kumimoji="1" lang="ja-JP" altLang="en-US" dirty="0"/>
          </a:p>
        </p:txBody>
      </p:sp>
      <p:sp>
        <p:nvSpPr>
          <p:cNvPr id="8" name="テキスト プレースホルダー 7"/>
          <p:cNvSpPr>
            <a:spLocks noGrp="1"/>
          </p:cNvSpPr>
          <p:nvPr>
            <p:ph type="body" idx="1"/>
          </p:nvPr>
        </p:nvSpPr>
        <p:spPr>
          <a:xfrm>
            <a:off x="457200" y="1535113"/>
            <a:ext cx="2602632" cy="639762"/>
          </a:xfrm>
        </p:spPr>
        <p:txBody>
          <a:bodyPr anchor="ctr"/>
          <a:lstStyle/>
          <a:p>
            <a:pPr algn="ctr"/>
            <a:r>
              <a:rPr kumimoji="1" lang="ja-JP" altLang="en-US" dirty="0" smtClean="0"/>
              <a:t>民法</a:t>
            </a:r>
            <a:endParaRPr kumimoji="1" lang="ja-JP" altLang="en-US" dirty="0"/>
          </a:p>
        </p:txBody>
      </p:sp>
      <p:sp>
        <p:nvSpPr>
          <p:cNvPr id="9" name="コンテンツ プレースホルダー 8"/>
          <p:cNvSpPr>
            <a:spLocks noGrp="1"/>
          </p:cNvSpPr>
          <p:nvPr>
            <p:ph sz="half" idx="2"/>
          </p:nvPr>
        </p:nvSpPr>
        <p:spPr>
          <a:xfrm>
            <a:off x="457200" y="2174875"/>
            <a:ext cx="2314600" cy="3951288"/>
          </a:xfrm>
        </p:spPr>
        <p:txBody>
          <a:bodyPr/>
          <a:lstStyle/>
          <a:p>
            <a:r>
              <a:rPr lang="ja-JP" altLang="en-US" b="1" dirty="0"/>
              <a:t>第</a:t>
            </a:r>
            <a:r>
              <a:rPr lang="en-US" altLang="ja-JP" b="1" dirty="0"/>
              <a:t>404</a:t>
            </a:r>
            <a:r>
              <a:rPr lang="ja-JP" altLang="en-US" b="1" dirty="0"/>
              <a:t>条</a:t>
            </a:r>
            <a:r>
              <a:rPr lang="ja-JP" altLang="en-US" dirty="0"/>
              <a:t>（法定利率</a:t>
            </a:r>
            <a:r>
              <a:rPr lang="ja-JP" altLang="en-US" dirty="0" smtClean="0"/>
              <a:t>）</a:t>
            </a:r>
            <a:endParaRPr lang="en-US" altLang="ja-JP" dirty="0" smtClean="0"/>
          </a:p>
          <a:p>
            <a:pPr lvl="1"/>
            <a:r>
              <a:rPr lang="ja-JP" altLang="en-US" dirty="0" smtClean="0"/>
              <a:t>利息</a:t>
            </a:r>
            <a:r>
              <a:rPr lang="ja-JP" altLang="en-US" dirty="0"/>
              <a:t>を生ずべき債権について別段の意思表示がないときは，その利率は，年</a:t>
            </a:r>
            <a:r>
              <a:rPr lang="en-US" altLang="ja-JP" dirty="0"/>
              <a:t>5</a:t>
            </a:r>
            <a:r>
              <a:rPr lang="ja-JP" altLang="en-US" dirty="0"/>
              <a:t>分とする。</a:t>
            </a:r>
            <a:endParaRPr kumimoji="1" lang="ja-JP" altLang="en-US" dirty="0"/>
          </a:p>
        </p:txBody>
      </p:sp>
      <p:sp>
        <p:nvSpPr>
          <p:cNvPr id="10" name="テキスト プレースホルダー 9"/>
          <p:cNvSpPr>
            <a:spLocks noGrp="1"/>
          </p:cNvSpPr>
          <p:nvPr>
            <p:ph type="body" sz="quarter" idx="3"/>
          </p:nvPr>
        </p:nvSpPr>
        <p:spPr>
          <a:xfrm>
            <a:off x="2915816" y="1535113"/>
            <a:ext cx="5770985" cy="639762"/>
          </a:xfrm>
        </p:spPr>
        <p:txBody>
          <a:bodyPr anchor="ctr"/>
          <a:lstStyle/>
          <a:p>
            <a:pPr algn="ctr"/>
            <a:r>
              <a:rPr kumimoji="1" lang="ja-JP" altLang="en-US" dirty="0" smtClean="0"/>
              <a:t>商法</a:t>
            </a:r>
            <a:endParaRPr kumimoji="1" lang="ja-JP" altLang="en-US" dirty="0"/>
          </a:p>
        </p:txBody>
      </p:sp>
      <p:sp>
        <p:nvSpPr>
          <p:cNvPr id="11" name="コンテンツ プレースホルダー 10"/>
          <p:cNvSpPr>
            <a:spLocks noGrp="1"/>
          </p:cNvSpPr>
          <p:nvPr>
            <p:ph sz="quarter" idx="4"/>
          </p:nvPr>
        </p:nvSpPr>
        <p:spPr>
          <a:xfrm>
            <a:off x="3059833" y="2174875"/>
            <a:ext cx="5626968" cy="3951288"/>
          </a:xfrm>
        </p:spPr>
        <p:txBody>
          <a:bodyPr>
            <a:normAutofit lnSpcReduction="10000"/>
          </a:bodyPr>
          <a:lstStyle/>
          <a:p>
            <a:r>
              <a:rPr lang="ja-JP" altLang="en-US" dirty="0"/>
              <a:t>第</a:t>
            </a:r>
            <a:r>
              <a:rPr lang="en-US" altLang="ja-JP" dirty="0"/>
              <a:t>513</a:t>
            </a:r>
            <a:r>
              <a:rPr lang="ja-JP" altLang="en-US" dirty="0"/>
              <a:t>条（利息請求権）</a:t>
            </a:r>
          </a:p>
          <a:p>
            <a:pPr lvl="1"/>
            <a:r>
              <a:rPr lang="ja-JP" altLang="en-US" dirty="0"/>
              <a:t>①商人間において金銭の消費貸借をしたとき</a:t>
            </a:r>
            <a:r>
              <a:rPr lang="ja-JP" altLang="en-US" dirty="0" smtClean="0"/>
              <a:t>は，貸主は，法定</a:t>
            </a:r>
            <a:r>
              <a:rPr lang="ja-JP" altLang="en-US" dirty="0"/>
              <a:t>利息（次条の法定利率による利息をいう。以下同じ。）を請求することができる。</a:t>
            </a:r>
          </a:p>
          <a:p>
            <a:pPr lvl="1"/>
            <a:r>
              <a:rPr lang="ja-JP" altLang="en-US" dirty="0"/>
              <a:t>②商人がその営業の範囲内において他人のために金銭の立替えをしたとき</a:t>
            </a:r>
            <a:r>
              <a:rPr lang="ja-JP" altLang="en-US" dirty="0" smtClean="0"/>
              <a:t>は，その</a:t>
            </a:r>
            <a:r>
              <a:rPr lang="ja-JP" altLang="en-US" dirty="0"/>
              <a:t>立替えの日以後の法定利息を請求することができる。</a:t>
            </a:r>
          </a:p>
          <a:p>
            <a:r>
              <a:rPr lang="ja-JP" altLang="en-US" dirty="0"/>
              <a:t>第</a:t>
            </a:r>
            <a:r>
              <a:rPr lang="en-US" altLang="ja-JP" dirty="0"/>
              <a:t>514</a:t>
            </a:r>
            <a:r>
              <a:rPr lang="ja-JP" altLang="en-US" dirty="0"/>
              <a:t>条（商事法定利率）</a:t>
            </a:r>
          </a:p>
          <a:p>
            <a:pPr lvl="1"/>
            <a:r>
              <a:rPr lang="ja-JP" altLang="en-US" dirty="0"/>
              <a:t>商行為によって生じた債務に関して</a:t>
            </a:r>
            <a:r>
              <a:rPr lang="ja-JP" altLang="en-US" dirty="0" smtClean="0"/>
              <a:t>は，法定</a:t>
            </a:r>
            <a:r>
              <a:rPr lang="ja-JP" altLang="en-US" dirty="0"/>
              <a:t>利率</a:t>
            </a:r>
            <a:r>
              <a:rPr lang="ja-JP" altLang="en-US" dirty="0" smtClean="0"/>
              <a:t>は，年</a:t>
            </a:r>
            <a:r>
              <a:rPr lang="en-US" altLang="ja-JP" dirty="0"/>
              <a:t>6</a:t>
            </a:r>
            <a:r>
              <a:rPr lang="ja-JP" altLang="en-US" dirty="0"/>
              <a:t>分とする。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22</a:t>
            </a:fld>
            <a:endParaRPr kumimoji="1" lang="ja-JP" altLang="en-US" dirty="0"/>
          </a:p>
        </p:txBody>
      </p:sp>
    </p:spTree>
    <p:extLst>
      <p:ext uri="{BB962C8B-B14F-4D97-AF65-F5344CB8AC3E}">
        <p14:creationId xmlns:p14="http://schemas.microsoft.com/office/powerpoint/2010/main" val="643187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1000"/>
                                        <p:tgtEl>
                                          <p:spTgt spid="9">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4000"/>
                                        <p:tgtEl>
                                          <p:spTgt spid="9">
                                            <p:txEl>
                                              <p:pRg st="1" end="1"/>
                                            </p:txEl>
                                          </p:spTgt>
                                        </p:tgtEl>
                                      </p:cBhvr>
                                    </p:animEffect>
                                  </p:childTnLst>
                                </p:cTn>
                              </p:par>
                            </p:childTnLst>
                          </p:cTn>
                        </p:par>
                        <p:par>
                          <p:cTn id="12" fill="hold">
                            <p:stCondLst>
                              <p:cond delay="6000"/>
                            </p:stCondLst>
                            <p:childTnLst>
                              <p:par>
                                <p:cTn id="13" presetID="22" presetClass="entr" presetSubtype="8" fill="hold" grpId="0" nodeType="afterEffect">
                                  <p:stCondLst>
                                    <p:cond delay="50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750"/>
                                        <p:tgtEl>
                                          <p:spTgt spid="11">
                                            <p:txEl>
                                              <p:pRg st="0" end="0"/>
                                            </p:txEl>
                                          </p:spTgt>
                                        </p:tgtEl>
                                      </p:cBhvr>
                                    </p:animEffect>
                                  </p:childTnLst>
                                </p:cTn>
                              </p:par>
                            </p:childTnLst>
                          </p:cTn>
                        </p:par>
                        <p:par>
                          <p:cTn id="16" fill="hold">
                            <p:stCondLst>
                              <p:cond delay="7250"/>
                            </p:stCondLst>
                            <p:childTnLst>
                              <p:par>
                                <p:cTn id="17" presetID="22" presetClass="entr" presetSubtype="1" fill="hold" grpId="0" nodeType="afterEffect">
                                  <p:stCondLst>
                                    <p:cond delay="50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wipe(up)">
                                      <p:cBhvr>
                                        <p:cTn id="19" dur="3250"/>
                                        <p:tgtEl>
                                          <p:spTgt spid="11">
                                            <p:txEl>
                                              <p:pRg st="1" end="1"/>
                                            </p:txEl>
                                          </p:spTgt>
                                        </p:tgtEl>
                                      </p:cBhvr>
                                    </p:animEffect>
                                  </p:childTnLst>
                                </p:cTn>
                              </p:par>
                            </p:childTnLst>
                          </p:cTn>
                        </p:par>
                        <p:par>
                          <p:cTn id="20" fill="hold">
                            <p:stCondLst>
                              <p:cond delay="11000"/>
                            </p:stCondLst>
                            <p:childTnLst>
                              <p:par>
                                <p:cTn id="21" presetID="22" presetClass="entr" presetSubtype="1" fill="hold" grpId="0" nodeType="afterEffect">
                                  <p:stCondLst>
                                    <p:cond delay="50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wipe(up)">
                                      <p:cBhvr>
                                        <p:cTn id="23" dur="3250"/>
                                        <p:tgtEl>
                                          <p:spTgt spid="11">
                                            <p:txEl>
                                              <p:pRg st="2" end="2"/>
                                            </p:txEl>
                                          </p:spTgt>
                                        </p:tgtEl>
                                      </p:cBhvr>
                                    </p:animEffect>
                                  </p:childTnLst>
                                </p:cTn>
                              </p:par>
                            </p:childTnLst>
                          </p:cTn>
                        </p:par>
                        <p:par>
                          <p:cTn id="24" fill="hold">
                            <p:stCondLst>
                              <p:cond delay="14750"/>
                            </p:stCondLst>
                            <p:childTnLst>
                              <p:par>
                                <p:cTn id="25" presetID="22" presetClass="entr" presetSubtype="8" fill="hold" grpId="0" nodeType="afterEffect">
                                  <p:stCondLst>
                                    <p:cond delay="50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left)">
                                      <p:cBhvr>
                                        <p:cTn id="27" dur="750"/>
                                        <p:tgtEl>
                                          <p:spTgt spid="11">
                                            <p:txEl>
                                              <p:pRg st="3" end="3"/>
                                            </p:txEl>
                                          </p:spTgt>
                                        </p:tgtEl>
                                      </p:cBhvr>
                                    </p:animEffect>
                                  </p:childTnLst>
                                </p:cTn>
                              </p:par>
                            </p:childTnLst>
                          </p:cTn>
                        </p:par>
                        <p:par>
                          <p:cTn id="28" fill="hold">
                            <p:stCondLst>
                              <p:cond delay="16000"/>
                            </p:stCondLst>
                            <p:childTnLst>
                              <p:par>
                                <p:cTn id="29" presetID="22" presetClass="entr" presetSubtype="1" fill="hold" grpId="0" nodeType="afterEffect">
                                  <p:stCondLst>
                                    <p:cond delay="50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wipe(up)">
                                      <p:cBhvr>
                                        <p:cTn id="31" dur="1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lang="ja-JP" altLang="en-US" dirty="0"/>
              <a:t>出資の</a:t>
            </a:r>
            <a:r>
              <a:rPr lang="ja-JP" altLang="en-US" dirty="0" smtClean="0"/>
              <a:t>受入れ，預り金</a:t>
            </a:r>
            <a:r>
              <a:rPr lang="ja-JP" altLang="en-US" dirty="0"/>
              <a:t>及び金利等の取締りに関する法律</a:t>
            </a:r>
            <a:endParaRPr kumimoji="1" lang="ja-JP" altLang="en-US" dirty="0"/>
          </a:p>
        </p:txBody>
      </p:sp>
      <p:sp>
        <p:nvSpPr>
          <p:cNvPr id="9" name="コンテンツ プレースホルダー 8"/>
          <p:cNvSpPr>
            <a:spLocks noGrp="1"/>
          </p:cNvSpPr>
          <p:nvPr>
            <p:ph idx="1"/>
          </p:nvPr>
        </p:nvSpPr>
        <p:spPr/>
        <p:txBody>
          <a:bodyPr>
            <a:normAutofit/>
          </a:bodyPr>
          <a:lstStyle/>
          <a:p>
            <a:r>
              <a:rPr lang="ja-JP" altLang="en-US" sz="1800" dirty="0"/>
              <a:t>第</a:t>
            </a:r>
            <a:r>
              <a:rPr lang="en-US" altLang="ja-JP" sz="1800" dirty="0"/>
              <a:t>5</a:t>
            </a:r>
            <a:r>
              <a:rPr lang="ja-JP" altLang="en-US" sz="1800" dirty="0"/>
              <a:t>条（高金利の処罰）</a:t>
            </a:r>
          </a:p>
          <a:p>
            <a:pPr lvl="1"/>
            <a:r>
              <a:rPr lang="ja-JP" altLang="en-US" sz="1600" dirty="0"/>
              <a:t>①</a:t>
            </a:r>
            <a:r>
              <a:rPr lang="ja-JP" altLang="en-US" sz="1600" b="1" dirty="0">
                <a:solidFill>
                  <a:schemeClr val="tx2">
                    <a:lumMod val="75000"/>
                  </a:schemeClr>
                </a:solidFill>
              </a:rPr>
              <a:t>金銭の貸付けを行う者</a:t>
            </a:r>
            <a:r>
              <a:rPr lang="ja-JP" altLang="en-US" sz="1600" b="1" dirty="0" smtClean="0">
                <a:solidFill>
                  <a:schemeClr val="tx2">
                    <a:lumMod val="75000"/>
                  </a:schemeClr>
                </a:solidFill>
              </a:rPr>
              <a:t>が，</a:t>
            </a:r>
            <a:r>
              <a:rPr lang="ja-JP" altLang="en-US" sz="1600" b="1" dirty="0" smtClean="0">
                <a:solidFill>
                  <a:schemeClr val="tx2">
                    <a:lumMod val="75000"/>
                  </a:schemeClr>
                </a:solidFill>
                <a:hlinkClick r:id="rId2" action="ppaction://hlinksldjump"/>
              </a:rPr>
              <a:t>年</a:t>
            </a:r>
            <a:r>
              <a:rPr lang="en-US" altLang="ja-JP" sz="1600" b="1" dirty="0">
                <a:solidFill>
                  <a:schemeClr val="tx2">
                    <a:lumMod val="75000"/>
                  </a:schemeClr>
                </a:solidFill>
                <a:hlinkClick r:id="rId2" action="ppaction://hlinksldjump"/>
              </a:rPr>
              <a:t>109.5</a:t>
            </a:r>
            <a:r>
              <a:rPr lang="ja-JP" altLang="en-US" sz="1600" b="1" dirty="0">
                <a:solidFill>
                  <a:schemeClr val="tx2">
                    <a:lumMod val="75000"/>
                  </a:schemeClr>
                </a:solidFill>
                <a:hlinkClick r:id="rId2" action="ppaction://hlinksldjump"/>
              </a:rPr>
              <a:t>パーセント</a:t>
            </a:r>
            <a:r>
              <a:rPr lang="ja-JP" altLang="en-US" sz="1600" dirty="0"/>
              <a:t>（</a:t>
            </a:r>
            <a:r>
              <a:rPr lang="en-US" altLang="ja-JP" sz="1600" dirty="0"/>
              <a:t>2</a:t>
            </a:r>
            <a:r>
              <a:rPr lang="ja-JP" altLang="en-US" sz="1600" dirty="0"/>
              <a:t>月</a:t>
            </a:r>
            <a:r>
              <a:rPr lang="en-US" altLang="ja-JP" sz="1600" dirty="0"/>
              <a:t>29</a:t>
            </a:r>
            <a:r>
              <a:rPr lang="ja-JP" altLang="en-US" sz="1600" dirty="0"/>
              <a:t>日を含む</a:t>
            </a:r>
            <a:r>
              <a:rPr lang="en-US" altLang="ja-JP" sz="1600" dirty="0"/>
              <a:t>1</a:t>
            </a:r>
            <a:r>
              <a:rPr lang="ja-JP" altLang="en-US" sz="1600" dirty="0"/>
              <a:t>年については年</a:t>
            </a:r>
            <a:r>
              <a:rPr lang="en-US" altLang="ja-JP" sz="1600" dirty="0"/>
              <a:t>109.8</a:t>
            </a:r>
            <a:r>
              <a:rPr lang="ja-JP" altLang="en-US" sz="1600" dirty="0"/>
              <a:t>パーセントと</a:t>
            </a:r>
            <a:r>
              <a:rPr lang="ja-JP" altLang="en-US" sz="1600" dirty="0" smtClean="0"/>
              <a:t>し，一日</a:t>
            </a:r>
            <a:r>
              <a:rPr lang="ja-JP" altLang="en-US" sz="1600" dirty="0"/>
              <a:t>当たりについては</a:t>
            </a:r>
            <a:r>
              <a:rPr lang="en-US" altLang="ja-JP" sz="1600" dirty="0"/>
              <a:t>0.3</a:t>
            </a:r>
            <a:r>
              <a:rPr lang="ja-JP" altLang="en-US" sz="1600" dirty="0"/>
              <a:t>パーセントとする。）</a:t>
            </a:r>
            <a:r>
              <a:rPr lang="ja-JP" altLang="en-US" sz="1600" b="1" dirty="0">
                <a:solidFill>
                  <a:schemeClr val="tx2">
                    <a:lumMod val="75000"/>
                  </a:schemeClr>
                </a:solidFill>
              </a:rPr>
              <a:t>を超える割合による利息</a:t>
            </a:r>
            <a:r>
              <a:rPr lang="ja-JP" altLang="en-US" sz="1600" dirty="0"/>
              <a:t>（債務の不履行について予定される賠償額を含む。以下同じ。）</a:t>
            </a:r>
            <a:r>
              <a:rPr lang="ja-JP" altLang="en-US" sz="1600" b="1" dirty="0">
                <a:solidFill>
                  <a:schemeClr val="tx2">
                    <a:lumMod val="75000"/>
                  </a:schemeClr>
                </a:solidFill>
              </a:rPr>
              <a:t>の契約をしたとき</a:t>
            </a:r>
            <a:r>
              <a:rPr lang="ja-JP" altLang="en-US" sz="1600" b="1" dirty="0" smtClean="0">
                <a:solidFill>
                  <a:schemeClr val="tx2">
                    <a:lumMod val="75000"/>
                  </a:schemeClr>
                </a:solidFill>
              </a:rPr>
              <a:t>は</a:t>
            </a:r>
            <a:r>
              <a:rPr lang="ja-JP" altLang="en-US" sz="1600" dirty="0" smtClean="0"/>
              <a:t>，</a:t>
            </a:r>
            <a:r>
              <a:rPr lang="en-US" altLang="ja-JP" sz="1600" b="1" dirty="0" smtClean="0">
                <a:solidFill>
                  <a:schemeClr val="tx2">
                    <a:lumMod val="75000"/>
                  </a:schemeClr>
                </a:solidFill>
              </a:rPr>
              <a:t>5</a:t>
            </a:r>
            <a:r>
              <a:rPr lang="ja-JP" altLang="en-US" sz="1600" b="1" dirty="0">
                <a:solidFill>
                  <a:schemeClr val="tx2">
                    <a:lumMod val="75000"/>
                  </a:schemeClr>
                </a:solidFill>
              </a:rPr>
              <a:t>年以下の懲役若しくは</a:t>
            </a:r>
            <a:r>
              <a:rPr lang="en-US" altLang="ja-JP" sz="1600" b="1" dirty="0">
                <a:solidFill>
                  <a:schemeClr val="tx2">
                    <a:lumMod val="75000"/>
                  </a:schemeClr>
                </a:solidFill>
              </a:rPr>
              <a:t>1,000</a:t>
            </a:r>
            <a:r>
              <a:rPr lang="ja-JP" altLang="en-US" sz="1600" b="1" dirty="0">
                <a:solidFill>
                  <a:schemeClr val="tx2">
                    <a:lumMod val="75000"/>
                  </a:schemeClr>
                </a:solidFill>
              </a:rPr>
              <a:t>万円以下の罰金に</a:t>
            </a:r>
            <a:r>
              <a:rPr lang="ja-JP" altLang="en-US" sz="1600" b="1" dirty="0" smtClean="0">
                <a:solidFill>
                  <a:schemeClr val="tx2">
                    <a:lumMod val="75000"/>
                  </a:schemeClr>
                </a:solidFill>
              </a:rPr>
              <a:t>処し，又</a:t>
            </a:r>
            <a:r>
              <a:rPr lang="ja-JP" altLang="en-US" sz="1600" b="1" dirty="0">
                <a:solidFill>
                  <a:schemeClr val="tx2">
                    <a:lumMod val="75000"/>
                  </a:schemeClr>
                </a:solidFill>
              </a:rPr>
              <a:t>はこれを併科する</a:t>
            </a:r>
            <a:r>
              <a:rPr lang="ja-JP" altLang="en-US" sz="1600" dirty="0"/>
              <a:t>。当該割合を超える割合による利息を受領</a:t>
            </a:r>
            <a:r>
              <a:rPr lang="ja-JP" altLang="en-US" sz="1600" dirty="0" smtClean="0"/>
              <a:t>し，又</a:t>
            </a:r>
            <a:r>
              <a:rPr lang="ja-JP" altLang="en-US" sz="1600" dirty="0"/>
              <a:t>はその支払を要求した者</a:t>
            </a:r>
            <a:r>
              <a:rPr lang="ja-JP" altLang="en-US" sz="1600" dirty="0" smtClean="0"/>
              <a:t>も，同様</a:t>
            </a:r>
            <a:r>
              <a:rPr lang="ja-JP" altLang="en-US" sz="1600" dirty="0"/>
              <a:t>とする。</a:t>
            </a:r>
          </a:p>
          <a:p>
            <a:pPr lvl="1"/>
            <a:r>
              <a:rPr lang="ja-JP" altLang="en-US" sz="1600" dirty="0"/>
              <a:t>②前項の規定に</a:t>
            </a:r>
            <a:r>
              <a:rPr lang="ja-JP" altLang="en-US" sz="1600" dirty="0" smtClean="0"/>
              <a:t>かかわらず，</a:t>
            </a:r>
            <a:r>
              <a:rPr lang="ja-JP" altLang="en-US" sz="1600" b="1" dirty="0" smtClean="0">
                <a:solidFill>
                  <a:schemeClr val="tx2">
                    <a:lumMod val="75000"/>
                  </a:schemeClr>
                </a:solidFill>
              </a:rPr>
              <a:t>金銭</a:t>
            </a:r>
            <a:r>
              <a:rPr lang="ja-JP" altLang="en-US" sz="1600" b="1" dirty="0">
                <a:solidFill>
                  <a:schemeClr val="tx2">
                    <a:lumMod val="75000"/>
                  </a:schemeClr>
                </a:solidFill>
              </a:rPr>
              <a:t>の貸付けを行う者が業として金銭の貸付けを行う場合に</a:t>
            </a:r>
            <a:r>
              <a:rPr lang="ja-JP" altLang="en-US" sz="1600" b="1" dirty="0" smtClean="0">
                <a:solidFill>
                  <a:schemeClr val="tx2">
                    <a:lumMod val="75000"/>
                  </a:schemeClr>
                </a:solidFill>
              </a:rPr>
              <a:t>おいて，年</a:t>
            </a:r>
            <a:r>
              <a:rPr lang="en-US" altLang="ja-JP" sz="1600" b="1" dirty="0">
                <a:solidFill>
                  <a:schemeClr val="tx2">
                    <a:lumMod val="75000"/>
                  </a:schemeClr>
                </a:solidFill>
              </a:rPr>
              <a:t>20</a:t>
            </a:r>
            <a:r>
              <a:rPr lang="ja-JP" altLang="en-US" sz="1600" b="1" dirty="0">
                <a:solidFill>
                  <a:schemeClr val="tx2">
                    <a:lumMod val="75000"/>
                  </a:schemeClr>
                </a:solidFill>
              </a:rPr>
              <a:t>パーセントを超える割合による利息の契約をしたとき</a:t>
            </a:r>
            <a:r>
              <a:rPr lang="ja-JP" altLang="en-US" sz="1600" dirty="0" smtClean="0"/>
              <a:t>は，</a:t>
            </a:r>
            <a:r>
              <a:rPr lang="en-US" altLang="ja-JP" sz="1600" dirty="0" smtClean="0"/>
              <a:t>5</a:t>
            </a:r>
            <a:r>
              <a:rPr lang="ja-JP" altLang="en-US" sz="1600" dirty="0"/>
              <a:t>年以下の懲役若しくは</a:t>
            </a:r>
            <a:r>
              <a:rPr lang="en-US" altLang="ja-JP" sz="1600" dirty="0"/>
              <a:t>1,000</a:t>
            </a:r>
            <a:r>
              <a:rPr lang="ja-JP" altLang="en-US" sz="1600" dirty="0"/>
              <a:t>万円以下の罰金に</a:t>
            </a:r>
            <a:r>
              <a:rPr lang="ja-JP" altLang="en-US" sz="1600" dirty="0" smtClean="0"/>
              <a:t>処し，又</a:t>
            </a:r>
            <a:r>
              <a:rPr lang="ja-JP" altLang="en-US" sz="1600" dirty="0"/>
              <a:t>はこれを併科する。その貸付けに</a:t>
            </a:r>
            <a:r>
              <a:rPr lang="ja-JP" altLang="en-US" sz="1600" dirty="0" smtClean="0"/>
              <a:t>関し，当該</a:t>
            </a:r>
            <a:r>
              <a:rPr lang="ja-JP" altLang="en-US" sz="1600" dirty="0"/>
              <a:t>割合を超える割合による利息を受領</a:t>
            </a:r>
            <a:r>
              <a:rPr lang="ja-JP" altLang="en-US" sz="1600" dirty="0" smtClean="0"/>
              <a:t>し，又</a:t>
            </a:r>
            <a:r>
              <a:rPr lang="ja-JP" altLang="en-US" sz="1600" dirty="0"/>
              <a:t>はその支払を要求した者</a:t>
            </a:r>
            <a:r>
              <a:rPr lang="ja-JP" altLang="en-US" sz="1600" dirty="0" smtClean="0"/>
              <a:t>も，同様</a:t>
            </a:r>
            <a:r>
              <a:rPr lang="ja-JP" altLang="en-US" sz="1600" dirty="0"/>
              <a:t>とする。</a:t>
            </a:r>
          </a:p>
          <a:p>
            <a:pPr lvl="1"/>
            <a:r>
              <a:rPr lang="ja-JP" altLang="en-US" sz="1600" dirty="0"/>
              <a:t>③前</a:t>
            </a:r>
            <a:r>
              <a:rPr lang="en-US" altLang="ja-JP" sz="1600" dirty="0"/>
              <a:t>2</a:t>
            </a:r>
            <a:r>
              <a:rPr lang="ja-JP" altLang="en-US" sz="1600" dirty="0"/>
              <a:t>項の規定に</a:t>
            </a:r>
            <a:r>
              <a:rPr lang="ja-JP" altLang="en-US" sz="1600" dirty="0" smtClean="0"/>
              <a:t>かかわらず，</a:t>
            </a:r>
            <a:r>
              <a:rPr lang="ja-JP" altLang="en-US" sz="1600" b="1" dirty="0" smtClean="0">
                <a:solidFill>
                  <a:schemeClr val="tx2">
                    <a:lumMod val="75000"/>
                  </a:schemeClr>
                </a:solidFill>
              </a:rPr>
              <a:t>金銭</a:t>
            </a:r>
            <a:r>
              <a:rPr lang="ja-JP" altLang="en-US" sz="1600" b="1" dirty="0">
                <a:solidFill>
                  <a:schemeClr val="tx2">
                    <a:lumMod val="75000"/>
                  </a:schemeClr>
                </a:solidFill>
              </a:rPr>
              <a:t>の貸付けを行う者が業として金銭の貸付けを行う場合に</a:t>
            </a:r>
            <a:r>
              <a:rPr lang="ja-JP" altLang="en-US" sz="1600" b="1" dirty="0" smtClean="0">
                <a:solidFill>
                  <a:schemeClr val="tx2">
                    <a:lumMod val="75000"/>
                  </a:schemeClr>
                </a:solidFill>
              </a:rPr>
              <a:t>おいて</a:t>
            </a:r>
            <a:r>
              <a:rPr lang="ja-JP" altLang="en-US" sz="1600" dirty="0" smtClean="0"/>
              <a:t>，</a:t>
            </a:r>
            <a:r>
              <a:rPr lang="ja-JP" altLang="en-US" sz="1600" b="1" dirty="0" smtClean="0">
                <a:solidFill>
                  <a:schemeClr val="tx2">
                    <a:lumMod val="75000"/>
                  </a:schemeClr>
                </a:solidFill>
              </a:rPr>
              <a:t>年</a:t>
            </a:r>
            <a:r>
              <a:rPr lang="en-US" altLang="ja-JP" sz="1600" b="1" dirty="0">
                <a:solidFill>
                  <a:schemeClr val="tx2">
                    <a:lumMod val="75000"/>
                  </a:schemeClr>
                </a:solidFill>
              </a:rPr>
              <a:t>109.5</a:t>
            </a:r>
            <a:r>
              <a:rPr lang="ja-JP" altLang="en-US" sz="1600" b="1" dirty="0">
                <a:solidFill>
                  <a:schemeClr val="tx2">
                    <a:lumMod val="75000"/>
                  </a:schemeClr>
                </a:solidFill>
              </a:rPr>
              <a:t>パーセント</a:t>
            </a:r>
            <a:r>
              <a:rPr lang="ja-JP" altLang="en-US" sz="1600" dirty="0"/>
              <a:t>（</a:t>
            </a:r>
            <a:r>
              <a:rPr lang="en-US" altLang="ja-JP" sz="1600" dirty="0"/>
              <a:t>2</a:t>
            </a:r>
            <a:r>
              <a:rPr lang="ja-JP" altLang="en-US" sz="1600" dirty="0"/>
              <a:t>月</a:t>
            </a:r>
            <a:r>
              <a:rPr lang="en-US" altLang="ja-JP" sz="1600" dirty="0"/>
              <a:t>29</a:t>
            </a:r>
            <a:r>
              <a:rPr lang="ja-JP" altLang="en-US" sz="1600" dirty="0"/>
              <a:t>日を含む一年については年</a:t>
            </a:r>
            <a:r>
              <a:rPr lang="en-US" altLang="ja-JP" sz="1600" dirty="0"/>
              <a:t>109.8</a:t>
            </a:r>
            <a:r>
              <a:rPr lang="ja-JP" altLang="en-US" sz="1600" dirty="0"/>
              <a:t>パーセントと</a:t>
            </a:r>
            <a:r>
              <a:rPr lang="ja-JP" altLang="en-US" sz="1600" dirty="0" smtClean="0"/>
              <a:t>し，一日</a:t>
            </a:r>
            <a:r>
              <a:rPr lang="ja-JP" altLang="en-US" sz="1600" dirty="0"/>
              <a:t>当たりについては</a:t>
            </a:r>
            <a:r>
              <a:rPr lang="en-US" altLang="ja-JP" sz="1600" dirty="0"/>
              <a:t>0.3</a:t>
            </a:r>
            <a:r>
              <a:rPr lang="ja-JP" altLang="en-US" sz="1600" dirty="0"/>
              <a:t>パーセントとする。）</a:t>
            </a:r>
            <a:r>
              <a:rPr lang="ja-JP" altLang="en-US" sz="1600" b="1" dirty="0">
                <a:solidFill>
                  <a:schemeClr val="tx2">
                    <a:lumMod val="75000"/>
                  </a:schemeClr>
                </a:solidFill>
              </a:rPr>
              <a:t>を超える割合による利息の契約をしたとき</a:t>
            </a:r>
            <a:r>
              <a:rPr lang="ja-JP" altLang="en-US" sz="1600" b="1" dirty="0" smtClean="0">
                <a:solidFill>
                  <a:schemeClr val="tx2">
                    <a:lumMod val="75000"/>
                  </a:schemeClr>
                </a:solidFill>
              </a:rPr>
              <a:t>は</a:t>
            </a:r>
            <a:r>
              <a:rPr lang="ja-JP" altLang="en-US" sz="1600" dirty="0" smtClean="0"/>
              <a:t>，</a:t>
            </a:r>
            <a:r>
              <a:rPr lang="en-US" altLang="ja-JP" sz="1600" b="1" dirty="0" smtClean="0">
                <a:solidFill>
                  <a:schemeClr val="tx2">
                    <a:lumMod val="75000"/>
                  </a:schemeClr>
                </a:solidFill>
              </a:rPr>
              <a:t>10</a:t>
            </a:r>
            <a:r>
              <a:rPr lang="ja-JP" altLang="en-US" sz="1600" b="1" dirty="0">
                <a:solidFill>
                  <a:schemeClr val="tx2">
                    <a:lumMod val="75000"/>
                  </a:schemeClr>
                </a:solidFill>
              </a:rPr>
              <a:t>年以下の懲役若しくは</a:t>
            </a:r>
            <a:r>
              <a:rPr lang="en-US" altLang="ja-JP" sz="1600" b="1" dirty="0">
                <a:solidFill>
                  <a:schemeClr val="tx2">
                    <a:lumMod val="75000"/>
                  </a:schemeClr>
                </a:solidFill>
              </a:rPr>
              <a:t>3,000</a:t>
            </a:r>
            <a:r>
              <a:rPr lang="ja-JP" altLang="en-US" sz="1600" b="1" dirty="0">
                <a:solidFill>
                  <a:schemeClr val="tx2">
                    <a:lumMod val="75000"/>
                  </a:schemeClr>
                </a:solidFill>
              </a:rPr>
              <a:t>万円以下の罰金に</a:t>
            </a:r>
            <a:r>
              <a:rPr lang="ja-JP" altLang="en-US" sz="1600" b="1" dirty="0" smtClean="0">
                <a:solidFill>
                  <a:schemeClr val="tx2">
                    <a:lumMod val="75000"/>
                  </a:schemeClr>
                </a:solidFill>
              </a:rPr>
              <a:t>処し</a:t>
            </a:r>
            <a:r>
              <a:rPr lang="ja-JP" altLang="en-US" sz="1600" dirty="0" smtClean="0"/>
              <a:t>，又</a:t>
            </a:r>
            <a:r>
              <a:rPr lang="ja-JP" altLang="en-US" sz="1600" dirty="0"/>
              <a:t>はこれを併科する。その貸付けに</a:t>
            </a:r>
            <a:r>
              <a:rPr lang="ja-JP" altLang="en-US" sz="1600" dirty="0" smtClean="0"/>
              <a:t>関し，当該</a:t>
            </a:r>
            <a:r>
              <a:rPr lang="ja-JP" altLang="en-US" sz="1600" dirty="0"/>
              <a:t>割合を超える割合による利息を受領</a:t>
            </a:r>
            <a:r>
              <a:rPr lang="ja-JP" altLang="en-US" sz="1600" dirty="0" smtClean="0"/>
              <a:t>し，又</a:t>
            </a:r>
            <a:r>
              <a:rPr lang="ja-JP" altLang="en-US" sz="1600" dirty="0"/>
              <a:t>はその支払を要求した者</a:t>
            </a:r>
            <a:r>
              <a:rPr lang="ja-JP" altLang="en-US" sz="1600" dirty="0" smtClean="0"/>
              <a:t>も，同様</a:t>
            </a:r>
            <a:r>
              <a:rPr lang="ja-JP" altLang="en-US" sz="1600" dirty="0"/>
              <a:t>とする。</a:t>
            </a:r>
            <a:endParaRPr kumimoji="1" lang="ja-JP" altLang="en-US" sz="16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597529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5000"/>
                                        <p:tgtEl>
                                          <p:spTgt spid="9">
                                            <p:txEl>
                                              <p:pRg st="1" end="1"/>
                                            </p:txEl>
                                          </p:spTgt>
                                        </p:tgtEl>
                                      </p:cBhvr>
                                    </p:animEffect>
                                  </p:childTnLst>
                                </p:cTn>
                              </p:par>
                            </p:childTnLst>
                          </p:cTn>
                        </p:par>
                        <p:par>
                          <p:cTn id="12" fill="hold">
                            <p:stCondLst>
                              <p:cond delay="6500"/>
                            </p:stCondLst>
                            <p:childTnLst>
                              <p:par>
                                <p:cTn id="13" presetID="22" presetClass="entr" presetSubtype="1" fill="hold" grpId="0" nodeType="afterEffect">
                                  <p:stCondLst>
                                    <p:cond delay="50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4000"/>
                                        <p:tgtEl>
                                          <p:spTgt spid="9">
                                            <p:txEl>
                                              <p:pRg st="2" end="2"/>
                                            </p:txEl>
                                          </p:spTgt>
                                        </p:tgtEl>
                                      </p:cBhvr>
                                    </p:animEffect>
                                  </p:childTnLst>
                                </p:cTn>
                              </p:par>
                            </p:childTnLst>
                          </p:cTn>
                        </p:par>
                        <p:par>
                          <p:cTn id="16" fill="hold">
                            <p:stCondLst>
                              <p:cond delay="11000"/>
                            </p:stCondLst>
                            <p:childTnLst>
                              <p:par>
                                <p:cTn id="17" presetID="22" presetClass="entr" presetSubtype="1" fill="hold" grpId="0" nodeType="afterEffect">
                                  <p:stCondLst>
                                    <p:cond delay="50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up)">
                                      <p:cBhvr>
                                        <p:cTn id="19" dur="525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貸金業法</a:t>
            </a:r>
            <a:endParaRPr kumimoji="1" lang="ja-JP" altLang="en-US" dirty="0"/>
          </a:p>
        </p:txBody>
      </p:sp>
      <p:sp>
        <p:nvSpPr>
          <p:cNvPr id="3" name="コンテンツ プレースホルダー 2"/>
          <p:cNvSpPr>
            <a:spLocks noGrp="1"/>
          </p:cNvSpPr>
          <p:nvPr>
            <p:ph idx="1"/>
          </p:nvPr>
        </p:nvSpPr>
        <p:spPr>
          <a:xfrm>
            <a:off x="831273" y="1600200"/>
            <a:ext cx="7481455" cy="4525963"/>
          </a:xfrm>
        </p:spPr>
        <p:txBody>
          <a:bodyPr>
            <a:noAutofit/>
          </a:bodyPr>
          <a:lstStyle/>
          <a:p>
            <a:r>
              <a:rPr lang="ja-JP" altLang="en-US" sz="2400" dirty="0"/>
              <a:t>第</a:t>
            </a:r>
            <a:r>
              <a:rPr lang="en-US" altLang="ja-JP" sz="2400" dirty="0"/>
              <a:t>42</a:t>
            </a:r>
            <a:r>
              <a:rPr lang="ja-JP" altLang="en-US" sz="2400" dirty="0"/>
              <a:t>条（高金利を定めた金銭消費貸借契約の無効）</a:t>
            </a:r>
          </a:p>
          <a:p>
            <a:pPr lvl="1"/>
            <a:r>
              <a:rPr lang="ja-JP" altLang="en-US" sz="2000" dirty="0"/>
              <a:t>①貸金業を営む者が業として行う金銭を目的とする消費貸借の契約（手形の割引，売渡担保その他これらに類する方法に</a:t>
            </a:r>
            <a:r>
              <a:rPr lang="ja-JP" altLang="en-US" sz="2000" dirty="0" smtClean="0"/>
              <a:t>よって</a:t>
            </a:r>
            <a:r>
              <a:rPr lang="ja-JP" altLang="en-US" sz="2000" dirty="0"/>
              <a:t>金銭を交付する契約を含む。）において，</a:t>
            </a:r>
            <a:r>
              <a:rPr lang="ja-JP" altLang="en-US" sz="2000" b="1" dirty="0">
                <a:solidFill>
                  <a:schemeClr val="tx2">
                    <a:lumMod val="75000"/>
                  </a:schemeClr>
                </a:solidFill>
              </a:rPr>
              <a:t>年</a:t>
            </a:r>
            <a:r>
              <a:rPr lang="en-US" altLang="ja-JP" sz="2000" b="1" dirty="0">
                <a:solidFill>
                  <a:schemeClr val="tx2">
                    <a:lumMod val="75000"/>
                  </a:schemeClr>
                </a:solidFill>
              </a:rPr>
              <a:t>109.5</a:t>
            </a:r>
            <a:r>
              <a:rPr lang="ja-JP" altLang="en-US" sz="2000" b="1" dirty="0">
                <a:solidFill>
                  <a:schemeClr val="tx2">
                    <a:lumMod val="75000"/>
                  </a:schemeClr>
                </a:solidFill>
              </a:rPr>
              <a:t>パーセント</a:t>
            </a:r>
            <a:r>
              <a:rPr lang="ja-JP" altLang="en-US" sz="2000" dirty="0"/>
              <a:t>（</a:t>
            </a:r>
            <a:r>
              <a:rPr lang="en-US" altLang="ja-JP" sz="2000" dirty="0"/>
              <a:t>2</a:t>
            </a:r>
            <a:r>
              <a:rPr lang="ja-JP" altLang="en-US" sz="2000" dirty="0"/>
              <a:t>月</a:t>
            </a:r>
            <a:r>
              <a:rPr lang="en-US" altLang="ja-JP" sz="2000" dirty="0"/>
              <a:t>29</a:t>
            </a:r>
            <a:r>
              <a:rPr lang="ja-JP" altLang="en-US" sz="2000" dirty="0"/>
              <a:t>日を含む</a:t>
            </a:r>
            <a:r>
              <a:rPr lang="en-US" altLang="ja-JP" sz="2000" dirty="0"/>
              <a:t>1</a:t>
            </a:r>
            <a:r>
              <a:rPr lang="ja-JP" altLang="en-US" sz="2000" dirty="0"/>
              <a:t>年については年</a:t>
            </a:r>
            <a:r>
              <a:rPr lang="en-US" altLang="ja-JP" sz="2000" dirty="0"/>
              <a:t>109.8</a:t>
            </a:r>
            <a:r>
              <a:rPr lang="ja-JP" altLang="en-US" sz="2000" dirty="0"/>
              <a:t>パーセントとし，一日当たりについては</a:t>
            </a:r>
            <a:r>
              <a:rPr lang="en-US" altLang="ja-JP" sz="2000" dirty="0"/>
              <a:t>0.3</a:t>
            </a:r>
            <a:r>
              <a:rPr lang="ja-JP" altLang="en-US" sz="2000" dirty="0"/>
              <a:t>パーセントとする。）</a:t>
            </a:r>
            <a:r>
              <a:rPr lang="ja-JP" altLang="en-US" sz="2000" b="1" dirty="0">
                <a:solidFill>
                  <a:schemeClr val="tx2">
                    <a:lumMod val="75000"/>
                  </a:schemeClr>
                </a:solidFill>
              </a:rPr>
              <a:t>を超える割合による利息</a:t>
            </a:r>
            <a:r>
              <a:rPr lang="ja-JP" altLang="en-US" sz="2000" dirty="0"/>
              <a:t>（債務の不履行について予定される賠償額を含む。）</a:t>
            </a:r>
            <a:r>
              <a:rPr lang="ja-JP" altLang="en-US" sz="2000" b="1" dirty="0">
                <a:solidFill>
                  <a:schemeClr val="tx2">
                    <a:lumMod val="75000"/>
                  </a:schemeClr>
                </a:solidFill>
              </a:rPr>
              <a:t>の契約をしたときは</a:t>
            </a:r>
            <a:r>
              <a:rPr lang="ja-JP" altLang="en-US" sz="2000" dirty="0" smtClean="0"/>
              <a:t>，</a:t>
            </a:r>
            <a:endParaRPr lang="en-US" altLang="ja-JP" sz="2000" dirty="0" smtClean="0"/>
          </a:p>
          <a:p>
            <a:pPr marL="457200" lvl="1" indent="0">
              <a:buNone/>
            </a:pPr>
            <a:r>
              <a:rPr lang="ja-JP" altLang="en-US" sz="2000" dirty="0" smtClean="0"/>
              <a:t>　　当該</a:t>
            </a:r>
            <a:r>
              <a:rPr lang="ja-JP" altLang="en-US" sz="2000" b="1" dirty="0">
                <a:solidFill>
                  <a:schemeClr val="tx2">
                    <a:lumMod val="75000"/>
                  </a:schemeClr>
                </a:solidFill>
              </a:rPr>
              <a:t>消費貸借の契約は，無効とする</a:t>
            </a:r>
            <a:r>
              <a:rPr lang="ja-JP" altLang="en-US" sz="2000" dirty="0"/>
              <a:t>。</a:t>
            </a:r>
          </a:p>
          <a:p>
            <a:pPr lvl="1"/>
            <a:r>
              <a:rPr lang="ja-JP" altLang="en-US" sz="2000" dirty="0"/>
              <a:t>②出資の受入れ，預り金及び金利等の取締りに関する法律第</a:t>
            </a:r>
            <a:r>
              <a:rPr lang="en-US" altLang="ja-JP" sz="2000" dirty="0"/>
              <a:t>5</a:t>
            </a:r>
            <a:r>
              <a:rPr lang="ja-JP" altLang="en-US" sz="2000" dirty="0"/>
              <a:t>条の</a:t>
            </a:r>
            <a:r>
              <a:rPr lang="en-US" altLang="ja-JP" sz="2000" dirty="0"/>
              <a:t>4</a:t>
            </a:r>
            <a:r>
              <a:rPr lang="ja-JP" altLang="en-US" sz="2000" dirty="0"/>
              <a:t>第</a:t>
            </a:r>
            <a:r>
              <a:rPr lang="en-US" altLang="ja-JP" sz="2000" dirty="0"/>
              <a:t>1</a:t>
            </a:r>
            <a:r>
              <a:rPr lang="ja-JP" altLang="en-US" sz="2000" dirty="0"/>
              <a:t>項から第</a:t>
            </a:r>
            <a:r>
              <a:rPr lang="en-US" altLang="ja-JP" sz="2000" dirty="0"/>
              <a:t>4</a:t>
            </a:r>
            <a:r>
              <a:rPr lang="ja-JP" altLang="en-US" sz="2000" dirty="0"/>
              <a:t>項までの規定は</a:t>
            </a:r>
            <a:r>
              <a:rPr lang="ja-JP" altLang="en-US" sz="2000" dirty="0" smtClean="0"/>
              <a:t>，前項</a:t>
            </a:r>
            <a:r>
              <a:rPr lang="ja-JP" altLang="en-US" sz="2000" dirty="0"/>
              <a:t>の利息の契約について準用する。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24</a:t>
            </a:fld>
            <a:endParaRPr kumimoji="1" lang="ja-JP" altLang="en-US" dirty="0"/>
          </a:p>
        </p:txBody>
      </p:sp>
    </p:spTree>
    <p:extLst>
      <p:ext uri="{BB962C8B-B14F-4D97-AF65-F5344CB8AC3E}">
        <p14:creationId xmlns:p14="http://schemas.microsoft.com/office/powerpoint/2010/main" val="3130985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7000"/>
                                        <p:tgtEl>
                                          <p:spTgt spid="3">
                                            <p:txEl>
                                              <p:pRg st="1" end="1"/>
                                            </p:txEl>
                                          </p:spTgt>
                                        </p:tgtEl>
                                      </p:cBhvr>
                                    </p:animEffect>
                                  </p:childTnLst>
                                </p:cTn>
                              </p:par>
                            </p:childTnLst>
                          </p:cTn>
                        </p:par>
                        <p:par>
                          <p:cTn id="12" fill="hold">
                            <p:stCondLst>
                              <p:cond delay="9000"/>
                            </p:stCondLst>
                            <p:childTnLst>
                              <p:par>
                                <p:cTn id="13" presetID="22" presetClass="entr" presetSubtype="8"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par>
                          <p:cTn id="16" fill="hold">
                            <p:stCondLst>
                              <p:cond delay="10250"/>
                            </p:stCondLst>
                            <p:childTnLst>
                              <p:par>
                                <p:cTn id="17" presetID="22" presetClass="entr" presetSubtype="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利息制限</a:t>
            </a:r>
            <a:endParaRPr kumimoji="1" lang="ja-JP" altLang="en-US" dirty="0"/>
          </a:p>
        </p:txBody>
      </p:sp>
      <p:sp>
        <p:nvSpPr>
          <p:cNvPr id="3" name="コンテンツ プレースホルダー 2"/>
          <p:cNvSpPr>
            <a:spLocks noGrp="1"/>
          </p:cNvSpPr>
          <p:nvPr>
            <p:ph idx="1"/>
          </p:nvPr>
        </p:nvSpPr>
        <p:spPr>
          <a:xfrm>
            <a:off x="641018" y="1600200"/>
            <a:ext cx="7789956" cy="4525963"/>
          </a:xfrm>
        </p:spPr>
        <p:txBody>
          <a:bodyPr>
            <a:noAutofit/>
          </a:bodyPr>
          <a:lstStyle/>
          <a:p>
            <a:r>
              <a:rPr kumimoji="1" lang="ja-JP" altLang="en-US" sz="2800" dirty="0" smtClean="0"/>
              <a:t>利息制限法</a:t>
            </a:r>
            <a:endParaRPr kumimoji="1" lang="en-US" altLang="ja-JP" sz="2800" dirty="0" smtClean="0"/>
          </a:p>
          <a:p>
            <a:pPr lvl="1"/>
            <a:r>
              <a:rPr lang="ja-JP" altLang="en-US" sz="2400" dirty="0"/>
              <a:t>第</a:t>
            </a:r>
            <a:r>
              <a:rPr lang="en-US" altLang="ja-JP" sz="2400" dirty="0"/>
              <a:t>1</a:t>
            </a:r>
            <a:r>
              <a:rPr lang="ja-JP" altLang="en-US" sz="2400" dirty="0"/>
              <a:t>条（利息の制限）</a:t>
            </a:r>
          </a:p>
          <a:p>
            <a:pPr lvl="2"/>
            <a:r>
              <a:rPr lang="ja-JP" altLang="en-US" sz="2000" dirty="0" smtClean="0"/>
              <a:t>金銭</a:t>
            </a:r>
            <a:r>
              <a:rPr lang="ja-JP" altLang="en-US" sz="2000" dirty="0"/>
              <a:t>を目的とする消費貸借における利息の契約</a:t>
            </a:r>
            <a:r>
              <a:rPr lang="ja-JP" altLang="en-US" sz="2000" dirty="0" smtClean="0"/>
              <a:t>は，その</a:t>
            </a:r>
            <a:r>
              <a:rPr lang="ja-JP" altLang="en-US" sz="2000" dirty="0"/>
              <a:t>利息が次の各号に掲げる場合に応じ当該各号に定める利率により計算した金額を超えるとき</a:t>
            </a:r>
            <a:r>
              <a:rPr lang="ja-JP" altLang="en-US" sz="2000" dirty="0" smtClean="0"/>
              <a:t>は，その</a:t>
            </a:r>
            <a:r>
              <a:rPr lang="ja-JP" altLang="en-US" sz="2000" dirty="0"/>
              <a:t>超過部分に</a:t>
            </a:r>
            <a:r>
              <a:rPr lang="ja-JP" altLang="en-US" sz="2000" dirty="0" smtClean="0"/>
              <a:t>ついて，無効</a:t>
            </a:r>
            <a:r>
              <a:rPr lang="ja-JP" altLang="en-US" sz="2000" dirty="0"/>
              <a:t>とする。</a:t>
            </a:r>
          </a:p>
          <a:p>
            <a:pPr lvl="3"/>
            <a:r>
              <a:rPr lang="ja-JP" altLang="en-US" sz="1800" dirty="0"/>
              <a:t>　一　元本の額が</a:t>
            </a:r>
            <a:r>
              <a:rPr lang="en-US" altLang="ja-JP" sz="1800" dirty="0"/>
              <a:t>10</a:t>
            </a:r>
            <a:r>
              <a:rPr lang="ja-JP" altLang="en-US" sz="1800" dirty="0"/>
              <a:t>万円未満の</a:t>
            </a:r>
            <a:r>
              <a:rPr lang="ja-JP" altLang="en-US" sz="1800" dirty="0" smtClean="0"/>
              <a:t>場合</a:t>
            </a:r>
            <a:r>
              <a:rPr lang="en-US" altLang="ja-JP" sz="1800" dirty="0" smtClean="0"/>
              <a:t>		</a:t>
            </a:r>
            <a:r>
              <a:rPr lang="ja-JP" altLang="en-US" sz="1800" dirty="0" smtClean="0"/>
              <a:t>　</a:t>
            </a:r>
            <a:r>
              <a:rPr lang="ja-JP" altLang="en-US" sz="1800" b="1" dirty="0" smtClean="0"/>
              <a:t>年</a:t>
            </a:r>
            <a:r>
              <a:rPr lang="en-US" altLang="ja-JP" sz="1800" b="1" dirty="0"/>
              <a:t>2</a:t>
            </a:r>
            <a:r>
              <a:rPr lang="ja-JP" altLang="en-US" sz="1800" b="1" dirty="0"/>
              <a:t>割</a:t>
            </a:r>
          </a:p>
          <a:p>
            <a:pPr lvl="3"/>
            <a:r>
              <a:rPr lang="ja-JP" altLang="en-US" sz="1800" dirty="0"/>
              <a:t>　二　元本の額が</a:t>
            </a:r>
            <a:r>
              <a:rPr lang="en-US" altLang="ja-JP" sz="1800" dirty="0"/>
              <a:t>10</a:t>
            </a:r>
            <a:r>
              <a:rPr lang="ja-JP" altLang="en-US" sz="1800" dirty="0"/>
              <a:t>万円以上</a:t>
            </a:r>
            <a:r>
              <a:rPr lang="en-US" altLang="ja-JP" sz="1800" dirty="0"/>
              <a:t>100</a:t>
            </a:r>
            <a:r>
              <a:rPr lang="ja-JP" altLang="en-US" sz="1800" dirty="0"/>
              <a:t>万円未満の</a:t>
            </a:r>
            <a:r>
              <a:rPr lang="ja-JP" altLang="en-US" sz="1800" dirty="0" smtClean="0"/>
              <a:t>場合</a:t>
            </a:r>
            <a:r>
              <a:rPr lang="en-US" altLang="ja-JP" sz="1800" dirty="0"/>
              <a:t>	</a:t>
            </a:r>
            <a:r>
              <a:rPr lang="ja-JP" altLang="en-US" sz="1800" dirty="0" smtClean="0"/>
              <a:t>　</a:t>
            </a:r>
            <a:r>
              <a:rPr lang="ja-JP" altLang="en-US" sz="1800" b="1" dirty="0" smtClean="0"/>
              <a:t>年</a:t>
            </a:r>
            <a:r>
              <a:rPr lang="en-US" altLang="ja-JP" sz="1800" b="1" dirty="0"/>
              <a:t>1</a:t>
            </a:r>
            <a:r>
              <a:rPr lang="ja-JP" altLang="en-US" sz="1800" b="1" dirty="0"/>
              <a:t>割</a:t>
            </a:r>
            <a:r>
              <a:rPr lang="en-US" altLang="ja-JP" sz="1800" b="1" dirty="0"/>
              <a:t>8</a:t>
            </a:r>
            <a:r>
              <a:rPr lang="ja-JP" altLang="en-US" sz="1800" b="1" dirty="0"/>
              <a:t>分</a:t>
            </a:r>
          </a:p>
          <a:p>
            <a:pPr lvl="3"/>
            <a:r>
              <a:rPr lang="ja-JP" altLang="en-US" sz="1800" dirty="0"/>
              <a:t>　三　元本の額が</a:t>
            </a:r>
            <a:r>
              <a:rPr lang="en-US" altLang="ja-JP" sz="1800" dirty="0"/>
              <a:t>100</a:t>
            </a:r>
            <a:r>
              <a:rPr lang="ja-JP" altLang="en-US" sz="1800" dirty="0"/>
              <a:t>万円以上の</a:t>
            </a:r>
            <a:r>
              <a:rPr lang="ja-JP" altLang="en-US" sz="1800" dirty="0" smtClean="0"/>
              <a:t>場合</a:t>
            </a:r>
            <a:r>
              <a:rPr lang="en-US" altLang="ja-JP" sz="1800" dirty="0" smtClean="0"/>
              <a:t>		</a:t>
            </a:r>
            <a:r>
              <a:rPr lang="ja-JP" altLang="en-US" sz="1800" dirty="0" smtClean="0"/>
              <a:t>　</a:t>
            </a:r>
            <a:r>
              <a:rPr lang="ja-JP" altLang="en-US" sz="1800" b="1" dirty="0" smtClean="0"/>
              <a:t>年</a:t>
            </a:r>
            <a:r>
              <a:rPr lang="en-US" altLang="ja-JP" sz="1800" b="1" dirty="0"/>
              <a:t>1</a:t>
            </a:r>
            <a:r>
              <a:rPr lang="ja-JP" altLang="en-US" sz="1800" b="1" dirty="0"/>
              <a:t>割</a:t>
            </a:r>
            <a:r>
              <a:rPr lang="en-US" altLang="ja-JP" sz="1800" b="1" dirty="0"/>
              <a:t>5</a:t>
            </a:r>
            <a:r>
              <a:rPr lang="ja-JP" altLang="en-US" sz="1800" b="1" dirty="0" smtClean="0"/>
              <a:t>分</a:t>
            </a:r>
            <a:endParaRPr lang="en-US" altLang="ja-JP" sz="1800" b="1" dirty="0"/>
          </a:p>
          <a:p>
            <a:pPr lvl="2"/>
            <a:r>
              <a:rPr lang="ja-JP" altLang="en-US" sz="2000" dirty="0" smtClean="0">
                <a:solidFill>
                  <a:schemeClr val="tx1">
                    <a:lumMod val="50000"/>
                    <a:lumOff val="50000"/>
                  </a:schemeClr>
                </a:solidFill>
              </a:rPr>
              <a:t>②債務者は，前項の超過部分を任意に支払ったときは，同項の規定にかかわらず，その返還を請求することができない。</a:t>
            </a:r>
            <a:r>
              <a:rPr lang="ja-JP" altLang="en-US" sz="2000" dirty="0" smtClean="0"/>
              <a:t>（←</a:t>
            </a:r>
            <a:r>
              <a:rPr lang="en-US" altLang="ja-JP" sz="2000" dirty="0" smtClean="0"/>
              <a:t>2010</a:t>
            </a:r>
            <a:r>
              <a:rPr lang="ja-JP" altLang="en-US" sz="2000" dirty="0" smtClean="0"/>
              <a:t>年削除）</a:t>
            </a:r>
            <a:endParaRPr lang="en-US" altLang="ja-JP" sz="2000" dirty="0" smtClean="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25</a:t>
            </a:fld>
            <a:endParaRPr kumimoji="1" lang="ja-JP" altLang="en-US" dirty="0"/>
          </a:p>
        </p:txBody>
      </p:sp>
    </p:spTree>
    <p:extLst>
      <p:ext uri="{BB962C8B-B14F-4D97-AF65-F5344CB8AC3E}">
        <p14:creationId xmlns:p14="http://schemas.microsoft.com/office/powerpoint/2010/main" val="1045212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750"/>
                                        <p:tgtEl>
                                          <p:spTgt spid="3">
                                            <p:txEl>
                                              <p:pRg st="1" end="1"/>
                                            </p:txEl>
                                          </p:spTgt>
                                        </p:tgtEl>
                                      </p:cBhvr>
                                    </p:animEffect>
                                  </p:childTnLst>
                                </p:cTn>
                              </p:par>
                            </p:childTnLst>
                          </p:cTn>
                        </p:par>
                        <p:par>
                          <p:cTn id="12" fill="hold">
                            <p:stCondLst>
                              <p:cond delay="250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4000"/>
                                        <p:tgtEl>
                                          <p:spTgt spid="3">
                                            <p:txEl>
                                              <p:pRg st="2" end="2"/>
                                            </p:txEl>
                                          </p:spTgt>
                                        </p:tgtEl>
                                      </p:cBhvr>
                                    </p:animEffect>
                                  </p:childTnLst>
                                </p:cTn>
                              </p:par>
                            </p:childTnLst>
                          </p:cTn>
                        </p:par>
                        <p:par>
                          <p:cTn id="16" fill="hold">
                            <p:stCondLst>
                              <p:cond delay="7000"/>
                            </p:stCondLst>
                            <p:childTnLst>
                              <p:par>
                                <p:cTn id="17" presetID="22" presetClass="entr" presetSubtype="8"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500"/>
                                        <p:tgtEl>
                                          <p:spTgt spid="3">
                                            <p:txEl>
                                              <p:pRg st="3" end="3"/>
                                            </p:txEl>
                                          </p:spTgt>
                                        </p:tgtEl>
                                      </p:cBhvr>
                                    </p:animEffect>
                                  </p:childTnLst>
                                </p:cTn>
                              </p:par>
                            </p:childTnLst>
                          </p:cTn>
                        </p:par>
                        <p:par>
                          <p:cTn id="20" fill="hold">
                            <p:stCondLst>
                              <p:cond delay="9000"/>
                            </p:stCondLst>
                            <p:childTnLst>
                              <p:par>
                                <p:cTn id="21" presetID="22" presetClass="entr" presetSubtype="8"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500"/>
                                        <p:tgtEl>
                                          <p:spTgt spid="3">
                                            <p:txEl>
                                              <p:pRg st="4" end="4"/>
                                            </p:txEl>
                                          </p:spTgt>
                                        </p:tgtEl>
                                      </p:cBhvr>
                                    </p:animEffect>
                                  </p:childTnLst>
                                </p:cTn>
                              </p:par>
                            </p:childTnLst>
                          </p:cTn>
                        </p:par>
                        <p:par>
                          <p:cTn id="24" fill="hold">
                            <p:stCondLst>
                              <p:cond delay="11000"/>
                            </p:stCondLst>
                            <p:childTnLst>
                              <p:par>
                                <p:cTn id="25" presetID="22" presetClass="entr" presetSubtype="8"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500"/>
                                        <p:tgtEl>
                                          <p:spTgt spid="3">
                                            <p:txEl>
                                              <p:pRg st="5" end="5"/>
                                            </p:txEl>
                                          </p:spTgt>
                                        </p:tgtEl>
                                      </p:cBhvr>
                                    </p:animEffect>
                                  </p:childTnLst>
                                </p:cTn>
                              </p:par>
                            </p:childTnLst>
                          </p:cTn>
                        </p:par>
                        <p:par>
                          <p:cTn id="28" fill="hold">
                            <p:stCondLst>
                              <p:cond delay="13000"/>
                            </p:stCondLst>
                            <p:childTnLst>
                              <p:par>
                                <p:cTn id="29" presetID="22" presetClass="entr" presetSubtype="1"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利息の元本充当と返還</a:t>
            </a:r>
            <a:endParaRPr kumimoji="1" lang="ja-JP" altLang="en-US" dirty="0"/>
          </a:p>
        </p:txBody>
      </p:sp>
      <p:sp>
        <p:nvSpPr>
          <p:cNvPr id="7" name="コンテンツ プレースホルダー 6"/>
          <p:cNvSpPr>
            <a:spLocks noGrp="1"/>
          </p:cNvSpPr>
          <p:nvPr>
            <p:ph sz="half" idx="1"/>
          </p:nvPr>
        </p:nvSpPr>
        <p:spPr>
          <a:xfrm>
            <a:off x="457200" y="1600200"/>
            <a:ext cx="4258816" cy="4525963"/>
          </a:xfrm>
        </p:spPr>
        <p:txBody>
          <a:bodyPr>
            <a:normAutofit/>
          </a:bodyPr>
          <a:lstStyle/>
          <a:p>
            <a:r>
              <a:rPr lang="ja-JP" altLang="en-US" sz="1800" dirty="0"/>
              <a:t>第</a:t>
            </a:r>
            <a:r>
              <a:rPr lang="en-US" altLang="ja-JP" sz="1800" dirty="0"/>
              <a:t>2</a:t>
            </a:r>
            <a:r>
              <a:rPr lang="ja-JP" altLang="en-US" sz="1800" dirty="0"/>
              <a:t>条（利息の天引き）</a:t>
            </a:r>
          </a:p>
          <a:p>
            <a:pPr lvl="1"/>
            <a:r>
              <a:rPr lang="ja-JP" altLang="en-US" sz="1600" dirty="0"/>
              <a:t>利息の天引きをした場合において，天引額が債務者の受領額を元本として前条に規定する利率により計算した金額を超えるときは，その超過部分は，元本の支払に充てたものとみなす</a:t>
            </a:r>
            <a:r>
              <a:rPr lang="ja-JP" altLang="en-US" sz="1600" dirty="0" smtClean="0"/>
              <a:t>。</a:t>
            </a:r>
            <a:endParaRPr lang="en-US" altLang="ja-JP" sz="1600" dirty="0" smtClean="0"/>
          </a:p>
          <a:p>
            <a:r>
              <a:rPr lang="ja-JP" altLang="en-US" sz="1800" dirty="0"/>
              <a:t>最二判平</a:t>
            </a:r>
            <a:r>
              <a:rPr lang="en-US" altLang="ja-JP" sz="1800" dirty="0"/>
              <a:t>18</a:t>
            </a:r>
            <a:r>
              <a:rPr lang="ja-JP" altLang="en-US" sz="1800" dirty="0"/>
              <a:t>・</a:t>
            </a:r>
            <a:r>
              <a:rPr lang="en-US" altLang="ja-JP" sz="1800" dirty="0"/>
              <a:t>1</a:t>
            </a:r>
            <a:r>
              <a:rPr lang="ja-JP" altLang="en-US" sz="1800" dirty="0"/>
              <a:t>・</a:t>
            </a:r>
            <a:r>
              <a:rPr lang="en-US" altLang="ja-JP" sz="1800" dirty="0"/>
              <a:t>13</a:t>
            </a:r>
            <a:r>
              <a:rPr lang="ja-JP" altLang="en-US" sz="1800" dirty="0"/>
              <a:t>民集</a:t>
            </a:r>
            <a:r>
              <a:rPr lang="en-US" altLang="ja-JP" sz="1800" dirty="0"/>
              <a:t>60</a:t>
            </a:r>
            <a:r>
              <a:rPr lang="ja-JP" altLang="en-US" sz="1800" dirty="0"/>
              <a:t>巻</a:t>
            </a:r>
            <a:r>
              <a:rPr lang="en-US" altLang="ja-JP" sz="1800" dirty="0"/>
              <a:t>1</a:t>
            </a:r>
            <a:r>
              <a:rPr lang="ja-JP" altLang="en-US" sz="1800" dirty="0"/>
              <a:t>号</a:t>
            </a:r>
            <a:r>
              <a:rPr lang="en-US" altLang="ja-JP" sz="1800" dirty="0"/>
              <a:t>1</a:t>
            </a:r>
            <a:r>
              <a:rPr lang="ja-JP" altLang="en-US" sz="1800" dirty="0"/>
              <a:t>頁（百選</a:t>
            </a:r>
            <a:r>
              <a:rPr lang="en-US" altLang="ja-JP" sz="1800" dirty="0"/>
              <a:t>Ⅱ</a:t>
            </a:r>
            <a:r>
              <a:rPr lang="ja-JP" altLang="en-US" sz="1800" dirty="0"/>
              <a:t>第</a:t>
            </a:r>
            <a:r>
              <a:rPr lang="en-US" altLang="ja-JP" sz="1800" dirty="0"/>
              <a:t>55</a:t>
            </a:r>
            <a:r>
              <a:rPr lang="ja-JP" altLang="en-US" sz="1800" dirty="0"/>
              <a:t>事件）</a:t>
            </a:r>
            <a:endParaRPr lang="en-US" altLang="ja-JP" sz="1800" dirty="0"/>
          </a:p>
          <a:p>
            <a:pPr lvl="1"/>
            <a:r>
              <a:rPr lang="ja-JP" altLang="en-US" sz="1600" dirty="0"/>
              <a:t>利息制限法所定の制限を超える約定利息と共に元本を分割返済する約定の金銭消費貸借に</a:t>
            </a:r>
            <a:r>
              <a:rPr lang="ja-JP" altLang="en-US" sz="1600" dirty="0" smtClean="0"/>
              <a:t>おいて，</a:t>
            </a:r>
            <a:endParaRPr lang="en-US" altLang="ja-JP" sz="1600" dirty="0"/>
          </a:p>
          <a:p>
            <a:pPr lvl="1"/>
            <a:r>
              <a:rPr lang="ja-JP" altLang="en-US" sz="1600" dirty="0"/>
              <a:t>制限超過部分の支払</a:t>
            </a:r>
            <a:r>
              <a:rPr lang="ja-JP" altLang="en-US" sz="1600" dirty="0" smtClean="0"/>
              <a:t>は，貸金業</a:t>
            </a:r>
            <a:r>
              <a:rPr lang="ja-JP" altLang="en-US" sz="1600" dirty="0"/>
              <a:t>の規制等に関する法律 ４３条１項にいう「債務者が利息として任意に支払った」ものということはできない</a:t>
            </a:r>
            <a:r>
              <a:rPr lang="ja-JP" altLang="en-US" sz="1600" dirty="0" smtClean="0"/>
              <a:t>。</a:t>
            </a:r>
            <a:endParaRPr lang="ja-JP" altLang="en-US" sz="1600" dirty="0"/>
          </a:p>
        </p:txBody>
      </p:sp>
      <p:sp>
        <p:nvSpPr>
          <p:cNvPr id="8" name="コンテンツ プレースホルダー 7"/>
          <p:cNvSpPr>
            <a:spLocks noGrp="1"/>
          </p:cNvSpPr>
          <p:nvPr>
            <p:ph sz="half" idx="2"/>
          </p:nvPr>
        </p:nvSpPr>
        <p:spPr>
          <a:xfrm>
            <a:off x="4860032" y="1600200"/>
            <a:ext cx="3826768" cy="4525963"/>
          </a:xfrm>
        </p:spPr>
        <p:txBody>
          <a:bodyPr>
            <a:noAutofit/>
          </a:bodyPr>
          <a:lstStyle/>
          <a:p>
            <a:r>
              <a:rPr lang="ja-JP" altLang="en-US" sz="1800" dirty="0"/>
              <a:t>最二判平</a:t>
            </a:r>
            <a:r>
              <a:rPr lang="en-US" altLang="ja-JP" sz="1800" dirty="0"/>
              <a:t>19</a:t>
            </a:r>
            <a:r>
              <a:rPr lang="ja-JP" altLang="en-US" sz="1800" dirty="0"/>
              <a:t>・</a:t>
            </a:r>
            <a:r>
              <a:rPr lang="en-US" altLang="ja-JP" sz="1800" dirty="0"/>
              <a:t>7</a:t>
            </a:r>
            <a:r>
              <a:rPr lang="ja-JP" altLang="en-US" sz="1800" dirty="0"/>
              <a:t>・</a:t>
            </a:r>
            <a:r>
              <a:rPr lang="en-US" altLang="ja-JP" sz="1800" dirty="0"/>
              <a:t>13</a:t>
            </a:r>
            <a:r>
              <a:rPr lang="ja-JP" altLang="en-US" sz="1800" dirty="0"/>
              <a:t>民集</a:t>
            </a:r>
            <a:r>
              <a:rPr lang="en-US" altLang="ja-JP" sz="1800" dirty="0"/>
              <a:t>61</a:t>
            </a:r>
            <a:r>
              <a:rPr lang="ja-JP" altLang="en-US" sz="1800" dirty="0"/>
              <a:t>巻</a:t>
            </a:r>
            <a:r>
              <a:rPr lang="en-US" altLang="ja-JP" sz="1800" dirty="0"/>
              <a:t>5</a:t>
            </a:r>
            <a:r>
              <a:rPr lang="ja-JP" altLang="en-US" sz="1800" dirty="0"/>
              <a:t>号</a:t>
            </a:r>
            <a:r>
              <a:rPr lang="en-US" altLang="ja-JP" sz="1800" dirty="0"/>
              <a:t>1980</a:t>
            </a:r>
            <a:r>
              <a:rPr lang="ja-JP" altLang="en-US" sz="1800" dirty="0"/>
              <a:t>頁</a:t>
            </a:r>
          </a:p>
          <a:p>
            <a:pPr lvl="1"/>
            <a:r>
              <a:rPr lang="ja-JP" altLang="en-US" sz="1600" dirty="0"/>
              <a:t>貸金業者が利息</a:t>
            </a:r>
            <a:r>
              <a:rPr lang="ja-JP" altLang="en-US" sz="1600" dirty="0" smtClean="0"/>
              <a:t>制限法</a:t>
            </a:r>
            <a:r>
              <a:rPr lang="en-US" altLang="ja-JP" sz="1600" dirty="0" smtClean="0"/>
              <a:t>1</a:t>
            </a:r>
            <a:r>
              <a:rPr lang="ja-JP" altLang="en-US" sz="1600" dirty="0" smtClean="0"/>
              <a:t>条</a:t>
            </a:r>
            <a:r>
              <a:rPr lang="en-US" altLang="ja-JP" sz="1600" dirty="0" smtClean="0"/>
              <a:t>1</a:t>
            </a:r>
            <a:r>
              <a:rPr lang="ja-JP" altLang="en-US" sz="1600" dirty="0" smtClean="0"/>
              <a:t>項</a:t>
            </a:r>
            <a:r>
              <a:rPr lang="ja-JP" altLang="en-US" sz="1600" dirty="0"/>
              <a:t>所定の制限を超える利息を受領した</a:t>
            </a:r>
            <a:r>
              <a:rPr lang="ja-JP" altLang="en-US" sz="1600" dirty="0" smtClean="0"/>
              <a:t>が，その</a:t>
            </a:r>
            <a:r>
              <a:rPr lang="ja-JP" altLang="en-US" sz="1600" dirty="0"/>
              <a:t>受領につき貸金業の規制等に関する</a:t>
            </a:r>
            <a:r>
              <a:rPr lang="ja-JP" altLang="en-US" sz="1600" dirty="0" smtClean="0"/>
              <a:t>法律</a:t>
            </a:r>
            <a:r>
              <a:rPr lang="en-US" altLang="ja-JP" sz="1600" dirty="0" smtClean="0"/>
              <a:t>43</a:t>
            </a:r>
            <a:r>
              <a:rPr lang="ja-JP" altLang="en-US" sz="1600" dirty="0" smtClean="0"/>
              <a:t>条</a:t>
            </a:r>
            <a:r>
              <a:rPr lang="en-US" altLang="ja-JP" sz="1600" dirty="0" smtClean="0"/>
              <a:t>1</a:t>
            </a:r>
            <a:r>
              <a:rPr lang="ja-JP" altLang="en-US" sz="1600" dirty="0" smtClean="0"/>
              <a:t>項</a:t>
            </a:r>
            <a:r>
              <a:rPr lang="ja-JP" altLang="en-US" sz="1600" dirty="0"/>
              <a:t>の適用が認められない場合に</a:t>
            </a:r>
            <a:r>
              <a:rPr lang="ja-JP" altLang="en-US" sz="1600" dirty="0" smtClean="0"/>
              <a:t>は，</a:t>
            </a:r>
            <a:endParaRPr lang="en-US" altLang="ja-JP" sz="1600" dirty="0" smtClean="0"/>
          </a:p>
          <a:p>
            <a:pPr lvl="1"/>
            <a:r>
              <a:rPr lang="ja-JP" altLang="en-US" sz="1600" dirty="0" smtClean="0"/>
              <a:t>当該</a:t>
            </a:r>
            <a:r>
              <a:rPr lang="ja-JP" altLang="en-US" sz="1600" dirty="0"/>
              <a:t>貸金業者</a:t>
            </a:r>
            <a:r>
              <a:rPr lang="ja-JP" altLang="en-US" sz="1600" dirty="0" smtClean="0"/>
              <a:t>は，同項</a:t>
            </a:r>
            <a:r>
              <a:rPr lang="ja-JP" altLang="en-US" sz="1600" dirty="0"/>
              <a:t>の適用があるとの認識を有して</a:t>
            </a:r>
            <a:r>
              <a:rPr lang="ja-JP" altLang="en-US" sz="1600" dirty="0" smtClean="0"/>
              <a:t>おり，かつ，その</a:t>
            </a:r>
            <a:r>
              <a:rPr lang="ja-JP" altLang="en-US" sz="1600" dirty="0"/>
              <a:t>ような認識を有するに至ったことについてやむを得ないといえる特段の事情があるときでない</a:t>
            </a:r>
            <a:r>
              <a:rPr lang="ja-JP" altLang="en-US" sz="1600" dirty="0" smtClean="0"/>
              <a:t>限り，</a:t>
            </a:r>
            <a:endParaRPr lang="en-US" altLang="ja-JP" sz="1600" dirty="0" smtClean="0"/>
          </a:p>
          <a:p>
            <a:pPr lvl="1"/>
            <a:r>
              <a:rPr lang="ja-JP" altLang="en-US" sz="1600" dirty="0" smtClean="0"/>
              <a:t>民法</a:t>
            </a:r>
            <a:r>
              <a:rPr lang="en-US" altLang="ja-JP" sz="1600" dirty="0" smtClean="0"/>
              <a:t>704</a:t>
            </a:r>
            <a:r>
              <a:rPr lang="ja-JP" altLang="en-US" sz="1600" dirty="0" smtClean="0"/>
              <a:t>条</a:t>
            </a:r>
            <a:r>
              <a:rPr lang="ja-JP" altLang="en-US" sz="1600" dirty="0"/>
              <a:t>の「悪意の受益者」であると推定される。</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26</a:t>
            </a:fld>
            <a:endParaRPr kumimoji="1" lang="ja-JP" altLang="en-US" dirty="0"/>
          </a:p>
        </p:txBody>
      </p:sp>
    </p:spTree>
    <p:extLst>
      <p:ext uri="{BB962C8B-B14F-4D97-AF65-F5344CB8AC3E}">
        <p14:creationId xmlns:p14="http://schemas.microsoft.com/office/powerpoint/2010/main" val="2644009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5500"/>
                                        <p:tgtEl>
                                          <p:spTgt spid="7">
                                            <p:txEl>
                                              <p:pRg st="1" end="1"/>
                                            </p:txEl>
                                          </p:spTgt>
                                        </p:tgtEl>
                                      </p:cBhvr>
                                    </p:animEffect>
                                  </p:childTnLst>
                                </p:cTn>
                              </p:par>
                            </p:childTnLst>
                          </p:cTn>
                        </p:par>
                        <p:par>
                          <p:cTn id="12" fill="hold">
                            <p:stCondLst>
                              <p:cond delay="700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1500"/>
                                        <p:tgtEl>
                                          <p:spTgt spid="7">
                                            <p:txEl>
                                              <p:pRg st="2" end="2"/>
                                            </p:txEl>
                                          </p:spTgt>
                                        </p:tgtEl>
                                      </p:cBhvr>
                                    </p:animEffect>
                                  </p:childTnLst>
                                </p:cTn>
                              </p:par>
                            </p:childTnLst>
                          </p:cTn>
                        </p:par>
                        <p:par>
                          <p:cTn id="16" fill="hold">
                            <p:stCondLst>
                              <p:cond delay="90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2750"/>
                                        <p:tgtEl>
                                          <p:spTgt spid="7">
                                            <p:txEl>
                                              <p:pRg st="3" end="3"/>
                                            </p:txEl>
                                          </p:spTgt>
                                        </p:tgtEl>
                                      </p:cBhvr>
                                    </p:animEffect>
                                  </p:childTnLst>
                                </p:cTn>
                              </p:par>
                            </p:childTnLst>
                          </p:cTn>
                        </p:par>
                        <p:par>
                          <p:cTn id="20" fill="hold">
                            <p:stCondLst>
                              <p:cond delay="12250"/>
                            </p:stCondLst>
                            <p:childTnLst>
                              <p:par>
                                <p:cTn id="21" presetID="22" presetClass="entr" presetSubtype="1" fill="hold" grpId="0" nodeType="afterEffect">
                                  <p:stCondLst>
                                    <p:cond delay="5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up)">
                                      <p:cBhvr>
                                        <p:cTn id="23" dur="3500"/>
                                        <p:tgtEl>
                                          <p:spTgt spid="7">
                                            <p:txEl>
                                              <p:pRg st="4" end="4"/>
                                            </p:txEl>
                                          </p:spTgt>
                                        </p:tgtEl>
                                      </p:cBhvr>
                                    </p:animEffect>
                                  </p:childTnLst>
                                </p:cTn>
                              </p:par>
                            </p:childTnLst>
                          </p:cTn>
                        </p:par>
                        <p:par>
                          <p:cTn id="24" fill="hold">
                            <p:stCondLst>
                              <p:cond delay="16250"/>
                            </p:stCondLst>
                            <p:childTnLst>
                              <p:par>
                                <p:cTn id="25" presetID="22" presetClass="entr" presetSubtype="1" fill="hold" grpId="0" nodeType="afterEffect">
                                  <p:stCondLst>
                                    <p:cond delay="50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up)">
                                      <p:cBhvr>
                                        <p:cTn id="27" dur="1250"/>
                                        <p:tgtEl>
                                          <p:spTgt spid="8">
                                            <p:txEl>
                                              <p:pRg st="0" end="0"/>
                                            </p:txEl>
                                          </p:spTgt>
                                        </p:tgtEl>
                                      </p:cBhvr>
                                    </p:animEffect>
                                  </p:childTnLst>
                                </p:cTn>
                              </p:par>
                            </p:childTnLst>
                          </p:cTn>
                        </p:par>
                        <p:par>
                          <p:cTn id="28" fill="hold">
                            <p:stCondLst>
                              <p:cond delay="18000"/>
                            </p:stCondLst>
                            <p:childTnLst>
                              <p:par>
                                <p:cTn id="29" presetID="22" presetClass="entr" presetSubtype="1" fill="hold" grpId="0" nodeType="afterEffect">
                                  <p:stCondLst>
                                    <p:cond delay="50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wipe(up)">
                                      <p:cBhvr>
                                        <p:cTn id="31" dur="4500"/>
                                        <p:tgtEl>
                                          <p:spTgt spid="8">
                                            <p:txEl>
                                              <p:pRg st="1" end="1"/>
                                            </p:txEl>
                                          </p:spTgt>
                                        </p:tgtEl>
                                      </p:cBhvr>
                                    </p:animEffect>
                                  </p:childTnLst>
                                </p:cTn>
                              </p:par>
                            </p:childTnLst>
                          </p:cTn>
                        </p:par>
                        <p:par>
                          <p:cTn id="32" fill="hold">
                            <p:stCondLst>
                              <p:cond delay="23000"/>
                            </p:stCondLst>
                            <p:childTnLst>
                              <p:par>
                                <p:cTn id="33" presetID="22" presetClass="entr" presetSubtype="1" fill="hold" grpId="0" nodeType="afterEffect">
                                  <p:stCondLst>
                                    <p:cond delay="50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wipe(up)">
                                      <p:cBhvr>
                                        <p:cTn id="35" dur="4500"/>
                                        <p:tgtEl>
                                          <p:spTgt spid="8">
                                            <p:txEl>
                                              <p:pRg st="2" end="2"/>
                                            </p:txEl>
                                          </p:spTgt>
                                        </p:tgtEl>
                                      </p:cBhvr>
                                    </p:animEffect>
                                  </p:childTnLst>
                                </p:cTn>
                              </p:par>
                            </p:childTnLst>
                          </p:cTn>
                        </p:par>
                        <p:par>
                          <p:cTn id="36" fill="hold">
                            <p:stCondLst>
                              <p:cond delay="28000"/>
                            </p:stCondLst>
                            <p:childTnLst>
                              <p:par>
                                <p:cTn id="37" presetID="22" presetClass="entr" presetSubtype="1" fill="hold" grpId="0" nodeType="afterEffect">
                                  <p:stCondLst>
                                    <p:cond delay="500"/>
                                  </p:stCondLst>
                                  <p:childTnLst>
                                    <p:set>
                                      <p:cBhvr>
                                        <p:cTn id="38" dur="1" fill="hold">
                                          <p:stCondLst>
                                            <p:cond delay="0"/>
                                          </p:stCondLst>
                                        </p:cTn>
                                        <p:tgtEl>
                                          <p:spTgt spid="8">
                                            <p:txEl>
                                              <p:pRg st="3" end="3"/>
                                            </p:txEl>
                                          </p:spTgt>
                                        </p:tgtEl>
                                        <p:attrNameLst>
                                          <p:attrName>style.visibility</p:attrName>
                                        </p:attrNameLst>
                                      </p:cBhvr>
                                      <p:to>
                                        <p:strVal val="visible"/>
                                      </p:to>
                                    </p:set>
                                    <p:animEffect transition="in" filter="wipe(up)">
                                      <p:cBhvr>
                                        <p:cTn id="39" dur="1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損害賠償額の予定の制限</a:t>
            </a:r>
            <a:r>
              <a:rPr kumimoji="1" lang="en-US" altLang="ja-JP" dirty="0" smtClean="0"/>
              <a:t/>
            </a:r>
            <a:br>
              <a:rPr kumimoji="1" lang="en-US" altLang="ja-JP" dirty="0" smtClean="0"/>
            </a:br>
            <a:r>
              <a:rPr lang="ja-JP" altLang="en-US" sz="3100" dirty="0"/>
              <a:t>利息</a:t>
            </a:r>
            <a:r>
              <a:rPr lang="ja-JP" altLang="en-US" sz="3100" dirty="0" smtClean="0"/>
              <a:t>制限法</a:t>
            </a:r>
            <a:r>
              <a:rPr lang="en-US" altLang="ja-JP" sz="3100" dirty="0" smtClean="0"/>
              <a:t>4</a:t>
            </a:r>
            <a:r>
              <a:rPr lang="ja-JP" altLang="en-US" sz="3100" dirty="0" smtClean="0"/>
              <a:t>条，</a:t>
            </a:r>
            <a:r>
              <a:rPr lang="en-US" altLang="ja-JP" sz="3100" dirty="0" smtClean="0"/>
              <a:t>7</a:t>
            </a:r>
            <a:r>
              <a:rPr lang="ja-JP" altLang="en-US" sz="3100" dirty="0" smtClean="0"/>
              <a:t>条 </a:t>
            </a:r>
            <a:r>
              <a:rPr lang="ja-JP" altLang="en-US" sz="2200" dirty="0" smtClean="0">
                <a:hlinkClick r:id="rId2" action="ppaction://hlinksldjump"/>
              </a:rPr>
              <a:t>→日歩と年利</a:t>
            </a:r>
            <a:endParaRPr kumimoji="1" lang="ja-JP" altLang="en-US" sz="3100" dirty="0"/>
          </a:p>
        </p:txBody>
      </p:sp>
      <p:sp>
        <p:nvSpPr>
          <p:cNvPr id="7" name="テキスト プレースホルダー 6"/>
          <p:cNvSpPr>
            <a:spLocks noGrp="1"/>
          </p:cNvSpPr>
          <p:nvPr>
            <p:ph type="body" idx="1"/>
          </p:nvPr>
        </p:nvSpPr>
        <p:spPr/>
        <p:txBody>
          <a:bodyPr anchor="ctr"/>
          <a:lstStyle/>
          <a:p>
            <a:pPr algn="ctr"/>
            <a:r>
              <a:rPr kumimoji="1" lang="ja-JP" altLang="en-US" dirty="0" smtClean="0"/>
              <a:t>個人間の金銭消費貸借</a:t>
            </a:r>
            <a:endParaRPr kumimoji="1" lang="ja-JP" altLang="en-US" dirty="0"/>
          </a:p>
        </p:txBody>
      </p:sp>
      <p:sp>
        <p:nvSpPr>
          <p:cNvPr id="8" name="コンテンツ プレースホルダー 7"/>
          <p:cNvSpPr>
            <a:spLocks noGrp="1"/>
          </p:cNvSpPr>
          <p:nvPr>
            <p:ph sz="half" idx="2"/>
          </p:nvPr>
        </p:nvSpPr>
        <p:spPr>
          <a:xfrm>
            <a:off x="457200" y="2174875"/>
            <a:ext cx="4546848" cy="3951288"/>
          </a:xfrm>
        </p:spPr>
        <p:txBody>
          <a:bodyPr>
            <a:noAutofit/>
          </a:bodyPr>
          <a:lstStyle/>
          <a:p>
            <a:r>
              <a:rPr lang="ja-JP" altLang="en-US" sz="2000" dirty="0" smtClean="0"/>
              <a:t>第</a:t>
            </a:r>
            <a:r>
              <a:rPr lang="en-US" altLang="ja-JP" sz="2000" dirty="0" smtClean="0"/>
              <a:t>4</a:t>
            </a:r>
            <a:r>
              <a:rPr lang="ja-JP" altLang="en-US" sz="2000" dirty="0" smtClean="0"/>
              <a:t>条</a:t>
            </a:r>
            <a:r>
              <a:rPr lang="ja-JP" altLang="en-US" sz="2000" dirty="0"/>
              <a:t>（賠償額の予定の制限）</a:t>
            </a:r>
          </a:p>
          <a:p>
            <a:pPr lvl="1"/>
            <a:r>
              <a:rPr lang="ja-JP" altLang="en-US" sz="1800" dirty="0"/>
              <a:t>①金銭を目的とする消費貸借上の債務の不履行による賠償額の予定</a:t>
            </a:r>
            <a:r>
              <a:rPr lang="ja-JP" altLang="en-US" sz="1800" dirty="0" smtClean="0"/>
              <a:t>は，その</a:t>
            </a:r>
            <a:r>
              <a:rPr lang="ja-JP" altLang="en-US" sz="1800" dirty="0"/>
              <a:t>賠償額の元本に対する割合が第一条に規定する率</a:t>
            </a:r>
            <a:r>
              <a:rPr lang="ja-JP" altLang="en-US" sz="1800" dirty="0" smtClean="0"/>
              <a:t>の</a:t>
            </a:r>
            <a:r>
              <a:rPr lang="en-US" altLang="ja-JP" sz="1800" b="1" dirty="0">
                <a:solidFill>
                  <a:srgbClr val="FF0000"/>
                </a:solidFill>
              </a:rPr>
              <a:t>1.46</a:t>
            </a:r>
            <a:r>
              <a:rPr lang="ja-JP" altLang="en-US" sz="1800" b="1" dirty="0" smtClean="0">
                <a:solidFill>
                  <a:srgbClr val="FF0000"/>
                </a:solidFill>
              </a:rPr>
              <a:t>倍</a:t>
            </a:r>
            <a:r>
              <a:rPr lang="ja-JP" altLang="en-US" sz="1800" dirty="0"/>
              <a:t>を超えるとき</a:t>
            </a:r>
            <a:r>
              <a:rPr lang="ja-JP" altLang="en-US" sz="1800" dirty="0" smtClean="0"/>
              <a:t>は，その</a:t>
            </a:r>
            <a:r>
              <a:rPr lang="ja-JP" altLang="en-US" sz="1800" dirty="0"/>
              <a:t>超過部分に</a:t>
            </a:r>
            <a:r>
              <a:rPr lang="ja-JP" altLang="en-US" sz="1800" dirty="0" smtClean="0"/>
              <a:t>ついて，無効</a:t>
            </a:r>
            <a:r>
              <a:rPr lang="ja-JP" altLang="en-US" sz="1800" dirty="0"/>
              <a:t>とする。</a:t>
            </a:r>
          </a:p>
          <a:p>
            <a:pPr lvl="1"/>
            <a:r>
              <a:rPr lang="ja-JP" altLang="en-US" sz="1800" dirty="0"/>
              <a:t>②前項の規定の適用について</a:t>
            </a:r>
            <a:r>
              <a:rPr lang="ja-JP" altLang="en-US" sz="1800" dirty="0" smtClean="0"/>
              <a:t>は，違約</a:t>
            </a:r>
            <a:r>
              <a:rPr lang="ja-JP" altLang="en-US" sz="1800" dirty="0"/>
              <a:t>金</a:t>
            </a:r>
            <a:r>
              <a:rPr lang="ja-JP" altLang="en-US" sz="1800" dirty="0" smtClean="0"/>
              <a:t>は，賠償</a:t>
            </a:r>
            <a:r>
              <a:rPr lang="ja-JP" altLang="en-US" sz="1800" dirty="0"/>
              <a:t>額の予定とみなす</a:t>
            </a:r>
            <a:r>
              <a:rPr lang="ja-JP" altLang="en-US" sz="1800" dirty="0" smtClean="0"/>
              <a:t>。</a:t>
            </a:r>
            <a:endParaRPr lang="en-US" altLang="ja-JP" sz="1800" dirty="0" smtClean="0"/>
          </a:p>
          <a:p>
            <a:r>
              <a:rPr kumimoji="1" lang="ja-JP" altLang="en-US" sz="2000" dirty="0" smtClean="0"/>
              <a:t>賠償額の予定の上限の計算</a:t>
            </a:r>
            <a:endParaRPr kumimoji="1" lang="en-US" altLang="ja-JP" sz="2000" dirty="0" smtClean="0"/>
          </a:p>
          <a:p>
            <a:pPr lvl="1"/>
            <a:r>
              <a:rPr lang="ja-JP" altLang="en-US" sz="1600" dirty="0" smtClean="0"/>
              <a:t>元本</a:t>
            </a:r>
            <a:r>
              <a:rPr lang="en-US" altLang="ja-JP" sz="1600" dirty="0" smtClean="0"/>
              <a:t>10</a:t>
            </a:r>
            <a:r>
              <a:rPr lang="ja-JP" altLang="en-US" sz="1600" dirty="0" smtClean="0"/>
              <a:t>万円未満</a:t>
            </a:r>
            <a:r>
              <a:rPr lang="en-US" altLang="ja-JP" sz="1600" dirty="0" smtClean="0"/>
              <a:t>	</a:t>
            </a:r>
            <a:r>
              <a:rPr lang="en-US" altLang="ja-JP" sz="1600" b="1" dirty="0" smtClean="0">
                <a:solidFill>
                  <a:srgbClr val="FF0000"/>
                </a:solidFill>
              </a:rPr>
              <a:t>29.2%</a:t>
            </a:r>
          </a:p>
          <a:p>
            <a:pPr lvl="1"/>
            <a:r>
              <a:rPr kumimoji="1" lang="ja-JP" altLang="en-US" sz="1600" dirty="0" smtClean="0"/>
              <a:t>元本</a:t>
            </a:r>
            <a:r>
              <a:rPr kumimoji="1" lang="en-US" altLang="ja-JP" sz="1600" dirty="0" smtClean="0"/>
              <a:t>10</a:t>
            </a:r>
            <a:r>
              <a:rPr lang="ja-JP" altLang="en-US" sz="1600" dirty="0"/>
              <a:t>万</a:t>
            </a:r>
            <a:r>
              <a:rPr lang="ja-JP" altLang="en-US" sz="1600" dirty="0" smtClean="0"/>
              <a:t>円～</a:t>
            </a:r>
            <a:r>
              <a:rPr lang="en-US" altLang="ja-JP" sz="1600" dirty="0" smtClean="0"/>
              <a:t>100</a:t>
            </a:r>
            <a:r>
              <a:rPr lang="ja-JP" altLang="en-US" sz="1600" dirty="0" smtClean="0"/>
              <a:t>万円</a:t>
            </a:r>
            <a:r>
              <a:rPr lang="en-US" altLang="ja-JP" sz="1600" dirty="0" smtClean="0"/>
              <a:t>	26.28%</a:t>
            </a:r>
          </a:p>
          <a:p>
            <a:pPr lvl="1"/>
            <a:r>
              <a:rPr kumimoji="1" lang="ja-JP" altLang="en-US" sz="1600" dirty="0" smtClean="0"/>
              <a:t>元本</a:t>
            </a:r>
            <a:r>
              <a:rPr kumimoji="1" lang="en-US" altLang="ja-JP" sz="1600" dirty="0" smtClean="0"/>
              <a:t>100</a:t>
            </a:r>
            <a:r>
              <a:rPr kumimoji="1" lang="ja-JP" altLang="en-US" sz="1600" dirty="0" smtClean="0"/>
              <a:t>万円以上</a:t>
            </a:r>
            <a:r>
              <a:rPr kumimoji="1" lang="en-US" altLang="ja-JP" sz="1600" dirty="0" smtClean="0"/>
              <a:t>	21.9%</a:t>
            </a:r>
            <a:endParaRPr kumimoji="1" lang="ja-JP" altLang="en-US" sz="1600" dirty="0"/>
          </a:p>
        </p:txBody>
      </p:sp>
      <p:sp>
        <p:nvSpPr>
          <p:cNvPr id="9" name="テキスト プレースホルダー 8"/>
          <p:cNvSpPr>
            <a:spLocks noGrp="1"/>
          </p:cNvSpPr>
          <p:nvPr>
            <p:ph type="body" sz="quarter" idx="3"/>
          </p:nvPr>
        </p:nvSpPr>
        <p:spPr/>
        <p:txBody>
          <a:bodyPr anchor="ctr"/>
          <a:lstStyle/>
          <a:p>
            <a:pPr algn="ctr"/>
            <a:r>
              <a:rPr kumimoji="1" lang="ja-JP" altLang="en-US" dirty="0" smtClean="0"/>
              <a:t>営業的金銭消費貸借</a:t>
            </a:r>
            <a:endParaRPr kumimoji="1" lang="ja-JP" altLang="en-US" dirty="0"/>
          </a:p>
        </p:txBody>
      </p:sp>
      <p:sp>
        <p:nvSpPr>
          <p:cNvPr id="10" name="コンテンツ プレースホルダー 9"/>
          <p:cNvSpPr>
            <a:spLocks noGrp="1"/>
          </p:cNvSpPr>
          <p:nvPr>
            <p:ph sz="quarter" idx="4"/>
          </p:nvPr>
        </p:nvSpPr>
        <p:spPr>
          <a:xfrm>
            <a:off x="5292080" y="2174875"/>
            <a:ext cx="3394720" cy="3951288"/>
          </a:xfrm>
        </p:spPr>
        <p:txBody>
          <a:bodyPr>
            <a:noAutofit/>
          </a:bodyPr>
          <a:lstStyle/>
          <a:p>
            <a:r>
              <a:rPr lang="ja-JP" altLang="en-US" sz="2000" dirty="0"/>
              <a:t>第</a:t>
            </a:r>
            <a:r>
              <a:rPr lang="en-US" altLang="ja-JP" sz="2000" dirty="0"/>
              <a:t>7</a:t>
            </a:r>
            <a:r>
              <a:rPr lang="ja-JP" altLang="en-US" sz="2000" dirty="0"/>
              <a:t>条（賠償額の予定の特則）</a:t>
            </a:r>
          </a:p>
          <a:p>
            <a:pPr lvl="1"/>
            <a:r>
              <a:rPr lang="ja-JP" altLang="en-US" sz="1800" dirty="0" smtClean="0"/>
              <a:t>①第</a:t>
            </a:r>
            <a:r>
              <a:rPr lang="en-US" altLang="ja-JP" sz="1800" dirty="0" smtClean="0"/>
              <a:t>4</a:t>
            </a:r>
            <a:r>
              <a:rPr lang="ja-JP" altLang="en-US" sz="1800" dirty="0"/>
              <a:t>条第</a:t>
            </a:r>
            <a:r>
              <a:rPr lang="en-US" altLang="ja-JP" sz="1800" dirty="0"/>
              <a:t>1</a:t>
            </a:r>
            <a:r>
              <a:rPr lang="ja-JP" altLang="en-US" sz="1800" dirty="0"/>
              <a:t>項の規定に</a:t>
            </a:r>
            <a:r>
              <a:rPr lang="ja-JP" altLang="en-US" sz="1800" dirty="0" smtClean="0"/>
              <a:t>かかわらず，営業的</a:t>
            </a:r>
            <a:r>
              <a:rPr lang="ja-JP" altLang="en-US" sz="1800" dirty="0"/>
              <a:t>金銭消費貸借上の債務の不履行による賠償額の予定</a:t>
            </a:r>
            <a:r>
              <a:rPr lang="ja-JP" altLang="en-US" sz="1800" dirty="0" smtClean="0"/>
              <a:t>は，その</a:t>
            </a:r>
            <a:r>
              <a:rPr lang="ja-JP" altLang="en-US" sz="1800" dirty="0"/>
              <a:t>賠償額の元本に対する割合が</a:t>
            </a:r>
            <a:r>
              <a:rPr lang="ja-JP" altLang="en-US" sz="1800" b="1" dirty="0">
                <a:solidFill>
                  <a:schemeClr val="tx2">
                    <a:lumMod val="75000"/>
                  </a:schemeClr>
                </a:solidFill>
              </a:rPr>
              <a:t>年</a:t>
            </a:r>
            <a:r>
              <a:rPr lang="en-US" altLang="ja-JP" sz="1800" b="1" dirty="0">
                <a:solidFill>
                  <a:schemeClr val="tx2">
                    <a:lumMod val="75000"/>
                  </a:schemeClr>
                </a:solidFill>
              </a:rPr>
              <a:t>2</a:t>
            </a:r>
            <a:r>
              <a:rPr lang="ja-JP" altLang="en-US" sz="1800" b="1" dirty="0">
                <a:solidFill>
                  <a:schemeClr val="tx2">
                    <a:lumMod val="75000"/>
                  </a:schemeClr>
                </a:solidFill>
              </a:rPr>
              <a:t>割</a:t>
            </a:r>
            <a:r>
              <a:rPr lang="ja-JP" altLang="en-US" sz="1800" dirty="0"/>
              <a:t>を超えるとき</a:t>
            </a:r>
            <a:r>
              <a:rPr lang="ja-JP" altLang="en-US" sz="1800" dirty="0" smtClean="0"/>
              <a:t>は，その</a:t>
            </a:r>
            <a:r>
              <a:rPr lang="ja-JP" altLang="en-US" sz="1800" dirty="0"/>
              <a:t>超過部分に</a:t>
            </a:r>
            <a:r>
              <a:rPr lang="ja-JP" altLang="en-US" sz="1800" dirty="0" smtClean="0"/>
              <a:t>ついて，無効</a:t>
            </a:r>
            <a:r>
              <a:rPr lang="ja-JP" altLang="en-US" sz="1800" dirty="0"/>
              <a:t>とする。</a:t>
            </a:r>
          </a:p>
          <a:p>
            <a:pPr lvl="1"/>
            <a:r>
              <a:rPr lang="ja-JP" altLang="en-US" sz="1800" dirty="0"/>
              <a:t>②第</a:t>
            </a:r>
            <a:r>
              <a:rPr lang="en-US" altLang="ja-JP" sz="1800" dirty="0"/>
              <a:t>4</a:t>
            </a:r>
            <a:r>
              <a:rPr lang="ja-JP" altLang="en-US" sz="1800" dirty="0"/>
              <a:t>条第</a:t>
            </a:r>
            <a:r>
              <a:rPr lang="en-US" altLang="ja-JP" sz="1800" dirty="0"/>
              <a:t>2</a:t>
            </a:r>
            <a:r>
              <a:rPr lang="ja-JP" altLang="en-US" sz="1800" dirty="0"/>
              <a:t>項の規定</a:t>
            </a:r>
            <a:r>
              <a:rPr lang="ja-JP" altLang="en-US" sz="1800" dirty="0" smtClean="0"/>
              <a:t>は，前項</a:t>
            </a:r>
            <a:r>
              <a:rPr lang="ja-JP" altLang="en-US" sz="1800" dirty="0"/>
              <a:t>の賠償額の予定について準用する。</a:t>
            </a:r>
            <a:endParaRPr kumimoji="1" lang="ja-JP" altLang="en-US" sz="18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27</a:t>
            </a:fld>
            <a:endParaRPr kumimoji="1" lang="ja-JP" altLang="en-US" dirty="0"/>
          </a:p>
        </p:txBody>
      </p:sp>
    </p:spTree>
    <p:extLst>
      <p:ext uri="{BB962C8B-B14F-4D97-AF65-F5344CB8AC3E}">
        <p14:creationId xmlns:p14="http://schemas.microsoft.com/office/powerpoint/2010/main" val="463654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5000"/>
                                        <p:tgtEl>
                                          <p:spTgt spid="8">
                                            <p:txEl>
                                              <p:pRg st="1" end="1"/>
                                            </p:txEl>
                                          </p:spTgt>
                                        </p:tgtEl>
                                      </p:cBhvr>
                                    </p:animEffect>
                                  </p:childTnLst>
                                </p:cTn>
                              </p:par>
                            </p:childTnLst>
                          </p:cTn>
                        </p:par>
                        <p:par>
                          <p:cTn id="12" fill="hold">
                            <p:stCondLst>
                              <p:cond delay="70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750"/>
                                        <p:tgtEl>
                                          <p:spTgt spid="8">
                                            <p:txEl>
                                              <p:pRg st="2" end="2"/>
                                            </p:txEl>
                                          </p:spTgt>
                                        </p:tgtEl>
                                      </p:cBhvr>
                                    </p:animEffect>
                                  </p:childTnLst>
                                </p:cTn>
                              </p:par>
                            </p:childTnLst>
                          </p:cTn>
                        </p:par>
                        <p:par>
                          <p:cTn id="16" fill="hold">
                            <p:stCondLst>
                              <p:cond delay="925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1000"/>
                                        <p:tgtEl>
                                          <p:spTgt spid="8">
                                            <p:txEl>
                                              <p:pRg st="3" end="3"/>
                                            </p:txEl>
                                          </p:spTgt>
                                        </p:tgtEl>
                                      </p:cBhvr>
                                    </p:animEffect>
                                  </p:childTnLst>
                                </p:cTn>
                              </p:par>
                            </p:childTnLst>
                          </p:cTn>
                        </p:par>
                        <p:par>
                          <p:cTn id="20" fill="hold">
                            <p:stCondLst>
                              <p:cond delay="10750"/>
                            </p:stCondLst>
                            <p:childTnLst>
                              <p:par>
                                <p:cTn id="21" presetID="22" presetClass="entr" presetSubtype="1" fill="hold" grpId="0" nodeType="afterEffect">
                                  <p:stCondLst>
                                    <p:cond delay="50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up)">
                                      <p:cBhvr>
                                        <p:cTn id="23" dur="1000"/>
                                        <p:tgtEl>
                                          <p:spTgt spid="8">
                                            <p:txEl>
                                              <p:pRg st="4" end="4"/>
                                            </p:txEl>
                                          </p:spTgt>
                                        </p:tgtEl>
                                      </p:cBhvr>
                                    </p:animEffect>
                                  </p:childTnLst>
                                </p:cTn>
                              </p:par>
                            </p:childTnLst>
                          </p:cTn>
                        </p:par>
                        <p:par>
                          <p:cTn id="24" fill="hold">
                            <p:stCondLst>
                              <p:cond delay="12250"/>
                            </p:stCondLst>
                            <p:childTnLst>
                              <p:par>
                                <p:cTn id="25" presetID="22" presetClass="entr" presetSubtype="1" fill="hold" grpId="0" nodeType="afterEffect">
                                  <p:stCondLst>
                                    <p:cond delay="50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up)">
                                      <p:cBhvr>
                                        <p:cTn id="27" dur="1000"/>
                                        <p:tgtEl>
                                          <p:spTgt spid="8">
                                            <p:txEl>
                                              <p:pRg st="5" end="5"/>
                                            </p:txEl>
                                          </p:spTgt>
                                        </p:tgtEl>
                                      </p:cBhvr>
                                    </p:animEffect>
                                  </p:childTnLst>
                                </p:cTn>
                              </p:par>
                            </p:childTnLst>
                          </p:cTn>
                        </p:par>
                        <p:par>
                          <p:cTn id="28" fill="hold">
                            <p:stCondLst>
                              <p:cond delay="13750"/>
                            </p:stCondLst>
                            <p:childTnLst>
                              <p:par>
                                <p:cTn id="29" presetID="22" presetClass="entr" presetSubtype="1" fill="hold" grpId="0" nodeType="afterEffect">
                                  <p:stCondLst>
                                    <p:cond delay="50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wipe(up)">
                                      <p:cBhvr>
                                        <p:cTn id="31" dur="1000"/>
                                        <p:tgtEl>
                                          <p:spTgt spid="8">
                                            <p:txEl>
                                              <p:pRg st="6" end="6"/>
                                            </p:txEl>
                                          </p:spTgt>
                                        </p:tgtEl>
                                      </p:cBhvr>
                                    </p:animEffect>
                                  </p:childTnLst>
                                </p:cTn>
                              </p:par>
                            </p:childTnLst>
                          </p:cTn>
                        </p:par>
                        <p:par>
                          <p:cTn id="32" fill="hold">
                            <p:stCondLst>
                              <p:cond delay="15250"/>
                            </p:stCondLst>
                            <p:childTnLst>
                              <p:par>
                                <p:cTn id="33" presetID="22" presetClass="entr" presetSubtype="1" fill="hold" grpId="0" nodeType="afterEffect">
                                  <p:stCondLst>
                                    <p:cond delay="50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wipe(up)">
                                      <p:cBhvr>
                                        <p:cTn id="35" dur="1000"/>
                                        <p:tgtEl>
                                          <p:spTgt spid="10">
                                            <p:txEl>
                                              <p:pRg st="0" end="0"/>
                                            </p:txEl>
                                          </p:spTgt>
                                        </p:tgtEl>
                                      </p:cBhvr>
                                    </p:animEffect>
                                  </p:childTnLst>
                                </p:cTn>
                              </p:par>
                            </p:childTnLst>
                          </p:cTn>
                        </p:par>
                        <p:par>
                          <p:cTn id="36" fill="hold">
                            <p:stCondLst>
                              <p:cond delay="16750"/>
                            </p:stCondLst>
                            <p:childTnLst>
                              <p:par>
                                <p:cTn id="37" presetID="22" presetClass="entr" presetSubtype="1" fill="hold" grpId="0" nodeType="afterEffect">
                                  <p:stCondLst>
                                    <p:cond delay="500"/>
                                  </p:stCondLst>
                                  <p:childTnLst>
                                    <p:set>
                                      <p:cBhvr>
                                        <p:cTn id="38" dur="1" fill="hold">
                                          <p:stCondLst>
                                            <p:cond delay="0"/>
                                          </p:stCondLst>
                                        </p:cTn>
                                        <p:tgtEl>
                                          <p:spTgt spid="10">
                                            <p:txEl>
                                              <p:pRg st="1" end="1"/>
                                            </p:txEl>
                                          </p:spTgt>
                                        </p:tgtEl>
                                        <p:attrNameLst>
                                          <p:attrName>style.visibility</p:attrName>
                                        </p:attrNameLst>
                                      </p:cBhvr>
                                      <p:to>
                                        <p:strVal val="visible"/>
                                      </p:to>
                                    </p:set>
                                    <p:animEffect transition="in" filter="wipe(up)">
                                      <p:cBhvr>
                                        <p:cTn id="39" dur="7000"/>
                                        <p:tgtEl>
                                          <p:spTgt spid="10">
                                            <p:txEl>
                                              <p:pRg st="1" end="1"/>
                                            </p:txEl>
                                          </p:spTgt>
                                        </p:tgtEl>
                                      </p:cBhvr>
                                    </p:animEffect>
                                  </p:childTnLst>
                                </p:cTn>
                              </p:par>
                            </p:childTnLst>
                          </p:cTn>
                        </p:par>
                        <p:par>
                          <p:cTn id="40" fill="hold">
                            <p:stCondLst>
                              <p:cond delay="24250"/>
                            </p:stCondLst>
                            <p:childTnLst>
                              <p:par>
                                <p:cTn id="41" presetID="22" presetClass="entr" presetSubtype="1" fill="hold" grpId="0" nodeType="afterEffect">
                                  <p:stCondLst>
                                    <p:cond delay="500"/>
                                  </p:stCondLst>
                                  <p:childTnLst>
                                    <p:set>
                                      <p:cBhvr>
                                        <p:cTn id="42" dur="1" fill="hold">
                                          <p:stCondLst>
                                            <p:cond delay="0"/>
                                          </p:stCondLst>
                                        </p:cTn>
                                        <p:tgtEl>
                                          <p:spTgt spid="10">
                                            <p:txEl>
                                              <p:pRg st="2" end="2"/>
                                            </p:txEl>
                                          </p:spTgt>
                                        </p:tgtEl>
                                        <p:attrNameLst>
                                          <p:attrName>style.visibility</p:attrName>
                                        </p:attrNameLst>
                                      </p:cBhvr>
                                      <p:to>
                                        <p:strVal val="visible"/>
                                      </p:to>
                                    </p:set>
                                    <p:animEffect transition="in" filter="wipe(up)">
                                      <p:cBhvr>
                                        <p:cTn id="43" dur="2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不思議な倍率</a:t>
            </a:r>
            <a:r>
              <a:rPr kumimoji="1" lang="en-US" altLang="ja-JP" dirty="0" smtClean="0"/>
              <a:t>1.46, 109.5%</a:t>
            </a:r>
            <a:r>
              <a:rPr kumimoji="1" lang="ja-JP" altLang="en-US" dirty="0" smtClean="0"/>
              <a:t>の意味</a:t>
            </a:r>
            <a:r>
              <a:rPr kumimoji="1" lang="en-US" altLang="ja-JP" dirty="0" smtClean="0"/>
              <a:t/>
            </a:r>
            <a:br>
              <a:rPr kumimoji="1" lang="en-US" altLang="ja-JP" dirty="0" smtClean="0"/>
            </a:br>
            <a:r>
              <a:rPr lang="ja-JP" altLang="en-US" sz="2000" dirty="0" smtClean="0"/>
              <a:t>年利（</a:t>
            </a:r>
            <a:r>
              <a:rPr lang="en-US" altLang="ja-JP" sz="2000" dirty="0" smtClean="0"/>
              <a:t>%</a:t>
            </a:r>
            <a:r>
              <a:rPr lang="ja-JP" altLang="en-US" sz="2000" dirty="0" smtClean="0"/>
              <a:t>）と日歩（</a:t>
            </a:r>
            <a:r>
              <a:rPr lang="en-US" altLang="ja-JP" sz="2000" dirty="0" smtClean="0"/>
              <a:t>1</a:t>
            </a:r>
            <a:r>
              <a:rPr lang="ja-JP" altLang="en-US" sz="2000" dirty="0" smtClean="0"/>
              <a:t>万円借りて何円と読み替えてもよい）との関係</a:t>
            </a:r>
            <a:endParaRPr kumimoji="1" lang="ja-JP" altLang="en-US" sz="3600" dirty="0"/>
          </a:p>
        </p:txBody>
      </p:sp>
      <p:sp>
        <p:nvSpPr>
          <p:cNvPr id="7" name="日付プレースホルダー 6"/>
          <p:cNvSpPr>
            <a:spLocks noGrp="1"/>
          </p:cNvSpPr>
          <p:nvPr>
            <p:ph type="dt" sz="half" idx="10"/>
          </p:nvPr>
        </p:nvSpPr>
        <p:spPr/>
        <p:txBody>
          <a:bodyPr/>
          <a:lstStyle/>
          <a:p>
            <a:r>
              <a:rPr kumimoji="1" lang="en-US" altLang="ja-JP" smtClean="0"/>
              <a:t>2014/11/11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28</a:t>
            </a:fld>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1103722502"/>
              </p:ext>
            </p:extLst>
          </p:nvPr>
        </p:nvGraphicFramePr>
        <p:xfrm>
          <a:off x="3563888" y="1484784"/>
          <a:ext cx="2160240" cy="3384374"/>
        </p:xfrm>
        <a:graphic>
          <a:graphicData uri="http://schemas.openxmlformats.org/drawingml/2006/table">
            <a:tbl>
              <a:tblPr firstRow="1" bandRow="1">
                <a:tableStyleId>{5C22544A-7EE6-4342-B048-85BDC9FD1C3A}</a:tableStyleId>
              </a:tblPr>
              <a:tblGrid>
                <a:gridCol w="960107"/>
                <a:gridCol w="1200133"/>
              </a:tblGrid>
              <a:tr h="390164">
                <a:tc>
                  <a:txBody>
                    <a:bodyPr/>
                    <a:lstStyle/>
                    <a:p>
                      <a:pPr algn="ctr"/>
                      <a:r>
                        <a:rPr kumimoji="1" lang="ja-JP" altLang="en-US" sz="1400" dirty="0" smtClean="0"/>
                        <a:t>日歩（銭）</a:t>
                      </a:r>
                      <a:endParaRPr kumimoji="1" lang="ja-JP" altLang="en-US" sz="1400" dirty="0"/>
                    </a:p>
                  </a:txBody>
                  <a:tcPr/>
                </a:tc>
                <a:tc>
                  <a:txBody>
                    <a:bodyPr/>
                    <a:lstStyle/>
                    <a:p>
                      <a:pPr algn="ctr"/>
                      <a:r>
                        <a:rPr kumimoji="1" lang="ja-JP" altLang="en-US" sz="1400" dirty="0" smtClean="0"/>
                        <a:t>年利（</a:t>
                      </a:r>
                      <a:r>
                        <a:rPr kumimoji="1" lang="en-US" altLang="ja-JP" sz="1400" dirty="0" smtClean="0"/>
                        <a:t>%</a:t>
                      </a:r>
                      <a:r>
                        <a:rPr kumimoji="1" lang="ja-JP" altLang="en-US" sz="1400" dirty="0" smtClean="0"/>
                        <a:t>）</a:t>
                      </a:r>
                      <a:endParaRPr kumimoji="1" lang="ja-JP" altLang="en-US" sz="1400" dirty="0"/>
                    </a:p>
                  </a:txBody>
                  <a:tcPr/>
                </a:tc>
              </a:tr>
              <a:tr h="299421">
                <a:tc>
                  <a:txBody>
                    <a:bodyPr/>
                    <a:lstStyle/>
                    <a:p>
                      <a:pPr algn="r" fontAlgn="b"/>
                      <a:r>
                        <a:rPr lang="en-US" altLang="ja-JP" sz="1400" b="0" i="0" u="none" strike="noStrike" dirty="0">
                          <a:solidFill>
                            <a:srgbClr val="000000"/>
                          </a:solidFill>
                          <a:effectLst/>
                          <a:latin typeface="ＭＳ Ｐゴシック"/>
                        </a:rPr>
                        <a:t>11</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40.15 </a:t>
                      </a:r>
                    </a:p>
                  </a:txBody>
                  <a:tcPr marL="9525" marR="9525" marT="9525" marB="0" anchor="ctr"/>
                </a:tc>
              </a:tr>
              <a:tr h="299421">
                <a:tc>
                  <a:txBody>
                    <a:bodyPr/>
                    <a:lstStyle/>
                    <a:p>
                      <a:pPr algn="r" fontAlgn="b"/>
                      <a:r>
                        <a:rPr lang="en-US" altLang="ja-JP" sz="1400" b="0" i="0" u="none" strike="noStrike">
                          <a:solidFill>
                            <a:srgbClr val="000000"/>
                          </a:solidFill>
                          <a:effectLst/>
                          <a:latin typeface="ＭＳ Ｐゴシック"/>
                        </a:rPr>
                        <a:t>12</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43.80 </a:t>
                      </a:r>
                    </a:p>
                  </a:txBody>
                  <a:tcPr marL="9525" marR="9525" marT="9525" marB="0" anchor="ctr"/>
                </a:tc>
              </a:tr>
              <a:tr h="299421">
                <a:tc>
                  <a:txBody>
                    <a:bodyPr/>
                    <a:lstStyle/>
                    <a:p>
                      <a:pPr algn="r" fontAlgn="b"/>
                      <a:r>
                        <a:rPr lang="en-US" altLang="ja-JP" sz="1400" b="0" i="0" u="none" strike="noStrike">
                          <a:solidFill>
                            <a:srgbClr val="000000"/>
                          </a:solidFill>
                          <a:effectLst/>
                          <a:latin typeface="ＭＳ Ｐゴシック"/>
                        </a:rPr>
                        <a:t>13</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47.45 </a:t>
                      </a:r>
                    </a:p>
                  </a:txBody>
                  <a:tcPr marL="9525" marR="9525" marT="9525" marB="0" anchor="ctr"/>
                </a:tc>
              </a:tr>
              <a:tr h="299421">
                <a:tc>
                  <a:txBody>
                    <a:bodyPr/>
                    <a:lstStyle/>
                    <a:p>
                      <a:pPr algn="r" fontAlgn="b"/>
                      <a:r>
                        <a:rPr lang="en-US" altLang="ja-JP" sz="1400" b="0" i="0" u="none" strike="noStrike" dirty="0">
                          <a:solidFill>
                            <a:srgbClr val="000000"/>
                          </a:solidFill>
                          <a:effectLst/>
                          <a:latin typeface="ＭＳ Ｐゴシック"/>
                        </a:rPr>
                        <a:t>14</a:t>
                      </a:r>
                    </a:p>
                  </a:txBody>
                  <a:tcPr marL="9525" marR="9525" marT="9525" marB="0" anchor="ctr">
                    <a:solidFill>
                      <a:srgbClr val="FFE9A3"/>
                    </a:solidFill>
                  </a:tcPr>
                </a:tc>
                <a:tc>
                  <a:txBody>
                    <a:bodyPr/>
                    <a:lstStyle/>
                    <a:p>
                      <a:pPr algn="r" fontAlgn="b"/>
                      <a:r>
                        <a:rPr lang="en-US" altLang="ja-JP" sz="1400" b="0" i="0" u="none" strike="noStrike" dirty="0">
                          <a:solidFill>
                            <a:srgbClr val="000000"/>
                          </a:solidFill>
                          <a:effectLst/>
                          <a:latin typeface="ＭＳ Ｐゴシック"/>
                        </a:rPr>
                        <a:t>51.10 </a:t>
                      </a:r>
                    </a:p>
                  </a:txBody>
                  <a:tcPr marL="9525" marR="9525" marT="9525" marB="0" anchor="ctr">
                    <a:solidFill>
                      <a:srgbClr val="FFE9A3"/>
                    </a:solidFill>
                  </a:tcPr>
                </a:tc>
              </a:tr>
              <a:tr h="299421">
                <a:tc>
                  <a:txBody>
                    <a:bodyPr/>
                    <a:lstStyle/>
                    <a:p>
                      <a:pPr algn="r" fontAlgn="b"/>
                      <a:r>
                        <a:rPr lang="en-US" altLang="ja-JP" sz="1400" b="0" i="0" u="none" strike="noStrike">
                          <a:solidFill>
                            <a:srgbClr val="000000"/>
                          </a:solidFill>
                          <a:effectLst/>
                          <a:latin typeface="ＭＳ Ｐゴシック"/>
                        </a:rPr>
                        <a:t>15</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54.75 </a:t>
                      </a:r>
                    </a:p>
                  </a:txBody>
                  <a:tcPr marL="9525" marR="9525" marT="9525" marB="0" anchor="ctr"/>
                </a:tc>
              </a:tr>
              <a:tr h="299421">
                <a:tc>
                  <a:txBody>
                    <a:bodyPr/>
                    <a:lstStyle/>
                    <a:p>
                      <a:pPr algn="r" fontAlgn="b"/>
                      <a:r>
                        <a:rPr lang="en-US" altLang="ja-JP" sz="1400" b="0" i="0" u="none" strike="noStrike">
                          <a:solidFill>
                            <a:srgbClr val="000000"/>
                          </a:solidFill>
                          <a:effectLst/>
                          <a:latin typeface="ＭＳ Ｐゴシック"/>
                        </a:rPr>
                        <a:t>16</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58.40 </a:t>
                      </a:r>
                    </a:p>
                  </a:txBody>
                  <a:tcPr marL="9525" marR="9525" marT="9525" marB="0" anchor="ctr"/>
                </a:tc>
              </a:tr>
              <a:tr h="299421">
                <a:tc>
                  <a:txBody>
                    <a:bodyPr/>
                    <a:lstStyle/>
                    <a:p>
                      <a:pPr algn="r" fontAlgn="b"/>
                      <a:r>
                        <a:rPr lang="en-US" altLang="ja-JP" sz="1400" b="0" i="0" u="none" strike="noStrike">
                          <a:solidFill>
                            <a:srgbClr val="000000"/>
                          </a:solidFill>
                          <a:effectLst/>
                          <a:latin typeface="ＭＳ Ｐゴシック"/>
                        </a:rPr>
                        <a:t>17</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62.05 </a:t>
                      </a:r>
                    </a:p>
                  </a:txBody>
                  <a:tcPr marL="9525" marR="9525" marT="9525" marB="0" anchor="ctr"/>
                </a:tc>
              </a:tr>
              <a:tr h="299421">
                <a:tc>
                  <a:txBody>
                    <a:bodyPr/>
                    <a:lstStyle/>
                    <a:p>
                      <a:pPr algn="r" fontAlgn="b"/>
                      <a:r>
                        <a:rPr lang="en-US" altLang="ja-JP" sz="1400" b="0" i="0" u="none" strike="noStrike">
                          <a:solidFill>
                            <a:srgbClr val="000000"/>
                          </a:solidFill>
                          <a:effectLst/>
                          <a:latin typeface="ＭＳ Ｐゴシック"/>
                        </a:rPr>
                        <a:t>18</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65.70 </a:t>
                      </a:r>
                    </a:p>
                  </a:txBody>
                  <a:tcPr marL="9525" marR="9525" marT="9525" marB="0" anchor="ctr"/>
                </a:tc>
              </a:tr>
              <a:tr h="299421">
                <a:tc>
                  <a:txBody>
                    <a:bodyPr/>
                    <a:lstStyle/>
                    <a:p>
                      <a:pPr algn="r" fontAlgn="b"/>
                      <a:r>
                        <a:rPr lang="en-US" altLang="ja-JP" sz="1400" b="0" i="0" u="none" strike="noStrike">
                          <a:solidFill>
                            <a:srgbClr val="000000"/>
                          </a:solidFill>
                          <a:effectLst/>
                          <a:latin typeface="ＭＳ Ｐゴシック"/>
                        </a:rPr>
                        <a:t>19</a:t>
                      </a:r>
                    </a:p>
                  </a:txBody>
                  <a:tcPr marL="9525" marR="9525" marT="9525" marB="0" anchor="ctr"/>
                </a:tc>
                <a:tc>
                  <a:txBody>
                    <a:bodyPr/>
                    <a:lstStyle/>
                    <a:p>
                      <a:pPr algn="r" fontAlgn="b"/>
                      <a:r>
                        <a:rPr lang="en-US" altLang="ja-JP" sz="1400" b="0" i="0" u="none" strike="noStrike" dirty="0">
                          <a:solidFill>
                            <a:srgbClr val="000000"/>
                          </a:solidFill>
                          <a:effectLst/>
                          <a:latin typeface="ＭＳ Ｐゴシック"/>
                        </a:rPr>
                        <a:t>69.35 </a:t>
                      </a:r>
                    </a:p>
                  </a:txBody>
                  <a:tcPr marL="9525" marR="9525" marT="9525" marB="0" anchor="ctr"/>
                </a:tc>
              </a:tr>
              <a:tr h="299421">
                <a:tc>
                  <a:txBody>
                    <a:bodyPr/>
                    <a:lstStyle/>
                    <a:p>
                      <a:pPr algn="r" fontAlgn="b"/>
                      <a:r>
                        <a:rPr lang="en-US" altLang="ja-JP" sz="1400" b="0" i="0" u="none" strike="noStrike" dirty="0">
                          <a:solidFill>
                            <a:srgbClr val="000000"/>
                          </a:solidFill>
                          <a:effectLst/>
                          <a:latin typeface="ＭＳ Ｐゴシック"/>
                        </a:rPr>
                        <a:t>20</a:t>
                      </a:r>
                    </a:p>
                  </a:txBody>
                  <a:tcPr marL="9525" marR="9525" marT="9525" marB="0" anchor="ctr"/>
                </a:tc>
                <a:tc>
                  <a:txBody>
                    <a:bodyPr/>
                    <a:lstStyle/>
                    <a:p>
                      <a:pPr algn="r" fontAlgn="b"/>
                      <a:r>
                        <a:rPr lang="en-US" altLang="ja-JP" sz="1400" b="0" i="0" u="none" strike="noStrike" dirty="0">
                          <a:solidFill>
                            <a:srgbClr val="000000"/>
                          </a:solidFill>
                          <a:effectLst/>
                          <a:latin typeface="ＭＳ Ｐゴシック"/>
                        </a:rPr>
                        <a:t>73.00 </a:t>
                      </a:r>
                    </a:p>
                  </a:txBody>
                  <a:tcPr marL="9525" marR="9525" marT="9525" marB="0" anchor="ct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793581264"/>
              </p:ext>
            </p:extLst>
          </p:nvPr>
        </p:nvGraphicFramePr>
        <p:xfrm>
          <a:off x="6084168" y="1484784"/>
          <a:ext cx="2160240" cy="3384373"/>
        </p:xfrm>
        <a:graphic>
          <a:graphicData uri="http://schemas.openxmlformats.org/drawingml/2006/table">
            <a:tbl>
              <a:tblPr firstRow="1" bandRow="1">
                <a:tableStyleId>{5C22544A-7EE6-4342-B048-85BDC9FD1C3A}</a:tableStyleId>
              </a:tblPr>
              <a:tblGrid>
                <a:gridCol w="960107"/>
                <a:gridCol w="1200133"/>
              </a:tblGrid>
              <a:tr h="407143">
                <a:tc>
                  <a:txBody>
                    <a:bodyPr/>
                    <a:lstStyle/>
                    <a:p>
                      <a:pPr algn="ctr"/>
                      <a:r>
                        <a:rPr kumimoji="1" lang="ja-JP" altLang="en-US" sz="1400" dirty="0" smtClean="0"/>
                        <a:t>日歩（銭）</a:t>
                      </a:r>
                      <a:endParaRPr kumimoji="1" lang="ja-JP" altLang="en-US" sz="1400" dirty="0"/>
                    </a:p>
                  </a:txBody>
                  <a:tcPr/>
                </a:tc>
                <a:tc>
                  <a:txBody>
                    <a:bodyPr/>
                    <a:lstStyle/>
                    <a:p>
                      <a:pPr algn="ctr"/>
                      <a:r>
                        <a:rPr kumimoji="1" lang="ja-JP" altLang="en-US" sz="1400" dirty="0" smtClean="0"/>
                        <a:t>年利（</a:t>
                      </a:r>
                      <a:r>
                        <a:rPr kumimoji="1" lang="en-US" altLang="ja-JP" sz="1400" dirty="0" smtClean="0"/>
                        <a:t>%</a:t>
                      </a:r>
                      <a:r>
                        <a:rPr kumimoji="1" lang="ja-JP" altLang="en-US" sz="1400" dirty="0" smtClean="0"/>
                        <a:t>）</a:t>
                      </a:r>
                      <a:endParaRPr kumimoji="1" lang="ja-JP" altLang="en-US" sz="1400" dirty="0"/>
                    </a:p>
                  </a:txBody>
                  <a:tcPr/>
                </a:tc>
              </a:tr>
              <a:tr h="297723">
                <a:tc>
                  <a:txBody>
                    <a:bodyPr/>
                    <a:lstStyle/>
                    <a:p>
                      <a:pPr algn="r" fontAlgn="b"/>
                      <a:r>
                        <a:rPr lang="en-US" altLang="ja-JP" sz="1400" b="0" i="0" u="none" strike="noStrike">
                          <a:solidFill>
                            <a:srgbClr val="000000"/>
                          </a:solidFill>
                          <a:effectLst/>
                          <a:latin typeface="ＭＳ Ｐゴシック"/>
                        </a:rPr>
                        <a:t>21</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76.65 </a:t>
                      </a:r>
                    </a:p>
                  </a:txBody>
                  <a:tcPr marL="9525" marR="9525" marT="9525" marB="0" anchor="ctr"/>
                </a:tc>
              </a:tr>
              <a:tr h="297723">
                <a:tc>
                  <a:txBody>
                    <a:bodyPr/>
                    <a:lstStyle/>
                    <a:p>
                      <a:pPr algn="r" fontAlgn="b"/>
                      <a:r>
                        <a:rPr lang="en-US" altLang="ja-JP" sz="1400" b="0" i="0" u="none" strike="noStrike">
                          <a:solidFill>
                            <a:srgbClr val="000000"/>
                          </a:solidFill>
                          <a:effectLst/>
                          <a:latin typeface="ＭＳ Ｐゴシック"/>
                        </a:rPr>
                        <a:t>22</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80.30 </a:t>
                      </a:r>
                    </a:p>
                  </a:txBody>
                  <a:tcPr marL="9525" marR="9525" marT="9525" marB="0" anchor="ctr"/>
                </a:tc>
              </a:tr>
              <a:tr h="297723">
                <a:tc>
                  <a:txBody>
                    <a:bodyPr/>
                    <a:lstStyle/>
                    <a:p>
                      <a:pPr algn="r" fontAlgn="b"/>
                      <a:r>
                        <a:rPr lang="en-US" altLang="ja-JP" sz="1400" b="0" i="0" u="none" strike="noStrike">
                          <a:solidFill>
                            <a:srgbClr val="000000"/>
                          </a:solidFill>
                          <a:effectLst/>
                          <a:latin typeface="ＭＳ Ｐゴシック"/>
                        </a:rPr>
                        <a:t>23</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83.95 </a:t>
                      </a:r>
                    </a:p>
                  </a:txBody>
                  <a:tcPr marL="9525" marR="9525" marT="9525" marB="0" anchor="ctr"/>
                </a:tc>
              </a:tr>
              <a:tr h="297723">
                <a:tc>
                  <a:txBody>
                    <a:bodyPr/>
                    <a:lstStyle/>
                    <a:p>
                      <a:pPr algn="r" fontAlgn="b"/>
                      <a:r>
                        <a:rPr lang="en-US" altLang="ja-JP" sz="1400" b="0" i="0" u="none" strike="noStrike">
                          <a:solidFill>
                            <a:srgbClr val="000000"/>
                          </a:solidFill>
                          <a:effectLst/>
                          <a:latin typeface="ＭＳ Ｐゴシック"/>
                        </a:rPr>
                        <a:t>24</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87.60 </a:t>
                      </a:r>
                    </a:p>
                  </a:txBody>
                  <a:tcPr marL="9525" marR="9525" marT="9525" marB="0" anchor="ctr"/>
                </a:tc>
              </a:tr>
              <a:tr h="297723">
                <a:tc>
                  <a:txBody>
                    <a:bodyPr/>
                    <a:lstStyle/>
                    <a:p>
                      <a:pPr algn="r" fontAlgn="b"/>
                      <a:r>
                        <a:rPr lang="en-US" altLang="ja-JP" sz="1400" b="0" i="0" u="none" strike="noStrike">
                          <a:solidFill>
                            <a:srgbClr val="000000"/>
                          </a:solidFill>
                          <a:effectLst/>
                          <a:latin typeface="ＭＳ Ｐゴシック"/>
                        </a:rPr>
                        <a:t>25</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91.25 </a:t>
                      </a:r>
                    </a:p>
                  </a:txBody>
                  <a:tcPr marL="9525" marR="9525" marT="9525" marB="0" anchor="ctr"/>
                </a:tc>
              </a:tr>
              <a:tr h="297723">
                <a:tc>
                  <a:txBody>
                    <a:bodyPr/>
                    <a:lstStyle/>
                    <a:p>
                      <a:pPr algn="r" fontAlgn="b"/>
                      <a:r>
                        <a:rPr lang="en-US" altLang="ja-JP" sz="1400" b="0" i="0" u="none" strike="noStrike">
                          <a:solidFill>
                            <a:srgbClr val="000000"/>
                          </a:solidFill>
                          <a:effectLst/>
                          <a:latin typeface="ＭＳ Ｐゴシック"/>
                        </a:rPr>
                        <a:t>26</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94.90 </a:t>
                      </a:r>
                    </a:p>
                  </a:txBody>
                  <a:tcPr marL="9525" marR="9525" marT="9525" marB="0" anchor="ctr"/>
                </a:tc>
              </a:tr>
              <a:tr h="297723">
                <a:tc>
                  <a:txBody>
                    <a:bodyPr/>
                    <a:lstStyle/>
                    <a:p>
                      <a:pPr algn="r" fontAlgn="b"/>
                      <a:r>
                        <a:rPr lang="en-US" altLang="ja-JP" sz="1400" b="0" i="0" u="none" strike="noStrike">
                          <a:solidFill>
                            <a:srgbClr val="000000"/>
                          </a:solidFill>
                          <a:effectLst/>
                          <a:latin typeface="ＭＳ Ｐゴシック"/>
                        </a:rPr>
                        <a:t>27</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98.55 </a:t>
                      </a:r>
                    </a:p>
                  </a:txBody>
                  <a:tcPr marL="9525" marR="9525" marT="9525" marB="0" anchor="ctr"/>
                </a:tc>
              </a:tr>
              <a:tr h="297723">
                <a:tc>
                  <a:txBody>
                    <a:bodyPr/>
                    <a:lstStyle/>
                    <a:p>
                      <a:pPr algn="r" fontAlgn="b"/>
                      <a:r>
                        <a:rPr lang="en-US" altLang="ja-JP" sz="1400" b="0" i="0" u="none" strike="noStrike" dirty="0">
                          <a:solidFill>
                            <a:srgbClr val="000000"/>
                          </a:solidFill>
                          <a:effectLst/>
                          <a:latin typeface="ＭＳ Ｐゴシック"/>
                        </a:rPr>
                        <a:t>28</a:t>
                      </a:r>
                    </a:p>
                  </a:txBody>
                  <a:tcPr marL="9525" marR="9525" marT="9525" marB="0" anchor="ctr">
                    <a:solidFill>
                      <a:srgbClr val="FFE9A3"/>
                    </a:solidFill>
                  </a:tcPr>
                </a:tc>
                <a:tc>
                  <a:txBody>
                    <a:bodyPr/>
                    <a:lstStyle/>
                    <a:p>
                      <a:pPr algn="r" fontAlgn="b"/>
                      <a:r>
                        <a:rPr lang="en-US" altLang="ja-JP" sz="1400" b="0" i="0" u="none" strike="noStrike" dirty="0">
                          <a:solidFill>
                            <a:srgbClr val="000000"/>
                          </a:solidFill>
                          <a:effectLst/>
                          <a:latin typeface="ＭＳ Ｐゴシック"/>
                        </a:rPr>
                        <a:t>102.20 </a:t>
                      </a:r>
                    </a:p>
                  </a:txBody>
                  <a:tcPr marL="9525" marR="9525" marT="9525" marB="0" anchor="ctr">
                    <a:solidFill>
                      <a:srgbClr val="FFE9A3"/>
                    </a:solidFill>
                  </a:tcPr>
                </a:tc>
              </a:tr>
              <a:tr h="297723">
                <a:tc>
                  <a:txBody>
                    <a:bodyPr/>
                    <a:lstStyle/>
                    <a:p>
                      <a:pPr algn="r" fontAlgn="b"/>
                      <a:r>
                        <a:rPr lang="en-US" altLang="ja-JP" sz="1400" b="0" i="0" u="none" strike="noStrike">
                          <a:solidFill>
                            <a:srgbClr val="000000"/>
                          </a:solidFill>
                          <a:effectLst/>
                          <a:latin typeface="ＭＳ Ｐゴシック"/>
                        </a:rPr>
                        <a:t>29</a:t>
                      </a:r>
                    </a:p>
                  </a:txBody>
                  <a:tcPr marL="9525" marR="9525" marT="9525" marB="0" anchor="ctr"/>
                </a:tc>
                <a:tc>
                  <a:txBody>
                    <a:bodyPr/>
                    <a:lstStyle/>
                    <a:p>
                      <a:pPr algn="r" fontAlgn="b"/>
                      <a:r>
                        <a:rPr lang="en-US" altLang="ja-JP" sz="1400" b="0" i="0" u="none" strike="noStrike">
                          <a:solidFill>
                            <a:srgbClr val="000000"/>
                          </a:solidFill>
                          <a:effectLst/>
                          <a:latin typeface="ＭＳ Ｐゴシック"/>
                        </a:rPr>
                        <a:t>105.85 </a:t>
                      </a:r>
                    </a:p>
                  </a:txBody>
                  <a:tcPr marL="9525" marR="9525" marT="9525" marB="0" anchor="ctr"/>
                </a:tc>
              </a:tr>
              <a:tr h="297723">
                <a:tc>
                  <a:txBody>
                    <a:bodyPr/>
                    <a:lstStyle/>
                    <a:p>
                      <a:pPr algn="r" fontAlgn="b"/>
                      <a:r>
                        <a:rPr lang="en-US" altLang="ja-JP" sz="1400" b="1" i="0" u="none" strike="noStrike" dirty="0">
                          <a:solidFill>
                            <a:srgbClr val="000000"/>
                          </a:solidFill>
                          <a:effectLst/>
                          <a:latin typeface="ＭＳ Ｐゴシック"/>
                        </a:rPr>
                        <a:t>30</a:t>
                      </a:r>
                    </a:p>
                  </a:txBody>
                  <a:tcPr marL="9525" marR="9525" marT="9525" marB="0" anchor="ctr">
                    <a:solidFill>
                      <a:srgbClr val="FFCCFF"/>
                    </a:solidFill>
                  </a:tcPr>
                </a:tc>
                <a:tc>
                  <a:txBody>
                    <a:bodyPr/>
                    <a:lstStyle/>
                    <a:p>
                      <a:pPr algn="r" fontAlgn="b"/>
                      <a:r>
                        <a:rPr lang="en-US" altLang="ja-JP" sz="1400" b="1" i="0" u="none" strike="noStrike" dirty="0">
                          <a:solidFill>
                            <a:srgbClr val="000000"/>
                          </a:solidFill>
                          <a:effectLst/>
                          <a:latin typeface="ＭＳ Ｐゴシック"/>
                        </a:rPr>
                        <a:t>109.50 </a:t>
                      </a:r>
                    </a:p>
                  </a:txBody>
                  <a:tcPr marL="9525" marR="9525" marT="9525" marB="0" anchor="ctr">
                    <a:solidFill>
                      <a:srgbClr val="FFCCFF"/>
                    </a:solidFill>
                  </a:tcPr>
                </a:tc>
              </a:tr>
            </a:tbl>
          </a:graphicData>
        </a:graphic>
      </p:graphicFrame>
      <p:sp>
        <p:nvSpPr>
          <p:cNvPr id="14" name="テキスト ボックス 13"/>
          <p:cNvSpPr txBox="1"/>
          <p:nvPr/>
        </p:nvSpPr>
        <p:spPr>
          <a:xfrm>
            <a:off x="1071744" y="4941168"/>
            <a:ext cx="6984776" cy="1200329"/>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dirty="0" smtClean="0"/>
              <a:t>喫茶店で，</a:t>
            </a:r>
            <a:r>
              <a:rPr lang="en-US" altLang="ja-JP" dirty="0" smtClean="0"/>
              <a:t>300</a:t>
            </a:r>
            <a:r>
              <a:rPr lang="ja-JP" altLang="en-US" dirty="0" smtClean="0"/>
              <a:t>円の珈琲を毎日飲み続けると，</a:t>
            </a:r>
            <a:r>
              <a:rPr lang="en-US" altLang="ja-JP" dirty="0" smtClean="0"/>
              <a:t>1</a:t>
            </a:r>
            <a:r>
              <a:rPr lang="ja-JP" altLang="en-US" dirty="0" smtClean="0"/>
              <a:t>年でいくらになるか</a:t>
            </a:r>
            <a:r>
              <a:rPr lang="en-US" altLang="ja-JP" dirty="0" smtClean="0"/>
              <a:t>?</a:t>
            </a:r>
          </a:p>
          <a:p>
            <a:pPr marL="742950" lvl="1" indent="-285750">
              <a:buClr>
                <a:srgbClr val="FF0000"/>
              </a:buClr>
              <a:buFont typeface="Wingdings" pitchFamily="2" charset="2"/>
              <a:buChar char="n"/>
            </a:pPr>
            <a:r>
              <a:rPr kumimoji="1" lang="en-US" altLang="ja-JP" dirty="0" smtClean="0"/>
              <a:t>109,500</a:t>
            </a:r>
            <a:r>
              <a:rPr kumimoji="1" lang="ja-JP" altLang="en-US" dirty="0" smtClean="0"/>
              <a:t>円　→ </a:t>
            </a:r>
            <a:r>
              <a:rPr kumimoji="1" lang="ja-JP" altLang="en-US" sz="1400" dirty="0" smtClean="0">
                <a:hlinkClick r:id="rId2" action="ppaction://hlinksldjump"/>
              </a:rPr>
              <a:t>出資法</a:t>
            </a:r>
            <a:r>
              <a:rPr kumimoji="1" lang="en-US" altLang="ja-JP" sz="1400" dirty="0" smtClean="0">
                <a:hlinkClick r:id="rId2" action="ppaction://hlinksldjump"/>
              </a:rPr>
              <a:t>5</a:t>
            </a:r>
            <a:r>
              <a:rPr kumimoji="1" lang="ja-JP" altLang="en-US" sz="1400" dirty="0" smtClean="0">
                <a:hlinkClick r:id="rId2" action="ppaction://hlinksldjump"/>
              </a:rPr>
              <a:t>条</a:t>
            </a:r>
            <a:r>
              <a:rPr lang="ja-JP" altLang="en-US" sz="1400" dirty="0"/>
              <a:t>， → </a:t>
            </a:r>
            <a:r>
              <a:rPr lang="ja-JP" altLang="en-US" sz="1400" dirty="0">
                <a:hlinkClick r:id="rId3" action="ppaction://hlinksldjump"/>
              </a:rPr>
              <a:t>消費者契約法</a:t>
            </a:r>
            <a:r>
              <a:rPr lang="en-US" altLang="ja-JP" sz="1400" dirty="0">
                <a:hlinkClick r:id="rId3" action="ppaction://hlinksldjump"/>
              </a:rPr>
              <a:t>9</a:t>
            </a:r>
            <a:r>
              <a:rPr lang="ja-JP" altLang="en-US" sz="1400" dirty="0" smtClean="0">
                <a:hlinkClick r:id="rId3" action="ppaction://hlinksldjump"/>
              </a:rPr>
              <a:t>条</a:t>
            </a:r>
            <a:r>
              <a:rPr lang="ja-JP" altLang="en-US" sz="1400" dirty="0" smtClean="0"/>
              <a:t>， → </a:t>
            </a:r>
            <a:r>
              <a:rPr lang="ja-JP" altLang="en-US" sz="1400" dirty="0" smtClean="0">
                <a:hlinkClick r:id="rId4" action="ppaction://hlinksldjump"/>
              </a:rPr>
              <a:t>利息制限法</a:t>
            </a:r>
            <a:r>
              <a:rPr lang="en-US" altLang="ja-JP" sz="1400" dirty="0" smtClean="0">
                <a:hlinkClick r:id="rId4" action="ppaction://hlinksldjump"/>
              </a:rPr>
              <a:t>4</a:t>
            </a:r>
            <a:r>
              <a:rPr lang="ja-JP" altLang="en-US" sz="1400" dirty="0" smtClean="0">
                <a:hlinkClick r:id="rId4" action="ppaction://hlinksldjump"/>
              </a:rPr>
              <a:t>条・</a:t>
            </a:r>
            <a:r>
              <a:rPr lang="en-US" altLang="ja-JP" sz="1400" dirty="0" smtClean="0">
                <a:hlinkClick r:id="rId4" action="ppaction://hlinksldjump"/>
              </a:rPr>
              <a:t>7</a:t>
            </a:r>
            <a:r>
              <a:rPr lang="ja-JP" altLang="en-US" sz="1400" dirty="0" smtClean="0">
                <a:hlinkClick r:id="rId4" action="ppaction://hlinksldjump"/>
              </a:rPr>
              <a:t>条</a:t>
            </a:r>
            <a:endParaRPr kumimoji="1" lang="en-US" altLang="ja-JP" sz="1400" dirty="0" smtClean="0"/>
          </a:p>
          <a:p>
            <a:pPr marL="285750" indent="-285750">
              <a:buClr>
                <a:schemeClr val="tx2"/>
              </a:buClr>
              <a:buFont typeface="Wingdings" pitchFamily="2" charset="2"/>
              <a:buChar char="n"/>
            </a:pPr>
            <a:r>
              <a:rPr lang="en-US" altLang="ja-JP" dirty="0"/>
              <a:t>1</a:t>
            </a:r>
            <a:r>
              <a:rPr lang="ja-JP" altLang="en-US" dirty="0" smtClean="0"/>
              <a:t>日</a:t>
            </a:r>
            <a:r>
              <a:rPr lang="en-US" altLang="ja-JP" dirty="0" smtClean="0"/>
              <a:t>140</a:t>
            </a:r>
            <a:r>
              <a:rPr lang="ja-JP" altLang="en-US" dirty="0" smtClean="0"/>
              <a:t>円（</a:t>
            </a:r>
            <a:r>
              <a:rPr lang="en-US" altLang="ja-JP" dirty="0" smtClean="0"/>
              <a:t>4,200/</a:t>
            </a:r>
            <a:r>
              <a:rPr lang="ja-JP" altLang="en-US" dirty="0"/>
              <a:t>月</a:t>
            </a:r>
            <a:r>
              <a:rPr lang="ja-JP" altLang="en-US" dirty="0" smtClean="0"/>
              <a:t>）</a:t>
            </a:r>
            <a:r>
              <a:rPr kumimoji="1" lang="ja-JP" altLang="en-US" dirty="0" smtClean="0"/>
              <a:t>の通信料を払うと，</a:t>
            </a:r>
            <a:r>
              <a:rPr kumimoji="1" lang="en-US" altLang="ja-JP" dirty="0" smtClean="0"/>
              <a:t>1</a:t>
            </a:r>
            <a:r>
              <a:rPr kumimoji="1" lang="ja-JP" altLang="en-US" dirty="0" smtClean="0"/>
              <a:t>年でいくらになるか</a:t>
            </a:r>
            <a:r>
              <a:rPr kumimoji="1" lang="en-US" altLang="ja-JP" dirty="0" smtClean="0"/>
              <a:t>?</a:t>
            </a:r>
          </a:p>
          <a:p>
            <a:pPr marL="742950" lvl="1" indent="-285750">
              <a:buClr>
                <a:srgbClr val="FF0000"/>
              </a:buClr>
              <a:buFont typeface="Wingdings" pitchFamily="2" charset="2"/>
              <a:buChar char="n"/>
            </a:pPr>
            <a:r>
              <a:rPr kumimoji="1" lang="en-US" altLang="ja-JP" dirty="0" smtClean="0"/>
              <a:t>51</a:t>
            </a:r>
            <a:r>
              <a:rPr lang="en-US" altLang="ja-JP" dirty="0"/>
              <a:t>,</a:t>
            </a:r>
            <a:r>
              <a:rPr kumimoji="1" lang="en-US" altLang="ja-JP" dirty="0" smtClean="0"/>
              <a:t>100</a:t>
            </a:r>
            <a:r>
              <a:rPr kumimoji="1" lang="ja-JP" altLang="en-US" dirty="0" smtClean="0"/>
              <a:t>円</a:t>
            </a:r>
            <a:endParaRPr kumimoji="1" lang="ja-JP" altLang="en-US" dirty="0"/>
          </a:p>
        </p:txBody>
      </p:sp>
      <p:graphicFrame>
        <p:nvGraphicFramePr>
          <p:cNvPr id="15" name="表 14"/>
          <p:cNvGraphicFramePr>
            <a:graphicFrameLocks noGrp="1"/>
          </p:cNvGraphicFramePr>
          <p:nvPr>
            <p:extLst>
              <p:ext uri="{D42A27DB-BD31-4B8C-83A1-F6EECF244321}">
                <p14:modId xmlns:p14="http://schemas.microsoft.com/office/powerpoint/2010/main" val="1037777883"/>
              </p:ext>
            </p:extLst>
          </p:nvPr>
        </p:nvGraphicFramePr>
        <p:xfrm>
          <a:off x="971600" y="1484784"/>
          <a:ext cx="2160240" cy="3408040"/>
        </p:xfrm>
        <a:graphic>
          <a:graphicData uri="http://schemas.openxmlformats.org/drawingml/2006/table">
            <a:tbl>
              <a:tblPr firstRow="1" bandRow="1">
                <a:tableStyleId>{5C22544A-7EE6-4342-B048-85BDC9FD1C3A}</a:tableStyleId>
              </a:tblPr>
              <a:tblGrid>
                <a:gridCol w="960107"/>
                <a:gridCol w="1200133"/>
              </a:tblGrid>
              <a:tr h="360040">
                <a:tc>
                  <a:txBody>
                    <a:bodyPr/>
                    <a:lstStyle/>
                    <a:p>
                      <a:pPr algn="ctr"/>
                      <a:r>
                        <a:rPr kumimoji="1" lang="ja-JP" altLang="en-US" sz="1400" dirty="0" smtClean="0"/>
                        <a:t>日歩（銭）</a:t>
                      </a:r>
                      <a:endParaRPr kumimoji="1" lang="ja-JP" altLang="en-US" sz="1400" dirty="0"/>
                    </a:p>
                  </a:txBody>
                  <a:tcPr/>
                </a:tc>
                <a:tc>
                  <a:txBody>
                    <a:bodyPr/>
                    <a:lstStyle/>
                    <a:p>
                      <a:pPr algn="ctr"/>
                      <a:r>
                        <a:rPr kumimoji="1" lang="ja-JP" altLang="en-US" sz="1400" dirty="0" smtClean="0"/>
                        <a:t>年利（</a:t>
                      </a:r>
                      <a:r>
                        <a:rPr kumimoji="1" lang="en-US" altLang="ja-JP" sz="1400" dirty="0" smtClean="0"/>
                        <a:t>%</a:t>
                      </a:r>
                      <a:r>
                        <a:rPr kumimoji="1" lang="ja-JP" altLang="en-US" sz="1400" dirty="0" smtClean="0"/>
                        <a:t>）</a:t>
                      </a:r>
                      <a:endParaRPr kumimoji="1" lang="ja-JP" altLang="en-US" sz="1400" dirty="0"/>
                    </a:p>
                  </a:txBody>
                  <a:tcPr/>
                </a:tc>
              </a:tr>
              <a:tr h="299421">
                <a:tc>
                  <a:txBody>
                    <a:bodyPr/>
                    <a:lstStyle/>
                    <a:p>
                      <a:pPr algn="r"/>
                      <a:r>
                        <a:rPr kumimoji="1" lang="en-US" altLang="ja-JP" sz="1400" dirty="0" smtClean="0">
                          <a:latin typeface="+mn-ea"/>
                          <a:ea typeface="+mn-ea"/>
                        </a:rPr>
                        <a:t>1</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3.65 </a:t>
                      </a:r>
                    </a:p>
                  </a:txBody>
                  <a:tcPr marL="9525" marR="9525" marT="9525" marB="0" anchor="ctr"/>
                </a:tc>
              </a:tr>
              <a:tr h="299421">
                <a:tc>
                  <a:txBody>
                    <a:bodyPr/>
                    <a:lstStyle/>
                    <a:p>
                      <a:pPr algn="r"/>
                      <a:r>
                        <a:rPr kumimoji="1" lang="en-US" altLang="ja-JP" sz="1400" dirty="0" smtClean="0">
                          <a:latin typeface="+mn-ea"/>
                          <a:ea typeface="+mn-ea"/>
                        </a:rPr>
                        <a:t>2</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7.30 </a:t>
                      </a:r>
                    </a:p>
                  </a:txBody>
                  <a:tcPr marL="9525" marR="9525" marT="9525" marB="0" anchor="ctr"/>
                </a:tc>
              </a:tr>
              <a:tr h="299421">
                <a:tc>
                  <a:txBody>
                    <a:bodyPr/>
                    <a:lstStyle/>
                    <a:p>
                      <a:pPr algn="r"/>
                      <a:r>
                        <a:rPr kumimoji="1" lang="en-US" altLang="ja-JP" sz="1400" dirty="0" smtClean="0">
                          <a:latin typeface="+mn-ea"/>
                          <a:ea typeface="+mn-ea"/>
                        </a:rPr>
                        <a:t>3</a:t>
                      </a:r>
                      <a:endParaRPr kumimoji="1" lang="ja-JP" altLang="en-US" sz="1400" dirty="0">
                        <a:latin typeface="+mn-ea"/>
                        <a:ea typeface="+mn-ea"/>
                      </a:endParaRPr>
                    </a:p>
                  </a:txBody>
                  <a:tcPr/>
                </a:tc>
                <a:tc>
                  <a:txBody>
                    <a:bodyPr/>
                    <a:lstStyle/>
                    <a:p>
                      <a:pPr algn="r" fontAlgn="b"/>
                      <a:r>
                        <a:rPr lang="en-US" altLang="ja-JP" sz="1400" b="0" i="0" u="none" strike="noStrike">
                          <a:solidFill>
                            <a:srgbClr val="000000"/>
                          </a:solidFill>
                          <a:effectLst/>
                          <a:latin typeface="+mn-ea"/>
                          <a:ea typeface="+mn-ea"/>
                        </a:rPr>
                        <a:t>10.95 </a:t>
                      </a:r>
                    </a:p>
                  </a:txBody>
                  <a:tcPr marL="9525" marR="9525" marT="9525" marB="0" anchor="ctr"/>
                </a:tc>
              </a:tr>
              <a:tr h="299421">
                <a:tc>
                  <a:txBody>
                    <a:bodyPr/>
                    <a:lstStyle/>
                    <a:p>
                      <a:pPr algn="r"/>
                      <a:r>
                        <a:rPr kumimoji="1" lang="en-US" altLang="ja-JP" sz="1400" b="1" dirty="0" smtClean="0">
                          <a:latin typeface="+mn-ea"/>
                          <a:ea typeface="+mn-ea"/>
                        </a:rPr>
                        <a:t>4</a:t>
                      </a:r>
                      <a:endParaRPr kumimoji="1" lang="ja-JP" altLang="en-US" sz="1400" b="1" dirty="0">
                        <a:latin typeface="+mn-ea"/>
                        <a:ea typeface="+mn-ea"/>
                      </a:endParaRPr>
                    </a:p>
                  </a:txBody>
                  <a:tcPr>
                    <a:solidFill>
                      <a:srgbClr val="FFFF00"/>
                    </a:solidFill>
                  </a:tcPr>
                </a:tc>
                <a:tc>
                  <a:txBody>
                    <a:bodyPr/>
                    <a:lstStyle/>
                    <a:p>
                      <a:pPr algn="r" fontAlgn="b"/>
                      <a:r>
                        <a:rPr lang="en-US" altLang="ja-JP" sz="1400" b="1" i="0" u="none" strike="noStrike" dirty="0">
                          <a:solidFill>
                            <a:srgbClr val="000000"/>
                          </a:solidFill>
                          <a:effectLst/>
                          <a:latin typeface="+mn-ea"/>
                          <a:ea typeface="+mn-ea"/>
                        </a:rPr>
                        <a:t>14.60 </a:t>
                      </a:r>
                    </a:p>
                  </a:txBody>
                  <a:tcPr marL="9525" marR="9525" marT="9525" marB="0" anchor="ctr">
                    <a:solidFill>
                      <a:srgbClr val="FFFF00"/>
                    </a:solidFill>
                  </a:tcPr>
                </a:tc>
              </a:tr>
              <a:tr h="299421">
                <a:tc>
                  <a:txBody>
                    <a:bodyPr/>
                    <a:lstStyle/>
                    <a:p>
                      <a:pPr algn="r"/>
                      <a:r>
                        <a:rPr kumimoji="1" lang="en-US" altLang="ja-JP" sz="1400" dirty="0" smtClean="0">
                          <a:latin typeface="+mn-ea"/>
                          <a:ea typeface="+mn-ea"/>
                        </a:rPr>
                        <a:t>5</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18.25 </a:t>
                      </a:r>
                    </a:p>
                  </a:txBody>
                  <a:tcPr marL="9525" marR="9525" marT="9525" marB="0" anchor="ctr"/>
                </a:tc>
              </a:tr>
              <a:tr h="299421">
                <a:tc>
                  <a:txBody>
                    <a:bodyPr/>
                    <a:lstStyle/>
                    <a:p>
                      <a:pPr algn="r"/>
                      <a:r>
                        <a:rPr kumimoji="1" lang="en-US" altLang="ja-JP" sz="1400" dirty="0" smtClean="0">
                          <a:latin typeface="+mn-ea"/>
                          <a:ea typeface="+mn-ea"/>
                        </a:rPr>
                        <a:t>6</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21.90 </a:t>
                      </a:r>
                    </a:p>
                  </a:txBody>
                  <a:tcPr marL="9525" marR="9525" marT="9525" marB="0" anchor="ctr"/>
                </a:tc>
              </a:tr>
              <a:tr h="299421">
                <a:tc>
                  <a:txBody>
                    <a:bodyPr/>
                    <a:lstStyle/>
                    <a:p>
                      <a:pPr algn="r"/>
                      <a:r>
                        <a:rPr kumimoji="1" lang="en-US" altLang="ja-JP" sz="1400" dirty="0" smtClean="0">
                          <a:latin typeface="+mn-ea"/>
                          <a:ea typeface="+mn-ea"/>
                        </a:rPr>
                        <a:t>7</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25.55 </a:t>
                      </a:r>
                    </a:p>
                  </a:txBody>
                  <a:tcPr marL="9525" marR="9525" marT="9525" marB="0" anchor="ctr"/>
                </a:tc>
              </a:tr>
              <a:tr h="299421">
                <a:tc>
                  <a:txBody>
                    <a:bodyPr/>
                    <a:lstStyle/>
                    <a:p>
                      <a:pPr algn="r"/>
                      <a:r>
                        <a:rPr kumimoji="1" lang="en-US" altLang="ja-JP" sz="1400" dirty="0" smtClean="0">
                          <a:latin typeface="+mn-ea"/>
                          <a:ea typeface="+mn-ea"/>
                        </a:rPr>
                        <a:t>8</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29.20 </a:t>
                      </a:r>
                    </a:p>
                  </a:txBody>
                  <a:tcPr marL="9525" marR="9525" marT="9525" marB="0" anchor="ctr"/>
                </a:tc>
              </a:tr>
              <a:tr h="299421">
                <a:tc>
                  <a:txBody>
                    <a:bodyPr/>
                    <a:lstStyle/>
                    <a:p>
                      <a:pPr algn="r"/>
                      <a:r>
                        <a:rPr kumimoji="1" lang="en-US" altLang="ja-JP" sz="1400" dirty="0" smtClean="0">
                          <a:latin typeface="+mn-ea"/>
                          <a:ea typeface="+mn-ea"/>
                        </a:rPr>
                        <a:t>9</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32.85 </a:t>
                      </a:r>
                    </a:p>
                  </a:txBody>
                  <a:tcPr marL="9525" marR="9525" marT="9525" marB="0" anchor="ctr"/>
                </a:tc>
              </a:tr>
              <a:tr h="299421">
                <a:tc>
                  <a:txBody>
                    <a:bodyPr/>
                    <a:lstStyle/>
                    <a:p>
                      <a:pPr algn="r"/>
                      <a:r>
                        <a:rPr kumimoji="1" lang="en-US" altLang="ja-JP" sz="1400" dirty="0" smtClean="0">
                          <a:latin typeface="+mn-ea"/>
                          <a:ea typeface="+mn-ea"/>
                        </a:rPr>
                        <a:t>10</a:t>
                      </a:r>
                      <a:endParaRPr kumimoji="1" lang="ja-JP" altLang="en-US" sz="1400" dirty="0">
                        <a:latin typeface="+mn-ea"/>
                        <a:ea typeface="+mn-ea"/>
                      </a:endParaRPr>
                    </a:p>
                  </a:txBody>
                  <a:tcPr/>
                </a:tc>
                <a:tc>
                  <a:txBody>
                    <a:bodyPr/>
                    <a:lstStyle/>
                    <a:p>
                      <a:pPr algn="r" fontAlgn="b"/>
                      <a:r>
                        <a:rPr lang="en-US" altLang="ja-JP" sz="1400" b="0" i="0" u="none" strike="noStrike" dirty="0">
                          <a:solidFill>
                            <a:srgbClr val="000000"/>
                          </a:solidFill>
                          <a:effectLst/>
                          <a:latin typeface="+mn-ea"/>
                          <a:ea typeface="+mn-ea"/>
                        </a:rPr>
                        <a:t>36.50 </a:t>
                      </a:r>
                    </a:p>
                  </a:txBody>
                  <a:tcPr marL="9525" marR="9525" marT="9525" marB="0" anchor="ctr"/>
                </a:tc>
              </a:tr>
            </a:tbl>
          </a:graphicData>
        </a:graphic>
      </p:graphicFrame>
    </p:spTree>
    <p:extLst>
      <p:ext uri="{BB962C8B-B14F-4D97-AF65-F5344CB8AC3E}">
        <p14:creationId xmlns:p14="http://schemas.microsoft.com/office/powerpoint/2010/main" val="3744395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3000"/>
                                        <p:tgtEl>
                                          <p:spTgt spid="15"/>
                                        </p:tgtEl>
                                      </p:cBhvr>
                                    </p:animEffect>
                                  </p:childTnLst>
                                </p:cTn>
                              </p:par>
                            </p:childTnLst>
                          </p:cTn>
                        </p:par>
                        <p:par>
                          <p:cTn id="8" fill="hold">
                            <p:stCondLst>
                              <p:cond delay="3000"/>
                            </p:stCondLst>
                            <p:childTnLst>
                              <p:par>
                                <p:cTn id="9" presetID="22" presetClass="entr" presetSubtype="1" fill="hold"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3000"/>
                                        <p:tgtEl>
                                          <p:spTgt spid="12"/>
                                        </p:tgtEl>
                                      </p:cBhvr>
                                    </p:animEffect>
                                  </p:childTnLst>
                                </p:cTn>
                              </p:par>
                            </p:childTnLst>
                          </p:cTn>
                        </p:par>
                        <p:par>
                          <p:cTn id="12" fill="hold">
                            <p:stCondLst>
                              <p:cond delay="6500"/>
                            </p:stCondLst>
                            <p:childTnLst>
                              <p:par>
                                <p:cTn id="13" presetID="22" presetClass="entr" presetSubtype="1" fill="hold" nodeType="afterEffect">
                                  <p:stCondLst>
                                    <p:cond delay="50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3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xEl>
                                              <p:pRg st="0" end="0"/>
                                            </p:txEl>
                                          </p:spTgt>
                                        </p:tgtEl>
                                        <p:attrNameLst>
                                          <p:attrName>style.visibility</p:attrName>
                                        </p:attrNameLst>
                                      </p:cBhvr>
                                      <p:to>
                                        <p:strVal val="visible"/>
                                      </p:to>
                                    </p:set>
                                    <p:animEffect transition="in" filter="wipe(left)">
                                      <p:cBhvr>
                                        <p:cTn id="20" dur="1000"/>
                                        <p:tgtEl>
                                          <p:spTgt spid="1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xEl>
                                              <p:pRg st="1" end="1"/>
                                            </p:txEl>
                                          </p:spTgt>
                                        </p:tgtEl>
                                        <p:attrNameLst>
                                          <p:attrName>style.visibility</p:attrName>
                                        </p:attrNameLst>
                                      </p:cBhvr>
                                      <p:to>
                                        <p:strVal val="visible"/>
                                      </p:to>
                                    </p:set>
                                    <p:animEffect transition="in" filter="wipe(left)">
                                      <p:cBhvr>
                                        <p:cTn id="25" dur="1000"/>
                                        <p:tgtEl>
                                          <p:spTgt spid="1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4">
                                            <p:txEl>
                                              <p:pRg st="2" end="2"/>
                                            </p:txEl>
                                          </p:spTgt>
                                        </p:tgtEl>
                                        <p:attrNameLst>
                                          <p:attrName>style.visibility</p:attrName>
                                        </p:attrNameLst>
                                      </p:cBhvr>
                                      <p:to>
                                        <p:strVal val="visible"/>
                                      </p:to>
                                    </p:set>
                                    <p:animEffect transition="in" filter="wipe(left)">
                                      <p:cBhvr>
                                        <p:cTn id="30" dur="1000"/>
                                        <p:tgtEl>
                                          <p:spTgt spid="1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animEffect transition="in" filter="wipe(left)">
                                      <p:cBhvr>
                                        <p:cTn id="35" dur="1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消費者契約法第</a:t>
            </a:r>
            <a:r>
              <a:rPr kumimoji="1" lang="en-US" altLang="ja-JP" dirty="0" smtClean="0"/>
              <a:t>9</a:t>
            </a:r>
            <a:r>
              <a:rPr kumimoji="1" lang="ja-JP" altLang="en-US" dirty="0" smtClean="0"/>
              <a:t>条の不思議な数字</a:t>
            </a:r>
            <a:r>
              <a:rPr kumimoji="1" lang="en-US" altLang="ja-JP" dirty="0" smtClean="0"/>
              <a:t/>
            </a:r>
            <a:br>
              <a:rPr kumimoji="1" lang="en-US" altLang="ja-JP" dirty="0" smtClean="0"/>
            </a:br>
            <a:r>
              <a:rPr lang="ja-JP" altLang="en-US" sz="3100" dirty="0" smtClean="0"/>
              <a:t>年</a:t>
            </a:r>
            <a:r>
              <a:rPr lang="en-US" altLang="ja-JP" sz="3100" dirty="0" smtClean="0"/>
              <a:t>14.6</a:t>
            </a:r>
            <a:r>
              <a:rPr lang="ja-JP" altLang="en-US" sz="3100" dirty="0" smtClean="0"/>
              <a:t>パーセントの意味 </a:t>
            </a:r>
            <a:r>
              <a:rPr lang="ja-JP" altLang="en-US" sz="2200" dirty="0" smtClean="0">
                <a:hlinkClick r:id="rId2" action="ppaction://hlinksldjump"/>
              </a:rPr>
              <a:t>→ 日歩と年利</a:t>
            </a:r>
            <a:endParaRPr kumimoji="1" lang="ja-JP" altLang="en-US" sz="4900" dirty="0"/>
          </a:p>
        </p:txBody>
      </p:sp>
      <p:sp>
        <p:nvSpPr>
          <p:cNvPr id="7" name="コンテンツ プレースホルダー 6"/>
          <p:cNvSpPr>
            <a:spLocks noGrp="1"/>
          </p:cNvSpPr>
          <p:nvPr>
            <p:ph sz="half" idx="1"/>
          </p:nvPr>
        </p:nvSpPr>
        <p:spPr/>
        <p:txBody>
          <a:bodyPr>
            <a:noAutofit/>
          </a:bodyPr>
          <a:lstStyle/>
          <a:p>
            <a:r>
              <a:rPr lang="ja-JP" altLang="en-US" sz="1800" dirty="0"/>
              <a:t>第</a:t>
            </a:r>
            <a:r>
              <a:rPr lang="en-US" altLang="ja-JP" sz="1800" dirty="0"/>
              <a:t>9</a:t>
            </a:r>
            <a:r>
              <a:rPr lang="ja-JP" altLang="en-US" sz="1800" dirty="0"/>
              <a:t>条（消費者が支払う損害賠償の額を予定する条項等の無効）</a:t>
            </a:r>
          </a:p>
          <a:p>
            <a:pPr lvl="1"/>
            <a:r>
              <a:rPr lang="ja-JP" altLang="en-US" sz="1600" dirty="0"/>
              <a:t>次の各号に掲げる消費者契約の条項</a:t>
            </a:r>
            <a:r>
              <a:rPr lang="ja-JP" altLang="en-US" sz="1600" dirty="0" smtClean="0"/>
              <a:t>は，当該</a:t>
            </a:r>
            <a:r>
              <a:rPr lang="ja-JP" altLang="en-US" sz="1600" dirty="0"/>
              <a:t>各号に定める部分に</a:t>
            </a:r>
            <a:r>
              <a:rPr lang="ja-JP" altLang="en-US" sz="1600" dirty="0" smtClean="0"/>
              <a:t>ついて，無効</a:t>
            </a:r>
            <a:r>
              <a:rPr lang="ja-JP" altLang="en-US" sz="1600" dirty="0"/>
              <a:t>とする。</a:t>
            </a:r>
          </a:p>
          <a:p>
            <a:pPr lvl="2"/>
            <a:r>
              <a:rPr lang="ja-JP" altLang="en-US" sz="1600" dirty="0"/>
              <a:t>　一　当該消費者契約の解除に伴う損害賠償の額を予定</a:t>
            </a:r>
            <a:r>
              <a:rPr lang="ja-JP" altLang="en-US" sz="1600" dirty="0" smtClean="0"/>
              <a:t>し，又</a:t>
            </a:r>
            <a:r>
              <a:rPr lang="ja-JP" altLang="en-US" sz="1600" dirty="0"/>
              <a:t>は違約金を定める条項で</a:t>
            </a:r>
            <a:r>
              <a:rPr lang="ja-JP" altLang="en-US" sz="1600" dirty="0" smtClean="0"/>
              <a:t>あって，</a:t>
            </a:r>
            <a:endParaRPr lang="en-US" altLang="ja-JP" sz="1600" dirty="0" smtClean="0"/>
          </a:p>
          <a:p>
            <a:pPr lvl="2"/>
            <a:r>
              <a:rPr lang="ja-JP" altLang="en-US" sz="1600" dirty="0" smtClean="0"/>
              <a:t>これら</a:t>
            </a:r>
            <a:r>
              <a:rPr lang="ja-JP" altLang="en-US" sz="1600" dirty="0"/>
              <a:t>を合算した額</a:t>
            </a:r>
            <a:r>
              <a:rPr lang="ja-JP" altLang="en-US" sz="1600" dirty="0" smtClean="0"/>
              <a:t>が，当該</a:t>
            </a:r>
            <a:r>
              <a:rPr lang="ja-JP" altLang="en-US" sz="1600" dirty="0"/>
              <a:t>条項において設定された解除の</a:t>
            </a:r>
            <a:r>
              <a:rPr lang="ja-JP" altLang="en-US" sz="1600" dirty="0" smtClean="0"/>
              <a:t>事由，時期</a:t>
            </a:r>
            <a:r>
              <a:rPr lang="ja-JP" altLang="en-US" sz="1600" dirty="0"/>
              <a:t>等の区分に</a:t>
            </a:r>
            <a:r>
              <a:rPr lang="ja-JP" altLang="en-US" sz="1600" dirty="0" smtClean="0"/>
              <a:t>応じ，当該</a:t>
            </a:r>
            <a:r>
              <a:rPr lang="ja-JP" altLang="en-US" sz="1600" dirty="0"/>
              <a:t>消費者契約と同種の消費者契約の解除に伴い当該事業者に生ずべき</a:t>
            </a:r>
            <a:r>
              <a:rPr lang="ja-JP" altLang="en-US" sz="1600" b="1" dirty="0">
                <a:solidFill>
                  <a:srgbClr val="FF0000"/>
                </a:solidFill>
              </a:rPr>
              <a:t>平均的な損害</a:t>
            </a:r>
            <a:r>
              <a:rPr lang="ja-JP" altLang="en-US" sz="1600" dirty="0"/>
              <a:t>の額を超える</a:t>
            </a:r>
            <a:r>
              <a:rPr lang="ja-JP" altLang="en-US" sz="1600" dirty="0" smtClean="0"/>
              <a:t>もの</a:t>
            </a:r>
            <a:endParaRPr lang="en-US" altLang="ja-JP" sz="1600" dirty="0" smtClean="0"/>
          </a:p>
          <a:p>
            <a:pPr lvl="1"/>
            <a:r>
              <a:rPr lang="ja-JP" altLang="en-US" sz="1600" dirty="0" smtClean="0"/>
              <a:t>当該</a:t>
            </a:r>
            <a:r>
              <a:rPr lang="ja-JP" altLang="en-US" sz="1600" dirty="0"/>
              <a:t>超える</a:t>
            </a:r>
            <a:r>
              <a:rPr lang="ja-JP" altLang="en-US" sz="1600" dirty="0" smtClean="0"/>
              <a:t>部分</a:t>
            </a:r>
            <a:endParaRPr lang="ja-JP" altLang="en-US" sz="1600" dirty="0"/>
          </a:p>
        </p:txBody>
      </p:sp>
      <p:sp>
        <p:nvSpPr>
          <p:cNvPr id="8" name="コンテンツ プレースホルダー 7"/>
          <p:cNvSpPr>
            <a:spLocks noGrp="1"/>
          </p:cNvSpPr>
          <p:nvPr>
            <p:ph sz="half" idx="2"/>
          </p:nvPr>
        </p:nvSpPr>
        <p:spPr/>
        <p:txBody>
          <a:bodyPr>
            <a:normAutofit fontScale="85000" lnSpcReduction="20000"/>
          </a:bodyPr>
          <a:lstStyle/>
          <a:p>
            <a:pPr lvl="2"/>
            <a:r>
              <a:rPr lang="ja-JP" altLang="en-US" dirty="0"/>
              <a:t>　二　当該消費者契約に基づき支払うべき金銭の全部又は一部を消費者が支払期日（支払回数が二以上である場合に</a:t>
            </a:r>
            <a:r>
              <a:rPr lang="ja-JP" altLang="en-US" dirty="0" smtClean="0"/>
              <a:t>は，それぞれ</a:t>
            </a:r>
            <a:r>
              <a:rPr lang="ja-JP" altLang="en-US" dirty="0"/>
              <a:t>の支払期日。以下この号において同じ。</a:t>
            </a:r>
            <a:r>
              <a:rPr lang="ja-JP" altLang="en-US" dirty="0" smtClean="0"/>
              <a:t>）までに</a:t>
            </a:r>
            <a:r>
              <a:rPr lang="ja-JP" altLang="en-US" dirty="0"/>
              <a:t>支払わない場合における損害賠償の額を予定</a:t>
            </a:r>
            <a:r>
              <a:rPr lang="ja-JP" altLang="en-US" dirty="0" smtClean="0"/>
              <a:t>し，又</a:t>
            </a:r>
            <a:r>
              <a:rPr lang="ja-JP" altLang="en-US" dirty="0"/>
              <a:t>は違約金を定める条項で</a:t>
            </a:r>
            <a:r>
              <a:rPr lang="ja-JP" altLang="en-US" dirty="0" smtClean="0"/>
              <a:t>あって，</a:t>
            </a:r>
            <a:endParaRPr lang="en-US" altLang="ja-JP" dirty="0" smtClean="0"/>
          </a:p>
          <a:p>
            <a:pPr lvl="2"/>
            <a:r>
              <a:rPr lang="ja-JP" altLang="en-US" dirty="0" smtClean="0"/>
              <a:t>これら</a:t>
            </a:r>
            <a:r>
              <a:rPr lang="ja-JP" altLang="en-US" dirty="0"/>
              <a:t>を合算した額</a:t>
            </a:r>
            <a:r>
              <a:rPr lang="ja-JP" altLang="en-US" dirty="0" smtClean="0"/>
              <a:t>が，支払</a:t>
            </a:r>
            <a:r>
              <a:rPr lang="ja-JP" altLang="en-US" dirty="0"/>
              <a:t>期日の翌日からその支払をする日までの期間に</a:t>
            </a:r>
            <a:r>
              <a:rPr lang="ja-JP" altLang="en-US" dirty="0" smtClean="0"/>
              <a:t>ついて，その</a:t>
            </a:r>
            <a:r>
              <a:rPr lang="ja-JP" altLang="en-US" dirty="0"/>
              <a:t>日数に</a:t>
            </a:r>
            <a:r>
              <a:rPr lang="ja-JP" altLang="en-US" dirty="0" smtClean="0"/>
              <a:t>応じ，当該</a:t>
            </a:r>
            <a:r>
              <a:rPr lang="ja-JP" altLang="en-US" dirty="0"/>
              <a:t>支払期日に支払うべき額から当該支払期日に支払うべき額のうち既に支払われた額を控除した額に</a:t>
            </a:r>
            <a:r>
              <a:rPr lang="ja-JP" altLang="en-US" b="1" dirty="0">
                <a:solidFill>
                  <a:srgbClr val="FF0000"/>
                </a:solidFill>
              </a:rPr>
              <a:t>年</a:t>
            </a:r>
            <a:r>
              <a:rPr lang="en-US" altLang="ja-JP" b="1" dirty="0">
                <a:solidFill>
                  <a:srgbClr val="FF0000"/>
                </a:solidFill>
              </a:rPr>
              <a:t>14.6</a:t>
            </a:r>
            <a:r>
              <a:rPr lang="ja-JP" altLang="en-US" b="1" dirty="0">
                <a:solidFill>
                  <a:srgbClr val="FF0000"/>
                </a:solidFill>
              </a:rPr>
              <a:t>パーセント</a:t>
            </a:r>
            <a:r>
              <a:rPr lang="ja-JP" altLang="en-US" dirty="0"/>
              <a:t>の割合を乗じて計算した額を超える</a:t>
            </a:r>
            <a:r>
              <a:rPr lang="ja-JP" altLang="en-US" dirty="0" smtClean="0"/>
              <a:t>もの</a:t>
            </a:r>
            <a:endParaRPr lang="en-US" altLang="ja-JP" dirty="0" smtClean="0"/>
          </a:p>
          <a:p>
            <a:pPr lvl="1"/>
            <a:r>
              <a:rPr lang="ja-JP" altLang="en-US" sz="1900" dirty="0" smtClean="0"/>
              <a:t>当該</a:t>
            </a:r>
            <a:r>
              <a:rPr lang="ja-JP" altLang="en-US" sz="1900" dirty="0"/>
              <a:t>超える</a:t>
            </a:r>
            <a:r>
              <a:rPr lang="ja-JP" altLang="en-US" sz="1900" dirty="0" smtClean="0"/>
              <a:t>部分</a:t>
            </a:r>
            <a:endParaRPr lang="ja-JP" altLang="en-US" sz="1900" dirty="0"/>
          </a:p>
        </p:txBody>
      </p:sp>
      <p:sp>
        <p:nvSpPr>
          <p:cNvPr id="3" name="日付プレースホルダー 2"/>
          <p:cNvSpPr>
            <a:spLocks noGrp="1"/>
          </p:cNvSpPr>
          <p:nvPr>
            <p:ph type="dt" sz="half" idx="10"/>
          </p:nvPr>
        </p:nvSpPr>
        <p:spPr/>
        <p:txBody>
          <a:bodyPr/>
          <a:lstStyle/>
          <a:p>
            <a:r>
              <a:rPr kumimoji="1" lang="en-US" altLang="ja-JP" smtClean="0"/>
              <a:t>2014/11/11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3363146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750"/>
                                        <p:tgtEl>
                                          <p:spTgt spid="7">
                                            <p:txEl>
                                              <p:pRg st="0" end="0"/>
                                            </p:txEl>
                                          </p:spTgt>
                                        </p:tgtEl>
                                      </p:cBhvr>
                                    </p:animEffect>
                                  </p:childTnLst>
                                </p:cTn>
                              </p:par>
                            </p:childTnLst>
                          </p:cTn>
                        </p:par>
                        <p:par>
                          <p:cTn id="8" fill="hold">
                            <p:stCondLst>
                              <p:cond delay="225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2250"/>
                                        <p:tgtEl>
                                          <p:spTgt spid="7">
                                            <p:txEl>
                                              <p:pRg st="1" end="1"/>
                                            </p:txEl>
                                          </p:spTgt>
                                        </p:tgtEl>
                                      </p:cBhvr>
                                    </p:animEffect>
                                  </p:childTnLst>
                                </p:cTn>
                              </p:par>
                            </p:childTnLst>
                          </p:cTn>
                        </p:par>
                        <p:par>
                          <p:cTn id="12" fill="hold">
                            <p:stCondLst>
                              <p:cond delay="500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3000"/>
                                        <p:tgtEl>
                                          <p:spTgt spid="7">
                                            <p:txEl>
                                              <p:pRg st="2" end="2"/>
                                            </p:txEl>
                                          </p:spTgt>
                                        </p:tgtEl>
                                      </p:cBhvr>
                                    </p:animEffect>
                                  </p:childTnLst>
                                </p:cTn>
                              </p:par>
                            </p:childTnLst>
                          </p:cTn>
                        </p:par>
                        <p:par>
                          <p:cTn id="16" fill="hold">
                            <p:stCondLst>
                              <p:cond delay="85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6000"/>
                                        <p:tgtEl>
                                          <p:spTgt spid="7">
                                            <p:txEl>
                                              <p:pRg st="3" end="3"/>
                                            </p:txEl>
                                          </p:spTgt>
                                        </p:tgtEl>
                                      </p:cBhvr>
                                    </p:animEffect>
                                  </p:childTnLst>
                                </p:cTn>
                              </p:par>
                            </p:childTnLst>
                          </p:cTn>
                        </p:par>
                        <p:par>
                          <p:cTn id="20" fill="hold">
                            <p:stCondLst>
                              <p:cond delay="15000"/>
                            </p:stCondLst>
                            <p:childTnLst>
                              <p:par>
                                <p:cTn id="21" presetID="22" presetClass="entr" presetSubtype="1" fill="hold" grpId="0" nodeType="afterEffect">
                                  <p:stCondLst>
                                    <p:cond delay="5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up)">
                                      <p:cBhvr>
                                        <p:cTn id="23" dur="750"/>
                                        <p:tgtEl>
                                          <p:spTgt spid="7">
                                            <p:txEl>
                                              <p:pRg st="4" end="4"/>
                                            </p:txEl>
                                          </p:spTgt>
                                        </p:tgtEl>
                                      </p:cBhvr>
                                    </p:animEffect>
                                  </p:childTnLst>
                                </p:cTn>
                              </p:par>
                            </p:childTnLst>
                          </p:cTn>
                        </p:par>
                        <p:par>
                          <p:cTn id="24" fill="hold">
                            <p:stCondLst>
                              <p:cond delay="16250"/>
                            </p:stCondLst>
                            <p:childTnLst>
                              <p:par>
                                <p:cTn id="25" presetID="22" presetClass="entr" presetSubtype="1" fill="hold" grpId="0" nodeType="afterEffect">
                                  <p:stCondLst>
                                    <p:cond delay="50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up)">
                                      <p:cBhvr>
                                        <p:cTn id="27" dur="8000"/>
                                        <p:tgtEl>
                                          <p:spTgt spid="8">
                                            <p:txEl>
                                              <p:pRg st="0" end="0"/>
                                            </p:txEl>
                                          </p:spTgt>
                                        </p:tgtEl>
                                      </p:cBhvr>
                                    </p:animEffect>
                                  </p:childTnLst>
                                </p:cTn>
                              </p:par>
                            </p:childTnLst>
                          </p:cTn>
                        </p:par>
                        <p:par>
                          <p:cTn id="28" fill="hold">
                            <p:stCondLst>
                              <p:cond delay="24750"/>
                            </p:stCondLst>
                            <p:childTnLst>
                              <p:par>
                                <p:cTn id="29" presetID="22" presetClass="entr" presetSubtype="1" fill="hold" grpId="0" nodeType="afterEffect">
                                  <p:stCondLst>
                                    <p:cond delay="50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wipe(up)">
                                      <p:cBhvr>
                                        <p:cTn id="31" dur="8000"/>
                                        <p:tgtEl>
                                          <p:spTgt spid="8">
                                            <p:txEl>
                                              <p:pRg st="1" end="1"/>
                                            </p:txEl>
                                          </p:spTgt>
                                        </p:tgtEl>
                                      </p:cBhvr>
                                    </p:animEffect>
                                  </p:childTnLst>
                                </p:cTn>
                              </p:par>
                            </p:childTnLst>
                          </p:cTn>
                        </p:par>
                        <p:par>
                          <p:cTn id="32" fill="hold">
                            <p:stCondLst>
                              <p:cond delay="33250"/>
                            </p:stCondLst>
                            <p:childTnLst>
                              <p:par>
                                <p:cTn id="33" presetID="22" presetClass="entr" presetSubtype="1" fill="hold" grpId="0" nodeType="afterEffect">
                                  <p:stCondLst>
                                    <p:cond delay="50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wipe(up)">
                                      <p:cBhvr>
                                        <p:cTn id="3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rmAutofit/>
          </a:bodyPr>
          <a:lstStyle/>
          <a:p>
            <a:r>
              <a:rPr kumimoji="1" lang="ja-JP" altLang="en-US" sz="4000" dirty="0" smtClean="0"/>
              <a:t>第</a:t>
            </a:r>
            <a:r>
              <a:rPr kumimoji="1" lang="en-US" altLang="ja-JP" sz="4000" dirty="0" smtClean="0"/>
              <a:t>1</a:t>
            </a:r>
            <a:r>
              <a:rPr kumimoji="1" lang="ja-JP" altLang="en-US" sz="4000" dirty="0" smtClean="0"/>
              <a:t>節　要物契約としての消費貸借</a:t>
            </a:r>
            <a:endParaRPr kumimoji="1" lang="ja-JP" altLang="en-US" sz="4000" dirty="0"/>
          </a:p>
        </p:txBody>
      </p:sp>
      <p:sp>
        <p:nvSpPr>
          <p:cNvPr id="8" name="サブタイトル 7"/>
          <p:cNvSpPr>
            <a:spLocks noGrp="1"/>
          </p:cNvSpPr>
          <p:nvPr>
            <p:ph type="subTitle" idx="1"/>
          </p:nvPr>
        </p:nvSpPr>
        <p:spPr>
          <a:xfrm>
            <a:off x="1371600" y="3645024"/>
            <a:ext cx="6400800" cy="2160240"/>
          </a:xfrm>
        </p:spPr>
        <p:txBody>
          <a:bodyPr>
            <a:noAutofit/>
          </a:bodyPr>
          <a:lstStyle/>
          <a:p>
            <a:pPr marL="514350" indent="-514350" algn="l">
              <a:buAutoNum type="arabicPeriod"/>
            </a:pPr>
            <a:r>
              <a:rPr kumimoji="1" lang="ja-JP" altLang="en-US" sz="2000" dirty="0" smtClean="0">
                <a:solidFill>
                  <a:schemeClr val="tx1"/>
                </a:solidFill>
              </a:rPr>
              <a:t>要物契約とはどのような契約か</a:t>
            </a:r>
            <a:r>
              <a:rPr kumimoji="1" lang="en-US" altLang="ja-JP" sz="2000" dirty="0" smtClean="0">
                <a:solidFill>
                  <a:schemeClr val="tx1"/>
                </a:solidFill>
              </a:rPr>
              <a:t>?</a:t>
            </a:r>
          </a:p>
          <a:p>
            <a:pPr marL="514350" indent="-514350" algn="l">
              <a:buAutoNum type="arabicPeriod"/>
            </a:pPr>
            <a:r>
              <a:rPr kumimoji="1" lang="ja-JP" altLang="en-US" sz="2000" dirty="0" smtClean="0">
                <a:solidFill>
                  <a:schemeClr val="tx1"/>
                </a:solidFill>
              </a:rPr>
              <a:t>消費貸借契約の書面はどのような形態をとるのか</a:t>
            </a:r>
            <a:r>
              <a:rPr kumimoji="1" lang="en-US" altLang="ja-JP" sz="2000" dirty="0" smtClean="0">
                <a:solidFill>
                  <a:schemeClr val="tx1"/>
                </a:solidFill>
              </a:rPr>
              <a:t>?</a:t>
            </a:r>
          </a:p>
          <a:p>
            <a:pPr marL="514350" indent="-514350" algn="l">
              <a:buAutoNum type="arabicPeriod"/>
            </a:pPr>
            <a:r>
              <a:rPr lang="ja-JP" altLang="en-US" sz="2000" dirty="0">
                <a:solidFill>
                  <a:schemeClr val="tx1"/>
                </a:solidFill>
              </a:rPr>
              <a:t>無償でも有償でも片務契約なのはなぜ</a:t>
            </a:r>
            <a:r>
              <a:rPr lang="ja-JP" altLang="en-US" sz="2000" dirty="0" smtClean="0">
                <a:solidFill>
                  <a:schemeClr val="tx1"/>
                </a:solidFill>
              </a:rPr>
              <a:t>か</a:t>
            </a:r>
            <a:r>
              <a:rPr lang="en-US" altLang="ja-JP" sz="2000" dirty="0" smtClean="0">
                <a:solidFill>
                  <a:schemeClr val="tx1"/>
                </a:solidFill>
              </a:rPr>
              <a:t>?</a:t>
            </a:r>
          </a:p>
          <a:p>
            <a:pPr marL="514350" indent="-514350" algn="l">
              <a:buAutoNum type="arabicPeriod"/>
            </a:pPr>
            <a:r>
              <a:rPr lang="ja-JP" altLang="en-US" sz="2000" dirty="0" smtClean="0">
                <a:solidFill>
                  <a:schemeClr val="tx1"/>
                </a:solidFill>
              </a:rPr>
              <a:t>要物契約とすることが，不合理である理由は何か</a:t>
            </a:r>
            <a:r>
              <a:rPr lang="en-US" altLang="ja-JP" sz="2000" dirty="0" smtClean="0">
                <a:solidFill>
                  <a:schemeClr val="tx1"/>
                </a:solidFill>
              </a:rPr>
              <a:t>?</a:t>
            </a:r>
          </a:p>
          <a:p>
            <a:pPr marL="971550" lvl="1" indent="-514350" algn="l">
              <a:buFont typeface="Wingdings" pitchFamily="2" charset="2"/>
              <a:buChar char="n"/>
            </a:pPr>
            <a:r>
              <a:rPr lang="ja-JP" altLang="en-US" sz="1600" dirty="0">
                <a:solidFill>
                  <a:schemeClr val="tx1"/>
                </a:solidFill>
              </a:rPr>
              <a:t>貸金</a:t>
            </a:r>
            <a:r>
              <a:rPr kumimoji="1" lang="ja-JP" altLang="en-US" sz="1600" dirty="0" smtClean="0">
                <a:solidFill>
                  <a:schemeClr val="tx1"/>
                </a:solidFill>
              </a:rPr>
              <a:t>の交付前に作成される公正証書は有効か</a:t>
            </a:r>
            <a:r>
              <a:rPr kumimoji="1" lang="en-US" altLang="ja-JP" sz="1600" dirty="0" smtClean="0">
                <a:solidFill>
                  <a:schemeClr val="tx1"/>
                </a:solidFill>
              </a:rPr>
              <a:t>?</a:t>
            </a:r>
          </a:p>
          <a:p>
            <a:pPr marL="971550" lvl="1" indent="-514350" algn="l">
              <a:buFont typeface="Wingdings" pitchFamily="2" charset="2"/>
              <a:buChar char="n"/>
            </a:pPr>
            <a:r>
              <a:rPr lang="ja-JP" altLang="en-US" sz="1600" dirty="0" smtClean="0">
                <a:solidFill>
                  <a:schemeClr val="tx1"/>
                </a:solidFill>
              </a:rPr>
              <a:t>貸金の交付前に行われる抵当権の設定登記は有効か</a:t>
            </a:r>
            <a:r>
              <a:rPr lang="en-US" altLang="ja-JP" sz="1600" dirty="0" smtClean="0">
                <a:solidFill>
                  <a:schemeClr val="tx1"/>
                </a:solidFill>
              </a:rPr>
              <a:t>?</a:t>
            </a:r>
            <a:endParaRPr kumimoji="1" lang="ja-JP" altLang="en-US" sz="1600"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a:t>
            </a:fld>
            <a:endParaRPr kumimoji="1" lang="ja-JP" altLang="en-US" dirty="0"/>
          </a:p>
        </p:txBody>
      </p:sp>
    </p:spTree>
    <p:extLst>
      <p:ext uri="{BB962C8B-B14F-4D97-AF65-F5344CB8AC3E}">
        <p14:creationId xmlns:p14="http://schemas.microsoft.com/office/powerpoint/2010/main" val="2958967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1000"/>
                                        <p:tgtEl>
                                          <p:spTgt spid="8">
                                            <p:txEl>
                                              <p:pRg st="1" end="1"/>
                                            </p:txEl>
                                          </p:spTgt>
                                        </p:tgtEl>
                                      </p:cBhvr>
                                    </p:animEffect>
                                  </p:childTnLst>
                                </p:cTn>
                              </p:par>
                            </p:childTnLst>
                          </p:cTn>
                        </p:par>
                        <p:par>
                          <p:cTn id="12" fill="hold">
                            <p:stCondLst>
                              <p:cond delay="275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750"/>
                                        <p:tgtEl>
                                          <p:spTgt spid="8">
                                            <p:txEl>
                                              <p:pRg st="2" end="2"/>
                                            </p:txEl>
                                          </p:spTgt>
                                        </p:tgtEl>
                                      </p:cBhvr>
                                    </p:animEffect>
                                  </p:childTnLst>
                                </p:cTn>
                              </p:par>
                            </p:childTnLst>
                          </p:cTn>
                        </p:par>
                        <p:par>
                          <p:cTn id="16" fill="hold">
                            <p:stCondLst>
                              <p:cond delay="400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1000"/>
                                        <p:tgtEl>
                                          <p:spTgt spid="8">
                                            <p:txEl>
                                              <p:pRg st="3" end="3"/>
                                            </p:txEl>
                                          </p:spTgt>
                                        </p:tgtEl>
                                      </p:cBhvr>
                                    </p:animEffect>
                                  </p:childTnLst>
                                </p:cTn>
                              </p:par>
                            </p:childTnLst>
                          </p:cTn>
                        </p:par>
                        <p:par>
                          <p:cTn id="20" fill="hold">
                            <p:stCondLst>
                              <p:cond delay="5500"/>
                            </p:stCondLst>
                            <p:childTnLst>
                              <p:par>
                                <p:cTn id="21" presetID="22" presetClass="entr" presetSubtype="8" fill="hold" grpId="0" nodeType="afterEffect">
                                  <p:stCondLst>
                                    <p:cond delay="50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left)">
                                      <p:cBhvr>
                                        <p:cTn id="23" dur="750"/>
                                        <p:tgtEl>
                                          <p:spTgt spid="8">
                                            <p:txEl>
                                              <p:pRg st="4" end="4"/>
                                            </p:txEl>
                                          </p:spTgt>
                                        </p:tgtEl>
                                      </p:cBhvr>
                                    </p:animEffect>
                                  </p:childTnLst>
                                </p:cTn>
                              </p:par>
                            </p:childTnLst>
                          </p:cTn>
                        </p:par>
                        <p:par>
                          <p:cTn id="24" fill="hold">
                            <p:stCondLst>
                              <p:cond delay="6750"/>
                            </p:stCondLst>
                            <p:childTnLst>
                              <p:par>
                                <p:cTn id="25" presetID="22" presetClass="entr" presetSubtype="8" fill="hold" grpId="0" nodeType="afterEffect">
                                  <p:stCondLst>
                                    <p:cond delay="50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left)">
                                      <p:cBhvr>
                                        <p:cTn id="27"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89856"/>
            <a:ext cx="8229600" cy="1143000"/>
          </a:xfrm>
        </p:spPr>
        <p:txBody>
          <a:bodyPr>
            <a:normAutofit/>
          </a:bodyPr>
          <a:lstStyle/>
          <a:p>
            <a:r>
              <a:rPr kumimoji="1" lang="en-US" altLang="ja-JP" sz="5400" b="1" dirty="0" smtClean="0">
                <a:latin typeface="Times New Roman" pitchFamily="18" charset="0"/>
                <a:cs typeface="Times New Roman" pitchFamily="18" charset="0"/>
              </a:rPr>
              <a:t>Coffee</a:t>
            </a:r>
            <a:r>
              <a:rPr kumimoji="1" lang="ja-JP" altLang="en-US" sz="5400" b="1" dirty="0" smtClean="0">
                <a:latin typeface="Times New Roman" pitchFamily="18" charset="0"/>
                <a:cs typeface="Times New Roman" pitchFamily="18" charset="0"/>
              </a:rPr>
              <a:t>　</a:t>
            </a:r>
            <a:r>
              <a:rPr kumimoji="1" lang="en-US" altLang="ja-JP" sz="5400" b="1" dirty="0" smtClean="0">
                <a:latin typeface="Times New Roman" pitchFamily="18" charset="0"/>
                <a:cs typeface="Times New Roman" pitchFamily="18" charset="0"/>
              </a:rPr>
              <a:t>Break</a:t>
            </a:r>
            <a:endParaRPr kumimoji="1" lang="ja-JP" altLang="en-US" sz="5400" b="1" dirty="0">
              <a:latin typeface="Times New Roman" pitchFamily="18" charset="0"/>
              <a:cs typeface="Times New Roman" pitchFamily="18" charset="0"/>
            </a:endParaRPr>
          </a:p>
        </p:txBody>
      </p:sp>
      <p:sp>
        <p:nvSpPr>
          <p:cNvPr id="3" name="日付プレースホルダー 2"/>
          <p:cNvSpPr>
            <a:spLocks noGrp="1"/>
          </p:cNvSpPr>
          <p:nvPr>
            <p:ph type="dt" sz="half" idx="10"/>
          </p:nvPr>
        </p:nvSpPr>
        <p:spPr/>
        <p:txBody>
          <a:bodyPr/>
          <a:lstStyle/>
          <a:p>
            <a:r>
              <a:rPr kumimoji="1" lang="en-US" altLang="ja-JP" smtClean="0"/>
              <a:t>2014/11/11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pic>
        <p:nvPicPr>
          <p:cNvPr id="1026" name="Picture 2" descr="C:\kagayama\Photo\FujiFinePix\2011-09-09温泉学会・有馬温泉\s-DSC022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587724"/>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938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25">
                                          <p:stCondLst>
                                            <p:cond delay="0"/>
                                          </p:stCondLst>
                                        </p:cTn>
                                        <p:tgtEl>
                                          <p:spTgt spid="2"/>
                                        </p:tgtEl>
                                      </p:cBhvr>
                                    </p:animEffect>
                                    <p:anim calcmode="lin" valueType="num">
                                      <p:cBhvr>
                                        <p:cTn id="8" dur="2278"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2"/>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2"/>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2"/>
                                        </p:tgtEl>
                                        <p:attrNameLst>
                                          <p:attrName>ppt_y</p:attrName>
                                        </p:attrNameLst>
                                      </p:cBhvr>
                                      <p:tavLst>
                                        <p:tav tm="0" fmla="#ppt_y-sin(pi*$)/81">
                                          <p:val>
                                            <p:fltVal val="0"/>
                                          </p:val>
                                        </p:tav>
                                        <p:tav tm="100000">
                                          <p:val>
                                            <p:fltVal val="1"/>
                                          </p:val>
                                        </p:tav>
                                      </p:tavLst>
                                    </p:anim>
                                    <p:animScale>
                                      <p:cBhvr>
                                        <p:cTn id="13" dur="33">
                                          <p:stCondLst>
                                            <p:cond delay="812"/>
                                          </p:stCondLst>
                                        </p:cTn>
                                        <p:tgtEl>
                                          <p:spTgt spid="2"/>
                                        </p:tgtEl>
                                      </p:cBhvr>
                                      <p:to x="100000" y="60000"/>
                                    </p:animScale>
                                    <p:animScale>
                                      <p:cBhvr>
                                        <p:cTn id="14" dur="207" decel="50000">
                                          <p:stCondLst>
                                            <p:cond delay="845"/>
                                          </p:stCondLst>
                                        </p:cTn>
                                        <p:tgtEl>
                                          <p:spTgt spid="2"/>
                                        </p:tgtEl>
                                      </p:cBhvr>
                                      <p:to x="100000" y="100000"/>
                                    </p:animScale>
                                    <p:animScale>
                                      <p:cBhvr>
                                        <p:cTn id="15" dur="33">
                                          <p:stCondLst>
                                            <p:cond delay="1640"/>
                                          </p:stCondLst>
                                        </p:cTn>
                                        <p:tgtEl>
                                          <p:spTgt spid="2"/>
                                        </p:tgtEl>
                                      </p:cBhvr>
                                      <p:to x="100000" y="80000"/>
                                    </p:animScale>
                                    <p:animScale>
                                      <p:cBhvr>
                                        <p:cTn id="16" dur="207" decel="50000">
                                          <p:stCondLst>
                                            <p:cond delay="1673"/>
                                          </p:stCondLst>
                                        </p:cTn>
                                        <p:tgtEl>
                                          <p:spTgt spid="2"/>
                                        </p:tgtEl>
                                      </p:cBhvr>
                                      <p:to x="100000" y="100000"/>
                                    </p:animScale>
                                    <p:animScale>
                                      <p:cBhvr>
                                        <p:cTn id="17" dur="33">
                                          <p:stCondLst>
                                            <p:cond delay="2052"/>
                                          </p:stCondLst>
                                        </p:cTn>
                                        <p:tgtEl>
                                          <p:spTgt spid="2"/>
                                        </p:tgtEl>
                                      </p:cBhvr>
                                      <p:to x="100000" y="90000"/>
                                    </p:animScale>
                                    <p:animScale>
                                      <p:cBhvr>
                                        <p:cTn id="18" dur="207" decel="50000">
                                          <p:stCondLst>
                                            <p:cond delay="2085"/>
                                          </p:stCondLst>
                                        </p:cTn>
                                        <p:tgtEl>
                                          <p:spTgt spid="2"/>
                                        </p:tgtEl>
                                      </p:cBhvr>
                                      <p:to x="100000" y="100000"/>
                                    </p:animScale>
                                    <p:animScale>
                                      <p:cBhvr>
                                        <p:cTn id="19" dur="33">
                                          <p:stCondLst>
                                            <p:cond delay="2260"/>
                                          </p:stCondLst>
                                        </p:cTn>
                                        <p:tgtEl>
                                          <p:spTgt spid="2"/>
                                        </p:tgtEl>
                                      </p:cBhvr>
                                      <p:to x="100000" y="95000"/>
                                    </p:animScale>
                                    <p:animScale>
                                      <p:cBhvr>
                                        <p:cTn id="20" dur="207" decel="50000">
                                          <p:stCondLst>
                                            <p:cond delay="2293"/>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685800" y="1268760"/>
            <a:ext cx="7772400" cy="1470025"/>
          </a:xfrm>
        </p:spPr>
        <p:txBody>
          <a:bodyPr/>
          <a:lstStyle/>
          <a:p>
            <a:r>
              <a:rPr kumimoji="1" lang="ja-JP" altLang="en-US" dirty="0" smtClean="0"/>
              <a:t>第</a:t>
            </a:r>
            <a:r>
              <a:rPr lang="en-US" altLang="ja-JP" dirty="0"/>
              <a:t>5</a:t>
            </a:r>
            <a:r>
              <a:rPr lang="ja-JP" altLang="en-US" dirty="0" smtClean="0"/>
              <a:t>節　消費者信用</a:t>
            </a:r>
            <a:r>
              <a:rPr lang="en-US" altLang="ja-JP" dirty="0" smtClean="0"/>
              <a:t/>
            </a:r>
            <a:br>
              <a:rPr lang="en-US" altLang="ja-JP" dirty="0" smtClean="0"/>
            </a:br>
            <a:r>
              <a:rPr lang="ja-JP" altLang="en-US" sz="4000" dirty="0" smtClean="0"/>
              <a:t>第</a:t>
            </a:r>
            <a:r>
              <a:rPr lang="en-US" altLang="ja-JP" sz="4000" dirty="0" smtClean="0"/>
              <a:t>2</a:t>
            </a:r>
            <a:r>
              <a:rPr lang="ja-JP" altLang="en-US" sz="4000" dirty="0" smtClean="0"/>
              <a:t>款　販売信用</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31</a:t>
            </a:fld>
            <a:endParaRPr kumimoji="1" lang="ja-JP" altLang="en-US" dirty="0"/>
          </a:p>
        </p:txBody>
      </p:sp>
      <p:sp>
        <p:nvSpPr>
          <p:cNvPr id="9" name="サブタイトル 7"/>
          <p:cNvSpPr>
            <a:spLocks noGrp="1"/>
          </p:cNvSpPr>
          <p:nvPr>
            <p:ph type="subTitle" idx="1"/>
          </p:nvPr>
        </p:nvSpPr>
        <p:spPr>
          <a:xfrm>
            <a:off x="1371600" y="3429000"/>
            <a:ext cx="6400800" cy="2209800"/>
          </a:xfrm>
        </p:spPr>
        <p:txBody>
          <a:bodyPr>
            <a:noAutofit/>
          </a:bodyPr>
          <a:lstStyle/>
          <a:p>
            <a:pPr marL="514350" indent="-514350" algn="l">
              <a:buAutoNum type="arabicPeriod"/>
            </a:pPr>
            <a:r>
              <a:rPr kumimoji="1" lang="ja-JP" altLang="en-US" sz="2000" dirty="0" smtClean="0">
                <a:solidFill>
                  <a:schemeClr val="tx1"/>
                </a:solidFill>
              </a:rPr>
              <a:t>割賦販売とはどのような契約か</a:t>
            </a:r>
            <a:r>
              <a:rPr kumimoji="1" lang="en-US" altLang="ja-JP" sz="2000" dirty="0" smtClean="0">
                <a:solidFill>
                  <a:schemeClr val="tx1"/>
                </a:solidFill>
              </a:rPr>
              <a:t>?</a:t>
            </a:r>
          </a:p>
          <a:p>
            <a:pPr marL="514350" indent="-514350" algn="l">
              <a:buAutoNum type="arabicPeriod"/>
            </a:pPr>
            <a:r>
              <a:rPr kumimoji="1" lang="ja-JP" altLang="en-US" sz="2000" dirty="0" smtClean="0">
                <a:solidFill>
                  <a:schemeClr val="tx1"/>
                </a:solidFill>
              </a:rPr>
              <a:t>ローン提携販売とは</a:t>
            </a:r>
            <a:r>
              <a:rPr kumimoji="1" lang="en-US" altLang="ja-JP" sz="2000" dirty="0" smtClean="0">
                <a:solidFill>
                  <a:schemeClr val="tx1"/>
                </a:solidFill>
              </a:rPr>
              <a:t>?</a:t>
            </a:r>
          </a:p>
          <a:p>
            <a:pPr marL="514350" indent="-514350" algn="l">
              <a:buAutoNum type="arabicPeriod"/>
            </a:pPr>
            <a:r>
              <a:rPr lang="ja-JP" altLang="en-US" sz="2000" dirty="0" smtClean="0">
                <a:solidFill>
                  <a:schemeClr val="tx1"/>
                </a:solidFill>
              </a:rPr>
              <a:t>個別信用購入あっせんとは</a:t>
            </a:r>
            <a:r>
              <a:rPr lang="en-US" altLang="ja-JP" sz="2000" dirty="0" smtClean="0">
                <a:solidFill>
                  <a:schemeClr val="tx1"/>
                </a:solidFill>
              </a:rPr>
              <a:t>?</a:t>
            </a:r>
          </a:p>
          <a:p>
            <a:pPr marL="514350" indent="-514350" algn="l">
              <a:buAutoNum type="arabicPeriod"/>
            </a:pPr>
            <a:r>
              <a:rPr kumimoji="1" lang="ja-JP" altLang="en-US" sz="2000" dirty="0" smtClean="0">
                <a:solidFill>
                  <a:schemeClr val="tx1"/>
                </a:solidFill>
              </a:rPr>
              <a:t>消費者が販売店に対して有している抗弁はクレジット会社に対して対抗できるか</a:t>
            </a:r>
            <a:r>
              <a:rPr kumimoji="1" lang="en-US" altLang="ja-JP" sz="2000" dirty="0" smtClean="0">
                <a:solidFill>
                  <a:schemeClr val="tx1"/>
                </a:solidFill>
              </a:rPr>
              <a:t>?</a:t>
            </a:r>
          </a:p>
          <a:p>
            <a:pPr marL="514350" indent="-514350" algn="l">
              <a:buAutoNum type="arabicPeriod"/>
            </a:pPr>
            <a:r>
              <a:rPr lang="ja-JP" altLang="en-US" sz="2000" dirty="0" smtClean="0">
                <a:solidFill>
                  <a:schemeClr val="tx1"/>
                </a:solidFill>
              </a:rPr>
              <a:t>総合信用</a:t>
            </a:r>
            <a:r>
              <a:rPr lang="ja-JP" altLang="en-US" sz="2000" dirty="0">
                <a:solidFill>
                  <a:schemeClr val="tx1"/>
                </a:solidFill>
              </a:rPr>
              <a:t>購入</a:t>
            </a:r>
            <a:r>
              <a:rPr lang="ja-JP" altLang="en-US" sz="2000" dirty="0" smtClean="0">
                <a:solidFill>
                  <a:schemeClr val="tx1"/>
                </a:solidFill>
              </a:rPr>
              <a:t>あっせん（クレジットカード取引）とは</a:t>
            </a:r>
            <a:r>
              <a:rPr lang="en-US" altLang="ja-JP" sz="2000" dirty="0" smtClean="0">
                <a:solidFill>
                  <a:schemeClr val="tx1"/>
                </a:solidFill>
              </a:rPr>
              <a:t>?</a:t>
            </a:r>
            <a:endParaRPr kumimoji="1" lang="ja-JP" altLang="en-US" sz="2000" dirty="0">
              <a:solidFill>
                <a:schemeClr val="tx1"/>
              </a:solidFill>
            </a:endParaRPr>
          </a:p>
        </p:txBody>
      </p:sp>
    </p:spTree>
    <p:extLst>
      <p:ext uri="{BB962C8B-B14F-4D97-AF65-F5344CB8AC3E}">
        <p14:creationId xmlns:p14="http://schemas.microsoft.com/office/powerpoint/2010/main" val="2278218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750"/>
                                        <p:tgtEl>
                                          <p:spTgt spid="9">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2250"/>
                            </p:stCondLst>
                            <p:childTnLst>
                              <p:par>
                                <p:cTn id="13" presetID="22" presetClass="entr" presetSubtype="8" fill="hold" grpId="0" nodeType="afterEffect">
                                  <p:stCondLst>
                                    <p:cond delay="50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750"/>
                                        <p:tgtEl>
                                          <p:spTgt spid="9">
                                            <p:txEl>
                                              <p:pRg st="2" end="2"/>
                                            </p:txEl>
                                          </p:spTgt>
                                        </p:tgtEl>
                                      </p:cBhvr>
                                    </p:animEffect>
                                  </p:childTnLst>
                                </p:cTn>
                              </p:par>
                            </p:childTnLst>
                          </p:cTn>
                        </p:par>
                        <p:par>
                          <p:cTn id="16" fill="hold">
                            <p:stCondLst>
                              <p:cond delay="3500"/>
                            </p:stCondLst>
                            <p:childTnLst>
                              <p:par>
                                <p:cTn id="17" presetID="22" presetClass="entr" presetSubtype="1" fill="hold" grpId="0" nodeType="afterEffect">
                                  <p:stCondLst>
                                    <p:cond delay="50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up)">
                                      <p:cBhvr>
                                        <p:cTn id="19" dur="1500"/>
                                        <p:tgtEl>
                                          <p:spTgt spid="9">
                                            <p:txEl>
                                              <p:pRg st="3" end="3"/>
                                            </p:txEl>
                                          </p:spTgt>
                                        </p:tgtEl>
                                      </p:cBhvr>
                                    </p:animEffect>
                                  </p:childTnLst>
                                </p:cTn>
                              </p:par>
                            </p:childTnLst>
                          </p:cTn>
                        </p:par>
                        <p:par>
                          <p:cTn id="20" fill="hold">
                            <p:stCondLst>
                              <p:cond delay="5500"/>
                            </p:stCondLst>
                            <p:childTnLst>
                              <p:par>
                                <p:cTn id="21" presetID="22" presetClass="entr" presetSubtype="8" fill="hold" grpId="0" nodeType="afterEffect">
                                  <p:stCondLst>
                                    <p:cond delay="50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125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dirty="0" smtClean="0"/>
              <a:t>販売信用の類型</a:t>
            </a:r>
            <a:r>
              <a:rPr kumimoji="1" lang="en-US" altLang="ja-JP" dirty="0" smtClean="0"/>
              <a:t/>
            </a:r>
            <a:br>
              <a:rPr kumimoji="1" lang="en-US" altLang="ja-JP" dirty="0" smtClean="0"/>
            </a:br>
            <a:r>
              <a:rPr lang="ja-JP" altLang="en-US" dirty="0"/>
              <a:t>割賦</a:t>
            </a:r>
            <a:r>
              <a:rPr lang="ja-JP" altLang="en-US" dirty="0" smtClean="0"/>
              <a:t>販売法</a:t>
            </a:r>
            <a:r>
              <a:rPr lang="en-US" altLang="ja-JP" dirty="0" smtClean="0"/>
              <a:t>2</a:t>
            </a:r>
            <a:r>
              <a:rPr lang="ja-JP" altLang="en-US" dirty="0" smtClean="0"/>
              <a:t>条</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32</a:t>
            </a:fld>
            <a:endParaRPr kumimoji="1" lang="ja-JP" altLang="en-US" dirty="0"/>
          </a:p>
        </p:txBody>
      </p:sp>
      <p:graphicFrame>
        <p:nvGraphicFramePr>
          <p:cNvPr id="8" name="図表 7"/>
          <p:cNvGraphicFramePr/>
          <p:nvPr>
            <p:extLst>
              <p:ext uri="{D42A27DB-BD31-4B8C-83A1-F6EECF244321}">
                <p14:modId xmlns:p14="http://schemas.microsoft.com/office/powerpoint/2010/main" val="4127698226"/>
              </p:ext>
            </p:extLst>
          </p:nvPr>
        </p:nvGraphicFramePr>
        <p:xfrm>
          <a:off x="611560" y="1669256"/>
          <a:ext cx="8064896" cy="4496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832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graphicEl>
                                              <a:dgm id="{52FF516E-1C64-412D-8DA7-74582805E587}"/>
                                            </p:graphicEl>
                                          </p:spTgt>
                                        </p:tgtEl>
                                        <p:attrNameLst>
                                          <p:attrName>style.visibility</p:attrName>
                                        </p:attrNameLst>
                                      </p:cBhvr>
                                      <p:to>
                                        <p:strVal val="visible"/>
                                      </p:to>
                                    </p:set>
                                    <p:animEffect transition="in" filter="wipe(up)">
                                      <p:cBhvr>
                                        <p:cTn id="7" dur="1000"/>
                                        <p:tgtEl>
                                          <p:spTgt spid="8">
                                            <p:graphicEl>
                                              <a:dgm id="{52FF516E-1C64-412D-8DA7-74582805E58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graphicEl>
                                              <a:dgm id="{71A1BB77-FC20-40F2-B67E-A79CF7DB6F68}"/>
                                            </p:graphicEl>
                                          </p:spTgt>
                                        </p:tgtEl>
                                        <p:attrNameLst>
                                          <p:attrName>style.visibility</p:attrName>
                                        </p:attrNameLst>
                                      </p:cBhvr>
                                      <p:to>
                                        <p:strVal val="visible"/>
                                      </p:to>
                                    </p:set>
                                    <p:animEffect transition="in" filter="wipe(up)">
                                      <p:cBhvr>
                                        <p:cTn id="12" dur="1000"/>
                                        <p:tgtEl>
                                          <p:spTgt spid="8">
                                            <p:graphicEl>
                                              <a:dgm id="{71A1BB77-FC20-40F2-B67E-A79CF7DB6F6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graphicEl>
                                              <a:dgm id="{20FDD204-C4E4-4357-B840-D1897B60EFB6}"/>
                                            </p:graphicEl>
                                          </p:spTgt>
                                        </p:tgtEl>
                                        <p:attrNameLst>
                                          <p:attrName>style.visibility</p:attrName>
                                        </p:attrNameLst>
                                      </p:cBhvr>
                                      <p:to>
                                        <p:strVal val="visible"/>
                                      </p:to>
                                    </p:set>
                                    <p:animEffect transition="in" filter="wipe(up)">
                                      <p:cBhvr>
                                        <p:cTn id="17" dur="1000"/>
                                        <p:tgtEl>
                                          <p:spTgt spid="8">
                                            <p:graphicEl>
                                              <a:dgm id="{20FDD204-C4E4-4357-B840-D1897B60EFB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graphicEl>
                                              <a:dgm id="{8F35D12E-1B61-4807-A9B1-797F18D9BC28}"/>
                                            </p:graphicEl>
                                          </p:spTgt>
                                        </p:tgtEl>
                                        <p:attrNameLst>
                                          <p:attrName>style.visibility</p:attrName>
                                        </p:attrNameLst>
                                      </p:cBhvr>
                                      <p:to>
                                        <p:strVal val="visible"/>
                                      </p:to>
                                    </p:set>
                                    <p:animEffect transition="in" filter="wipe(up)">
                                      <p:cBhvr>
                                        <p:cTn id="22" dur="1000"/>
                                        <p:tgtEl>
                                          <p:spTgt spid="8">
                                            <p:graphicEl>
                                              <a:dgm id="{8F35D12E-1B61-4807-A9B1-797F18D9BC2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graphicEl>
                                              <a:dgm id="{DEDBC08E-3744-4FE9-9117-F0E0F394D25C}"/>
                                            </p:graphicEl>
                                          </p:spTgt>
                                        </p:tgtEl>
                                        <p:attrNameLst>
                                          <p:attrName>style.visibility</p:attrName>
                                        </p:attrNameLst>
                                      </p:cBhvr>
                                      <p:to>
                                        <p:strVal val="visible"/>
                                      </p:to>
                                    </p:set>
                                    <p:animEffect transition="in" filter="wipe(up)">
                                      <p:cBhvr>
                                        <p:cTn id="27" dur="1000"/>
                                        <p:tgtEl>
                                          <p:spTgt spid="8">
                                            <p:graphicEl>
                                              <a:dgm id="{DEDBC08E-3744-4FE9-9117-F0E0F394D25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graphicEl>
                                              <a:dgm id="{C97F560A-4792-4933-BC0F-5B54F1407378}"/>
                                            </p:graphicEl>
                                          </p:spTgt>
                                        </p:tgtEl>
                                        <p:attrNameLst>
                                          <p:attrName>style.visibility</p:attrName>
                                        </p:attrNameLst>
                                      </p:cBhvr>
                                      <p:to>
                                        <p:strVal val="visible"/>
                                      </p:to>
                                    </p:set>
                                    <p:animEffect transition="in" filter="wipe(up)">
                                      <p:cBhvr>
                                        <p:cTn id="32" dur="1000"/>
                                        <p:tgtEl>
                                          <p:spTgt spid="8">
                                            <p:graphicEl>
                                              <a:dgm id="{C97F560A-4792-4933-BC0F-5B54F14073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上矢印 27"/>
          <p:cNvSpPr/>
          <p:nvPr/>
        </p:nvSpPr>
        <p:spPr>
          <a:xfrm>
            <a:off x="5004048" y="4719716"/>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7" name="タイトル 6"/>
          <p:cNvSpPr>
            <a:spLocks noGrp="1"/>
          </p:cNvSpPr>
          <p:nvPr>
            <p:ph type="title"/>
          </p:nvPr>
        </p:nvSpPr>
        <p:spPr>
          <a:xfrm>
            <a:off x="457200" y="274638"/>
            <a:ext cx="8229600" cy="994122"/>
          </a:xfrm>
        </p:spPr>
        <p:txBody>
          <a:bodyPr>
            <a:normAutofit fontScale="90000"/>
          </a:bodyPr>
          <a:lstStyle/>
          <a:p>
            <a:r>
              <a:rPr lang="ja-JP" altLang="en-US" dirty="0" smtClean="0"/>
              <a:t>割賦販売</a:t>
            </a:r>
            <a:r>
              <a:rPr lang="ja-JP" altLang="en-US" dirty="0"/>
              <a:t>と</a:t>
            </a:r>
            <a:r>
              <a:rPr lang="ja-JP" altLang="en-US" dirty="0" smtClean="0"/>
              <a:t>通常</a:t>
            </a:r>
            <a:r>
              <a:rPr lang="ja-JP" altLang="en-US" dirty="0"/>
              <a:t>の</a:t>
            </a:r>
            <a:r>
              <a:rPr lang="ja-JP" altLang="en-US" dirty="0" smtClean="0"/>
              <a:t>売買との</a:t>
            </a:r>
            <a:r>
              <a:rPr kumimoji="1" lang="ja-JP" altLang="en-US" dirty="0" smtClean="0">
                <a:hlinkClick r:id="rId2" action="ppaction://hlinksldjump"/>
              </a:rPr>
              <a:t>比較</a:t>
            </a:r>
            <a:r>
              <a:rPr kumimoji="1" lang="en-US" altLang="ja-JP" dirty="0" smtClean="0"/>
              <a:t/>
            </a:r>
            <a:br>
              <a:rPr kumimoji="1" lang="en-US" altLang="ja-JP" dirty="0" smtClean="0"/>
            </a:br>
            <a:r>
              <a:rPr lang="ja-JP" altLang="en-US" sz="2200" dirty="0" smtClean="0"/>
              <a:t>→</a:t>
            </a:r>
            <a:r>
              <a:rPr lang="ja-JP" altLang="en-US" sz="2200" dirty="0" smtClean="0">
                <a:hlinkClick r:id="rId3" action="ppaction://hlinksldjump"/>
              </a:rPr>
              <a:t>割賦販売と準消費貸借との関係</a:t>
            </a:r>
            <a:r>
              <a:rPr lang="ja-JP" altLang="en-US" sz="2200" dirty="0" smtClean="0"/>
              <a:t>； </a:t>
            </a:r>
            <a:r>
              <a:rPr lang="ja-JP" altLang="en-US" sz="1800" dirty="0" smtClean="0"/>
              <a:t>→</a:t>
            </a:r>
            <a:r>
              <a:rPr lang="ja-JP" altLang="en-US" sz="1800" dirty="0" smtClean="0">
                <a:hlinkClick r:id="rId4" action="ppaction://hlinksldjump"/>
              </a:rPr>
              <a:t>クレジット販売</a:t>
            </a:r>
            <a:r>
              <a:rPr lang="ja-JP" altLang="en-US" sz="1800" dirty="0" smtClean="0"/>
              <a:t>； →</a:t>
            </a:r>
            <a:r>
              <a:rPr lang="ja-JP" altLang="en-US" sz="1800" dirty="0" smtClean="0">
                <a:hlinkClick r:id="rId5" action="ppaction://hlinksldjump"/>
              </a:rPr>
              <a:t>ローン提携販売</a:t>
            </a:r>
            <a:endParaRPr kumimoji="1" lang="ja-JP" altLang="en-US" sz="3600" dirty="0"/>
          </a:p>
        </p:txBody>
      </p:sp>
      <p:sp>
        <p:nvSpPr>
          <p:cNvPr id="52" name="テキスト プレースホルダー 51"/>
          <p:cNvSpPr>
            <a:spLocks noGrp="1"/>
          </p:cNvSpPr>
          <p:nvPr>
            <p:ph type="body" idx="1"/>
          </p:nvPr>
        </p:nvSpPr>
        <p:spPr>
          <a:xfrm>
            <a:off x="457200" y="1268760"/>
            <a:ext cx="4040188" cy="639762"/>
          </a:xfrm>
        </p:spPr>
        <p:txBody>
          <a:bodyPr anchor="ctr"/>
          <a:lstStyle/>
          <a:p>
            <a:pPr algn="ctr"/>
            <a:r>
              <a:rPr kumimoji="1" lang="ja-JP" altLang="en-US" dirty="0" smtClean="0"/>
              <a:t>通常の売買契約</a:t>
            </a:r>
            <a:endParaRPr kumimoji="1" lang="ja-JP" altLang="en-US" dirty="0"/>
          </a:p>
        </p:txBody>
      </p:sp>
      <p:sp>
        <p:nvSpPr>
          <p:cNvPr id="54" name="テキスト プレースホルダー 53"/>
          <p:cNvSpPr>
            <a:spLocks noGrp="1"/>
          </p:cNvSpPr>
          <p:nvPr>
            <p:ph type="body" sz="quarter" idx="3"/>
          </p:nvPr>
        </p:nvSpPr>
        <p:spPr>
          <a:xfrm>
            <a:off x="4645025" y="1268760"/>
            <a:ext cx="4041775" cy="639762"/>
          </a:xfrm>
        </p:spPr>
        <p:txBody>
          <a:bodyPr anchor="ctr"/>
          <a:lstStyle/>
          <a:p>
            <a:pPr algn="ctr"/>
            <a:r>
              <a:rPr kumimoji="1" lang="ja-JP" altLang="en-US" dirty="0" smtClean="0"/>
              <a:t>割賦販売の基本ユニット</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33</a:t>
            </a:fld>
            <a:endParaRPr kumimoji="1" lang="ja-JP" altLang="en-US" dirty="0"/>
          </a:p>
        </p:txBody>
      </p:sp>
      <p:sp>
        <p:nvSpPr>
          <p:cNvPr id="18" name="上下矢印 17"/>
          <p:cNvSpPr/>
          <p:nvPr/>
        </p:nvSpPr>
        <p:spPr>
          <a:xfrm>
            <a:off x="6398877" y="2886389"/>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割賦販売契約</a:t>
            </a:r>
            <a:endParaRPr kumimoji="1" lang="ja-JP" altLang="en-US" dirty="0"/>
          </a:p>
        </p:txBody>
      </p:sp>
      <p:sp>
        <p:nvSpPr>
          <p:cNvPr id="20" name="正方形/長方形 19"/>
          <p:cNvSpPr/>
          <p:nvPr/>
        </p:nvSpPr>
        <p:spPr>
          <a:xfrm>
            <a:off x="7812360" y="2154448"/>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25" name="上矢印 24"/>
          <p:cNvSpPr/>
          <p:nvPr/>
        </p:nvSpPr>
        <p:spPr>
          <a:xfrm>
            <a:off x="7092280" y="2433114"/>
            <a:ext cx="484632" cy="25555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27" name="円弧 26"/>
          <p:cNvSpPr/>
          <p:nvPr/>
        </p:nvSpPr>
        <p:spPr>
          <a:xfrm>
            <a:off x="5148064" y="2182158"/>
            <a:ext cx="2186531" cy="3028597"/>
          </a:xfrm>
          <a:prstGeom prst="arc">
            <a:avLst>
              <a:gd name="adj1" fmla="val 5803085"/>
              <a:gd name="adj2" fmla="val 1602772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②</a:t>
            </a:r>
            <a:endParaRPr kumimoji="1" lang="en-US" altLang="ja-JP" dirty="0" smtClean="0"/>
          </a:p>
          <a:p>
            <a:pPr algn="ctr"/>
            <a:r>
              <a:rPr kumimoji="1" lang="ja-JP" altLang="en-US" dirty="0" smtClean="0"/>
              <a:t>割</a:t>
            </a:r>
            <a:endParaRPr kumimoji="1" lang="en-US" altLang="ja-JP" dirty="0" smtClean="0"/>
          </a:p>
          <a:p>
            <a:pPr algn="ctr"/>
            <a:r>
              <a:rPr kumimoji="1" lang="ja-JP" altLang="en-US" dirty="0" smtClean="0"/>
              <a:t>賦</a:t>
            </a:r>
            <a:endParaRPr kumimoji="1" lang="en-US" altLang="ja-JP" dirty="0" smtClean="0"/>
          </a:p>
          <a:p>
            <a:pPr algn="ctr"/>
            <a:r>
              <a:rPr kumimoji="1" lang="ja-JP" altLang="en-US" dirty="0" smtClean="0"/>
              <a:t>代</a:t>
            </a:r>
            <a:endParaRPr kumimoji="1" lang="en-US" altLang="ja-JP" dirty="0" smtClean="0"/>
          </a:p>
          <a:p>
            <a:pPr algn="ctr"/>
            <a:r>
              <a:rPr kumimoji="1" lang="ja-JP" altLang="en-US" dirty="0" smtClean="0"/>
              <a:t>金</a:t>
            </a:r>
            <a:endParaRPr kumimoji="1" lang="en-US" altLang="ja-JP" dirty="0" smtClean="0"/>
          </a:p>
          <a:p>
            <a:pPr algn="ctr"/>
            <a:r>
              <a:rPr kumimoji="1" lang="ja-JP" altLang="en-US" dirty="0" smtClean="0"/>
              <a:t>支</a:t>
            </a:r>
            <a:endParaRPr kumimoji="1" lang="en-US" altLang="ja-JP" dirty="0" smtClean="0"/>
          </a:p>
          <a:p>
            <a:pPr algn="ctr"/>
            <a:r>
              <a:rPr kumimoji="1" lang="ja-JP" altLang="en-US" dirty="0" smtClean="0"/>
              <a:t>払</a:t>
            </a:r>
            <a:endParaRPr kumimoji="1" lang="en-US" altLang="ja-JP" dirty="0" smtClean="0"/>
          </a:p>
          <a:p>
            <a:pPr algn="ctr"/>
            <a:r>
              <a:rPr kumimoji="1" lang="ja-JP" altLang="en-US" dirty="0" smtClean="0"/>
              <a:t>い</a:t>
            </a:r>
            <a:endParaRPr kumimoji="1" lang="en-US" altLang="ja-JP" dirty="0" smtClean="0"/>
          </a:p>
        </p:txBody>
      </p:sp>
      <p:sp>
        <p:nvSpPr>
          <p:cNvPr id="29" name="下矢印 28"/>
          <p:cNvSpPr/>
          <p:nvPr/>
        </p:nvSpPr>
        <p:spPr>
          <a:xfrm>
            <a:off x="7576912" y="2992079"/>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smtClean="0"/>
              <a:t>所有権留保</a:t>
            </a:r>
            <a:endParaRPr kumimoji="1" lang="ja-JP" altLang="en-US" dirty="0"/>
          </a:p>
        </p:txBody>
      </p:sp>
      <p:sp>
        <p:nvSpPr>
          <p:cNvPr id="30" name="上矢印 29"/>
          <p:cNvSpPr/>
          <p:nvPr/>
        </p:nvSpPr>
        <p:spPr>
          <a:xfrm>
            <a:off x="7164288" y="2492896"/>
            <a:ext cx="484632" cy="2533207"/>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31" name="上下矢印 30"/>
          <p:cNvSpPr/>
          <p:nvPr/>
        </p:nvSpPr>
        <p:spPr>
          <a:xfrm>
            <a:off x="1809137" y="2899316"/>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売買契約</a:t>
            </a:r>
            <a:endParaRPr kumimoji="1" lang="ja-JP" altLang="en-US" dirty="0"/>
          </a:p>
        </p:txBody>
      </p:sp>
      <p:sp>
        <p:nvSpPr>
          <p:cNvPr id="32" name="正方形/長方形 31"/>
          <p:cNvSpPr/>
          <p:nvPr/>
        </p:nvSpPr>
        <p:spPr>
          <a:xfrm>
            <a:off x="3203848" y="2167375"/>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33" name="上矢印 32"/>
          <p:cNvSpPr/>
          <p:nvPr/>
        </p:nvSpPr>
        <p:spPr>
          <a:xfrm>
            <a:off x="2483768" y="2446040"/>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34" name="下矢印 33"/>
          <p:cNvSpPr/>
          <p:nvPr/>
        </p:nvSpPr>
        <p:spPr>
          <a:xfrm>
            <a:off x="1423072" y="2446039"/>
            <a:ext cx="484632" cy="2677223"/>
          </a:xfrm>
          <a:prstGeom prst="downArrow">
            <a:avLst/>
          </a:prstGeom>
          <a:ln w="3175">
            <a:prstDash val="solid"/>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代金債権</a:t>
            </a:r>
            <a:endParaRPr kumimoji="1" lang="ja-JP" altLang="en-US" dirty="0"/>
          </a:p>
        </p:txBody>
      </p:sp>
      <p:sp>
        <p:nvSpPr>
          <p:cNvPr id="35" name="円弧 34"/>
          <p:cNvSpPr/>
          <p:nvPr/>
        </p:nvSpPr>
        <p:spPr>
          <a:xfrm>
            <a:off x="904523" y="2167376"/>
            <a:ext cx="1723261" cy="3015670"/>
          </a:xfrm>
          <a:prstGeom prst="arc">
            <a:avLst>
              <a:gd name="adj1" fmla="val 5947688"/>
              <a:gd name="adj2" fmla="val 15802876"/>
            </a:avLst>
          </a:prstGeom>
          <a:ln w="38100">
            <a:solidFill>
              <a:schemeClr val="accent6"/>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①</a:t>
            </a:r>
            <a:endParaRPr kumimoji="1" lang="en-US" altLang="ja-JP" dirty="0" smtClean="0"/>
          </a:p>
          <a:p>
            <a:pPr algn="ctr"/>
            <a:r>
              <a:rPr kumimoji="1" lang="ja-JP" altLang="en-US" dirty="0" smtClean="0"/>
              <a:t>代</a:t>
            </a:r>
            <a:endParaRPr kumimoji="1" lang="en-US" altLang="ja-JP" dirty="0" smtClean="0"/>
          </a:p>
          <a:p>
            <a:pPr algn="ctr"/>
            <a:r>
              <a:rPr kumimoji="1" lang="ja-JP" altLang="en-US" dirty="0" smtClean="0"/>
              <a:t>金</a:t>
            </a:r>
            <a:endParaRPr kumimoji="1" lang="en-US" altLang="ja-JP" dirty="0" smtClean="0"/>
          </a:p>
          <a:p>
            <a:pPr algn="ctr"/>
            <a:r>
              <a:rPr kumimoji="1" lang="ja-JP" altLang="en-US" dirty="0" smtClean="0"/>
              <a:t>支</a:t>
            </a:r>
            <a:endParaRPr kumimoji="1" lang="en-US" altLang="ja-JP" dirty="0" smtClean="0"/>
          </a:p>
          <a:p>
            <a:pPr algn="ctr"/>
            <a:r>
              <a:rPr kumimoji="1" lang="ja-JP" altLang="en-US" dirty="0" smtClean="0"/>
              <a:t>払</a:t>
            </a:r>
            <a:endParaRPr kumimoji="1" lang="en-US" altLang="ja-JP" dirty="0" smtClean="0"/>
          </a:p>
          <a:p>
            <a:pPr algn="ctr"/>
            <a:r>
              <a:rPr kumimoji="1" lang="ja-JP" altLang="en-US" dirty="0" smtClean="0"/>
              <a:t>い</a:t>
            </a:r>
            <a:endParaRPr kumimoji="1" lang="ja-JP" altLang="en-US" dirty="0"/>
          </a:p>
        </p:txBody>
      </p:sp>
      <p:sp>
        <p:nvSpPr>
          <p:cNvPr id="38" name="上矢印 37"/>
          <p:cNvSpPr/>
          <p:nvPr/>
        </p:nvSpPr>
        <p:spPr>
          <a:xfrm>
            <a:off x="2503192" y="2505823"/>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51" name="下矢印 50"/>
          <p:cNvSpPr/>
          <p:nvPr/>
        </p:nvSpPr>
        <p:spPr>
          <a:xfrm>
            <a:off x="1279056" y="2348880"/>
            <a:ext cx="484632" cy="2677223"/>
          </a:xfrm>
          <a:prstGeom prst="downArrow">
            <a:avLst/>
          </a:prstGeom>
          <a:ln w="19050">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代金債権</a:t>
            </a:r>
            <a:endParaRPr kumimoji="1" lang="ja-JP" altLang="en-US" dirty="0"/>
          </a:p>
        </p:txBody>
      </p:sp>
      <p:sp>
        <p:nvSpPr>
          <p:cNvPr id="39" name="円/楕円 38"/>
          <p:cNvSpPr/>
          <p:nvPr/>
        </p:nvSpPr>
        <p:spPr>
          <a:xfrm>
            <a:off x="1475656" y="1988840"/>
            <a:ext cx="144016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40" name="円/楕円 39"/>
          <p:cNvSpPr/>
          <p:nvPr/>
        </p:nvSpPr>
        <p:spPr>
          <a:xfrm>
            <a:off x="1475656" y="4666063"/>
            <a:ext cx="144016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
        <p:nvSpPr>
          <p:cNvPr id="56" name="正方形/長方形 55"/>
          <p:cNvSpPr/>
          <p:nvPr/>
        </p:nvSpPr>
        <p:spPr>
          <a:xfrm>
            <a:off x="3203848" y="2298576"/>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58" name="直線矢印コネクタ 57"/>
          <p:cNvCxnSpPr>
            <a:stCxn id="56" idx="2"/>
          </p:cNvCxnSpPr>
          <p:nvPr/>
        </p:nvCxnSpPr>
        <p:spPr>
          <a:xfrm>
            <a:off x="3671900" y="2852936"/>
            <a:ext cx="0" cy="2016224"/>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678287" y="3296897"/>
            <a:ext cx="461665" cy="1095073"/>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62" name="正方形/長方形 61"/>
          <p:cNvSpPr/>
          <p:nvPr/>
        </p:nvSpPr>
        <p:spPr>
          <a:xfrm>
            <a:off x="7812360" y="2306848"/>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64" name="直線矢印コネクタ 63"/>
          <p:cNvCxnSpPr/>
          <p:nvPr/>
        </p:nvCxnSpPr>
        <p:spPr>
          <a:xfrm>
            <a:off x="8316416" y="2852936"/>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8334534" y="3262730"/>
            <a:ext cx="461665" cy="1010138"/>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74" name="テキスト ボックス 73"/>
          <p:cNvSpPr txBox="1"/>
          <p:nvPr/>
        </p:nvSpPr>
        <p:spPr>
          <a:xfrm>
            <a:off x="5518668" y="5589240"/>
            <a:ext cx="1429596" cy="461665"/>
          </a:xfrm>
          <a:prstGeom prst="rect">
            <a:avLst/>
          </a:prstGeom>
          <a:noFill/>
        </p:spPr>
        <p:txBody>
          <a:bodyPr wrap="square" rtlCol="0">
            <a:spAutoFit/>
          </a:bodyPr>
          <a:lstStyle/>
          <a:p>
            <a:pPr algn="ctr"/>
            <a:r>
              <a:rPr kumimoji="1" lang="en-US" altLang="ja-JP" sz="2400" b="1" dirty="0" smtClean="0">
                <a:latin typeface="Times New Roman" pitchFamily="18" charset="0"/>
                <a:cs typeface="Times New Roman" pitchFamily="18" charset="0"/>
              </a:rPr>
              <a:t>Buy now, </a:t>
            </a:r>
            <a:endParaRPr kumimoji="1" lang="ja-JP" altLang="en-US" sz="2400" b="1" dirty="0">
              <a:latin typeface="Times New Roman" pitchFamily="18" charset="0"/>
              <a:cs typeface="Times New Roman" pitchFamily="18" charset="0"/>
            </a:endParaRPr>
          </a:p>
        </p:txBody>
      </p:sp>
      <p:sp>
        <p:nvSpPr>
          <p:cNvPr id="76" name="テキスト ボックス 75"/>
          <p:cNvSpPr txBox="1"/>
          <p:nvPr/>
        </p:nvSpPr>
        <p:spPr>
          <a:xfrm>
            <a:off x="6943821" y="5589240"/>
            <a:ext cx="1381654" cy="461665"/>
          </a:xfrm>
          <a:prstGeom prst="rect">
            <a:avLst/>
          </a:prstGeom>
          <a:noFill/>
        </p:spPr>
        <p:txBody>
          <a:bodyPr wrap="square" rtlCol="0">
            <a:spAutoFit/>
          </a:bodyPr>
          <a:lstStyle/>
          <a:p>
            <a:pPr algn="ctr"/>
            <a:r>
              <a:rPr kumimoji="1" lang="en-US" altLang="ja-JP" sz="2400" b="1" dirty="0" smtClean="0">
                <a:latin typeface="Times New Roman" pitchFamily="18" charset="0"/>
                <a:cs typeface="Times New Roman" pitchFamily="18" charset="0"/>
              </a:rPr>
              <a:t>pay later.</a:t>
            </a:r>
            <a:endParaRPr kumimoji="1" lang="ja-JP" altLang="en-US" sz="2400" b="1" dirty="0">
              <a:latin typeface="Times New Roman" pitchFamily="18" charset="0"/>
              <a:cs typeface="Times New Roman" pitchFamily="18" charset="0"/>
            </a:endParaRPr>
          </a:p>
        </p:txBody>
      </p:sp>
      <p:sp>
        <p:nvSpPr>
          <p:cNvPr id="77" name="テキスト ボックス 76"/>
          <p:cNvSpPr txBox="1"/>
          <p:nvPr/>
        </p:nvSpPr>
        <p:spPr>
          <a:xfrm>
            <a:off x="611560" y="5589240"/>
            <a:ext cx="3816424" cy="461665"/>
          </a:xfrm>
          <a:prstGeom prst="rect">
            <a:avLst/>
          </a:prstGeom>
          <a:noFill/>
        </p:spPr>
        <p:txBody>
          <a:bodyPr wrap="square" rtlCol="0">
            <a:spAutoFit/>
          </a:bodyPr>
          <a:lstStyle/>
          <a:p>
            <a:pPr algn="ctr"/>
            <a:r>
              <a:rPr lang="en-US" altLang="ja-JP" sz="2400" b="1" dirty="0" smtClean="0">
                <a:latin typeface="Times New Roman" pitchFamily="18" charset="0"/>
                <a:cs typeface="Times New Roman" pitchFamily="18" charset="0"/>
              </a:rPr>
              <a:t>Simultaneous performance</a:t>
            </a:r>
            <a:r>
              <a:rPr kumimoji="1" lang="en-US" altLang="ja-JP" sz="2400" b="1" dirty="0" smtClean="0">
                <a:latin typeface="Times New Roman" pitchFamily="18" charset="0"/>
                <a:cs typeface="Times New Roman" pitchFamily="18" charset="0"/>
              </a:rPr>
              <a:t> </a:t>
            </a:r>
            <a:endParaRPr kumimoji="1" lang="ja-JP" altLang="en-US" sz="2400" b="1" dirty="0">
              <a:latin typeface="Times New Roman" pitchFamily="18" charset="0"/>
              <a:cs typeface="Times New Roman" pitchFamily="18" charset="0"/>
            </a:endParaRPr>
          </a:p>
        </p:txBody>
      </p:sp>
      <p:sp>
        <p:nvSpPr>
          <p:cNvPr id="36" name="下矢印 35"/>
          <p:cNvSpPr/>
          <p:nvPr/>
        </p:nvSpPr>
        <p:spPr>
          <a:xfrm>
            <a:off x="6017729" y="2687896"/>
            <a:ext cx="484632" cy="2077394"/>
          </a:xfrm>
          <a:prstGeom prst="downArrow">
            <a:avLst/>
          </a:prstGeom>
          <a:ln w="19050">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代金債権</a:t>
            </a:r>
            <a:endParaRPr kumimoji="1" lang="ja-JP" altLang="en-US" dirty="0"/>
          </a:p>
        </p:txBody>
      </p:sp>
      <p:sp>
        <p:nvSpPr>
          <p:cNvPr id="26" name="下矢印 25"/>
          <p:cNvSpPr/>
          <p:nvPr/>
        </p:nvSpPr>
        <p:spPr>
          <a:xfrm>
            <a:off x="5751838" y="2554804"/>
            <a:ext cx="484632" cy="2433839"/>
          </a:xfrm>
          <a:prstGeom prst="downArrow">
            <a:avLst/>
          </a:prstGeom>
          <a:ln w="38100">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割賦代金債権</a:t>
            </a:r>
            <a:endParaRPr kumimoji="1" lang="ja-JP" altLang="en-US" dirty="0"/>
          </a:p>
        </p:txBody>
      </p:sp>
      <p:sp>
        <p:nvSpPr>
          <p:cNvPr id="16" name="円/楕円 15"/>
          <p:cNvSpPr/>
          <p:nvPr/>
        </p:nvSpPr>
        <p:spPr>
          <a:xfrm>
            <a:off x="6012160" y="1975913"/>
            <a:ext cx="144016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17" name="円/楕円 16"/>
          <p:cNvSpPr/>
          <p:nvPr/>
        </p:nvSpPr>
        <p:spPr>
          <a:xfrm>
            <a:off x="6012160" y="4653136"/>
            <a:ext cx="144016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Tree>
    <p:extLst>
      <p:ext uri="{BB962C8B-B14F-4D97-AF65-F5344CB8AC3E}">
        <p14:creationId xmlns:p14="http://schemas.microsoft.com/office/powerpoint/2010/main" val="1595745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750"/>
                                        <p:tgtEl>
                                          <p:spTgt spid="3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750"/>
                                        <p:tgtEl>
                                          <p:spTgt spid="32"/>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750"/>
                                        <p:tgtEl>
                                          <p:spTgt spid="40"/>
                                        </p:tgtEl>
                                      </p:cBhvr>
                                    </p:animEffect>
                                  </p:childTnLst>
                                </p:cTn>
                              </p:par>
                            </p:childTnLst>
                          </p:cTn>
                        </p:par>
                        <p:par>
                          <p:cTn id="16" fill="hold">
                            <p:stCondLst>
                              <p:cond delay="2750"/>
                            </p:stCondLst>
                            <p:childTnLst>
                              <p:par>
                                <p:cTn id="17" presetID="16" presetClass="entr" presetSubtype="42" fill="hold" grpId="0" nodeType="afterEffect">
                                  <p:stCondLst>
                                    <p:cond delay="250"/>
                                  </p:stCondLst>
                                  <p:childTnLst>
                                    <p:set>
                                      <p:cBhvr>
                                        <p:cTn id="18" dur="1" fill="hold">
                                          <p:stCondLst>
                                            <p:cond delay="0"/>
                                          </p:stCondLst>
                                        </p:cTn>
                                        <p:tgtEl>
                                          <p:spTgt spid="31"/>
                                        </p:tgtEl>
                                        <p:attrNameLst>
                                          <p:attrName>style.visibility</p:attrName>
                                        </p:attrNameLst>
                                      </p:cBhvr>
                                      <p:to>
                                        <p:strVal val="visible"/>
                                      </p:to>
                                    </p:set>
                                    <p:animEffect transition="in" filter="barn(outHorizontal)">
                                      <p:cBhvr>
                                        <p:cTn id="19" dur="1500"/>
                                        <p:tgtEl>
                                          <p:spTgt spid="31"/>
                                        </p:tgtEl>
                                      </p:cBhvr>
                                    </p:animEffect>
                                  </p:childTnLst>
                                </p:cTn>
                              </p:par>
                            </p:childTnLst>
                          </p:cTn>
                        </p:par>
                        <p:par>
                          <p:cTn id="20" fill="hold">
                            <p:stCondLst>
                              <p:cond delay="4500"/>
                            </p:stCondLst>
                            <p:childTnLst>
                              <p:par>
                                <p:cTn id="21" presetID="22" presetClass="entr" presetSubtype="4" fill="hold" grpId="0" nodeType="afterEffect">
                                  <p:stCondLst>
                                    <p:cond delay="50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1000"/>
                                        <p:tgtEl>
                                          <p:spTgt spid="33"/>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34"/>
                                        </p:tgtEl>
                                        <p:attrNameLst>
                                          <p:attrName>style.visibility</p:attrName>
                                        </p:attrNameLst>
                                      </p:cBhvr>
                                      <p:to>
                                        <p:strVal val="visible"/>
                                      </p:to>
                                    </p:set>
                                    <p:animEffect transition="in" filter="wipe(up)">
                                      <p:cBhvr>
                                        <p:cTn id="26" dur="1000"/>
                                        <p:tgtEl>
                                          <p:spTgt spid="34"/>
                                        </p:tgtEl>
                                      </p:cBhvr>
                                    </p:animEffect>
                                  </p:childTnLst>
                                </p:cTn>
                              </p:par>
                            </p:childTnLst>
                          </p:cTn>
                        </p:par>
                        <p:par>
                          <p:cTn id="27" fill="hold">
                            <p:stCondLst>
                              <p:cond delay="6000"/>
                            </p:stCondLst>
                            <p:childTnLst>
                              <p:par>
                                <p:cTn id="28" presetID="42" presetClass="path" presetSubtype="0" accel="50000" decel="50000" fill="hold" grpId="1" nodeType="afterEffect">
                                  <p:stCondLst>
                                    <p:cond delay="1500"/>
                                  </p:stCondLst>
                                  <p:childTnLst>
                                    <p:animMotion origin="layout" path="M 5E-6 -4.44033E-7 L -0.00381 0.39547 " pathEditMode="relative" rAng="0" ptsTypes="AA">
                                      <p:cBhvr>
                                        <p:cTn id="29" dur="2000" fill="hold"/>
                                        <p:tgtEl>
                                          <p:spTgt spid="32"/>
                                        </p:tgtEl>
                                        <p:attrNameLst>
                                          <p:attrName>ppt_x</p:attrName>
                                          <p:attrName>ppt_y</p:attrName>
                                        </p:attrNameLst>
                                      </p:cBhvr>
                                      <p:rCtr x="-191" y="19773"/>
                                    </p:animMotion>
                                  </p:childTnLst>
                                </p:cTn>
                              </p:par>
                              <p:par>
                                <p:cTn id="30" presetID="22" presetClass="entr" presetSubtype="1" fill="hold" nodeType="withEffect">
                                  <p:stCondLst>
                                    <p:cond delay="2500"/>
                                  </p:stCondLst>
                                  <p:childTnLst>
                                    <p:set>
                                      <p:cBhvr>
                                        <p:cTn id="31" dur="1" fill="hold">
                                          <p:stCondLst>
                                            <p:cond delay="0"/>
                                          </p:stCondLst>
                                        </p:cTn>
                                        <p:tgtEl>
                                          <p:spTgt spid="58"/>
                                        </p:tgtEl>
                                        <p:attrNameLst>
                                          <p:attrName>style.visibility</p:attrName>
                                        </p:attrNameLst>
                                      </p:cBhvr>
                                      <p:to>
                                        <p:strVal val="visible"/>
                                      </p:to>
                                    </p:set>
                                    <p:animEffect transition="in" filter="wipe(up)">
                                      <p:cBhvr>
                                        <p:cTn id="32" dur="1000"/>
                                        <p:tgtEl>
                                          <p:spTgt spid="58"/>
                                        </p:tgtEl>
                                      </p:cBhvr>
                                    </p:animEffect>
                                  </p:childTnLst>
                                </p:cTn>
                              </p:par>
                              <p:par>
                                <p:cTn id="33" presetID="22" presetClass="entr" presetSubtype="1" fill="hold" grpId="0" nodeType="withEffect">
                                  <p:stCondLst>
                                    <p:cond delay="2500"/>
                                  </p:stCondLst>
                                  <p:childTnLst>
                                    <p:set>
                                      <p:cBhvr>
                                        <p:cTn id="34" dur="1" fill="hold">
                                          <p:stCondLst>
                                            <p:cond delay="0"/>
                                          </p:stCondLst>
                                        </p:cTn>
                                        <p:tgtEl>
                                          <p:spTgt spid="61"/>
                                        </p:tgtEl>
                                        <p:attrNameLst>
                                          <p:attrName>style.visibility</p:attrName>
                                        </p:attrNameLst>
                                      </p:cBhvr>
                                      <p:to>
                                        <p:strVal val="visible"/>
                                      </p:to>
                                    </p:set>
                                    <p:animEffect transition="in" filter="wipe(up)">
                                      <p:cBhvr>
                                        <p:cTn id="35" dur="1000"/>
                                        <p:tgtEl>
                                          <p:spTgt spid="61"/>
                                        </p:tgtEl>
                                      </p:cBhvr>
                                    </p:animEffect>
                                  </p:childTnLst>
                                </p:cTn>
                              </p:par>
                              <p:par>
                                <p:cTn id="36" presetID="22" presetClass="entr" presetSubtype="4" fill="hold" grpId="0" nodeType="withEffect">
                                  <p:stCondLst>
                                    <p:cond delay="1500"/>
                                  </p:stCondLst>
                                  <p:childTnLst>
                                    <p:set>
                                      <p:cBhvr>
                                        <p:cTn id="37" dur="1" fill="hold">
                                          <p:stCondLst>
                                            <p:cond delay="0"/>
                                          </p:stCondLst>
                                        </p:cTn>
                                        <p:tgtEl>
                                          <p:spTgt spid="35"/>
                                        </p:tgtEl>
                                        <p:attrNameLst>
                                          <p:attrName>style.visibility</p:attrName>
                                        </p:attrNameLst>
                                      </p:cBhvr>
                                      <p:to>
                                        <p:strVal val="visible"/>
                                      </p:to>
                                    </p:set>
                                    <p:animEffect transition="in" filter="wipe(down)">
                                      <p:cBhvr>
                                        <p:cTn id="38" dur="2000"/>
                                        <p:tgtEl>
                                          <p:spTgt spid="35"/>
                                        </p:tgtEl>
                                      </p:cBhvr>
                                    </p:animEffect>
                                  </p:childTnLst>
                                </p:cTn>
                              </p:par>
                              <p:par>
                                <p:cTn id="39" presetID="10" presetClass="entr" presetSubtype="0" fill="hold" grpId="0" nodeType="withEffect">
                                  <p:stCondLst>
                                    <p:cond delay="300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1000"/>
                                        <p:tgtEl>
                                          <p:spTgt spid="56"/>
                                        </p:tgtEl>
                                      </p:cBhvr>
                                    </p:animEffect>
                                  </p:childTnLst>
                                </p:cTn>
                              </p:par>
                              <p:par>
                                <p:cTn id="42" presetID="10" presetClass="exit" presetSubtype="0" fill="hold" grpId="1" nodeType="withEffect">
                                  <p:stCondLst>
                                    <p:cond delay="3100"/>
                                  </p:stCondLst>
                                  <p:childTnLst>
                                    <p:animEffect transition="out" filter="fade">
                                      <p:cBhvr>
                                        <p:cTn id="43" dur="1000"/>
                                        <p:tgtEl>
                                          <p:spTgt spid="33"/>
                                        </p:tgtEl>
                                      </p:cBhvr>
                                    </p:animEffect>
                                    <p:set>
                                      <p:cBhvr>
                                        <p:cTn id="44" dur="1" fill="hold">
                                          <p:stCondLst>
                                            <p:cond delay="999"/>
                                          </p:stCondLst>
                                        </p:cTn>
                                        <p:tgtEl>
                                          <p:spTgt spid="33"/>
                                        </p:tgtEl>
                                        <p:attrNameLst>
                                          <p:attrName>style.visibility</p:attrName>
                                        </p:attrNameLst>
                                      </p:cBhvr>
                                      <p:to>
                                        <p:strVal val="hidden"/>
                                      </p:to>
                                    </p:set>
                                  </p:childTnLst>
                                </p:cTn>
                              </p:par>
                              <p:par>
                                <p:cTn id="45" presetID="10" presetClass="entr" presetSubtype="0" fill="hold" grpId="0" nodeType="withEffect">
                                  <p:stCondLst>
                                    <p:cond delay="300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1000"/>
                                        <p:tgtEl>
                                          <p:spTgt spid="38"/>
                                        </p:tgtEl>
                                      </p:cBhvr>
                                    </p:animEffect>
                                  </p:childTnLst>
                                </p:cTn>
                              </p:par>
                              <p:par>
                                <p:cTn id="48" presetID="10" presetClass="exit" presetSubtype="0" fill="hold" grpId="1" nodeType="withEffect">
                                  <p:stCondLst>
                                    <p:cond delay="3000"/>
                                  </p:stCondLst>
                                  <p:childTnLst>
                                    <p:animEffect transition="out" filter="fade">
                                      <p:cBhvr>
                                        <p:cTn id="49" dur="1000"/>
                                        <p:tgtEl>
                                          <p:spTgt spid="34"/>
                                        </p:tgtEl>
                                      </p:cBhvr>
                                    </p:animEffect>
                                    <p:set>
                                      <p:cBhvr>
                                        <p:cTn id="50" dur="1" fill="hold">
                                          <p:stCondLst>
                                            <p:cond delay="999"/>
                                          </p:stCondLst>
                                        </p:cTn>
                                        <p:tgtEl>
                                          <p:spTgt spid="34"/>
                                        </p:tgtEl>
                                        <p:attrNameLst>
                                          <p:attrName>style.visibility</p:attrName>
                                        </p:attrNameLst>
                                      </p:cBhvr>
                                      <p:to>
                                        <p:strVal val="hidden"/>
                                      </p:to>
                                    </p:set>
                                  </p:childTnLst>
                                </p:cTn>
                              </p:par>
                              <p:par>
                                <p:cTn id="51" presetID="10" presetClass="entr" presetSubtype="0" fill="hold" grpId="0" nodeType="withEffect">
                                  <p:stCondLst>
                                    <p:cond delay="300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childTnLst>
                                </p:cTn>
                              </p:par>
                              <p:par>
                                <p:cTn id="54" presetID="22" presetClass="entr" presetSubtype="8" fill="hold" grpId="0" nodeType="withEffect">
                                  <p:stCondLst>
                                    <p:cond delay="1500"/>
                                  </p:stCondLst>
                                  <p:childTnLst>
                                    <p:set>
                                      <p:cBhvr>
                                        <p:cTn id="55" dur="1" fill="hold">
                                          <p:stCondLst>
                                            <p:cond delay="0"/>
                                          </p:stCondLst>
                                        </p:cTn>
                                        <p:tgtEl>
                                          <p:spTgt spid="77"/>
                                        </p:tgtEl>
                                        <p:attrNameLst>
                                          <p:attrName>style.visibility</p:attrName>
                                        </p:attrNameLst>
                                      </p:cBhvr>
                                      <p:to>
                                        <p:strVal val="visible"/>
                                      </p:to>
                                    </p:set>
                                    <p:animEffect transition="in" filter="wipe(left)">
                                      <p:cBhvr>
                                        <p:cTn id="56" dur="2500"/>
                                        <p:tgtEl>
                                          <p:spTgt spid="7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left)">
                                      <p:cBhvr>
                                        <p:cTn id="61" dur="750"/>
                                        <p:tgtEl>
                                          <p:spTgt spid="16"/>
                                        </p:tgtEl>
                                      </p:cBhvr>
                                    </p:animEffect>
                                  </p:childTnLst>
                                </p:cTn>
                              </p:par>
                            </p:childTnLst>
                          </p:cTn>
                        </p:par>
                        <p:par>
                          <p:cTn id="62" fill="hold">
                            <p:stCondLst>
                              <p:cond delay="750"/>
                            </p:stCondLst>
                            <p:childTnLst>
                              <p:par>
                                <p:cTn id="63" presetID="22" presetClass="entr" presetSubtype="8"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left)">
                                      <p:cBhvr>
                                        <p:cTn id="65" dur="750"/>
                                        <p:tgtEl>
                                          <p:spTgt spid="20"/>
                                        </p:tgtEl>
                                      </p:cBhvr>
                                    </p:animEffect>
                                  </p:childTnLst>
                                </p:cTn>
                              </p:par>
                            </p:childTnLst>
                          </p:cTn>
                        </p:par>
                        <p:par>
                          <p:cTn id="66" fill="hold">
                            <p:stCondLst>
                              <p:cond delay="1500"/>
                            </p:stCondLst>
                            <p:childTnLst>
                              <p:par>
                                <p:cTn id="67" presetID="22" presetClass="entr" presetSubtype="8" fill="hold" grpId="0" nodeType="afterEffect">
                                  <p:stCondLst>
                                    <p:cond delay="50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750"/>
                                        <p:tgtEl>
                                          <p:spTgt spid="17"/>
                                        </p:tgtEl>
                                      </p:cBhvr>
                                    </p:animEffect>
                                  </p:childTnLst>
                                </p:cTn>
                              </p:par>
                            </p:childTnLst>
                          </p:cTn>
                        </p:par>
                        <p:par>
                          <p:cTn id="70" fill="hold">
                            <p:stCondLst>
                              <p:cond delay="2750"/>
                            </p:stCondLst>
                            <p:childTnLst>
                              <p:par>
                                <p:cTn id="71" presetID="16" presetClass="entr" presetSubtype="42" fill="hold" grpId="0" nodeType="afterEffect">
                                  <p:stCondLst>
                                    <p:cond delay="500"/>
                                  </p:stCondLst>
                                  <p:childTnLst>
                                    <p:set>
                                      <p:cBhvr>
                                        <p:cTn id="72" dur="1" fill="hold">
                                          <p:stCondLst>
                                            <p:cond delay="0"/>
                                          </p:stCondLst>
                                        </p:cTn>
                                        <p:tgtEl>
                                          <p:spTgt spid="18"/>
                                        </p:tgtEl>
                                        <p:attrNameLst>
                                          <p:attrName>style.visibility</p:attrName>
                                        </p:attrNameLst>
                                      </p:cBhvr>
                                      <p:to>
                                        <p:strVal val="visible"/>
                                      </p:to>
                                    </p:set>
                                    <p:animEffect transition="in" filter="barn(outHorizontal)">
                                      <p:cBhvr>
                                        <p:cTn id="73" dur="1500"/>
                                        <p:tgtEl>
                                          <p:spTgt spid="18"/>
                                        </p:tgtEl>
                                      </p:cBhvr>
                                    </p:animEffect>
                                  </p:childTnLst>
                                </p:cTn>
                              </p:par>
                              <p:par>
                                <p:cTn id="74" presetID="22" presetClass="entr" presetSubtype="8" fill="hold" grpId="0" nodeType="withEffect">
                                  <p:stCondLst>
                                    <p:cond delay="1000"/>
                                  </p:stCondLst>
                                  <p:childTnLst>
                                    <p:set>
                                      <p:cBhvr>
                                        <p:cTn id="75" dur="1" fill="hold">
                                          <p:stCondLst>
                                            <p:cond delay="0"/>
                                          </p:stCondLst>
                                        </p:cTn>
                                        <p:tgtEl>
                                          <p:spTgt spid="74"/>
                                        </p:tgtEl>
                                        <p:attrNameLst>
                                          <p:attrName>style.visibility</p:attrName>
                                        </p:attrNameLst>
                                      </p:cBhvr>
                                      <p:to>
                                        <p:strVal val="visible"/>
                                      </p:to>
                                    </p:set>
                                    <p:animEffect transition="in" filter="wipe(left)">
                                      <p:cBhvr>
                                        <p:cTn id="76" dur="1000"/>
                                        <p:tgtEl>
                                          <p:spTgt spid="74"/>
                                        </p:tgtEl>
                                      </p:cBhvr>
                                    </p:animEffect>
                                  </p:childTnLst>
                                </p:cTn>
                              </p:par>
                            </p:childTnLst>
                          </p:cTn>
                        </p:par>
                        <p:par>
                          <p:cTn id="77" fill="hold">
                            <p:stCondLst>
                              <p:cond delay="4750"/>
                            </p:stCondLst>
                            <p:childTnLst>
                              <p:par>
                                <p:cTn id="78" presetID="22" presetClass="entr" presetSubtype="4" fill="hold" grpId="0" nodeType="afterEffect">
                                  <p:stCondLst>
                                    <p:cond delay="500"/>
                                  </p:stCondLst>
                                  <p:childTnLst>
                                    <p:set>
                                      <p:cBhvr>
                                        <p:cTn id="79" dur="1" fill="hold">
                                          <p:stCondLst>
                                            <p:cond delay="0"/>
                                          </p:stCondLst>
                                        </p:cTn>
                                        <p:tgtEl>
                                          <p:spTgt spid="25"/>
                                        </p:tgtEl>
                                        <p:attrNameLst>
                                          <p:attrName>style.visibility</p:attrName>
                                        </p:attrNameLst>
                                      </p:cBhvr>
                                      <p:to>
                                        <p:strVal val="visible"/>
                                      </p:to>
                                    </p:set>
                                    <p:animEffect transition="in" filter="wipe(down)">
                                      <p:cBhvr>
                                        <p:cTn id="80" dur="1500"/>
                                        <p:tgtEl>
                                          <p:spTgt spid="25"/>
                                        </p:tgtEl>
                                      </p:cBhvr>
                                    </p:animEffect>
                                  </p:childTnLst>
                                </p:cTn>
                              </p:par>
                              <p:par>
                                <p:cTn id="81" presetID="22" presetClass="entr" presetSubtype="1" fill="hold" grpId="0" nodeType="withEffect">
                                  <p:stCondLst>
                                    <p:cond delay="50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1500"/>
                                        <p:tgtEl>
                                          <p:spTgt spid="36"/>
                                        </p:tgtEl>
                                      </p:cBhvr>
                                    </p:animEffect>
                                  </p:childTnLst>
                                </p:cTn>
                              </p:par>
                            </p:childTnLst>
                          </p:cTn>
                        </p:par>
                        <p:par>
                          <p:cTn id="84" fill="hold">
                            <p:stCondLst>
                              <p:cond delay="6750"/>
                            </p:stCondLst>
                            <p:childTnLst>
                              <p:par>
                                <p:cTn id="85" presetID="22" presetClass="entr" presetSubtype="1" fill="hold" grpId="0" nodeType="afterEffect">
                                  <p:stCondLst>
                                    <p:cond delay="500"/>
                                  </p:stCondLst>
                                  <p:childTnLst>
                                    <p:set>
                                      <p:cBhvr>
                                        <p:cTn id="86" dur="1" fill="hold">
                                          <p:stCondLst>
                                            <p:cond delay="0"/>
                                          </p:stCondLst>
                                        </p:cTn>
                                        <p:tgtEl>
                                          <p:spTgt spid="26"/>
                                        </p:tgtEl>
                                        <p:attrNameLst>
                                          <p:attrName>style.visibility</p:attrName>
                                        </p:attrNameLst>
                                      </p:cBhvr>
                                      <p:to>
                                        <p:strVal val="visible"/>
                                      </p:to>
                                    </p:set>
                                    <p:animEffect transition="in" filter="wipe(up)">
                                      <p:cBhvr>
                                        <p:cTn id="87" dur="1500"/>
                                        <p:tgtEl>
                                          <p:spTgt spid="26"/>
                                        </p:tgtEl>
                                      </p:cBhvr>
                                    </p:animEffect>
                                  </p:childTnLst>
                                </p:cTn>
                              </p:par>
                            </p:childTnLst>
                          </p:cTn>
                        </p:par>
                        <p:par>
                          <p:cTn id="88" fill="hold">
                            <p:stCondLst>
                              <p:cond delay="8750"/>
                            </p:stCondLst>
                            <p:childTnLst>
                              <p:par>
                                <p:cTn id="89" presetID="42" presetClass="path" presetSubtype="0" accel="50000" decel="50000" fill="hold" grpId="1" nodeType="afterEffect">
                                  <p:stCondLst>
                                    <p:cond delay="500"/>
                                  </p:stCondLst>
                                  <p:childTnLst>
                                    <p:animMotion origin="layout" path="M 4.44444E-6 0.00902 L -0.004 0.40634 " pathEditMode="relative" rAng="0" ptsTypes="AA">
                                      <p:cBhvr>
                                        <p:cTn id="90" dur="2000" fill="hold"/>
                                        <p:tgtEl>
                                          <p:spTgt spid="20"/>
                                        </p:tgtEl>
                                        <p:attrNameLst>
                                          <p:attrName>ppt_x</p:attrName>
                                          <p:attrName>ppt_y</p:attrName>
                                        </p:attrNameLst>
                                      </p:cBhvr>
                                      <p:rCtr x="-208" y="19866"/>
                                    </p:animMotion>
                                  </p:childTnLst>
                                </p:cTn>
                              </p:par>
                              <p:par>
                                <p:cTn id="91" presetID="22" presetClass="entr" presetSubtype="1" fill="hold" grpId="0" nodeType="withEffect">
                                  <p:stCondLst>
                                    <p:cond delay="1000"/>
                                  </p:stCondLst>
                                  <p:childTnLst>
                                    <p:set>
                                      <p:cBhvr>
                                        <p:cTn id="92" dur="1" fill="hold">
                                          <p:stCondLst>
                                            <p:cond delay="0"/>
                                          </p:stCondLst>
                                        </p:cTn>
                                        <p:tgtEl>
                                          <p:spTgt spid="69"/>
                                        </p:tgtEl>
                                        <p:attrNameLst>
                                          <p:attrName>style.visibility</p:attrName>
                                        </p:attrNameLst>
                                      </p:cBhvr>
                                      <p:to>
                                        <p:strVal val="visible"/>
                                      </p:to>
                                    </p:set>
                                    <p:animEffect transition="in" filter="wipe(up)">
                                      <p:cBhvr>
                                        <p:cTn id="93" dur="1500"/>
                                        <p:tgtEl>
                                          <p:spTgt spid="69"/>
                                        </p:tgtEl>
                                      </p:cBhvr>
                                    </p:animEffect>
                                  </p:childTnLst>
                                </p:cTn>
                              </p:par>
                              <p:par>
                                <p:cTn id="94" presetID="22" presetClass="entr" presetSubtype="1" fill="hold" nodeType="withEffect">
                                  <p:stCondLst>
                                    <p:cond delay="1000"/>
                                  </p:stCondLst>
                                  <p:childTnLst>
                                    <p:set>
                                      <p:cBhvr>
                                        <p:cTn id="95" dur="1" fill="hold">
                                          <p:stCondLst>
                                            <p:cond delay="0"/>
                                          </p:stCondLst>
                                        </p:cTn>
                                        <p:tgtEl>
                                          <p:spTgt spid="64"/>
                                        </p:tgtEl>
                                        <p:attrNameLst>
                                          <p:attrName>style.visibility</p:attrName>
                                        </p:attrNameLst>
                                      </p:cBhvr>
                                      <p:to>
                                        <p:strVal val="visible"/>
                                      </p:to>
                                    </p:set>
                                    <p:animEffect transition="in" filter="wipe(up)">
                                      <p:cBhvr>
                                        <p:cTn id="96" dur="1500"/>
                                        <p:tgtEl>
                                          <p:spTgt spid="64"/>
                                        </p:tgtEl>
                                      </p:cBhvr>
                                    </p:animEffect>
                                  </p:childTnLst>
                                </p:cTn>
                              </p:par>
                              <p:par>
                                <p:cTn id="97" presetID="22" presetClass="entr" presetSubtype="8" fill="hold" grpId="0" nodeType="withEffect">
                                  <p:stCondLst>
                                    <p:cond delay="1500"/>
                                  </p:stCondLst>
                                  <p:childTnLst>
                                    <p:set>
                                      <p:cBhvr>
                                        <p:cTn id="98" dur="1" fill="hold">
                                          <p:stCondLst>
                                            <p:cond delay="0"/>
                                          </p:stCondLst>
                                        </p:cTn>
                                        <p:tgtEl>
                                          <p:spTgt spid="62"/>
                                        </p:tgtEl>
                                        <p:attrNameLst>
                                          <p:attrName>style.visibility</p:attrName>
                                        </p:attrNameLst>
                                      </p:cBhvr>
                                      <p:to>
                                        <p:strVal val="visible"/>
                                      </p:to>
                                    </p:set>
                                    <p:animEffect transition="in" filter="wipe(left)">
                                      <p:cBhvr>
                                        <p:cTn id="99" dur="1000"/>
                                        <p:tgtEl>
                                          <p:spTgt spid="62"/>
                                        </p:tgtEl>
                                      </p:cBhvr>
                                    </p:animEffect>
                                  </p:childTnLst>
                                </p:cTn>
                              </p:par>
                              <p:par>
                                <p:cTn id="100" presetID="10" presetClass="exit" presetSubtype="0" fill="hold" grpId="1" nodeType="withEffect">
                                  <p:stCondLst>
                                    <p:cond delay="2000"/>
                                  </p:stCondLst>
                                  <p:childTnLst>
                                    <p:animEffect transition="out" filter="fade">
                                      <p:cBhvr>
                                        <p:cTn id="101" dur="500"/>
                                        <p:tgtEl>
                                          <p:spTgt spid="25"/>
                                        </p:tgtEl>
                                      </p:cBhvr>
                                    </p:animEffect>
                                    <p:set>
                                      <p:cBhvr>
                                        <p:cTn id="102" dur="1" fill="hold">
                                          <p:stCondLst>
                                            <p:cond delay="499"/>
                                          </p:stCondLst>
                                        </p:cTn>
                                        <p:tgtEl>
                                          <p:spTgt spid="25"/>
                                        </p:tgtEl>
                                        <p:attrNameLst>
                                          <p:attrName>style.visibility</p:attrName>
                                        </p:attrNameLst>
                                      </p:cBhvr>
                                      <p:to>
                                        <p:strVal val="hidden"/>
                                      </p:to>
                                    </p:set>
                                  </p:childTnLst>
                                </p:cTn>
                              </p:par>
                              <p:par>
                                <p:cTn id="103" presetID="10" presetClass="entr" presetSubtype="0" fill="hold" grpId="0" nodeType="withEffect">
                                  <p:stCondLst>
                                    <p:cond delay="200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500"/>
                                        <p:tgtEl>
                                          <p:spTgt spid="30"/>
                                        </p:tgtEl>
                                      </p:cBhvr>
                                    </p:animEffect>
                                  </p:childTnLst>
                                </p:cTn>
                              </p:par>
                            </p:childTnLst>
                          </p:cTn>
                        </p:par>
                        <p:par>
                          <p:cTn id="106" fill="hold">
                            <p:stCondLst>
                              <p:cond delay="11250"/>
                            </p:stCondLst>
                            <p:childTnLst>
                              <p:par>
                                <p:cTn id="107" presetID="22" presetClass="entr" presetSubtype="1" fill="hold" grpId="0" nodeType="afterEffect">
                                  <p:stCondLst>
                                    <p:cond delay="500"/>
                                  </p:stCondLst>
                                  <p:childTnLst>
                                    <p:set>
                                      <p:cBhvr>
                                        <p:cTn id="108" dur="1" fill="hold">
                                          <p:stCondLst>
                                            <p:cond delay="0"/>
                                          </p:stCondLst>
                                        </p:cTn>
                                        <p:tgtEl>
                                          <p:spTgt spid="29"/>
                                        </p:tgtEl>
                                        <p:attrNameLst>
                                          <p:attrName>style.visibility</p:attrName>
                                        </p:attrNameLst>
                                      </p:cBhvr>
                                      <p:to>
                                        <p:strVal val="visible"/>
                                      </p:to>
                                    </p:set>
                                    <p:animEffect transition="in" filter="wipe(up)">
                                      <p:cBhvr>
                                        <p:cTn id="109" dur="1000"/>
                                        <p:tgtEl>
                                          <p:spTgt spid="29"/>
                                        </p:tgtEl>
                                      </p:cBhvr>
                                    </p:animEffect>
                                  </p:childTnLst>
                                </p:cTn>
                              </p:par>
                              <p:par>
                                <p:cTn id="110" presetID="22" presetClass="entr" presetSubtype="4" fill="hold" grpId="0" nodeType="withEffect">
                                  <p:stCondLst>
                                    <p:cond delay="500"/>
                                  </p:stCondLst>
                                  <p:childTnLst>
                                    <p:set>
                                      <p:cBhvr>
                                        <p:cTn id="111" dur="1" fill="hold">
                                          <p:stCondLst>
                                            <p:cond delay="0"/>
                                          </p:stCondLst>
                                        </p:cTn>
                                        <p:tgtEl>
                                          <p:spTgt spid="28"/>
                                        </p:tgtEl>
                                        <p:attrNameLst>
                                          <p:attrName>style.visibility</p:attrName>
                                        </p:attrNameLst>
                                      </p:cBhvr>
                                      <p:to>
                                        <p:strVal val="visible"/>
                                      </p:to>
                                    </p:set>
                                    <p:animEffect transition="in" filter="wipe(down)">
                                      <p:cBhvr>
                                        <p:cTn id="112" dur="1000"/>
                                        <p:tgtEl>
                                          <p:spTgt spid="28"/>
                                        </p:tgtEl>
                                      </p:cBhvr>
                                    </p:animEffect>
                                  </p:childTnLst>
                                </p:cTn>
                              </p:par>
                            </p:childTnLst>
                          </p:cTn>
                        </p:par>
                        <p:par>
                          <p:cTn id="113" fill="hold">
                            <p:stCondLst>
                              <p:cond delay="12750"/>
                            </p:stCondLst>
                            <p:childTnLst>
                              <p:par>
                                <p:cTn id="114" presetID="22" presetClass="entr" presetSubtype="8" fill="hold" grpId="0" nodeType="afterEffect">
                                  <p:stCondLst>
                                    <p:cond delay="500"/>
                                  </p:stCondLst>
                                  <p:childTnLst>
                                    <p:set>
                                      <p:cBhvr>
                                        <p:cTn id="115" dur="1" fill="hold">
                                          <p:stCondLst>
                                            <p:cond delay="0"/>
                                          </p:stCondLst>
                                        </p:cTn>
                                        <p:tgtEl>
                                          <p:spTgt spid="76"/>
                                        </p:tgtEl>
                                        <p:attrNameLst>
                                          <p:attrName>style.visibility</p:attrName>
                                        </p:attrNameLst>
                                      </p:cBhvr>
                                      <p:to>
                                        <p:strVal val="visible"/>
                                      </p:to>
                                    </p:set>
                                    <p:animEffect transition="in" filter="wipe(left)">
                                      <p:cBhvr>
                                        <p:cTn id="116" dur="1000"/>
                                        <p:tgtEl>
                                          <p:spTgt spid="76"/>
                                        </p:tgtEl>
                                      </p:cBhvr>
                                    </p:animEffect>
                                  </p:childTnLst>
                                </p:cTn>
                              </p:par>
                              <p:par>
                                <p:cTn id="117" presetID="22" presetClass="entr" presetSubtype="4" fill="hold" grpId="0" nodeType="withEffect">
                                  <p:stCondLst>
                                    <p:cond delay="500"/>
                                  </p:stCondLst>
                                  <p:childTnLst>
                                    <p:set>
                                      <p:cBhvr>
                                        <p:cTn id="118" dur="1" fill="hold">
                                          <p:stCondLst>
                                            <p:cond delay="0"/>
                                          </p:stCondLst>
                                        </p:cTn>
                                        <p:tgtEl>
                                          <p:spTgt spid="27"/>
                                        </p:tgtEl>
                                        <p:attrNameLst>
                                          <p:attrName>style.visibility</p:attrName>
                                        </p:attrNameLst>
                                      </p:cBhvr>
                                      <p:to>
                                        <p:strVal val="visible"/>
                                      </p:to>
                                    </p:set>
                                    <p:animEffect transition="in" filter="wipe(down)">
                                      <p:cBhvr>
                                        <p:cTn id="119"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8" grpId="0" animBg="1"/>
      <p:bldP spid="20" grpId="0" animBg="1"/>
      <p:bldP spid="20" grpId="1" animBg="1"/>
      <p:bldP spid="25" grpId="0" animBg="1"/>
      <p:bldP spid="25" grpId="1" animBg="1"/>
      <p:bldP spid="27" grpId="0" animBg="1"/>
      <p:bldP spid="29" grpId="0" animBg="1"/>
      <p:bldP spid="30" grpId="0" animBg="1"/>
      <p:bldP spid="31" grpId="0" animBg="1"/>
      <p:bldP spid="32" grpId="0" animBg="1"/>
      <p:bldP spid="32" grpId="1" animBg="1"/>
      <p:bldP spid="33" grpId="0" animBg="1"/>
      <p:bldP spid="33" grpId="1" animBg="1"/>
      <p:bldP spid="34" grpId="0" animBg="1"/>
      <p:bldP spid="34" grpId="1" animBg="1"/>
      <p:bldP spid="35" grpId="0" animBg="1"/>
      <p:bldP spid="38" grpId="0" animBg="1"/>
      <p:bldP spid="51" grpId="0" animBg="1"/>
      <p:bldP spid="39" grpId="0" animBg="1"/>
      <p:bldP spid="40" grpId="0" animBg="1"/>
      <p:bldP spid="56" grpId="0" animBg="1"/>
      <p:bldP spid="61" grpId="0"/>
      <p:bldP spid="62" grpId="0" animBg="1"/>
      <p:bldP spid="69" grpId="0"/>
      <p:bldP spid="74" grpId="0"/>
      <p:bldP spid="76" grpId="0"/>
      <p:bldP spid="77" grpId="0"/>
      <p:bldP spid="36" grpId="0" animBg="1"/>
      <p:bldP spid="26" grpId="0" animBg="1"/>
      <p:bldP spid="16" grpId="0" animBg="1"/>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下矢印 30"/>
          <p:cNvSpPr/>
          <p:nvPr/>
        </p:nvSpPr>
        <p:spPr>
          <a:xfrm>
            <a:off x="3838758" y="3007531"/>
            <a:ext cx="484632" cy="2004185"/>
          </a:xfrm>
          <a:prstGeom prst="downArrow">
            <a:avLst/>
          </a:prstGeom>
          <a:ln w="28575">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売買</a:t>
            </a:r>
            <a:r>
              <a:rPr kumimoji="1" lang="ja-JP" altLang="en-US" dirty="0" smtClean="0"/>
              <a:t>代金債権</a:t>
            </a:r>
            <a:endParaRPr kumimoji="1" lang="ja-JP" altLang="en-US" dirty="0"/>
          </a:p>
        </p:txBody>
      </p:sp>
      <p:sp>
        <p:nvSpPr>
          <p:cNvPr id="11" name="右矢印 10"/>
          <p:cNvSpPr/>
          <p:nvPr/>
        </p:nvSpPr>
        <p:spPr>
          <a:xfrm>
            <a:off x="2307166" y="2245380"/>
            <a:ext cx="1408383" cy="914399"/>
          </a:xfrm>
          <a:prstGeom prst="rightArrow">
            <a:avLst/>
          </a:prstGeom>
          <a:solidFill>
            <a:schemeClr val="accent6">
              <a:lumMod val="20000"/>
              <a:lumOff val="80000"/>
            </a:schemeClr>
          </a:solidFill>
          <a:ln w="19050">
            <a:solidFill>
              <a:schemeClr val="accent6">
                <a:lumMod val="75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lumMod val="50000"/>
                    <a:lumOff val="50000"/>
                  </a:schemeClr>
                </a:solidFill>
              </a:rPr>
              <a:t>④</a:t>
            </a:r>
            <a:r>
              <a:rPr kumimoji="1" lang="ja-JP" altLang="en-US" sz="1600" dirty="0" smtClean="0">
                <a:solidFill>
                  <a:schemeClr val="tx1">
                    <a:lumMod val="50000"/>
                    <a:lumOff val="50000"/>
                  </a:schemeClr>
                </a:solidFill>
              </a:rPr>
              <a:t>貸金の</a:t>
            </a:r>
            <a:endParaRPr kumimoji="1" lang="en-US" altLang="ja-JP" sz="1600" dirty="0" smtClean="0">
              <a:solidFill>
                <a:schemeClr val="tx1">
                  <a:lumMod val="50000"/>
                  <a:lumOff val="50000"/>
                </a:schemeClr>
              </a:solidFill>
            </a:endParaRPr>
          </a:p>
          <a:p>
            <a:pPr algn="ctr"/>
            <a:r>
              <a:rPr kumimoji="1" lang="ja-JP" altLang="en-US" sz="1600" dirty="0" smtClean="0">
                <a:solidFill>
                  <a:schemeClr val="tx1">
                    <a:lumMod val="50000"/>
                    <a:lumOff val="50000"/>
                  </a:schemeClr>
                </a:solidFill>
              </a:rPr>
              <a:t>履行請求</a:t>
            </a:r>
            <a:endParaRPr kumimoji="1" lang="ja-JP" altLang="en-US" sz="1600" dirty="0">
              <a:solidFill>
                <a:schemeClr val="tx1">
                  <a:lumMod val="50000"/>
                  <a:lumOff val="50000"/>
                </a:schemeClr>
              </a:solidFill>
            </a:endParaRPr>
          </a:p>
        </p:txBody>
      </p:sp>
      <p:sp>
        <p:nvSpPr>
          <p:cNvPr id="7" name="タイトル 6"/>
          <p:cNvSpPr>
            <a:spLocks noGrp="1"/>
          </p:cNvSpPr>
          <p:nvPr>
            <p:ph type="title"/>
          </p:nvPr>
        </p:nvSpPr>
        <p:spPr>
          <a:xfrm>
            <a:off x="457200" y="188640"/>
            <a:ext cx="8229600" cy="1143000"/>
          </a:xfrm>
        </p:spPr>
        <p:txBody>
          <a:bodyPr>
            <a:normAutofit fontScale="90000"/>
          </a:bodyPr>
          <a:lstStyle/>
          <a:p>
            <a:r>
              <a:rPr kumimoji="1" lang="ja-JP" altLang="en-US" dirty="0" smtClean="0"/>
              <a:t>割賦販売の基本ユニットの応用（</a:t>
            </a:r>
            <a:r>
              <a:rPr kumimoji="1" lang="en-US" altLang="ja-JP" dirty="0" smtClean="0"/>
              <a:t>1/5</a:t>
            </a:r>
            <a:r>
              <a:rPr kumimoji="1" lang="ja-JP" altLang="en-US" dirty="0" smtClean="0"/>
              <a:t>）</a:t>
            </a:r>
            <a:r>
              <a:rPr kumimoji="1" lang="en-US" altLang="ja-JP" dirty="0" smtClean="0"/>
              <a:t/>
            </a:r>
            <a:br>
              <a:rPr kumimoji="1" lang="en-US" altLang="ja-JP" dirty="0" smtClean="0"/>
            </a:br>
            <a:r>
              <a:rPr lang="ja-JP" altLang="en-US" dirty="0" smtClean="0"/>
              <a:t>ローン</a:t>
            </a:r>
            <a:r>
              <a:rPr lang="ja-JP" altLang="en-US" dirty="0"/>
              <a:t>提携</a:t>
            </a:r>
            <a:r>
              <a:rPr lang="ja-JP" altLang="en-US" dirty="0" smtClean="0"/>
              <a:t>販売（</a:t>
            </a:r>
            <a:r>
              <a:rPr lang="en-US" altLang="ja-JP" dirty="0" smtClean="0"/>
              <a:t>1</a:t>
            </a:r>
            <a:r>
              <a:rPr lang="ja-JP" altLang="en-US" dirty="0" smtClean="0"/>
              <a:t>）</a:t>
            </a:r>
            <a:r>
              <a:rPr lang="ja-JP" altLang="en-US" dirty="0" smtClean="0">
                <a:hlinkClick r:id="rId2" action="ppaction://hlinksldjump"/>
              </a:rPr>
              <a:t>割賦販売</a:t>
            </a:r>
            <a:r>
              <a:rPr lang="en-US" altLang="ja-JP" dirty="0" smtClean="0"/>
              <a:t>? </a:t>
            </a:r>
            <a:r>
              <a:rPr lang="ja-JP" altLang="en-US" sz="2200" dirty="0" smtClean="0">
                <a:hlinkClick r:id="rId3" action="ppaction://hlinksldjump"/>
              </a:rPr>
              <a:t>→基本</a:t>
            </a:r>
            <a:endParaRPr kumimoji="1" lang="ja-JP" altLang="en-US" sz="22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34</a:t>
            </a:fld>
            <a:endParaRPr kumimoji="1" lang="ja-JP" altLang="en-US" dirty="0"/>
          </a:p>
        </p:txBody>
      </p:sp>
      <p:sp>
        <p:nvSpPr>
          <p:cNvPr id="18" name="上下矢印 17"/>
          <p:cNvSpPr/>
          <p:nvPr/>
        </p:nvSpPr>
        <p:spPr>
          <a:xfrm>
            <a:off x="4553353" y="3161265"/>
            <a:ext cx="490117"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売買契約</a:t>
            </a:r>
            <a:endParaRPr kumimoji="1" lang="ja-JP" altLang="en-US" sz="1600" dirty="0"/>
          </a:p>
        </p:txBody>
      </p:sp>
      <p:sp>
        <p:nvSpPr>
          <p:cNvPr id="20" name="正方形/長方形 19"/>
          <p:cNvSpPr/>
          <p:nvPr/>
        </p:nvSpPr>
        <p:spPr>
          <a:xfrm>
            <a:off x="5751197" y="2425400"/>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25" name="上矢印 24"/>
          <p:cNvSpPr/>
          <p:nvPr/>
        </p:nvSpPr>
        <p:spPr>
          <a:xfrm>
            <a:off x="5031117" y="2704065"/>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27" name="円弧 26"/>
          <p:cNvSpPr/>
          <p:nvPr/>
        </p:nvSpPr>
        <p:spPr>
          <a:xfrm rot="18623474">
            <a:off x="1429074" y="1535569"/>
            <a:ext cx="2796882" cy="4762938"/>
          </a:xfrm>
          <a:prstGeom prst="arc">
            <a:avLst>
              <a:gd name="adj1" fmla="val 6408570"/>
              <a:gd name="adj2" fmla="val 15453681"/>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smtClean="0"/>
              <a:t>④</a:t>
            </a:r>
            <a:endParaRPr kumimoji="1" lang="en-US" altLang="ja-JP" dirty="0" smtClean="0"/>
          </a:p>
          <a:p>
            <a:pPr algn="ctr"/>
            <a:r>
              <a:rPr lang="ja-JP" altLang="en-US" dirty="0" smtClean="0"/>
              <a:t>借</a:t>
            </a:r>
            <a:endParaRPr lang="en-US" altLang="ja-JP" dirty="0" smtClean="0"/>
          </a:p>
          <a:p>
            <a:pPr algn="ctr"/>
            <a:r>
              <a:rPr lang="ja-JP" altLang="en-US" dirty="0" smtClean="0"/>
              <a:t>入</a:t>
            </a:r>
            <a:endParaRPr lang="en-US" altLang="ja-JP" dirty="0" smtClean="0"/>
          </a:p>
          <a:p>
            <a:pPr algn="ctr"/>
            <a:r>
              <a:rPr lang="ja-JP" altLang="en-US" dirty="0" smtClean="0"/>
              <a:t>金</a:t>
            </a:r>
            <a:endParaRPr lang="en-US" altLang="ja-JP" dirty="0" smtClean="0"/>
          </a:p>
          <a:p>
            <a:pPr algn="ctr"/>
            <a:r>
              <a:rPr lang="ja-JP" altLang="en-US" dirty="0" smtClean="0"/>
              <a:t>返</a:t>
            </a:r>
            <a:endParaRPr lang="en-US" altLang="ja-JP" dirty="0" smtClean="0"/>
          </a:p>
          <a:p>
            <a:pPr algn="ctr"/>
            <a:r>
              <a:rPr lang="ja-JP" altLang="en-US" dirty="0" smtClean="0"/>
              <a:t>済</a:t>
            </a:r>
            <a:endParaRPr kumimoji="1" lang="en-US" altLang="ja-JP" dirty="0" smtClean="0"/>
          </a:p>
        </p:txBody>
      </p:sp>
      <p:sp>
        <p:nvSpPr>
          <p:cNvPr id="26" name="下矢印 25"/>
          <p:cNvSpPr/>
          <p:nvPr/>
        </p:nvSpPr>
        <p:spPr>
          <a:xfrm>
            <a:off x="3766750" y="3007531"/>
            <a:ext cx="484632" cy="2004185"/>
          </a:xfrm>
          <a:prstGeom prst="down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売買</a:t>
            </a:r>
            <a:r>
              <a:rPr kumimoji="1" lang="ja-JP" altLang="en-US" dirty="0" smtClean="0"/>
              <a:t>代金債権</a:t>
            </a:r>
            <a:endParaRPr kumimoji="1" lang="ja-JP" altLang="en-US" dirty="0"/>
          </a:p>
        </p:txBody>
      </p:sp>
      <p:sp>
        <p:nvSpPr>
          <p:cNvPr id="28" name="上矢印 27"/>
          <p:cNvSpPr/>
          <p:nvPr/>
        </p:nvSpPr>
        <p:spPr>
          <a:xfrm>
            <a:off x="3118678" y="5053148"/>
            <a:ext cx="628648" cy="646644"/>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1600" dirty="0" smtClean="0"/>
              <a:t>抗弁</a:t>
            </a:r>
            <a:endParaRPr kumimoji="1" lang="ja-JP" altLang="en-US" sz="1600" dirty="0"/>
          </a:p>
        </p:txBody>
      </p:sp>
      <p:sp>
        <p:nvSpPr>
          <p:cNvPr id="29" name="下矢印 28"/>
          <p:cNvSpPr/>
          <p:nvPr/>
        </p:nvSpPr>
        <p:spPr>
          <a:xfrm>
            <a:off x="5515749" y="3263031"/>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smtClean="0"/>
              <a:t>所有権留保</a:t>
            </a:r>
            <a:endParaRPr kumimoji="1" lang="ja-JP" altLang="en-US" dirty="0"/>
          </a:p>
        </p:txBody>
      </p:sp>
      <p:sp>
        <p:nvSpPr>
          <p:cNvPr id="30" name="上矢印 29"/>
          <p:cNvSpPr/>
          <p:nvPr/>
        </p:nvSpPr>
        <p:spPr>
          <a:xfrm>
            <a:off x="4971462" y="2763848"/>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62" name="正方形/長方形 61"/>
          <p:cNvSpPr/>
          <p:nvPr/>
        </p:nvSpPr>
        <p:spPr>
          <a:xfrm>
            <a:off x="5751197" y="2577800"/>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64" name="直線矢印コネクタ 63"/>
          <p:cNvCxnSpPr/>
          <p:nvPr/>
        </p:nvCxnSpPr>
        <p:spPr>
          <a:xfrm>
            <a:off x="6255253" y="3123888"/>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273371" y="3533682"/>
            <a:ext cx="461665" cy="1010138"/>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9" name="テキスト ボックス 8"/>
          <p:cNvSpPr txBox="1"/>
          <p:nvPr/>
        </p:nvSpPr>
        <p:spPr>
          <a:xfrm>
            <a:off x="3964143" y="1947512"/>
            <a:ext cx="1178420" cy="369332"/>
          </a:xfrm>
          <a:prstGeom prst="rect">
            <a:avLst/>
          </a:prstGeom>
          <a:noFill/>
        </p:spPr>
        <p:txBody>
          <a:bodyPr wrap="square" rtlCol="0">
            <a:spAutoFit/>
          </a:bodyPr>
          <a:lstStyle/>
          <a:p>
            <a:r>
              <a:rPr kumimoji="1" lang="ja-JP" altLang="en-US" dirty="0" smtClean="0"/>
              <a:t>②保証人</a:t>
            </a:r>
            <a:endParaRPr kumimoji="1" lang="ja-JP" altLang="en-US" dirty="0"/>
          </a:p>
        </p:txBody>
      </p:sp>
      <p:sp>
        <p:nvSpPr>
          <p:cNvPr id="2" name="円弧 1"/>
          <p:cNvSpPr/>
          <p:nvPr/>
        </p:nvSpPr>
        <p:spPr>
          <a:xfrm rot="18659868">
            <a:off x="2147606" y="2157074"/>
            <a:ext cx="1965970" cy="3249063"/>
          </a:xfrm>
          <a:prstGeom prst="arc">
            <a:avLst>
              <a:gd name="adj1" fmla="val 6385631"/>
              <a:gd name="adj2" fmla="val 15350987"/>
            </a:avLst>
          </a:prstGeom>
          <a:ln w="38100">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smtClean="0"/>
              <a:t>②購入</a:t>
            </a:r>
            <a:r>
              <a:rPr kumimoji="1" lang="ja-JP" altLang="en-US" dirty="0" smtClean="0"/>
              <a:t>代金借入れ</a:t>
            </a:r>
            <a:endParaRPr kumimoji="1" lang="ja-JP" altLang="en-US" dirty="0"/>
          </a:p>
        </p:txBody>
      </p:sp>
      <p:sp>
        <p:nvSpPr>
          <p:cNvPr id="3" name="円弧 2"/>
          <p:cNvSpPr/>
          <p:nvPr/>
        </p:nvSpPr>
        <p:spPr>
          <a:xfrm>
            <a:off x="3891342" y="3091577"/>
            <a:ext cx="648072" cy="2004185"/>
          </a:xfrm>
          <a:prstGeom prst="arc">
            <a:avLst>
              <a:gd name="adj1" fmla="val 16540002"/>
              <a:gd name="adj2" fmla="val 4791423"/>
            </a:avLst>
          </a:prstGeom>
          <a:ln w="38100">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③一括弁済</a:t>
            </a:r>
            <a:endParaRPr kumimoji="1" lang="ja-JP" altLang="en-US" dirty="0"/>
          </a:p>
        </p:txBody>
      </p:sp>
      <p:sp>
        <p:nvSpPr>
          <p:cNvPr id="16" name="円/楕円 15"/>
          <p:cNvSpPr/>
          <p:nvPr/>
        </p:nvSpPr>
        <p:spPr>
          <a:xfrm>
            <a:off x="3715549" y="2246865"/>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17" name="円/楕円 16"/>
          <p:cNvSpPr/>
          <p:nvPr/>
        </p:nvSpPr>
        <p:spPr>
          <a:xfrm>
            <a:off x="3715549" y="4924088"/>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
        <p:nvSpPr>
          <p:cNvPr id="37" name="円/楕円 36"/>
          <p:cNvSpPr/>
          <p:nvPr/>
        </p:nvSpPr>
        <p:spPr>
          <a:xfrm>
            <a:off x="782645" y="2245380"/>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金融機関</a:t>
            </a:r>
            <a:endParaRPr kumimoji="1" lang="en-US" altLang="ja-JP" dirty="0" smtClean="0"/>
          </a:p>
          <a:p>
            <a:pPr algn="ctr"/>
            <a:r>
              <a:rPr kumimoji="1" lang="en-US" altLang="ja-JP" dirty="0" smtClean="0"/>
              <a:t>C</a:t>
            </a:r>
            <a:endParaRPr kumimoji="1" lang="ja-JP" altLang="en-US" dirty="0"/>
          </a:p>
        </p:txBody>
      </p:sp>
      <p:sp>
        <p:nvSpPr>
          <p:cNvPr id="8" name="テキスト ボックス 7"/>
          <p:cNvSpPr txBox="1"/>
          <p:nvPr/>
        </p:nvSpPr>
        <p:spPr>
          <a:xfrm>
            <a:off x="6948264" y="1700808"/>
            <a:ext cx="1944216"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smtClean="0"/>
              <a:t>従来の考え方に</a:t>
            </a:r>
            <a:r>
              <a:rPr lang="ja-JP" altLang="en-US" sz="1600" dirty="0"/>
              <a:t>よると</a:t>
            </a:r>
            <a:r>
              <a:rPr lang="ja-JP" altLang="en-US" sz="1600" dirty="0" smtClean="0"/>
              <a:t>，ローン提携販売は，経済的には，割賦販売と同じ効果を生じるが，法律的には，売買と消費貸借契約との組み合わせに過ぎないとしてきた。</a:t>
            </a:r>
            <a:endParaRPr lang="en-US" altLang="ja-JP" sz="1600" dirty="0" smtClean="0"/>
          </a:p>
          <a:p>
            <a:pPr marL="285750" indent="-285750">
              <a:buClr>
                <a:srgbClr val="00B050"/>
              </a:buClr>
              <a:buFont typeface="Wingdings" pitchFamily="2" charset="2"/>
              <a:buChar char="u"/>
            </a:pPr>
            <a:r>
              <a:rPr lang="ja-JP" altLang="en-US" sz="1600" dirty="0" smtClean="0"/>
              <a:t>しかし，これでは，金を借りて，売買</a:t>
            </a:r>
            <a:r>
              <a:rPr lang="ja-JP" altLang="en-US" sz="1600" dirty="0"/>
              <a:t>契約をしたのと同じであり</a:t>
            </a:r>
            <a:r>
              <a:rPr lang="ja-JP" altLang="en-US" sz="1600" dirty="0" smtClean="0"/>
              <a:t>，これを割賦</a:t>
            </a:r>
            <a:r>
              <a:rPr lang="ja-JP" altLang="en-US" sz="1600" dirty="0"/>
              <a:t>販売</a:t>
            </a:r>
            <a:r>
              <a:rPr lang="ja-JP" altLang="en-US" sz="1600" dirty="0" smtClean="0"/>
              <a:t>として扱うことは困難である。</a:t>
            </a:r>
            <a:endParaRPr kumimoji="1" lang="ja-JP" altLang="en-US" sz="1600" dirty="0"/>
          </a:p>
        </p:txBody>
      </p:sp>
    </p:spTree>
    <p:extLst>
      <p:ext uri="{BB962C8B-B14F-4D97-AF65-F5344CB8AC3E}">
        <p14:creationId xmlns:p14="http://schemas.microsoft.com/office/powerpoint/2010/main" val="2694364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22" presetClass="entr" presetSubtype="8" fill="hold" grpId="0" nodeType="afterEffect">
                                  <p:stCondLst>
                                    <p:cond delay="500"/>
                                  </p:stCondLst>
                                  <p:childTnLst>
                                    <p:set>
                                      <p:cBhvr>
                                        <p:cTn id="59" dur="1" fill="hold">
                                          <p:stCondLst>
                                            <p:cond delay="0"/>
                                          </p:stCondLst>
                                        </p:cTn>
                                        <p:tgtEl>
                                          <p:spTgt spid="9"/>
                                        </p:tgtEl>
                                        <p:attrNameLst>
                                          <p:attrName>style.visibility</p:attrName>
                                        </p:attrNameLst>
                                      </p:cBhvr>
                                      <p:to>
                                        <p:strVal val="visible"/>
                                      </p:to>
                                    </p:set>
                                    <p:animEffect transition="in" filter="wipe(left)">
                                      <p:cBhvr>
                                        <p:cTn id="60" dur="1500"/>
                                        <p:tgtEl>
                                          <p:spTgt spid="9"/>
                                        </p:tgtEl>
                                      </p:cBhvr>
                                    </p:animEffect>
                                  </p:childTnLst>
                                </p:cTn>
                              </p:par>
                            </p:childTnLst>
                          </p:cTn>
                        </p:par>
                        <p:par>
                          <p:cTn id="61" fill="hold">
                            <p:stCondLst>
                              <p:cond delay="2750"/>
                            </p:stCondLst>
                            <p:childTnLst>
                              <p:par>
                                <p:cTn id="62" presetID="22" presetClass="entr" presetSubtype="1" fill="hold" grpId="0" nodeType="afterEffect">
                                  <p:stCondLst>
                                    <p:cond delay="500"/>
                                  </p:stCondLst>
                                  <p:childTnLst>
                                    <p:set>
                                      <p:cBhvr>
                                        <p:cTn id="63" dur="1" fill="hold">
                                          <p:stCondLst>
                                            <p:cond delay="0"/>
                                          </p:stCondLst>
                                        </p:cTn>
                                        <p:tgtEl>
                                          <p:spTgt spid="2"/>
                                        </p:tgtEl>
                                        <p:attrNameLst>
                                          <p:attrName>style.visibility</p:attrName>
                                        </p:attrNameLst>
                                      </p:cBhvr>
                                      <p:to>
                                        <p:strVal val="visible"/>
                                      </p:to>
                                    </p:set>
                                    <p:animEffect transition="in" filter="wipe(up)">
                                      <p:cBhvr>
                                        <p:cTn id="64" dur="1000"/>
                                        <p:tgtEl>
                                          <p:spTgt spid="2"/>
                                        </p:tgtEl>
                                      </p:cBhvr>
                                    </p:animEffect>
                                  </p:childTnLst>
                                </p:cTn>
                              </p:par>
                            </p:childTnLst>
                          </p:cTn>
                        </p:par>
                        <p:par>
                          <p:cTn id="65" fill="hold">
                            <p:stCondLst>
                              <p:cond delay="4250"/>
                            </p:stCondLst>
                            <p:childTnLst>
                              <p:par>
                                <p:cTn id="66" presetID="22" presetClass="entr" presetSubtype="4" fill="hold" grpId="0" nodeType="afterEffect">
                                  <p:stCondLst>
                                    <p:cond delay="45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1500"/>
                                        <p:tgtEl>
                                          <p:spTgt spid="3"/>
                                        </p:tgtEl>
                                      </p:cBhvr>
                                    </p:animEffect>
                                  </p:childTnLst>
                                </p:cTn>
                              </p:par>
                              <p:par>
                                <p:cTn id="69" presetID="10" presetClass="exit" presetSubtype="0" fill="hold" grpId="1" nodeType="withEffect">
                                  <p:stCondLst>
                                    <p:cond delay="950"/>
                                  </p:stCondLst>
                                  <p:childTnLst>
                                    <p:animEffect transition="out" filter="fade">
                                      <p:cBhvr>
                                        <p:cTn id="70" dur="1000"/>
                                        <p:tgtEl>
                                          <p:spTgt spid="26"/>
                                        </p:tgtEl>
                                      </p:cBhvr>
                                    </p:animEffect>
                                    <p:set>
                                      <p:cBhvr>
                                        <p:cTn id="71" dur="1" fill="hold">
                                          <p:stCondLst>
                                            <p:cond delay="999"/>
                                          </p:stCondLst>
                                        </p:cTn>
                                        <p:tgtEl>
                                          <p:spTgt spid="26"/>
                                        </p:tgtEl>
                                        <p:attrNameLst>
                                          <p:attrName>style.visibility</p:attrName>
                                        </p:attrNameLst>
                                      </p:cBhvr>
                                      <p:to>
                                        <p:strVal val="hidden"/>
                                      </p:to>
                                    </p:set>
                                  </p:childTnLst>
                                </p:cTn>
                              </p:par>
                              <p:par>
                                <p:cTn id="72" presetID="10" presetClass="entr" presetSubtype="0" fill="hold" grpId="0" nodeType="withEffect">
                                  <p:stCondLst>
                                    <p:cond delay="100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1000"/>
                                        <p:tgtEl>
                                          <p:spTgt spid="31"/>
                                        </p:tgtEl>
                                      </p:cBhvr>
                                    </p:animEffect>
                                  </p:childTnLst>
                                </p:cTn>
                              </p:par>
                              <p:par>
                                <p:cTn id="75" presetID="8" presetClass="emph" presetSubtype="0" fill="hold" grpId="1" nodeType="withEffect">
                                  <p:stCondLst>
                                    <p:cond delay="1000"/>
                                  </p:stCondLst>
                                  <p:childTnLst>
                                    <p:animRot by="-2700000">
                                      <p:cBhvr>
                                        <p:cTn id="76" dur="1000" fill="hold"/>
                                        <p:tgtEl>
                                          <p:spTgt spid="28"/>
                                        </p:tgtEl>
                                        <p:attrNameLst>
                                          <p:attrName>r</p:attrName>
                                        </p:attrNameLst>
                                      </p:cBhvr>
                                    </p:animRot>
                                  </p:childTnLst>
                                </p:cTn>
                              </p:par>
                            </p:childTnLst>
                          </p:cTn>
                        </p:par>
                        <p:par>
                          <p:cTn id="77" fill="hold">
                            <p:stCondLst>
                              <p:cond delay="6250"/>
                            </p:stCondLst>
                            <p:childTnLst>
                              <p:par>
                                <p:cTn id="78" presetID="22" presetClass="entr" presetSubtype="4" fill="hold" grpId="0" nodeType="afterEffect">
                                  <p:stCondLst>
                                    <p:cond delay="500"/>
                                  </p:stCondLst>
                                  <p:childTnLst>
                                    <p:set>
                                      <p:cBhvr>
                                        <p:cTn id="79" dur="1" fill="hold">
                                          <p:stCondLst>
                                            <p:cond delay="0"/>
                                          </p:stCondLst>
                                        </p:cTn>
                                        <p:tgtEl>
                                          <p:spTgt spid="27"/>
                                        </p:tgtEl>
                                        <p:attrNameLst>
                                          <p:attrName>style.visibility</p:attrName>
                                        </p:attrNameLst>
                                      </p:cBhvr>
                                      <p:to>
                                        <p:strVal val="visible"/>
                                      </p:to>
                                    </p:set>
                                    <p:animEffect transition="in" filter="wipe(down)">
                                      <p:cBhvr>
                                        <p:cTn id="80" dur="2000"/>
                                        <p:tgtEl>
                                          <p:spTgt spid="27"/>
                                        </p:tgtEl>
                                      </p:cBhvr>
                                    </p:animEffect>
                                  </p:childTnLst>
                                </p:cTn>
                              </p:par>
                              <p:par>
                                <p:cTn id="81" presetID="10" presetClass="entr" presetSubtype="0" fill="hold" grpId="0" nodeType="withEffect">
                                  <p:stCondLst>
                                    <p:cond delay="50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2000"/>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8">
                                            <p:txEl>
                                              <p:pRg st="0" end="0"/>
                                            </p:txEl>
                                          </p:spTgt>
                                        </p:tgtEl>
                                        <p:attrNameLst>
                                          <p:attrName>style.visibility</p:attrName>
                                        </p:attrNameLst>
                                      </p:cBhvr>
                                      <p:to>
                                        <p:strVal val="visible"/>
                                      </p:to>
                                    </p:set>
                                    <p:animEffect transition="in" filter="wipe(up)">
                                      <p:cBhvr>
                                        <p:cTn id="88" dur="3000"/>
                                        <p:tgtEl>
                                          <p:spTgt spid="8">
                                            <p:txEl>
                                              <p:pRg st="0" end="0"/>
                                            </p:txEl>
                                          </p:spTgt>
                                        </p:tgtEl>
                                      </p:cBhvr>
                                    </p:animEffect>
                                  </p:childTnLst>
                                </p:cTn>
                              </p:par>
                            </p:childTnLst>
                          </p:cTn>
                        </p:par>
                        <p:par>
                          <p:cTn id="89" fill="hold">
                            <p:stCondLst>
                              <p:cond delay="3000"/>
                            </p:stCondLst>
                            <p:childTnLst>
                              <p:par>
                                <p:cTn id="90" presetID="22" presetClass="entr" presetSubtype="1" fill="hold" grpId="0" nodeType="afterEffect">
                                  <p:stCondLst>
                                    <p:cond delay="500"/>
                                  </p:stCondLst>
                                  <p:childTnLst>
                                    <p:set>
                                      <p:cBhvr>
                                        <p:cTn id="91" dur="1" fill="hold">
                                          <p:stCondLst>
                                            <p:cond delay="0"/>
                                          </p:stCondLst>
                                        </p:cTn>
                                        <p:tgtEl>
                                          <p:spTgt spid="8">
                                            <p:txEl>
                                              <p:pRg st="1" end="1"/>
                                            </p:txEl>
                                          </p:spTgt>
                                        </p:tgtEl>
                                        <p:attrNameLst>
                                          <p:attrName>style.visibility</p:attrName>
                                        </p:attrNameLst>
                                      </p:cBhvr>
                                      <p:to>
                                        <p:strVal val="visible"/>
                                      </p:to>
                                    </p:set>
                                    <p:animEffect transition="in" filter="wipe(up)">
                                      <p:cBhvr>
                                        <p:cTn id="92" dur="3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1" grpId="0" animBg="1"/>
      <p:bldP spid="18" grpId="0" animBg="1"/>
      <p:bldP spid="20" grpId="0" animBg="1"/>
      <p:bldP spid="20" grpId="1" animBg="1"/>
      <p:bldP spid="25" grpId="0" animBg="1"/>
      <p:bldP spid="25" grpId="1" animBg="1"/>
      <p:bldP spid="27" grpId="0" animBg="1"/>
      <p:bldP spid="26" grpId="0" animBg="1"/>
      <p:bldP spid="26" grpId="1" animBg="1"/>
      <p:bldP spid="28" grpId="0" animBg="1"/>
      <p:bldP spid="28" grpId="1" animBg="1"/>
      <p:bldP spid="29" grpId="0" animBg="1"/>
      <p:bldP spid="30" grpId="0" animBg="1"/>
      <p:bldP spid="62" grpId="0" animBg="1"/>
      <p:bldP spid="69" grpId="0"/>
      <p:bldP spid="9" grpId="0"/>
      <p:bldP spid="2" grpId="0" animBg="1"/>
      <p:bldP spid="3" grpId="0" animBg="1"/>
      <p:bldP spid="16" grpId="0" animBg="1"/>
      <p:bldP spid="17" grpId="0" animBg="1"/>
      <p:bldP spid="37" grpId="0" animBg="1"/>
      <p:bldP spid="8"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円弧 22"/>
          <p:cNvSpPr/>
          <p:nvPr/>
        </p:nvSpPr>
        <p:spPr>
          <a:xfrm rot="20366205">
            <a:off x="2935752" y="3628446"/>
            <a:ext cx="910414" cy="598096"/>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下矢印 40"/>
          <p:cNvSpPr/>
          <p:nvPr/>
        </p:nvSpPr>
        <p:spPr>
          <a:xfrm>
            <a:off x="3697465" y="2909510"/>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　　割賦代金</a:t>
            </a:r>
            <a:endParaRPr kumimoji="1" lang="ja-JP" altLang="en-US" dirty="0"/>
          </a:p>
        </p:txBody>
      </p:sp>
      <p:sp>
        <p:nvSpPr>
          <p:cNvPr id="7" name="タイトル 6"/>
          <p:cNvSpPr>
            <a:spLocks noGrp="1"/>
          </p:cNvSpPr>
          <p:nvPr>
            <p:ph type="title"/>
          </p:nvPr>
        </p:nvSpPr>
        <p:spPr>
          <a:xfrm>
            <a:off x="457200" y="269776"/>
            <a:ext cx="8229600" cy="1143000"/>
          </a:xfrm>
        </p:spPr>
        <p:txBody>
          <a:bodyPr>
            <a:normAutofit fontScale="90000"/>
          </a:bodyPr>
          <a:lstStyle/>
          <a:p>
            <a:r>
              <a:rPr kumimoji="1" lang="ja-JP" altLang="en-US" dirty="0" smtClean="0"/>
              <a:t>割賦販売の基本ユニットの応用（</a:t>
            </a:r>
            <a:r>
              <a:rPr kumimoji="1" lang="en-US" altLang="ja-JP" dirty="0" smtClean="0"/>
              <a:t>2/5</a:t>
            </a:r>
            <a:r>
              <a:rPr kumimoji="1" lang="ja-JP" altLang="en-US" dirty="0" smtClean="0"/>
              <a:t>）</a:t>
            </a:r>
            <a:r>
              <a:rPr kumimoji="1" lang="en-US" altLang="ja-JP" dirty="0" smtClean="0"/>
              <a:t/>
            </a:r>
            <a:br>
              <a:rPr kumimoji="1" lang="en-US" altLang="ja-JP" dirty="0" smtClean="0"/>
            </a:br>
            <a:r>
              <a:rPr kumimoji="1" lang="ja-JP" altLang="en-US" dirty="0" smtClean="0"/>
              <a:t>クレジット</a:t>
            </a:r>
            <a:r>
              <a:rPr lang="ja-JP" altLang="en-US" dirty="0" smtClean="0"/>
              <a:t>販売</a:t>
            </a:r>
            <a:r>
              <a:rPr lang="ja-JP" altLang="en-US" sz="3100" dirty="0" smtClean="0"/>
              <a:t>（三当事者契約）</a:t>
            </a:r>
            <a:r>
              <a:rPr lang="ja-JP" altLang="en-US" sz="2200" dirty="0" smtClean="0">
                <a:hlinkClick r:id="rId2" action="ppaction://hlinksldjump"/>
              </a:rPr>
              <a:t>→基本</a:t>
            </a:r>
            <a:endParaRPr kumimoji="1" lang="ja-JP" altLang="en-US" sz="22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35</a:t>
            </a:fld>
            <a:endParaRPr kumimoji="1" lang="ja-JP" altLang="en-US" dirty="0"/>
          </a:p>
        </p:txBody>
      </p:sp>
      <p:sp>
        <p:nvSpPr>
          <p:cNvPr id="18" name="上下矢印 17"/>
          <p:cNvSpPr/>
          <p:nvPr/>
        </p:nvSpPr>
        <p:spPr>
          <a:xfrm>
            <a:off x="4173370" y="3366710"/>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割賦販売契約</a:t>
            </a:r>
            <a:endParaRPr kumimoji="1" lang="ja-JP" altLang="en-US" dirty="0"/>
          </a:p>
        </p:txBody>
      </p:sp>
      <p:sp>
        <p:nvSpPr>
          <p:cNvPr id="20" name="正方形/長方形 19"/>
          <p:cNvSpPr/>
          <p:nvPr/>
        </p:nvSpPr>
        <p:spPr>
          <a:xfrm>
            <a:off x="5669817" y="2630845"/>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25" name="上矢印 24"/>
          <p:cNvSpPr/>
          <p:nvPr/>
        </p:nvSpPr>
        <p:spPr>
          <a:xfrm>
            <a:off x="5033840" y="2909510"/>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26" name="下矢印 25"/>
          <p:cNvSpPr/>
          <p:nvPr/>
        </p:nvSpPr>
        <p:spPr>
          <a:xfrm>
            <a:off x="3641240" y="2783245"/>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割賦代金債権</a:t>
            </a:r>
            <a:endParaRPr kumimoji="1" lang="ja-JP" altLang="en-US" dirty="0"/>
          </a:p>
        </p:txBody>
      </p:sp>
      <p:sp>
        <p:nvSpPr>
          <p:cNvPr id="28" name="上矢印 27"/>
          <p:cNvSpPr/>
          <p:nvPr/>
        </p:nvSpPr>
        <p:spPr>
          <a:xfrm>
            <a:off x="3089624" y="5196113"/>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9" name="下矢印 28"/>
          <p:cNvSpPr/>
          <p:nvPr/>
        </p:nvSpPr>
        <p:spPr>
          <a:xfrm>
            <a:off x="5434369" y="3468476"/>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smtClean="0"/>
              <a:t>所有権留保</a:t>
            </a:r>
            <a:endParaRPr kumimoji="1" lang="ja-JP" altLang="en-US" dirty="0"/>
          </a:p>
        </p:txBody>
      </p:sp>
      <p:sp>
        <p:nvSpPr>
          <p:cNvPr id="30" name="上矢印 29"/>
          <p:cNvSpPr/>
          <p:nvPr/>
        </p:nvSpPr>
        <p:spPr>
          <a:xfrm>
            <a:off x="4974185" y="2969293"/>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62" name="正方形/長方形 61"/>
          <p:cNvSpPr/>
          <p:nvPr/>
        </p:nvSpPr>
        <p:spPr>
          <a:xfrm>
            <a:off x="5669817" y="2783245"/>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64" name="直線矢印コネクタ 63"/>
          <p:cNvCxnSpPr/>
          <p:nvPr/>
        </p:nvCxnSpPr>
        <p:spPr>
          <a:xfrm>
            <a:off x="6173873" y="3329333"/>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276094" y="3739127"/>
            <a:ext cx="461665" cy="1010138"/>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8" name="左右矢印 7"/>
          <p:cNvSpPr/>
          <p:nvPr/>
        </p:nvSpPr>
        <p:spPr>
          <a:xfrm>
            <a:off x="2153520" y="2435261"/>
            <a:ext cx="1944216" cy="1038088"/>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②債権売買</a:t>
            </a:r>
            <a:endParaRPr kumimoji="1" lang="en-US" altLang="ja-JP" sz="1600" dirty="0" smtClean="0"/>
          </a:p>
        </p:txBody>
      </p:sp>
      <p:sp>
        <p:nvSpPr>
          <p:cNvPr id="10" name="円弧 9"/>
          <p:cNvSpPr/>
          <p:nvPr/>
        </p:nvSpPr>
        <p:spPr>
          <a:xfrm>
            <a:off x="1517801" y="1844824"/>
            <a:ext cx="2640822" cy="1584176"/>
          </a:xfrm>
          <a:prstGeom prst="arc">
            <a:avLst>
              <a:gd name="adj1" fmla="val 11325550"/>
              <a:gd name="adj2" fmla="val 21277671"/>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③債権売買代金</a:t>
            </a:r>
            <a:endParaRPr kumimoji="1" lang="ja-JP" altLang="en-US" dirty="0"/>
          </a:p>
        </p:txBody>
      </p:sp>
      <p:sp>
        <p:nvSpPr>
          <p:cNvPr id="27" name="円弧 26"/>
          <p:cNvSpPr/>
          <p:nvPr/>
        </p:nvSpPr>
        <p:spPr>
          <a:xfrm rot="18623474">
            <a:off x="1608685" y="2322423"/>
            <a:ext cx="1971431" cy="4474919"/>
          </a:xfrm>
          <a:prstGeom prst="arc">
            <a:avLst>
              <a:gd name="adj1" fmla="val 5465130"/>
              <a:gd name="adj2" fmla="val 1613350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smtClean="0"/>
              <a:t>④</a:t>
            </a:r>
            <a:endParaRPr kumimoji="1" lang="en-US" altLang="ja-JP" dirty="0" smtClean="0"/>
          </a:p>
          <a:p>
            <a:pPr algn="ctr"/>
            <a:r>
              <a:rPr kumimoji="1" lang="ja-JP" altLang="en-US" dirty="0" smtClean="0"/>
              <a:t>割</a:t>
            </a:r>
            <a:endParaRPr kumimoji="1" lang="en-US" altLang="ja-JP" dirty="0" smtClean="0"/>
          </a:p>
          <a:p>
            <a:pPr algn="ctr"/>
            <a:r>
              <a:rPr kumimoji="1" lang="ja-JP" altLang="en-US" dirty="0" smtClean="0"/>
              <a:t>賦</a:t>
            </a:r>
            <a:endParaRPr kumimoji="1" lang="en-US" altLang="ja-JP" dirty="0" smtClean="0"/>
          </a:p>
          <a:p>
            <a:pPr algn="ctr"/>
            <a:r>
              <a:rPr kumimoji="1" lang="ja-JP" altLang="en-US" dirty="0" smtClean="0"/>
              <a:t>代</a:t>
            </a:r>
            <a:endParaRPr kumimoji="1" lang="en-US" altLang="ja-JP" dirty="0" smtClean="0"/>
          </a:p>
          <a:p>
            <a:pPr algn="ctr"/>
            <a:r>
              <a:rPr kumimoji="1" lang="ja-JP" altLang="en-US" dirty="0" smtClean="0"/>
              <a:t>金</a:t>
            </a:r>
            <a:endParaRPr kumimoji="1" lang="en-US" altLang="ja-JP" dirty="0" smtClean="0"/>
          </a:p>
          <a:p>
            <a:pPr algn="ctr"/>
            <a:r>
              <a:rPr kumimoji="1" lang="ja-JP" altLang="en-US" dirty="0" smtClean="0"/>
              <a:t>額</a:t>
            </a:r>
            <a:endParaRPr kumimoji="1" lang="en-US" altLang="ja-JP" dirty="0" smtClean="0"/>
          </a:p>
          <a:p>
            <a:pPr algn="ctr"/>
            <a:r>
              <a:rPr lang="ja-JP" altLang="en-US" dirty="0" smtClean="0"/>
              <a:t>返</a:t>
            </a:r>
            <a:endParaRPr lang="en-US" altLang="ja-JP" dirty="0" smtClean="0"/>
          </a:p>
          <a:p>
            <a:pPr algn="ctr"/>
            <a:r>
              <a:rPr lang="ja-JP" altLang="en-US" dirty="0" smtClean="0"/>
              <a:t>済</a:t>
            </a:r>
            <a:endParaRPr kumimoji="1" lang="en-US" altLang="ja-JP" dirty="0" smtClean="0"/>
          </a:p>
        </p:txBody>
      </p:sp>
      <p:sp>
        <p:nvSpPr>
          <p:cNvPr id="16" name="円/楕円 15"/>
          <p:cNvSpPr/>
          <p:nvPr/>
        </p:nvSpPr>
        <p:spPr>
          <a:xfrm>
            <a:off x="3718272" y="2452310"/>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17" name="円/楕円 16"/>
          <p:cNvSpPr/>
          <p:nvPr/>
        </p:nvSpPr>
        <p:spPr>
          <a:xfrm>
            <a:off x="3718272" y="5129533"/>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
        <p:nvSpPr>
          <p:cNvPr id="37" name="円/楕円 36"/>
          <p:cNvSpPr/>
          <p:nvPr/>
        </p:nvSpPr>
        <p:spPr>
          <a:xfrm>
            <a:off x="785368" y="2450825"/>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信販会社</a:t>
            </a:r>
            <a:r>
              <a:rPr kumimoji="1" lang="en-US" altLang="ja-JP" dirty="0" smtClean="0"/>
              <a:t>C</a:t>
            </a:r>
            <a:endParaRPr kumimoji="1" lang="ja-JP" altLang="en-US" dirty="0"/>
          </a:p>
        </p:txBody>
      </p:sp>
      <p:sp>
        <p:nvSpPr>
          <p:cNvPr id="2" name="テキスト ボックス 1"/>
          <p:cNvSpPr txBox="1"/>
          <p:nvPr/>
        </p:nvSpPr>
        <p:spPr>
          <a:xfrm>
            <a:off x="6876256" y="1785005"/>
            <a:ext cx="1872208" cy="4524315"/>
          </a:xfrm>
          <a:prstGeom prst="rect">
            <a:avLst/>
          </a:prstGeom>
          <a:noFill/>
        </p:spPr>
        <p:txBody>
          <a:bodyPr wrap="square" rtlCol="0">
            <a:spAutoFit/>
          </a:bodyPr>
          <a:lstStyle/>
          <a:p>
            <a:pPr marL="285750" indent="-285750">
              <a:buClr>
                <a:schemeClr val="tx2"/>
              </a:buClr>
              <a:buFont typeface="Wingdings" pitchFamily="2" charset="2"/>
              <a:buChar char="n"/>
            </a:pPr>
            <a:r>
              <a:rPr kumimoji="1" lang="ja-JP" altLang="en-US" sz="1600" dirty="0" smtClean="0"/>
              <a:t>この契約形態は，割賦販売の一種と考えることが容易である。</a:t>
            </a:r>
            <a:endParaRPr kumimoji="1" lang="en-US" altLang="ja-JP" sz="1600" dirty="0" smtClean="0"/>
          </a:p>
          <a:p>
            <a:pPr marL="285750" indent="-285750">
              <a:buClr>
                <a:schemeClr val="tx2"/>
              </a:buClr>
              <a:buFont typeface="Wingdings" pitchFamily="2" charset="2"/>
              <a:buChar char="n"/>
            </a:pPr>
            <a:r>
              <a:rPr lang="ja-JP" altLang="en-US" sz="1600" dirty="0" smtClean="0"/>
              <a:t>しかし</a:t>
            </a:r>
            <a:r>
              <a:rPr kumimoji="1" lang="ja-JP" altLang="en-US" sz="1600" dirty="0" smtClean="0"/>
              <a:t>，割賦販売と債権売買が別々の契約とみなされ，抗弁の切断を正当化するおそれがある。</a:t>
            </a:r>
            <a:endParaRPr kumimoji="1" lang="en-US" altLang="ja-JP" sz="1600" dirty="0" smtClean="0"/>
          </a:p>
          <a:p>
            <a:pPr marL="285750" indent="-285750">
              <a:buClr>
                <a:schemeClr val="tx2"/>
              </a:buClr>
              <a:buFont typeface="Wingdings" pitchFamily="2" charset="2"/>
              <a:buChar char="n"/>
            </a:pPr>
            <a:r>
              <a:rPr lang="ja-JP" altLang="en-US" sz="1600" dirty="0"/>
              <a:t>最高裁</a:t>
            </a:r>
            <a:r>
              <a:rPr lang="ja-JP" altLang="en-US" sz="1600" dirty="0" smtClean="0"/>
              <a:t>も，特別法が適用されない場合に，抗弁の切断を認めている（</a:t>
            </a:r>
            <a:r>
              <a:rPr lang="ja-JP" altLang="en-US" sz="1600" dirty="0">
                <a:hlinkClick r:id="rId3" action="ppaction://hlinksldjump"/>
              </a:rPr>
              <a:t>最三判平</a:t>
            </a:r>
            <a:r>
              <a:rPr lang="en-US" altLang="ja-JP" sz="1600" dirty="0">
                <a:hlinkClick r:id="rId3" action="ppaction://hlinksldjump"/>
              </a:rPr>
              <a:t>2</a:t>
            </a:r>
            <a:r>
              <a:rPr lang="ja-JP" altLang="en-US" sz="1600" dirty="0">
                <a:hlinkClick r:id="rId3" action="ppaction://hlinksldjump"/>
              </a:rPr>
              <a:t>・</a:t>
            </a:r>
            <a:r>
              <a:rPr lang="en-US" altLang="ja-JP" sz="1600" dirty="0">
                <a:hlinkClick r:id="rId3" action="ppaction://hlinksldjump"/>
              </a:rPr>
              <a:t>2</a:t>
            </a:r>
            <a:r>
              <a:rPr lang="ja-JP" altLang="en-US" sz="1600" dirty="0">
                <a:hlinkClick r:id="rId3" action="ppaction://hlinksldjump"/>
              </a:rPr>
              <a:t>・</a:t>
            </a:r>
            <a:r>
              <a:rPr lang="en-US" altLang="ja-JP" sz="1600" dirty="0">
                <a:hlinkClick r:id="rId3" action="ppaction://hlinksldjump"/>
              </a:rPr>
              <a:t>20</a:t>
            </a:r>
            <a:r>
              <a:rPr lang="ja-JP" altLang="en-US" sz="1600" dirty="0">
                <a:hlinkClick r:id="rId3" action="ppaction://hlinksldjump"/>
              </a:rPr>
              <a:t>判タ</a:t>
            </a:r>
            <a:r>
              <a:rPr lang="en-US" altLang="ja-JP" sz="1600" dirty="0">
                <a:hlinkClick r:id="rId3" action="ppaction://hlinksldjump"/>
              </a:rPr>
              <a:t>731</a:t>
            </a:r>
            <a:r>
              <a:rPr lang="ja-JP" altLang="en-US" sz="1600" dirty="0">
                <a:hlinkClick r:id="rId3" action="ppaction://hlinksldjump"/>
              </a:rPr>
              <a:t>号</a:t>
            </a:r>
            <a:r>
              <a:rPr lang="en-US" altLang="ja-JP" sz="1600" dirty="0">
                <a:hlinkClick r:id="rId3" action="ppaction://hlinksldjump"/>
              </a:rPr>
              <a:t>91</a:t>
            </a:r>
            <a:r>
              <a:rPr lang="ja-JP" altLang="en-US" sz="1600" dirty="0">
                <a:hlinkClick r:id="rId3" action="ppaction://hlinksldjump"/>
              </a:rPr>
              <a:t>頁，判時</a:t>
            </a:r>
            <a:r>
              <a:rPr lang="en-US" altLang="ja-JP" sz="1600" dirty="0">
                <a:hlinkClick r:id="rId3" action="ppaction://hlinksldjump"/>
              </a:rPr>
              <a:t>1354</a:t>
            </a:r>
            <a:r>
              <a:rPr lang="ja-JP" altLang="en-US" sz="1600" dirty="0">
                <a:hlinkClick r:id="rId3" action="ppaction://hlinksldjump"/>
              </a:rPr>
              <a:t>号</a:t>
            </a:r>
            <a:r>
              <a:rPr lang="en-US" altLang="ja-JP" sz="1600" dirty="0">
                <a:hlinkClick r:id="rId3" action="ppaction://hlinksldjump"/>
              </a:rPr>
              <a:t>76</a:t>
            </a:r>
            <a:r>
              <a:rPr lang="ja-JP" altLang="en-US" sz="1600" dirty="0" smtClean="0">
                <a:hlinkClick r:id="rId3" action="ppaction://hlinksldjump"/>
              </a:rPr>
              <a:t>頁</a:t>
            </a:r>
            <a:r>
              <a:rPr lang="ja-JP" altLang="en-US" sz="1600" dirty="0" smtClean="0"/>
              <a:t>）。</a:t>
            </a:r>
            <a:endParaRPr kumimoji="1" lang="ja-JP" altLang="en-US" sz="1600" dirty="0"/>
          </a:p>
        </p:txBody>
      </p:sp>
    </p:spTree>
    <p:extLst>
      <p:ext uri="{BB962C8B-B14F-4D97-AF65-F5344CB8AC3E}">
        <p14:creationId xmlns:p14="http://schemas.microsoft.com/office/powerpoint/2010/main" val="2078162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37" fill="hold" grpId="0" nodeType="afterEffect">
                                  <p:stCondLst>
                                    <p:cond delay="500"/>
                                  </p:stCondLst>
                                  <p:childTnLst>
                                    <p:set>
                                      <p:cBhvr>
                                        <p:cTn id="59" dur="1" fill="hold">
                                          <p:stCondLst>
                                            <p:cond delay="0"/>
                                          </p:stCondLst>
                                        </p:cTn>
                                        <p:tgtEl>
                                          <p:spTgt spid="8"/>
                                        </p:tgtEl>
                                        <p:attrNameLst>
                                          <p:attrName>style.visibility</p:attrName>
                                        </p:attrNameLst>
                                      </p:cBhvr>
                                      <p:to>
                                        <p:strVal val="visible"/>
                                      </p:to>
                                    </p:set>
                                    <p:animEffect transition="in" filter="barn(outVertical)">
                                      <p:cBhvr>
                                        <p:cTn id="60" dur="1500"/>
                                        <p:tgtEl>
                                          <p:spTgt spid="8"/>
                                        </p:tgtEl>
                                      </p:cBhvr>
                                    </p:animEffect>
                                  </p:childTnLst>
                                </p:cTn>
                              </p:par>
                            </p:childTnLst>
                          </p:cTn>
                        </p:par>
                        <p:par>
                          <p:cTn id="61" fill="hold">
                            <p:stCondLst>
                              <p:cond delay="2750"/>
                            </p:stCondLst>
                            <p:childTnLst>
                              <p:par>
                                <p:cTn id="62" presetID="22" presetClass="entr" presetSubtype="8" fill="hold" grpId="0" nodeType="afterEffect">
                                  <p:stCondLst>
                                    <p:cond delay="500"/>
                                  </p:stCondLst>
                                  <p:childTnLst>
                                    <p:set>
                                      <p:cBhvr>
                                        <p:cTn id="63" dur="1" fill="hold">
                                          <p:stCondLst>
                                            <p:cond delay="0"/>
                                          </p:stCondLst>
                                        </p:cTn>
                                        <p:tgtEl>
                                          <p:spTgt spid="10"/>
                                        </p:tgtEl>
                                        <p:attrNameLst>
                                          <p:attrName>style.visibility</p:attrName>
                                        </p:attrNameLst>
                                      </p:cBhvr>
                                      <p:to>
                                        <p:strVal val="visible"/>
                                      </p:to>
                                    </p:set>
                                    <p:animEffect transition="in" filter="wipe(left)">
                                      <p:cBhvr>
                                        <p:cTn id="64" dur="1000"/>
                                        <p:tgtEl>
                                          <p:spTgt spid="10"/>
                                        </p:tgtEl>
                                      </p:cBhvr>
                                    </p:animEffect>
                                  </p:childTnLst>
                                </p:cTn>
                              </p:par>
                            </p:childTnLst>
                          </p:cTn>
                        </p:par>
                        <p:par>
                          <p:cTn id="65" fill="hold">
                            <p:stCondLst>
                              <p:cond delay="4250"/>
                            </p:stCondLst>
                            <p:childTnLst>
                              <p:par>
                                <p:cTn id="66" presetID="8" presetClass="emph" presetSubtype="0" fill="hold" grpId="1" nodeType="afterEffect">
                                  <p:stCondLst>
                                    <p:cond delay="500"/>
                                  </p:stCondLst>
                                  <p:childTnLst>
                                    <p:animRot by="-2700000">
                                      <p:cBhvr>
                                        <p:cTn id="67" dur="2000" fill="hold"/>
                                        <p:tgtEl>
                                          <p:spTgt spid="26"/>
                                        </p:tgtEl>
                                        <p:attrNameLst>
                                          <p:attrName>r</p:attrName>
                                        </p:attrNameLst>
                                      </p:cBhvr>
                                    </p:animRot>
                                  </p:childTnLst>
                                </p:cTn>
                              </p:par>
                              <p:par>
                                <p:cTn id="68" presetID="42" presetClass="path" presetSubtype="0" accel="50000" decel="50000" fill="hold" grpId="2" nodeType="withEffect">
                                  <p:stCondLst>
                                    <p:cond delay="500"/>
                                  </p:stCondLst>
                                  <p:childTnLst>
                                    <p:animMotion origin="layout" path="M -1.38889E-6 -5.18039E-7 L -0.09948 0.0118 " pathEditMode="relative" rAng="0" ptsTypes="AA">
                                      <p:cBhvr>
                                        <p:cTn id="69" dur="2000" fill="hold"/>
                                        <p:tgtEl>
                                          <p:spTgt spid="26"/>
                                        </p:tgtEl>
                                        <p:attrNameLst>
                                          <p:attrName>ppt_x</p:attrName>
                                          <p:attrName>ppt_y</p:attrName>
                                        </p:attrNameLst>
                                      </p:cBhvr>
                                      <p:rCtr x="-4983" y="578"/>
                                    </p:animMotion>
                                  </p:childTnLst>
                                </p:cTn>
                              </p:par>
                              <p:par>
                                <p:cTn id="70" presetID="22" presetClass="entr" presetSubtype="2" fill="hold" grpId="0" nodeType="withEffect">
                                  <p:stCondLst>
                                    <p:cond delay="1500"/>
                                  </p:stCondLst>
                                  <p:childTnLst>
                                    <p:set>
                                      <p:cBhvr>
                                        <p:cTn id="71" dur="1" fill="hold">
                                          <p:stCondLst>
                                            <p:cond delay="0"/>
                                          </p:stCondLst>
                                        </p:cTn>
                                        <p:tgtEl>
                                          <p:spTgt spid="23"/>
                                        </p:tgtEl>
                                        <p:attrNameLst>
                                          <p:attrName>style.visibility</p:attrName>
                                        </p:attrNameLst>
                                      </p:cBhvr>
                                      <p:to>
                                        <p:strVal val="visible"/>
                                      </p:to>
                                    </p:set>
                                    <p:animEffect transition="in" filter="wipe(right)">
                                      <p:cBhvr>
                                        <p:cTn id="72" dur="1000"/>
                                        <p:tgtEl>
                                          <p:spTgt spid="23"/>
                                        </p:tgtEl>
                                      </p:cBhvr>
                                    </p:animEffect>
                                  </p:childTnLst>
                                </p:cTn>
                              </p:par>
                              <p:par>
                                <p:cTn id="73" presetID="42" presetClass="path" presetSubtype="0" accel="50000" decel="50000" fill="hold" grpId="1" nodeType="withEffect">
                                  <p:stCondLst>
                                    <p:cond delay="500"/>
                                  </p:stCondLst>
                                  <p:childTnLst>
                                    <p:animMotion origin="layout" path="M 1.94444E-6 3.91304E-6 L -0.41493 -0.03539 " pathEditMode="relative" rAng="0" ptsTypes="AA">
                                      <p:cBhvr>
                                        <p:cTn id="74" dur="2000" fill="hold"/>
                                        <p:tgtEl>
                                          <p:spTgt spid="29"/>
                                        </p:tgtEl>
                                        <p:attrNameLst>
                                          <p:attrName>ppt_x</p:attrName>
                                          <p:attrName>ppt_y</p:attrName>
                                        </p:attrNameLst>
                                      </p:cBhvr>
                                      <p:rCtr x="-20747" y="-1781"/>
                                    </p:animMotion>
                                  </p:childTnLst>
                                </p:cTn>
                              </p:par>
                              <p:par>
                                <p:cTn id="75" presetID="8" presetClass="emph" presetSubtype="0" fill="hold" grpId="2" nodeType="withEffect">
                                  <p:stCondLst>
                                    <p:cond delay="500"/>
                                  </p:stCondLst>
                                  <p:childTnLst>
                                    <p:animRot by="-2700000">
                                      <p:cBhvr>
                                        <p:cTn id="76" dur="2000" fill="hold"/>
                                        <p:tgtEl>
                                          <p:spTgt spid="29"/>
                                        </p:tgtEl>
                                        <p:attrNameLst>
                                          <p:attrName>r</p:attrName>
                                        </p:attrNameLst>
                                      </p:cBhvr>
                                    </p:animRot>
                                  </p:childTnLst>
                                </p:cTn>
                              </p:par>
                              <p:par>
                                <p:cTn id="77" presetID="10" presetClass="entr" presetSubtype="0" fill="hold" grpId="0" nodeType="withEffect">
                                  <p:stCondLst>
                                    <p:cond delay="50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2000"/>
                                        <p:tgtEl>
                                          <p:spTgt spid="41"/>
                                        </p:tgtEl>
                                      </p:cBhvr>
                                    </p:animEffect>
                                  </p:childTnLst>
                                </p:cTn>
                              </p:par>
                              <p:par>
                                <p:cTn id="80" presetID="8" presetClass="emph" presetSubtype="0" fill="hold" grpId="1" nodeType="withEffect">
                                  <p:stCondLst>
                                    <p:cond delay="500"/>
                                  </p:stCondLst>
                                  <p:childTnLst>
                                    <p:animRot by="-2700000">
                                      <p:cBhvr>
                                        <p:cTn id="81" dur="2000" fill="hold"/>
                                        <p:tgtEl>
                                          <p:spTgt spid="28"/>
                                        </p:tgtEl>
                                        <p:attrNameLst>
                                          <p:attrName>r</p:attrName>
                                        </p:attrNameLst>
                                      </p:cBhvr>
                                    </p:animRot>
                                  </p:childTnLst>
                                </p:cTn>
                              </p:par>
                            </p:childTnLst>
                          </p:cTn>
                        </p:par>
                        <p:par>
                          <p:cTn id="82" fill="hold">
                            <p:stCondLst>
                              <p:cond delay="6750"/>
                            </p:stCondLst>
                            <p:childTnLst>
                              <p:par>
                                <p:cTn id="83" presetID="22" presetClass="entr" presetSubtype="4" fill="hold" grpId="0" nodeType="afterEffect">
                                  <p:stCondLst>
                                    <p:cond delay="1000"/>
                                  </p:stCondLst>
                                  <p:childTnLst>
                                    <p:set>
                                      <p:cBhvr>
                                        <p:cTn id="84" dur="1" fill="hold">
                                          <p:stCondLst>
                                            <p:cond delay="0"/>
                                          </p:stCondLst>
                                        </p:cTn>
                                        <p:tgtEl>
                                          <p:spTgt spid="27"/>
                                        </p:tgtEl>
                                        <p:attrNameLst>
                                          <p:attrName>style.visibility</p:attrName>
                                        </p:attrNameLst>
                                      </p:cBhvr>
                                      <p:to>
                                        <p:strVal val="visible"/>
                                      </p:to>
                                    </p:set>
                                    <p:animEffect transition="in" filter="wipe(down)">
                                      <p:cBhvr>
                                        <p:cTn id="85" dur="20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2">
                                            <p:txEl>
                                              <p:pRg st="0" end="0"/>
                                            </p:txEl>
                                          </p:spTgt>
                                        </p:tgtEl>
                                        <p:attrNameLst>
                                          <p:attrName>style.visibility</p:attrName>
                                        </p:attrNameLst>
                                      </p:cBhvr>
                                      <p:to>
                                        <p:strVal val="visible"/>
                                      </p:to>
                                    </p:set>
                                    <p:animEffect transition="in" filter="wipe(up)">
                                      <p:cBhvr>
                                        <p:cTn id="90" dur="2500"/>
                                        <p:tgtEl>
                                          <p:spTgt spid="2">
                                            <p:txEl>
                                              <p:pRg st="0" end="0"/>
                                            </p:txEl>
                                          </p:spTgt>
                                        </p:tgtEl>
                                      </p:cBhvr>
                                    </p:animEffect>
                                  </p:childTnLst>
                                </p:cTn>
                              </p:par>
                            </p:childTnLst>
                          </p:cTn>
                        </p:par>
                        <p:par>
                          <p:cTn id="91" fill="hold">
                            <p:stCondLst>
                              <p:cond delay="2500"/>
                            </p:stCondLst>
                            <p:childTnLst>
                              <p:par>
                                <p:cTn id="92" presetID="22" presetClass="entr" presetSubtype="1" fill="hold" grpId="0" nodeType="afterEffect">
                                  <p:stCondLst>
                                    <p:cond delay="500"/>
                                  </p:stCondLst>
                                  <p:childTnLst>
                                    <p:set>
                                      <p:cBhvr>
                                        <p:cTn id="93" dur="1" fill="hold">
                                          <p:stCondLst>
                                            <p:cond delay="0"/>
                                          </p:stCondLst>
                                        </p:cTn>
                                        <p:tgtEl>
                                          <p:spTgt spid="2">
                                            <p:txEl>
                                              <p:pRg st="1" end="1"/>
                                            </p:txEl>
                                          </p:spTgt>
                                        </p:tgtEl>
                                        <p:attrNameLst>
                                          <p:attrName>style.visibility</p:attrName>
                                        </p:attrNameLst>
                                      </p:cBhvr>
                                      <p:to>
                                        <p:strVal val="visible"/>
                                      </p:to>
                                    </p:set>
                                    <p:animEffect transition="in" filter="wipe(up)">
                                      <p:cBhvr>
                                        <p:cTn id="94" dur="3500"/>
                                        <p:tgtEl>
                                          <p:spTgt spid="2">
                                            <p:txEl>
                                              <p:pRg st="1" end="1"/>
                                            </p:txEl>
                                          </p:spTgt>
                                        </p:tgtEl>
                                      </p:cBhvr>
                                    </p:animEffect>
                                  </p:childTnLst>
                                </p:cTn>
                              </p:par>
                            </p:childTnLst>
                          </p:cTn>
                        </p:par>
                        <p:par>
                          <p:cTn id="95" fill="hold">
                            <p:stCondLst>
                              <p:cond delay="6500"/>
                            </p:stCondLst>
                            <p:childTnLst>
                              <p:par>
                                <p:cTn id="96" presetID="22" presetClass="entr" presetSubtype="1" fill="hold" grpId="0" nodeType="afterEffect">
                                  <p:stCondLst>
                                    <p:cond delay="500"/>
                                  </p:stCondLst>
                                  <p:childTnLst>
                                    <p:set>
                                      <p:cBhvr>
                                        <p:cTn id="97" dur="1" fill="hold">
                                          <p:stCondLst>
                                            <p:cond delay="0"/>
                                          </p:stCondLst>
                                        </p:cTn>
                                        <p:tgtEl>
                                          <p:spTgt spid="2">
                                            <p:txEl>
                                              <p:pRg st="2" end="2"/>
                                            </p:txEl>
                                          </p:spTgt>
                                        </p:tgtEl>
                                        <p:attrNameLst>
                                          <p:attrName>style.visibility</p:attrName>
                                        </p:attrNameLst>
                                      </p:cBhvr>
                                      <p:to>
                                        <p:strVal val="visible"/>
                                      </p:to>
                                    </p:set>
                                    <p:animEffect transition="in" filter="wipe(up)">
                                      <p:cBhvr>
                                        <p:cTn id="98" dur="5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1" grpId="0" animBg="1"/>
      <p:bldP spid="18" grpId="0" animBg="1"/>
      <p:bldP spid="20" grpId="0" animBg="1"/>
      <p:bldP spid="20" grpId="1" animBg="1"/>
      <p:bldP spid="25" grpId="0" animBg="1"/>
      <p:bldP spid="25" grpId="1" animBg="1"/>
      <p:bldP spid="26" grpId="0" animBg="1"/>
      <p:bldP spid="26" grpId="1" animBg="1"/>
      <p:bldP spid="26" grpId="2" animBg="1"/>
      <p:bldP spid="28" grpId="0" animBg="1"/>
      <p:bldP spid="28" grpId="1" animBg="1"/>
      <p:bldP spid="29" grpId="0" animBg="1"/>
      <p:bldP spid="29" grpId="1" animBg="1"/>
      <p:bldP spid="29" grpId="2" animBg="1"/>
      <p:bldP spid="30" grpId="0" animBg="1"/>
      <p:bldP spid="62" grpId="0" animBg="1"/>
      <p:bldP spid="69" grpId="0"/>
      <p:bldP spid="8" grpId="0" animBg="1"/>
      <p:bldP spid="10" grpId="0" animBg="1"/>
      <p:bldP spid="27" grpId="0" animBg="1"/>
      <p:bldP spid="16" grpId="0" animBg="1"/>
      <p:bldP spid="17" grpId="0" animBg="1"/>
      <p:bldP spid="37" grpId="0" animBg="1"/>
      <p:bldP spid="2"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弧 1"/>
          <p:cNvSpPr/>
          <p:nvPr/>
        </p:nvSpPr>
        <p:spPr>
          <a:xfrm rot="20366205">
            <a:off x="2678183" y="3259870"/>
            <a:ext cx="1020253" cy="631372"/>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下矢印 40"/>
          <p:cNvSpPr/>
          <p:nvPr/>
        </p:nvSpPr>
        <p:spPr>
          <a:xfrm>
            <a:off x="3584462" y="2765494"/>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割賦代金</a:t>
            </a:r>
            <a:r>
              <a:rPr lang="ja-JP" altLang="en-US" dirty="0"/>
              <a:t>債権</a:t>
            </a:r>
            <a:endParaRPr kumimoji="1" lang="ja-JP" altLang="en-US" dirty="0"/>
          </a:p>
        </p:txBody>
      </p:sp>
      <p:sp>
        <p:nvSpPr>
          <p:cNvPr id="7" name="タイトル 6"/>
          <p:cNvSpPr>
            <a:spLocks noGrp="1"/>
          </p:cNvSpPr>
          <p:nvPr>
            <p:ph type="title"/>
          </p:nvPr>
        </p:nvSpPr>
        <p:spPr>
          <a:xfrm>
            <a:off x="457200" y="269776"/>
            <a:ext cx="8229600" cy="1143000"/>
          </a:xfrm>
        </p:spPr>
        <p:txBody>
          <a:bodyPr>
            <a:normAutofit fontScale="90000"/>
          </a:bodyPr>
          <a:lstStyle/>
          <a:p>
            <a:r>
              <a:rPr kumimoji="1" lang="ja-JP" altLang="en-US" dirty="0" smtClean="0"/>
              <a:t>割賦販売の基本ユニットの応用（</a:t>
            </a:r>
            <a:r>
              <a:rPr kumimoji="1" lang="en-US" altLang="ja-JP" dirty="0" smtClean="0"/>
              <a:t>3/5</a:t>
            </a:r>
            <a:r>
              <a:rPr kumimoji="1" lang="ja-JP" altLang="en-US" dirty="0" smtClean="0"/>
              <a:t>）</a:t>
            </a:r>
            <a:r>
              <a:rPr kumimoji="1" lang="en-US" altLang="ja-JP" dirty="0" smtClean="0"/>
              <a:t/>
            </a:r>
            <a:br>
              <a:rPr kumimoji="1" lang="en-US" altLang="ja-JP" dirty="0" smtClean="0"/>
            </a:br>
            <a:r>
              <a:rPr kumimoji="1" lang="ja-JP" altLang="en-US" dirty="0" smtClean="0"/>
              <a:t>クレジット</a:t>
            </a:r>
            <a:r>
              <a:rPr lang="ja-JP" altLang="en-US" dirty="0" smtClean="0"/>
              <a:t>販売</a:t>
            </a:r>
            <a:r>
              <a:rPr lang="ja-JP" altLang="en-US" sz="3100" dirty="0" smtClean="0"/>
              <a:t>（第三者のためにする契約）</a:t>
            </a:r>
            <a:r>
              <a:rPr lang="ja-JP" altLang="en-US" sz="2200" dirty="0" smtClean="0">
                <a:hlinkClick r:id="rId2" action="ppaction://hlinksldjump"/>
              </a:rPr>
              <a:t>→基本</a:t>
            </a:r>
            <a:endParaRPr kumimoji="1" lang="ja-JP" altLang="en-US" sz="22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36</a:t>
            </a:fld>
            <a:endParaRPr kumimoji="1" lang="ja-JP" altLang="en-US" dirty="0"/>
          </a:p>
        </p:txBody>
      </p:sp>
      <p:sp>
        <p:nvSpPr>
          <p:cNvPr id="18" name="上下矢印 17"/>
          <p:cNvSpPr/>
          <p:nvPr/>
        </p:nvSpPr>
        <p:spPr>
          <a:xfrm>
            <a:off x="4443202" y="3222694"/>
            <a:ext cx="70614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①割賦販売契約</a:t>
            </a:r>
            <a:endParaRPr kumimoji="1" lang="en-US" altLang="ja-JP" sz="1600" dirty="0" smtClean="0"/>
          </a:p>
        </p:txBody>
      </p:sp>
      <p:sp>
        <p:nvSpPr>
          <p:cNvPr id="20" name="正方形/長方形 19"/>
          <p:cNvSpPr/>
          <p:nvPr/>
        </p:nvSpPr>
        <p:spPr>
          <a:xfrm>
            <a:off x="5737456" y="2486829"/>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25" name="上矢印 24"/>
          <p:cNvSpPr/>
          <p:nvPr/>
        </p:nvSpPr>
        <p:spPr>
          <a:xfrm>
            <a:off x="5168638" y="2765494"/>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26" name="下矢印 25"/>
          <p:cNvSpPr/>
          <p:nvPr/>
        </p:nvSpPr>
        <p:spPr>
          <a:xfrm>
            <a:off x="3512454" y="2639229"/>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割賦代金債権</a:t>
            </a:r>
            <a:endParaRPr kumimoji="1" lang="ja-JP" altLang="en-US" dirty="0"/>
          </a:p>
        </p:txBody>
      </p:sp>
      <p:sp>
        <p:nvSpPr>
          <p:cNvPr id="28" name="上矢印 27"/>
          <p:cNvSpPr/>
          <p:nvPr/>
        </p:nvSpPr>
        <p:spPr>
          <a:xfrm>
            <a:off x="3080406" y="5157192"/>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9" name="下矢印 28"/>
          <p:cNvSpPr/>
          <p:nvPr/>
        </p:nvSpPr>
        <p:spPr>
          <a:xfrm>
            <a:off x="5561838" y="3324460"/>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smtClean="0"/>
              <a:t>所有権留保</a:t>
            </a:r>
            <a:endParaRPr kumimoji="1" lang="ja-JP" altLang="en-US" dirty="0"/>
          </a:p>
        </p:txBody>
      </p:sp>
      <p:sp>
        <p:nvSpPr>
          <p:cNvPr id="30" name="上矢印 29"/>
          <p:cNvSpPr/>
          <p:nvPr/>
        </p:nvSpPr>
        <p:spPr>
          <a:xfrm>
            <a:off x="5108983" y="2825277"/>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62" name="正方形/長方形 61"/>
          <p:cNvSpPr/>
          <p:nvPr/>
        </p:nvSpPr>
        <p:spPr>
          <a:xfrm>
            <a:off x="5737456" y="2639229"/>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64" name="直線矢印コネクタ 63"/>
          <p:cNvCxnSpPr/>
          <p:nvPr/>
        </p:nvCxnSpPr>
        <p:spPr>
          <a:xfrm>
            <a:off x="6241512" y="3185317"/>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343733" y="3595111"/>
            <a:ext cx="461665" cy="1010138"/>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10" name="円弧 9"/>
          <p:cNvSpPr/>
          <p:nvPr/>
        </p:nvSpPr>
        <p:spPr>
          <a:xfrm>
            <a:off x="1116766" y="1628800"/>
            <a:ext cx="3600400" cy="1800200"/>
          </a:xfrm>
          <a:prstGeom prst="arc">
            <a:avLst>
              <a:gd name="adj1" fmla="val 11113958"/>
              <a:gd name="adj2" fmla="val 21221630"/>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600" dirty="0" smtClean="0"/>
              <a:t>③債権売買代金支払</a:t>
            </a:r>
            <a:endParaRPr kumimoji="1" lang="en-US" altLang="ja-JP" sz="1600" dirty="0" smtClean="0"/>
          </a:p>
          <a:p>
            <a:pPr algn="ctr"/>
            <a:r>
              <a:rPr lang="ja-JP" altLang="en-US" sz="1600" dirty="0" smtClean="0"/>
              <a:t>（受益の意思表示）</a:t>
            </a:r>
            <a:endParaRPr kumimoji="1" lang="ja-JP" altLang="en-US" sz="1600" dirty="0"/>
          </a:p>
        </p:txBody>
      </p:sp>
      <p:sp>
        <p:nvSpPr>
          <p:cNvPr id="27" name="円弧 26"/>
          <p:cNvSpPr/>
          <p:nvPr/>
        </p:nvSpPr>
        <p:spPr>
          <a:xfrm rot="18623474">
            <a:off x="1426665" y="2178267"/>
            <a:ext cx="2187364" cy="4474919"/>
          </a:xfrm>
          <a:prstGeom prst="arc">
            <a:avLst>
              <a:gd name="adj1" fmla="val 5465130"/>
              <a:gd name="adj2" fmla="val 1613350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smtClean="0"/>
              <a:t>④</a:t>
            </a:r>
            <a:endParaRPr kumimoji="1" lang="en-US" altLang="ja-JP" dirty="0" smtClean="0"/>
          </a:p>
          <a:p>
            <a:pPr algn="ctr"/>
            <a:r>
              <a:rPr kumimoji="1" lang="ja-JP" altLang="en-US" dirty="0" smtClean="0"/>
              <a:t>割</a:t>
            </a:r>
            <a:endParaRPr kumimoji="1" lang="en-US" altLang="ja-JP" dirty="0" smtClean="0"/>
          </a:p>
          <a:p>
            <a:pPr algn="ctr"/>
            <a:r>
              <a:rPr kumimoji="1" lang="ja-JP" altLang="en-US" dirty="0" smtClean="0"/>
              <a:t>賦</a:t>
            </a:r>
            <a:endParaRPr kumimoji="1" lang="en-US" altLang="ja-JP" dirty="0" smtClean="0"/>
          </a:p>
          <a:p>
            <a:pPr algn="ctr"/>
            <a:r>
              <a:rPr kumimoji="1" lang="ja-JP" altLang="en-US" dirty="0" smtClean="0"/>
              <a:t>代</a:t>
            </a:r>
            <a:endParaRPr kumimoji="1" lang="en-US" altLang="ja-JP" dirty="0" smtClean="0"/>
          </a:p>
          <a:p>
            <a:pPr algn="ctr"/>
            <a:r>
              <a:rPr kumimoji="1" lang="ja-JP" altLang="en-US" dirty="0" smtClean="0"/>
              <a:t>金</a:t>
            </a:r>
            <a:endParaRPr kumimoji="1" lang="en-US" altLang="ja-JP" dirty="0" smtClean="0"/>
          </a:p>
          <a:p>
            <a:pPr algn="ctr"/>
            <a:r>
              <a:rPr kumimoji="1" lang="ja-JP" altLang="en-US" dirty="0" smtClean="0"/>
              <a:t>額</a:t>
            </a:r>
            <a:endParaRPr kumimoji="1" lang="en-US" altLang="ja-JP" dirty="0" smtClean="0"/>
          </a:p>
          <a:p>
            <a:pPr algn="ctr"/>
            <a:r>
              <a:rPr lang="ja-JP" altLang="en-US" dirty="0" smtClean="0"/>
              <a:t>返</a:t>
            </a:r>
            <a:endParaRPr lang="en-US" altLang="ja-JP" dirty="0" smtClean="0"/>
          </a:p>
          <a:p>
            <a:pPr algn="ctr"/>
            <a:r>
              <a:rPr lang="ja-JP" altLang="en-US" dirty="0" smtClean="0"/>
              <a:t>済</a:t>
            </a:r>
            <a:endParaRPr kumimoji="1" lang="en-US" altLang="ja-JP" dirty="0" smtClean="0"/>
          </a:p>
        </p:txBody>
      </p:sp>
      <p:sp>
        <p:nvSpPr>
          <p:cNvPr id="16" name="円/楕円 15"/>
          <p:cNvSpPr/>
          <p:nvPr/>
        </p:nvSpPr>
        <p:spPr>
          <a:xfrm>
            <a:off x="3677277" y="2308294"/>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17" name="円/楕円 16"/>
          <p:cNvSpPr/>
          <p:nvPr/>
        </p:nvSpPr>
        <p:spPr>
          <a:xfrm>
            <a:off x="3677277" y="4985517"/>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
        <p:nvSpPr>
          <p:cNvPr id="37" name="円/楕円 36"/>
          <p:cNvSpPr/>
          <p:nvPr/>
        </p:nvSpPr>
        <p:spPr>
          <a:xfrm>
            <a:off x="744373" y="2306809"/>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信販会社</a:t>
            </a:r>
            <a:r>
              <a:rPr kumimoji="1" lang="en-US" altLang="ja-JP" dirty="0" smtClean="0"/>
              <a:t>C</a:t>
            </a:r>
            <a:endParaRPr kumimoji="1" lang="ja-JP" altLang="en-US" dirty="0"/>
          </a:p>
        </p:txBody>
      </p:sp>
      <p:sp>
        <p:nvSpPr>
          <p:cNvPr id="23" name="上下矢印 22"/>
          <p:cNvSpPr/>
          <p:nvPr/>
        </p:nvSpPr>
        <p:spPr>
          <a:xfrm>
            <a:off x="3953085" y="3222217"/>
            <a:ext cx="70614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②債権譲渡契約</a:t>
            </a:r>
            <a:endParaRPr kumimoji="1" lang="en-US" altLang="ja-JP" sz="1600" dirty="0" smtClean="0"/>
          </a:p>
        </p:txBody>
      </p:sp>
      <p:sp>
        <p:nvSpPr>
          <p:cNvPr id="24" name="テキスト ボックス 23"/>
          <p:cNvSpPr txBox="1"/>
          <p:nvPr/>
        </p:nvSpPr>
        <p:spPr>
          <a:xfrm>
            <a:off x="6948264" y="1785005"/>
            <a:ext cx="1944216"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smtClean="0"/>
              <a:t>同じ契約でも，「第三者のためにする契約」の構成によると，状況が変わってくる。</a:t>
            </a:r>
            <a:endParaRPr lang="en-US" altLang="ja-JP" sz="1600" dirty="0" smtClean="0"/>
          </a:p>
          <a:p>
            <a:pPr marL="285750" indent="-285750">
              <a:buClr>
                <a:schemeClr val="tx2"/>
              </a:buClr>
              <a:buFont typeface="Wingdings" pitchFamily="2" charset="2"/>
              <a:buChar char="n"/>
            </a:pPr>
            <a:r>
              <a:rPr kumimoji="1" lang="ja-JP" altLang="en-US" sz="1600" dirty="0" smtClean="0"/>
              <a:t>第</a:t>
            </a:r>
            <a:r>
              <a:rPr kumimoji="1" lang="en-US" altLang="ja-JP" sz="1600" dirty="0" smtClean="0"/>
              <a:t>1</a:t>
            </a:r>
            <a:r>
              <a:rPr kumimoji="1" lang="ja-JP" altLang="en-US" sz="1600" dirty="0" smtClean="0"/>
              <a:t>に，割賦販売も債権売買も同一当事者間の契約となる。</a:t>
            </a:r>
            <a:endParaRPr kumimoji="1" lang="en-US" altLang="ja-JP" sz="1600" dirty="0" smtClean="0"/>
          </a:p>
          <a:p>
            <a:pPr marL="285750" indent="-285750">
              <a:buClr>
                <a:schemeClr val="tx2"/>
              </a:buClr>
              <a:buFont typeface="Wingdings" pitchFamily="2" charset="2"/>
              <a:buChar char="n"/>
            </a:pPr>
            <a:r>
              <a:rPr lang="ja-JP" altLang="en-US" sz="1600" dirty="0"/>
              <a:t>第</a:t>
            </a:r>
            <a:r>
              <a:rPr lang="en-US" altLang="ja-JP" sz="1600" dirty="0"/>
              <a:t>2</a:t>
            </a:r>
            <a:r>
              <a:rPr lang="ja-JP" altLang="en-US" sz="1600" dirty="0"/>
              <a:t>に</a:t>
            </a:r>
            <a:r>
              <a:rPr lang="ja-JP" altLang="en-US" sz="1600" dirty="0" smtClean="0"/>
              <a:t>，信販会社は，契約当事者ではなくなる。</a:t>
            </a:r>
            <a:endParaRPr lang="en-US" altLang="ja-JP" sz="1600" dirty="0" smtClean="0"/>
          </a:p>
          <a:p>
            <a:pPr marL="285750" indent="-285750">
              <a:buClr>
                <a:schemeClr val="tx2"/>
              </a:buClr>
              <a:buFont typeface="Wingdings" pitchFamily="2" charset="2"/>
              <a:buChar char="n"/>
            </a:pPr>
            <a:r>
              <a:rPr lang="ja-JP" altLang="en-US" sz="1600" dirty="0" smtClean="0"/>
              <a:t>第</a:t>
            </a:r>
            <a:r>
              <a:rPr lang="en-US" altLang="ja-JP" sz="1600" dirty="0" smtClean="0"/>
              <a:t>3</a:t>
            </a:r>
            <a:r>
              <a:rPr lang="ja-JP" altLang="en-US" sz="1600" dirty="0" smtClean="0"/>
              <a:t>に，明文の規定によって，信販会社は，抗弁の対抗を受けることになる（</a:t>
            </a:r>
            <a:r>
              <a:rPr lang="ja-JP" altLang="en-US" sz="1600" dirty="0" smtClean="0">
                <a:hlinkClick r:id="rId3" action="ppaction://hlinksldjump"/>
              </a:rPr>
              <a:t>最高裁判決</a:t>
            </a:r>
            <a:r>
              <a:rPr lang="ja-JP" altLang="en-US" sz="1600" dirty="0" smtClean="0"/>
              <a:t>の克服）</a:t>
            </a:r>
            <a:r>
              <a:rPr kumimoji="1" lang="ja-JP" altLang="en-US" sz="1600" dirty="0" smtClean="0"/>
              <a:t>。</a:t>
            </a:r>
            <a:endParaRPr kumimoji="1" lang="en-US" altLang="ja-JP" sz="1600" dirty="0" smtClean="0"/>
          </a:p>
        </p:txBody>
      </p:sp>
    </p:spTree>
    <p:extLst>
      <p:ext uri="{BB962C8B-B14F-4D97-AF65-F5344CB8AC3E}">
        <p14:creationId xmlns:p14="http://schemas.microsoft.com/office/powerpoint/2010/main" val="3934934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42" fill="hold" grpId="0" nodeType="afterEffect">
                                  <p:stCondLst>
                                    <p:cond delay="500"/>
                                  </p:stCondLst>
                                  <p:childTnLst>
                                    <p:set>
                                      <p:cBhvr>
                                        <p:cTn id="59" dur="1" fill="hold">
                                          <p:stCondLst>
                                            <p:cond delay="0"/>
                                          </p:stCondLst>
                                        </p:cTn>
                                        <p:tgtEl>
                                          <p:spTgt spid="23"/>
                                        </p:tgtEl>
                                        <p:attrNameLst>
                                          <p:attrName>style.visibility</p:attrName>
                                        </p:attrNameLst>
                                      </p:cBhvr>
                                      <p:to>
                                        <p:strVal val="visible"/>
                                      </p:to>
                                    </p:set>
                                    <p:animEffect transition="in" filter="barn(outHorizontal)">
                                      <p:cBhvr>
                                        <p:cTn id="60" dur="1500"/>
                                        <p:tgtEl>
                                          <p:spTgt spid="23"/>
                                        </p:tgtEl>
                                      </p:cBhvr>
                                    </p:animEffect>
                                  </p:childTnLst>
                                </p:cTn>
                              </p:par>
                            </p:childTnLst>
                          </p:cTn>
                        </p:par>
                        <p:par>
                          <p:cTn id="61" fill="hold">
                            <p:stCondLst>
                              <p:cond delay="2750"/>
                            </p:stCondLst>
                            <p:childTnLst>
                              <p:par>
                                <p:cTn id="62" presetID="22" presetClass="entr" presetSubtype="8" fill="hold" grpId="0" nodeType="afterEffect">
                                  <p:stCondLst>
                                    <p:cond delay="500"/>
                                  </p:stCondLst>
                                  <p:childTnLst>
                                    <p:set>
                                      <p:cBhvr>
                                        <p:cTn id="63" dur="1" fill="hold">
                                          <p:stCondLst>
                                            <p:cond delay="0"/>
                                          </p:stCondLst>
                                        </p:cTn>
                                        <p:tgtEl>
                                          <p:spTgt spid="10"/>
                                        </p:tgtEl>
                                        <p:attrNameLst>
                                          <p:attrName>style.visibility</p:attrName>
                                        </p:attrNameLst>
                                      </p:cBhvr>
                                      <p:to>
                                        <p:strVal val="visible"/>
                                      </p:to>
                                    </p:set>
                                    <p:animEffect transition="in" filter="wipe(left)">
                                      <p:cBhvr>
                                        <p:cTn id="64" dur="1000"/>
                                        <p:tgtEl>
                                          <p:spTgt spid="10"/>
                                        </p:tgtEl>
                                      </p:cBhvr>
                                    </p:animEffect>
                                  </p:childTnLst>
                                </p:cTn>
                              </p:par>
                            </p:childTnLst>
                          </p:cTn>
                        </p:par>
                        <p:par>
                          <p:cTn id="65" fill="hold">
                            <p:stCondLst>
                              <p:cond delay="4250"/>
                            </p:stCondLst>
                            <p:childTnLst>
                              <p:par>
                                <p:cTn id="66" presetID="8" presetClass="emph" presetSubtype="0" fill="hold" grpId="1" nodeType="afterEffect">
                                  <p:stCondLst>
                                    <p:cond delay="500"/>
                                  </p:stCondLst>
                                  <p:childTnLst>
                                    <p:animRot by="-2700000">
                                      <p:cBhvr>
                                        <p:cTn id="67" dur="2000" fill="hold"/>
                                        <p:tgtEl>
                                          <p:spTgt spid="26"/>
                                        </p:tgtEl>
                                        <p:attrNameLst>
                                          <p:attrName>r</p:attrName>
                                        </p:attrNameLst>
                                      </p:cBhvr>
                                    </p:animRot>
                                  </p:childTnLst>
                                </p:cTn>
                              </p:par>
                              <p:par>
                                <p:cTn id="68" presetID="42" presetClass="path" presetSubtype="0" accel="50000" decel="50000" fill="hold" grpId="2" nodeType="withEffect">
                                  <p:stCondLst>
                                    <p:cond delay="500"/>
                                  </p:stCondLst>
                                  <p:childTnLst>
                                    <p:animMotion origin="layout" path="M 4.72222E-6 4.60685E-6 L -0.08941 0.01595 " pathEditMode="relative" rAng="0" ptsTypes="AA">
                                      <p:cBhvr>
                                        <p:cTn id="69" dur="2000" fill="hold"/>
                                        <p:tgtEl>
                                          <p:spTgt spid="26"/>
                                        </p:tgtEl>
                                        <p:attrNameLst>
                                          <p:attrName>ppt_x</p:attrName>
                                          <p:attrName>ppt_y</p:attrName>
                                        </p:attrNameLst>
                                      </p:cBhvr>
                                      <p:rCtr x="-4479" y="786"/>
                                    </p:animMotion>
                                  </p:childTnLst>
                                </p:cTn>
                              </p:par>
                              <p:par>
                                <p:cTn id="70" presetID="22" presetClass="entr" presetSubtype="2" fill="hold" grpId="0" nodeType="withEffect">
                                  <p:stCondLst>
                                    <p:cond delay="1500"/>
                                  </p:stCondLst>
                                  <p:childTnLst>
                                    <p:set>
                                      <p:cBhvr>
                                        <p:cTn id="71" dur="1" fill="hold">
                                          <p:stCondLst>
                                            <p:cond delay="0"/>
                                          </p:stCondLst>
                                        </p:cTn>
                                        <p:tgtEl>
                                          <p:spTgt spid="2"/>
                                        </p:tgtEl>
                                        <p:attrNameLst>
                                          <p:attrName>style.visibility</p:attrName>
                                        </p:attrNameLst>
                                      </p:cBhvr>
                                      <p:to>
                                        <p:strVal val="visible"/>
                                      </p:to>
                                    </p:set>
                                    <p:animEffect transition="in" filter="wipe(right)">
                                      <p:cBhvr>
                                        <p:cTn id="72" dur="1000"/>
                                        <p:tgtEl>
                                          <p:spTgt spid="2"/>
                                        </p:tgtEl>
                                      </p:cBhvr>
                                    </p:animEffect>
                                  </p:childTnLst>
                                </p:cTn>
                              </p:par>
                              <p:par>
                                <p:cTn id="73" presetID="42" presetClass="path" presetSubtype="0" accel="50000" decel="50000" fill="hold" grpId="1" nodeType="withEffect">
                                  <p:stCondLst>
                                    <p:cond delay="500"/>
                                  </p:stCondLst>
                                  <p:childTnLst>
                                    <p:animMotion origin="layout" path="M 5.55556E-7 3.91304E-6 L -0.43976 -0.03539 " pathEditMode="relative" rAng="0" ptsTypes="AA">
                                      <p:cBhvr>
                                        <p:cTn id="74" dur="2000" fill="hold"/>
                                        <p:tgtEl>
                                          <p:spTgt spid="29"/>
                                        </p:tgtEl>
                                        <p:attrNameLst>
                                          <p:attrName>ppt_x</p:attrName>
                                          <p:attrName>ppt_y</p:attrName>
                                        </p:attrNameLst>
                                      </p:cBhvr>
                                      <p:rCtr x="-21997" y="-1781"/>
                                    </p:animMotion>
                                  </p:childTnLst>
                                </p:cTn>
                              </p:par>
                              <p:par>
                                <p:cTn id="75" presetID="8" presetClass="emph" presetSubtype="0" fill="hold" grpId="2" nodeType="withEffect">
                                  <p:stCondLst>
                                    <p:cond delay="500"/>
                                  </p:stCondLst>
                                  <p:childTnLst>
                                    <p:animRot by="-2700000">
                                      <p:cBhvr>
                                        <p:cTn id="76" dur="2000" fill="hold"/>
                                        <p:tgtEl>
                                          <p:spTgt spid="29"/>
                                        </p:tgtEl>
                                        <p:attrNameLst>
                                          <p:attrName>r</p:attrName>
                                        </p:attrNameLst>
                                      </p:cBhvr>
                                    </p:animRot>
                                  </p:childTnLst>
                                </p:cTn>
                              </p:par>
                              <p:par>
                                <p:cTn id="77" presetID="10" presetClass="entr" presetSubtype="0" fill="hold" grpId="0" nodeType="withEffect">
                                  <p:stCondLst>
                                    <p:cond delay="50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2000"/>
                                        <p:tgtEl>
                                          <p:spTgt spid="41"/>
                                        </p:tgtEl>
                                      </p:cBhvr>
                                    </p:animEffect>
                                  </p:childTnLst>
                                </p:cTn>
                              </p:par>
                              <p:par>
                                <p:cTn id="80" presetID="8" presetClass="emph" presetSubtype="0" fill="hold" grpId="1" nodeType="withEffect">
                                  <p:stCondLst>
                                    <p:cond delay="500"/>
                                  </p:stCondLst>
                                  <p:childTnLst>
                                    <p:animRot by="-2700000">
                                      <p:cBhvr>
                                        <p:cTn id="81" dur="2000" fill="hold"/>
                                        <p:tgtEl>
                                          <p:spTgt spid="28"/>
                                        </p:tgtEl>
                                        <p:attrNameLst>
                                          <p:attrName>r</p:attrName>
                                        </p:attrNameLst>
                                      </p:cBhvr>
                                    </p:animRot>
                                  </p:childTnLst>
                                </p:cTn>
                              </p:par>
                            </p:childTnLst>
                          </p:cTn>
                        </p:par>
                        <p:par>
                          <p:cTn id="82" fill="hold">
                            <p:stCondLst>
                              <p:cond delay="6750"/>
                            </p:stCondLst>
                            <p:childTnLst>
                              <p:par>
                                <p:cTn id="83" presetID="22" presetClass="entr" presetSubtype="4" fill="hold" grpId="0" nodeType="afterEffect">
                                  <p:stCondLst>
                                    <p:cond delay="1000"/>
                                  </p:stCondLst>
                                  <p:childTnLst>
                                    <p:set>
                                      <p:cBhvr>
                                        <p:cTn id="84" dur="1" fill="hold">
                                          <p:stCondLst>
                                            <p:cond delay="0"/>
                                          </p:stCondLst>
                                        </p:cTn>
                                        <p:tgtEl>
                                          <p:spTgt spid="27"/>
                                        </p:tgtEl>
                                        <p:attrNameLst>
                                          <p:attrName>style.visibility</p:attrName>
                                        </p:attrNameLst>
                                      </p:cBhvr>
                                      <p:to>
                                        <p:strVal val="visible"/>
                                      </p:to>
                                    </p:set>
                                    <p:animEffect transition="in" filter="wipe(down)">
                                      <p:cBhvr>
                                        <p:cTn id="85" dur="20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24">
                                            <p:txEl>
                                              <p:pRg st="0" end="0"/>
                                            </p:txEl>
                                          </p:spTgt>
                                        </p:tgtEl>
                                        <p:attrNameLst>
                                          <p:attrName>style.visibility</p:attrName>
                                        </p:attrNameLst>
                                      </p:cBhvr>
                                      <p:to>
                                        <p:strVal val="visible"/>
                                      </p:to>
                                    </p:set>
                                    <p:animEffect transition="in" filter="wipe(up)">
                                      <p:cBhvr>
                                        <p:cTn id="90" dur="3000"/>
                                        <p:tgtEl>
                                          <p:spTgt spid="24">
                                            <p:txEl>
                                              <p:pRg st="0" end="0"/>
                                            </p:txEl>
                                          </p:spTgt>
                                        </p:tgtEl>
                                      </p:cBhvr>
                                    </p:animEffect>
                                  </p:childTnLst>
                                </p:cTn>
                              </p:par>
                            </p:childTnLst>
                          </p:cTn>
                        </p:par>
                        <p:par>
                          <p:cTn id="91" fill="hold">
                            <p:stCondLst>
                              <p:cond delay="3000"/>
                            </p:stCondLst>
                            <p:childTnLst>
                              <p:par>
                                <p:cTn id="92" presetID="22" presetClass="entr" presetSubtype="1" fill="hold" grpId="0" nodeType="afterEffect">
                                  <p:stCondLst>
                                    <p:cond delay="500"/>
                                  </p:stCondLst>
                                  <p:childTnLst>
                                    <p:set>
                                      <p:cBhvr>
                                        <p:cTn id="93" dur="1" fill="hold">
                                          <p:stCondLst>
                                            <p:cond delay="0"/>
                                          </p:stCondLst>
                                        </p:cTn>
                                        <p:tgtEl>
                                          <p:spTgt spid="24">
                                            <p:txEl>
                                              <p:pRg st="1" end="1"/>
                                            </p:txEl>
                                          </p:spTgt>
                                        </p:tgtEl>
                                        <p:attrNameLst>
                                          <p:attrName>style.visibility</p:attrName>
                                        </p:attrNameLst>
                                      </p:cBhvr>
                                      <p:to>
                                        <p:strVal val="visible"/>
                                      </p:to>
                                    </p:set>
                                    <p:animEffect transition="in" filter="wipe(up)">
                                      <p:cBhvr>
                                        <p:cTn id="94" dur="2500"/>
                                        <p:tgtEl>
                                          <p:spTgt spid="24">
                                            <p:txEl>
                                              <p:pRg st="1" end="1"/>
                                            </p:txEl>
                                          </p:spTgt>
                                        </p:tgtEl>
                                      </p:cBhvr>
                                    </p:animEffect>
                                  </p:childTnLst>
                                </p:cTn>
                              </p:par>
                            </p:childTnLst>
                          </p:cTn>
                        </p:par>
                        <p:par>
                          <p:cTn id="95" fill="hold">
                            <p:stCondLst>
                              <p:cond delay="6000"/>
                            </p:stCondLst>
                            <p:childTnLst>
                              <p:par>
                                <p:cTn id="96" presetID="22" presetClass="entr" presetSubtype="1" fill="hold" grpId="0" nodeType="afterEffect">
                                  <p:stCondLst>
                                    <p:cond delay="500"/>
                                  </p:stCondLst>
                                  <p:childTnLst>
                                    <p:set>
                                      <p:cBhvr>
                                        <p:cTn id="97" dur="1" fill="hold">
                                          <p:stCondLst>
                                            <p:cond delay="0"/>
                                          </p:stCondLst>
                                        </p:cTn>
                                        <p:tgtEl>
                                          <p:spTgt spid="24">
                                            <p:txEl>
                                              <p:pRg st="2" end="2"/>
                                            </p:txEl>
                                          </p:spTgt>
                                        </p:tgtEl>
                                        <p:attrNameLst>
                                          <p:attrName>style.visibility</p:attrName>
                                        </p:attrNameLst>
                                      </p:cBhvr>
                                      <p:to>
                                        <p:strVal val="visible"/>
                                      </p:to>
                                    </p:set>
                                    <p:animEffect transition="in" filter="wipe(up)">
                                      <p:cBhvr>
                                        <p:cTn id="98" dur="2000"/>
                                        <p:tgtEl>
                                          <p:spTgt spid="24">
                                            <p:txEl>
                                              <p:pRg st="2" end="2"/>
                                            </p:txEl>
                                          </p:spTgt>
                                        </p:tgtEl>
                                      </p:cBhvr>
                                    </p:animEffect>
                                  </p:childTnLst>
                                </p:cTn>
                              </p:par>
                            </p:childTnLst>
                          </p:cTn>
                        </p:par>
                        <p:par>
                          <p:cTn id="99" fill="hold">
                            <p:stCondLst>
                              <p:cond delay="8500"/>
                            </p:stCondLst>
                            <p:childTnLst>
                              <p:par>
                                <p:cTn id="100" presetID="22" presetClass="entr" presetSubtype="1" fill="hold" grpId="0" nodeType="afterEffect">
                                  <p:stCondLst>
                                    <p:cond delay="500"/>
                                  </p:stCondLst>
                                  <p:childTnLst>
                                    <p:set>
                                      <p:cBhvr>
                                        <p:cTn id="101" dur="1" fill="hold">
                                          <p:stCondLst>
                                            <p:cond delay="0"/>
                                          </p:stCondLst>
                                        </p:cTn>
                                        <p:tgtEl>
                                          <p:spTgt spid="24">
                                            <p:txEl>
                                              <p:pRg st="3" end="3"/>
                                            </p:txEl>
                                          </p:spTgt>
                                        </p:tgtEl>
                                        <p:attrNameLst>
                                          <p:attrName>style.visibility</p:attrName>
                                        </p:attrNameLst>
                                      </p:cBhvr>
                                      <p:to>
                                        <p:strVal val="visible"/>
                                      </p:to>
                                    </p:set>
                                    <p:animEffect transition="in" filter="wipe(up)">
                                      <p:cBhvr>
                                        <p:cTn id="102" dur="3000"/>
                                        <p:tgtEl>
                                          <p:spTgt spid="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1" grpId="0" animBg="1"/>
      <p:bldP spid="18" grpId="0" animBg="1"/>
      <p:bldP spid="20" grpId="0" animBg="1"/>
      <p:bldP spid="20" grpId="1" animBg="1"/>
      <p:bldP spid="25" grpId="0" animBg="1"/>
      <p:bldP spid="25" grpId="1" animBg="1"/>
      <p:bldP spid="26" grpId="0" animBg="1"/>
      <p:bldP spid="26" grpId="1" animBg="1"/>
      <p:bldP spid="26" grpId="2" animBg="1"/>
      <p:bldP spid="28" grpId="0" animBg="1"/>
      <p:bldP spid="28" grpId="1" animBg="1"/>
      <p:bldP spid="29" grpId="0" animBg="1"/>
      <p:bldP spid="29" grpId="1" animBg="1"/>
      <p:bldP spid="29" grpId="2" animBg="1"/>
      <p:bldP spid="30" grpId="0" animBg="1"/>
      <p:bldP spid="62" grpId="0" animBg="1"/>
      <p:bldP spid="69" grpId="0"/>
      <p:bldP spid="10" grpId="0" animBg="1"/>
      <p:bldP spid="27" grpId="0" animBg="1"/>
      <p:bldP spid="16" grpId="0" animBg="1"/>
      <p:bldP spid="17" grpId="0" animBg="1"/>
      <p:bldP spid="37" grpId="0" animBg="1"/>
      <p:bldP spid="23" grpId="0" animBg="1"/>
      <p:bldP spid="24"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下矢印 40"/>
          <p:cNvSpPr/>
          <p:nvPr/>
        </p:nvSpPr>
        <p:spPr>
          <a:xfrm>
            <a:off x="3583312" y="2765494"/>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　　割賦代金</a:t>
            </a:r>
            <a:endParaRPr kumimoji="1" lang="ja-JP" altLang="en-US" dirty="0"/>
          </a:p>
        </p:txBody>
      </p:sp>
      <p:sp>
        <p:nvSpPr>
          <p:cNvPr id="11" name="右矢印 10"/>
          <p:cNvSpPr/>
          <p:nvPr/>
        </p:nvSpPr>
        <p:spPr>
          <a:xfrm>
            <a:off x="1907704" y="2996952"/>
            <a:ext cx="2376263" cy="484632"/>
          </a:xfrm>
          <a:prstGeom prst="rightArrow">
            <a:avLst/>
          </a:prstGeom>
          <a:solidFill>
            <a:srgbClr val="FCDDC4"/>
          </a:solidFill>
          <a:ln w="19050">
            <a:solidFill>
              <a:schemeClr val="accent6">
                <a:lumMod val="75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smtClean="0">
                <a:solidFill>
                  <a:schemeClr val="tx1">
                    <a:lumMod val="50000"/>
                    <a:lumOff val="50000"/>
                  </a:schemeClr>
                </a:solidFill>
              </a:rPr>
              <a:t>履行請求</a:t>
            </a:r>
            <a:endParaRPr kumimoji="1" lang="ja-JP" altLang="en-US" sz="1600" dirty="0">
              <a:solidFill>
                <a:schemeClr val="tx1">
                  <a:lumMod val="50000"/>
                  <a:lumOff val="50000"/>
                </a:schemeClr>
              </a:solidFill>
            </a:endParaRPr>
          </a:p>
        </p:txBody>
      </p:sp>
      <p:sp>
        <p:nvSpPr>
          <p:cNvPr id="7" name="タイトル 6"/>
          <p:cNvSpPr>
            <a:spLocks noGrp="1"/>
          </p:cNvSpPr>
          <p:nvPr>
            <p:ph type="title"/>
          </p:nvPr>
        </p:nvSpPr>
        <p:spPr>
          <a:xfrm>
            <a:off x="457200" y="269776"/>
            <a:ext cx="8229600" cy="1143000"/>
          </a:xfrm>
        </p:spPr>
        <p:txBody>
          <a:bodyPr>
            <a:normAutofit fontScale="90000"/>
          </a:bodyPr>
          <a:lstStyle/>
          <a:p>
            <a:r>
              <a:rPr kumimoji="1" lang="ja-JP" altLang="en-US" dirty="0" smtClean="0"/>
              <a:t>割賦販売の基本ユニットの応用（</a:t>
            </a:r>
            <a:r>
              <a:rPr kumimoji="1" lang="en-US" altLang="ja-JP" dirty="0" smtClean="0"/>
              <a:t>4/5</a:t>
            </a:r>
            <a:r>
              <a:rPr kumimoji="1" lang="ja-JP" altLang="en-US" dirty="0" smtClean="0"/>
              <a:t>）</a:t>
            </a:r>
            <a:r>
              <a:rPr kumimoji="1" lang="en-US" altLang="ja-JP" dirty="0" smtClean="0"/>
              <a:t/>
            </a:r>
            <a:br>
              <a:rPr kumimoji="1" lang="en-US" altLang="ja-JP" dirty="0" smtClean="0"/>
            </a:br>
            <a:r>
              <a:rPr lang="ja-JP" altLang="en-US" sz="3600" dirty="0" smtClean="0"/>
              <a:t>ローン</a:t>
            </a:r>
            <a:r>
              <a:rPr lang="ja-JP" altLang="en-US" sz="3600" dirty="0"/>
              <a:t>提携</a:t>
            </a:r>
            <a:r>
              <a:rPr lang="ja-JP" altLang="en-US" sz="3600" dirty="0" smtClean="0"/>
              <a:t>販売（</a:t>
            </a:r>
            <a:r>
              <a:rPr lang="en-US" altLang="ja-JP" sz="3600" dirty="0" smtClean="0"/>
              <a:t>2</a:t>
            </a:r>
            <a:r>
              <a:rPr lang="ja-JP" altLang="en-US" sz="3600" dirty="0" smtClean="0"/>
              <a:t>）</a:t>
            </a:r>
            <a:r>
              <a:rPr lang="ja-JP" altLang="en-US" sz="3100" dirty="0" smtClean="0"/>
              <a:t>（三者契約）</a:t>
            </a:r>
            <a:r>
              <a:rPr lang="ja-JP" altLang="en-US" sz="2200" dirty="0" smtClean="0">
                <a:hlinkClick r:id="rId2" action="ppaction://hlinksldjump"/>
              </a:rPr>
              <a:t>→基本</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37</a:t>
            </a:fld>
            <a:endParaRPr kumimoji="1" lang="ja-JP" altLang="en-US" dirty="0"/>
          </a:p>
        </p:txBody>
      </p:sp>
      <p:sp>
        <p:nvSpPr>
          <p:cNvPr id="18" name="上下矢印 17"/>
          <p:cNvSpPr/>
          <p:nvPr/>
        </p:nvSpPr>
        <p:spPr>
          <a:xfrm>
            <a:off x="4059217" y="3222694"/>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割賦販売契約</a:t>
            </a:r>
            <a:endParaRPr kumimoji="1" lang="ja-JP" altLang="en-US" dirty="0"/>
          </a:p>
        </p:txBody>
      </p:sp>
      <p:sp>
        <p:nvSpPr>
          <p:cNvPr id="20" name="正方形/長方形 19"/>
          <p:cNvSpPr/>
          <p:nvPr/>
        </p:nvSpPr>
        <p:spPr>
          <a:xfrm>
            <a:off x="5639767" y="2486829"/>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25" name="上矢印 24"/>
          <p:cNvSpPr/>
          <p:nvPr/>
        </p:nvSpPr>
        <p:spPr>
          <a:xfrm>
            <a:off x="4919687" y="2765494"/>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27" name="円弧 26"/>
          <p:cNvSpPr/>
          <p:nvPr/>
        </p:nvSpPr>
        <p:spPr>
          <a:xfrm rot="18623474">
            <a:off x="1411058" y="2216986"/>
            <a:ext cx="1795269" cy="3874552"/>
          </a:xfrm>
          <a:prstGeom prst="arc">
            <a:avLst>
              <a:gd name="adj1" fmla="val 5803085"/>
              <a:gd name="adj2" fmla="val 1602772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smtClean="0"/>
              <a:t>④</a:t>
            </a:r>
            <a:endParaRPr kumimoji="1" lang="en-US" altLang="ja-JP" dirty="0" smtClean="0"/>
          </a:p>
          <a:p>
            <a:pPr algn="ctr"/>
            <a:r>
              <a:rPr kumimoji="1" lang="ja-JP" altLang="en-US" dirty="0" smtClean="0"/>
              <a:t>割</a:t>
            </a:r>
            <a:endParaRPr kumimoji="1" lang="en-US" altLang="ja-JP" dirty="0" smtClean="0"/>
          </a:p>
          <a:p>
            <a:pPr algn="ctr"/>
            <a:r>
              <a:rPr kumimoji="1" lang="ja-JP" altLang="en-US" dirty="0" smtClean="0"/>
              <a:t>賦</a:t>
            </a:r>
            <a:endParaRPr kumimoji="1" lang="en-US" altLang="ja-JP" dirty="0" smtClean="0"/>
          </a:p>
          <a:p>
            <a:pPr algn="ctr"/>
            <a:r>
              <a:rPr kumimoji="1" lang="ja-JP" altLang="en-US" dirty="0" smtClean="0"/>
              <a:t>代</a:t>
            </a:r>
            <a:endParaRPr kumimoji="1" lang="en-US" altLang="ja-JP" dirty="0" smtClean="0"/>
          </a:p>
          <a:p>
            <a:pPr algn="ctr"/>
            <a:r>
              <a:rPr kumimoji="1" lang="ja-JP" altLang="en-US" dirty="0" smtClean="0"/>
              <a:t>金</a:t>
            </a:r>
            <a:endParaRPr kumimoji="1" lang="en-US" altLang="ja-JP" dirty="0" smtClean="0"/>
          </a:p>
          <a:p>
            <a:pPr algn="ctr"/>
            <a:r>
              <a:rPr kumimoji="1" lang="ja-JP" altLang="en-US" dirty="0" smtClean="0"/>
              <a:t>額</a:t>
            </a:r>
            <a:endParaRPr kumimoji="1" lang="en-US" altLang="ja-JP" dirty="0" smtClean="0"/>
          </a:p>
          <a:p>
            <a:pPr algn="ctr"/>
            <a:r>
              <a:rPr lang="ja-JP" altLang="en-US" dirty="0" smtClean="0"/>
              <a:t>返</a:t>
            </a:r>
            <a:endParaRPr lang="en-US" altLang="ja-JP" dirty="0" smtClean="0"/>
          </a:p>
          <a:p>
            <a:pPr algn="ctr"/>
            <a:r>
              <a:rPr lang="ja-JP" altLang="en-US" dirty="0" smtClean="0"/>
              <a:t>済</a:t>
            </a:r>
            <a:endParaRPr kumimoji="1" lang="en-US" altLang="ja-JP" dirty="0" smtClean="0"/>
          </a:p>
        </p:txBody>
      </p:sp>
      <p:sp>
        <p:nvSpPr>
          <p:cNvPr id="26" name="下矢印 25"/>
          <p:cNvSpPr/>
          <p:nvPr/>
        </p:nvSpPr>
        <p:spPr>
          <a:xfrm>
            <a:off x="3527087" y="2639229"/>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割賦代金債権</a:t>
            </a:r>
            <a:endParaRPr kumimoji="1" lang="ja-JP" altLang="en-US" dirty="0"/>
          </a:p>
        </p:txBody>
      </p:sp>
      <p:sp>
        <p:nvSpPr>
          <p:cNvPr id="28" name="上矢印 27"/>
          <p:cNvSpPr/>
          <p:nvPr/>
        </p:nvSpPr>
        <p:spPr>
          <a:xfrm>
            <a:off x="2975471" y="5052097"/>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9" name="下矢印 28"/>
          <p:cNvSpPr/>
          <p:nvPr/>
        </p:nvSpPr>
        <p:spPr>
          <a:xfrm>
            <a:off x="5404319" y="3324460"/>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smtClean="0"/>
              <a:t>所有権留保</a:t>
            </a:r>
            <a:endParaRPr kumimoji="1" lang="ja-JP" altLang="en-US" dirty="0"/>
          </a:p>
        </p:txBody>
      </p:sp>
      <p:sp>
        <p:nvSpPr>
          <p:cNvPr id="30" name="上矢印 29"/>
          <p:cNvSpPr/>
          <p:nvPr/>
        </p:nvSpPr>
        <p:spPr>
          <a:xfrm>
            <a:off x="4860032" y="2825277"/>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62" name="正方形/長方形 61"/>
          <p:cNvSpPr/>
          <p:nvPr/>
        </p:nvSpPr>
        <p:spPr>
          <a:xfrm>
            <a:off x="5639767" y="2639229"/>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64" name="直線矢印コネクタ 63"/>
          <p:cNvCxnSpPr/>
          <p:nvPr/>
        </p:nvCxnSpPr>
        <p:spPr>
          <a:xfrm>
            <a:off x="6143823" y="3185317"/>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161941" y="3595111"/>
            <a:ext cx="461665" cy="1010138"/>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8" name="左右矢印 7"/>
          <p:cNvSpPr/>
          <p:nvPr/>
        </p:nvSpPr>
        <p:spPr>
          <a:xfrm>
            <a:off x="2039367" y="2291245"/>
            <a:ext cx="1944216" cy="1038088"/>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②債権売買</a:t>
            </a:r>
            <a:endParaRPr kumimoji="1" lang="en-US" altLang="ja-JP" sz="1600" dirty="0" smtClean="0"/>
          </a:p>
          <a:p>
            <a:pPr algn="ctr"/>
            <a:r>
              <a:rPr lang="ja-JP" altLang="en-US" sz="1600" dirty="0" smtClean="0"/>
              <a:t>資力</a:t>
            </a:r>
            <a:r>
              <a:rPr lang="ja-JP" altLang="en-US" sz="1600" dirty="0"/>
              <a:t>担保</a:t>
            </a:r>
            <a:endParaRPr kumimoji="1" lang="ja-JP" altLang="en-US" sz="1600" dirty="0"/>
          </a:p>
        </p:txBody>
      </p:sp>
      <p:sp>
        <p:nvSpPr>
          <p:cNvPr id="9" name="テキスト ボックス 8"/>
          <p:cNvSpPr txBox="1"/>
          <p:nvPr/>
        </p:nvSpPr>
        <p:spPr>
          <a:xfrm>
            <a:off x="3852713" y="1879881"/>
            <a:ext cx="1178420" cy="369332"/>
          </a:xfrm>
          <a:prstGeom prst="rect">
            <a:avLst/>
          </a:prstGeom>
          <a:noFill/>
        </p:spPr>
        <p:txBody>
          <a:bodyPr wrap="square" rtlCol="0">
            <a:spAutoFit/>
          </a:bodyPr>
          <a:lstStyle/>
          <a:p>
            <a:r>
              <a:rPr kumimoji="1" lang="ja-JP" altLang="en-US" dirty="0" smtClean="0"/>
              <a:t>②保証人</a:t>
            </a:r>
            <a:endParaRPr kumimoji="1" lang="ja-JP" altLang="en-US" dirty="0"/>
          </a:p>
        </p:txBody>
      </p:sp>
      <p:sp>
        <p:nvSpPr>
          <p:cNvPr id="10" name="円弧 9"/>
          <p:cNvSpPr/>
          <p:nvPr/>
        </p:nvSpPr>
        <p:spPr>
          <a:xfrm>
            <a:off x="1403648" y="1700808"/>
            <a:ext cx="2640822" cy="1584176"/>
          </a:xfrm>
          <a:prstGeom prst="arc">
            <a:avLst>
              <a:gd name="adj1" fmla="val 11325550"/>
              <a:gd name="adj2" fmla="val 21277671"/>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③買主経由</a:t>
            </a:r>
            <a:endParaRPr kumimoji="1" lang="en-US" altLang="ja-JP" dirty="0" smtClean="0"/>
          </a:p>
          <a:p>
            <a:pPr algn="ctr"/>
            <a:r>
              <a:rPr lang="ja-JP" altLang="en-US" dirty="0"/>
              <a:t>売主へ</a:t>
            </a:r>
            <a:r>
              <a:rPr lang="ja-JP" altLang="en-US" dirty="0" smtClean="0"/>
              <a:t>の</a:t>
            </a:r>
            <a:r>
              <a:rPr lang="ja-JP" altLang="en-US" dirty="0"/>
              <a:t>融資</a:t>
            </a:r>
            <a:endParaRPr kumimoji="1" lang="ja-JP" altLang="en-US" dirty="0"/>
          </a:p>
        </p:txBody>
      </p:sp>
      <p:sp>
        <p:nvSpPr>
          <p:cNvPr id="16" name="円/楕円 15"/>
          <p:cNvSpPr/>
          <p:nvPr/>
        </p:nvSpPr>
        <p:spPr>
          <a:xfrm>
            <a:off x="3604119" y="2308294"/>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17" name="円/楕円 16"/>
          <p:cNvSpPr/>
          <p:nvPr/>
        </p:nvSpPr>
        <p:spPr>
          <a:xfrm>
            <a:off x="3604119" y="4985517"/>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
        <p:nvSpPr>
          <p:cNvPr id="37" name="円/楕円 36"/>
          <p:cNvSpPr/>
          <p:nvPr/>
        </p:nvSpPr>
        <p:spPr>
          <a:xfrm>
            <a:off x="671215" y="2306809"/>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金融機関</a:t>
            </a:r>
            <a:endParaRPr kumimoji="1" lang="en-US" altLang="ja-JP" dirty="0" smtClean="0"/>
          </a:p>
          <a:p>
            <a:pPr algn="ctr"/>
            <a:r>
              <a:rPr kumimoji="1" lang="en-US" altLang="ja-JP" dirty="0" smtClean="0"/>
              <a:t>C</a:t>
            </a:r>
            <a:endParaRPr kumimoji="1" lang="ja-JP" altLang="en-US" dirty="0"/>
          </a:p>
        </p:txBody>
      </p:sp>
      <p:sp>
        <p:nvSpPr>
          <p:cNvPr id="42" name="円弧 41"/>
          <p:cNvSpPr/>
          <p:nvPr/>
        </p:nvSpPr>
        <p:spPr>
          <a:xfrm rot="20366205">
            <a:off x="2908357" y="3607544"/>
            <a:ext cx="798043" cy="563345"/>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テキスト ボックス 30"/>
          <p:cNvSpPr txBox="1"/>
          <p:nvPr/>
        </p:nvSpPr>
        <p:spPr>
          <a:xfrm>
            <a:off x="6876256" y="2049810"/>
            <a:ext cx="1872208" cy="3539430"/>
          </a:xfrm>
          <a:prstGeom prst="rect">
            <a:avLst/>
          </a:prstGeom>
          <a:noFill/>
        </p:spPr>
        <p:txBody>
          <a:bodyPr wrap="square" rtlCol="0">
            <a:spAutoFit/>
          </a:bodyPr>
          <a:lstStyle/>
          <a:p>
            <a:pPr marL="285750" indent="-285750">
              <a:buClr>
                <a:schemeClr val="tx2"/>
              </a:buClr>
              <a:buFont typeface="Wingdings" pitchFamily="2" charset="2"/>
              <a:buChar char="n"/>
            </a:pPr>
            <a:r>
              <a:rPr kumimoji="1" lang="ja-JP" altLang="en-US" sz="1600" dirty="0" smtClean="0"/>
              <a:t>ローン提携販売を実質的な売主への融資と考え，債権売買として構成すると，割賦販売の一種と考えることが容易である。</a:t>
            </a:r>
            <a:endParaRPr kumimoji="1" lang="en-US" altLang="ja-JP" sz="1600" dirty="0" smtClean="0"/>
          </a:p>
          <a:p>
            <a:pPr marL="285750" indent="-285750">
              <a:buClr>
                <a:schemeClr val="tx2"/>
              </a:buClr>
              <a:buFont typeface="Wingdings" pitchFamily="2" charset="2"/>
              <a:buChar char="n"/>
            </a:pPr>
            <a:r>
              <a:rPr lang="ja-JP" altLang="en-US" sz="1600" dirty="0" smtClean="0"/>
              <a:t>しかし</a:t>
            </a:r>
            <a:r>
              <a:rPr kumimoji="1" lang="ja-JP" altLang="en-US" sz="1600" dirty="0" smtClean="0"/>
              <a:t>，割賦販売と債権売買が別々の契約とみなされ，抗弁の切断を正当化するおそれがある。</a:t>
            </a:r>
            <a:endParaRPr kumimoji="1" lang="en-US" altLang="ja-JP" sz="1600" dirty="0" smtClean="0"/>
          </a:p>
        </p:txBody>
      </p:sp>
    </p:spTree>
    <p:extLst>
      <p:ext uri="{BB962C8B-B14F-4D97-AF65-F5344CB8AC3E}">
        <p14:creationId xmlns:p14="http://schemas.microsoft.com/office/powerpoint/2010/main" val="936847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37" fill="hold" grpId="0" nodeType="afterEffect">
                                  <p:stCondLst>
                                    <p:cond delay="500"/>
                                  </p:stCondLst>
                                  <p:childTnLst>
                                    <p:set>
                                      <p:cBhvr>
                                        <p:cTn id="59" dur="1" fill="hold">
                                          <p:stCondLst>
                                            <p:cond delay="0"/>
                                          </p:stCondLst>
                                        </p:cTn>
                                        <p:tgtEl>
                                          <p:spTgt spid="8"/>
                                        </p:tgtEl>
                                        <p:attrNameLst>
                                          <p:attrName>style.visibility</p:attrName>
                                        </p:attrNameLst>
                                      </p:cBhvr>
                                      <p:to>
                                        <p:strVal val="visible"/>
                                      </p:to>
                                    </p:set>
                                    <p:animEffect transition="in" filter="barn(outVertical)">
                                      <p:cBhvr>
                                        <p:cTn id="60" dur="1500"/>
                                        <p:tgtEl>
                                          <p:spTgt spid="8"/>
                                        </p:tgtEl>
                                      </p:cBhvr>
                                    </p:animEffect>
                                  </p:childTnLst>
                                </p:cTn>
                              </p:par>
                              <p:par>
                                <p:cTn id="61" presetID="22" presetClass="entr" presetSubtype="8" fill="hold" grpId="0" nodeType="withEffect">
                                  <p:stCondLst>
                                    <p:cond delay="500"/>
                                  </p:stCondLst>
                                  <p:childTnLst>
                                    <p:set>
                                      <p:cBhvr>
                                        <p:cTn id="62" dur="1" fill="hold">
                                          <p:stCondLst>
                                            <p:cond delay="0"/>
                                          </p:stCondLst>
                                        </p:cTn>
                                        <p:tgtEl>
                                          <p:spTgt spid="9"/>
                                        </p:tgtEl>
                                        <p:attrNameLst>
                                          <p:attrName>style.visibility</p:attrName>
                                        </p:attrNameLst>
                                      </p:cBhvr>
                                      <p:to>
                                        <p:strVal val="visible"/>
                                      </p:to>
                                    </p:set>
                                    <p:animEffect transition="in" filter="wipe(left)">
                                      <p:cBhvr>
                                        <p:cTn id="63" dur="1500"/>
                                        <p:tgtEl>
                                          <p:spTgt spid="9"/>
                                        </p:tgtEl>
                                      </p:cBhvr>
                                    </p:animEffect>
                                  </p:childTnLst>
                                </p:cTn>
                              </p:par>
                            </p:childTnLst>
                          </p:cTn>
                        </p:par>
                        <p:par>
                          <p:cTn id="64" fill="hold">
                            <p:stCondLst>
                              <p:cond delay="2750"/>
                            </p:stCondLst>
                            <p:childTnLst>
                              <p:par>
                                <p:cTn id="65" presetID="22" presetClass="entr" presetSubtype="8" fill="hold" grpId="0" nodeType="afterEffect">
                                  <p:stCondLst>
                                    <p:cond delay="500"/>
                                  </p:stCondLst>
                                  <p:childTnLst>
                                    <p:set>
                                      <p:cBhvr>
                                        <p:cTn id="66" dur="1" fill="hold">
                                          <p:stCondLst>
                                            <p:cond delay="0"/>
                                          </p:stCondLst>
                                        </p:cTn>
                                        <p:tgtEl>
                                          <p:spTgt spid="10"/>
                                        </p:tgtEl>
                                        <p:attrNameLst>
                                          <p:attrName>style.visibility</p:attrName>
                                        </p:attrNameLst>
                                      </p:cBhvr>
                                      <p:to>
                                        <p:strVal val="visible"/>
                                      </p:to>
                                    </p:set>
                                    <p:animEffect transition="in" filter="wipe(left)">
                                      <p:cBhvr>
                                        <p:cTn id="67" dur="1000"/>
                                        <p:tgtEl>
                                          <p:spTgt spid="10"/>
                                        </p:tgtEl>
                                      </p:cBhvr>
                                    </p:animEffect>
                                  </p:childTnLst>
                                </p:cTn>
                              </p:par>
                            </p:childTnLst>
                          </p:cTn>
                        </p:par>
                        <p:par>
                          <p:cTn id="68" fill="hold">
                            <p:stCondLst>
                              <p:cond delay="4250"/>
                            </p:stCondLst>
                            <p:childTnLst>
                              <p:par>
                                <p:cTn id="69" presetID="8" presetClass="emph" presetSubtype="0" fill="hold" grpId="1" nodeType="afterEffect">
                                  <p:stCondLst>
                                    <p:cond delay="500"/>
                                  </p:stCondLst>
                                  <p:childTnLst>
                                    <p:animRot by="-2700000">
                                      <p:cBhvr>
                                        <p:cTn id="70" dur="2000" fill="hold"/>
                                        <p:tgtEl>
                                          <p:spTgt spid="26"/>
                                        </p:tgtEl>
                                        <p:attrNameLst>
                                          <p:attrName>r</p:attrName>
                                        </p:attrNameLst>
                                      </p:cBhvr>
                                    </p:animRot>
                                  </p:childTnLst>
                                </p:cTn>
                              </p:par>
                              <p:par>
                                <p:cTn id="71" presetID="42" presetClass="path" presetSubtype="0" accel="50000" decel="50000" fill="hold" grpId="2" nodeType="withEffect">
                                  <p:stCondLst>
                                    <p:cond delay="500"/>
                                  </p:stCondLst>
                                  <p:childTnLst>
                                    <p:animMotion origin="layout" path="M -1.38889E-6 -5.18039E-7 L -0.09948 0.0118 " pathEditMode="relative" rAng="0" ptsTypes="AA">
                                      <p:cBhvr>
                                        <p:cTn id="72" dur="2000" fill="hold"/>
                                        <p:tgtEl>
                                          <p:spTgt spid="26"/>
                                        </p:tgtEl>
                                        <p:attrNameLst>
                                          <p:attrName>ppt_x</p:attrName>
                                          <p:attrName>ppt_y</p:attrName>
                                        </p:attrNameLst>
                                      </p:cBhvr>
                                      <p:rCtr x="-4983" y="578"/>
                                    </p:animMotion>
                                  </p:childTnLst>
                                </p:cTn>
                              </p:par>
                              <p:par>
                                <p:cTn id="73" presetID="22" presetClass="entr" presetSubtype="2" fill="hold" grpId="0" nodeType="withEffect">
                                  <p:stCondLst>
                                    <p:cond delay="1500"/>
                                  </p:stCondLst>
                                  <p:childTnLst>
                                    <p:set>
                                      <p:cBhvr>
                                        <p:cTn id="74" dur="1" fill="hold">
                                          <p:stCondLst>
                                            <p:cond delay="0"/>
                                          </p:stCondLst>
                                        </p:cTn>
                                        <p:tgtEl>
                                          <p:spTgt spid="42"/>
                                        </p:tgtEl>
                                        <p:attrNameLst>
                                          <p:attrName>style.visibility</p:attrName>
                                        </p:attrNameLst>
                                      </p:cBhvr>
                                      <p:to>
                                        <p:strVal val="visible"/>
                                      </p:to>
                                    </p:set>
                                    <p:animEffect transition="in" filter="wipe(right)">
                                      <p:cBhvr>
                                        <p:cTn id="75" dur="1000"/>
                                        <p:tgtEl>
                                          <p:spTgt spid="42"/>
                                        </p:tgtEl>
                                      </p:cBhvr>
                                    </p:animEffect>
                                  </p:childTnLst>
                                </p:cTn>
                              </p:par>
                              <p:par>
                                <p:cTn id="76" presetID="10" presetClass="entr" presetSubtype="0" fill="hold" grpId="0" nodeType="withEffect">
                                  <p:stCondLst>
                                    <p:cond delay="200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par>
                                <p:cTn id="79" presetID="10" presetClass="entr" presetSubtype="0" fill="hold" grpId="0" nodeType="withEffect">
                                  <p:stCondLst>
                                    <p:cond delay="50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2000"/>
                                        <p:tgtEl>
                                          <p:spTgt spid="41"/>
                                        </p:tgtEl>
                                      </p:cBhvr>
                                    </p:animEffect>
                                  </p:childTnLst>
                                </p:cTn>
                              </p:par>
                              <p:par>
                                <p:cTn id="82" presetID="8" presetClass="emph" presetSubtype="0" fill="hold" grpId="1" nodeType="withEffect">
                                  <p:stCondLst>
                                    <p:cond delay="500"/>
                                  </p:stCondLst>
                                  <p:childTnLst>
                                    <p:animRot by="-2700000">
                                      <p:cBhvr>
                                        <p:cTn id="83" dur="2000" fill="hold"/>
                                        <p:tgtEl>
                                          <p:spTgt spid="28"/>
                                        </p:tgtEl>
                                        <p:attrNameLst>
                                          <p:attrName>r</p:attrName>
                                        </p:attrNameLst>
                                      </p:cBhvr>
                                    </p:animRot>
                                  </p:childTnLst>
                                </p:cTn>
                              </p:par>
                            </p:childTnLst>
                          </p:cTn>
                        </p:par>
                        <p:par>
                          <p:cTn id="84" fill="hold">
                            <p:stCondLst>
                              <p:cond delay="6750"/>
                            </p:stCondLst>
                            <p:childTnLst>
                              <p:par>
                                <p:cTn id="85" presetID="22" presetClass="entr" presetSubtype="4" fill="hold" grpId="0" nodeType="afterEffect">
                                  <p:stCondLst>
                                    <p:cond delay="1000"/>
                                  </p:stCondLst>
                                  <p:childTnLst>
                                    <p:set>
                                      <p:cBhvr>
                                        <p:cTn id="86" dur="1" fill="hold">
                                          <p:stCondLst>
                                            <p:cond delay="0"/>
                                          </p:stCondLst>
                                        </p:cTn>
                                        <p:tgtEl>
                                          <p:spTgt spid="27"/>
                                        </p:tgtEl>
                                        <p:attrNameLst>
                                          <p:attrName>style.visibility</p:attrName>
                                        </p:attrNameLst>
                                      </p:cBhvr>
                                      <p:to>
                                        <p:strVal val="visible"/>
                                      </p:to>
                                    </p:set>
                                    <p:animEffect transition="in" filter="wipe(down)">
                                      <p:cBhvr>
                                        <p:cTn id="87" dur="20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31">
                                            <p:txEl>
                                              <p:pRg st="0" end="0"/>
                                            </p:txEl>
                                          </p:spTgt>
                                        </p:tgtEl>
                                        <p:attrNameLst>
                                          <p:attrName>style.visibility</p:attrName>
                                        </p:attrNameLst>
                                      </p:cBhvr>
                                      <p:to>
                                        <p:strVal val="visible"/>
                                      </p:to>
                                    </p:set>
                                    <p:animEffect transition="in" filter="wipe(up)">
                                      <p:cBhvr>
                                        <p:cTn id="92" dur="3500"/>
                                        <p:tgtEl>
                                          <p:spTgt spid="31">
                                            <p:txEl>
                                              <p:pRg st="0" end="0"/>
                                            </p:txEl>
                                          </p:spTgt>
                                        </p:tgtEl>
                                      </p:cBhvr>
                                    </p:animEffect>
                                  </p:childTnLst>
                                </p:cTn>
                              </p:par>
                            </p:childTnLst>
                          </p:cTn>
                        </p:par>
                        <p:par>
                          <p:cTn id="93" fill="hold">
                            <p:stCondLst>
                              <p:cond delay="3500"/>
                            </p:stCondLst>
                            <p:childTnLst>
                              <p:par>
                                <p:cTn id="94" presetID="22" presetClass="entr" presetSubtype="1" fill="hold" grpId="0" nodeType="afterEffect">
                                  <p:stCondLst>
                                    <p:cond delay="500"/>
                                  </p:stCondLst>
                                  <p:childTnLst>
                                    <p:set>
                                      <p:cBhvr>
                                        <p:cTn id="95" dur="1" fill="hold">
                                          <p:stCondLst>
                                            <p:cond delay="0"/>
                                          </p:stCondLst>
                                        </p:cTn>
                                        <p:tgtEl>
                                          <p:spTgt spid="31">
                                            <p:txEl>
                                              <p:pRg st="1" end="1"/>
                                            </p:txEl>
                                          </p:spTgt>
                                        </p:tgtEl>
                                        <p:attrNameLst>
                                          <p:attrName>style.visibility</p:attrName>
                                        </p:attrNameLst>
                                      </p:cBhvr>
                                      <p:to>
                                        <p:strVal val="visible"/>
                                      </p:to>
                                    </p:set>
                                    <p:animEffect transition="in" filter="wipe(up)">
                                      <p:cBhvr>
                                        <p:cTn id="96" dur="30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1" grpId="0" animBg="1"/>
      <p:bldP spid="18" grpId="0" animBg="1"/>
      <p:bldP spid="20" grpId="0" animBg="1"/>
      <p:bldP spid="20" grpId="1" animBg="1"/>
      <p:bldP spid="25" grpId="0" animBg="1"/>
      <p:bldP spid="25" grpId="1" animBg="1"/>
      <p:bldP spid="27" grpId="0" animBg="1"/>
      <p:bldP spid="26" grpId="0" animBg="1"/>
      <p:bldP spid="26" grpId="1" animBg="1"/>
      <p:bldP spid="26" grpId="2" animBg="1"/>
      <p:bldP spid="28" grpId="0" animBg="1"/>
      <p:bldP spid="28" grpId="1" animBg="1"/>
      <p:bldP spid="29" grpId="0" animBg="1"/>
      <p:bldP spid="30" grpId="0" animBg="1"/>
      <p:bldP spid="62" grpId="0" animBg="1"/>
      <p:bldP spid="69" grpId="0"/>
      <p:bldP spid="8" grpId="0" animBg="1"/>
      <p:bldP spid="9" grpId="0"/>
      <p:bldP spid="10" grpId="0" animBg="1"/>
      <p:bldP spid="16" grpId="0" animBg="1"/>
      <p:bldP spid="17" grpId="0" animBg="1"/>
      <p:bldP spid="37" grpId="0" animBg="1"/>
      <p:bldP spid="42" grpId="0" animBg="1"/>
      <p:bldP spid="31"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上矢印 27"/>
          <p:cNvSpPr/>
          <p:nvPr/>
        </p:nvSpPr>
        <p:spPr>
          <a:xfrm>
            <a:off x="2694689" y="4735995"/>
            <a:ext cx="519544"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41" name="下矢印 40"/>
          <p:cNvSpPr/>
          <p:nvPr/>
        </p:nvSpPr>
        <p:spPr>
          <a:xfrm>
            <a:off x="3307633" y="2765494"/>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　　割賦代金</a:t>
            </a:r>
            <a:endParaRPr kumimoji="1" lang="ja-JP" altLang="en-US" dirty="0"/>
          </a:p>
        </p:txBody>
      </p:sp>
      <p:sp>
        <p:nvSpPr>
          <p:cNvPr id="11" name="右矢印 10"/>
          <p:cNvSpPr/>
          <p:nvPr/>
        </p:nvSpPr>
        <p:spPr>
          <a:xfrm>
            <a:off x="1848050" y="2478360"/>
            <a:ext cx="1512168" cy="571297"/>
          </a:xfrm>
          <a:prstGeom prst="rightArrow">
            <a:avLst/>
          </a:prstGeom>
          <a:solidFill>
            <a:srgbClr val="FCDDC4"/>
          </a:solidFill>
          <a:ln w="19050">
            <a:solidFill>
              <a:schemeClr val="accent6">
                <a:lumMod val="75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smtClean="0">
                <a:solidFill>
                  <a:schemeClr val="tx1">
                    <a:lumMod val="50000"/>
                    <a:lumOff val="50000"/>
                  </a:schemeClr>
                </a:solidFill>
              </a:rPr>
              <a:t>履行請求</a:t>
            </a:r>
            <a:endParaRPr kumimoji="1" lang="ja-JP" altLang="en-US" sz="1600" dirty="0">
              <a:solidFill>
                <a:schemeClr val="tx1">
                  <a:lumMod val="50000"/>
                  <a:lumOff val="50000"/>
                </a:schemeClr>
              </a:solidFill>
            </a:endParaRPr>
          </a:p>
        </p:txBody>
      </p:sp>
      <p:sp>
        <p:nvSpPr>
          <p:cNvPr id="7" name="タイトル 6"/>
          <p:cNvSpPr>
            <a:spLocks noGrp="1"/>
          </p:cNvSpPr>
          <p:nvPr>
            <p:ph type="title"/>
          </p:nvPr>
        </p:nvSpPr>
        <p:spPr>
          <a:xfrm>
            <a:off x="457200" y="269776"/>
            <a:ext cx="8229600" cy="1143000"/>
          </a:xfrm>
        </p:spPr>
        <p:txBody>
          <a:bodyPr>
            <a:normAutofit fontScale="90000"/>
          </a:bodyPr>
          <a:lstStyle/>
          <a:p>
            <a:r>
              <a:rPr kumimoji="1" lang="ja-JP" altLang="en-US" dirty="0" smtClean="0"/>
              <a:t>割賦販売の基本ユニットの応用（</a:t>
            </a:r>
            <a:r>
              <a:rPr kumimoji="1" lang="en-US" altLang="ja-JP" dirty="0" smtClean="0"/>
              <a:t>5/5</a:t>
            </a:r>
            <a:r>
              <a:rPr kumimoji="1" lang="ja-JP" altLang="en-US" dirty="0" smtClean="0"/>
              <a:t>）</a:t>
            </a:r>
            <a:r>
              <a:rPr kumimoji="1" lang="en-US" altLang="ja-JP" dirty="0" smtClean="0"/>
              <a:t/>
            </a:r>
            <a:br>
              <a:rPr kumimoji="1" lang="en-US" altLang="ja-JP" dirty="0" smtClean="0"/>
            </a:br>
            <a:r>
              <a:rPr lang="ja-JP" altLang="en-US" sz="3600" dirty="0" smtClean="0"/>
              <a:t>ローン</a:t>
            </a:r>
            <a:r>
              <a:rPr lang="ja-JP" altLang="en-US" sz="3600" dirty="0"/>
              <a:t>提携</a:t>
            </a:r>
            <a:r>
              <a:rPr lang="ja-JP" altLang="en-US" sz="3600" dirty="0" smtClean="0"/>
              <a:t>販売（</a:t>
            </a:r>
            <a:r>
              <a:rPr lang="en-US" altLang="ja-JP" sz="3600" dirty="0" smtClean="0"/>
              <a:t>3</a:t>
            </a:r>
            <a:r>
              <a:rPr lang="ja-JP" altLang="en-US" sz="3600" dirty="0" smtClean="0"/>
              <a:t>）</a:t>
            </a:r>
            <a:r>
              <a:rPr lang="ja-JP" altLang="en-US" sz="2700" dirty="0" smtClean="0"/>
              <a:t>（第三者のためにする契約）</a:t>
            </a:r>
            <a:r>
              <a:rPr lang="ja-JP" altLang="en-US" sz="2200" dirty="0" smtClean="0">
                <a:hlinkClick r:id="rId2" action="ppaction://hlinksldjump"/>
              </a:rPr>
              <a:t>→基本</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38</a:t>
            </a:fld>
            <a:endParaRPr kumimoji="1" lang="ja-JP" altLang="en-US" dirty="0"/>
          </a:p>
        </p:txBody>
      </p:sp>
      <p:sp>
        <p:nvSpPr>
          <p:cNvPr id="18" name="上下矢印 17"/>
          <p:cNvSpPr/>
          <p:nvPr/>
        </p:nvSpPr>
        <p:spPr>
          <a:xfrm>
            <a:off x="4166244" y="3222694"/>
            <a:ext cx="490117"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割賦販売契約</a:t>
            </a:r>
            <a:endParaRPr kumimoji="1" lang="ja-JP" altLang="en-US" sz="1600" dirty="0"/>
          </a:p>
        </p:txBody>
      </p:sp>
      <p:sp>
        <p:nvSpPr>
          <p:cNvPr id="20" name="正方形/長方形 19"/>
          <p:cNvSpPr/>
          <p:nvPr/>
        </p:nvSpPr>
        <p:spPr>
          <a:xfrm>
            <a:off x="5364088" y="2486829"/>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sp>
        <p:nvSpPr>
          <p:cNvPr id="25" name="上矢印 24"/>
          <p:cNvSpPr/>
          <p:nvPr/>
        </p:nvSpPr>
        <p:spPr>
          <a:xfrm>
            <a:off x="4644008" y="2765494"/>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引渡請求権</a:t>
            </a:r>
            <a:endParaRPr kumimoji="1" lang="ja-JP" altLang="en-US" dirty="0"/>
          </a:p>
        </p:txBody>
      </p:sp>
      <p:sp>
        <p:nvSpPr>
          <p:cNvPr id="27" name="円弧 26"/>
          <p:cNvSpPr/>
          <p:nvPr/>
        </p:nvSpPr>
        <p:spPr>
          <a:xfrm rot="18623474">
            <a:off x="1136979" y="2379122"/>
            <a:ext cx="2371201" cy="3700290"/>
          </a:xfrm>
          <a:prstGeom prst="arc">
            <a:avLst>
              <a:gd name="adj1" fmla="val 6202645"/>
              <a:gd name="adj2" fmla="val 1586032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smtClean="0"/>
              <a:t>④</a:t>
            </a:r>
            <a:endParaRPr kumimoji="1" lang="en-US" altLang="ja-JP" dirty="0" smtClean="0"/>
          </a:p>
          <a:p>
            <a:pPr algn="ctr"/>
            <a:r>
              <a:rPr kumimoji="1" lang="ja-JP" altLang="en-US" dirty="0" smtClean="0"/>
              <a:t>割</a:t>
            </a:r>
            <a:endParaRPr kumimoji="1" lang="en-US" altLang="ja-JP" dirty="0" smtClean="0"/>
          </a:p>
          <a:p>
            <a:pPr algn="ctr"/>
            <a:r>
              <a:rPr kumimoji="1" lang="ja-JP" altLang="en-US" dirty="0" smtClean="0"/>
              <a:t>賦</a:t>
            </a:r>
            <a:endParaRPr kumimoji="1" lang="en-US" altLang="ja-JP" dirty="0" smtClean="0"/>
          </a:p>
          <a:p>
            <a:pPr algn="ctr"/>
            <a:r>
              <a:rPr kumimoji="1" lang="ja-JP" altLang="en-US" dirty="0" smtClean="0"/>
              <a:t>代</a:t>
            </a:r>
            <a:endParaRPr kumimoji="1" lang="en-US" altLang="ja-JP" dirty="0" smtClean="0"/>
          </a:p>
          <a:p>
            <a:pPr algn="ctr"/>
            <a:r>
              <a:rPr kumimoji="1" lang="ja-JP" altLang="en-US" dirty="0" smtClean="0"/>
              <a:t>金</a:t>
            </a:r>
            <a:endParaRPr kumimoji="1" lang="en-US" altLang="ja-JP" dirty="0" smtClean="0"/>
          </a:p>
          <a:p>
            <a:pPr algn="ctr"/>
            <a:r>
              <a:rPr kumimoji="1" lang="ja-JP" altLang="en-US" dirty="0" smtClean="0"/>
              <a:t>額</a:t>
            </a:r>
            <a:endParaRPr kumimoji="1" lang="en-US" altLang="ja-JP" dirty="0" smtClean="0"/>
          </a:p>
          <a:p>
            <a:pPr algn="ctr"/>
            <a:r>
              <a:rPr lang="ja-JP" altLang="en-US" dirty="0" smtClean="0"/>
              <a:t>返</a:t>
            </a:r>
            <a:endParaRPr lang="en-US" altLang="ja-JP" dirty="0" smtClean="0"/>
          </a:p>
          <a:p>
            <a:pPr algn="ctr"/>
            <a:r>
              <a:rPr lang="ja-JP" altLang="en-US" dirty="0" smtClean="0"/>
              <a:t>済</a:t>
            </a:r>
            <a:endParaRPr kumimoji="1" lang="en-US" altLang="ja-JP" dirty="0" smtClean="0"/>
          </a:p>
        </p:txBody>
      </p:sp>
      <p:sp>
        <p:nvSpPr>
          <p:cNvPr id="26" name="下矢印 25"/>
          <p:cNvSpPr/>
          <p:nvPr/>
        </p:nvSpPr>
        <p:spPr>
          <a:xfrm>
            <a:off x="3251408" y="2639229"/>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割賦代金債権</a:t>
            </a:r>
            <a:endParaRPr kumimoji="1" lang="ja-JP" altLang="en-US" dirty="0"/>
          </a:p>
        </p:txBody>
      </p:sp>
      <p:sp>
        <p:nvSpPr>
          <p:cNvPr id="29" name="下矢印 28"/>
          <p:cNvSpPr/>
          <p:nvPr/>
        </p:nvSpPr>
        <p:spPr>
          <a:xfrm>
            <a:off x="5128640" y="3324460"/>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smtClean="0"/>
              <a:t>所有権留保</a:t>
            </a:r>
            <a:endParaRPr kumimoji="1" lang="ja-JP" altLang="en-US" dirty="0"/>
          </a:p>
        </p:txBody>
      </p:sp>
      <p:sp>
        <p:nvSpPr>
          <p:cNvPr id="30" name="上矢印 29"/>
          <p:cNvSpPr/>
          <p:nvPr/>
        </p:nvSpPr>
        <p:spPr>
          <a:xfrm>
            <a:off x="4584353" y="2825277"/>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引渡請求権</a:t>
            </a:r>
            <a:endParaRPr kumimoji="1" lang="ja-JP" altLang="en-US" dirty="0"/>
          </a:p>
        </p:txBody>
      </p:sp>
      <p:sp>
        <p:nvSpPr>
          <p:cNvPr id="62" name="正方形/長方形 61"/>
          <p:cNvSpPr/>
          <p:nvPr/>
        </p:nvSpPr>
        <p:spPr>
          <a:xfrm>
            <a:off x="5364088" y="2639229"/>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目的物</a:t>
            </a:r>
            <a:endParaRPr kumimoji="1" lang="ja-JP" altLang="en-US" dirty="0"/>
          </a:p>
        </p:txBody>
      </p:sp>
      <p:cxnSp>
        <p:nvCxnSpPr>
          <p:cNvPr id="64" name="直線矢印コネクタ 63"/>
          <p:cNvCxnSpPr/>
          <p:nvPr/>
        </p:nvCxnSpPr>
        <p:spPr>
          <a:xfrm>
            <a:off x="5868144" y="3185317"/>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5886262" y="3595111"/>
            <a:ext cx="461665" cy="1010138"/>
          </a:xfrm>
          <a:prstGeom prst="rect">
            <a:avLst/>
          </a:prstGeom>
          <a:noFill/>
        </p:spPr>
        <p:txBody>
          <a:bodyPr vert="eaVert" wrap="square" rtlCol="0">
            <a:spAutoFit/>
          </a:bodyPr>
          <a:lstStyle/>
          <a:p>
            <a:r>
              <a:rPr kumimoji="1" lang="ja-JP" altLang="en-US" dirty="0" smtClean="0"/>
              <a:t>①引渡し</a:t>
            </a:r>
            <a:endParaRPr kumimoji="1" lang="ja-JP" altLang="en-US" dirty="0"/>
          </a:p>
        </p:txBody>
      </p:sp>
      <p:sp>
        <p:nvSpPr>
          <p:cNvPr id="9" name="テキスト ボックス 8"/>
          <p:cNvSpPr txBox="1"/>
          <p:nvPr/>
        </p:nvSpPr>
        <p:spPr>
          <a:xfrm>
            <a:off x="3504233" y="1702549"/>
            <a:ext cx="1342653" cy="646331"/>
          </a:xfrm>
          <a:prstGeom prst="rect">
            <a:avLst/>
          </a:prstGeom>
          <a:noFill/>
        </p:spPr>
        <p:txBody>
          <a:bodyPr wrap="square" rtlCol="0">
            <a:spAutoFit/>
          </a:bodyPr>
          <a:lstStyle/>
          <a:p>
            <a:pPr algn="ctr"/>
            <a:r>
              <a:rPr kumimoji="1" lang="ja-JP" altLang="en-US" dirty="0" smtClean="0"/>
              <a:t>②将来資力の担保</a:t>
            </a:r>
            <a:endParaRPr kumimoji="1" lang="ja-JP" altLang="en-US" dirty="0"/>
          </a:p>
        </p:txBody>
      </p:sp>
      <p:sp>
        <p:nvSpPr>
          <p:cNvPr id="10" name="円弧 9"/>
          <p:cNvSpPr/>
          <p:nvPr/>
        </p:nvSpPr>
        <p:spPr>
          <a:xfrm>
            <a:off x="1127969" y="1700808"/>
            <a:ext cx="2640822" cy="1584176"/>
          </a:xfrm>
          <a:prstGeom prst="arc">
            <a:avLst>
              <a:gd name="adj1" fmla="val 11325550"/>
              <a:gd name="adj2" fmla="val 21277671"/>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③債権売買</a:t>
            </a:r>
            <a:endParaRPr kumimoji="1" lang="en-US" altLang="ja-JP" dirty="0" smtClean="0"/>
          </a:p>
          <a:p>
            <a:pPr algn="ctr"/>
            <a:r>
              <a:rPr kumimoji="1" lang="ja-JP" altLang="en-US" dirty="0" smtClean="0"/>
              <a:t>代金支払い</a:t>
            </a:r>
            <a:endParaRPr kumimoji="1" lang="ja-JP" altLang="en-US" dirty="0"/>
          </a:p>
        </p:txBody>
      </p:sp>
      <p:sp>
        <p:nvSpPr>
          <p:cNvPr id="16" name="円/楕円 15"/>
          <p:cNvSpPr/>
          <p:nvPr/>
        </p:nvSpPr>
        <p:spPr>
          <a:xfrm>
            <a:off x="3328440" y="2308294"/>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売主</a:t>
            </a:r>
            <a:endParaRPr kumimoji="1" lang="en-US" altLang="ja-JP" dirty="0" smtClean="0"/>
          </a:p>
          <a:p>
            <a:pPr algn="ctr"/>
            <a:r>
              <a:rPr kumimoji="1" lang="en-US" altLang="ja-JP" dirty="0" smtClean="0"/>
              <a:t>A</a:t>
            </a:r>
            <a:endParaRPr kumimoji="1" lang="ja-JP" altLang="en-US" dirty="0"/>
          </a:p>
        </p:txBody>
      </p:sp>
      <p:sp>
        <p:nvSpPr>
          <p:cNvPr id="17" name="円/楕円 16"/>
          <p:cNvSpPr/>
          <p:nvPr/>
        </p:nvSpPr>
        <p:spPr>
          <a:xfrm>
            <a:off x="3328440" y="4985517"/>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買主</a:t>
            </a:r>
            <a:endParaRPr kumimoji="1" lang="en-US" altLang="ja-JP" dirty="0" smtClean="0"/>
          </a:p>
          <a:p>
            <a:pPr algn="ctr"/>
            <a:r>
              <a:rPr kumimoji="1" lang="en-US" altLang="ja-JP" dirty="0" smtClean="0"/>
              <a:t>B</a:t>
            </a:r>
            <a:endParaRPr kumimoji="1" lang="ja-JP" altLang="en-US" dirty="0"/>
          </a:p>
        </p:txBody>
      </p:sp>
      <p:sp>
        <p:nvSpPr>
          <p:cNvPr id="37" name="円/楕円 36"/>
          <p:cNvSpPr/>
          <p:nvPr/>
        </p:nvSpPr>
        <p:spPr>
          <a:xfrm>
            <a:off x="395536" y="2306809"/>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金融機関</a:t>
            </a:r>
            <a:endParaRPr kumimoji="1" lang="en-US" altLang="ja-JP" dirty="0" smtClean="0"/>
          </a:p>
          <a:p>
            <a:pPr algn="ctr"/>
            <a:r>
              <a:rPr kumimoji="1" lang="en-US" altLang="ja-JP" dirty="0" smtClean="0"/>
              <a:t>C</a:t>
            </a:r>
            <a:endParaRPr kumimoji="1" lang="ja-JP" altLang="en-US" dirty="0"/>
          </a:p>
        </p:txBody>
      </p:sp>
      <p:sp>
        <p:nvSpPr>
          <p:cNvPr id="31" name="上下矢印 30"/>
          <p:cNvSpPr/>
          <p:nvPr/>
        </p:nvSpPr>
        <p:spPr>
          <a:xfrm>
            <a:off x="3720257" y="3212976"/>
            <a:ext cx="490117"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債権譲渡契約</a:t>
            </a:r>
            <a:endParaRPr kumimoji="1" lang="ja-JP" altLang="en-US" sz="1600" dirty="0"/>
          </a:p>
        </p:txBody>
      </p:sp>
      <p:sp>
        <p:nvSpPr>
          <p:cNvPr id="32" name="円弧 31"/>
          <p:cNvSpPr/>
          <p:nvPr/>
        </p:nvSpPr>
        <p:spPr>
          <a:xfrm rot="20366205">
            <a:off x="2632678" y="3607544"/>
            <a:ext cx="798043" cy="563345"/>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テキスト ボックス 32"/>
          <p:cNvSpPr txBox="1"/>
          <p:nvPr/>
        </p:nvSpPr>
        <p:spPr>
          <a:xfrm>
            <a:off x="6444208" y="1640989"/>
            <a:ext cx="2448272"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smtClean="0"/>
              <a:t>ローン提携販売を実質的な売主への融資と考え，かつ，「第三者のためにする契約」のとして構成することができる。</a:t>
            </a:r>
            <a:endParaRPr lang="en-US" altLang="ja-JP" sz="1600" dirty="0" smtClean="0"/>
          </a:p>
          <a:p>
            <a:pPr marL="285750" indent="-285750">
              <a:buClr>
                <a:schemeClr val="tx2"/>
              </a:buClr>
              <a:buFont typeface="Wingdings" pitchFamily="2" charset="2"/>
              <a:buChar char="n"/>
            </a:pPr>
            <a:r>
              <a:rPr kumimoji="1" lang="ja-JP" altLang="en-US" sz="1600" dirty="0" smtClean="0"/>
              <a:t>第</a:t>
            </a:r>
            <a:r>
              <a:rPr kumimoji="1" lang="en-US" altLang="ja-JP" sz="1600" dirty="0" smtClean="0"/>
              <a:t>1</a:t>
            </a:r>
            <a:r>
              <a:rPr kumimoji="1" lang="ja-JP" altLang="en-US" sz="1600" dirty="0" smtClean="0"/>
              <a:t>に，割賦販売も債権売買も同一当事者間の契約となる。</a:t>
            </a:r>
            <a:endParaRPr kumimoji="1" lang="en-US" altLang="ja-JP" sz="1600" dirty="0" smtClean="0"/>
          </a:p>
          <a:p>
            <a:pPr marL="285750" indent="-285750">
              <a:buClr>
                <a:schemeClr val="tx2"/>
              </a:buClr>
              <a:buFont typeface="Wingdings" pitchFamily="2" charset="2"/>
              <a:buChar char="n"/>
            </a:pPr>
            <a:r>
              <a:rPr lang="ja-JP" altLang="en-US" sz="1600" dirty="0"/>
              <a:t>第</a:t>
            </a:r>
            <a:r>
              <a:rPr lang="en-US" altLang="ja-JP" sz="1600" dirty="0"/>
              <a:t>2</a:t>
            </a:r>
            <a:r>
              <a:rPr lang="ja-JP" altLang="en-US" sz="1600" dirty="0"/>
              <a:t>に</a:t>
            </a:r>
            <a:r>
              <a:rPr lang="ja-JP" altLang="en-US" sz="1600" dirty="0" smtClean="0"/>
              <a:t>，</a:t>
            </a:r>
            <a:r>
              <a:rPr lang="ja-JP" altLang="en-US" sz="1600" dirty="0"/>
              <a:t>明文の規定によって，金融機関は，抗弁の対抗を受けることになる。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3</a:t>
            </a:r>
            <a:r>
              <a:rPr lang="ja-JP" altLang="en-US" sz="1600" dirty="0"/>
              <a:t>に</a:t>
            </a:r>
            <a:r>
              <a:rPr lang="ja-JP" altLang="en-US" sz="1600" dirty="0" smtClean="0"/>
              <a:t>，金融機関は，契約当事者ではないが，買主に対する直接の権利と売主に対して，債権売買の担保責任を追及できる。</a:t>
            </a:r>
            <a:endParaRPr lang="en-US" altLang="ja-JP" sz="1600" dirty="0" smtClean="0"/>
          </a:p>
        </p:txBody>
      </p:sp>
    </p:spTree>
    <p:extLst>
      <p:ext uri="{BB962C8B-B14F-4D97-AF65-F5344CB8AC3E}">
        <p14:creationId xmlns:p14="http://schemas.microsoft.com/office/powerpoint/2010/main" val="1073569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35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42" fill="hold" grpId="0" nodeType="afterEffect">
                                  <p:stCondLst>
                                    <p:cond delay="500"/>
                                  </p:stCondLst>
                                  <p:childTnLst>
                                    <p:set>
                                      <p:cBhvr>
                                        <p:cTn id="59" dur="1" fill="hold">
                                          <p:stCondLst>
                                            <p:cond delay="0"/>
                                          </p:stCondLst>
                                        </p:cTn>
                                        <p:tgtEl>
                                          <p:spTgt spid="31"/>
                                        </p:tgtEl>
                                        <p:attrNameLst>
                                          <p:attrName>style.visibility</p:attrName>
                                        </p:attrNameLst>
                                      </p:cBhvr>
                                      <p:to>
                                        <p:strVal val="visible"/>
                                      </p:to>
                                    </p:set>
                                    <p:animEffect transition="in" filter="barn(outHorizontal)">
                                      <p:cBhvr>
                                        <p:cTn id="60" dur="1500"/>
                                        <p:tgtEl>
                                          <p:spTgt spid="31"/>
                                        </p:tgtEl>
                                      </p:cBhvr>
                                    </p:animEffect>
                                  </p:childTnLst>
                                </p:cTn>
                              </p:par>
                            </p:childTnLst>
                          </p:cTn>
                        </p:par>
                        <p:par>
                          <p:cTn id="61" fill="hold">
                            <p:stCondLst>
                              <p:cond delay="2750"/>
                            </p:stCondLst>
                            <p:childTnLst>
                              <p:par>
                                <p:cTn id="62" presetID="22" presetClass="entr" presetSubtype="8" fill="hold" grpId="0" nodeType="afterEffect">
                                  <p:stCondLst>
                                    <p:cond delay="50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1000"/>
                                        <p:tgtEl>
                                          <p:spTgt spid="9"/>
                                        </p:tgtEl>
                                      </p:cBhvr>
                                    </p:animEffect>
                                  </p:childTnLst>
                                </p:cTn>
                              </p:par>
                            </p:childTnLst>
                          </p:cTn>
                        </p:par>
                        <p:par>
                          <p:cTn id="65" fill="hold">
                            <p:stCondLst>
                              <p:cond delay="4250"/>
                            </p:stCondLst>
                            <p:childTnLst>
                              <p:par>
                                <p:cTn id="66" presetID="22" presetClass="entr" presetSubtype="8" fill="hold" grpId="0" nodeType="afterEffect">
                                  <p:stCondLst>
                                    <p:cond delay="500"/>
                                  </p:stCondLst>
                                  <p:childTnLst>
                                    <p:set>
                                      <p:cBhvr>
                                        <p:cTn id="67" dur="1" fill="hold">
                                          <p:stCondLst>
                                            <p:cond delay="0"/>
                                          </p:stCondLst>
                                        </p:cTn>
                                        <p:tgtEl>
                                          <p:spTgt spid="10"/>
                                        </p:tgtEl>
                                        <p:attrNameLst>
                                          <p:attrName>style.visibility</p:attrName>
                                        </p:attrNameLst>
                                      </p:cBhvr>
                                      <p:to>
                                        <p:strVal val="visible"/>
                                      </p:to>
                                    </p:set>
                                    <p:animEffect transition="in" filter="wipe(left)">
                                      <p:cBhvr>
                                        <p:cTn id="68" dur="1000"/>
                                        <p:tgtEl>
                                          <p:spTgt spid="10"/>
                                        </p:tgtEl>
                                      </p:cBhvr>
                                    </p:animEffect>
                                  </p:childTnLst>
                                </p:cTn>
                              </p:par>
                            </p:childTnLst>
                          </p:cTn>
                        </p:par>
                        <p:par>
                          <p:cTn id="69" fill="hold">
                            <p:stCondLst>
                              <p:cond delay="5750"/>
                            </p:stCondLst>
                            <p:childTnLst>
                              <p:par>
                                <p:cTn id="70" presetID="8" presetClass="emph" presetSubtype="0" fill="hold" grpId="1" nodeType="afterEffect">
                                  <p:stCondLst>
                                    <p:cond delay="500"/>
                                  </p:stCondLst>
                                  <p:childTnLst>
                                    <p:animRot by="-2700000">
                                      <p:cBhvr>
                                        <p:cTn id="71" dur="2000" fill="hold"/>
                                        <p:tgtEl>
                                          <p:spTgt spid="26"/>
                                        </p:tgtEl>
                                        <p:attrNameLst>
                                          <p:attrName>r</p:attrName>
                                        </p:attrNameLst>
                                      </p:cBhvr>
                                    </p:animRot>
                                  </p:childTnLst>
                                </p:cTn>
                              </p:par>
                              <p:par>
                                <p:cTn id="72" presetID="42" presetClass="path" presetSubtype="0" accel="50000" decel="50000" fill="hold" grpId="2" nodeType="withEffect">
                                  <p:stCondLst>
                                    <p:cond delay="500"/>
                                  </p:stCondLst>
                                  <p:childTnLst>
                                    <p:animMotion origin="layout" path="M -1.38889E-6 -5.18039E-7 L -0.09948 0.0118 " pathEditMode="relative" rAng="0" ptsTypes="AA">
                                      <p:cBhvr>
                                        <p:cTn id="73" dur="2000" fill="hold"/>
                                        <p:tgtEl>
                                          <p:spTgt spid="26"/>
                                        </p:tgtEl>
                                        <p:attrNameLst>
                                          <p:attrName>ppt_x</p:attrName>
                                          <p:attrName>ppt_y</p:attrName>
                                        </p:attrNameLst>
                                      </p:cBhvr>
                                      <p:rCtr x="-4983" y="578"/>
                                    </p:animMotion>
                                  </p:childTnLst>
                                </p:cTn>
                              </p:par>
                              <p:par>
                                <p:cTn id="74" presetID="22" presetClass="entr" presetSubtype="2" fill="hold" grpId="0" nodeType="withEffect">
                                  <p:stCondLst>
                                    <p:cond delay="1500"/>
                                  </p:stCondLst>
                                  <p:childTnLst>
                                    <p:set>
                                      <p:cBhvr>
                                        <p:cTn id="75" dur="1" fill="hold">
                                          <p:stCondLst>
                                            <p:cond delay="0"/>
                                          </p:stCondLst>
                                        </p:cTn>
                                        <p:tgtEl>
                                          <p:spTgt spid="32"/>
                                        </p:tgtEl>
                                        <p:attrNameLst>
                                          <p:attrName>style.visibility</p:attrName>
                                        </p:attrNameLst>
                                      </p:cBhvr>
                                      <p:to>
                                        <p:strVal val="visible"/>
                                      </p:to>
                                    </p:set>
                                    <p:animEffect transition="in" filter="wipe(right)">
                                      <p:cBhvr>
                                        <p:cTn id="76" dur="1000"/>
                                        <p:tgtEl>
                                          <p:spTgt spid="32"/>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2000"/>
                                        <p:tgtEl>
                                          <p:spTgt spid="41"/>
                                        </p:tgtEl>
                                      </p:cBhvr>
                                    </p:animEffect>
                                  </p:childTnLst>
                                </p:cTn>
                              </p:par>
                              <p:par>
                                <p:cTn id="80" presetID="10" presetClass="entr" presetSubtype="0" fill="hold" grpId="0" nodeType="withEffect">
                                  <p:stCondLst>
                                    <p:cond delay="125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1250"/>
                                        <p:tgtEl>
                                          <p:spTgt spid="11"/>
                                        </p:tgtEl>
                                      </p:cBhvr>
                                    </p:animEffect>
                                  </p:childTnLst>
                                </p:cTn>
                              </p:par>
                              <p:par>
                                <p:cTn id="83" presetID="8" presetClass="emph" presetSubtype="0" fill="hold" grpId="1" nodeType="withEffect">
                                  <p:stCondLst>
                                    <p:cond delay="500"/>
                                  </p:stCondLst>
                                  <p:childTnLst>
                                    <p:animRot by="-2700000">
                                      <p:cBhvr>
                                        <p:cTn id="84" dur="2000" fill="hold"/>
                                        <p:tgtEl>
                                          <p:spTgt spid="28"/>
                                        </p:tgtEl>
                                        <p:attrNameLst>
                                          <p:attrName>r</p:attrName>
                                        </p:attrNameLst>
                                      </p:cBhvr>
                                    </p:animRot>
                                  </p:childTnLst>
                                </p:cTn>
                              </p:par>
                            </p:childTnLst>
                          </p:cTn>
                        </p:par>
                        <p:par>
                          <p:cTn id="85" fill="hold">
                            <p:stCondLst>
                              <p:cond delay="8250"/>
                            </p:stCondLst>
                            <p:childTnLst>
                              <p:par>
                                <p:cTn id="86" presetID="22" presetClass="entr" presetSubtype="4" fill="hold" grpId="0" nodeType="afterEffect">
                                  <p:stCondLst>
                                    <p:cond delay="1000"/>
                                  </p:stCondLst>
                                  <p:childTnLst>
                                    <p:set>
                                      <p:cBhvr>
                                        <p:cTn id="87" dur="1" fill="hold">
                                          <p:stCondLst>
                                            <p:cond delay="0"/>
                                          </p:stCondLst>
                                        </p:cTn>
                                        <p:tgtEl>
                                          <p:spTgt spid="27"/>
                                        </p:tgtEl>
                                        <p:attrNameLst>
                                          <p:attrName>style.visibility</p:attrName>
                                        </p:attrNameLst>
                                      </p:cBhvr>
                                      <p:to>
                                        <p:strVal val="visible"/>
                                      </p:to>
                                    </p:set>
                                    <p:animEffect transition="in" filter="wipe(down)">
                                      <p:cBhvr>
                                        <p:cTn id="88" dur="200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33">
                                            <p:txEl>
                                              <p:pRg st="0" end="0"/>
                                            </p:txEl>
                                          </p:spTgt>
                                        </p:tgtEl>
                                        <p:attrNameLst>
                                          <p:attrName>style.visibility</p:attrName>
                                        </p:attrNameLst>
                                      </p:cBhvr>
                                      <p:to>
                                        <p:strVal val="visible"/>
                                      </p:to>
                                    </p:set>
                                    <p:animEffect transition="in" filter="wipe(up)">
                                      <p:cBhvr>
                                        <p:cTn id="93" dur="3500"/>
                                        <p:tgtEl>
                                          <p:spTgt spid="33">
                                            <p:txEl>
                                              <p:pRg st="0" end="0"/>
                                            </p:txEl>
                                          </p:spTgt>
                                        </p:tgtEl>
                                      </p:cBhvr>
                                    </p:animEffect>
                                  </p:childTnLst>
                                </p:cTn>
                              </p:par>
                            </p:childTnLst>
                          </p:cTn>
                        </p:par>
                        <p:par>
                          <p:cTn id="94" fill="hold">
                            <p:stCondLst>
                              <p:cond delay="3500"/>
                            </p:stCondLst>
                            <p:childTnLst>
                              <p:par>
                                <p:cTn id="95" presetID="22" presetClass="entr" presetSubtype="1" fill="hold" grpId="0" nodeType="afterEffect">
                                  <p:stCondLst>
                                    <p:cond delay="500"/>
                                  </p:stCondLst>
                                  <p:childTnLst>
                                    <p:set>
                                      <p:cBhvr>
                                        <p:cTn id="96" dur="1" fill="hold">
                                          <p:stCondLst>
                                            <p:cond delay="0"/>
                                          </p:stCondLst>
                                        </p:cTn>
                                        <p:tgtEl>
                                          <p:spTgt spid="33">
                                            <p:txEl>
                                              <p:pRg st="1" end="1"/>
                                            </p:txEl>
                                          </p:spTgt>
                                        </p:tgtEl>
                                        <p:attrNameLst>
                                          <p:attrName>style.visibility</p:attrName>
                                        </p:attrNameLst>
                                      </p:cBhvr>
                                      <p:to>
                                        <p:strVal val="visible"/>
                                      </p:to>
                                    </p:set>
                                    <p:animEffect transition="in" filter="wipe(up)">
                                      <p:cBhvr>
                                        <p:cTn id="97" dur="2000"/>
                                        <p:tgtEl>
                                          <p:spTgt spid="33">
                                            <p:txEl>
                                              <p:pRg st="1" end="1"/>
                                            </p:txEl>
                                          </p:spTgt>
                                        </p:tgtEl>
                                      </p:cBhvr>
                                    </p:animEffect>
                                  </p:childTnLst>
                                </p:cTn>
                              </p:par>
                            </p:childTnLst>
                          </p:cTn>
                        </p:par>
                        <p:par>
                          <p:cTn id="98" fill="hold">
                            <p:stCondLst>
                              <p:cond delay="6000"/>
                            </p:stCondLst>
                            <p:childTnLst>
                              <p:par>
                                <p:cTn id="99" presetID="22" presetClass="entr" presetSubtype="1" fill="hold" grpId="0" nodeType="afterEffect">
                                  <p:stCondLst>
                                    <p:cond delay="500"/>
                                  </p:stCondLst>
                                  <p:childTnLst>
                                    <p:set>
                                      <p:cBhvr>
                                        <p:cTn id="100" dur="1" fill="hold">
                                          <p:stCondLst>
                                            <p:cond delay="0"/>
                                          </p:stCondLst>
                                        </p:cTn>
                                        <p:tgtEl>
                                          <p:spTgt spid="33">
                                            <p:txEl>
                                              <p:pRg st="2" end="2"/>
                                            </p:txEl>
                                          </p:spTgt>
                                        </p:tgtEl>
                                        <p:attrNameLst>
                                          <p:attrName>style.visibility</p:attrName>
                                        </p:attrNameLst>
                                      </p:cBhvr>
                                      <p:to>
                                        <p:strVal val="visible"/>
                                      </p:to>
                                    </p:set>
                                    <p:animEffect transition="in" filter="wipe(up)">
                                      <p:cBhvr>
                                        <p:cTn id="101" dur="2500"/>
                                        <p:tgtEl>
                                          <p:spTgt spid="33">
                                            <p:txEl>
                                              <p:pRg st="2" end="2"/>
                                            </p:txEl>
                                          </p:spTgt>
                                        </p:tgtEl>
                                      </p:cBhvr>
                                    </p:animEffect>
                                  </p:childTnLst>
                                </p:cTn>
                              </p:par>
                            </p:childTnLst>
                          </p:cTn>
                        </p:par>
                        <p:par>
                          <p:cTn id="102" fill="hold">
                            <p:stCondLst>
                              <p:cond delay="9000"/>
                            </p:stCondLst>
                            <p:childTnLst>
                              <p:par>
                                <p:cTn id="103" presetID="22" presetClass="entr" presetSubtype="1" fill="hold" grpId="0" nodeType="afterEffect">
                                  <p:stCondLst>
                                    <p:cond delay="500"/>
                                  </p:stCondLst>
                                  <p:childTnLst>
                                    <p:set>
                                      <p:cBhvr>
                                        <p:cTn id="104" dur="1" fill="hold">
                                          <p:stCondLst>
                                            <p:cond delay="0"/>
                                          </p:stCondLst>
                                        </p:cTn>
                                        <p:tgtEl>
                                          <p:spTgt spid="33">
                                            <p:txEl>
                                              <p:pRg st="3" end="3"/>
                                            </p:txEl>
                                          </p:spTgt>
                                        </p:tgtEl>
                                        <p:attrNameLst>
                                          <p:attrName>style.visibility</p:attrName>
                                        </p:attrNameLst>
                                      </p:cBhvr>
                                      <p:to>
                                        <p:strVal val="visible"/>
                                      </p:to>
                                    </p:set>
                                    <p:animEffect transition="in" filter="wipe(up)">
                                      <p:cBhvr>
                                        <p:cTn id="105" dur="3500"/>
                                        <p:tgtEl>
                                          <p:spTgt spid="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41" grpId="0" animBg="1"/>
      <p:bldP spid="11" grpId="0" animBg="1"/>
      <p:bldP spid="18" grpId="0" animBg="1"/>
      <p:bldP spid="20" grpId="0" animBg="1"/>
      <p:bldP spid="20" grpId="1" animBg="1"/>
      <p:bldP spid="25" grpId="0" animBg="1"/>
      <p:bldP spid="25" grpId="1" animBg="1"/>
      <p:bldP spid="27" grpId="0" animBg="1"/>
      <p:bldP spid="26" grpId="0" animBg="1"/>
      <p:bldP spid="26" grpId="1" animBg="1"/>
      <p:bldP spid="26" grpId="2" animBg="1"/>
      <p:bldP spid="29" grpId="0" animBg="1"/>
      <p:bldP spid="30" grpId="0" animBg="1"/>
      <p:bldP spid="62" grpId="0" animBg="1"/>
      <p:bldP spid="69" grpId="0"/>
      <p:bldP spid="9" grpId="0"/>
      <p:bldP spid="10" grpId="0" animBg="1"/>
      <p:bldP spid="16" grpId="0" animBg="1"/>
      <p:bldP spid="17" grpId="0" animBg="1"/>
      <p:bldP spid="37" grpId="0" animBg="1"/>
      <p:bldP spid="31" grpId="0" animBg="1"/>
      <p:bldP spid="32" grpId="0" animBg="1"/>
      <p:bldP spid="3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販売信用の展開 </a:t>
            </a:r>
            <a:r>
              <a:rPr kumimoji="1" lang="ja-JP" altLang="en-US" sz="2800" dirty="0" smtClean="0"/>
              <a:t>→</a:t>
            </a:r>
            <a:r>
              <a:rPr kumimoji="1" lang="ja-JP" altLang="en-US" sz="2000" dirty="0" smtClean="0">
                <a:hlinkClick r:id="rId2" action="ppaction://hlinksldjump"/>
              </a:rPr>
              <a:t>基本</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39</a:t>
            </a:fld>
            <a:endParaRPr kumimoji="1" lang="ja-JP" altLang="en-US" dirty="0"/>
          </a:p>
        </p:txBody>
      </p:sp>
      <p:graphicFrame>
        <p:nvGraphicFramePr>
          <p:cNvPr id="3" name="図表 2"/>
          <p:cNvGraphicFramePr/>
          <p:nvPr>
            <p:extLst>
              <p:ext uri="{D42A27DB-BD31-4B8C-83A1-F6EECF244321}">
                <p14:modId xmlns:p14="http://schemas.microsoft.com/office/powerpoint/2010/main" val="4275401038"/>
              </p:ext>
            </p:extLst>
          </p:nvPr>
        </p:nvGraphicFramePr>
        <p:xfrm>
          <a:off x="755576" y="1412776"/>
          <a:ext cx="756084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2660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graphicEl>
                                              <a:dgm id="{A1C05CB9-869D-48A4-BAAA-A3DD01C2885C}"/>
                                            </p:graphicEl>
                                          </p:spTgt>
                                        </p:tgtEl>
                                        <p:attrNameLst>
                                          <p:attrName>style.visibility</p:attrName>
                                        </p:attrNameLst>
                                      </p:cBhvr>
                                      <p:to>
                                        <p:strVal val="visible"/>
                                      </p:to>
                                    </p:set>
                                    <p:animEffect transition="in" filter="wipe(left)">
                                      <p:cBhvr>
                                        <p:cTn id="7" dur="1000"/>
                                        <p:tgtEl>
                                          <p:spTgt spid="3">
                                            <p:graphicEl>
                                              <a:dgm id="{A1C05CB9-869D-48A4-BAAA-A3DD01C2885C}"/>
                                            </p:graphic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3">
                                            <p:graphicEl>
                                              <a:dgm id="{21EA8D37-447C-4F25-A586-6C21F3B4EC8D}"/>
                                            </p:graphicEl>
                                          </p:spTgt>
                                        </p:tgtEl>
                                        <p:attrNameLst>
                                          <p:attrName>style.visibility</p:attrName>
                                        </p:attrNameLst>
                                      </p:cBhvr>
                                      <p:to>
                                        <p:strVal val="visible"/>
                                      </p:to>
                                    </p:set>
                                    <p:animEffect transition="in" filter="wipe(left)">
                                      <p:cBhvr>
                                        <p:cTn id="11" dur="1000"/>
                                        <p:tgtEl>
                                          <p:spTgt spid="3">
                                            <p:graphicEl>
                                              <a:dgm id="{21EA8D37-447C-4F25-A586-6C21F3B4EC8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6DE53908-FF10-40E9-8533-0299A148778A}"/>
                                            </p:graphicEl>
                                          </p:spTgt>
                                        </p:tgtEl>
                                        <p:attrNameLst>
                                          <p:attrName>style.visibility</p:attrName>
                                        </p:attrNameLst>
                                      </p:cBhvr>
                                      <p:to>
                                        <p:strVal val="visible"/>
                                      </p:to>
                                    </p:set>
                                    <p:animEffect transition="in" filter="wipe(left)">
                                      <p:cBhvr>
                                        <p:cTn id="16" dur="1000"/>
                                        <p:tgtEl>
                                          <p:spTgt spid="3">
                                            <p:graphicEl>
                                              <a:dgm id="{6DE53908-FF10-40E9-8533-0299A148778A}"/>
                                            </p:graphicEl>
                                          </p:spTgt>
                                        </p:tgtEl>
                                      </p:cBhvr>
                                    </p:animEffect>
                                  </p:childTnLst>
                                </p:cTn>
                              </p:par>
                            </p:childTnLst>
                          </p:cTn>
                        </p:par>
                        <p:par>
                          <p:cTn id="17" fill="hold">
                            <p:stCondLst>
                              <p:cond delay="1000"/>
                            </p:stCondLst>
                            <p:childTnLst>
                              <p:par>
                                <p:cTn id="18" presetID="22" presetClass="entr" presetSubtype="8" fill="hold" grpId="0" nodeType="afterEffect">
                                  <p:stCondLst>
                                    <p:cond delay="500"/>
                                  </p:stCondLst>
                                  <p:childTnLst>
                                    <p:set>
                                      <p:cBhvr>
                                        <p:cTn id="19" dur="1" fill="hold">
                                          <p:stCondLst>
                                            <p:cond delay="0"/>
                                          </p:stCondLst>
                                        </p:cTn>
                                        <p:tgtEl>
                                          <p:spTgt spid="3">
                                            <p:graphicEl>
                                              <a:dgm id="{FEE94FA3-0F43-43EB-AA08-C43D9A03924F}"/>
                                            </p:graphicEl>
                                          </p:spTgt>
                                        </p:tgtEl>
                                        <p:attrNameLst>
                                          <p:attrName>style.visibility</p:attrName>
                                        </p:attrNameLst>
                                      </p:cBhvr>
                                      <p:to>
                                        <p:strVal val="visible"/>
                                      </p:to>
                                    </p:set>
                                    <p:animEffect transition="in" filter="wipe(left)">
                                      <p:cBhvr>
                                        <p:cTn id="20" dur="1000"/>
                                        <p:tgtEl>
                                          <p:spTgt spid="3">
                                            <p:graphicEl>
                                              <a:dgm id="{FEE94FA3-0F43-43EB-AA08-C43D9A03924F}"/>
                                            </p:graphicEl>
                                          </p:spTgt>
                                        </p:tgtEl>
                                      </p:cBhvr>
                                    </p:animEffect>
                                  </p:childTnLst>
                                </p:cTn>
                              </p:par>
                            </p:childTnLst>
                          </p:cTn>
                        </p:par>
                        <p:par>
                          <p:cTn id="21" fill="hold">
                            <p:stCondLst>
                              <p:cond delay="2500"/>
                            </p:stCondLst>
                            <p:childTnLst>
                              <p:par>
                                <p:cTn id="22" presetID="22" presetClass="entr" presetSubtype="8" fill="hold" grpId="0" nodeType="afterEffect">
                                  <p:stCondLst>
                                    <p:cond delay="500"/>
                                  </p:stCondLst>
                                  <p:childTnLst>
                                    <p:set>
                                      <p:cBhvr>
                                        <p:cTn id="23" dur="1" fill="hold">
                                          <p:stCondLst>
                                            <p:cond delay="0"/>
                                          </p:stCondLst>
                                        </p:cTn>
                                        <p:tgtEl>
                                          <p:spTgt spid="3">
                                            <p:graphicEl>
                                              <a:dgm id="{C477C2AC-91FB-47F4-BD71-C8993F8D3A54}"/>
                                            </p:graphicEl>
                                          </p:spTgt>
                                        </p:tgtEl>
                                        <p:attrNameLst>
                                          <p:attrName>style.visibility</p:attrName>
                                        </p:attrNameLst>
                                      </p:cBhvr>
                                      <p:to>
                                        <p:strVal val="visible"/>
                                      </p:to>
                                    </p:set>
                                    <p:animEffect transition="in" filter="wipe(left)">
                                      <p:cBhvr>
                                        <p:cTn id="24" dur="1000"/>
                                        <p:tgtEl>
                                          <p:spTgt spid="3">
                                            <p:graphicEl>
                                              <a:dgm id="{C477C2AC-91FB-47F4-BD71-C8993F8D3A54}"/>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graphicEl>
                                              <a:dgm id="{F353AEFA-F7A2-4825-82BC-5A3FD497B5AF}"/>
                                            </p:graphicEl>
                                          </p:spTgt>
                                        </p:tgtEl>
                                        <p:attrNameLst>
                                          <p:attrName>style.visibility</p:attrName>
                                        </p:attrNameLst>
                                      </p:cBhvr>
                                      <p:to>
                                        <p:strVal val="visible"/>
                                      </p:to>
                                    </p:set>
                                    <p:animEffect transition="in" filter="wipe(left)">
                                      <p:cBhvr>
                                        <p:cTn id="29" dur="1000"/>
                                        <p:tgtEl>
                                          <p:spTgt spid="3">
                                            <p:graphicEl>
                                              <a:dgm id="{F353AEFA-F7A2-4825-82BC-5A3FD497B5AF}"/>
                                            </p:graphicEl>
                                          </p:spTgt>
                                        </p:tgtEl>
                                      </p:cBhvr>
                                    </p:animEffect>
                                  </p:childTnLst>
                                </p:cTn>
                              </p:par>
                            </p:childTnLst>
                          </p:cTn>
                        </p:par>
                        <p:par>
                          <p:cTn id="30" fill="hold">
                            <p:stCondLst>
                              <p:cond delay="1000"/>
                            </p:stCondLst>
                            <p:childTnLst>
                              <p:par>
                                <p:cTn id="31" presetID="22" presetClass="entr" presetSubtype="8" fill="hold" grpId="0" nodeType="afterEffect">
                                  <p:stCondLst>
                                    <p:cond delay="500"/>
                                  </p:stCondLst>
                                  <p:childTnLst>
                                    <p:set>
                                      <p:cBhvr>
                                        <p:cTn id="32" dur="1" fill="hold">
                                          <p:stCondLst>
                                            <p:cond delay="0"/>
                                          </p:stCondLst>
                                        </p:cTn>
                                        <p:tgtEl>
                                          <p:spTgt spid="3">
                                            <p:graphicEl>
                                              <a:dgm id="{572B977F-3E2C-4223-97D7-72BF1B21B1FA}"/>
                                            </p:graphicEl>
                                          </p:spTgt>
                                        </p:tgtEl>
                                        <p:attrNameLst>
                                          <p:attrName>style.visibility</p:attrName>
                                        </p:attrNameLst>
                                      </p:cBhvr>
                                      <p:to>
                                        <p:strVal val="visible"/>
                                      </p:to>
                                    </p:set>
                                    <p:animEffect transition="in" filter="wipe(left)">
                                      <p:cBhvr>
                                        <p:cTn id="33" dur="1000"/>
                                        <p:tgtEl>
                                          <p:spTgt spid="3">
                                            <p:graphicEl>
                                              <a:dgm id="{572B977F-3E2C-4223-97D7-72BF1B21B1FA}"/>
                                            </p:graphicEl>
                                          </p:spTgt>
                                        </p:tgtEl>
                                      </p:cBhvr>
                                    </p:animEffect>
                                  </p:childTnLst>
                                </p:cTn>
                              </p:par>
                            </p:childTnLst>
                          </p:cTn>
                        </p:par>
                        <p:par>
                          <p:cTn id="34" fill="hold">
                            <p:stCondLst>
                              <p:cond delay="2500"/>
                            </p:stCondLst>
                            <p:childTnLst>
                              <p:par>
                                <p:cTn id="35" presetID="22" presetClass="entr" presetSubtype="8" fill="hold" grpId="0" nodeType="afterEffect">
                                  <p:stCondLst>
                                    <p:cond delay="500"/>
                                  </p:stCondLst>
                                  <p:childTnLst>
                                    <p:set>
                                      <p:cBhvr>
                                        <p:cTn id="36" dur="1" fill="hold">
                                          <p:stCondLst>
                                            <p:cond delay="0"/>
                                          </p:stCondLst>
                                        </p:cTn>
                                        <p:tgtEl>
                                          <p:spTgt spid="3">
                                            <p:graphicEl>
                                              <a:dgm id="{51F079A2-2972-4BF3-B343-DC2DF18E8F51}"/>
                                            </p:graphicEl>
                                          </p:spTgt>
                                        </p:tgtEl>
                                        <p:attrNameLst>
                                          <p:attrName>style.visibility</p:attrName>
                                        </p:attrNameLst>
                                      </p:cBhvr>
                                      <p:to>
                                        <p:strVal val="visible"/>
                                      </p:to>
                                    </p:set>
                                    <p:animEffect transition="in" filter="wipe(left)">
                                      <p:cBhvr>
                                        <p:cTn id="37" dur="1000"/>
                                        <p:tgtEl>
                                          <p:spTgt spid="3">
                                            <p:graphicEl>
                                              <a:dgm id="{51F079A2-2972-4BF3-B343-DC2DF18E8F5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AD7D0DBD-6891-43C2-95EA-36A8F0C0D67C}"/>
                                            </p:graphicEl>
                                          </p:spTgt>
                                        </p:tgtEl>
                                        <p:attrNameLst>
                                          <p:attrName>style.visibility</p:attrName>
                                        </p:attrNameLst>
                                      </p:cBhvr>
                                      <p:to>
                                        <p:strVal val="visible"/>
                                      </p:to>
                                    </p:set>
                                    <p:animEffect transition="in" filter="wipe(left)">
                                      <p:cBhvr>
                                        <p:cTn id="42" dur="1000"/>
                                        <p:tgtEl>
                                          <p:spTgt spid="3">
                                            <p:graphicEl>
                                              <a:dgm id="{AD7D0DBD-6891-43C2-95EA-36A8F0C0D67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消費貸借の</a:t>
            </a:r>
            <a:r>
              <a:rPr lang="ja-JP" altLang="en-US" dirty="0" smtClean="0"/>
              <a:t>意義と性質</a:t>
            </a:r>
            <a:endParaRPr kumimoji="1" lang="ja-JP" altLang="en-US" dirty="0"/>
          </a:p>
        </p:txBody>
      </p:sp>
      <p:sp>
        <p:nvSpPr>
          <p:cNvPr id="8" name="コンテンツ プレースホルダー 7"/>
          <p:cNvSpPr>
            <a:spLocks noGrp="1"/>
          </p:cNvSpPr>
          <p:nvPr>
            <p:ph sz="half" idx="1"/>
          </p:nvPr>
        </p:nvSpPr>
        <p:spPr>
          <a:xfrm>
            <a:off x="457200" y="1484784"/>
            <a:ext cx="3682752" cy="4641379"/>
          </a:xfrm>
        </p:spPr>
        <p:txBody>
          <a:bodyPr>
            <a:noAutofit/>
          </a:bodyPr>
          <a:lstStyle/>
          <a:p>
            <a:r>
              <a:rPr lang="ja-JP" altLang="en-US" sz="2400" b="1" dirty="0"/>
              <a:t>第</a:t>
            </a:r>
            <a:r>
              <a:rPr lang="en-US" altLang="ja-JP" sz="2400" b="1" dirty="0"/>
              <a:t>587</a:t>
            </a:r>
            <a:r>
              <a:rPr lang="ja-JP" altLang="en-US" sz="2400" b="1" dirty="0"/>
              <a:t>条</a:t>
            </a:r>
            <a:r>
              <a:rPr lang="ja-JP" altLang="en-US" sz="2400" dirty="0"/>
              <a:t>（消費貸借</a:t>
            </a:r>
            <a:r>
              <a:rPr lang="ja-JP" altLang="en-US" sz="2400" dirty="0" smtClean="0"/>
              <a:t>）</a:t>
            </a:r>
            <a:endParaRPr lang="en-US" altLang="ja-JP" sz="2400" dirty="0" smtClean="0"/>
          </a:p>
          <a:p>
            <a:pPr lvl="1"/>
            <a:r>
              <a:rPr lang="ja-JP" altLang="en-US" sz="1800" dirty="0" smtClean="0"/>
              <a:t>消費</a:t>
            </a:r>
            <a:r>
              <a:rPr lang="ja-JP" altLang="en-US" sz="1800" dirty="0"/>
              <a:t>貸借は，当事者の一方が種類，品質及び数量の同じ物をもって返還をすることを</a:t>
            </a:r>
            <a:r>
              <a:rPr lang="ja-JP" altLang="en-US" sz="1800" b="1" dirty="0" smtClean="0">
                <a:solidFill>
                  <a:schemeClr val="tx2">
                    <a:lumMod val="75000"/>
                  </a:schemeClr>
                </a:solidFill>
              </a:rPr>
              <a:t>約して</a:t>
            </a:r>
            <a:r>
              <a:rPr lang="ja-JP" altLang="en-US" sz="1800" dirty="0" smtClean="0"/>
              <a:t>相手方</a:t>
            </a:r>
            <a:r>
              <a:rPr lang="ja-JP" altLang="en-US" sz="1800" dirty="0"/>
              <a:t>から金銭その他の物を受け取ることによって，その効力を生ずる</a:t>
            </a:r>
            <a:r>
              <a:rPr lang="ja-JP" altLang="en-US" sz="1800" dirty="0" smtClean="0"/>
              <a:t>。</a:t>
            </a:r>
            <a:endParaRPr lang="en-US" altLang="ja-JP" sz="1800" dirty="0" smtClean="0"/>
          </a:p>
          <a:p>
            <a:r>
              <a:rPr kumimoji="1" lang="ja-JP" altLang="en-US" sz="2400" dirty="0"/>
              <a:t>要物</a:t>
            </a:r>
            <a:r>
              <a:rPr kumimoji="1" lang="ja-JP" altLang="en-US" sz="2400" dirty="0" smtClean="0"/>
              <a:t>契約</a:t>
            </a:r>
            <a:endParaRPr kumimoji="1" lang="en-US" altLang="ja-JP" sz="2400" dirty="0" smtClean="0"/>
          </a:p>
          <a:p>
            <a:pPr lvl="1"/>
            <a:r>
              <a:rPr lang="ja-JP" altLang="en-US" sz="1800" dirty="0" smtClean="0"/>
              <a:t>目的物の授受が</a:t>
            </a:r>
            <a:r>
              <a:rPr lang="ja-JP" altLang="en-US" sz="1800" dirty="0"/>
              <a:t>あるまで</a:t>
            </a:r>
            <a:r>
              <a:rPr lang="ja-JP" altLang="en-US" sz="1800" dirty="0" smtClean="0"/>
              <a:t>，契約は成立しない。</a:t>
            </a:r>
            <a:endParaRPr lang="en-US" altLang="ja-JP" sz="1800" dirty="0" smtClean="0"/>
          </a:p>
          <a:p>
            <a:pPr lvl="1"/>
            <a:r>
              <a:rPr kumimoji="1" lang="ja-JP" altLang="en-US" sz="1800" dirty="0" smtClean="0"/>
              <a:t>諾成契約ではないので，契約書は意味を持たない。</a:t>
            </a:r>
            <a:endParaRPr kumimoji="1" lang="en-US" altLang="ja-JP" sz="1800" dirty="0" smtClean="0"/>
          </a:p>
          <a:p>
            <a:pPr lvl="1"/>
            <a:r>
              <a:rPr kumimoji="1" lang="ja-JP" altLang="en-US" sz="1800" dirty="0" smtClean="0"/>
              <a:t>目的物の交付を受けてから，返還合意としての</a:t>
            </a:r>
            <a:r>
              <a:rPr kumimoji="1" lang="ja-JP" altLang="en-US" sz="1800" b="1" dirty="0" smtClean="0">
                <a:solidFill>
                  <a:schemeClr val="tx2">
                    <a:lumMod val="75000"/>
                  </a:schemeClr>
                </a:solidFill>
              </a:rPr>
              <a:t>借用書</a:t>
            </a:r>
            <a:r>
              <a:rPr kumimoji="1" lang="ja-JP" altLang="en-US" sz="1800" dirty="0" smtClean="0"/>
              <a:t>が作成されることになる。</a:t>
            </a:r>
            <a:endParaRPr kumimoji="1" lang="ja-JP" altLang="en-US" sz="1800" dirty="0"/>
          </a:p>
        </p:txBody>
      </p:sp>
      <p:sp>
        <p:nvSpPr>
          <p:cNvPr id="9" name="コンテンツ プレースホルダー 8"/>
          <p:cNvSpPr>
            <a:spLocks noGrp="1"/>
          </p:cNvSpPr>
          <p:nvPr>
            <p:ph sz="half" idx="2"/>
          </p:nvPr>
        </p:nvSpPr>
        <p:spPr>
          <a:xfrm>
            <a:off x="4067944" y="1484784"/>
            <a:ext cx="4824536" cy="4641379"/>
          </a:xfrm>
        </p:spPr>
        <p:txBody>
          <a:bodyPr>
            <a:noAutofit/>
          </a:bodyPr>
          <a:lstStyle/>
          <a:p>
            <a:r>
              <a:rPr kumimoji="1" lang="ja-JP" altLang="en-US" sz="2400" dirty="0" smtClean="0"/>
              <a:t>片務契約</a:t>
            </a:r>
            <a:endParaRPr kumimoji="1" lang="en-US" altLang="ja-JP" sz="2400" dirty="0" smtClean="0"/>
          </a:p>
          <a:p>
            <a:pPr lvl="1"/>
            <a:r>
              <a:rPr kumimoji="1" lang="ja-JP" altLang="en-US" sz="2000" dirty="0" smtClean="0"/>
              <a:t>無償契約（無利子）の場合</a:t>
            </a:r>
            <a:endParaRPr kumimoji="1" lang="en-US" altLang="ja-JP" sz="2000" dirty="0" smtClean="0"/>
          </a:p>
          <a:p>
            <a:pPr lvl="2"/>
            <a:r>
              <a:rPr lang="ja-JP" altLang="en-US" sz="1800" dirty="0"/>
              <a:t>無償契約の</a:t>
            </a:r>
            <a:r>
              <a:rPr lang="ja-JP" altLang="en-US" sz="1800" dirty="0" smtClean="0"/>
              <a:t>場合に，片務契約であることはよくある。例えば</a:t>
            </a:r>
            <a:r>
              <a:rPr lang="en-US" altLang="ja-JP" sz="1800" dirty="0" smtClean="0"/>
              <a:t>?</a:t>
            </a:r>
          </a:p>
          <a:p>
            <a:pPr lvl="2"/>
            <a:r>
              <a:rPr lang="ja-JP" altLang="en-US" sz="1800" dirty="0" smtClean="0"/>
              <a:t>贈与，使用貸借などもそうである。</a:t>
            </a:r>
            <a:endParaRPr lang="en-US" altLang="ja-JP" sz="1800" dirty="0" smtClean="0"/>
          </a:p>
          <a:p>
            <a:pPr lvl="1"/>
            <a:r>
              <a:rPr kumimoji="1" lang="ja-JP" altLang="en-US" sz="2000" dirty="0"/>
              <a:t>有償</a:t>
            </a:r>
            <a:r>
              <a:rPr kumimoji="1" lang="ja-JP" altLang="en-US" sz="2000" dirty="0" smtClean="0"/>
              <a:t>契約（有利子）の場合</a:t>
            </a:r>
            <a:endParaRPr kumimoji="1" lang="en-US" altLang="ja-JP" sz="2000" dirty="0" smtClean="0"/>
          </a:p>
          <a:p>
            <a:pPr lvl="2"/>
            <a:r>
              <a:rPr lang="ja-JP" altLang="en-US" sz="1800" dirty="0"/>
              <a:t>有償契約にもかかわらず</a:t>
            </a:r>
            <a:r>
              <a:rPr lang="ja-JP" altLang="en-US" sz="1800" dirty="0" smtClean="0"/>
              <a:t>，片務契約であるのは，消費貸借に限られる。</a:t>
            </a:r>
            <a:endParaRPr lang="en-US" altLang="ja-JP" sz="1800" dirty="0" smtClean="0"/>
          </a:p>
          <a:p>
            <a:pPr lvl="2"/>
            <a:r>
              <a:rPr lang="ja-JP" altLang="en-US" sz="1800" dirty="0" smtClean="0"/>
              <a:t>その理由は</a:t>
            </a:r>
            <a:r>
              <a:rPr lang="en-US" altLang="ja-JP" sz="1800" dirty="0" smtClean="0"/>
              <a:t>?</a:t>
            </a:r>
          </a:p>
          <a:p>
            <a:pPr lvl="3"/>
            <a:r>
              <a:rPr lang="ja-JP" altLang="en-US" dirty="0" smtClean="0"/>
              <a:t>要物契約であるため，契約成立の時点で貸主はやるべきことを全て終えて</a:t>
            </a:r>
            <a:r>
              <a:rPr lang="ja-JP" altLang="en-US" dirty="0"/>
              <a:t>いるからである</a:t>
            </a:r>
            <a:r>
              <a:rPr lang="ja-JP" altLang="en-US" dirty="0" smtClean="0"/>
              <a:t>。</a:t>
            </a:r>
            <a:endParaRPr lang="en-US" altLang="ja-JP" dirty="0" smtClean="0"/>
          </a:p>
          <a:p>
            <a:pPr lvl="3"/>
            <a:r>
              <a:rPr lang="ja-JP" altLang="en-US" dirty="0" smtClean="0"/>
              <a:t>その後は，借主が，元本等を返還する義務が残るだけである。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a:t>
            </a:fld>
            <a:endParaRPr kumimoji="1" lang="ja-JP" altLang="en-US" dirty="0"/>
          </a:p>
        </p:txBody>
      </p:sp>
    </p:spTree>
    <p:extLst>
      <p:ext uri="{BB962C8B-B14F-4D97-AF65-F5344CB8AC3E}">
        <p14:creationId xmlns:p14="http://schemas.microsoft.com/office/powerpoint/2010/main" val="3450369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6000"/>
                                        <p:tgtEl>
                                          <p:spTgt spid="8">
                                            <p:txEl>
                                              <p:pRg st="1" end="1"/>
                                            </p:txEl>
                                          </p:spTgt>
                                        </p:tgtEl>
                                      </p:cBhvr>
                                    </p:animEffect>
                                  </p:childTnLst>
                                </p:cTn>
                              </p:par>
                            </p:childTnLst>
                          </p:cTn>
                        </p:par>
                        <p:par>
                          <p:cTn id="12" fill="hold">
                            <p:stCondLst>
                              <p:cond delay="775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750"/>
                                        <p:tgtEl>
                                          <p:spTgt spid="8">
                                            <p:txEl>
                                              <p:pRg st="2" end="2"/>
                                            </p:txEl>
                                          </p:spTgt>
                                        </p:tgtEl>
                                      </p:cBhvr>
                                    </p:animEffect>
                                  </p:childTnLst>
                                </p:cTn>
                              </p:par>
                            </p:childTnLst>
                          </p:cTn>
                        </p:par>
                        <p:par>
                          <p:cTn id="16" fill="hold">
                            <p:stCondLst>
                              <p:cond delay="9000"/>
                            </p:stCondLst>
                            <p:childTnLst>
                              <p:par>
                                <p:cTn id="17" presetID="22" presetClass="entr" presetSubtype="8" fill="hold" grpId="0" nodeType="afterEffect">
                                  <p:stCondLst>
                                    <p:cond delay="50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left)">
                                      <p:cBhvr>
                                        <p:cTn id="19" dur="75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wipe(up)">
                                      <p:cBhvr>
                                        <p:cTn id="24" dur="1500"/>
                                        <p:tgtEl>
                                          <p:spTgt spid="8">
                                            <p:txEl>
                                              <p:pRg st="3" end="3"/>
                                            </p:txEl>
                                          </p:spTgt>
                                        </p:tgtEl>
                                      </p:cBhvr>
                                    </p:animEffect>
                                  </p:childTnLst>
                                </p:cTn>
                              </p:par>
                            </p:childTnLst>
                          </p:cTn>
                        </p:par>
                        <p:par>
                          <p:cTn id="25" fill="hold">
                            <p:stCondLst>
                              <p:cond delay="1500"/>
                            </p:stCondLst>
                            <p:childTnLst>
                              <p:par>
                                <p:cTn id="26" presetID="22" presetClass="entr" presetSubtype="1" fill="hold" grpId="0" nodeType="afterEffect">
                                  <p:stCondLst>
                                    <p:cond delay="50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wipe(up)">
                                      <p:cBhvr>
                                        <p:cTn id="28" dur="1750"/>
                                        <p:tgtEl>
                                          <p:spTgt spid="8">
                                            <p:txEl>
                                              <p:pRg st="4" end="4"/>
                                            </p:txEl>
                                          </p:spTgt>
                                        </p:tgtEl>
                                      </p:cBhvr>
                                    </p:animEffect>
                                  </p:childTnLst>
                                </p:cTn>
                              </p:par>
                            </p:childTnLst>
                          </p:cTn>
                        </p:par>
                        <p:par>
                          <p:cTn id="29" fill="hold">
                            <p:stCondLst>
                              <p:cond delay="3750"/>
                            </p:stCondLst>
                            <p:childTnLst>
                              <p:par>
                                <p:cTn id="30" presetID="22" presetClass="entr" presetSubtype="1" fill="hold" grpId="0" nodeType="afterEffect">
                                  <p:stCondLst>
                                    <p:cond delay="50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2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wipe(left)">
                                      <p:cBhvr>
                                        <p:cTn id="37" dur="750"/>
                                        <p:tgtEl>
                                          <p:spTgt spid="9">
                                            <p:txEl>
                                              <p:pRg st="1" end="1"/>
                                            </p:txEl>
                                          </p:spTgt>
                                        </p:tgtEl>
                                      </p:cBhvr>
                                    </p:animEffect>
                                  </p:childTnLst>
                                </p:cTn>
                              </p:par>
                            </p:childTnLst>
                          </p:cTn>
                        </p:par>
                        <p:par>
                          <p:cTn id="38" fill="hold">
                            <p:stCondLst>
                              <p:cond delay="750"/>
                            </p:stCondLst>
                            <p:childTnLst>
                              <p:par>
                                <p:cTn id="39" presetID="22" presetClass="entr" presetSubtype="8" fill="hold" grpId="0" nodeType="after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Effect transition="in" filter="wipe(left)">
                                      <p:cBhvr>
                                        <p:cTn id="41" dur="750"/>
                                        <p:tgtEl>
                                          <p:spTgt spid="9">
                                            <p:txEl>
                                              <p:pRg st="4" end="4"/>
                                            </p:txEl>
                                          </p:spTgt>
                                        </p:tgtEl>
                                      </p:cBhvr>
                                    </p:animEffect>
                                  </p:childTnLst>
                                </p:cTn>
                              </p:par>
                            </p:childTnLst>
                          </p:cTn>
                        </p:par>
                        <p:par>
                          <p:cTn id="42" fill="hold">
                            <p:stCondLst>
                              <p:cond delay="1500"/>
                            </p:stCondLst>
                            <p:childTnLst>
                              <p:par>
                                <p:cTn id="43" presetID="22" presetClass="entr" presetSubtype="1" fill="hold" grpId="0" nodeType="afterEffect">
                                  <p:stCondLst>
                                    <p:cond delay="500"/>
                                  </p:stCondLst>
                                  <p:childTnLst>
                                    <p:set>
                                      <p:cBhvr>
                                        <p:cTn id="44" dur="1" fill="hold">
                                          <p:stCondLst>
                                            <p:cond delay="0"/>
                                          </p:stCondLst>
                                        </p:cTn>
                                        <p:tgtEl>
                                          <p:spTgt spid="9">
                                            <p:txEl>
                                              <p:pRg st="2" end="2"/>
                                            </p:txEl>
                                          </p:spTgt>
                                        </p:tgtEl>
                                        <p:attrNameLst>
                                          <p:attrName>style.visibility</p:attrName>
                                        </p:attrNameLst>
                                      </p:cBhvr>
                                      <p:to>
                                        <p:strVal val="visible"/>
                                      </p:to>
                                    </p:set>
                                    <p:animEffect transition="in" filter="wipe(up)">
                                      <p:cBhvr>
                                        <p:cTn id="45" dur="1750"/>
                                        <p:tgtEl>
                                          <p:spTgt spid="9">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9">
                                            <p:txEl>
                                              <p:pRg st="3" end="3"/>
                                            </p:txEl>
                                          </p:spTgt>
                                        </p:tgtEl>
                                        <p:attrNameLst>
                                          <p:attrName>style.visibility</p:attrName>
                                        </p:attrNameLst>
                                      </p:cBhvr>
                                      <p:to>
                                        <p:strVal val="visible"/>
                                      </p:to>
                                    </p:set>
                                    <p:animEffect transition="in" filter="wipe(left)">
                                      <p:cBhvr>
                                        <p:cTn id="50" dur="750"/>
                                        <p:tgtEl>
                                          <p:spTgt spid="9">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9">
                                            <p:txEl>
                                              <p:pRg st="5" end="5"/>
                                            </p:txEl>
                                          </p:spTgt>
                                        </p:tgtEl>
                                        <p:attrNameLst>
                                          <p:attrName>style.visibility</p:attrName>
                                        </p:attrNameLst>
                                      </p:cBhvr>
                                      <p:to>
                                        <p:strVal val="visible"/>
                                      </p:to>
                                    </p:set>
                                    <p:animEffect transition="in" filter="wipe(up)">
                                      <p:cBhvr>
                                        <p:cTn id="55" dur="2000"/>
                                        <p:tgtEl>
                                          <p:spTgt spid="9">
                                            <p:txEl>
                                              <p:pRg st="5" end="5"/>
                                            </p:txEl>
                                          </p:spTgt>
                                        </p:tgtEl>
                                      </p:cBhvr>
                                    </p:animEffect>
                                  </p:childTnLst>
                                </p:cTn>
                              </p:par>
                            </p:childTnLst>
                          </p:cTn>
                        </p:par>
                        <p:par>
                          <p:cTn id="56" fill="hold">
                            <p:stCondLst>
                              <p:cond delay="2000"/>
                            </p:stCondLst>
                            <p:childTnLst>
                              <p:par>
                                <p:cTn id="57" presetID="22" presetClass="entr" presetSubtype="8" fill="hold" grpId="0" nodeType="afterEffect">
                                  <p:stCondLst>
                                    <p:cond delay="500"/>
                                  </p:stCondLst>
                                  <p:childTnLst>
                                    <p:set>
                                      <p:cBhvr>
                                        <p:cTn id="58" dur="1" fill="hold">
                                          <p:stCondLst>
                                            <p:cond delay="0"/>
                                          </p:stCondLst>
                                        </p:cTn>
                                        <p:tgtEl>
                                          <p:spTgt spid="9">
                                            <p:txEl>
                                              <p:pRg st="6" end="6"/>
                                            </p:txEl>
                                          </p:spTgt>
                                        </p:tgtEl>
                                        <p:attrNameLst>
                                          <p:attrName>style.visibility</p:attrName>
                                        </p:attrNameLst>
                                      </p:cBhvr>
                                      <p:to>
                                        <p:strVal val="visible"/>
                                      </p:to>
                                    </p:set>
                                    <p:animEffect transition="in" filter="wipe(left)">
                                      <p:cBhvr>
                                        <p:cTn id="59" dur="750"/>
                                        <p:tgtEl>
                                          <p:spTgt spid="9">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9">
                                            <p:txEl>
                                              <p:pRg st="7" end="7"/>
                                            </p:txEl>
                                          </p:spTgt>
                                        </p:tgtEl>
                                        <p:attrNameLst>
                                          <p:attrName>style.visibility</p:attrName>
                                        </p:attrNameLst>
                                      </p:cBhvr>
                                      <p:to>
                                        <p:strVal val="visible"/>
                                      </p:to>
                                    </p:set>
                                    <p:animEffect transition="in" filter="wipe(up)">
                                      <p:cBhvr>
                                        <p:cTn id="64" dur="3000"/>
                                        <p:tgtEl>
                                          <p:spTgt spid="9">
                                            <p:txEl>
                                              <p:pRg st="7" end="7"/>
                                            </p:txEl>
                                          </p:spTgt>
                                        </p:tgtEl>
                                      </p:cBhvr>
                                    </p:animEffect>
                                  </p:childTnLst>
                                </p:cTn>
                              </p:par>
                            </p:childTnLst>
                          </p:cTn>
                        </p:par>
                        <p:par>
                          <p:cTn id="65" fill="hold">
                            <p:stCondLst>
                              <p:cond delay="3000"/>
                            </p:stCondLst>
                            <p:childTnLst>
                              <p:par>
                                <p:cTn id="66" presetID="22" presetClass="entr" presetSubtype="1" fill="hold" grpId="0" nodeType="afterEffect">
                                  <p:stCondLst>
                                    <p:cond delay="500"/>
                                  </p:stCondLst>
                                  <p:childTnLst>
                                    <p:set>
                                      <p:cBhvr>
                                        <p:cTn id="67" dur="1" fill="hold">
                                          <p:stCondLst>
                                            <p:cond delay="0"/>
                                          </p:stCondLst>
                                        </p:cTn>
                                        <p:tgtEl>
                                          <p:spTgt spid="9">
                                            <p:txEl>
                                              <p:pRg st="8" end="8"/>
                                            </p:txEl>
                                          </p:spTgt>
                                        </p:tgtEl>
                                        <p:attrNameLst>
                                          <p:attrName>style.visibility</p:attrName>
                                        </p:attrNameLst>
                                      </p:cBhvr>
                                      <p:to>
                                        <p:strVal val="visible"/>
                                      </p:to>
                                    </p:set>
                                    <p:animEffect transition="in" filter="wipe(up)">
                                      <p:cBhvr>
                                        <p:cTn id="68" dur="225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弧 1"/>
          <p:cNvSpPr/>
          <p:nvPr/>
        </p:nvSpPr>
        <p:spPr>
          <a:xfrm>
            <a:off x="3690489" y="2627552"/>
            <a:ext cx="1747008" cy="914400"/>
          </a:xfrm>
          <a:prstGeom prst="arc">
            <a:avLst>
              <a:gd name="adj1" fmla="val 11991448"/>
              <a:gd name="adj2" fmla="val 20444397"/>
            </a:avLst>
          </a:prstGeom>
          <a:ln w="38100">
            <a:solidFill>
              <a:schemeClr val="accent6"/>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smtClean="0"/>
          </a:p>
          <a:p>
            <a:pPr algn="ctr"/>
            <a:endParaRPr lang="en-US" altLang="ja-JP" dirty="0"/>
          </a:p>
          <a:p>
            <a:pPr algn="ctr"/>
            <a:endParaRPr lang="en-US" altLang="ja-JP" dirty="0" smtClean="0"/>
          </a:p>
          <a:p>
            <a:pPr algn="ctr"/>
            <a:r>
              <a:rPr lang="ja-JP" altLang="en-US" dirty="0" smtClean="0"/>
              <a:t>③債権売買</a:t>
            </a:r>
            <a:endParaRPr lang="en-US" altLang="ja-JP" dirty="0" smtClean="0"/>
          </a:p>
          <a:p>
            <a:pPr algn="ctr"/>
            <a:r>
              <a:rPr kumimoji="1" lang="ja-JP" altLang="en-US" dirty="0" smtClean="0"/>
              <a:t>④代金支払</a:t>
            </a:r>
            <a:endParaRPr kumimoji="1" lang="ja-JP" altLang="en-US" dirty="0"/>
          </a:p>
        </p:txBody>
      </p:sp>
      <p:sp>
        <p:nvSpPr>
          <p:cNvPr id="10" name="タイトル 9"/>
          <p:cNvSpPr>
            <a:spLocks noGrp="1"/>
          </p:cNvSpPr>
          <p:nvPr>
            <p:ph type="title"/>
          </p:nvPr>
        </p:nvSpPr>
        <p:spPr/>
        <p:txBody>
          <a:bodyPr>
            <a:normAutofit/>
          </a:bodyPr>
          <a:lstStyle/>
          <a:p>
            <a:r>
              <a:rPr kumimoji="1" lang="ja-JP" altLang="en-US" dirty="0" smtClean="0"/>
              <a:t>クレジットカード契約の理論構成</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2014/11/11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40</a:t>
            </a:fld>
            <a:endParaRPr kumimoji="1" lang="ja-JP" altLang="en-US" dirty="0"/>
          </a:p>
        </p:txBody>
      </p:sp>
      <p:sp>
        <p:nvSpPr>
          <p:cNvPr id="11" name="上下矢印 10"/>
          <p:cNvSpPr/>
          <p:nvPr/>
        </p:nvSpPr>
        <p:spPr>
          <a:xfrm>
            <a:off x="5724128" y="3152174"/>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smtClean="0"/>
              <a:t>カード会員</a:t>
            </a:r>
            <a:r>
              <a:rPr lang="en-US" altLang="ja-JP" sz="1600" dirty="0" smtClean="0"/>
              <a:t/>
            </a:r>
            <a:br>
              <a:rPr lang="en-US" altLang="ja-JP" sz="1600" dirty="0" smtClean="0"/>
            </a:br>
            <a:r>
              <a:rPr lang="ja-JP" altLang="en-US" sz="1600" dirty="0" smtClean="0"/>
              <a:t>契約</a:t>
            </a:r>
            <a:endParaRPr kumimoji="1" lang="en-US" altLang="ja-JP" sz="1600" dirty="0" smtClean="0"/>
          </a:p>
        </p:txBody>
      </p:sp>
      <p:sp>
        <p:nvSpPr>
          <p:cNvPr id="23" name="上下矢印 22"/>
          <p:cNvSpPr/>
          <p:nvPr/>
        </p:nvSpPr>
        <p:spPr>
          <a:xfrm>
            <a:off x="1533262" y="3074420"/>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加盟店</a:t>
            </a:r>
            <a:endParaRPr kumimoji="1" lang="en-US" altLang="ja-JP" sz="1600" dirty="0" smtClean="0"/>
          </a:p>
          <a:p>
            <a:pPr algn="ctr"/>
            <a:r>
              <a:rPr lang="ja-JP" altLang="en-US" sz="1600" dirty="0" smtClean="0"/>
              <a:t>契約</a:t>
            </a:r>
            <a:r>
              <a:rPr lang="en-US" altLang="ja-JP" sz="1600" dirty="0" smtClean="0"/>
              <a:t/>
            </a:r>
            <a:br>
              <a:rPr lang="en-US" altLang="ja-JP" sz="1600" dirty="0" smtClean="0"/>
            </a:br>
            <a:r>
              <a:rPr lang="ja-JP" altLang="en-US" sz="1600" dirty="0" smtClean="0"/>
              <a:t>（対価</a:t>
            </a:r>
            <a:r>
              <a:rPr lang="en-US" altLang="ja-JP" sz="1600" dirty="0" smtClean="0"/>
              <a:t/>
            </a:r>
            <a:br>
              <a:rPr lang="en-US" altLang="ja-JP" sz="1600" dirty="0" smtClean="0"/>
            </a:br>
            <a:r>
              <a:rPr lang="ja-JP" altLang="en-US" sz="1600" dirty="0" smtClean="0"/>
              <a:t>関係）</a:t>
            </a:r>
            <a:endParaRPr kumimoji="1" lang="en-US" altLang="ja-JP" sz="1600" dirty="0" smtClean="0"/>
          </a:p>
        </p:txBody>
      </p:sp>
      <p:cxnSp>
        <p:nvCxnSpPr>
          <p:cNvPr id="6" name="直線矢印コネクタ 5"/>
          <p:cNvCxnSpPr>
            <a:stCxn id="24" idx="4"/>
            <a:endCxn id="18" idx="1"/>
          </p:cNvCxnSpPr>
          <p:nvPr/>
        </p:nvCxnSpPr>
        <p:spPr>
          <a:xfrm>
            <a:off x="4572000" y="2291274"/>
            <a:ext cx="967890" cy="375568"/>
          </a:xfrm>
          <a:prstGeom prst="straightConnector1">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円弧 44"/>
          <p:cNvSpPr/>
          <p:nvPr/>
        </p:nvSpPr>
        <p:spPr>
          <a:xfrm flipH="1">
            <a:off x="827584" y="3212976"/>
            <a:ext cx="1584176" cy="1973705"/>
          </a:xfrm>
          <a:prstGeom prst="arc">
            <a:avLst>
              <a:gd name="adj1" fmla="val 16746107"/>
              <a:gd name="adj2" fmla="val 4713825"/>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②　代金支払　</a:t>
            </a:r>
            <a:endParaRPr kumimoji="1" lang="ja-JP" altLang="en-US" dirty="0"/>
          </a:p>
        </p:txBody>
      </p:sp>
      <p:sp>
        <p:nvSpPr>
          <p:cNvPr id="16" name="円/楕円 15"/>
          <p:cNvSpPr/>
          <p:nvPr/>
        </p:nvSpPr>
        <p:spPr>
          <a:xfrm>
            <a:off x="1345926" y="2527644"/>
            <a:ext cx="257800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受益者・債権者</a:t>
            </a:r>
            <a:r>
              <a:rPr lang="en-US" altLang="ja-JP" dirty="0" smtClean="0"/>
              <a:t/>
            </a:r>
            <a:br>
              <a:rPr lang="en-US" altLang="ja-JP" dirty="0" smtClean="0"/>
            </a:br>
            <a:r>
              <a:rPr lang="ja-JP" altLang="en-US" dirty="0" smtClean="0"/>
              <a:t>（アクワイアラー）</a:t>
            </a:r>
            <a:endParaRPr lang="en-US" altLang="ja-JP" dirty="0" smtClean="0"/>
          </a:p>
          <a:p>
            <a:pPr algn="ctr"/>
            <a:r>
              <a:rPr kumimoji="1" lang="ja-JP" altLang="en-US" dirty="0" smtClean="0"/>
              <a:t>（</a:t>
            </a:r>
            <a:r>
              <a:rPr kumimoji="1" lang="en-US" altLang="ja-JP" dirty="0" smtClean="0"/>
              <a:t>Aeon Credit</a:t>
            </a:r>
            <a:r>
              <a:rPr kumimoji="1" lang="ja-JP" altLang="en-US" dirty="0" smtClean="0"/>
              <a:t>）</a:t>
            </a:r>
            <a:endParaRPr kumimoji="1" lang="ja-JP" altLang="en-US" dirty="0"/>
          </a:p>
        </p:txBody>
      </p:sp>
      <p:sp>
        <p:nvSpPr>
          <p:cNvPr id="48" name="円弧 47"/>
          <p:cNvSpPr/>
          <p:nvPr/>
        </p:nvSpPr>
        <p:spPr>
          <a:xfrm>
            <a:off x="6704944" y="3227502"/>
            <a:ext cx="1440160" cy="1973705"/>
          </a:xfrm>
          <a:prstGeom prst="arc">
            <a:avLst>
              <a:gd name="adj1" fmla="val 16746107"/>
              <a:gd name="adj2" fmla="val 4713825"/>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⑤代金支払</a:t>
            </a:r>
            <a:endParaRPr kumimoji="1" lang="ja-JP" altLang="en-US" dirty="0"/>
          </a:p>
        </p:txBody>
      </p:sp>
      <p:sp>
        <p:nvSpPr>
          <p:cNvPr id="53" name="テキスト ボックス 52"/>
          <p:cNvSpPr txBox="1"/>
          <p:nvPr/>
        </p:nvSpPr>
        <p:spPr>
          <a:xfrm>
            <a:off x="2411760"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54" name="テキスト ボックス 53"/>
          <p:cNvSpPr txBox="1"/>
          <p:nvPr/>
        </p:nvSpPr>
        <p:spPr>
          <a:xfrm>
            <a:off x="5260294"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55" name="左矢印 54"/>
          <p:cNvSpPr/>
          <p:nvPr/>
        </p:nvSpPr>
        <p:spPr>
          <a:xfrm flipH="1">
            <a:off x="3778599" y="4941168"/>
            <a:ext cx="1441473" cy="645046"/>
          </a:xfrm>
          <a:prstGeom prst="leftArrow">
            <a:avLst/>
          </a:prstGeom>
          <a:ln>
            <a:solidFill>
              <a:srgbClr val="92D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代金債権</a:t>
            </a:r>
            <a:endParaRPr kumimoji="1" lang="ja-JP" altLang="en-US" dirty="0"/>
          </a:p>
        </p:txBody>
      </p:sp>
      <p:cxnSp>
        <p:nvCxnSpPr>
          <p:cNvPr id="28" name="直線矢印コネクタ 27"/>
          <p:cNvCxnSpPr>
            <a:stCxn id="16" idx="7"/>
            <a:endCxn id="24" idx="4"/>
          </p:cNvCxnSpPr>
          <p:nvPr/>
        </p:nvCxnSpPr>
        <p:spPr>
          <a:xfrm flipV="1">
            <a:off x="3546388" y="2291274"/>
            <a:ext cx="1025612" cy="375568"/>
          </a:xfrm>
          <a:prstGeom prst="straightConnector1">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131839" y="5589240"/>
            <a:ext cx="2880321" cy="646331"/>
          </a:xfrm>
          <a:prstGeom prst="rect">
            <a:avLst/>
          </a:prstGeom>
          <a:noFill/>
        </p:spPr>
        <p:txBody>
          <a:bodyPr wrap="square" rtlCol="0">
            <a:spAutoFit/>
          </a:bodyPr>
          <a:lstStyle/>
          <a:p>
            <a:pPr algn="ctr"/>
            <a:r>
              <a:rPr kumimoji="1" lang="ja-JP" altLang="en-US" dirty="0" smtClean="0"/>
              <a:t>①債権売買</a:t>
            </a:r>
            <a:endParaRPr kumimoji="1" lang="en-US" altLang="ja-JP" dirty="0" smtClean="0"/>
          </a:p>
          <a:p>
            <a:r>
              <a:rPr lang="ja-JP" altLang="en-US" dirty="0"/>
              <a:t>第三者のために</a:t>
            </a:r>
            <a:r>
              <a:rPr lang="ja-JP" altLang="en-US" dirty="0" smtClean="0"/>
              <a:t>する契約</a:t>
            </a:r>
            <a:endParaRPr kumimoji="1" lang="ja-JP" altLang="en-US" dirty="0"/>
          </a:p>
        </p:txBody>
      </p:sp>
      <p:sp>
        <p:nvSpPr>
          <p:cNvPr id="3" name="左矢印 2"/>
          <p:cNvSpPr/>
          <p:nvPr/>
        </p:nvSpPr>
        <p:spPr>
          <a:xfrm flipH="1">
            <a:off x="2915816" y="4941168"/>
            <a:ext cx="2251065" cy="645046"/>
          </a:xfrm>
          <a:prstGeom prst="leftArrow">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代金　債権</a:t>
            </a:r>
            <a:endParaRPr kumimoji="1" lang="ja-JP" altLang="en-US" dirty="0"/>
          </a:p>
        </p:txBody>
      </p:sp>
      <p:sp>
        <p:nvSpPr>
          <p:cNvPr id="19" name="円/楕円 18"/>
          <p:cNvSpPr/>
          <p:nvPr/>
        </p:nvSpPr>
        <p:spPr>
          <a:xfrm>
            <a:off x="1345926" y="4845466"/>
            <a:ext cx="2578002" cy="950506"/>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ja-JP" altLang="en-US" dirty="0" smtClean="0"/>
              <a:t>（加盟店）</a:t>
            </a:r>
            <a:endParaRPr lang="en-US" altLang="ja-JP" dirty="0" smtClean="0"/>
          </a:p>
          <a:p>
            <a:pPr algn="ctr"/>
            <a:r>
              <a:rPr kumimoji="1" lang="ja-JP" altLang="en-US" dirty="0"/>
              <a:t>売主</a:t>
            </a:r>
          </a:p>
        </p:txBody>
      </p:sp>
      <p:sp>
        <p:nvSpPr>
          <p:cNvPr id="18" name="円/楕円 17"/>
          <p:cNvSpPr/>
          <p:nvPr/>
        </p:nvSpPr>
        <p:spPr>
          <a:xfrm>
            <a:off x="5162350" y="2527644"/>
            <a:ext cx="2578002"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新債権者</a:t>
            </a:r>
            <a:endParaRPr lang="en-US" altLang="ja-JP" dirty="0" smtClean="0"/>
          </a:p>
          <a:p>
            <a:pPr algn="ctr"/>
            <a:r>
              <a:rPr lang="ja-JP" altLang="en-US" dirty="0" smtClean="0"/>
              <a:t>（イシュアー）</a:t>
            </a:r>
            <a:endParaRPr lang="en-US" altLang="ja-JP" dirty="0" smtClean="0"/>
          </a:p>
          <a:p>
            <a:pPr algn="ctr"/>
            <a:r>
              <a:rPr kumimoji="1" lang="ja-JP" altLang="en-US" sz="1600" dirty="0" smtClean="0"/>
              <a:t>（</a:t>
            </a:r>
            <a:r>
              <a:rPr lang="ja-JP" altLang="en-US" sz="1600" dirty="0" smtClean="0"/>
              <a:t>三井住友カード</a:t>
            </a:r>
            <a:r>
              <a:rPr kumimoji="1" lang="ja-JP" altLang="en-US" sz="1600" dirty="0" smtClean="0"/>
              <a:t>）</a:t>
            </a:r>
            <a:endParaRPr kumimoji="1" lang="ja-JP" altLang="en-US" sz="1600" dirty="0"/>
          </a:p>
        </p:txBody>
      </p:sp>
      <p:sp>
        <p:nvSpPr>
          <p:cNvPr id="17" name="円/楕円 16"/>
          <p:cNvSpPr/>
          <p:nvPr/>
        </p:nvSpPr>
        <p:spPr>
          <a:xfrm>
            <a:off x="5162350" y="4865397"/>
            <a:ext cx="2578002"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諾約者</a:t>
            </a:r>
            <a:endParaRPr lang="en-US" altLang="ja-JP" dirty="0" smtClean="0"/>
          </a:p>
          <a:p>
            <a:pPr algn="ctr"/>
            <a:r>
              <a:rPr lang="ja-JP" altLang="en-US" dirty="0" smtClean="0"/>
              <a:t>（カード利用者）</a:t>
            </a:r>
            <a:endParaRPr lang="en-US" altLang="ja-JP" dirty="0" smtClean="0"/>
          </a:p>
          <a:p>
            <a:pPr algn="ctr"/>
            <a:r>
              <a:rPr kumimoji="1" lang="ja-JP" altLang="en-US" dirty="0"/>
              <a:t>買主</a:t>
            </a:r>
          </a:p>
        </p:txBody>
      </p:sp>
      <p:sp>
        <p:nvSpPr>
          <p:cNvPr id="24" name="円/楕円 23"/>
          <p:cNvSpPr/>
          <p:nvPr/>
        </p:nvSpPr>
        <p:spPr>
          <a:xfrm>
            <a:off x="3012309" y="1340768"/>
            <a:ext cx="311938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クレジットカード</a:t>
            </a:r>
            <a:endParaRPr lang="en-US" altLang="ja-JP" dirty="0" smtClean="0"/>
          </a:p>
          <a:p>
            <a:pPr algn="ctr"/>
            <a:r>
              <a:rPr lang="ja-JP" altLang="en-US" dirty="0" smtClean="0"/>
              <a:t>国際ブランド</a:t>
            </a:r>
            <a:endParaRPr lang="en-US" altLang="ja-JP" dirty="0" smtClean="0"/>
          </a:p>
          <a:p>
            <a:pPr algn="ctr"/>
            <a:r>
              <a:rPr lang="ja-JP" altLang="en-US" sz="1600" dirty="0" smtClean="0"/>
              <a:t>（</a:t>
            </a:r>
            <a:r>
              <a:rPr lang="en-US" altLang="ja-JP" sz="1600" dirty="0" smtClean="0"/>
              <a:t>Visa</a:t>
            </a:r>
            <a:r>
              <a:rPr lang="en-US" altLang="ja-JP" sz="1600" dirty="0"/>
              <a:t>, </a:t>
            </a:r>
            <a:r>
              <a:rPr lang="en-US" altLang="ja-JP" sz="1600" dirty="0" smtClean="0"/>
              <a:t>MasterCard, etc.</a:t>
            </a:r>
            <a:r>
              <a:rPr lang="ja-JP" altLang="en-US" sz="1600" dirty="0" smtClean="0"/>
              <a:t>）</a:t>
            </a:r>
            <a:endParaRPr lang="en-US" altLang="ja-JP" sz="1600" dirty="0" smtClean="0"/>
          </a:p>
        </p:txBody>
      </p:sp>
    </p:spTree>
    <p:extLst>
      <p:ext uri="{BB962C8B-B14F-4D97-AF65-F5344CB8AC3E}">
        <p14:creationId xmlns:p14="http://schemas.microsoft.com/office/powerpoint/2010/main" val="774009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1000"/>
                                        <p:tgtEl>
                                          <p:spTgt spid="24"/>
                                        </p:tgtEl>
                                      </p:cBhvr>
                                    </p:animEffect>
                                  </p:childTnLst>
                                </p:cTn>
                              </p:par>
                            </p:childTnLst>
                          </p:cTn>
                        </p:par>
                        <p:par>
                          <p:cTn id="8" fill="hold">
                            <p:stCondLst>
                              <p:cond delay="1000"/>
                            </p:stCondLst>
                            <p:childTnLst>
                              <p:par>
                                <p:cTn id="9" presetID="22" presetClass="entr" presetSubtype="1" fill="hold" grpId="0" nodeType="afterEffect">
                                  <p:stCondLst>
                                    <p:cond delay="250"/>
                                  </p:stCondLst>
                                  <p:childTnLst>
                                    <p:set>
                                      <p:cBhvr>
                                        <p:cTn id="10" dur="1" fill="hold">
                                          <p:stCondLst>
                                            <p:cond delay="0"/>
                                          </p:stCondLst>
                                        </p:cTn>
                                        <p:tgtEl>
                                          <p:spTgt spid="53"/>
                                        </p:tgtEl>
                                        <p:attrNameLst>
                                          <p:attrName>style.visibility</p:attrName>
                                        </p:attrNameLst>
                                      </p:cBhvr>
                                      <p:to>
                                        <p:strVal val="visible"/>
                                      </p:to>
                                    </p:set>
                                    <p:animEffect transition="in" filter="wipe(up)">
                                      <p:cBhvr>
                                        <p:cTn id="11" dur="1000"/>
                                        <p:tgtEl>
                                          <p:spTgt spid="53"/>
                                        </p:tgtEl>
                                      </p:cBhvr>
                                    </p:animEffect>
                                  </p:childTnLst>
                                </p:cTn>
                              </p:par>
                              <p:par>
                                <p:cTn id="12" presetID="22" presetClass="entr" presetSubtype="1" fill="hold" grpId="0" nodeType="withEffect">
                                  <p:stCondLst>
                                    <p:cond delay="250"/>
                                  </p:stCondLst>
                                  <p:childTnLst>
                                    <p:set>
                                      <p:cBhvr>
                                        <p:cTn id="13" dur="1" fill="hold">
                                          <p:stCondLst>
                                            <p:cond delay="0"/>
                                          </p:stCondLst>
                                        </p:cTn>
                                        <p:tgtEl>
                                          <p:spTgt spid="54"/>
                                        </p:tgtEl>
                                        <p:attrNameLst>
                                          <p:attrName>style.visibility</p:attrName>
                                        </p:attrNameLst>
                                      </p:cBhvr>
                                      <p:to>
                                        <p:strVal val="visible"/>
                                      </p:to>
                                    </p:set>
                                    <p:animEffect transition="in" filter="wipe(up)">
                                      <p:cBhvr>
                                        <p:cTn id="14" dur="1000"/>
                                        <p:tgtEl>
                                          <p:spTgt spid="54"/>
                                        </p:tgtEl>
                                      </p:cBhvr>
                                    </p:animEffect>
                                  </p:childTnLst>
                                </p:cTn>
                              </p:par>
                              <p:par>
                                <p:cTn id="15" presetID="22" presetClass="entr" presetSubtype="1" fill="hold" grpId="0" nodeType="withEffect">
                                  <p:stCondLst>
                                    <p:cond delay="10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1000"/>
                                        <p:tgtEl>
                                          <p:spTgt spid="16"/>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1000"/>
                                        <p:tgtEl>
                                          <p:spTgt spid="18"/>
                                        </p:tgtEl>
                                      </p:cBhvr>
                                    </p:animEffect>
                                  </p:childTnLst>
                                </p:cTn>
                              </p:par>
                            </p:childTnLst>
                          </p:cTn>
                        </p:par>
                        <p:par>
                          <p:cTn id="21" fill="hold">
                            <p:stCondLst>
                              <p:cond delay="3000"/>
                            </p:stCondLst>
                            <p:childTnLst>
                              <p:par>
                                <p:cTn id="22" presetID="22" presetClass="entr" presetSubtype="4" fill="hold" grpId="0" nodeType="afterEffect">
                                  <p:stCondLst>
                                    <p:cond delay="50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1000"/>
                                        <p:tgtEl>
                                          <p:spTgt spid="17"/>
                                        </p:tgtEl>
                                      </p:cBhvr>
                                    </p:animEffect>
                                  </p:childTnLst>
                                </p:cTn>
                              </p:par>
                              <p:par>
                                <p:cTn id="25" presetID="22" presetClass="entr" presetSubtype="4" fill="hold" grpId="0" nodeType="withEffect">
                                  <p:stCondLst>
                                    <p:cond delay="50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1000"/>
                                        <p:tgtEl>
                                          <p:spTgt spid="19"/>
                                        </p:tgtEl>
                                      </p:cBhvr>
                                    </p:animEffect>
                                  </p:childTnLst>
                                </p:cTn>
                              </p:par>
                            </p:childTnLst>
                          </p:cTn>
                        </p:par>
                        <p:par>
                          <p:cTn id="28" fill="hold">
                            <p:stCondLst>
                              <p:cond delay="4500"/>
                            </p:stCondLst>
                            <p:childTnLst>
                              <p:par>
                                <p:cTn id="29" presetID="16" presetClass="entr" presetSubtype="42" fill="hold" grpId="0" nodeType="afterEffect">
                                  <p:stCondLst>
                                    <p:cond delay="500"/>
                                  </p:stCondLst>
                                  <p:childTnLst>
                                    <p:set>
                                      <p:cBhvr>
                                        <p:cTn id="30" dur="1" fill="hold">
                                          <p:stCondLst>
                                            <p:cond delay="0"/>
                                          </p:stCondLst>
                                        </p:cTn>
                                        <p:tgtEl>
                                          <p:spTgt spid="11"/>
                                        </p:tgtEl>
                                        <p:attrNameLst>
                                          <p:attrName>style.visibility</p:attrName>
                                        </p:attrNameLst>
                                      </p:cBhvr>
                                      <p:to>
                                        <p:strVal val="visible"/>
                                      </p:to>
                                    </p:set>
                                    <p:animEffect transition="in" filter="barn(outHorizontal)">
                                      <p:cBhvr>
                                        <p:cTn id="31" dur="1000"/>
                                        <p:tgtEl>
                                          <p:spTgt spid="11"/>
                                        </p:tgtEl>
                                      </p:cBhvr>
                                    </p:animEffect>
                                  </p:childTnLst>
                                </p:cTn>
                              </p:par>
                              <p:par>
                                <p:cTn id="32" presetID="16" presetClass="entr" presetSubtype="42" fill="hold" grpId="0" nodeType="withEffect">
                                  <p:stCondLst>
                                    <p:cond delay="500"/>
                                  </p:stCondLst>
                                  <p:childTnLst>
                                    <p:set>
                                      <p:cBhvr>
                                        <p:cTn id="33" dur="1" fill="hold">
                                          <p:stCondLst>
                                            <p:cond delay="0"/>
                                          </p:stCondLst>
                                        </p:cTn>
                                        <p:tgtEl>
                                          <p:spTgt spid="23"/>
                                        </p:tgtEl>
                                        <p:attrNameLst>
                                          <p:attrName>style.visibility</p:attrName>
                                        </p:attrNameLst>
                                      </p:cBhvr>
                                      <p:to>
                                        <p:strVal val="visible"/>
                                      </p:to>
                                    </p:set>
                                    <p:animEffect transition="in" filter="barn(outHorizontal)">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1000"/>
                                        <p:tgtEl>
                                          <p:spTgt spid="3"/>
                                        </p:tgtEl>
                                      </p:cBhvr>
                                    </p:animEffect>
                                  </p:childTnLst>
                                </p:cTn>
                              </p:par>
                            </p:childTnLst>
                          </p:cTn>
                        </p:par>
                        <p:par>
                          <p:cTn id="40" fill="hold">
                            <p:stCondLst>
                              <p:cond delay="1000"/>
                            </p:stCondLst>
                            <p:childTnLst>
                              <p:par>
                                <p:cTn id="41" presetID="22" presetClass="entr" presetSubtype="1" fill="hold" grpId="0" nodeType="afterEffect">
                                  <p:stCondLst>
                                    <p:cond delay="500"/>
                                  </p:stCondLst>
                                  <p:childTnLst>
                                    <p:set>
                                      <p:cBhvr>
                                        <p:cTn id="42" dur="1" fill="hold">
                                          <p:stCondLst>
                                            <p:cond delay="0"/>
                                          </p:stCondLst>
                                        </p:cTn>
                                        <p:tgtEl>
                                          <p:spTgt spid="68"/>
                                        </p:tgtEl>
                                        <p:attrNameLst>
                                          <p:attrName>style.visibility</p:attrName>
                                        </p:attrNameLst>
                                      </p:cBhvr>
                                      <p:to>
                                        <p:strVal val="visible"/>
                                      </p:to>
                                    </p:set>
                                    <p:animEffect transition="in" filter="wipe(up)">
                                      <p:cBhvr>
                                        <p:cTn id="43" dur="1000"/>
                                        <p:tgtEl>
                                          <p:spTgt spid="68"/>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1" nodeType="clickEffect">
                                  <p:stCondLst>
                                    <p:cond delay="0"/>
                                  </p:stCondLst>
                                  <p:childTnLst>
                                    <p:animMotion origin="layout" path="M -3.88889E-6 0.01087 L 0.05799 -0.16393 " pathEditMode="relative" rAng="0" ptsTypes="AA">
                                      <p:cBhvr>
                                        <p:cTn id="47" dur="2000" fill="hold"/>
                                        <p:tgtEl>
                                          <p:spTgt spid="3"/>
                                        </p:tgtEl>
                                        <p:attrNameLst>
                                          <p:attrName>ppt_x</p:attrName>
                                          <p:attrName>ppt_y</p:attrName>
                                        </p:attrNameLst>
                                      </p:cBhvr>
                                      <p:rCtr x="2899" y="-8740"/>
                                    </p:animMotion>
                                  </p:childTnLst>
                                </p:cTn>
                              </p:par>
                              <p:par>
                                <p:cTn id="48" presetID="8" presetClass="emph" presetSubtype="0" fill="hold" grpId="2" nodeType="withEffect">
                                  <p:stCondLst>
                                    <p:cond delay="0"/>
                                  </p:stCondLst>
                                  <p:childTnLst>
                                    <p:animRot by="2700000">
                                      <p:cBhvr>
                                        <p:cTn id="49" dur="2000" fill="hold"/>
                                        <p:tgtEl>
                                          <p:spTgt spid="3"/>
                                        </p:tgtEl>
                                        <p:attrNameLst>
                                          <p:attrName>r</p:attrName>
                                        </p:attrNameLst>
                                      </p:cBhvr>
                                    </p:animRot>
                                  </p:childTnLst>
                                </p:cTn>
                              </p:par>
                            </p:childTnLst>
                          </p:cTn>
                        </p:par>
                        <p:par>
                          <p:cTn id="50" fill="hold">
                            <p:stCondLst>
                              <p:cond delay="2000"/>
                            </p:stCondLst>
                            <p:childTnLst>
                              <p:par>
                                <p:cTn id="51" presetID="22" presetClass="entr" presetSubtype="1" fill="hold" grpId="0" nodeType="afterEffect">
                                  <p:stCondLst>
                                    <p:cond delay="500"/>
                                  </p:stCondLst>
                                  <p:childTnLst>
                                    <p:set>
                                      <p:cBhvr>
                                        <p:cTn id="52" dur="1" fill="hold">
                                          <p:stCondLst>
                                            <p:cond delay="0"/>
                                          </p:stCondLst>
                                        </p:cTn>
                                        <p:tgtEl>
                                          <p:spTgt spid="45"/>
                                        </p:tgtEl>
                                        <p:attrNameLst>
                                          <p:attrName>style.visibility</p:attrName>
                                        </p:attrNameLst>
                                      </p:cBhvr>
                                      <p:to>
                                        <p:strVal val="visible"/>
                                      </p:to>
                                    </p:set>
                                    <p:animEffect transition="in" filter="wipe(up)">
                                      <p:cBhvr>
                                        <p:cTn id="53" dur="1000"/>
                                        <p:tgtEl>
                                          <p:spTgt spid="4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fade">
                                      <p:cBhvr>
                                        <p:cTn id="56" dur="500"/>
                                        <p:tgtEl>
                                          <p:spTgt spid="55"/>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path" presetSubtype="0" accel="50000" decel="50000" fill="hold" grpId="3" nodeType="clickEffect">
                                  <p:stCondLst>
                                    <p:cond delay="0"/>
                                  </p:stCondLst>
                                  <p:childTnLst>
                                    <p:animMotion origin="layout" path="M 0.05799 -0.16394 L 0.15243 -0.18336 " pathEditMode="relative" rAng="0" ptsTypes="AA">
                                      <p:cBhvr>
                                        <p:cTn id="60" dur="2000" fill="hold"/>
                                        <p:tgtEl>
                                          <p:spTgt spid="3"/>
                                        </p:tgtEl>
                                        <p:attrNameLst>
                                          <p:attrName>ppt_x</p:attrName>
                                          <p:attrName>ppt_y</p:attrName>
                                        </p:attrNameLst>
                                      </p:cBhvr>
                                      <p:rCtr x="4722" y="-971"/>
                                    </p:animMotion>
                                  </p:childTnLst>
                                </p:cTn>
                              </p:par>
                              <p:par>
                                <p:cTn id="61" presetID="8" presetClass="emph" presetSubtype="0" fill="hold" grpId="4" nodeType="withEffect">
                                  <p:stCondLst>
                                    <p:cond delay="0"/>
                                  </p:stCondLst>
                                  <p:childTnLst>
                                    <p:animRot by="2700000">
                                      <p:cBhvr>
                                        <p:cTn id="62" dur="2000" fill="hold"/>
                                        <p:tgtEl>
                                          <p:spTgt spid="3"/>
                                        </p:tgtEl>
                                        <p:attrNameLst>
                                          <p:attrName>r</p:attrName>
                                        </p:attrNameLst>
                                      </p:cBhvr>
                                    </p:animRot>
                                  </p:childTnLst>
                                </p:cTn>
                              </p:par>
                            </p:childTnLst>
                          </p:cTn>
                        </p:par>
                        <p:par>
                          <p:cTn id="63" fill="hold">
                            <p:stCondLst>
                              <p:cond delay="2000"/>
                            </p:stCondLst>
                            <p:childTnLst>
                              <p:par>
                                <p:cTn id="64" presetID="22" presetClass="entr" presetSubtype="2"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right)">
                                      <p:cBhvr>
                                        <p:cTn id="66" dur="500"/>
                                        <p:tgtEl>
                                          <p:spTgt spid="6"/>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wipe(right)">
                                      <p:cBhvr>
                                        <p:cTn id="69" dur="1000"/>
                                        <p:tgtEl>
                                          <p:spTgt spid="2"/>
                                        </p:tgtEl>
                                      </p:cBhvr>
                                    </p:animEffect>
                                  </p:childTnLst>
                                </p:cTn>
                              </p:par>
                              <p:par>
                                <p:cTn id="70" presetID="22" presetClass="entr" presetSubtype="2" fill="hold"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down)">
                                      <p:cBhvr>
                                        <p:cTn id="77" dur="1000"/>
                                        <p:tgtEl>
                                          <p:spTgt spid="48"/>
                                        </p:tgtEl>
                                      </p:cBhvr>
                                    </p:animEffect>
                                  </p:childTnLst>
                                </p:cTn>
                              </p:par>
                              <p:par>
                                <p:cTn id="78" presetID="10" presetClass="exit" presetSubtype="0" fill="hold" grpId="5" nodeType="withEffect">
                                  <p:stCondLst>
                                    <p:cond delay="0"/>
                                  </p:stCondLst>
                                  <p:childTnLst>
                                    <p:animEffect transition="out" filter="fade">
                                      <p:cBhvr>
                                        <p:cTn id="79" dur="1000"/>
                                        <p:tgtEl>
                                          <p:spTgt spid="3"/>
                                        </p:tgtEl>
                                      </p:cBhvr>
                                    </p:animEffect>
                                    <p:set>
                                      <p:cBhvr>
                                        <p:cTn id="8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3" grpId="0" animBg="1"/>
      <p:bldP spid="45" grpId="0" animBg="1"/>
      <p:bldP spid="16" grpId="0" animBg="1"/>
      <p:bldP spid="48" grpId="0" animBg="1"/>
      <p:bldP spid="53" grpId="0"/>
      <p:bldP spid="54" grpId="0"/>
      <p:bldP spid="55" grpId="0" animBg="1"/>
      <p:bldP spid="68" grpId="0"/>
      <p:bldP spid="3" grpId="0" animBg="1"/>
      <p:bldP spid="3" grpId="1" animBg="1"/>
      <p:bldP spid="3" grpId="2" animBg="1"/>
      <p:bldP spid="3" grpId="3" animBg="1"/>
      <p:bldP spid="3" grpId="4" animBg="1"/>
      <p:bldP spid="3" grpId="5" animBg="1"/>
      <p:bldP spid="19" grpId="0" animBg="1"/>
      <p:bldP spid="18" grpId="0" animBg="1"/>
      <p:bldP spid="17" grpId="0" animBg="1"/>
      <p:bldP spid="2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弧 1"/>
          <p:cNvSpPr/>
          <p:nvPr/>
        </p:nvSpPr>
        <p:spPr>
          <a:xfrm>
            <a:off x="3579606" y="2663036"/>
            <a:ext cx="2072514" cy="897002"/>
          </a:xfrm>
          <a:prstGeom prst="arc">
            <a:avLst>
              <a:gd name="adj1" fmla="val 11714947"/>
              <a:gd name="adj2" fmla="val 20195351"/>
            </a:avLst>
          </a:prstGeom>
          <a:ln w="38100">
            <a:solidFill>
              <a:schemeClr val="accent6"/>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a:p>
          <a:p>
            <a:pPr algn="ctr"/>
            <a:endParaRPr kumimoji="1" lang="en-US" altLang="ja-JP" dirty="0" smtClean="0"/>
          </a:p>
          <a:p>
            <a:pPr algn="ctr"/>
            <a:r>
              <a:rPr kumimoji="1" lang="ja-JP" altLang="en-US" dirty="0" smtClean="0"/>
              <a:t>③再譲渡</a:t>
            </a:r>
            <a:endParaRPr kumimoji="1" lang="en-US" altLang="ja-JP" dirty="0" smtClean="0"/>
          </a:p>
          <a:p>
            <a:pPr algn="ctr"/>
            <a:r>
              <a:rPr lang="ja-JP" altLang="en-US" dirty="0" smtClean="0"/>
              <a:t>④代金返戻</a:t>
            </a:r>
            <a:endParaRPr kumimoji="1" lang="ja-JP" altLang="en-US" dirty="0"/>
          </a:p>
        </p:txBody>
      </p:sp>
      <p:sp>
        <p:nvSpPr>
          <p:cNvPr id="10" name="タイトル 9"/>
          <p:cNvSpPr>
            <a:spLocks noGrp="1"/>
          </p:cNvSpPr>
          <p:nvPr>
            <p:ph type="title"/>
          </p:nvPr>
        </p:nvSpPr>
        <p:spPr>
          <a:xfrm>
            <a:off x="457200" y="188640"/>
            <a:ext cx="8229600" cy="1008112"/>
          </a:xfrm>
        </p:spPr>
        <p:txBody>
          <a:bodyPr>
            <a:noAutofit/>
          </a:bodyPr>
          <a:lstStyle/>
          <a:p>
            <a:r>
              <a:rPr kumimoji="1" lang="ja-JP" altLang="en-US" sz="3600" dirty="0" smtClean="0"/>
              <a:t>クレジットカード契約における</a:t>
            </a:r>
            <a:r>
              <a:rPr kumimoji="1" lang="en-US" altLang="ja-JP" sz="3600" dirty="0" smtClean="0"/>
              <a:t/>
            </a:r>
            <a:br>
              <a:rPr kumimoji="1" lang="en-US" altLang="ja-JP" sz="3600" dirty="0" smtClean="0"/>
            </a:br>
            <a:r>
              <a:rPr lang="ja-JP" altLang="en-US" sz="3600" dirty="0" smtClean="0"/>
              <a:t>チャージ・バックの理論構成</a:t>
            </a:r>
            <a:endParaRPr kumimoji="1" lang="ja-JP" altLang="en-US" sz="3600" dirty="0"/>
          </a:p>
        </p:txBody>
      </p:sp>
      <p:sp>
        <p:nvSpPr>
          <p:cNvPr id="7" name="日付プレースホルダー 6"/>
          <p:cNvSpPr>
            <a:spLocks noGrp="1"/>
          </p:cNvSpPr>
          <p:nvPr>
            <p:ph type="dt" sz="half" idx="10"/>
          </p:nvPr>
        </p:nvSpPr>
        <p:spPr/>
        <p:txBody>
          <a:bodyPr/>
          <a:lstStyle/>
          <a:p>
            <a:r>
              <a:rPr kumimoji="1" lang="en-US" altLang="ja-JP" smtClean="0"/>
              <a:t>2014/11/11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41</a:t>
            </a:fld>
            <a:endParaRPr kumimoji="1" lang="ja-JP" altLang="en-US" dirty="0"/>
          </a:p>
        </p:txBody>
      </p:sp>
      <p:sp>
        <p:nvSpPr>
          <p:cNvPr id="11" name="上下矢印 10"/>
          <p:cNvSpPr/>
          <p:nvPr/>
        </p:nvSpPr>
        <p:spPr>
          <a:xfrm>
            <a:off x="5724128" y="3152174"/>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smtClean="0"/>
              <a:t>カード会員</a:t>
            </a:r>
            <a:r>
              <a:rPr lang="en-US" altLang="ja-JP" sz="1600" dirty="0" smtClean="0"/>
              <a:t/>
            </a:r>
            <a:br>
              <a:rPr lang="en-US" altLang="ja-JP" sz="1600" dirty="0" smtClean="0"/>
            </a:br>
            <a:r>
              <a:rPr lang="ja-JP" altLang="en-US" sz="1600" dirty="0" smtClean="0"/>
              <a:t>契約</a:t>
            </a:r>
            <a:endParaRPr kumimoji="1" lang="en-US" altLang="ja-JP" sz="1600" dirty="0" smtClean="0"/>
          </a:p>
        </p:txBody>
      </p:sp>
      <p:sp>
        <p:nvSpPr>
          <p:cNvPr id="23" name="上下矢印 22"/>
          <p:cNvSpPr/>
          <p:nvPr/>
        </p:nvSpPr>
        <p:spPr>
          <a:xfrm>
            <a:off x="1533262" y="3074420"/>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加盟店</a:t>
            </a:r>
            <a:endParaRPr kumimoji="1" lang="en-US" altLang="ja-JP" sz="1600" dirty="0" smtClean="0"/>
          </a:p>
          <a:p>
            <a:pPr algn="ctr"/>
            <a:r>
              <a:rPr lang="ja-JP" altLang="en-US" sz="1600" dirty="0" smtClean="0"/>
              <a:t>契約</a:t>
            </a:r>
            <a:r>
              <a:rPr lang="en-US" altLang="ja-JP" sz="1600" dirty="0" smtClean="0"/>
              <a:t/>
            </a:r>
            <a:br>
              <a:rPr lang="en-US" altLang="ja-JP" sz="1600" dirty="0" smtClean="0"/>
            </a:br>
            <a:r>
              <a:rPr lang="ja-JP" altLang="en-US" sz="1600" dirty="0" smtClean="0"/>
              <a:t>（対価</a:t>
            </a:r>
            <a:r>
              <a:rPr lang="en-US" altLang="ja-JP" sz="1600" dirty="0" smtClean="0"/>
              <a:t/>
            </a:r>
            <a:br>
              <a:rPr lang="en-US" altLang="ja-JP" sz="1600" dirty="0" smtClean="0"/>
            </a:br>
            <a:r>
              <a:rPr lang="ja-JP" altLang="en-US" sz="1600" dirty="0" smtClean="0"/>
              <a:t>関係）</a:t>
            </a:r>
            <a:endParaRPr kumimoji="1" lang="en-US" altLang="ja-JP" sz="1600" dirty="0" smtClean="0"/>
          </a:p>
        </p:txBody>
      </p:sp>
      <p:cxnSp>
        <p:nvCxnSpPr>
          <p:cNvPr id="6" name="直線矢印コネクタ 5"/>
          <p:cNvCxnSpPr>
            <a:stCxn id="24" idx="4"/>
            <a:endCxn id="18" idx="1"/>
          </p:cNvCxnSpPr>
          <p:nvPr/>
        </p:nvCxnSpPr>
        <p:spPr>
          <a:xfrm>
            <a:off x="4572000" y="2291274"/>
            <a:ext cx="967890" cy="375568"/>
          </a:xfrm>
          <a:prstGeom prst="straightConnector1">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円弧 44"/>
          <p:cNvSpPr/>
          <p:nvPr/>
        </p:nvSpPr>
        <p:spPr>
          <a:xfrm flipH="1">
            <a:off x="899592" y="3212976"/>
            <a:ext cx="1440160" cy="1973705"/>
          </a:xfrm>
          <a:prstGeom prst="arc">
            <a:avLst>
              <a:gd name="adj1" fmla="val 16746107"/>
              <a:gd name="adj2" fmla="val 4713825"/>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⑤代金返戻　</a:t>
            </a:r>
            <a:endParaRPr kumimoji="1" lang="ja-JP" altLang="en-US" dirty="0"/>
          </a:p>
        </p:txBody>
      </p:sp>
      <p:sp>
        <p:nvSpPr>
          <p:cNvPr id="48" name="円弧 47"/>
          <p:cNvSpPr/>
          <p:nvPr/>
        </p:nvSpPr>
        <p:spPr>
          <a:xfrm>
            <a:off x="6732240" y="3227502"/>
            <a:ext cx="1374326" cy="1973705"/>
          </a:xfrm>
          <a:prstGeom prst="arc">
            <a:avLst>
              <a:gd name="adj1" fmla="val 16746107"/>
              <a:gd name="adj2" fmla="val 4713825"/>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②代金返金</a:t>
            </a:r>
            <a:endParaRPr kumimoji="1" lang="ja-JP" altLang="en-US" dirty="0"/>
          </a:p>
        </p:txBody>
      </p:sp>
      <p:sp>
        <p:nvSpPr>
          <p:cNvPr id="53" name="テキスト ボックス 52"/>
          <p:cNvSpPr txBox="1"/>
          <p:nvPr/>
        </p:nvSpPr>
        <p:spPr>
          <a:xfrm>
            <a:off x="2411760"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54" name="テキスト ボックス 53"/>
          <p:cNvSpPr txBox="1"/>
          <p:nvPr/>
        </p:nvSpPr>
        <p:spPr>
          <a:xfrm>
            <a:off x="5260294"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55" name="左矢印 54"/>
          <p:cNvSpPr/>
          <p:nvPr/>
        </p:nvSpPr>
        <p:spPr>
          <a:xfrm>
            <a:off x="3903684" y="5016202"/>
            <a:ext cx="1258665" cy="645046"/>
          </a:xfrm>
          <a:prstGeom prst="leftArrow">
            <a:avLst/>
          </a:prstGeom>
          <a:ln>
            <a:solidFill>
              <a:schemeClr val="tx1">
                <a:lumMod val="50000"/>
                <a:lumOff val="50000"/>
              </a:schemeClr>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返還請求</a:t>
            </a:r>
            <a:endParaRPr kumimoji="1" lang="ja-JP" altLang="en-US" dirty="0"/>
          </a:p>
        </p:txBody>
      </p:sp>
      <p:cxnSp>
        <p:nvCxnSpPr>
          <p:cNvPr id="28" name="直線矢印コネクタ 27"/>
          <p:cNvCxnSpPr>
            <a:stCxn id="16" idx="7"/>
            <a:endCxn id="24" idx="4"/>
          </p:cNvCxnSpPr>
          <p:nvPr/>
        </p:nvCxnSpPr>
        <p:spPr>
          <a:xfrm flipV="1">
            <a:off x="3546388" y="2291274"/>
            <a:ext cx="1025612" cy="375568"/>
          </a:xfrm>
          <a:prstGeom prst="straightConnector1">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4533016" y="4078813"/>
            <a:ext cx="1598675" cy="646331"/>
          </a:xfrm>
          <a:prstGeom prst="rect">
            <a:avLst/>
          </a:prstGeom>
          <a:noFill/>
        </p:spPr>
        <p:txBody>
          <a:bodyPr wrap="square" rtlCol="0">
            <a:spAutoFit/>
          </a:bodyPr>
          <a:lstStyle/>
          <a:p>
            <a:pPr algn="ctr"/>
            <a:r>
              <a:rPr kumimoji="1" lang="ja-JP" altLang="en-US" dirty="0" smtClean="0"/>
              <a:t>①返還債権</a:t>
            </a:r>
            <a:endParaRPr kumimoji="1" lang="en-US" altLang="ja-JP" dirty="0" smtClean="0"/>
          </a:p>
          <a:p>
            <a:pPr algn="ctr"/>
            <a:r>
              <a:rPr kumimoji="1" lang="ja-JP" altLang="en-US" dirty="0" smtClean="0"/>
              <a:t>の譲渡</a:t>
            </a:r>
            <a:endParaRPr kumimoji="1" lang="en-US" altLang="ja-JP" dirty="0" smtClean="0"/>
          </a:p>
        </p:txBody>
      </p:sp>
      <p:sp>
        <p:nvSpPr>
          <p:cNvPr id="3" name="左矢印 2"/>
          <p:cNvSpPr/>
          <p:nvPr/>
        </p:nvSpPr>
        <p:spPr>
          <a:xfrm>
            <a:off x="3851920" y="4941168"/>
            <a:ext cx="2251065" cy="64504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r>
              <a:rPr kumimoji="1" lang="ja-JP" altLang="en-US" dirty="0" smtClean="0"/>
              <a:t>返還請求</a:t>
            </a:r>
            <a:endParaRPr kumimoji="1" lang="ja-JP" altLang="en-US" dirty="0"/>
          </a:p>
        </p:txBody>
      </p:sp>
      <p:sp>
        <p:nvSpPr>
          <p:cNvPr id="19" name="円/楕円 18"/>
          <p:cNvSpPr/>
          <p:nvPr/>
        </p:nvSpPr>
        <p:spPr>
          <a:xfrm>
            <a:off x="1345926" y="4845466"/>
            <a:ext cx="2578002" cy="950506"/>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債務者</a:t>
            </a:r>
            <a:endParaRPr lang="en-US" altLang="ja-JP" dirty="0" smtClean="0"/>
          </a:p>
          <a:p>
            <a:pPr algn="ctr"/>
            <a:r>
              <a:rPr lang="ja-JP" altLang="en-US" dirty="0" smtClean="0"/>
              <a:t>（加盟店）</a:t>
            </a:r>
            <a:endParaRPr lang="en-US" altLang="ja-JP" dirty="0" smtClean="0"/>
          </a:p>
          <a:p>
            <a:pPr algn="ctr"/>
            <a:r>
              <a:rPr kumimoji="1" lang="ja-JP" altLang="en-US" dirty="0"/>
              <a:t>売主</a:t>
            </a:r>
          </a:p>
        </p:txBody>
      </p:sp>
      <p:sp>
        <p:nvSpPr>
          <p:cNvPr id="17" name="円/楕円 16"/>
          <p:cNvSpPr/>
          <p:nvPr/>
        </p:nvSpPr>
        <p:spPr>
          <a:xfrm>
            <a:off x="5162350" y="4865397"/>
            <a:ext cx="2578002"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債権者</a:t>
            </a:r>
            <a:endParaRPr lang="en-US" altLang="ja-JP" dirty="0" smtClean="0"/>
          </a:p>
          <a:p>
            <a:pPr algn="ctr"/>
            <a:r>
              <a:rPr lang="ja-JP" altLang="en-US" dirty="0" smtClean="0"/>
              <a:t>（カード利用者）</a:t>
            </a:r>
            <a:endParaRPr lang="en-US" altLang="ja-JP" dirty="0" smtClean="0"/>
          </a:p>
          <a:p>
            <a:pPr algn="ctr"/>
            <a:r>
              <a:rPr kumimoji="1" lang="ja-JP" altLang="en-US" dirty="0"/>
              <a:t>買主</a:t>
            </a:r>
          </a:p>
        </p:txBody>
      </p:sp>
      <p:sp>
        <p:nvSpPr>
          <p:cNvPr id="24" name="円/楕円 23"/>
          <p:cNvSpPr/>
          <p:nvPr/>
        </p:nvSpPr>
        <p:spPr>
          <a:xfrm>
            <a:off x="3012309" y="1340768"/>
            <a:ext cx="311938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クレジットカード</a:t>
            </a:r>
            <a:endParaRPr lang="en-US" altLang="ja-JP" dirty="0" smtClean="0"/>
          </a:p>
          <a:p>
            <a:pPr algn="ctr"/>
            <a:r>
              <a:rPr lang="ja-JP" altLang="en-US" dirty="0" smtClean="0"/>
              <a:t>国際ブランド</a:t>
            </a:r>
            <a:endParaRPr lang="en-US" altLang="ja-JP" dirty="0" smtClean="0"/>
          </a:p>
          <a:p>
            <a:pPr algn="ctr"/>
            <a:r>
              <a:rPr lang="ja-JP" altLang="en-US" sz="1600" dirty="0"/>
              <a:t>（</a:t>
            </a:r>
            <a:r>
              <a:rPr lang="en-US" altLang="ja-JP" sz="1600" dirty="0"/>
              <a:t>Visa, MasterCard, etc</a:t>
            </a:r>
            <a:r>
              <a:rPr lang="en-US" altLang="ja-JP" sz="1600" dirty="0" smtClean="0"/>
              <a:t>.</a:t>
            </a:r>
            <a:r>
              <a:rPr lang="ja-JP" altLang="en-US" sz="1600" dirty="0" smtClean="0"/>
              <a:t>）</a:t>
            </a:r>
            <a:endParaRPr lang="en-US" altLang="ja-JP" sz="1600" dirty="0"/>
          </a:p>
        </p:txBody>
      </p:sp>
      <p:sp>
        <p:nvSpPr>
          <p:cNvPr id="16" name="円/楕円 15"/>
          <p:cNvSpPr/>
          <p:nvPr/>
        </p:nvSpPr>
        <p:spPr>
          <a:xfrm>
            <a:off x="1345926" y="2527644"/>
            <a:ext cx="257800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新</a:t>
            </a:r>
            <a:r>
              <a:rPr lang="ja-JP" altLang="en-US" dirty="0"/>
              <a:t>々</a:t>
            </a:r>
            <a:r>
              <a:rPr lang="ja-JP" altLang="en-US" dirty="0" smtClean="0"/>
              <a:t>債権者</a:t>
            </a:r>
            <a:r>
              <a:rPr lang="en-US" altLang="ja-JP" dirty="0" smtClean="0"/>
              <a:t/>
            </a:r>
            <a:br>
              <a:rPr lang="en-US" altLang="ja-JP" dirty="0" smtClean="0"/>
            </a:br>
            <a:r>
              <a:rPr lang="ja-JP" altLang="en-US" dirty="0" smtClean="0"/>
              <a:t>（アクワイアラー）</a:t>
            </a:r>
            <a:endParaRPr lang="en-US" altLang="ja-JP" dirty="0" smtClean="0"/>
          </a:p>
          <a:p>
            <a:pPr algn="ctr"/>
            <a:r>
              <a:rPr kumimoji="1" lang="ja-JP" altLang="en-US" dirty="0" smtClean="0"/>
              <a:t>（</a:t>
            </a:r>
            <a:r>
              <a:rPr kumimoji="1" lang="en-US" altLang="ja-JP" dirty="0" smtClean="0"/>
              <a:t>Aeon credit</a:t>
            </a:r>
            <a:r>
              <a:rPr kumimoji="1" lang="ja-JP" altLang="en-US" dirty="0" smtClean="0"/>
              <a:t>）</a:t>
            </a:r>
            <a:endParaRPr kumimoji="1" lang="ja-JP" altLang="en-US" dirty="0"/>
          </a:p>
        </p:txBody>
      </p:sp>
      <p:sp>
        <p:nvSpPr>
          <p:cNvPr id="18" name="円/楕円 17"/>
          <p:cNvSpPr/>
          <p:nvPr/>
        </p:nvSpPr>
        <p:spPr>
          <a:xfrm>
            <a:off x="5162350" y="2527644"/>
            <a:ext cx="2578002"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新債権者</a:t>
            </a:r>
            <a:endParaRPr lang="en-US" altLang="ja-JP" dirty="0" smtClean="0"/>
          </a:p>
          <a:p>
            <a:pPr algn="ctr"/>
            <a:r>
              <a:rPr lang="ja-JP" altLang="en-US" dirty="0" smtClean="0"/>
              <a:t>（イシュアー）</a:t>
            </a:r>
            <a:endParaRPr lang="en-US" altLang="ja-JP" dirty="0" smtClean="0"/>
          </a:p>
          <a:p>
            <a:pPr algn="ctr"/>
            <a:r>
              <a:rPr kumimoji="1" lang="ja-JP" altLang="en-US" sz="1600" dirty="0" smtClean="0"/>
              <a:t>（三井住友カード）</a:t>
            </a:r>
            <a:endParaRPr kumimoji="1" lang="ja-JP" altLang="en-US" sz="1600" dirty="0"/>
          </a:p>
        </p:txBody>
      </p:sp>
      <p:sp>
        <p:nvSpPr>
          <p:cNvPr id="12" name="テキスト ボックス 11"/>
          <p:cNvSpPr txBox="1"/>
          <p:nvPr/>
        </p:nvSpPr>
        <p:spPr>
          <a:xfrm>
            <a:off x="3519092" y="5651956"/>
            <a:ext cx="2105732" cy="369332"/>
          </a:xfrm>
          <a:prstGeom prst="rect">
            <a:avLst/>
          </a:prstGeom>
          <a:noFill/>
        </p:spPr>
        <p:txBody>
          <a:bodyPr wrap="square" rtlCol="0">
            <a:spAutoFit/>
          </a:bodyPr>
          <a:lstStyle/>
          <a:p>
            <a:r>
              <a:rPr kumimoji="1" lang="ja-JP" altLang="en-US" dirty="0" smtClean="0"/>
              <a:t>売買契約の解除等</a:t>
            </a:r>
            <a:endParaRPr kumimoji="1" lang="ja-JP" altLang="en-US" dirty="0"/>
          </a:p>
        </p:txBody>
      </p:sp>
    </p:spTree>
    <p:extLst>
      <p:ext uri="{BB962C8B-B14F-4D97-AF65-F5344CB8AC3E}">
        <p14:creationId xmlns:p14="http://schemas.microsoft.com/office/powerpoint/2010/main" val="47251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750"/>
                            </p:stCondLst>
                            <p:childTnLst>
                              <p:par>
                                <p:cTn id="5" presetID="22" presetClass="entr" presetSubtype="1" fill="hold" grpId="0" nodeType="afterEffect">
                                  <p:stCondLst>
                                    <p:cond delay="50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1000"/>
                                        <p:tgtEl>
                                          <p:spTgt spid="24"/>
                                        </p:tgtEl>
                                      </p:cBhvr>
                                    </p:animEffect>
                                  </p:childTnLst>
                                </p:cTn>
                              </p:par>
                            </p:childTnLst>
                          </p:cTn>
                        </p:par>
                        <p:par>
                          <p:cTn id="8" fill="hold">
                            <p:stCondLst>
                              <p:cond delay="2250"/>
                            </p:stCondLst>
                            <p:childTnLst>
                              <p:par>
                                <p:cTn id="9" presetID="22" presetClass="entr" presetSubtype="1" fill="hold" grpId="0" nodeType="afterEffect">
                                  <p:stCondLst>
                                    <p:cond delay="250"/>
                                  </p:stCondLst>
                                  <p:childTnLst>
                                    <p:set>
                                      <p:cBhvr>
                                        <p:cTn id="10" dur="1" fill="hold">
                                          <p:stCondLst>
                                            <p:cond delay="0"/>
                                          </p:stCondLst>
                                        </p:cTn>
                                        <p:tgtEl>
                                          <p:spTgt spid="53"/>
                                        </p:tgtEl>
                                        <p:attrNameLst>
                                          <p:attrName>style.visibility</p:attrName>
                                        </p:attrNameLst>
                                      </p:cBhvr>
                                      <p:to>
                                        <p:strVal val="visible"/>
                                      </p:to>
                                    </p:set>
                                    <p:animEffect transition="in" filter="wipe(up)">
                                      <p:cBhvr>
                                        <p:cTn id="11" dur="1000"/>
                                        <p:tgtEl>
                                          <p:spTgt spid="53"/>
                                        </p:tgtEl>
                                      </p:cBhvr>
                                    </p:animEffect>
                                  </p:childTnLst>
                                </p:cTn>
                              </p:par>
                              <p:par>
                                <p:cTn id="12" presetID="22" presetClass="entr" presetSubtype="8" fill="hold" grpId="0" nodeType="withEffect">
                                  <p:stCondLst>
                                    <p:cond delay="250"/>
                                  </p:stCondLst>
                                  <p:childTnLst>
                                    <p:set>
                                      <p:cBhvr>
                                        <p:cTn id="13" dur="1" fill="hold">
                                          <p:stCondLst>
                                            <p:cond delay="0"/>
                                          </p:stCondLst>
                                        </p:cTn>
                                        <p:tgtEl>
                                          <p:spTgt spid="54"/>
                                        </p:tgtEl>
                                        <p:attrNameLst>
                                          <p:attrName>style.visibility</p:attrName>
                                        </p:attrNameLst>
                                      </p:cBhvr>
                                      <p:to>
                                        <p:strVal val="visible"/>
                                      </p:to>
                                    </p:set>
                                    <p:animEffect transition="in" filter="wipe(left)">
                                      <p:cBhvr>
                                        <p:cTn id="14" dur="1000"/>
                                        <p:tgtEl>
                                          <p:spTgt spid="54"/>
                                        </p:tgtEl>
                                      </p:cBhvr>
                                    </p:animEffect>
                                  </p:childTnLst>
                                </p:cTn>
                              </p:par>
                              <p:par>
                                <p:cTn id="15" presetID="22" presetClass="entr" presetSubtype="1" fill="hold" grpId="0" nodeType="withEffect">
                                  <p:stCondLst>
                                    <p:cond delay="10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1000"/>
                                        <p:tgtEl>
                                          <p:spTgt spid="16"/>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1000"/>
                                        <p:tgtEl>
                                          <p:spTgt spid="18"/>
                                        </p:tgtEl>
                                      </p:cBhvr>
                                    </p:animEffect>
                                  </p:childTnLst>
                                </p:cTn>
                              </p:par>
                            </p:childTnLst>
                          </p:cTn>
                        </p:par>
                        <p:par>
                          <p:cTn id="21" fill="hold">
                            <p:stCondLst>
                              <p:cond delay="4250"/>
                            </p:stCondLst>
                            <p:childTnLst>
                              <p:par>
                                <p:cTn id="22" presetID="22" presetClass="entr" presetSubtype="4" fill="hold" grpId="0" nodeType="afterEffect">
                                  <p:stCondLst>
                                    <p:cond delay="50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1000"/>
                                        <p:tgtEl>
                                          <p:spTgt spid="17"/>
                                        </p:tgtEl>
                                      </p:cBhvr>
                                    </p:animEffect>
                                  </p:childTnLst>
                                </p:cTn>
                              </p:par>
                              <p:par>
                                <p:cTn id="25" presetID="22" presetClass="entr" presetSubtype="4" fill="hold" grpId="0" nodeType="withEffect">
                                  <p:stCondLst>
                                    <p:cond delay="50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1000"/>
                                        <p:tgtEl>
                                          <p:spTgt spid="19"/>
                                        </p:tgtEl>
                                      </p:cBhvr>
                                    </p:animEffect>
                                  </p:childTnLst>
                                </p:cTn>
                              </p:par>
                            </p:childTnLst>
                          </p:cTn>
                        </p:par>
                        <p:par>
                          <p:cTn id="28" fill="hold">
                            <p:stCondLst>
                              <p:cond delay="5750"/>
                            </p:stCondLst>
                            <p:childTnLst>
                              <p:par>
                                <p:cTn id="29" presetID="16" presetClass="entr" presetSubtype="42" fill="hold" grpId="0" nodeType="afterEffect">
                                  <p:stCondLst>
                                    <p:cond delay="500"/>
                                  </p:stCondLst>
                                  <p:childTnLst>
                                    <p:set>
                                      <p:cBhvr>
                                        <p:cTn id="30" dur="1" fill="hold">
                                          <p:stCondLst>
                                            <p:cond delay="0"/>
                                          </p:stCondLst>
                                        </p:cTn>
                                        <p:tgtEl>
                                          <p:spTgt spid="11"/>
                                        </p:tgtEl>
                                        <p:attrNameLst>
                                          <p:attrName>style.visibility</p:attrName>
                                        </p:attrNameLst>
                                      </p:cBhvr>
                                      <p:to>
                                        <p:strVal val="visible"/>
                                      </p:to>
                                    </p:set>
                                    <p:animEffect transition="in" filter="barn(outHorizontal)">
                                      <p:cBhvr>
                                        <p:cTn id="31" dur="1000"/>
                                        <p:tgtEl>
                                          <p:spTgt spid="11"/>
                                        </p:tgtEl>
                                      </p:cBhvr>
                                    </p:animEffect>
                                  </p:childTnLst>
                                </p:cTn>
                              </p:par>
                              <p:par>
                                <p:cTn id="32" presetID="16" presetClass="entr" presetSubtype="42" fill="hold" grpId="0" nodeType="withEffect">
                                  <p:stCondLst>
                                    <p:cond delay="500"/>
                                  </p:stCondLst>
                                  <p:childTnLst>
                                    <p:set>
                                      <p:cBhvr>
                                        <p:cTn id="33" dur="1" fill="hold">
                                          <p:stCondLst>
                                            <p:cond delay="0"/>
                                          </p:stCondLst>
                                        </p:cTn>
                                        <p:tgtEl>
                                          <p:spTgt spid="23"/>
                                        </p:tgtEl>
                                        <p:attrNameLst>
                                          <p:attrName>style.visibility</p:attrName>
                                        </p:attrNameLst>
                                      </p:cBhvr>
                                      <p:to>
                                        <p:strVal val="visible"/>
                                      </p:to>
                                    </p:set>
                                    <p:animEffect transition="in" filter="barn(outHorizontal)">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750"/>
                                        <p:tgtEl>
                                          <p:spTgt spid="12"/>
                                        </p:tgtEl>
                                      </p:cBhvr>
                                    </p:animEffect>
                                  </p:childTnLst>
                                </p:cTn>
                              </p:par>
                            </p:childTnLst>
                          </p:cTn>
                        </p:par>
                        <p:par>
                          <p:cTn id="40" fill="hold">
                            <p:stCondLst>
                              <p:cond delay="750"/>
                            </p:stCondLst>
                            <p:childTnLst>
                              <p:par>
                                <p:cTn id="41" presetID="22" presetClass="entr" presetSubtype="2" fill="hold" grpId="0" nodeType="afterEffect">
                                  <p:stCondLst>
                                    <p:cond delay="500"/>
                                  </p:stCondLst>
                                  <p:childTnLst>
                                    <p:set>
                                      <p:cBhvr>
                                        <p:cTn id="42" dur="1" fill="hold">
                                          <p:stCondLst>
                                            <p:cond delay="0"/>
                                          </p:stCondLst>
                                        </p:cTn>
                                        <p:tgtEl>
                                          <p:spTgt spid="3"/>
                                        </p:tgtEl>
                                        <p:attrNameLst>
                                          <p:attrName>style.visibility</p:attrName>
                                        </p:attrNameLst>
                                      </p:cBhvr>
                                      <p:to>
                                        <p:strVal val="visible"/>
                                      </p:to>
                                    </p:set>
                                    <p:animEffect transition="in" filter="wipe(right)">
                                      <p:cBhvr>
                                        <p:cTn id="43" dur="1000"/>
                                        <p:tgtEl>
                                          <p:spTgt spid="3"/>
                                        </p:tgtEl>
                                      </p:cBhvr>
                                    </p:animEffect>
                                  </p:childTnLst>
                                </p:cTn>
                              </p:par>
                            </p:childTnLst>
                          </p:cTn>
                        </p:par>
                        <p:par>
                          <p:cTn id="44" fill="hold">
                            <p:stCondLst>
                              <p:cond delay="2250"/>
                            </p:stCondLst>
                            <p:childTnLst>
                              <p:par>
                                <p:cTn id="45" presetID="22" presetClass="entr" presetSubtype="1" fill="hold" grpId="0" nodeType="afterEffect">
                                  <p:stCondLst>
                                    <p:cond delay="500"/>
                                  </p:stCondLst>
                                  <p:childTnLst>
                                    <p:set>
                                      <p:cBhvr>
                                        <p:cTn id="46" dur="1" fill="hold">
                                          <p:stCondLst>
                                            <p:cond delay="0"/>
                                          </p:stCondLst>
                                        </p:cTn>
                                        <p:tgtEl>
                                          <p:spTgt spid="68"/>
                                        </p:tgtEl>
                                        <p:attrNameLst>
                                          <p:attrName>style.visibility</p:attrName>
                                        </p:attrNameLst>
                                      </p:cBhvr>
                                      <p:to>
                                        <p:strVal val="visible"/>
                                      </p:to>
                                    </p:set>
                                    <p:animEffect transition="in" filter="wipe(up)">
                                      <p:cBhvr>
                                        <p:cTn id="47" dur="1500"/>
                                        <p:tgtEl>
                                          <p:spTgt spid="68"/>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1" nodeType="clickEffect">
                                  <p:stCondLst>
                                    <p:cond delay="0"/>
                                  </p:stCondLst>
                                  <p:childTnLst>
                                    <p:animMotion origin="layout" path="M -8.33333E-7 -0.00161 L -0.04427 -0.16393 " pathEditMode="relative" rAng="0" ptsTypes="AA">
                                      <p:cBhvr>
                                        <p:cTn id="51" dur="2000" fill="hold"/>
                                        <p:tgtEl>
                                          <p:spTgt spid="3"/>
                                        </p:tgtEl>
                                        <p:attrNameLst>
                                          <p:attrName>ppt_x</p:attrName>
                                          <p:attrName>ppt_y</p:attrName>
                                        </p:attrNameLst>
                                      </p:cBhvr>
                                      <p:rCtr x="-2222" y="-8116"/>
                                    </p:animMotion>
                                  </p:childTnLst>
                                </p:cTn>
                              </p:par>
                              <p:par>
                                <p:cTn id="52" presetID="8" presetClass="emph" presetSubtype="0" fill="hold" grpId="2" nodeType="withEffect">
                                  <p:stCondLst>
                                    <p:cond delay="0"/>
                                  </p:stCondLst>
                                  <p:childTnLst>
                                    <p:animRot by="-2700000">
                                      <p:cBhvr>
                                        <p:cTn id="53" dur="2000" fill="hold"/>
                                        <p:tgtEl>
                                          <p:spTgt spid="3"/>
                                        </p:tgtEl>
                                        <p:attrNameLst>
                                          <p:attrName>r</p:attrName>
                                        </p:attrNameLst>
                                      </p:cBhvr>
                                    </p:animRot>
                                  </p:childTnLst>
                                </p:cTn>
                              </p:par>
                              <p:par>
                                <p:cTn id="54" presetID="10" presetClass="entr" presetSubtype="0" fill="hold" grpId="0" nodeType="withEffect">
                                  <p:stCondLst>
                                    <p:cond delay="1500"/>
                                  </p:stCondLst>
                                  <p:childTnLst>
                                    <p:set>
                                      <p:cBhvr>
                                        <p:cTn id="55" dur="1" fill="hold">
                                          <p:stCondLst>
                                            <p:cond delay="0"/>
                                          </p:stCondLst>
                                        </p:cTn>
                                        <p:tgtEl>
                                          <p:spTgt spid="55"/>
                                        </p:tgtEl>
                                        <p:attrNameLst>
                                          <p:attrName>style.visibility</p:attrName>
                                        </p:attrNameLst>
                                      </p:cBhvr>
                                      <p:to>
                                        <p:strVal val="visible"/>
                                      </p:to>
                                    </p:set>
                                    <p:animEffect transition="in" filter="fade">
                                      <p:cBhvr>
                                        <p:cTn id="56" dur="500"/>
                                        <p:tgtEl>
                                          <p:spTgt spid="55"/>
                                        </p:tgtEl>
                                      </p:cBhvr>
                                    </p:animEffect>
                                  </p:childTnLst>
                                </p:cTn>
                              </p:par>
                            </p:childTnLst>
                          </p:cTn>
                        </p:par>
                        <p:par>
                          <p:cTn id="57" fill="hold">
                            <p:stCondLst>
                              <p:cond delay="2000"/>
                            </p:stCondLst>
                            <p:childTnLst>
                              <p:par>
                                <p:cTn id="58" presetID="22" presetClass="entr" presetSubtype="1" fill="hold" grpId="0" nodeType="afterEffect">
                                  <p:stCondLst>
                                    <p:cond delay="500"/>
                                  </p:stCondLst>
                                  <p:childTnLst>
                                    <p:set>
                                      <p:cBhvr>
                                        <p:cTn id="59" dur="1" fill="hold">
                                          <p:stCondLst>
                                            <p:cond delay="0"/>
                                          </p:stCondLst>
                                        </p:cTn>
                                        <p:tgtEl>
                                          <p:spTgt spid="48"/>
                                        </p:tgtEl>
                                        <p:attrNameLst>
                                          <p:attrName>style.visibility</p:attrName>
                                        </p:attrNameLst>
                                      </p:cBhvr>
                                      <p:to>
                                        <p:strVal val="visible"/>
                                      </p:to>
                                    </p:set>
                                    <p:animEffect transition="in" filter="wipe(up)">
                                      <p:cBhvr>
                                        <p:cTn id="60" dur="1000"/>
                                        <p:tgtEl>
                                          <p:spTgt spid="48"/>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3" nodeType="clickEffect">
                                  <p:stCondLst>
                                    <p:cond delay="0"/>
                                  </p:stCondLst>
                                  <p:childTnLst>
                                    <p:animMotion origin="layout" path="M -0.04427 -0.16394 L -0.1467 -0.19376 " pathEditMode="relative" rAng="0" ptsTypes="AA">
                                      <p:cBhvr>
                                        <p:cTn id="64" dur="2000" fill="hold"/>
                                        <p:tgtEl>
                                          <p:spTgt spid="3"/>
                                        </p:tgtEl>
                                        <p:attrNameLst>
                                          <p:attrName>ppt_x</p:attrName>
                                          <p:attrName>ppt_y</p:attrName>
                                        </p:attrNameLst>
                                      </p:cBhvr>
                                      <p:rCtr x="-5122" y="-1503"/>
                                    </p:animMotion>
                                  </p:childTnLst>
                                </p:cTn>
                              </p:par>
                              <p:par>
                                <p:cTn id="65" presetID="8" presetClass="emph" presetSubtype="0" fill="hold" grpId="4" nodeType="withEffect">
                                  <p:stCondLst>
                                    <p:cond delay="0"/>
                                  </p:stCondLst>
                                  <p:childTnLst>
                                    <p:animRot by="-2700000">
                                      <p:cBhvr>
                                        <p:cTn id="66" dur="2000" fill="hold"/>
                                        <p:tgtEl>
                                          <p:spTgt spid="3"/>
                                        </p:tgtEl>
                                        <p:attrNameLst>
                                          <p:attrName>r</p:attrName>
                                        </p:attrNameLst>
                                      </p:cBhvr>
                                    </p:animRot>
                                  </p:childTnLst>
                                </p:cTn>
                              </p:par>
                              <p:par>
                                <p:cTn id="67" presetID="22" presetClass="entr" presetSubtype="8"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left)">
                                      <p:cBhvr>
                                        <p:cTn id="69" dur="500"/>
                                        <p:tgtEl>
                                          <p:spTgt spid="28"/>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1000"/>
                                        <p:tgtEl>
                                          <p:spTgt spid="2"/>
                                        </p:tgtEl>
                                      </p:cBhvr>
                                    </p:animEffect>
                                  </p:childTnLst>
                                </p:cTn>
                              </p:par>
                              <p:par>
                                <p:cTn id="73" presetID="22" presetClass="entr" presetSubtype="8" fill="hold" nodeType="withEffect">
                                  <p:stCondLst>
                                    <p:cond delay="1000"/>
                                  </p:stCondLst>
                                  <p:childTnLst>
                                    <p:set>
                                      <p:cBhvr>
                                        <p:cTn id="74" dur="1" fill="hold">
                                          <p:stCondLst>
                                            <p:cond delay="0"/>
                                          </p:stCondLst>
                                        </p:cTn>
                                        <p:tgtEl>
                                          <p:spTgt spid="6"/>
                                        </p:tgtEl>
                                        <p:attrNameLst>
                                          <p:attrName>style.visibility</p:attrName>
                                        </p:attrNameLst>
                                      </p:cBhvr>
                                      <p:to>
                                        <p:strVal val="visible"/>
                                      </p:to>
                                    </p:set>
                                    <p:animEffect transition="in" filter="wipe(left)">
                                      <p:cBhvr>
                                        <p:cTn id="75" dur="500"/>
                                        <p:tgtEl>
                                          <p:spTgt spid="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down)">
                                      <p:cBhvr>
                                        <p:cTn id="80" dur="1000"/>
                                        <p:tgtEl>
                                          <p:spTgt spid="45"/>
                                        </p:tgtEl>
                                      </p:cBhvr>
                                    </p:animEffect>
                                  </p:childTnLst>
                                </p:cTn>
                              </p:par>
                              <p:par>
                                <p:cTn id="81" presetID="10" presetClass="exit" presetSubtype="0" fill="hold" grpId="5" nodeType="withEffect">
                                  <p:stCondLst>
                                    <p:cond delay="0"/>
                                  </p:stCondLst>
                                  <p:childTnLst>
                                    <p:animEffect transition="out" filter="fade">
                                      <p:cBhvr>
                                        <p:cTn id="82" dur="1000"/>
                                        <p:tgtEl>
                                          <p:spTgt spid="3"/>
                                        </p:tgtEl>
                                      </p:cBhvr>
                                    </p:animEffect>
                                    <p:set>
                                      <p:cBhvr>
                                        <p:cTn id="83"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3" grpId="0" animBg="1"/>
      <p:bldP spid="45" grpId="0" animBg="1"/>
      <p:bldP spid="48" grpId="0" animBg="1"/>
      <p:bldP spid="53" grpId="0"/>
      <p:bldP spid="54" grpId="0"/>
      <p:bldP spid="55" grpId="0" animBg="1"/>
      <p:bldP spid="68" grpId="0"/>
      <p:bldP spid="3" grpId="0" animBg="1"/>
      <p:bldP spid="3" grpId="1" animBg="1"/>
      <p:bldP spid="3" grpId="2" animBg="1"/>
      <p:bldP spid="3" grpId="3" animBg="1"/>
      <p:bldP spid="3" grpId="4" animBg="1"/>
      <p:bldP spid="3" grpId="5" animBg="1"/>
      <p:bldP spid="19" grpId="0" animBg="1"/>
      <p:bldP spid="17" grpId="0" animBg="1"/>
      <p:bldP spid="24" grpId="0" animBg="1"/>
      <p:bldP spid="16" grpId="0" animBg="1"/>
      <p:bldP spid="18" grpId="0" animBg="1"/>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参考文献</a:t>
            </a:r>
            <a:endParaRPr kumimoji="1" lang="ja-JP" altLang="en-US" dirty="0"/>
          </a:p>
        </p:txBody>
      </p:sp>
      <p:sp>
        <p:nvSpPr>
          <p:cNvPr id="7" name="サブタイトル 6"/>
          <p:cNvSpPr>
            <a:spLocks noGrp="1"/>
          </p:cNvSpPr>
          <p:nvPr>
            <p:ph sz="half" idx="1"/>
          </p:nvPr>
        </p:nvSpPr>
        <p:spPr>
          <a:xfrm>
            <a:off x="457200" y="1600200"/>
            <a:ext cx="4402832" cy="4525963"/>
          </a:xfrm>
        </p:spPr>
        <p:txBody>
          <a:bodyPr>
            <a:normAutofit/>
          </a:bodyPr>
          <a:lstStyle/>
          <a:p>
            <a:r>
              <a:rPr kumimoji="1" lang="ja-JP" altLang="en-US" sz="3200" dirty="0" smtClean="0">
                <a:hlinkClick r:id="" action="ppaction://noaction"/>
              </a:rPr>
              <a:t>参考判例</a:t>
            </a:r>
            <a:endParaRPr kumimoji="1" lang="en-US" altLang="ja-JP" sz="3200" dirty="0" smtClean="0"/>
          </a:p>
          <a:p>
            <a:pPr marL="971550" lvl="1" indent="-514350" algn="l">
              <a:buFont typeface="Wingdings" pitchFamily="2" charset="2"/>
              <a:buChar char="n"/>
            </a:pPr>
            <a:r>
              <a:rPr lang="ja-JP" altLang="en-US" sz="2800" dirty="0" smtClean="0">
                <a:solidFill>
                  <a:schemeClr val="tx1"/>
                </a:solidFill>
              </a:rPr>
              <a:t>最高裁判例一覧（年代順）</a:t>
            </a:r>
            <a:endParaRPr lang="en-US" altLang="ja-JP" sz="2800" dirty="0" smtClean="0">
              <a:solidFill>
                <a:schemeClr val="tx1"/>
              </a:solidFill>
            </a:endParaRPr>
          </a:p>
          <a:p>
            <a:pPr marL="1371600" lvl="2" indent="-514350"/>
            <a:r>
              <a:rPr lang="ja-JP" altLang="en-US" dirty="0" smtClean="0">
                <a:solidFill>
                  <a:schemeClr val="tx1"/>
                </a:solidFill>
              </a:rPr>
              <a:t>準消費貸借</a:t>
            </a:r>
            <a:endParaRPr lang="en-US" altLang="ja-JP" dirty="0" smtClean="0">
              <a:solidFill>
                <a:schemeClr val="tx1"/>
              </a:solidFill>
            </a:endParaRPr>
          </a:p>
          <a:p>
            <a:pPr marL="1828800" lvl="3" indent="-514350"/>
            <a:r>
              <a:rPr lang="ja-JP" altLang="en-US" dirty="0"/>
              <a:t>旧債務</a:t>
            </a:r>
            <a:r>
              <a:rPr lang="ja-JP" altLang="en-US" dirty="0" smtClean="0"/>
              <a:t>と準消費貸借条の債務との同一性</a:t>
            </a:r>
            <a:endParaRPr lang="en-US" altLang="ja-JP" dirty="0" smtClean="0">
              <a:solidFill>
                <a:schemeClr val="tx1"/>
              </a:solidFill>
            </a:endParaRPr>
          </a:p>
          <a:p>
            <a:pPr marL="1371600" lvl="2" indent="-514350"/>
            <a:r>
              <a:rPr lang="ja-JP" altLang="en-US" dirty="0" smtClean="0">
                <a:solidFill>
                  <a:schemeClr val="tx1"/>
                </a:solidFill>
              </a:rPr>
              <a:t>消費者金融</a:t>
            </a:r>
            <a:endParaRPr lang="en-US" altLang="ja-JP" dirty="0" smtClean="0">
              <a:solidFill>
                <a:schemeClr val="tx1"/>
              </a:solidFill>
            </a:endParaRPr>
          </a:p>
          <a:p>
            <a:pPr marL="1828800" lvl="3" indent="-514350"/>
            <a:r>
              <a:rPr lang="ja-JP" altLang="en-US" dirty="0" smtClean="0"/>
              <a:t>過払金の充当と返還</a:t>
            </a:r>
            <a:endParaRPr lang="en-US" altLang="ja-JP" dirty="0" smtClean="0">
              <a:solidFill>
                <a:schemeClr val="tx1"/>
              </a:solidFill>
            </a:endParaRPr>
          </a:p>
          <a:p>
            <a:pPr marL="1371600" lvl="2" indent="-514350"/>
            <a:r>
              <a:rPr lang="ja-JP" altLang="en-US" dirty="0" smtClean="0">
                <a:solidFill>
                  <a:schemeClr val="tx1"/>
                </a:solidFill>
              </a:rPr>
              <a:t>販売信用</a:t>
            </a:r>
            <a:endParaRPr lang="en-US" altLang="ja-JP" dirty="0" smtClean="0">
              <a:solidFill>
                <a:schemeClr val="tx1"/>
              </a:solidFill>
            </a:endParaRPr>
          </a:p>
          <a:p>
            <a:pPr marL="1828800" lvl="3" indent="-514350"/>
            <a:r>
              <a:rPr lang="ja-JP" altLang="en-US" dirty="0"/>
              <a:t>割賦販売</a:t>
            </a:r>
            <a:r>
              <a:rPr lang="ja-JP" altLang="en-US" dirty="0" smtClean="0"/>
              <a:t>と抗弁の対抗</a:t>
            </a:r>
            <a:endParaRPr lang="en-US" altLang="ja-JP" dirty="0" smtClean="0">
              <a:solidFill>
                <a:schemeClr val="tx1"/>
              </a:solidFill>
            </a:endParaRPr>
          </a:p>
        </p:txBody>
      </p:sp>
      <p:sp>
        <p:nvSpPr>
          <p:cNvPr id="5" name="コンテンツ プレースホルダー 4"/>
          <p:cNvSpPr>
            <a:spLocks noGrp="1"/>
          </p:cNvSpPr>
          <p:nvPr>
            <p:ph sz="half" idx="2"/>
          </p:nvPr>
        </p:nvSpPr>
        <p:spPr>
          <a:xfrm>
            <a:off x="5292080" y="1600200"/>
            <a:ext cx="3394720" cy="4525963"/>
          </a:xfrm>
        </p:spPr>
        <p:txBody>
          <a:bodyPr>
            <a:normAutofit/>
          </a:bodyPr>
          <a:lstStyle/>
          <a:p>
            <a:r>
              <a:rPr lang="ja-JP" altLang="en-US" sz="3200" dirty="0" smtClean="0">
                <a:hlinkClick r:id="rId3" action="ppaction://hlinksldjump"/>
              </a:rPr>
              <a:t>参考図書</a:t>
            </a:r>
            <a:endParaRPr lang="en-US" altLang="ja-JP" sz="3200" dirty="0" smtClean="0"/>
          </a:p>
          <a:p>
            <a:pPr lvl="1"/>
            <a:r>
              <a:rPr lang="ja-JP" altLang="en-US" dirty="0"/>
              <a:t>立法</a:t>
            </a:r>
            <a:r>
              <a:rPr lang="ja-JP" altLang="en-US" dirty="0" smtClean="0"/>
              <a:t>理由</a:t>
            </a:r>
            <a:endParaRPr lang="en-US" altLang="ja-JP" dirty="0" smtClean="0"/>
          </a:p>
          <a:p>
            <a:pPr lvl="1"/>
            <a:r>
              <a:rPr lang="ja-JP" altLang="en-US" dirty="0" smtClean="0"/>
              <a:t>教科書</a:t>
            </a:r>
            <a:endParaRPr lang="en-US" altLang="ja-JP" dirty="0" smtClean="0"/>
          </a:p>
          <a:p>
            <a:pPr lvl="1"/>
            <a:r>
              <a:rPr lang="ja-JP" altLang="en-US" dirty="0" smtClean="0"/>
              <a:t>コンメンタール</a:t>
            </a:r>
            <a:endParaRPr lang="en-US" altLang="ja-JP" dirty="0" smtClean="0"/>
          </a:p>
          <a:p>
            <a:pPr lvl="1"/>
            <a:r>
              <a:rPr lang="ja-JP" altLang="en-US" dirty="0" smtClean="0"/>
              <a:t>総合判例研究</a:t>
            </a:r>
            <a:endParaRPr lang="en-US" altLang="ja-JP" dirty="0" smtClean="0"/>
          </a:p>
        </p:txBody>
      </p:sp>
      <p:sp>
        <p:nvSpPr>
          <p:cNvPr id="2" name="日付プレースホルダー 1"/>
          <p:cNvSpPr>
            <a:spLocks noGrp="1"/>
          </p:cNvSpPr>
          <p:nvPr>
            <p:ph type="dt" sz="half" idx="10"/>
          </p:nvPr>
        </p:nvSpPr>
        <p:spPr/>
        <p:txBody>
          <a:bodyPr/>
          <a:lstStyle/>
          <a:p>
            <a:r>
              <a:rPr kumimoji="1" lang="en-US" altLang="ja-JP" smtClean="0"/>
              <a:t>2014/11/11</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Tree>
    <p:extLst>
      <p:ext uri="{BB962C8B-B14F-4D97-AF65-F5344CB8AC3E}">
        <p14:creationId xmlns:p14="http://schemas.microsoft.com/office/powerpoint/2010/main" val="327559635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a:bodyPr>
          <a:lstStyle/>
          <a:p>
            <a:r>
              <a:rPr kumimoji="1" lang="ja-JP" altLang="en-US" dirty="0" smtClean="0"/>
              <a:t>過払い金の元本充当と返還請求</a:t>
            </a:r>
            <a:endParaRPr kumimoji="1" lang="ja-JP" altLang="en-US" dirty="0"/>
          </a:p>
        </p:txBody>
      </p:sp>
      <p:sp>
        <p:nvSpPr>
          <p:cNvPr id="9" name="コンテンツ プレースホルダー 8"/>
          <p:cNvSpPr>
            <a:spLocks noGrp="1"/>
          </p:cNvSpPr>
          <p:nvPr>
            <p:ph sz="half" idx="1"/>
          </p:nvPr>
        </p:nvSpPr>
        <p:spPr/>
        <p:txBody>
          <a:bodyPr>
            <a:normAutofit lnSpcReduction="10000"/>
          </a:bodyPr>
          <a:lstStyle/>
          <a:p>
            <a:r>
              <a:rPr lang="ja-JP" altLang="en-US" sz="1800" dirty="0"/>
              <a:t>最二判平</a:t>
            </a:r>
            <a:r>
              <a:rPr lang="en-US" altLang="ja-JP" sz="1800" dirty="0"/>
              <a:t>18</a:t>
            </a:r>
            <a:r>
              <a:rPr lang="ja-JP" altLang="en-US" sz="1800" dirty="0"/>
              <a:t>・</a:t>
            </a:r>
            <a:r>
              <a:rPr lang="en-US" altLang="ja-JP" sz="1800" dirty="0"/>
              <a:t>1</a:t>
            </a:r>
            <a:r>
              <a:rPr lang="ja-JP" altLang="en-US" sz="1800" dirty="0"/>
              <a:t>・</a:t>
            </a:r>
            <a:r>
              <a:rPr lang="en-US" altLang="ja-JP" sz="1800" dirty="0"/>
              <a:t>13</a:t>
            </a:r>
            <a:r>
              <a:rPr lang="ja-JP" altLang="en-US" sz="1800" dirty="0"/>
              <a:t>民集</a:t>
            </a:r>
            <a:r>
              <a:rPr lang="en-US" altLang="ja-JP" sz="1800" dirty="0"/>
              <a:t>60</a:t>
            </a:r>
            <a:r>
              <a:rPr lang="ja-JP" altLang="en-US" sz="1800" dirty="0"/>
              <a:t>巻</a:t>
            </a:r>
            <a:r>
              <a:rPr lang="en-US" altLang="ja-JP" sz="1800" dirty="0"/>
              <a:t>1</a:t>
            </a:r>
            <a:r>
              <a:rPr lang="ja-JP" altLang="en-US" sz="1800" dirty="0"/>
              <a:t>号</a:t>
            </a:r>
            <a:r>
              <a:rPr lang="en-US" altLang="ja-JP" sz="1800" dirty="0"/>
              <a:t>1</a:t>
            </a:r>
            <a:r>
              <a:rPr lang="ja-JP" altLang="en-US" sz="1800" dirty="0"/>
              <a:t>頁（百選</a:t>
            </a:r>
            <a:r>
              <a:rPr lang="en-US" altLang="ja-JP" sz="1800" dirty="0"/>
              <a:t>Ⅱ</a:t>
            </a:r>
            <a:r>
              <a:rPr lang="ja-JP" altLang="en-US" sz="1800" dirty="0"/>
              <a:t>第</a:t>
            </a:r>
            <a:r>
              <a:rPr lang="en-US" altLang="ja-JP" sz="1800" dirty="0"/>
              <a:t>55</a:t>
            </a:r>
            <a:r>
              <a:rPr lang="ja-JP" altLang="en-US" sz="1800" dirty="0"/>
              <a:t>事件）</a:t>
            </a:r>
            <a:endParaRPr lang="en-US" altLang="ja-JP" sz="1800" dirty="0"/>
          </a:p>
          <a:p>
            <a:pPr lvl="1"/>
            <a:r>
              <a:rPr lang="ja-JP" altLang="en-US" sz="1600" dirty="0"/>
              <a:t>利息制限法所定の制限を超える約定利息と共に元本を分割返済する約定の金銭消費貸借に</a:t>
            </a:r>
            <a:r>
              <a:rPr lang="ja-JP" altLang="en-US" sz="1600" dirty="0" smtClean="0"/>
              <a:t>おいて，</a:t>
            </a:r>
            <a:endParaRPr lang="en-US" altLang="ja-JP" sz="1600" dirty="0"/>
          </a:p>
          <a:p>
            <a:pPr lvl="1"/>
            <a:r>
              <a:rPr lang="ja-JP" altLang="en-US" sz="1600" dirty="0"/>
              <a:t>債務者</a:t>
            </a:r>
            <a:r>
              <a:rPr lang="ja-JP" altLang="en-US" sz="1600" dirty="0" smtClean="0"/>
              <a:t>が，元本</a:t>
            </a:r>
            <a:r>
              <a:rPr lang="ja-JP" altLang="en-US" sz="1600" dirty="0"/>
              <a:t>又は約定利息の支払を遅滞したときには当然に期限の利益を喪失する旨の特約の下</a:t>
            </a:r>
            <a:r>
              <a:rPr lang="ja-JP" altLang="en-US" sz="1600" dirty="0" smtClean="0"/>
              <a:t>で，利息</a:t>
            </a:r>
            <a:r>
              <a:rPr lang="ja-JP" altLang="en-US" sz="1600" dirty="0"/>
              <a:t>として上記制限を超える額の金銭を支払った場合に</a:t>
            </a:r>
            <a:r>
              <a:rPr lang="ja-JP" altLang="en-US" sz="1600" dirty="0" smtClean="0"/>
              <a:t>は，</a:t>
            </a:r>
            <a:endParaRPr lang="en-US" altLang="ja-JP" sz="1600" dirty="0"/>
          </a:p>
          <a:p>
            <a:pPr lvl="1"/>
            <a:r>
              <a:rPr lang="ja-JP" altLang="en-US" sz="1600" dirty="0"/>
              <a:t>債務者において約定の元本と共に上記制限を超える約定利息 を支払わない限り期限の利益を喪失するとの誤解が生じなかったといえるような特段の事情のない</a:t>
            </a:r>
            <a:r>
              <a:rPr lang="ja-JP" altLang="en-US" sz="1600" dirty="0" smtClean="0"/>
              <a:t>限り，</a:t>
            </a:r>
            <a:endParaRPr lang="en-US" altLang="ja-JP" sz="1600" dirty="0"/>
          </a:p>
          <a:p>
            <a:pPr lvl="1"/>
            <a:r>
              <a:rPr lang="ja-JP" altLang="en-US" sz="1600" dirty="0"/>
              <a:t>制限超過部分の支払</a:t>
            </a:r>
            <a:r>
              <a:rPr lang="ja-JP" altLang="en-US" sz="1600" dirty="0" smtClean="0"/>
              <a:t>は，貸金業</a:t>
            </a:r>
            <a:r>
              <a:rPr lang="ja-JP" altLang="en-US" sz="1600" dirty="0"/>
              <a:t>の規制等に関する法律 ４３条１項にいう「債務者が利息として任意に支払った」ものということはできない</a:t>
            </a:r>
            <a:r>
              <a:rPr lang="ja-JP" altLang="en-US" sz="1600" dirty="0" smtClean="0"/>
              <a:t>。</a:t>
            </a:r>
            <a:endParaRPr lang="ja-JP" altLang="en-US" sz="1600" dirty="0"/>
          </a:p>
        </p:txBody>
      </p:sp>
      <p:sp>
        <p:nvSpPr>
          <p:cNvPr id="11" name="コンテンツ プレースホルダー 10"/>
          <p:cNvSpPr>
            <a:spLocks noGrp="1"/>
          </p:cNvSpPr>
          <p:nvPr>
            <p:ph sz="half" idx="2"/>
          </p:nvPr>
        </p:nvSpPr>
        <p:spPr/>
        <p:txBody>
          <a:bodyPr>
            <a:noAutofit/>
          </a:bodyPr>
          <a:lstStyle/>
          <a:p>
            <a:r>
              <a:rPr lang="ja-JP" altLang="en-US" sz="2000" dirty="0"/>
              <a:t>最二判平</a:t>
            </a:r>
            <a:r>
              <a:rPr lang="en-US" altLang="ja-JP" sz="2000" dirty="0"/>
              <a:t>19</a:t>
            </a:r>
            <a:r>
              <a:rPr lang="ja-JP" altLang="en-US" sz="2000" dirty="0"/>
              <a:t>・</a:t>
            </a:r>
            <a:r>
              <a:rPr lang="en-US" altLang="ja-JP" sz="2000" dirty="0"/>
              <a:t>7</a:t>
            </a:r>
            <a:r>
              <a:rPr lang="ja-JP" altLang="en-US" sz="2000" dirty="0"/>
              <a:t>・</a:t>
            </a:r>
            <a:r>
              <a:rPr lang="en-US" altLang="ja-JP" sz="2000" dirty="0"/>
              <a:t>13</a:t>
            </a:r>
            <a:r>
              <a:rPr lang="ja-JP" altLang="en-US" sz="2000" dirty="0"/>
              <a:t>民集</a:t>
            </a:r>
            <a:r>
              <a:rPr lang="en-US" altLang="ja-JP" sz="2000" dirty="0"/>
              <a:t>61</a:t>
            </a:r>
            <a:r>
              <a:rPr lang="ja-JP" altLang="en-US" sz="2000" dirty="0"/>
              <a:t>巻</a:t>
            </a:r>
            <a:r>
              <a:rPr lang="en-US" altLang="ja-JP" sz="2000" dirty="0"/>
              <a:t>5</a:t>
            </a:r>
            <a:r>
              <a:rPr lang="ja-JP" altLang="en-US" sz="2000" dirty="0"/>
              <a:t>号</a:t>
            </a:r>
            <a:r>
              <a:rPr lang="en-US" altLang="ja-JP" sz="2000" dirty="0"/>
              <a:t>1980</a:t>
            </a:r>
            <a:r>
              <a:rPr lang="ja-JP" altLang="en-US" sz="2000" dirty="0"/>
              <a:t>頁</a:t>
            </a:r>
          </a:p>
          <a:p>
            <a:pPr lvl="1"/>
            <a:r>
              <a:rPr lang="ja-JP" altLang="en-US" sz="1800" dirty="0"/>
              <a:t>貸金業者が利息制限法１条１項所定の制限を超える利息を受領した</a:t>
            </a:r>
            <a:r>
              <a:rPr lang="ja-JP" altLang="en-US" sz="1800" dirty="0" smtClean="0"/>
              <a:t>が，その</a:t>
            </a:r>
            <a:r>
              <a:rPr lang="ja-JP" altLang="en-US" sz="1800" dirty="0"/>
              <a:t>受領につき貸金業の規制等に関する法律４３条１項の適用が認められない場合に</a:t>
            </a:r>
            <a:r>
              <a:rPr lang="ja-JP" altLang="en-US" sz="1800" dirty="0" smtClean="0"/>
              <a:t>は，当該</a:t>
            </a:r>
            <a:r>
              <a:rPr lang="ja-JP" altLang="en-US" sz="1800" dirty="0"/>
              <a:t>貸金業者</a:t>
            </a:r>
            <a:r>
              <a:rPr lang="ja-JP" altLang="en-US" sz="1800" dirty="0" smtClean="0"/>
              <a:t>は，同項</a:t>
            </a:r>
            <a:r>
              <a:rPr lang="ja-JP" altLang="en-US" sz="1800" dirty="0"/>
              <a:t>の適用があるとの認識を有して</a:t>
            </a:r>
            <a:r>
              <a:rPr lang="ja-JP" altLang="en-US" sz="1800" dirty="0" smtClean="0"/>
              <a:t>おり，かつ，その</a:t>
            </a:r>
            <a:r>
              <a:rPr lang="ja-JP" altLang="en-US" sz="1800" dirty="0"/>
              <a:t>ような認識を有するに至ったことについてやむを得ないといえる特段の事情があるときでない</a:t>
            </a:r>
            <a:r>
              <a:rPr lang="ja-JP" altLang="en-US" sz="1800" dirty="0" smtClean="0"/>
              <a:t>限り，民法</a:t>
            </a:r>
            <a:r>
              <a:rPr lang="en-US" altLang="ja-JP" sz="1800" dirty="0" smtClean="0"/>
              <a:t>704</a:t>
            </a:r>
            <a:r>
              <a:rPr lang="ja-JP" altLang="en-US" sz="1800" dirty="0" smtClean="0"/>
              <a:t>条</a:t>
            </a:r>
            <a:r>
              <a:rPr lang="ja-JP" altLang="en-US" sz="1800" dirty="0"/>
              <a:t>の「悪意の受益者」であると推定される。</a:t>
            </a:r>
            <a:endParaRPr kumimoji="1" lang="ja-JP" altLang="en-US" sz="18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43</a:t>
            </a:fld>
            <a:endParaRPr kumimoji="1" lang="ja-JP" altLang="en-US"/>
          </a:p>
        </p:txBody>
      </p:sp>
    </p:spTree>
    <p:extLst>
      <p:ext uri="{BB962C8B-B14F-4D97-AF65-F5344CB8AC3E}">
        <p14:creationId xmlns:p14="http://schemas.microsoft.com/office/powerpoint/2010/main" val="29159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売買代金債務と準消費貸借上の債務との同一性の判断基準</a:t>
            </a:r>
            <a:endParaRPr kumimoji="1" lang="ja-JP" altLang="en-US" sz="3600" dirty="0"/>
          </a:p>
        </p:txBody>
      </p:sp>
      <p:sp>
        <p:nvSpPr>
          <p:cNvPr id="3" name="コンテンツ プレースホルダー 2"/>
          <p:cNvSpPr>
            <a:spLocks noGrp="1"/>
          </p:cNvSpPr>
          <p:nvPr>
            <p:ph sz="half" idx="1"/>
          </p:nvPr>
        </p:nvSpPr>
        <p:spPr>
          <a:xfrm>
            <a:off x="457200" y="1600200"/>
            <a:ext cx="4474840" cy="4525963"/>
          </a:xfrm>
        </p:spPr>
        <p:txBody>
          <a:bodyPr>
            <a:noAutofit/>
          </a:bodyPr>
          <a:lstStyle/>
          <a:p>
            <a:r>
              <a:rPr kumimoji="1" lang="ja-JP" altLang="en-US" sz="2400" dirty="0" smtClean="0"/>
              <a:t>大判昭</a:t>
            </a:r>
            <a:r>
              <a:rPr kumimoji="1" lang="en-US" altLang="ja-JP" sz="2400" dirty="0" smtClean="0"/>
              <a:t>8</a:t>
            </a:r>
            <a:r>
              <a:rPr kumimoji="1" lang="ja-JP" altLang="en-US" sz="2400" dirty="0" smtClean="0"/>
              <a:t>・</a:t>
            </a:r>
            <a:r>
              <a:rPr kumimoji="1" lang="en-US" altLang="ja-JP" sz="2400" dirty="0" smtClean="0"/>
              <a:t>2</a:t>
            </a:r>
            <a:r>
              <a:rPr kumimoji="1" lang="ja-JP" altLang="en-US" sz="2400" dirty="0" smtClean="0"/>
              <a:t>・</a:t>
            </a:r>
            <a:r>
              <a:rPr kumimoji="1" lang="en-US" altLang="ja-JP" sz="2400" dirty="0" smtClean="0"/>
              <a:t>24</a:t>
            </a:r>
            <a:r>
              <a:rPr kumimoji="1" lang="ja-JP" altLang="en-US" sz="2400" dirty="0" smtClean="0"/>
              <a:t>民集</a:t>
            </a:r>
            <a:r>
              <a:rPr kumimoji="1" lang="en-US" altLang="ja-JP" sz="2400" dirty="0" smtClean="0"/>
              <a:t>12</a:t>
            </a:r>
            <a:r>
              <a:rPr kumimoji="1" lang="ja-JP" altLang="en-US" sz="2400" dirty="0" smtClean="0"/>
              <a:t>巻</a:t>
            </a:r>
            <a:r>
              <a:rPr kumimoji="1" lang="en-US" altLang="ja-JP" sz="2400" dirty="0" smtClean="0"/>
              <a:t>265</a:t>
            </a:r>
            <a:r>
              <a:rPr kumimoji="1" lang="ja-JP" altLang="en-US" sz="2400" dirty="0" smtClean="0"/>
              <a:t>頁</a:t>
            </a:r>
            <a:endParaRPr kumimoji="1" lang="en-US" altLang="ja-JP" sz="2400" dirty="0" smtClean="0"/>
          </a:p>
          <a:p>
            <a:pPr lvl="1"/>
            <a:r>
              <a:rPr lang="ja-JP" altLang="en-US" sz="2000" dirty="0"/>
              <a:t>当事者が既存債務に</a:t>
            </a:r>
            <a:r>
              <a:rPr lang="ja-JP" altLang="en-US" sz="2000" dirty="0" smtClean="0"/>
              <a:t>付，所謂</a:t>
            </a:r>
            <a:r>
              <a:rPr lang="ja-JP" altLang="en-US" sz="2000" dirty="0"/>
              <a:t>準消費貸借契約を為したる場合に</a:t>
            </a:r>
            <a:r>
              <a:rPr lang="ja-JP" altLang="en-US" sz="2000" dirty="0" err="1"/>
              <a:t>於</a:t>
            </a:r>
            <a:r>
              <a:rPr lang="ja-JP" altLang="en-US" sz="2000" dirty="0" err="1" smtClean="0"/>
              <a:t>て</a:t>
            </a:r>
            <a:r>
              <a:rPr lang="ja-JP" altLang="en-US" sz="2000" dirty="0" smtClean="0"/>
              <a:t>，常に必ず旧債務</a:t>
            </a:r>
            <a:r>
              <a:rPr lang="ja-JP" altLang="en-US" sz="2000" dirty="0"/>
              <a:t>を消滅</a:t>
            </a:r>
            <a:r>
              <a:rPr lang="ja-JP" altLang="en-US" sz="2000" dirty="0" smtClean="0"/>
              <a:t>せしめ，新債務</a:t>
            </a:r>
            <a:r>
              <a:rPr lang="ja-JP" altLang="en-US" sz="2000" dirty="0"/>
              <a:t>を発生せしむるものと謂ふを</a:t>
            </a:r>
            <a:r>
              <a:rPr lang="ja-JP" altLang="en-US" sz="2000" dirty="0" smtClean="0"/>
              <a:t>得ず。</a:t>
            </a:r>
            <a:endParaRPr lang="en-US" altLang="ja-JP" sz="2000" dirty="0" smtClean="0"/>
          </a:p>
          <a:p>
            <a:pPr lvl="1"/>
            <a:r>
              <a:rPr lang="ja-JP" altLang="en-US" sz="2000" dirty="0" smtClean="0"/>
              <a:t>或は，債務</a:t>
            </a:r>
            <a:r>
              <a:rPr lang="ja-JP" altLang="en-US" sz="2000" dirty="0"/>
              <a:t>の同一性は之 を維持</a:t>
            </a:r>
            <a:r>
              <a:rPr lang="ja-JP" altLang="en-US" sz="2000" dirty="0" smtClean="0"/>
              <a:t>しつつ，単</a:t>
            </a:r>
            <a:r>
              <a:rPr lang="ja-JP" altLang="en-US" sz="2000" dirty="0"/>
              <a:t>に消費貸借の規定に従はしめんとするに止まること</a:t>
            </a:r>
            <a:r>
              <a:rPr lang="ja-JP" altLang="en-US" sz="2000" dirty="0" smtClean="0"/>
              <a:t>あり。</a:t>
            </a:r>
            <a:endParaRPr lang="en-US" altLang="ja-JP" sz="2000" dirty="0" smtClean="0"/>
          </a:p>
          <a:p>
            <a:pPr lvl="1"/>
            <a:r>
              <a:rPr lang="ja-JP" altLang="en-US" sz="2000" dirty="0" smtClean="0"/>
              <a:t>其</a:t>
            </a:r>
            <a:r>
              <a:rPr lang="ja-JP" altLang="en-US" sz="2000" dirty="0"/>
              <a:t>の孰れに属すべきかは一に契約当事者の意思を解釈して決せらるべきものと</a:t>
            </a:r>
            <a:r>
              <a:rPr lang="ja-JP" altLang="en-US" sz="2000" dirty="0" smtClean="0"/>
              <a:t>す。</a:t>
            </a:r>
            <a:endParaRPr kumimoji="1" lang="ja-JP" altLang="en-US" sz="2000" dirty="0"/>
          </a:p>
        </p:txBody>
      </p:sp>
      <p:sp>
        <p:nvSpPr>
          <p:cNvPr id="4" name="コンテンツ プレースホルダー 3"/>
          <p:cNvSpPr>
            <a:spLocks noGrp="1"/>
          </p:cNvSpPr>
          <p:nvPr>
            <p:ph sz="half" idx="2"/>
          </p:nvPr>
        </p:nvSpPr>
        <p:spPr>
          <a:xfrm>
            <a:off x="5220072" y="1600200"/>
            <a:ext cx="3466728" cy="4525963"/>
          </a:xfrm>
        </p:spPr>
        <p:txBody>
          <a:bodyPr>
            <a:noAutofit/>
          </a:bodyPr>
          <a:lstStyle/>
          <a:p>
            <a:r>
              <a:rPr kumimoji="1" lang="ja-JP" altLang="en-US" sz="2400" dirty="0" smtClean="0"/>
              <a:t>最二判昭</a:t>
            </a:r>
            <a:r>
              <a:rPr kumimoji="1" lang="en-US" altLang="ja-JP" sz="2400" dirty="0" smtClean="0"/>
              <a:t>62</a:t>
            </a:r>
            <a:r>
              <a:rPr kumimoji="1" lang="ja-JP" altLang="en-US" sz="2400" dirty="0" smtClean="0"/>
              <a:t>・</a:t>
            </a:r>
            <a:r>
              <a:rPr kumimoji="1" lang="en-US" altLang="ja-JP" sz="2400" dirty="0" smtClean="0"/>
              <a:t>2</a:t>
            </a:r>
            <a:r>
              <a:rPr kumimoji="1" lang="ja-JP" altLang="en-US" sz="2400" dirty="0" smtClean="0"/>
              <a:t>・</a:t>
            </a:r>
            <a:r>
              <a:rPr kumimoji="1" lang="en-US" altLang="ja-JP" sz="2400" dirty="0" smtClean="0"/>
              <a:t>13</a:t>
            </a:r>
            <a:r>
              <a:rPr kumimoji="1" lang="ja-JP" altLang="en-US" sz="2400" dirty="0" smtClean="0"/>
              <a:t>判時</a:t>
            </a:r>
            <a:r>
              <a:rPr kumimoji="1" lang="en-US" altLang="ja-JP" sz="2400" dirty="0" smtClean="0"/>
              <a:t>1228</a:t>
            </a:r>
            <a:r>
              <a:rPr kumimoji="1" lang="ja-JP" altLang="en-US" sz="2400" dirty="0" smtClean="0"/>
              <a:t>号</a:t>
            </a:r>
            <a:r>
              <a:rPr kumimoji="1" lang="en-US" altLang="ja-JP" sz="2400" dirty="0" smtClean="0"/>
              <a:t>84</a:t>
            </a:r>
            <a:r>
              <a:rPr kumimoji="1" lang="ja-JP" altLang="en-US" sz="2400" dirty="0" smtClean="0"/>
              <a:t>頁</a:t>
            </a:r>
            <a:endParaRPr kumimoji="1" lang="en-US" altLang="ja-JP" sz="2400" dirty="0" smtClean="0"/>
          </a:p>
          <a:p>
            <a:pPr lvl="1"/>
            <a:r>
              <a:rPr lang="ja-JP" altLang="en-US" sz="2000" dirty="0"/>
              <a:t>売買代金債務を目的とする準消費貸借契約が締結された場合であって</a:t>
            </a:r>
            <a:r>
              <a:rPr lang="ja-JP" altLang="en-US" sz="2000" dirty="0" smtClean="0"/>
              <a:t>も，売主</a:t>
            </a:r>
            <a:r>
              <a:rPr lang="ja-JP" altLang="en-US" sz="2000" dirty="0"/>
              <a:t>が自己の所有権移転登記手続債務につき売買契約に基づいて有していた同時履行の</a:t>
            </a:r>
            <a:r>
              <a:rPr lang="ja-JP" altLang="en-US" sz="2000" dirty="0" smtClean="0"/>
              <a:t>抗弁権</a:t>
            </a:r>
            <a:r>
              <a:rPr lang="ja-JP" altLang="en-US" sz="2000" dirty="0"/>
              <a:t>を失わないとされた事例</a:t>
            </a:r>
            <a:endParaRPr kumimoji="1" lang="ja-JP" altLang="en-US" sz="20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44</a:t>
            </a:fld>
            <a:endParaRPr kumimoji="1" lang="ja-JP" altLang="en-US"/>
          </a:p>
        </p:txBody>
      </p:sp>
    </p:spTree>
    <p:extLst>
      <p:ext uri="{BB962C8B-B14F-4D97-AF65-F5344CB8AC3E}">
        <p14:creationId xmlns:p14="http://schemas.microsoft.com/office/powerpoint/2010/main" val="1235552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割賦販売に関する判例（</a:t>
            </a:r>
            <a:r>
              <a:rPr kumimoji="1" lang="en-US" altLang="ja-JP" dirty="0" smtClean="0"/>
              <a:t>1/2</a:t>
            </a:r>
            <a:r>
              <a:rPr kumimoji="1" lang="ja-JP" altLang="en-US" dirty="0" smtClean="0"/>
              <a:t>）</a:t>
            </a:r>
            <a:r>
              <a:rPr kumimoji="1" lang="en-US" altLang="ja-JP" dirty="0" smtClean="0"/>
              <a:t/>
            </a:r>
            <a:br>
              <a:rPr kumimoji="1" lang="en-US" altLang="ja-JP" dirty="0" smtClean="0"/>
            </a:br>
            <a:r>
              <a:rPr lang="ja-JP" altLang="en-US" sz="2200" dirty="0" smtClean="0"/>
              <a:t>→</a:t>
            </a:r>
            <a:r>
              <a:rPr lang="ja-JP" altLang="en-US" sz="2200" dirty="0" smtClean="0">
                <a:hlinkClick r:id="rId2" action="ppaction://hlinksldjump"/>
              </a:rPr>
              <a:t>クレジット販売図</a:t>
            </a:r>
            <a:r>
              <a:rPr lang="en-US" altLang="ja-JP" sz="2200" dirty="0" smtClean="0">
                <a:hlinkClick r:id="rId2" action="ppaction://hlinksldjump"/>
              </a:rPr>
              <a:t>1</a:t>
            </a:r>
            <a:r>
              <a:rPr lang="ja-JP" altLang="en-US" sz="2200" dirty="0" err="1" smtClean="0"/>
              <a:t>，</a:t>
            </a:r>
            <a:r>
              <a:rPr lang="ja-JP" altLang="en-US" sz="2200" dirty="0" smtClean="0">
                <a:hlinkClick r:id="rId3" action="ppaction://hlinksldjump"/>
              </a:rPr>
              <a:t>図</a:t>
            </a:r>
            <a:r>
              <a:rPr lang="en-US" altLang="ja-JP" sz="2200" dirty="0" smtClean="0">
                <a:hlinkClick r:id="rId3" action="ppaction://hlinksldjump"/>
              </a:rPr>
              <a:t>2</a:t>
            </a:r>
            <a:endParaRPr kumimoji="1" lang="ja-JP" altLang="en-US" sz="2200" dirty="0"/>
          </a:p>
        </p:txBody>
      </p:sp>
      <p:sp>
        <p:nvSpPr>
          <p:cNvPr id="3" name="コンテンツ プレースホルダー 2"/>
          <p:cNvSpPr>
            <a:spLocks noGrp="1"/>
          </p:cNvSpPr>
          <p:nvPr>
            <p:ph sz="half" idx="1"/>
          </p:nvPr>
        </p:nvSpPr>
        <p:spPr>
          <a:xfrm>
            <a:off x="323528" y="1600200"/>
            <a:ext cx="4608512" cy="4525963"/>
          </a:xfrm>
        </p:spPr>
        <p:txBody>
          <a:bodyPr>
            <a:noAutofit/>
          </a:bodyPr>
          <a:lstStyle/>
          <a:p>
            <a:r>
              <a:rPr lang="ja-JP" altLang="en-US" sz="1600" dirty="0"/>
              <a:t>最三判平</a:t>
            </a:r>
            <a:r>
              <a:rPr lang="en-US" altLang="ja-JP" sz="1600" dirty="0"/>
              <a:t>2</a:t>
            </a:r>
            <a:r>
              <a:rPr lang="ja-JP" altLang="en-US" sz="1600" dirty="0"/>
              <a:t>・</a:t>
            </a:r>
            <a:r>
              <a:rPr lang="en-US" altLang="ja-JP" sz="1600" dirty="0"/>
              <a:t>2</a:t>
            </a:r>
            <a:r>
              <a:rPr lang="ja-JP" altLang="en-US" sz="1600" dirty="0"/>
              <a:t>・</a:t>
            </a:r>
            <a:r>
              <a:rPr lang="en-US" altLang="ja-JP" sz="1600" dirty="0"/>
              <a:t>20</a:t>
            </a:r>
            <a:r>
              <a:rPr lang="ja-JP" altLang="en-US" sz="1600" dirty="0"/>
              <a:t>判タ</a:t>
            </a:r>
            <a:r>
              <a:rPr lang="en-US" altLang="ja-JP" sz="1600" dirty="0"/>
              <a:t>731</a:t>
            </a:r>
            <a:r>
              <a:rPr lang="ja-JP" altLang="en-US" sz="1600" dirty="0"/>
              <a:t>号</a:t>
            </a:r>
            <a:r>
              <a:rPr lang="en-US" altLang="ja-JP" sz="1600" dirty="0"/>
              <a:t>91</a:t>
            </a:r>
            <a:r>
              <a:rPr lang="ja-JP" altLang="en-US" sz="1600" dirty="0"/>
              <a:t>頁，判時</a:t>
            </a:r>
            <a:r>
              <a:rPr lang="en-US" altLang="ja-JP" sz="1600" dirty="0"/>
              <a:t>1354</a:t>
            </a:r>
            <a:r>
              <a:rPr lang="ja-JP" altLang="en-US" sz="1600" dirty="0"/>
              <a:t>号</a:t>
            </a:r>
            <a:r>
              <a:rPr lang="en-US" altLang="ja-JP" sz="1600" dirty="0"/>
              <a:t>76</a:t>
            </a:r>
            <a:r>
              <a:rPr lang="ja-JP" altLang="en-US" sz="1600" dirty="0" smtClean="0"/>
              <a:t>頁</a:t>
            </a:r>
            <a:endParaRPr lang="en-US" altLang="ja-JP" sz="1600" dirty="0" smtClean="0"/>
          </a:p>
          <a:p>
            <a:pPr lvl="1"/>
            <a:r>
              <a:rPr lang="ja-JP" altLang="en-US" sz="1400" dirty="0"/>
              <a:t>割賦販売法３０条の４第１項新設前の個品割賦購入あっせんにおける売買契約上の抗弁とあっせん業者に対する対抗の可否（否定</a:t>
            </a:r>
            <a:r>
              <a:rPr lang="ja-JP" altLang="en-US" sz="1400" dirty="0" smtClean="0"/>
              <a:t>）</a:t>
            </a:r>
            <a:endParaRPr lang="en-US" altLang="ja-JP" sz="1400" dirty="0" smtClean="0"/>
          </a:p>
          <a:p>
            <a:pPr lvl="1"/>
            <a:r>
              <a:rPr lang="ja-JP" altLang="en-US" sz="1400" dirty="0"/>
              <a:t>購入者が割賦購入あっせん業者（以下「あっせん業者」という。）の加盟店である販売業者から証票等を利用することなく商品を購入する際</a:t>
            </a:r>
            <a:r>
              <a:rPr lang="ja-JP" altLang="en-US" sz="1400" dirty="0" smtClean="0"/>
              <a:t>に，あっせん</a:t>
            </a:r>
            <a:r>
              <a:rPr lang="ja-JP" altLang="en-US" sz="1400" dirty="0"/>
              <a:t>業者が購入者との契約及び販売業者との加盟店契約に従い販売業者に対して商品代金相当額を一括立替払</a:t>
            </a:r>
            <a:r>
              <a:rPr lang="ja-JP" altLang="en-US" sz="1400" dirty="0" smtClean="0"/>
              <a:t>し，購入者</a:t>
            </a:r>
            <a:r>
              <a:rPr lang="ja-JP" altLang="en-US" sz="1400" dirty="0"/>
              <a:t>があっせん業者に対して立替金及び手数料の分割払を約する仕組みの個品割賦購入あっせん</a:t>
            </a:r>
            <a:r>
              <a:rPr lang="ja-JP" altLang="en-US" sz="1400" dirty="0" smtClean="0"/>
              <a:t>は，</a:t>
            </a:r>
            <a:r>
              <a:rPr lang="ja-JP" altLang="en-US" sz="1400" b="1" dirty="0" smtClean="0">
                <a:solidFill>
                  <a:srgbClr val="FF0000"/>
                </a:solidFill>
              </a:rPr>
              <a:t>法的</a:t>
            </a:r>
            <a:r>
              <a:rPr lang="ja-JP" altLang="en-US" sz="1400" b="1" dirty="0">
                <a:solidFill>
                  <a:srgbClr val="FF0000"/>
                </a:solidFill>
              </a:rPr>
              <a:t>に</a:t>
            </a:r>
            <a:r>
              <a:rPr lang="ja-JP" altLang="en-US" sz="1400" b="1" dirty="0" smtClean="0">
                <a:solidFill>
                  <a:srgbClr val="FF0000"/>
                </a:solidFill>
              </a:rPr>
              <a:t>は，別個</a:t>
            </a:r>
            <a:r>
              <a:rPr lang="ja-JP" altLang="en-US" sz="1400" b="1" dirty="0">
                <a:solidFill>
                  <a:srgbClr val="FF0000"/>
                </a:solidFill>
              </a:rPr>
              <a:t>の契約関係である購入者・あっせん業者間の立替払契約と購入者・販売業者間の売買契約を前提とするものである</a:t>
            </a:r>
            <a:r>
              <a:rPr lang="ja-JP" altLang="en-US" sz="1400" b="1" dirty="0" smtClean="0">
                <a:solidFill>
                  <a:srgbClr val="FF0000"/>
                </a:solidFill>
              </a:rPr>
              <a:t>から</a:t>
            </a:r>
            <a:r>
              <a:rPr lang="ja-JP" altLang="en-US" sz="1400" dirty="0" smtClean="0"/>
              <a:t>，</a:t>
            </a:r>
            <a:endParaRPr lang="en-US" altLang="ja-JP" sz="1400" dirty="0" smtClean="0"/>
          </a:p>
          <a:p>
            <a:pPr lvl="1"/>
            <a:r>
              <a:rPr lang="ja-JP" altLang="en-US" sz="1400" b="1" dirty="0">
                <a:solidFill>
                  <a:schemeClr val="tx2">
                    <a:lumMod val="75000"/>
                  </a:schemeClr>
                </a:solidFill>
              </a:rPr>
              <a:t>両契約が</a:t>
            </a:r>
            <a:r>
              <a:rPr lang="ja-JP" altLang="en-US" sz="1400" b="1" dirty="0" smtClean="0">
                <a:solidFill>
                  <a:schemeClr val="tx2">
                    <a:lumMod val="75000"/>
                  </a:schemeClr>
                </a:solidFill>
              </a:rPr>
              <a:t>経済的，実質的</a:t>
            </a:r>
            <a:r>
              <a:rPr lang="ja-JP" altLang="en-US" sz="1400" b="1" dirty="0">
                <a:solidFill>
                  <a:schemeClr val="tx2">
                    <a:lumMod val="75000"/>
                  </a:schemeClr>
                </a:solidFill>
              </a:rPr>
              <a:t>に密接な関係にあることは否定し得ないとして</a:t>
            </a:r>
            <a:r>
              <a:rPr lang="ja-JP" altLang="en-US" sz="1400" b="1" dirty="0" smtClean="0">
                <a:solidFill>
                  <a:schemeClr val="tx2">
                    <a:lumMod val="75000"/>
                  </a:schemeClr>
                </a:solidFill>
              </a:rPr>
              <a:t>も</a:t>
            </a:r>
            <a:r>
              <a:rPr lang="ja-JP" altLang="en-US" sz="1400" dirty="0" smtClean="0"/>
              <a:t>，</a:t>
            </a:r>
            <a:r>
              <a:rPr lang="ja-JP" altLang="en-US" sz="1400" b="1" dirty="0" smtClean="0">
                <a:solidFill>
                  <a:srgbClr val="FF0000"/>
                </a:solidFill>
              </a:rPr>
              <a:t>購入者</a:t>
            </a:r>
            <a:r>
              <a:rPr lang="ja-JP" altLang="en-US" sz="1400" b="1" dirty="0">
                <a:solidFill>
                  <a:srgbClr val="FF0000"/>
                </a:solidFill>
              </a:rPr>
              <a:t>が売買契約上生じている事由をもって当然にあっせん業者に対抗することはできない</a:t>
            </a:r>
            <a:r>
              <a:rPr lang="ja-JP" altLang="en-US" sz="1400" dirty="0"/>
              <a:t>というべきで</a:t>
            </a:r>
            <a:r>
              <a:rPr lang="ja-JP" altLang="en-US" sz="1400" dirty="0" smtClean="0"/>
              <a:t>あり，</a:t>
            </a:r>
            <a:endParaRPr lang="ja-JP" altLang="en-US" sz="1400" dirty="0"/>
          </a:p>
        </p:txBody>
      </p:sp>
      <p:sp>
        <p:nvSpPr>
          <p:cNvPr id="4" name="コンテンツ プレースホルダー 3"/>
          <p:cNvSpPr>
            <a:spLocks noGrp="1"/>
          </p:cNvSpPr>
          <p:nvPr>
            <p:ph sz="half" idx="2"/>
          </p:nvPr>
        </p:nvSpPr>
        <p:spPr>
          <a:xfrm>
            <a:off x="4788024" y="1600200"/>
            <a:ext cx="4104456" cy="4525963"/>
          </a:xfrm>
        </p:spPr>
        <p:txBody>
          <a:bodyPr>
            <a:noAutofit/>
          </a:bodyPr>
          <a:lstStyle/>
          <a:p>
            <a:pPr marL="357188" lvl="1" indent="-171450"/>
            <a:r>
              <a:rPr lang="ja-JP" altLang="en-US" sz="1400" dirty="0" smtClean="0"/>
              <a:t>昭和</a:t>
            </a:r>
            <a:r>
              <a:rPr lang="en-US" altLang="ja-JP" sz="1400" dirty="0"/>
              <a:t>59</a:t>
            </a:r>
            <a:r>
              <a:rPr lang="ja-JP" altLang="en-US" sz="1400" dirty="0" smtClean="0"/>
              <a:t>年</a:t>
            </a:r>
            <a:r>
              <a:rPr lang="ja-JP" altLang="en-US" sz="1400" dirty="0"/>
              <a:t>法律</a:t>
            </a:r>
            <a:r>
              <a:rPr lang="ja-JP" altLang="en-US" sz="1400" dirty="0" smtClean="0"/>
              <a:t>第</a:t>
            </a:r>
            <a:r>
              <a:rPr lang="en-US" altLang="ja-JP" sz="1400" dirty="0" smtClean="0"/>
              <a:t>49</a:t>
            </a:r>
            <a:r>
              <a:rPr lang="ja-JP" altLang="en-US" sz="1400" dirty="0" smtClean="0"/>
              <a:t>号</a:t>
            </a:r>
            <a:r>
              <a:rPr lang="ja-JP" altLang="en-US" sz="1400" dirty="0"/>
              <a:t>（以下「改正法」という。）による改正後の割賦</a:t>
            </a:r>
            <a:r>
              <a:rPr lang="ja-JP" altLang="en-US" sz="1400" dirty="0" smtClean="0"/>
              <a:t>販売法</a:t>
            </a:r>
            <a:r>
              <a:rPr lang="en-US" altLang="ja-JP" sz="1400" dirty="0" smtClean="0"/>
              <a:t>30</a:t>
            </a:r>
            <a:r>
              <a:rPr lang="ja-JP" altLang="en-US" sz="1400" dirty="0" smtClean="0"/>
              <a:t>条の</a:t>
            </a:r>
            <a:r>
              <a:rPr lang="en-US" altLang="ja-JP" sz="1400" dirty="0" smtClean="0"/>
              <a:t>4</a:t>
            </a:r>
            <a:r>
              <a:rPr lang="ja-JP" altLang="en-US" sz="1400" dirty="0" smtClean="0"/>
              <a:t>第</a:t>
            </a:r>
            <a:r>
              <a:rPr lang="en-US" altLang="ja-JP" sz="1400" dirty="0" smtClean="0"/>
              <a:t>1</a:t>
            </a:r>
            <a:r>
              <a:rPr lang="ja-JP" altLang="en-US" sz="1400" dirty="0" smtClean="0"/>
              <a:t>項</a:t>
            </a:r>
            <a:r>
              <a:rPr lang="ja-JP" altLang="en-US" sz="1400" dirty="0"/>
              <a:t>の規定</a:t>
            </a:r>
            <a:r>
              <a:rPr lang="ja-JP" altLang="en-US" sz="1400" dirty="0" smtClean="0"/>
              <a:t>は，法が，購入者</a:t>
            </a:r>
            <a:r>
              <a:rPr lang="ja-JP" altLang="en-US" sz="1400" dirty="0"/>
              <a:t>保護の観点</a:t>
            </a:r>
            <a:r>
              <a:rPr lang="ja-JP" altLang="en-US" sz="1400" dirty="0" smtClean="0"/>
              <a:t>から，購入者</a:t>
            </a:r>
            <a:r>
              <a:rPr lang="ja-JP" altLang="en-US" sz="1400" dirty="0"/>
              <a:t>において売買契約上生じている事由をあっせん業者に対抗し得ることを新たに認めたものにほかならない。</a:t>
            </a:r>
          </a:p>
          <a:p>
            <a:pPr marL="357188" lvl="1" indent="-171450"/>
            <a:r>
              <a:rPr lang="ja-JP" altLang="en-US" sz="1400" dirty="0"/>
              <a:t>したがって</a:t>
            </a:r>
            <a:r>
              <a:rPr lang="ja-JP" altLang="en-US" sz="1400" dirty="0" smtClean="0"/>
              <a:t>，右</a:t>
            </a:r>
            <a:r>
              <a:rPr lang="ja-JP" altLang="en-US" sz="1400" b="1" dirty="0">
                <a:solidFill>
                  <a:srgbClr val="FF0000"/>
                </a:solidFill>
              </a:rPr>
              <a:t>改正前において</a:t>
            </a:r>
            <a:r>
              <a:rPr lang="ja-JP" altLang="en-US" sz="1400" b="1" dirty="0" smtClean="0">
                <a:solidFill>
                  <a:srgbClr val="FF0000"/>
                </a:solidFill>
              </a:rPr>
              <a:t>は</a:t>
            </a:r>
            <a:r>
              <a:rPr lang="ja-JP" altLang="en-US" sz="1400" dirty="0" smtClean="0"/>
              <a:t>，</a:t>
            </a:r>
            <a:endParaRPr lang="ja-JP" altLang="en-US" sz="1400" dirty="0"/>
          </a:p>
          <a:p>
            <a:pPr marL="357188" lvl="1" indent="-171450"/>
            <a:r>
              <a:rPr lang="ja-JP" altLang="en-US" sz="1400" dirty="0"/>
              <a:t>購入者と販売業者との間の売買契約が販売業者の商品引渡債務の不履行を原因として合意解除された場合であって</a:t>
            </a:r>
            <a:r>
              <a:rPr lang="ja-JP" altLang="en-US" sz="1400" dirty="0" smtClean="0"/>
              <a:t>も，購入者</a:t>
            </a:r>
            <a:r>
              <a:rPr lang="ja-JP" altLang="en-US" sz="1400" dirty="0"/>
              <a:t>とあっせん業者との間の立替払契約に</a:t>
            </a:r>
            <a:r>
              <a:rPr lang="ja-JP" altLang="en-US" sz="1400" dirty="0" smtClean="0"/>
              <a:t>おいて，かかる</a:t>
            </a:r>
            <a:r>
              <a:rPr lang="ja-JP" altLang="en-US" sz="1400" dirty="0"/>
              <a:t>場合には購入者が右業者の履行請求を拒み得る旨の特別の合意がある</a:t>
            </a:r>
            <a:r>
              <a:rPr lang="ja-JP" altLang="en-US" sz="1400" dirty="0" smtClean="0"/>
              <a:t>とき，又</a:t>
            </a:r>
            <a:r>
              <a:rPr lang="ja-JP" altLang="en-US" sz="1400" dirty="0"/>
              <a:t>はあっせん業者において販売業者の右不履行に至るべき事情を知り若しくは知り得</a:t>
            </a:r>
            <a:r>
              <a:rPr lang="ja-JP" altLang="en-US" sz="1400" dirty="0" err="1"/>
              <a:t>べ</a:t>
            </a:r>
            <a:r>
              <a:rPr lang="ja-JP" altLang="en-US" sz="1400" dirty="0"/>
              <a:t>きでありながら立替払を実行したなど右不履行の結果をあっせん業者に帰せしめるのを信義則上相当とする特段の事情があるときでない</a:t>
            </a:r>
            <a:r>
              <a:rPr lang="ja-JP" altLang="en-US" sz="1400" dirty="0" smtClean="0"/>
              <a:t>限り，</a:t>
            </a:r>
            <a:r>
              <a:rPr lang="ja-JP" altLang="en-US" sz="1400" b="1" dirty="0" smtClean="0">
                <a:solidFill>
                  <a:srgbClr val="FF0000"/>
                </a:solidFill>
              </a:rPr>
              <a:t>購入者</a:t>
            </a:r>
            <a:r>
              <a:rPr lang="ja-JP" altLang="en-US" sz="1400" b="1" dirty="0">
                <a:solidFill>
                  <a:srgbClr val="FF0000"/>
                </a:solidFill>
              </a:rPr>
              <a:t>が右合意解除をもってあっせん業者の履行請求を拒むことはできない</a:t>
            </a:r>
            <a:r>
              <a:rPr lang="ja-JP" altLang="en-US" sz="1400" dirty="0"/>
              <a:t>ものと解するのが相当である。</a:t>
            </a:r>
            <a:endParaRPr kumimoji="1" lang="ja-JP" altLang="en-US" sz="14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45</a:t>
            </a:fld>
            <a:endParaRPr kumimoji="1" lang="ja-JP" altLang="en-US"/>
          </a:p>
        </p:txBody>
      </p:sp>
    </p:spTree>
    <p:extLst>
      <p:ext uri="{BB962C8B-B14F-4D97-AF65-F5344CB8AC3E}">
        <p14:creationId xmlns:p14="http://schemas.microsoft.com/office/powerpoint/2010/main" val="1126393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割賦販売に関する判例</a:t>
            </a:r>
            <a:r>
              <a:rPr lang="ja-JP" altLang="en-US" dirty="0" smtClean="0"/>
              <a:t>（</a:t>
            </a:r>
            <a:r>
              <a:rPr lang="en-US" altLang="ja-JP" dirty="0" smtClean="0"/>
              <a:t>2/2</a:t>
            </a:r>
            <a:r>
              <a:rPr lang="ja-JP" altLang="en-US" dirty="0" smtClean="0"/>
              <a:t>）</a:t>
            </a:r>
            <a:r>
              <a:rPr lang="en-US" altLang="ja-JP" dirty="0" smtClean="0"/>
              <a:t/>
            </a:r>
            <a:br>
              <a:rPr lang="en-US" altLang="ja-JP" dirty="0" smtClean="0"/>
            </a:br>
            <a:r>
              <a:rPr lang="ja-JP" altLang="en-US" sz="2200" dirty="0" smtClean="0"/>
              <a:t>→</a:t>
            </a:r>
            <a:r>
              <a:rPr lang="ja-JP" altLang="en-US" sz="2200" dirty="0" smtClean="0">
                <a:hlinkClick r:id="rId2" action="ppaction://hlinksldjump"/>
              </a:rPr>
              <a:t>クレジット販売図</a:t>
            </a:r>
            <a:r>
              <a:rPr lang="en-US" altLang="ja-JP" sz="2200" dirty="0" smtClean="0">
                <a:hlinkClick r:id="rId2" action="ppaction://hlinksldjump"/>
              </a:rPr>
              <a:t>1</a:t>
            </a:r>
            <a:r>
              <a:rPr lang="ja-JP" altLang="en-US" sz="2200" dirty="0" err="1" smtClean="0"/>
              <a:t>，</a:t>
            </a:r>
            <a:r>
              <a:rPr lang="ja-JP" altLang="en-US" sz="2200" dirty="0" smtClean="0">
                <a:hlinkClick r:id="rId3" action="ppaction://hlinksldjump"/>
              </a:rPr>
              <a:t>図</a:t>
            </a:r>
            <a:r>
              <a:rPr lang="en-US" altLang="ja-JP" sz="2200" dirty="0" smtClean="0">
                <a:hlinkClick r:id="rId3" action="ppaction://hlinksldjump"/>
              </a:rPr>
              <a:t>2</a:t>
            </a:r>
            <a:endParaRPr kumimoji="1" lang="ja-JP" altLang="en-US" sz="2200" dirty="0"/>
          </a:p>
        </p:txBody>
      </p:sp>
      <p:sp>
        <p:nvSpPr>
          <p:cNvPr id="8" name="コンテンツ プレースホルダー 7"/>
          <p:cNvSpPr>
            <a:spLocks noGrp="1"/>
          </p:cNvSpPr>
          <p:nvPr>
            <p:ph idx="1"/>
          </p:nvPr>
        </p:nvSpPr>
        <p:spPr/>
        <p:txBody>
          <a:bodyPr>
            <a:noAutofit/>
          </a:bodyPr>
          <a:lstStyle/>
          <a:p>
            <a:r>
              <a:rPr lang="ja-JP" altLang="en-US" sz="2400" dirty="0"/>
              <a:t>最三判平</a:t>
            </a:r>
            <a:r>
              <a:rPr lang="en-US" altLang="ja-JP" sz="2400" dirty="0"/>
              <a:t>23</a:t>
            </a:r>
            <a:r>
              <a:rPr lang="ja-JP" altLang="en-US" sz="2400" dirty="0"/>
              <a:t>・</a:t>
            </a:r>
            <a:r>
              <a:rPr lang="en-US" altLang="ja-JP" sz="2400" dirty="0"/>
              <a:t>10</a:t>
            </a:r>
            <a:r>
              <a:rPr lang="ja-JP" altLang="en-US" sz="2400" dirty="0"/>
              <a:t>・</a:t>
            </a:r>
            <a:r>
              <a:rPr lang="en-US" altLang="ja-JP" sz="2400" dirty="0" smtClean="0"/>
              <a:t>25</a:t>
            </a:r>
            <a:r>
              <a:rPr lang="ja-JP" altLang="en-US" sz="2400" dirty="0" smtClean="0"/>
              <a:t>民集</a:t>
            </a:r>
            <a:r>
              <a:rPr lang="en-US" altLang="ja-JP" sz="2400" dirty="0"/>
              <a:t>65</a:t>
            </a:r>
            <a:r>
              <a:rPr lang="ja-JP" altLang="en-US" sz="2400" dirty="0"/>
              <a:t>巻</a:t>
            </a:r>
            <a:r>
              <a:rPr lang="en-US" altLang="ja-JP" sz="2400" dirty="0"/>
              <a:t>7</a:t>
            </a:r>
            <a:r>
              <a:rPr lang="ja-JP" altLang="en-US" sz="2400" dirty="0"/>
              <a:t>号</a:t>
            </a:r>
            <a:r>
              <a:rPr lang="en-US" altLang="ja-JP" sz="2400" dirty="0"/>
              <a:t>3114</a:t>
            </a:r>
            <a:r>
              <a:rPr lang="ja-JP" altLang="en-US" sz="2400" dirty="0" smtClean="0"/>
              <a:t>頁</a:t>
            </a:r>
            <a:endParaRPr lang="en-US" altLang="ja-JP" sz="2400" dirty="0" smtClean="0"/>
          </a:p>
          <a:p>
            <a:pPr lvl="1"/>
            <a:r>
              <a:rPr lang="ja-JP" altLang="en-US" sz="2000" dirty="0"/>
              <a:t>個品割賦購入あっせんにおいて，</a:t>
            </a:r>
            <a:r>
              <a:rPr lang="ja-JP" altLang="en-US" sz="2000" b="1" dirty="0">
                <a:solidFill>
                  <a:srgbClr val="FF0000"/>
                </a:solidFill>
              </a:rPr>
              <a:t>購入者と販売業者との間の売買契約が公序良俗に反し無効とされる場合であっても</a:t>
            </a:r>
            <a:r>
              <a:rPr lang="ja-JP" altLang="en-US" sz="2000" dirty="0"/>
              <a:t>，</a:t>
            </a:r>
          </a:p>
          <a:p>
            <a:pPr lvl="1"/>
            <a:r>
              <a:rPr lang="ja-JP" altLang="en-US" sz="2000" dirty="0"/>
              <a:t>販売業者とあっせん業者との関係，販売業者の立替払契約締結手続への関与の内容及び程度，販売業者の公序良俗に反する行為についてのあっせん業者の認識の有無及び程度等に照らし，</a:t>
            </a:r>
          </a:p>
          <a:p>
            <a:pPr lvl="1"/>
            <a:r>
              <a:rPr lang="ja-JP" altLang="en-US" sz="2000" dirty="0"/>
              <a:t>販売業者による公序良俗に反する行為の結果をあっせん業者に帰せしめ，売買契約と一体的に立替払契約についてもその効力を否定することを信義則上相当とする特段の事情があるときでない限り，</a:t>
            </a:r>
          </a:p>
          <a:p>
            <a:pPr lvl="1"/>
            <a:r>
              <a:rPr lang="ja-JP" altLang="en-US" sz="2000" b="1" dirty="0">
                <a:solidFill>
                  <a:srgbClr val="FF0000"/>
                </a:solidFill>
              </a:rPr>
              <a:t>売買契約と別個の契約である購入者とあっせん業者との間の立替払契約が無効となる余地はない</a:t>
            </a:r>
            <a:r>
              <a:rPr lang="ja-JP" altLang="en-US" sz="2000" dirty="0"/>
              <a:t>。</a:t>
            </a:r>
            <a:endParaRPr kumimoji="1" lang="ja-JP" altLang="en-US" sz="20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46</a:t>
            </a:fld>
            <a:endParaRPr kumimoji="1" lang="ja-JP" altLang="en-US"/>
          </a:p>
        </p:txBody>
      </p:sp>
    </p:spTree>
    <p:extLst>
      <p:ext uri="{BB962C8B-B14F-4D97-AF65-F5344CB8AC3E}">
        <p14:creationId xmlns:p14="http://schemas.microsoft.com/office/powerpoint/2010/main" val="282017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参考図書</a:t>
            </a:r>
            <a:endParaRPr kumimoji="1" lang="ja-JP" altLang="en-US" dirty="0"/>
          </a:p>
        </p:txBody>
      </p:sp>
      <p:sp>
        <p:nvSpPr>
          <p:cNvPr id="4" name="コンテンツ プレースホルダー 3"/>
          <p:cNvSpPr>
            <a:spLocks noGrp="1"/>
          </p:cNvSpPr>
          <p:nvPr>
            <p:ph sz="half" idx="2"/>
          </p:nvPr>
        </p:nvSpPr>
        <p:spPr>
          <a:xfrm>
            <a:off x="4648200" y="1600200"/>
            <a:ext cx="4172272" cy="4525963"/>
          </a:xfrm>
        </p:spPr>
        <p:txBody>
          <a:bodyPr>
            <a:noAutofit/>
          </a:bodyPr>
          <a:lstStyle/>
          <a:p>
            <a:r>
              <a:rPr lang="ja-JP" altLang="en-US" sz="2000" dirty="0" smtClean="0"/>
              <a:t>コンメンタール</a:t>
            </a:r>
            <a:endParaRPr lang="en-US" altLang="ja-JP" sz="20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endParaRPr lang="en-US" altLang="ja-JP" sz="1800" dirty="0"/>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a:p>
            <a:r>
              <a:rPr lang="ja-JP" altLang="en-US" sz="2000" dirty="0" smtClean="0"/>
              <a:t>債権法改正</a:t>
            </a:r>
            <a:endParaRPr lang="en-US" altLang="ja-JP" sz="2000" dirty="0" smtClean="0"/>
          </a:p>
          <a:p>
            <a:pPr lvl="1"/>
            <a:r>
              <a:rPr lang="ja-JP" altLang="en-US" sz="1600" dirty="0" smtClean="0"/>
              <a:t>民法（債権法）改正検討委員会</a:t>
            </a:r>
            <a:r>
              <a:rPr lang="en-US" altLang="ja-JP" sz="1600" dirty="0" smtClean="0"/>
              <a:t>『</a:t>
            </a:r>
            <a:r>
              <a:rPr lang="ja-JP" altLang="en-US" sz="1600" dirty="0" smtClean="0"/>
              <a:t>詳解・債権法改正の基本方針</a:t>
            </a:r>
            <a:r>
              <a:rPr lang="en-US" altLang="ja-JP" sz="1600" dirty="0" smtClean="0"/>
              <a:t>Ⅳ</a:t>
            </a:r>
            <a:r>
              <a:rPr lang="ja-JP" altLang="en-US" sz="1600" dirty="0" smtClean="0"/>
              <a:t>－各種の契約（</a:t>
            </a:r>
            <a:r>
              <a:rPr lang="en-US" altLang="ja-JP" sz="1600" dirty="0" smtClean="0"/>
              <a:t>1</a:t>
            </a:r>
            <a:r>
              <a:rPr lang="ja-JP" altLang="en-US" sz="1600" dirty="0" smtClean="0"/>
              <a:t>）</a:t>
            </a:r>
            <a:r>
              <a:rPr lang="en-US" altLang="ja-JP" sz="1600" dirty="0" smtClean="0"/>
              <a:t>』</a:t>
            </a:r>
            <a:r>
              <a:rPr lang="ja-JP" altLang="en-US" sz="1600" dirty="0" smtClean="0"/>
              <a:t>商事法務（</a:t>
            </a:r>
            <a:r>
              <a:rPr lang="en-US" altLang="ja-JP" sz="1600" dirty="0" smtClean="0"/>
              <a:t>2010</a:t>
            </a:r>
            <a:r>
              <a:rPr lang="ja-JP" altLang="en-US" sz="1600" dirty="0" smtClean="0"/>
              <a:t>）</a:t>
            </a:r>
            <a:endParaRPr lang="en-US" altLang="ja-JP" sz="1600" dirty="0" smtClean="0"/>
          </a:p>
          <a:p>
            <a:r>
              <a:rPr lang="ja-JP" altLang="en-US" sz="2000" dirty="0" smtClean="0"/>
              <a:t>クレジットカード取引</a:t>
            </a:r>
            <a:endParaRPr lang="en-US" altLang="ja-JP" sz="2000" dirty="0" smtClean="0"/>
          </a:p>
          <a:p>
            <a:pPr lvl="1"/>
            <a:r>
              <a:rPr lang="ja-JP" altLang="en-US" sz="1600" dirty="0" smtClean="0"/>
              <a:t>山本正行編著</a:t>
            </a:r>
            <a:r>
              <a:rPr lang="en-US" altLang="ja-JP" sz="1600" dirty="0" smtClean="0"/>
              <a:t>『</a:t>
            </a:r>
            <a:r>
              <a:rPr lang="ja-JP" altLang="en-US" sz="1600" dirty="0" smtClean="0"/>
              <a:t>カード決済業務のすべて－ペイメントサービスの仕組みとルール</a:t>
            </a:r>
            <a:r>
              <a:rPr lang="en-US" altLang="ja-JP" sz="1600" dirty="0" smtClean="0"/>
              <a:t>』</a:t>
            </a:r>
            <a:r>
              <a:rPr lang="ja-JP" altLang="en-US" sz="1600" dirty="0" smtClean="0"/>
              <a:t>金融財政事情研究会（</a:t>
            </a:r>
            <a:r>
              <a:rPr lang="en-US" altLang="ja-JP" sz="1600" dirty="0" smtClean="0"/>
              <a:t>2012</a:t>
            </a:r>
            <a:r>
              <a:rPr lang="ja-JP" altLang="en-US" sz="1600" dirty="0" smtClean="0"/>
              <a:t>）</a:t>
            </a:r>
            <a:endParaRPr lang="en-US" altLang="ja-JP" sz="1600" dirty="0" smtClean="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47</a:t>
            </a:fld>
            <a:endParaRPr kumimoji="1" lang="ja-JP" altLang="en-US"/>
          </a:p>
        </p:txBody>
      </p:sp>
      <p:sp>
        <p:nvSpPr>
          <p:cNvPr id="8" name="コンテンツ プレースホルダー 2"/>
          <p:cNvSpPr>
            <a:spLocks noGrp="1"/>
          </p:cNvSpPr>
          <p:nvPr>
            <p:ph sz="half" idx="1"/>
          </p:nvPr>
        </p:nvSpPr>
        <p:spPr/>
        <p:txBody>
          <a:bodyPr>
            <a:normAutofit/>
          </a:bodyPr>
          <a:lstStyle/>
          <a:p>
            <a:r>
              <a:rPr kumimoji="1" lang="ja-JP" altLang="en-US" sz="2400" dirty="0" smtClean="0"/>
              <a:t>現行民法の立法理由</a:t>
            </a:r>
            <a:endParaRPr kumimoji="1" lang="en-US" altLang="ja-JP" sz="2400" dirty="0" smtClean="0"/>
          </a:p>
          <a:p>
            <a:pPr lvl="1"/>
            <a:r>
              <a:rPr lang="ja-JP" altLang="en-US" sz="1800" dirty="0"/>
              <a:t>広中俊雄</a:t>
            </a:r>
            <a:r>
              <a:rPr lang="en-US" altLang="ja-JP" sz="1800" dirty="0"/>
              <a:t>『</a:t>
            </a:r>
            <a:r>
              <a:rPr lang="ja-JP" altLang="en-US" sz="1800" dirty="0"/>
              <a:t>民法修正案（前三編）の理由書</a:t>
            </a:r>
            <a:r>
              <a:rPr lang="en-US" altLang="ja-JP" sz="1800" dirty="0"/>
              <a:t>』</a:t>
            </a:r>
            <a:r>
              <a:rPr lang="ja-JP" altLang="en-US" sz="1800" dirty="0"/>
              <a:t>有斐閣（</a:t>
            </a:r>
            <a:r>
              <a:rPr lang="en-US" altLang="ja-JP" sz="1800" dirty="0"/>
              <a:t>1987</a:t>
            </a:r>
            <a:r>
              <a:rPr lang="ja-JP" altLang="en-US" sz="1800" dirty="0" smtClean="0"/>
              <a:t>）</a:t>
            </a:r>
            <a:endParaRPr lang="en-US" altLang="ja-JP" sz="1800" dirty="0" smtClean="0"/>
          </a:p>
          <a:p>
            <a:pPr lvl="1"/>
            <a:r>
              <a:rPr lang="ja-JP" altLang="en-US" sz="1800" dirty="0"/>
              <a:t>法務</a:t>
            </a:r>
            <a:r>
              <a:rPr lang="ja-JP" altLang="en-US" sz="1800" dirty="0" smtClean="0"/>
              <a:t>大臣官房司法法政調査部</a:t>
            </a:r>
            <a:r>
              <a:rPr lang="en-US" altLang="ja-JP" sz="1800" dirty="0" smtClean="0"/>
              <a:t>『</a:t>
            </a:r>
            <a:r>
              <a:rPr lang="ja-JP" altLang="en-US" sz="1800" dirty="0" smtClean="0"/>
              <a:t>法典調査会民法議事速記録</a:t>
            </a:r>
            <a:r>
              <a:rPr lang="en-US" altLang="ja-JP" sz="1800" dirty="0" smtClean="0"/>
              <a:t>3』</a:t>
            </a:r>
            <a:r>
              <a:rPr lang="ja-JP" altLang="en-US" sz="1800" dirty="0" smtClean="0"/>
              <a:t>商事法務研究会（</a:t>
            </a:r>
            <a:r>
              <a:rPr lang="en-US" altLang="ja-JP" sz="1800" dirty="0" smtClean="0"/>
              <a:t>1984</a:t>
            </a:r>
            <a:r>
              <a:rPr lang="ja-JP" altLang="en-US" sz="1800" dirty="0" smtClean="0"/>
              <a:t>）</a:t>
            </a:r>
            <a:endParaRPr lang="en-US" altLang="ja-JP" sz="1800" dirty="0" smtClean="0"/>
          </a:p>
          <a:p>
            <a:r>
              <a:rPr kumimoji="1" lang="ja-JP" altLang="en-US" sz="2400" dirty="0" smtClean="0"/>
              <a:t>教科書</a:t>
            </a:r>
            <a:endParaRPr lang="en-US" altLang="ja-JP" sz="1800" dirty="0" smtClean="0"/>
          </a:p>
          <a:p>
            <a:pPr lvl="1"/>
            <a:r>
              <a:rPr lang="zh-TW" altLang="en-US" sz="1800" dirty="0">
                <a:latin typeface="ＭＳ Ｐゴシック" pitchFamily="50" charset="-128"/>
                <a:ea typeface="ＭＳ Ｐゴシック" pitchFamily="50" charset="-128"/>
              </a:rPr>
              <a:t>我妻栄</a:t>
            </a:r>
            <a:r>
              <a:rPr lang="en-US" altLang="zh-TW"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債権各論中巻一</a:t>
            </a:r>
            <a:r>
              <a:rPr lang="zh-TW" altLang="en-US" sz="1800" dirty="0">
                <a:latin typeface="ＭＳ Ｐゴシック" pitchFamily="50" charset="-128"/>
                <a:ea typeface="ＭＳ Ｐゴシック" pitchFamily="50" charset="-128"/>
              </a:rPr>
              <a:t> </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民法講義</a:t>
            </a:r>
            <a:r>
              <a:rPr lang="en-US" altLang="ja-JP" sz="1800" dirty="0">
                <a:latin typeface="ＭＳ Ｐゴシック" pitchFamily="50" charset="-128"/>
                <a:ea typeface="ＭＳ Ｐゴシック" pitchFamily="50" charset="-128"/>
              </a:rPr>
              <a:t>Ⅴ</a:t>
            </a:r>
            <a:r>
              <a:rPr lang="en-US" altLang="ja-JP" sz="1800" baseline="-25000" dirty="0">
                <a:latin typeface="ＭＳ Ｐゴシック" pitchFamily="50" charset="-128"/>
                <a:ea typeface="ＭＳ Ｐゴシック" pitchFamily="50" charset="-128"/>
              </a:rPr>
              <a:t>2</a:t>
            </a:r>
            <a:r>
              <a:rPr lang="zh-TW" altLang="en-US" sz="1800" dirty="0">
                <a:latin typeface="ＭＳ Ｐゴシック" pitchFamily="50" charset="-128"/>
                <a:ea typeface="ＭＳ Ｐゴシック" pitchFamily="50" charset="-128"/>
              </a:rPr>
              <a:t>）</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岩波書店</a:t>
            </a:r>
            <a:r>
              <a:rPr lang="en-US" altLang="zh-TW" sz="1800" dirty="0">
                <a:latin typeface="ＭＳ Ｐゴシック" pitchFamily="50" charset="-128"/>
                <a:ea typeface="ＭＳ Ｐゴシック" pitchFamily="50" charset="-128"/>
              </a:rPr>
              <a:t>(19</a:t>
            </a:r>
            <a:r>
              <a:rPr lang="en-US" altLang="ja-JP" sz="1800" dirty="0">
                <a:latin typeface="ＭＳ Ｐゴシック" pitchFamily="50" charset="-128"/>
                <a:ea typeface="ＭＳ Ｐゴシック" pitchFamily="50" charset="-128"/>
              </a:rPr>
              <a:t>57</a:t>
            </a:r>
            <a:r>
              <a:rPr lang="zh-TW"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ja-JP" altLang="en-US" sz="1800" dirty="0">
                <a:latin typeface="ＭＳ Ｐゴシック" pitchFamily="50" charset="-128"/>
                <a:ea typeface="ＭＳ Ｐゴシック" pitchFamily="50" charset="-128"/>
              </a:rPr>
              <a:t>半田吉信</a:t>
            </a:r>
            <a:r>
              <a:rPr lang="en-US" altLang="zh-TW"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契約法講義</a:t>
            </a:r>
            <a:r>
              <a:rPr lang="en-US" altLang="zh-TW" sz="1800" dirty="0">
                <a:latin typeface="ＭＳ Ｐゴシック" pitchFamily="50" charset="-128"/>
                <a:ea typeface="ＭＳ Ｐゴシック" pitchFamily="50" charset="-128"/>
              </a:rPr>
              <a:t>』</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第</a:t>
            </a:r>
            <a:r>
              <a:rPr lang="en-US" altLang="ja-JP" sz="1800" dirty="0">
                <a:latin typeface="ＭＳ Ｐゴシック" pitchFamily="50" charset="-128"/>
                <a:ea typeface="ＭＳ Ｐゴシック" pitchFamily="50" charset="-128"/>
              </a:rPr>
              <a:t>2</a:t>
            </a:r>
            <a:r>
              <a:rPr lang="ja-JP" altLang="en-US" sz="1800" dirty="0">
                <a:latin typeface="ＭＳ Ｐゴシック" pitchFamily="50" charset="-128"/>
                <a:ea typeface="ＭＳ Ｐゴシック" pitchFamily="50" charset="-128"/>
              </a:rPr>
              <a:t>版</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信山社</a:t>
            </a:r>
            <a:r>
              <a:rPr lang="zh-TW" altLang="en-US" sz="1800" dirty="0">
                <a:latin typeface="ＭＳ Ｐゴシック" pitchFamily="50" charset="-128"/>
                <a:ea typeface="ＭＳ Ｐゴシック" pitchFamily="50" charset="-128"/>
              </a:rPr>
              <a:t>（</a:t>
            </a:r>
            <a:r>
              <a:rPr lang="en-US" altLang="ja-JP" sz="1800" dirty="0">
                <a:latin typeface="ＭＳ Ｐゴシック" pitchFamily="50" charset="-128"/>
                <a:ea typeface="ＭＳ Ｐゴシック" pitchFamily="50" charset="-128"/>
              </a:rPr>
              <a:t>2005</a:t>
            </a:r>
            <a:r>
              <a:rPr lang="zh-TW"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ja-JP" altLang="en-US" sz="1800" dirty="0" smtClean="0"/>
              <a:t>加賀山</a:t>
            </a:r>
            <a:r>
              <a:rPr lang="ja-JP" altLang="en-US" sz="1800" dirty="0"/>
              <a:t>茂</a:t>
            </a:r>
            <a:r>
              <a:rPr lang="en-US" altLang="ja-JP" sz="1800" dirty="0"/>
              <a:t>『</a:t>
            </a:r>
            <a:r>
              <a:rPr lang="ja-JP" altLang="en-US" sz="1800" dirty="0"/>
              <a:t>契約法</a:t>
            </a:r>
            <a:r>
              <a:rPr lang="en-US" altLang="ja-JP" sz="1800" dirty="0"/>
              <a:t>』</a:t>
            </a:r>
            <a:r>
              <a:rPr lang="ja-JP" altLang="en-US" sz="1800" dirty="0"/>
              <a:t>日本評論社（</a:t>
            </a:r>
            <a:r>
              <a:rPr lang="en-US" altLang="ja-JP" sz="1800" dirty="0"/>
              <a:t>2007</a:t>
            </a:r>
            <a:r>
              <a:rPr lang="ja-JP" altLang="en-US" sz="1800" dirty="0" smtClean="0"/>
              <a:t>）</a:t>
            </a:r>
            <a:endParaRPr lang="en-US" altLang="zh-TW" sz="1800" dirty="0"/>
          </a:p>
        </p:txBody>
      </p:sp>
    </p:spTree>
    <p:extLst>
      <p:ext uri="{BB962C8B-B14F-4D97-AF65-F5344CB8AC3E}">
        <p14:creationId xmlns:p14="http://schemas.microsoft.com/office/powerpoint/2010/main" val="577366442"/>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2448272"/>
          </a:xfrm>
        </p:spPr>
        <p:txBody>
          <a:bodyPr>
            <a:normAutofit fontScale="90000"/>
          </a:bodyPr>
          <a:lstStyle/>
          <a:p>
            <a:r>
              <a:rPr kumimoji="1" lang="ja-JP" altLang="en-US" sz="5400" dirty="0" smtClean="0"/>
              <a:t>契約法各論講義</a:t>
            </a:r>
            <a:r>
              <a:rPr kumimoji="1" lang="en-US" altLang="ja-JP" dirty="0" smtClean="0"/>
              <a:t/>
            </a:r>
            <a:br>
              <a:rPr kumimoji="1" lang="en-US" altLang="ja-JP" dirty="0" smtClean="0"/>
            </a:br>
            <a:r>
              <a:rPr kumimoji="1" lang="ja-JP" altLang="en-US" sz="2400" dirty="0" smtClean="0"/>
              <a:t>　</a:t>
            </a:r>
            <a:r>
              <a:rPr kumimoji="1" lang="en-US" altLang="ja-JP" dirty="0" smtClean="0"/>
              <a:t/>
            </a:r>
            <a:br>
              <a:rPr kumimoji="1" lang="en-US" altLang="ja-JP" dirty="0" smtClean="0"/>
            </a:br>
            <a:r>
              <a:rPr kumimoji="1" lang="ja-JP" altLang="en-US" dirty="0" smtClean="0"/>
              <a:t>第</a:t>
            </a:r>
            <a:r>
              <a:rPr kumimoji="1" lang="en-US" altLang="ja-JP" dirty="0" smtClean="0"/>
              <a:t>2</a:t>
            </a:r>
            <a:r>
              <a:rPr kumimoji="1" lang="ja-JP" altLang="en-US" dirty="0" smtClean="0"/>
              <a:t>部 典型契約</a:t>
            </a:r>
            <a:r>
              <a:rPr kumimoji="1" lang="en-US" altLang="ja-JP" dirty="0" smtClean="0"/>
              <a:t/>
            </a:r>
            <a:br>
              <a:rPr kumimoji="1" lang="en-US" altLang="ja-JP" dirty="0" smtClean="0"/>
            </a:br>
            <a:r>
              <a:rPr lang="en-US" altLang="ja-JP" sz="1600" dirty="0" smtClean="0"/>
              <a:t/>
            </a:r>
            <a:br>
              <a:rPr lang="en-US" altLang="ja-JP" sz="1600" dirty="0" smtClean="0"/>
            </a:br>
            <a:r>
              <a:rPr lang="ja-JP" altLang="en-US" sz="3200" dirty="0" smtClean="0"/>
              <a:t>第</a:t>
            </a:r>
            <a:r>
              <a:rPr lang="en-US" altLang="ja-JP" sz="3200" dirty="0" smtClean="0"/>
              <a:t>4</a:t>
            </a:r>
            <a:r>
              <a:rPr lang="ja-JP" altLang="en-US" sz="3200" dirty="0" smtClean="0"/>
              <a:t>章　消費貸借契約</a:t>
            </a:r>
            <a:endParaRPr kumimoji="1" lang="ja-JP" altLang="en-US" dirty="0"/>
          </a:p>
        </p:txBody>
      </p:sp>
      <p:sp>
        <p:nvSpPr>
          <p:cNvPr id="6" name="コンテンツ プレースホルダー 5"/>
          <p:cNvSpPr>
            <a:spLocks noGrp="1"/>
          </p:cNvSpPr>
          <p:nvPr>
            <p:ph type="subTitle" idx="1"/>
          </p:nvPr>
        </p:nvSpPr>
        <p:spPr>
          <a:xfrm>
            <a:off x="1371600" y="3717032"/>
            <a:ext cx="6400800" cy="1752600"/>
          </a:xfrm>
        </p:spPr>
        <p:txBody>
          <a:bodyPr anchor="ctr"/>
          <a:lstStyle/>
          <a:p>
            <a:r>
              <a:rPr kumimoji="1" lang="ja-JP" altLang="en-US" dirty="0" smtClean="0"/>
              <a:t>ご清聴ありがとうございました。</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2014/11/11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48</a:t>
            </a:fld>
            <a:endParaRPr kumimoji="1" lang="ja-JP" altLang="en-US"/>
          </a:p>
        </p:txBody>
      </p:sp>
    </p:spTree>
    <p:extLst>
      <p:ext uri="{BB962C8B-B14F-4D97-AF65-F5344CB8AC3E}">
        <p14:creationId xmlns:p14="http://schemas.microsoft.com/office/powerpoint/2010/main" val="3719763577"/>
      </p:ext>
    </p:extLst>
  </p:cSld>
  <p:clrMapOvr>
    <a:masterClrMapping/>
  </p:clrMapOvr>
  <mc:AlternateContent xmlns:mc="http://schemas.openxmlformats.org/markup-compatibility/2006" xmlns:p14="http://schemas.microsoft.com/office/powerpoint/2010/main">
    <mc:Choice Requires="p14">
      <p:transition spd="slow" p14:dur="30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要物契約とすることの非合理</a:t>
            </a:r>
            <a:endParaRPr kumimoji="1" lang="ja-JP" altLang="en-US" dirty="0"/>
          </a:p>
        </p:txBody>
      </p:sp>
      <p:sp>
        <p:nvSpPr>
          <p:cNvPr id="3" name="コンテンツ プレースホルダー 2"/>
          <p:cNvSpPr>
            <a:spLocks noGrp="1"/>
          </p:cNvSpPr>
          <p:nvPr>
            <p:ph sz="half" idx="1"/>
          </p:nvPr>
        </p:nvSpPr>
        <p:spPr>
          <a:xfrm>
            <a:off x="457200" y="1600200"/>
            <a:ext cx="3898776" cy="4525963"/>
          </a:xfrm>
        </p:spPr>
        <p:txBody>
          <a:bodyPr>
            <a:noAutofit/>
          </a:bodyPr>
          <a:lstStyle/>
          <a:p>
            <a:r>
              <a:rPr kumimoji="1" lang="ja-JP" altLang="en-US" sz="1600" dirty="0" smtClean="0"/>
              <a:t>旧民法においても，また，債権法改正</a:t>
            </a:r>
            <a:r>
              <a:rPr kumimoji="1" lang="en-US" altLang="ja-JP" sz="1600" dirty="0" smtClean="0"/>
              <a:t>(</a:t>
            </a:r>
            <a:r>
              <a:rPr kumimoji="1" lang="ja-JP" altLang="en-US" sz="1600" dirty="0" smtClean="0"/>
              <a:t>案）においても，消費貸借契約は，諾成契約である。</a:t>
            </a:r>
            <a:endParaRPr kumimoji="1" lang="en-US" altLang="ja-JP" sz="1600" dirty="0" smtClean="0"/>
          </a:p>
          <a:p>
            <a:pPr lvl="1"/>
            <a:r>
              <a:rPr kumimoji="1" lang="ja-JP" altLang="en-US" sz="1600" dirty="0" smtClean="0"/>
              <a:t>旧民法財産取得編第</a:t>
            </a:r>
            <a:r>
              <a:rPr kumimoji="1" lang="en-US" altLang="ja-JP" sz="1600" dirty="0" smtClean="0"/>
              <a:t>78</a:t>
            </a:r>
            <a:r>
              <a:rPr kumimoji="1" lang="ja-JP" altLang="en-US" sz="1600" dirty="0" smtClean="0"/>
              <a:t>条</a:t>
            </a:r>
            <a:endParaRPr kumimoji="1" lang="en-US" altLang="ja-JP" sz="1600" dirty="0" smtClean="0"/>
          </a:p>
          <a:p>
            <a:pPr lvl="2"/>
            <a:r>
              <a:rPr lang="ja-JP" altLang="en-US" sz="1400" dirty="0"/>
              <a:t>消費貸借</a:t>
            </a:r>
            <a:r>
              <a:rPr lang="ja-JP" altLang="en-US" sz="1400" dirty="0" smtClean="0"/>
              <a:t>は，当事者</a:t>
            </a:r>
            <a:r>
              <a:rPr lang="ja-JP" altLang="en-US" sz="1400" dirty="0"/>
              <a:t>の一方が代替物の所有権を他の一方に移転</a:t>
            </a:r>
            <a:r>
              <a:rPr lang="ja-JP" altLang="en-US" sz="1400" dirty="0" smtClean="0"/>
              <a:t>し，</a:t>
            </a:r>
            <a:endParaRPr lang="en-US" altLang="ja-JP" sz="1400" dirty="0" smtClean="0"/>
          </a:p>
          <a:p>
            <a:pPr lvl="2"/>
            <a:r>
              <a:rPr lang="ja-JP" altLang="en-US" sz="1400" dirty="0" smtClean="0"/>
              <a:t>他</a:t>
            </a:r>
            <a:r>
              <a:rPr lang="ja-JP" altLang="en-US" sz="1400" dirty="0"/>
              <a:t>の一方が或る時期後に同数量及び同品質の物を返還する義務を負担する契約</a:t>
            </a:r>
            <a:r>
              <a:rPr lang="ja-JP" altLang="en-US" sz="1400" dirty="0" smtClean="0"/>
              <a:t>なり。</a:t>
            </a:r>
            <a:endParaRPr lang="en-US" altLang="ja-JP" sz="1400" dirty="0" smtClean="0"/>
          </a:p>
          <a:p>
            <a:pPr lvl="1"/>
            <a:r>
              <a:rPr kumimoji="1" lang="ja-JP" altLang="en-US" sz="1600" dirty="0"/>
              <a:t>債権法</a:t>
            </a:r>
            <a:r>
              <a:rPr kumimoji="1" lang="ja-JP" altLang="en-US" sz="1600" dirty="0" smtClean="0"/>
              <a:t>改案</a:t>
            </a:r>
            <a:r>
              <a:rPr lang="en-US" altLang="ja-JP" sz="1600" dirty="0" smtClean="0"/>
              <a:t>[</a:t>
            </a:r>
            <a:r>
              <a:rPr lang="en-US" altLang="ja-JP" sz="1600" dirty="0"/>
              <a:t>3.2.6.011 </a:t>
            </a:r>
            <a:r>
              <a:rPr lang="en-US" altLang="ja-JP" sz="1600" dirty="0" smtClean="0"/>
              <a:t>](</a:t>
            </a:r>
            <a:r>
              <a:rPr lang="ja-JP" altLang="en-US" sz="1600" dirty="0"/>
              <a:t>消費貸借の定義</a:t>
            </a:r>
            <a:r>
              <a:rPr lang="en-US" altLang="ja-JP" sz="1600" dirty="0"/>
              <a:t>)</a:t>
            </a:r>
          </a:p>
          <a:p>
            <a:pPr lvl="2"/>
            <a:r>
              <a:rPr lang="ja-JP" altLang="en-US" sz="1400" dirty="0"/>
              <a:t>消費貸借と</a:t>
            </a:r>
            <a:r>
              <a:rPr lang="ja-JP" altLang="en-US" sz="1400" dirty="0" smtClean="0"/>
              <a:t>は，当事者</a:t>
            </a:r>
            <a:r>
              <a:rPr lang="ja-JP" altLang="en-US" sz="1400" dirty="0"/>
              <a:t>の一方</a:t>
            </a:r>
            <a:r>
              <a:rPr lang="en-US" altLang="ja-JP" sz="1400" dirty="0"/>
              <a:t>(</a:t>
            </a:r>
            <a:r>
              <a:rPr lang="ja-JP" altLang="en-US" sz="1400" dirty="0"/>
              <a:t>貸主</a:t>
            </a:r>
            <a:r>
              <a:rPr lang="en-US" altLang="ja-JP" sz="1400" dirty="0"/>
              <a:t>)</a:t>
            </a:r>
            <a:r>
              <a:rPr lang="ja-JP" altLang="en-US" sz="1400" dirty="0" smtClean="0"/>
              <a:t>が，相手方</a:t>
            </a:r>
            <a:r>
              <a:rPr lang="en-US" altLang="ja-JP" sz="1400" dirty="0"/>
              <a:t>(</a:t>
            </a:r>
            <a:r>
              <a:rPr lang="ja-JP" altLang="en-US" sz="1400" dirty="0"/>
              <a:t>借主</a:t>
            </a:r>
            <a:r>
              <a:rPr lang="en-US" altLang="ja-JP" sz="1400" dirty="0"/>
              <a:t>)</a:t>
            </a:r>
            <a:r>
              <a:rPr lang="ja-JP" altLang="en-US" sz="1400" dirty="0" smtClean="0"/>
              <a:t>に，金銭</a:t>
            </a:r>
            <a:r>
              <a:rPr lang="ja-JP" altLang="en-US" sz="1400" dirty="0"/>
              <a:t>その他の物を引き渡す義務</a:t>
            </a:r>
            <a:r>
              <a:rPr lang="ja-JP" altLang="en-US" sz="1400" dirty="0" smtClean="0"/>
              <a:t>を負い，</a:t>
            </a:r>
            <a:endParaRPr lang="en-US" altLang="ja-JP" sz="1400" dirty="0" smtClean="0"/>
          </a:p>
          <a:p>
            <a:pPr lvl="2"/>
            <a:r>
              <a:rPr lang="ja-JP" altLang="en-US" sz="1400" dirty="0" smtClean="0"/>
              <a:t>借主が，引渡し</a:t>
            </a:r>
            <a:r>
              <a:rPr lang="ja-JP" altLang="en-US" sz="1400" dirty="0"/>
              <a:t>を受けた物と</a:t>
            </a:r>
            <a:r>
              <a:rPr lang="ja-JP" altLang="en-US" sz="1400" dirty="0" smtClean="0"/>
              <a:t>種類，品質</a:t>
            </a:r>
            <a:r>
              <a:rPr lang="ja-JP" altLang="en-US" sz="1400" dirty="0"/>
              <a:t>および数量の同じ物をもって返還する義務を負う</a:t>
            </a:r>
            <a:r>
              <a:rPr lang="ja-JP" altLang="en-US" sz="1400" dirty="0" smtClean="0"/>
              <a:t>契約</a:t>
            </a:r>
            <a:r>
              <a:rPr lang="ja-JP" altLang="en-US" sz="1400" dirty="0"/>
              <a:t>である。</a:t>
            </a:r>
            <a:endParaRPr kumimoji="1" lang="ja-JP" altLang="en-US" sz="1400" dirty="0"/>
          </a:p>
        </p:txBody>
      </p:sp>
      <p:sp>
        <p:nvSpPr>
          <p:cNvPr id="4" name="コンテンツ プレースホルダー 3"/>
          <p:cNvSpPr>
            <a:spLocks noGrp="1"/>
          </p:cNvSpPr>
          <p:nvPr>
            <p:ph sz="half" idx="2"/>
          </p:nvPr>
        </p:nvSpPr>
        <p:spPr>
          <a:xfrm>
            <a:off x="4572000" y="1600200"/>
            <a:ext cx="4176464" cy="4525963"/>
          </a:xfrm>
        </p:spPr>
        <p:txBody>
          <a:bodyPr>
            <a:noAutofit/>
          </a:bodyPr>
          <a:lstStyle/>
          <a:p>
            <a:r>
              <a:rPr kumimoji="1" lang="ja-JP" altLang="en-US" sz="1600" dirty="0" smtClean="0"/>
              <a:t>貸付前に</a:t>
            </a:r>
            <a:r>
              <a:rPr lang="ja-JP" altLang="en-US" sz="1600" dirty="0" smtClean="0"/>
              <a:t>作成される</a:t>
            </a:r>
            <a:r>
              <a:rPr kumimoji="1" lang="ja-JP" altLang="en-US" sz="1600" dirty="0" smtClean="0"/>
              <a:t>公正証書の無意味</a:t>
            </a:r>
            <a:endParaRPr kumimoji="1" lang="en-US" altLang="ja-JP" sz="1600" dirty="0" smtClean="0"/>
          </a:p>
          <a:p>
            <a:pPr lvl="1"/>
            <a:r>
              <a:rPr lang="ja-JP" altLang="en-US" sz="1400" dirty="0" smtClean="0"/>
              <a:t>要物契約だとすると，貸付に先立って行われる公正証書の作成は無意味となるはず。</a:t>
            </a:r>
            <a:r>
              <a:rPr lang="en-US" altLang="ja-JP" sz="1400" dirty="0" smtClean="0"/>
              <a:t/>
            </a:r>
            <a:br>
              <a:rPr lang="en-US" altLang="ja-JP" sz="1400" dirty="0" smtClean="0"/>
            </a:br>
            <a:r>
              <a:rPr lang="ja-JP" altLang="en-US" sz="1400" dirty="0" smtClean="0"/>
              <a:t>→大判昭</a:t>
            </a:r>
            <a:r>
              <a:rPr lang="en-US" altLang="ja-JP" sz="1400" dirty="0" smtClean="0"/>
              <a:t>8</a:t>
            </a:r>
            <a:r>
              <a:rPr lang="ja-JP" altLang="en-US" sz="1400" dirty="0" smtClean="0"/>
              <a:t>・</a:t>
            </a:r>
            <a:r>
              <a:rPr lang="en-US" altLang="ja-JP" sz="1400" dirty="0" smtClean="0"/>
              <a:t>3</a:t>
            </a:r>
            <a:r>
              <a:rPr lang="ja-JP" altLang="en-US" sz="1400" dirty="0" smtClean="0"/>
              <a:t>・</a:t>
            </a:r>
            <a:r>
              <a:rPr lang="en-US" altLang="ja-JP" sz="1400" dirty="0" smtClean="0"/>
              <a:t>6</a:t>
            </a:r>
            <a:r>
              <a:rPr lang="ja-JP" altLang="en-US" sz="1400" dirty="0" smtClean="0"/>
              <a:t>民集</a:t>
            </a:r>
            <a:r>
              <a:rPr lang="en-US" altLang="ja-JP" sz="1400" dirty="0" smtClean="0"/>
              <a:t>12</a:t>
            </a:r>
            <a:r>
              <a:rPr lang="ja-JP" altLang="en-US" sz="1400" dirty="0" smtClean="0"/>
              <a:t>巻</a:t>
            </a:r>
            <a:r>
              <a:rPr lang="en-US" altLang="ja-JP" sz="1400" dirty="0"/>
              <a:t>325</a:t>
            </a:r>
            <a:r>
              <a:rPr lang="ja-JP" altLang="en-US" sz="1400" dirty="0" smtClean="0"/>
              <a:t>頁は同一性の議論を持ち出して，正当化に努めている。</a:t>
            </a:r>
            <a:endParaRPr kumimoji="1" lang="en-US" altLang="ja-JP" sz="1400" dirty="0" smtClean="0"/>
          </a:p>
          <a:p>
            <a:r>
              <a:rPr lang="ja-JP" altLang="en-US" sz="1600" dirty="0" smtClean="0"/>
              <a:t>貸付前</a:t>
            </a:r>
            <a:r>
              <a:rPr lang="ja-JP" altLang="en-US" sz="1600" dirty="0"/>
              <a:t>の</a:t>
            </a:r>
            <a:r>
              <a:rPr lang="ja-JP" altLang="en-US" sz="1600" dirty="0" smtClean="0"/>
              <a:t>抵当権の設定登記の無効</a:t>
            </a:r>
            <a:endParaRPr lang="en-US" altLang="ja-JP" sz="1600" dirty="0" smtClean="0"/>
          </a:p>
          <a:p>
            <a:pPr lvl="1"/>
            <a:r>
              <a:rPr lang="ja-JP" altLang="en-US" sz="1400" dirty="0" smtClean="0"/>
              <a:t>要物契約だとすると，貸付に先立って行われる抵当権の設定登記も無効となるはず。</a:t>
            </a:r>
            <a:endParaRPr lang="en-US" altLang="ja-JP" sz="1400" dirty="0" smtClean="0"/>
          </a:p>
          <a:p>
            <a:pPr lvl="1"/>
            <a:r>
              <a:rPr lang="ja-JP" altLang="en-US" sz="1400" dirty="0" smtClean="0"/>
              <a:t>被担保債権が未成立のため，抵当権も付従性によって成立しないからである。</a:t>
            </a:r>
            <a:r>
              <a:rPr lang="en-US" altLang="ja-JP" sz="1400" dirty="0" smtClean="0"/>
              <a:t/>
            </a:r>
            <a:br>
              <a:rPr lang="en-US" altLang="ja-JP" sz="1400" dirty="0" smtClean="0"/>
            </a:br>
            <a:r>
              <a:rPr lang="ja-JP" altLang="en-US" sz="1400" dirty="0"/>
              <a:t>→大判明</a:t>
            </a:r>
            <a:r>
              <a:rPr lang="en-US" altLang="ja-JP" sz="1400" dirty="0"/>
              <a:t>38</a:t>
            </a:r>
            <a:r>
              <a:rPr lang="ja-JP" altLang="en-US" sz="1400" dirty="0"/>
              <a:t>・</a:t>
            </a:r>
            <a:r>
              <a:rPr lang="en-US" altLang="ja-JP" sz="1400" dirty="0"/>
              <a:t>12</a:t>
            </a:r>
            <a:r>
              <a:rPr lang="ja-JP" altLang="en-US" sz="1400" dirty="0"/>
              <a:t>・</a:t>
            </a:r>
            <a:r>
              <a:rPr lang="en-US" altLang="ja-JP" sz="1400" dirty="0"/>
              <a:t>6</a:t>
            </a:r>
            <a:r>
              <a:rPr lang="ja-JP" altLang="en-US" sz="1400" dirty="0"/>
              <a:t>民録</a:t>
            </a:r>
            <a:r>
              <a:rPr lang="en-US" altLang="ja-JP" sz="1400" dirty="0"/>
              <a:t>11</a:t>
            </a:r>
            <a:r>
              <a:rPr lang="ja-JP" altLang="en-US" sz="1400" dirty="0"/>
              <a:t>輯</a:t>
            </a:r>
            <a:r>
              <a:rPr lang="en-US" altLang="ja-JP" sz="1400" dirty="0"/>
              <a:t>1653</a:t>
            </a:r>
            <a:r>
              <a:rPr lang="ja-JP" altLang="en-US" sz="1400" dirty="0"/>
              <a:t>頁は，付従性を緩和することによって正当化している</a:t>
            </a:r>
            <a:r>
              <a:rPr lang="ja-JP" altLang="en-US" sz="1400" dirty="0" smtClean="0"/>
              <a:t>。</a:t>
            </a:r>
            <a:endParaRPr lang="en-US" altLang="ja-JP" sz="1400" dirty="0" smtClean="0"/>
          </a:p>
          <a:p>
            <a:pPr>
              <a:buClr>
                <a:srgbClr val="00B050"/>
              </a:buClr>
              <a:buFont typeface="Wingdings" pitchFamily="2" charset="2"/>
              <a:buChar char="u"/>
            </a:pPr>
            <a:r>
              <a:rPr kumimoji="1" lang="ja-JP" altLang="en-US" sz="1600" dirty="0"/>
              <a:t>消費貸借</a:t>
            </a:r>
            <a:r>
              <a:rPr kumimoji="1" lang="ja-JP" altLang="en-US" sz="1600" dirty="0" smtClean="0"/>
              <a:t>契約の予約の無意味</a:t>
            </a:r>
            <a:endParaRPr kumimoji="1" lang="en-US" altLang="ja-JP" sz="1600" dirty="0" smtClean="0"/>
          </a:p>
          <a:p>
            <a:pPr lvl="1">
              <a:buClr>
                <a:srgbClr val="00B050"/>
              </a:buClr>
              <a:buFont typeface="Wingdings" pitchFamily="2" charset="2"/>
              <a:buChar char="u"/>
            </a:pPr>
            <a:r>
              <a:rPr kumimoji="1" lang="ja-JP" altLang="en-US" sz="1400" dirty="0" smtClean="0"/>
              <a:t>消費貸借契約が要物契約だとすると，消費貸借契約の予約（民法</a:t>
            </a:r>
            <a:r>
              <a:rPr kumimoji="1" lang="en-US" altLang="ja-JP" sz="1400" dirty="0" smtClean="0"/>
              <a:t>589</a:t>
            </a:r>
            <a:r>
              <a:rPr kumimoji="1" lang="ja-JP" altLang="en-US" sz="1400" dirty="0" smtClean="0"/>
              <a:t>条）は，無意味となってしまう。</a:t>
            </a:r>
            <a:endParaRPr lang="en-US" altLang="ja-JP" sz="1400" dirty="0" smtClean="0"/>
          </a:p>
          <a:p>
            <a:pPr lvl="1">
              <a:buClr>
                <a:srgbClr val="00B050"/>
              </a:buClr>
              <a:buFont typeface="Wingdings" pitchFamily="2" charset="2"/>
              <a:buChar char="u"/>
            </a:pPr>
            <a:r>
              <a:rPr lang="ja-JP" altLang="en-US" sz="1400" dirty="0" smtClean="0"/>
              <a:t>予約完結権を行使しても，目的物の交付がない限り，契約が成立しないのであれば，予約をする意味がないからである。</a:t>
            </a:r>
            <a:endParaRPr kumimoji="1" lang="en-US" altLang="ja-JP" sz="1400" dirty="0" smtClean="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8876463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500"/>
                                        <p:tgtEl>
                                          <p:spTgt spid="3">
                                            <p:txEl>
                                              <p:pRg st="0" end="0"/>
                                            </p:txEl>
                                          </p:spTgt>
                                        </p:tgtEl>
                                      </p:cBhvr>
                                    </p:animEffect>
                                  </p:childTnLst>
                                </p:cTn>
                              </p:par>
                            </p:childTnLst>
                          </p:cTn>
                        </p:par>
                        <p:par>
                          <p:cTn id="8" fill="hold">
                            <p:stCondLst>
                              <p:cond delay="3000"/>
                            </p:stCondLst>
                            <p:childTnLst>
                              <p:par>
                                <p:cTn id="9" presetID="22" presetClass="entr" presetSubtype="8"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750"/>
                                        <p:tgtEl>
                                          <p:spTgt spid="3">
                                            <p:txEl>
                                              <p:pRg st="1" end="1"/>
                                            </p:txEl>
                                          </p:spTgt>
                                        </p:tgtEl>
                                      </p:cBhvr>
                                    </p:animEffect>
                                  </p:childTnLst>
                                </p:cTn>
                              </p:par>
                            </p:childTnLst>
                          </p:cTn>
                        </p:par>
                        <p:par>
                          <p:cTn id="12" fill="hold">
                            <p:stCondLst>
                              <p:cond delay="4250"/>
                            </p:stCondLst>
                            <p:childTnLst>
                              <p:par>
                                <p:cTn id="13" presetID="22" presetClass="entr" presetSubtype="1"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up)">
                                      <p:cBhvr>
                                        <p:cTn id="15" dur="125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up)">
                                      <p:cBhvr>
                                        <p:cTn id="20" dur="2000"/>
                                        <p:tgtEl>
                                          <p:spTgt spid="3">
                                            <p:txEl>
                                              <p:pRg st="2" end="2"/>
                                            </p:txEl>
                                          </p:spTgt>
                                        </p:tgtEl>
                                      </p:cBhvr>
                                    </p:animEffect>
                                  </p:childTnLst>
                                </p:cTn>
                              </p:par>
                            </p:childTnLst>
                          </p:cTn>
                        </p:par>
                        <p:par>
                          <p:cTn id="21" fill="hold">
                            <p:stCondLst>
                              <p:cond delay="2000"/>
                            </p:stCondLst>
                            <p:childTnLst>
                              <p:par>
                                <p:cTn id="22" presetID="22" presetClass="entr" presetSubtype="1" fill="hold" grpId="0" nodeType="afterEffect">
                                  <p:stCondLst>
                                    <p:cond delay="50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2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up)">
                                      <p:cBhvr>
                                        <p:cTn id="29" dur="2750"/>
                                        <p:tgtEl>
                                          <p:spTgt spid="3">
                                            <p:txEl>
                                              <p:pRg st="5" end="5"/>
                                            </p:txEl>
                                          </p:spTgt>
                                        </p:tgtEl>
                                      </p:cBhvr>
                                    </p:animEffect>
                                  </p:childTnLst>
                                </p:cTn>
                              </p:par>
                            </p:childTnLst>
                          </p:cTn>
                        </p:par>
                        <p:par>
                          <p:cTn id="30" fill="hold">
                            <p:stCondLst>
                              <p:cond delay="2750"/>
                            </p:stCondLst>
                            <p:childTnLst>
                              <p:par>
                                <p:cTn id="31" presetID="22" presetClass="entr" presetSubtype="1" fill="hold" grpId="0" nodeType="afterEffect">
                                  <p:stCondLst>
                                    <p:cond delay="50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up)">
                                      <p:cBhvr>
                                        <p:cTn id="33" dur="3000"/>
                                        <p:tgtEl>
                                          <p:spTgt spid="3">
                                            <p:txEl>
                                              <p:pRg st="6" end="6"/>
                                            </p:txEl>
                                          </p:spTgt>
                                        </p:tgtEl>
                                      </p:cBhvr>
                                    </p:animEffect>
                                  </p:childTnLst>
                                </p:cTn>
                              </p:par>
                            </p:childTnLst>
                          </p:cTn>
                        </p:par>
                        <p:par>
                          <p:cTn id="34" fill="hold">
                            <p:stCondLst>
                              <p:cond delay="6250"/>
                            </p:stCondLst>
                            <p:childTnLst>
                              <p:par>
                                <p:cTn id="35" presetID="22" presetClass="entr" presetSubtype="8" fill="hold" grpId="0" nodeType="afterEffect">
                                  <p:stCondLst>
                                    <p:cond delay="50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wipe(left)">
                                      <p:cBhvr>
                                        <p:cTn id="37" dur="1000"/>
                                        <p:tgtEl>
                                          <p:spTgt spid="4">
                                            <p:txEl>
                                              <p:pRg st="0" end="0"/>
                                            </p:txEl>
                                          </p:spTgt>
                                        </p:tgtEl>
                                      </p:cBhvr>
                                    </p:animEffect>
                                  </p:childTnLst>
                                </p:cTn>
                              </p:par>
                            </p:childTnLst>
                          </p:cTn>
                        </p:par>
                        <p:par>
                          <p:cTn id="38" fill="hold">
                            <p:stCondLst>
                              <p:cond delay="7750"/>
                            </p:stCondLst>
                            <p:childTnLst>
                              <p:par>
                                <p:cTn id="39" presetID="22" presetClass="entr" presetSubtype="8" fill="hold" grpId="0" nodeType="afterEffect">
                                  <p:stCondLst>
                                    <p:cond delay="50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wipe(left)">
                                      <p:cBhvr>
                                        <p:cTn id="41" dur="1250"/>
                                        <p:tgtEl>
                                          <p:spTgt spid="4">
                                            <p:txEl>
                                              <p:pRg st="2" end="2"/>
                                            </p:txEl>
                                          </p:spTgt>
                                        </p:tgtEl>
                                      </p:cBhvr>
                                    </p:animEffect>
                                  </p:childTnLst>
                                </p:cTn>
                              </p:par>
                            </p:childTnLst>
                          </p:cTn>
                        </p:par>
                        <p:par>
                          <p:cTn id="42" fill="hold">
                            <p:stCondLst>
                              <p:cond delay="9500"/>
                            </p:stCondLst>
                            <p:childTnLst>
                              <p:par>
                                <p:cTn id="43" presetID="22" presetClass="entr" presetSubtype="8" fill="hold" grpId="0" nodeType="afterEffect">
                                  <p:stCondLst>
                                    <p:cond delay="50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wipe(left)">
                                      <p:cBhvr>
                                        <p:cTn id="45" dur="1000"/>
                                        <p:tgtEl>
                                          <p:spTgt spid="4">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wipe(up)">
                                      <p:cBhvr>
                                        <p:cTn id="50" dur="30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up)">
                                      <p:cBhvr>
                                        <p:cTn id="55" dur="2000"/>
                                        <p:tgtEl>
                                          <p:spTgt spid="4">
                                            <p:txEl>
                                              <p:pRg st="3" end="3"/>
                                            </p:txEl>
                                          </p:spTgt>
                                        </p:tgtEl>
                                      </p:cBhvr>
                                    </p:animEffect>
                                  </p:childTnLst>
                                </p:cTn>
                              </p:par>
                            </p:childTnLst>
                          </p:cTn>
                        </p:par>
                        <p:par>
                          <p:cTn id="56" fill="hold">
                            <p:stCondLst>
                              <p:cond delay="2000"/>
                            </p:stCondLst>
                            <p:childTnLst>
                              <p:par>
                                <p:cTn id="57" presetID="22" presetClass="entr" presetSubtype="1" fill="hold" grpId="0" nodeType="afterEffect">
                                  <p:stCondLst>
                                    <p:cond delay="500"/>
                                  </p:stCondLst>
                                  <p:childTnLst>
                                    <p:set>
                                      <p:cBhvr>
                                        <p:cTn id="58" dur="1" fill="hold">
                                          <p:stCondLst>
                                            <p:cond delay="0"/>
                                          </p:stCondLst>
                                        </p:cTn>
                                        <p:tgtEl>
                                          <p:spTgt spid="4">
                                            <p:txEl>
                                              <p:pRg st="4" end="4"/>
                                            </p:txEl>
                                          </p:spTgt>
                                        </p:tgtEl>
                                        <p:attrNameLst>
                                          <p:attrName>style.visibility</p:attrName>
                                        </p:attrNameLst>
                                      </p:cBhvr>
                                      <p:to>
                                        <p:strVal val="visible"/>
                                      </p:to>
                                    </p:set>
                                    <p:animEffect transition="in" filter="wipe(up)">
                                      <p:cBhvr>
                                        <p:cTn id="59" dur="4000"/>
                                        <p:tgtEl>
                                          <p:spTgt spid="4">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4">
                                            <p:txEl>
                                              <p:pRg st="6" end="6"/>
                                            </p:txEl>
                                          </p:spTgt>
                                        </p:tgtEl>
                                        <p:attrNameLst>
                                          <p:attrName>style.visibility</p:attrName>
                                        </p:attrNameLst>
                                      </p:cBhvr>
                                      <p:to>
                                        <p:strVal val="visible"/>
                                      </p:to>
                                    </p:set>
                                    <p:animEffect transition="in" filter="wipe(up)">
                                      <p:cBhvr>
                                        <p:cTn id="64" dur="2250"/>
                                        <p:tgtEl>
                                          <p:spTgt spid="4">
                                            <p:txEl>
                                              <p:pRg st="6" end="6"/>
                                            </p:txEl>
                                          </p:spTgt>
                                        </p:tgtEl>
                                      </p:cBhvr>
                                    </p:animEffect>
                                  </p:childTnLst>
                                </p:cTn>
                              </p:par>
                            </p:childTnLst>
                          </p:cTn>
                        </p:par>
                        <p:par>
                          <p:cTn id="65" fill="hold">
                            <p:stCondLst>
                              <p:cond delay="2250"/>
                            </p:stCondLst>
                            <p:childTnLst>
                              <p:par>
                                <p:cTn id="66" presetID="22" presetClass="entr" presetSubtype="1" fill="hold" grpId="0" nodeType="afterEffect">
                                  <p:stCondLst>
                                    <p:cond delay="500"/>
                                  </p:stCondLst>
                                  <p:childTnLst>
                                    <p:set>
                                      <p:cBhvr>
                                        <p:cTn id="67" dur="1" fill="hold">
                                          <p:stCondLst>
                                            <p:cond delay="0"/>
                                          </p:stCondLst>
                                        </p:cTn>
                                        <p:tgtEl>
                                          <p:spTgt spid="4">
                                            <p:txEl>
                                              <p:pRg st="7" end="7"/>
                                            </p:txEl>
                                          </p:spTgt>
                                        </p:tgtEl>
                                        <p:attrNameLst>
                                          <p:attrName>style.visibility</p:attrName>
                                        </p:attrNameLst>
                                      </p:cBhvr>
                                      <p:to>
                                        <p:strVal val="visible"/>
                                      </p:to>
                                    </p:set>
                                    <p:animEffect transition="in" filter="wipe(up)">
                                      <p:cBhvr>
                                        <p:cTn id="68" dur="2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rmAutofit/>
          </a:bodyPr>
          <a:lstStyle/>
          <a:p>
            <a:r>
              <a:rPr kumimoji="1" lang="ja-JP" altLang="en-US" sz="4000" dirty="0" smtClean="0"/>
              <a:t>第</a:t>
            </a:r>
            <a:r>
              <a:rPr kumimoji="1" lang="en-US" altLang="ja-JP" sz="4000" dirty="0" smtClean="0"/>
              <a:t>2</a:t>
            </a:r>
            <a:r>
              <a:rPr kumimoji="1" lang="ja-JP" altLang="en-US" sz="4000" dirty="0" smtClean="0"/>
              <a:t>節　諾成契約としての消費貸借</a:t>
            </a:r>
            <a:endParaRPr kumimoji="1" lang="ja-JP" altLang="en-US" sz="4000" dirty="0"/>
          </a:p>
        </p:txBody>
      </p:sp>
      <p:sp>
        <p:nvSpPr>
          <p:cNvPr id="8" name="サブタイトル 7"/>
          <p:cNvSpPr>
            <a:spLocks noGrp="1"/>
          </p:cNvSpPr>
          <p:nvPr>
            <p:ph type="subTitle" idx="1"/>
          </p:nvPr>
        </p:nvSpPr>
        <p:spPr>
          <a:xfrm>
            <a:off x="1371600" y="3645024"/>
            <a:ext cx="6400800" cy="1993776"/>
          </a:xfrm>
        </p:spPr>
        <p:txBody>
          <a:bodyPr>
            <a:noAutofit/>
          </a:bodyPr>
          <a:lstStyle/>
          <a:p>
            <a:pPr marL="514350" indent="-514350" algn="l">
              <a:buAutoNum type="arabicPeriod"/>
            </a:pPr>
            <a:r>
              <a:rPr kumimoji="1" lang="ja-JP" altLang="en-US" sz="2400" dirty="0" smtClean="0">
                <a:solidFill>
                  <a:schemeClr val="tx1"/>
                </a:solidFill>
              </a:rPr>
              <a:t>消費貸借の予約とは</a:t>
            </a:r>
            <a:r>
              <a:rPr kumimoji="1"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準消費貸借とは</a:t>
            </a:r>
            <a:r>
              <a:rPr kumimoji="1" lang="en-US" altLang="ja-JP" sz="2400" dirty="0" smtClean="0">
                <a:solidFill>
                  <a:schemeClr val="tx1"/>
                </a:solidFill>
              </a:rPr>
              <a:t>?</a:t>
            </a:r>
          </a:p>
          <a:p>
            <a:pPr marL="514350" indent="-514350" algn="l">
              <a:buAutoNum type="arabicPeriod"/>
            </a:pPr>
            <a:r>
              <a:rPr lang="ja-JP" altLang="en-US" sz="2400" dirty="0" smtClean="0">
                <a:solidFill>
                  <a:schemeClr val="tx1"/>
                </a:solidFill>
              </a:rPr>
              <a:t>割賦販売は特殊な売買か</a:t>
            </a:r>
            <a:r>
              <a:rPr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割賦販売は準消費貸借か</a:t>
            </a:r>
            <a:r>
              <a:rPr kumimoji="1" lang="en-US" altLang="ja-JP" sz="2400" dirty="0" smtClean="0">
                <a:solidFill>
                  <a:schemeClr val="tx1"/>
                </a:solidFill>
              </a:rPr>
              <a:t>?</a:t>
            </a:r>
            <a:endParaRPr kumimoji="1" lang="ja-JP" altLang="en-US" sz="2400"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6</a:t>
            </a:fld>
            <a:endParaRPr kumimoji="1" lang="ja-JP" altLang="en-US" dirty="0"/>
          </a:p>
        </p:txBody>
      </p:sp>
    </p:spTree>
    <p:extLst>
      <p:ext uri="{BB962C8B-B14F-4D97-AF65-F5344CB8AC3E}">
        <p14:creationId xmlns:p14="http://schemas.microsoft.com/office/powerpoint/2010/main" val="1187233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750"/>
                                        <p:tgtEl>
                                          <p:spTgt spid="8">
                                            <p:txEl>
                                              <p:pRg st="1" end="1"/>
                                            </p:txEl>
                                          </p:spTgt>
                                        </p:tgtEl>
                                      </p:cBhvr>
                                    </p:animEffect>
                                  </p:childTnLst>
                                </p:cTn>
                              </p:par>
                            </p:childTnLst>
                          </p:cTn>
                        </p:par>
                        <p:par>
                          <p:cTn id="12" fill="hold">
                            <p:stCondLst>
                              <p:cond delay="250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750"/>
                                        <p:tgtEl>
                                          <p:spTgt spid="8">
                                            <p:txEl>
                                              <p:pRg st="2" end="2"/>
                                            </p:txEl>
                                          </p:spTgt>
                                        </p:tgtEl>
                                      </p:cBhvr>
                                    </p:animEffect>
                                  </p:childTnLst>
                                </p:cTn>
                              </p:par>
                            </p:childTnLst>
                          </p:cTn>
                        </p:par>
                        <p:par>
                          <p:cTn id="16" fill="hold">
                            <p:stCondLst>
                              <p:cond delay="375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7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消費貸借契約の予約</a:t>
            </a:r>
            <a:endParaRPr kumimoji="1" lang="ja-JP" altLang="en-US" dirty="0"/>
          </a:p>
        </p:txBody>
      </p:sp>
      <p:sp>
        <p:nvSpPr>
          <p:cNvPr id="3" name="コンテンツ プレースホルダー 2"/>
          <p:cNvSpPr>
            <a:spLocks noGrp="1"/>
          </p:cNvSpPr>
          <p:nvPr>
            <p:ph sz="half" idx="1"/>
          </p:nvPr>
        </p:nvSpPr>
        <p:spPr>
          <a:xfrm>
            <a:off x="457200" y="1600200"/>
            <a:ext cx="3682752" cy="4525963"/>
          </a:xfrm>
        </p:spPr>
        <p:txBody>
          <a:bodyPr>
            <a:normAutofit/>
          </a:bodyPr>
          <a:lstStyle/>
          <a:p>
            <a:r>
              <a:rPr lang="ja-JP" altLang="en-US" sz="1800" b="1" dirty="0"/>
              <a:t>第</a:t>
            </a:r>
            <a:r>
              <a:rPr lang="en-US" altLang="ja-JP" sz="1800" b="1" dirty="0"/>
              <a:t>589</a:t>
            </a:r>
            <a:r>
              <a:rPr lang="ja-JP" altLang="en-US" sz="1800" b="1" dirty="0"/>
              <a:t>条</a:t>
            </a:r>
            <a:r>
              <a:rPr lang="ja-JP" altLang="en-US" sz="1800" dirty="0"/>
              <a:t>（消費貸借の予約と破産手続の開始</a:t>
            </a:r>
            <a:r>
              <a:rPr lang="ja-JP" altLang="en-US" sz="1800" dirty="0" smtClean="0"/>
              <a:t>）</a:t>
            </a:r>
            <a:endParaRPr lang="en-US" altLang="ja-JP" sz="1800" dirty="0" smtClean="0"/>
          </a:p>
          <a:p>
            <a:pPr lvl="1"/>
            <a:r>
              <a:rPr lang="ja-JP" altLang="en-US" sz="1600" dirty="0" smtClean="0"/>
              <a:t>消費</a:t>
            </a:r>
            <a:r>
              <a:rPr lang="ja-JP" altLang="en-US" sz="1600" dirty="0"/>
              <a:t>貸借の予約は，その後に当事者の一方が破産手続開始の決定を受けたときは，その</a:t>
            </a:r>
            <a:r>
              <a:rPr lang="ja-JP" altLang="en-US" sz="1600" dirty="0" smtClean="0"/>
              <a:t>効力</a:t>
            </a:r>
            <a:r>
              <a:rPr lang="ja-JP" altLang="en-US" sz="1600" dirty="0"/>
              <a:t>を失う</a:t>
            </a:r>
            <a:r>
              <a:rPr lang="ja-JP" altLang="en-US" sz="1600" dirty="0" smtClean="0"/>
              <a:t>。</a:t>
            </a:r>
            <a:endParaRPr lang="en-US" altLang="ja-JP" sz="1600" dirty="0" smtClean="0"/>
          </a:p>
          <a:p>
            <a:r>
              <a:rPr kumimoji="1" lang="ja-JP" altLang="en-US" sz="1800" dirty="0" smtClean="0"/>
              <a:t>通説の見解と問題点</a:t>
            </a:r>
            <a:endParaRPr kumimoji="1" lang="en-US" altLang="ja-JP" sz="1800" dirty="0" smtClean="0"/>
          </a:p>
          <a:p>
            <a:pPr lvl="1"/>
            <a:r>
              <a:rPr lang="ja-JP" altLang="en-US" sz="1600" dirty="0"/>
              <a:t>消費貸借</a:t>
            </a:r>
            <a:r>
              <a:rPr lang="ja-JP" altLang="en-US" sz="1600" dirty="0" smtClean="0"/>
              <a:t>契約は要物契約であるから，本契約を成立させるためには，予約を完結させるだけでは足りず，目的物の交付も必要としている。</a:t>
            </a:r>
            <a:endParaRPr lang="en-US" altLang="ja-JP" sz="1600" dirty="0" smtClean="0"/>
          </a:p>
          <a:p>
            <a:pPr lvl="1">
              <a:buClr>
                <a:srgbClr val="00B050"/>
              </a:buClr>
              <a:buFont typeface="Wingdings" pitchFamily="2" charset="2"/>
              <a:buChar char="u"/>
            </a:pPr>
            <a:r>
              <a:rPr kumimoji="1" lang="ja-JP" altLang="en-US" sz="1600" dirty="0"/>
              <a:t>しかし</a:t>
            </a:r>
            <a:r>
              <a:rPr kumimoji="1" lang="ja-JP" altLang="en-US" sz="1600" dirty="0" smtClean="0"/>
              <a:t>，民法</a:t>
            </a:r>
            <a:r>
              <a:rPr kumimoji="1" lang="en-US" altLang="ja-JP" sz="1600" dirty="0" smtClean="0"/>
              <a:t>556</a:t>
            </a:r>
            <a:r>
              <a:rPr kumimoji="1" lang="ja-JP" altLang="en-US" sz="1600" dirty="0" smtClean="0"/>
              <a:t>条は，予約を本契約とするには，予約完結権の行使で足りるとしており，通説は，予約の定義に反することになる。</a:t>
            </a:r>
            <a:endParaRPr kumimoji="1" lang="ja-JP" altLang="en-US" sz="1600" dirty="0"/>
          </a:p>
        </p:txBody>
      </p:sp>
      <p:sp>
        <p:nvSpPr>
          <p:cNvPr id="4" name="コンテンツ プレースホルダー 3"/>
          <p:cNvSpPr>
            <a:spLocks noGrp="1"/>
          </p:cNvSpPr>
          <p:nvPr>
            <p:ph sz="half" idx="2"/>
          </p:nvPr>
        </p:nvSpPr>
        <p:spPr>
          <a:xfrm>
            <a:off x="4355976" y="1600200"/>
            <a:ext cx="4464496" cy="4525963"/>
          </a:xfrm>
        </p:spPr>
        <p:txBody>
          <a:bodyPr>
            <a:noAutofit/>
          </a:bodyPr>
          <a:lstStyle/>
          <a:p>
            <a:pPr>
              <a:buClr>
                <a:srgbClr val="00B050"/>
              </a:buClr>
              <a:buFont typeface="Wingdings" pitchFamily="2" charset="2"/>
              <a:buChar char="u"/>
            </a:pPr>
            <a:r>
              <a:rPr kumimoji="1" lang="ja-JP" altLang="en-US" sz="1800" dirty="0" smtClean="0"/>
              <a:t>新しい考え方</a:t>
            </a:r>
            <a:endParaRPr kumimoji="1" lang="en-US" altLang="ja-JP" sz="1800" dirty="0" smtClean="0"/>
          </a:p>
          <a:p>
            <a:pPr lvl="1">
              <a:buClr>
                <a:srgbClr val="00B050"/>
              </a:buClr>
              <a:buFont typeface="Wingdings" pitchFamily="2" charset="2"/>
              <a:buChar char="u"/>
            </a:pPr>
            <a:r>
              <a:rPr kumimoji="1" lang="ja-JP" altLang="en-US" sz="1600" dirty="0" smtClean="0"/>
              <a:t>要物契約の予約か，諾成契約の予約か</a:t>
            </a:r>
            <a:r>
              <a:rPr kumimoji="1" lang="en-US" altLang="ja-JP" sz="1600" dirty="0" smtClean="0"/>
              <a:t>?</a:t>
            </a:r>
          </a:p>
          <a:p>
            <a:pPr lvl="2">
              <a:buClr>
                <a:srgbClr val="00B050"/>
              </a:buClr>
              <a:buFont typeface="Wingdings" pitchFamily="2" charset="2"/>
              <a:buChar char="u"/>
            </a:pPr>
            <a:r>
              <a:rPr lang="ja-JP" altLang="en-US" sz="1600" dirty="0"/>
              <a:t>要物契約</a:t>
            </a:r>
            <a:r>
              <a:rPr lang="ja-JP" altLang="en-US" sz="1600" dirty="0" smtClean="0"/>
              <a:t>の</a:t>
            </a:r>
            <a:r>
              <a:rPr lang="ja-JP" altLang="en-US" sz="1600" dirty="0"/>
              <a:t>予約だとすると</a:t>
            </a:r>
            <a:r>
              <a:rPr lang="ja-JP" altLang="en-US" sz="1600" dirty="0" smtClean="0"/>
              <a:t>，予約をする意味がない。</a:t>
            </a:r>
            <a:endParaRPr lang="en-US" altLang="ja-JP" sz="1600" dirty="0" smtClean="0"/>
          </a:p>
          <a:p>
            <a:pPr lvl="2">
              <a:buClr>
                <a:srgbClr val="00B050"/>
              </a:buClr>
              <a:buFont typeface="Wingdings" pitchFamily="2" charset="2"/>
              <a:buChar char="u"/>
            </a:pPr>
            <a:r>
              <a:rPr kumimoji="1" lang="ja-JP" altLang="en-US" sz="1600" dirty="0"/>
              <a:t>予約</a:t>
            </a:r>
            <a:r>
              <a:rPr kumimoji="1" lang="ja-JP" altLang="en-US" sz="1600" dirty="0" smtClean="0"/>
              <a:t>が</a:t>
            </a:r>
            <a:r>
              <a:rPr kumimoji="1" lang="ja-JP" altLang="en-US" sz="1600" dirty="0"/>
              <a:t>意味</a:t>
            </a:r>
            <a:r>
              <a:rPr kumimoji="1" lang="ja-JP" altLang="en-US" sz="1600" dirty="0" smtClean="0"/>
              <a:t>を</a:t>
            </a:r>
            <a:r>
              <a:rPr kumimoji="1" lang="ja-JP" altLang="en-US" sz="1600" dirty="0"/>
              <a:t>持つのは</a:t>
            </a:r>
            <a:r>
              <a:rPr kumimoji="1" lang="ja-JP" altLang="en-US" sz="1600" dirty="0" smtClean="0"/>
              <a:t>，予約完結権の行使によって，本契約が性質する場合のみである（民法</a:t>
            </a:r>
            <a:r>
              <a:rPr kumimoji="1" lang="en-US" altLang="ja-JP" sz="1600" dirty="0" smtClean="0"/>
              <a:t>556</a:t>
            </a:r>
            <a:r>
              <a:rPr kumimoji="1" lang="ja-JP" altLang="en-US" sz="1600" dirty="0" smtClean="0"/>
              <a:t>条）。</a:t>
            </a:r>
            <a:endParaRPr kumimoji="1" lang="en-US" altLang="ja-JP" sz="1600" dirty="0" smtClean="0"/>
          </a:p>
          <a:p>
            <a:pPr lvl="2">
              <a:buClr>
                <a:srgbClr val="00B050"/>
              </a:buClr>
              <a:buFont typeface="Wingdings" pitchFamily="2" charset="2"/>
              <a:buChar char="u"/>
            </a:pPr>
            <a:r>
              <a:rPr lang="ja-JP" altLang="en-US" sz="1600" dirty="0"/>
              <a:t>したがって</a:t>
            </a:r>
            <a:r>
              <a:rPr lang="ja-JP" altLang="en-US" sz="1600" dirty="0" smtClean="0"/>
              <a:t>，消費貸借契約の予約とは，諾成的消費貸借契約の予約と考えるべきである。</a:t>
            </a:r>
            <a:endParaRPr lang="en-US" altLang="ja-JP" sz="1600" dirty="0" smtClean="0"/>
          </a:p>
          <a:p>
            <a:pPr lvl="1">
              <a:buClr>
                <a:srgbClr val="00B050"/>
              </a:buClr>
              <a:buFont typeface="Wingdings" pitchFamily="2" charset="2"/>
              <a:buChar char="u"/>
            </a:pPr>
            <a:r>
              <a:rPr kumimoji="1" lang="ja-JP" altLang="en-US" sz="1600" dirty="0" smtClean="0"/>
              <a:t>消費貸借契約には，要物契約と諾成契約が併存するのか</a:t>
            </a:r>
            <a:r>
              <a:rPr kumimoji="1" lang="en-US" altLang="ja-JP" sz="1600" dirty="0" smtClean="0"/>
              <a:t>?</a:t>
            </a:r>
          </a:p>
          <a:p>
            <a:pPr lvl="2">
              <a:buClr>
                <a:srgbClr val="00B050"/>
              </a:buClr>
              <a:buFont typeface="Wingdings" pitchFamily="2" charset="2"/>
              <a:buChar char="u"/>
            </a:pPr>
            <a:r>
              <a:rPr lang="ja-JP" altLang="en-US" sz="1600" dirty="0" smtClean="0"/>
              <a:t>無償の消費貸借契約は要物契約であり，予約は無意味である。</a:t>
            </a:r>
            <a:endParaRPr lang="en-US" altLang="ja-JP" sz="1600" dirty="0" smtClean="0"/>
          </a:p>
          <a:p>
            <a:pPr lvl="2">
              <a:buClr>
                <a:srgbClr val="00B050"/>
              </a:buClr>
              <a:buFont typeface="Wingdings" pitchFamily="2" charset="2"/>
              <a:buChar char="u"/>
            </a:pPr>
            <a:r>
              <a:rPr lang="ja-JP" altLang="en-US" sz="1600" dirty="0" smtClean="0"/>
              <a:t>しかし，有償の消費貸借契約は，諾成の消費貸借契約と解すると，予約に意味があることになる。</a:t>
            </a:r>
            <a:endParaRPr kumimoji="1" lang="ja-JP" altLang="en-US" sz="1600"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dirty="0"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563686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250"/>
                                        <p:tgtEl>
                                          <p:spTgt spid="3">
                                            <p:txEl>
                                              <p:pRg st="1" end="1"/>
                                            </p:txEl>
                                          </p:spTgt>
                                        </p:tgtEl>
                                      </p:cBhvr>
                                    </p:animEffect>
                                  </p:childTnLst>
                                </p:cTn>
                              </p:par>
                            </p:childTnLst>
                          </p:cTn>
                        </p:par>
                        <p:par>
                          <p:cTn id="12" fill="hold">
                            <p:stCondLst>
                              <p:cond delay="5750"/>
                            </p:stCondLst>
                            <p:childTnLst>
                              <p:par>
                                <p:cTn id="13" presetID="22" presetClass="entr" presetSubtype="8"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par>
                          <p:cTn id="16" fill="hold">
                            <p:stCondLst>
                              <p:cond delay="7000"/>
                            </p:stCondLst>
                            <p:childTnLst>
                              <p:par>
                                <p:cTn id="17" presetID="22" presetClass="entr" presetSubtype="8" fill="hold" grpId="0" nodeType="afterEffect">
                                  <p:stCondLst>
                                    <p:cond delay="50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left)">
                                      <p:cBhvr>
                                        <p:cTn id="19" dur="75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4250"/>
                                        <p:tgtEl>
                                          <p:spTgt spid="3">
                                            <p:txEl>
                                              <p:pRg st="3" end="3"/>
                                            </p:txEl>
                                          </p:spTgt>
                                        </p:tgtEl>
                                      </p:cBhvr>
                                    </p:animEffect>
                                  </p:childTnLst>
                                </p:cTn>
                              </p:par>
                            </p:childTnLst>
                          </p:cTn>
                        </p:par>
                        <p:par>
                          <p:cTn id="25" fill="hold">
                            <p:stCondLst>
                              <p:cond delay="4250"/>
                            </p:stCondLst>
                            <p:childTnLst>
                              <p:par>
                                <p:cTn id="26" presetID="22" presetClass="entr" presetSubtype="1"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up)">
                                      <p:cBhvr>
                                        <p:cTn id="28" dur="375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wipe(up)">
                                      <p:cBhvr>
                                        <p:cTn id="33" dur="1250"/>
                                        <p:tgtEl>
                                          <p:spTgt spid="4">
                                            <p:txEl>
                                              <p:pRg st="1" end="1"/>
                                            </p:txEl>
                                          </p:spTgt>
                                        </p:tgtEl>
                                      </p:cBhvr>
                                    </p:animEffect>
                                  </p:childTnLst>
                                </p:cTn>
                              </p:par>
                            </p:childTnLst>
                          </p:cTn>
                        </p:par>
                        <p:par>
                          <p:cTn id="34" fill="hold">
                            <p:stCondLst>
                              <p:cond delay="1250"/>
                            </p:stCondLst>
                            <p:childTnLst>
                              <p:par>
                                <p:cTn id="35" presetID="22" presetClass="entr" presetSubtype="1" fill="hold" grpId="0" nodeType="afterEffect">
                                  <p:stCondLst>
                                    <p:cond delay="50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up)">
                                      <p:cBhvr>
                                        <p:cTn id="37" dur="125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ipe(up)">
                                      <p:cBhvr>
                                        <p:cTn id="42" dur="1500"/>
                                        <p:tgtEl>
                                          <p:spTgt spid="4">
                                            <p:txEl>
                                              <p:pRg st="2" end="2"/>
                                            </p:txEl>
                                          </p:spTgt>
                                        </p:tgtEl>
                                      </p:cBhvr>
                                    </p:animEffect>
                                  </p:childTnLst>
                                </p:cTn>
                              </p:par>
                            </p:childTnLst>
                          </p:cTn>
                        </p:par>
                        <p:par>
                          <p:cTn id="43" fill="hold">
                            <p:stCondLst>
                              <p:cond delay="1500"/>
                            </p:stCondLst>
                            <p:childTnLst>
                              <p:par>
                                <p:cTn id="44" presetID="22" presetClass="entr" presetSubtype="1" fill="hold" grpId="0" nodeType="afterEffect">
                                  <p:stCondLst>
                                    <p:cond delay="50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wipe(up)">
                                      <p:cBhvr>
                                        <p:cTn id="46" dur="2750"/>
                                        <p:tgtEl>
                                          <p:spTgt spid="4">
                                            <p:txEl>
                                              <p:pRg st="3" end="3"/>
                                            </p:txEl>
                                          </p:spTgt>
                                        </p:tgtEl>
                                      </p:cBhvr>
                                    </p:animEffect>
                                  </p:childTnLst>
                                </p:cTn>
                              </p:par>
                            </p:childTnLst>
                          </p:cTn>
                        </p:par>
                        <p:par>
                          <p:cTn id="47" fill="hold">
                            <p:stCondLst>
                              <p:cond delay="4750"/>
                            </p:stCondLst>
                            <p:childTnLst>
                              <p:par>
                                <p:cTn id="48" presetID="22" presetClass="entr" presetSubtype="1" fill="hold" grpId="0" nodeType="afterEffect">
                                  <p:stCondLst>
                                    <p:cond delay="500"/>
                                  </p:stCondLst>
                                  <p:childTnLst>
                                    <p:set>
                                      <p:cBhvr>
                                        <p:cTn id="49" dur="1" fill="hold">
                                          <p:stCondLst>
                                            <p:cond delay="0"/>
                                          </p:stCondLst>
                                        </p:cTn>
                                        <p:tgtEl>
                                          <p:spTgt spid="4">
                                            <p:txEl>
                                              <p:pRg st="4" end="4"/>
                                            </p:txEl>
                                          </p:spTgt>
                                        </p:tgtEl>
                                        <p:attrNameLst>
                                          <p:attrName>style.visibility</p:attrName>
                                        </p:attrNameLst>
                                      </p:cBhvr>
                                      <p:to>
                                        <p:strVal val="visible"/>
                                      </p:to>
                                    </p:set>
                                    <p:animEffect transition="in" filter="wipe(up)">
                                      <p:cBhvr>
                                        <p:cTn id="50" dur="2500"/>
                                        <p:tgtEl>
                                          <p:spTgt spid="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wipe(up)">
                                      <p:cBhvr>
                                        <p:cTn id="55" dur="1750"/>
                                        <p:tgtEl>
                                          <p:spTgt spid="4">
                                            <p:txEl>
                                              <p:pRg st="6" end="6"/>
                                            </p:txEl>
                                          </p:spTgt>
                                        </p:tgtEl>
                                      </p:cBhvr>
                                    </p:animEffect>
                                  </p:childTnLst>
                                </p:cTn>
                              </p:par>
                            </p:childTnLst>
                          </p:cTn>
                        </p:par>
                        <p:par>
                          <p:cTn id="56" fill="hold">
                            <p:stCondLst>
                              <p:cond delay="1750"/>
                            </p:stCondLst>
                            <p:childTnLst>
                              <p:par>
                                <p:cTn id="57" presetID="22" presetClass="entr" presetSubtype="1" fill="hold" grpId="0" nodeType="afterEffect">
                                  <p:stCondLst>
                                    <p:cond delay="0"/>
                                  </p:stCondLst>
                                  <p:childTnLst>
                                    <p:set>
                                      <p:cBhvr>
                                        <p:cTn id="58" dur="1" fill="hold">
                                          <p:stCondLst>
                                            <p:cond delay="0"/>
                                          </p:stCondLst>
                                        </p:cTn>
                                        <p:tgtEl>
                                          <p:spTgt spid="4">
                                            <p:txEl>
                                              <p:pRg st="7" end="7"/>
                                            </p:txEl>
                                          </p:spTgt>
                                        </p:tgtEl>
                                        <p:attrNameLst>
                                          <p:attrName>style.visibility</p:attrName>
                                        </p:attrNameLst>
                                      </p:cBhvr>
                                      <p:to>
                                        <p:strVal val="visible"/>
                                      </p:to>
                                    </p:set>
                                    <p:animEffect transition="in" filter="wipe(up)">
                                      <p:cBhvr>
                                        <p:cTn id="59" dur="2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消費貸借契約の再構成</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2014/11/11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graphicFrame>
        <p:nvGraphicFramePr>
          <p:cNvPr id="9" name="図表 8"/>
          <p:cNvGraphicFramePr/>
          <p:nvPr>
            <p:extLst>
              <p:ext uri="{D42A27DB-BD31-4B8C-83A1-F6EECF244321}">
                <p14:modId xmlns:p14="http://schemas.microsoft.com/office/powerpoint/2010/main" val="3676953930"/>
              </p:ext>
            </p:extLst>
          </p:nvPr>
        </p:nvGraphicFramePr>
        <p:xfrm>
          <a:off x="899592" y="1669256"/>
          <a:ext cx="77048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092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graphicEl>
                                              <a:dgm id="{6188B6EE-072B-4549-91F3-CD39A2EB900F}"/>
                                            </p:graphicEl>
                                          </p:spTgt>
                                        </p:tgtEl>
                                        <p:attrNameLst>
                                          <p:attrName>style.visibility</p:attrName>
                                        </p:attrNameLst>
                                      </p:cBhvr>
                                      <p:to>
                                        <p:strVal val="visible"/>
                                      </p:to>
                                    </p:set>
                                    <p:animEffect transition="in" filter="wipe(left)">
                                      <p:cBhvr>
                                        <p:cTn id="7" dur="500"/>
                                        <p:tgtEl>
                                          <p:spTgt spid="9">
                                            <p:graphicEl>
                                              <a:dgm id="{6188B6EE-072B-4549-91F3-CD39A2EB900F}"/>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graphicEl>
                                              <a:dgm id="{12649240-A0DC-4B23-BB10-DCABFF0C8EA2}"/>
                                            </p:graphicEl>
                                          </p:spTgt>
                                        </p:tgtEl>
                                        <p:attrNameLst>
                                          <p:attrName>style.visibility</p:attrName>
                                        </p:attrNameLst>
                                      </p:cBhvr>
                                      <p:to>
                                        <p:strVal val="visible"/>
                                      </p:to>
                                    </p:set>
                                    <p:animEffect transition="in" filter="wipe(left)">
                                      <p:cBhvr>
                                        <p:cTn id="11" dur="500"/>
                                        <p:tgtEl>
                                          <p:spTgt spid="9">
                                            <p:graphicEl>
                                              <a:dgm id="{12649240-A0DC-4B23-BB10-DCABFF0C8EA2}"/>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graphicEl>
                                              <a:dgm id="{C5C6C0C1-D8AF-49FE-B631-7397FF51B2E7}"/>
                                            </p:graphicEl>
                                          </p:spTgt>
                                        </p:tgtEl>
                                        <p:attrNameLst>
                                          <p:attrName>style.visibility</p:attrName>
                                        </p:attrNameLst>
                                      </p:cBhvr>
                                      <p:to>
                                        <p:strVal val="visible"/>
                                      </p:to>
                                    </p:set>
                                    <p:animEffect transition="in" filter="wipe(left)">
                                      <p:cBhvr>
                                        <p:cTn id="15" dur="500"/>
                                        <p:tgtEl>
                                          <p:spTgt spid="9">
                                            <p:graphicEl>
                                              <a:dgm id="{C5C6C0C1-D8AF-49FE-B631-7397FF51B2E7}"/>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graphicEl>
                                              <a:dgm id="{B255851D-58E2-4CF2-A0FA-7A15DBFA8AEB}"/>
                                            </p:graphicEl>
                                          </p:spTgt>
                                        </p:tgtEl>
                                        <p:attrNameLst>
                                          <p:attrName>style.visibility</p:attrName>
                                        </p:attrNameLst>
                                      </p:cBhvr>
                                      <p:to>
                                        <p:strVal val="visible"/>
                                      </p:to>
                                    </p:set>
                                    <p:animEffect transition="in" filter="wipe(left)">
                                      <p:cBhvr>
                                        <p:cTn id="19" dur="500"/>
                                        <p:tgtEl>
                                          <p:spTgt spid="9">
                                            <p:graphicEl>
                                              <a:dgm id="{B255851D-58E2-4CF2-A0FA-7A15DBFA8AEB}"/>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graphicEl>
                                              <a:dgm id="{D6A9325B-365F-440C-80EF-3A476E940C6C}"/>
                                            </p:graphicEl>
                                          </p:spTgt>
                                        </p:tgtEl>
                                        <p:attrNameLst>
                                          <p:attrName>style.visibility</p:attrName>
                                        </p:attrNameLst>
                                      </p:cBhvr>
                                      <p:to>
                                        <p:strVal val="visible"/>
                                      </p:to>
                                    </p:set>
                                    <p:animEffect transition="in" filter="wipe(left)">
                                      <p:cBhvr>
                                        <p:cTn id="23" dur="500"/>
                                        <p:tgtEl>
                                          <p:spTgt spid="9">
                                            <p:graphicEl>
                                              <a:dgm id="{D6A9325B-365F-440C-80EF-3A476E940C6C}"/>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graphicEl>
                                              <a:dgm id="{BC3D916F-2EDB-4539-A57C-9C5A54EC5E9C}"/>
                                            </p:graphicEl>
                                          </p:spTgt>
                                        </p:tgtEl>
                                        <p:attrNameLst>
                                          <p:attrName>style.visibility</p:attrName>
                                        </p:attrNameLst>
                                      </p:cBhvr>
                                      <p:to>
                                        <p:strVal val="visible"/>
                                      </p:to>
                                    </p:set>
                                    <p:animEffect transition="in" filter="wipe(left)">
                                      <p:cBhvr>
                                        <p:cTn id="27" dur="500"/>
                                        <p:tgtEl>
                                          <p:spTgt spid="9">
                                            <p:graphicEl>
                                              <a:dgm id="{BC3D916F-2EDB-4539-A57C-9C5A54EC5E9C}"/>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graphicEl>
                                              <a:dgm id="{4048FC21-E9A6-4EB2-8B6F-F531E52A6F0B}"/>
                                            </p:graphicEl>
                                          </p:spTgt>
                                        </p:tgtEl>
                                        <p:attrNameLst>
                                          <p:attrName>style.visibility</p:attrName>
                                        </p:attrNameLst>
                                      </p:cBhvr>
                                      <p:to>
                                        <p:strVal val="visible"/>
                                      </p:to>
                                    </p:set>
                                    <p:animEffect transition="in" filter="wipe(left)">
                                      <p:cBhvr>
                                        <p:cTn id="31" dur="500"/>
                                        <p:tgtEl>
                                          <p:spTgt spid="9">
                                            <p:graphicEl>
                                              <a:dgm id="{4048FC21-E9A6-4EB2-8B6F-F531E52A6F0B}"/>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graphicEl>
                                              <a:dgm id="{3C99DBEF-9B6A-469F-92C2-84DF966D57A9}"/>
                                            </p:graphicEl>
                                          </p:spTgt>
                                        </p:tgtEl>
                                        <p:attrNameLst>
                                          <p:attrName>style.visibility</p:attrName>
                                        </p:attrNameLst>
                                      </p:cBhvr>
                                      <p:to>
                                        <p:strVal val="visible"/>
                                      </p:to>
                                    </p:set>
                                    <p:animEffect transition="in" filter="wipe(left)">
                                      <p:cBhvr>
                                        <p:cTn id="35" dur="500"/>
                                        <p:tgtEl>
                                          <p:spTgt spid="9">
                                            <p:graphicEl>
                                              <a:dgm id="{3C99DBEF-9B6A-469F-92C2-84DF966D57A9}"/>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9">
                                            <p:graphicEl>
                                              <a:dgm id="{1CDFCB4B-3458-4F78-BEDF-4EAB3CCD122C}"/>
                                            </p:graphicEl>
                                          </p:spTgt>
                                        </p:tgtEl>
                                        <p:attrNameLst>
                                          <p:attrName>style.visibility</p:attrName>
                                        </p:attrNameLst>
                                      </p:cBhvr>
                                      <p:to>
                                        <p:strVal val="visible"/>
                                      </p:to>
                                    </p:set>
                                    <p:animEffect transition="in" filter="wipe(left)">
                                      <p:cBhvr>
                                        <p:cTn id="39" dur="500"/>
                                        <p:tgtEl>
                                          <p:spTgt spid="9">
                                            <p:graphicEl>
                                              <a:dgm id="{1CDFCB4B-3458-4F78-BEDF-4EAB3CCD122C}"/>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9">
                                            <p:graphicEl>
                                              <a:dgm id="{8178D0A3-7EE6-49BC-8065-556A1E42F297}"/>
                                            </p:graphicEl>
                                          </p:spTgt>
                                        </p:tgtEl>
                                        <p:attrNameLst>
                                          <p:attrName>style.visibility</p:attrName>
                                        </p:attrNameLst>
                                      </p:cBhvr>
                                      <p:to>
                                        <p:strVal val="visible"/>
                                      </p:to>
                                    </p:set>
                                    <p:animEffect transition="in" filter="wipe(left)">
                                      <p:cBhvr>
                                        <p:cTn id="43" dur="500"/>
                                        <p:tgtEl>
                                          <p:spTgt spid="9">
                                            <p:graphicEl>
                                              <a:dgm id="{8178D0A3-7EE6-49BC-8065-556A1E42F297}"/>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9">
                                            <p:graphicEl>
                                              <a:dgm id="{7CC1919D-BF92-4A9F-8AAE-881E613A1EE2}"/>
                                            </p:graphicEl>
                                          </p:spTgt>
                                        </p:tgtEl>
                                        <p:attrNameLst>
                                          <p:attrName>style.visibility</p:attrName>
                                        </p:attrNameLst>
                                      </p:cBhvr>
                                      <p:to>
                                        <p:strVal val="visible"/>
                                      </p:to>
                                    </p:set>
                                    <p:animEffect transition="in" filter="wipe(left)">
                                      <p:cBhvr>
                                        <p:cTn id="47" dur="500"/>
                                        <p:tgtEl>
                                          <p:spTgt spid="9">
                                            <p:graphicEl>
                                              <a:dgm id="{7CC1919D-BF92-4A9F-8AAE-881E613A1EE2}"/>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
                                            <p:graphicEl>
                                              <a:dgm id="{E4933502-1B2B-47FA-8A60-923CDB1F675C}"/>
                                            </p:graphicEl>
                                          </p:spTgt>
                                        </p:tgtEl>
                                        <p:attrNameLst>
                                          <p:attrName>style.visibility</p:attrName>
                                        </p:attrNameLst>
                                      </p:cBhvr>
                                      <p:to>
                                        <p:strVal val="visible"/>
                                      </p:to>
                                    </p:set>
                                    <p:animEffect transition="in" filter="wipe(left)">
                                      <p:cBhvr>
                                        <p:cTn id="51" dur="500"/>
                                        <p:tgtEl>
                                          <p:spTgt spid="9">
                                            <p:graphicEl>
                                              <a:dgm id="{E4933502-1B2B-47FA-8A60-923CDB1F675C}"/>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9">
                                            <p:graphicEl>
                                              <a:dgm id="{D3D334CC-9683-4F9F-837B-1B91B323758C}"/>
                                            </p:graphicEl>
                                          </p:spTgt>
                                        </p:tgtEl>
                                        <p:attrNameLst>
                                          <p:attrName>style.visibility</p:attrName>
                                        </p:attrNameLst>
                                      </p:cBhvr>
                                      <p:to>
                                        <p:strVal val="visible"/>
                                      </p:to>
                                    </p:set>
                                    <p:animEffect transition="in" filter="wipe(left)">
                                      <p:cBhvr>
                                        <p:cTn id="55" dur="500"/>
                                        <p:tgtEl>
                                          <p:spTgt spid="9">
                                            <p:graphicEl>
                                              <a:dgm id="{D3D334CC-9683-4F9F-837B-1B91B323758C}"/>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9">
                                            <p:graphicEl>
                                              <a:dgm id="{D94367EB-D3A5-4C9C-AFCB-B9C497ED8435}"/>
                                            </p:graphicEl>
                                          </p:spTgt>
                                        </p:tgtEl>
                                        <p:attrNameLst>
                                          <p:attrName>style.visibility</p:attrName>
                                        </p:attrNameLst>
                                      </p:cBhvr>
                                      <p:to>
                                        <p:strVal val="visible"/>
                                      </p:to>
                                    </p:set>
                                    <p:animEffect transition="in" filter="wipe(left)">
                                      <p:cBhvr>
                                        <p:cTn id="59" dur="500"/>
                                        <p:tgtEl>
                                          <p:spTgt spid="9">
                                            <p:graphicEl>
                                              <a:dgm id="{D94367EB-D3A5-4C9C-AFCB-B9C497ED8435}"/>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9">
                                            <p:graphicEl>
                                              <a:dgm id="{700CAFBD-A50A-416D-A969-21715660A5D8}"/>
                                            </p:graphicEl>
                                          </p:spTgt>
                                        </p:tgtEl>
                                        <p:attrNameLst>
                                          <p:attrName>style.visibility</p:attrName>
                                        </p:attrNameLst>
                                      </p:cBhvr>
                                      <p:to>
                                        <p:strVal val="visible"/>
                                      </p:to>
                                    </p:set>
                                    <p:animEffect transition="in" filter="wipe(left)">
                                      <p:cBhvr>
                                        <p:cTn id="63" dur="500"/>
                                        <p:tgtEl>
                                          <p:spTgt spid="9">
                                            <p:graphicEl>
                                              <a:dgm id="{700CAFBD-A50A-416D-A969-21715660A5D8}"/>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9">
                                            <p:graphicEl>
                                              <a:dgm id="{718A882F-9C38-490D-BD2B-1FC81B256C39}"/>
                                            </p:graphicEl>
                                          </p:spTgt>
                                        </p:tgtEl>
                                        <p:attrNameLst>
                                          <p:attrName>style.visibility</p:attrName>
                                        </p:attrNameLst>
                                      </p:cBhvr>
                                      <p:to>
                                        <p:strVal val="visible"/>
                                      </p:to>
                                    </p:set>
                                    <p:animEffect transition="in" filter="wipe(left)">
                                      <p:cBhvr>
                                        <p:cTn id="67" dur="500"/>
                                        <p:tgtEl>
                                          <p:spTgt spid="9">
                                            <p:graphicEl>
                                              <a:dgm id="{718A882F-9C38-490D-BD2B-1FC81B256C39}"/>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9">
                                            <p:graphicEl>
                                              <a:dgm id="{D878B928-CDEB-4DB9-9A83-D8AD80721D3A}"/>
                                            </p:graphicEl>
                                          </p:spTgt>
                                        </p:tgtEl>
                                        <p:attrNameLst>
                                          <p:attrName>style.visibility</p:attrName>
                                        </p:attrNameLst>
                                      </p:cBhvr>
                                      <p:to>
                                        <p:strVal val="visible"/>
                                      </p:to>
                                    </p:set>
                                    <p:animEffect transition="in" filter="wipe(left)">
                                      <p:cBhvr>
                                        <p:cTn id="71" dur="500"/>
                                        <p:tgtEl>
                                          <p:spTgt spid="9">
                                            <p:graphicEl>
                                              <a:dgm id="{D878B928-CDEB-4DB9-9A83-D8AD80721D3A}"/>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9">
                                            <p:graphicEl>
                                              <a:dgm id="{EA1F5BE2-0AB2-4696-B533-B2F3F933E9A2}"/>
                                            </p:graphicEl>
                                          </p:spTgt>
                                        </p:tgtEl>
                                        <p:attrNameLst>
                                          <p:attrName>style.visibility</p:attrName>
                                        </p:attrNameLst>
                                      </p:cBhvr>
                                      <p:to>
                                        <p:strVal val="visible"/>
                                      </p:to>
                                    </p:set>
                                    <p:animEffect transition="in" filter="wipe(left)">
                                      <p:cBhvr>
                                        <p:cTn id="75" dur="500"/>
                                        <p:tgtEl>
                                          <p:spTgt spid="9">
                                            <p:graphicEl>
                                              <a:dgm id="{EA1F5BE2-0AB2-4696-B533-B2F3F933E9A2}"/>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9">
                                            <p:graphicEl>
                                              <a:dgm id="{3132C791-F04F-4BC8-97DA-F938ED386A05}"/>
                                            </p:graphicEl>
                                          </p:spTgt>
                                        </p:tgtEl>
                                        <p:attrNameLst>
                                          <p:attrName>style.visibility</p:attrName>
                                        </p:attrNameLst>
                                      </p:cBhvr>
                                      <p:to>
                                        <p:strVal val="visible"/>
                                      </p:to>
                                    </p:set>
                                    <p:animEffect transition="in" filter="wipe(left)">
                                      <p:cBhvr>
                                        <p:cTn id="79" dur="500"/>
                                        <p:tgtEl>
                                          <p:spTgt spid="9">
                                            <p:graphicEl>
                                              <a:dgm id="{3132C791-F04F-4BC8-97DA-F938ED386A05}"/>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9">
                                            <p:graphicEl>
                                              <a:dgm id="{E44A855F-6607-4EAD-BE1A-9D13E23A519F}"/>
                                            </p:graphicEl>
                                          </p:spTgt>
                                        </p:tgtEl>
                                        <p:attrNameLst>
                                          <p:attrName>style.visibility</p:attrName>
                                        </p:attrNameLst>
                                      </p:cBhvr>
                                      <p:to>
                                        <p:strVal val="visible"/>
                                      </p:to>
                                    </p:set>
                                    <p:animEffect transition="in" filter="wipe(left)">
                                      <p:cBhvr>
                                        <p:cTn id="83" dur="500"/>
                                        <p:tgtEl>
                                          <p:spTgt spid="9">
                                            <p:graphicEl>
                                              <a:dgm id="{E44A855F-6607-4EAD-BE1A-9D13E23A519F}"/>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9">
                                            <p:graphicEl>
                                              <a:dgm id="{21FC1ED6-5E45-4F7F-AE92-F40014757516}"/>
                                            </p:graphicEl>
                                          </p:spTgt>
                                        </p:tgtEl>
                                        <p:attrNameLst>
                                          <p:attrName>style.visibility</p:attrName>
                                        </p:attrNameLst>
                                      </p:cBhvr>
                                      <p:to>
                                        <p:strVal val="visible"/>
                                      </p:to>
                                    </p:set>
                                    <p:animEffect transition="in" filter="wipe(left)">
                                      <p:cBhvr>
                                        <p:cTn id="87" dur="500"/>
                                        <p:tgtEl>
                                          <p:spTgt spid="9">
                                            <p:graphicEl>
                                              <a:dgm id="{21FC1ED6-5E45-4F7F-AE92-F40014757516}"/>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9">
                                            <p:graphicEl>
                                              <a:dgm id="{B4068696-9067-41EC-BDDA-23919CBA9491}"/>
                                            </p:graphicEl>
                                          </p:spTgt>
                                        </p:tgtEl>
                                        <p:attrNameLst>
                                          <p:attrName>style.visibility</p:attrName>
                                        </p:attrNameLst>
                                      </p:cBhvr>
                                      <p:to>
                                        <p:strVal val="visible"/>
                                      </p:to>
                                    </p:set>
                                    <p:animEffect transition="in" filter="wipe(left)">
                                      <p:cBhvr>
                                        <p:cTn id="91" dur="500"/>
                                        <p:tgtEl>
                                          <p:spTgt spid="9">
                                            <p:graphicEl>
                                              <a:dgm id="{B4068696-9067-41EC-BDDA-23919CBA9491}"/>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9">
                                            <p:graphicEl>
                                              <a:dgm id="{34486BD4-D824-4A02-8260-5C6511639105}"/>
                                            </p:graphicEl>
                                          </p:spTgt>
                                        </p:tgtEl>
                                        <p:attrNameLst>
                                          <p:attrName>style.visibility</p:attrName>
                                        </p:attrNameLst>
                                      </p:cBhvr>
                                      <p:to>
                                        <p:strVal val="visible"/>
                                      </p:to>
                                    </p:set>
                                    <p:animEffect transition="in" filter="wipe(left)">
                                      <p:cBhvr>
                                        <p:cTn id="95" dur="500"/>
                                        <p:tgtEl>
                                          <p:spTgt spid="9">
                                            <p:graphicEl>
                                              <a:dgm id="{34486BD4-D824-4A02-8260-5C6511639105}"/>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9">
                                            <p:graphicEl>
                                              <a:dgm id="{E45CC7FC-96E9-4F37-AC2E-6FE5DF54AEBB}"/>
                                            </p:graphicEl>
                                          </p:spTgt>
                                        </p:tgtEl>
                                        <p:attrNameLst>
                                          <p:attrName>style.visibility</p:attrName>
                                        </p:attrNameLst>
                                      </p:cBhvr>
                                      <p:to>
                                        <p:strVal val="visible"/>
                                      </p:to>
                                    </p:set>
                                    <p:animEffect transition="in" filter="wipe(left)">
                                      <p:cBhvr>
                                        <p:cTn id="99" dur="500"/>
                                        <p:tgtEl>
                                          <p:spTgt spid="9">
                                            <p:graphicEl>
                                              <a:dgm id="{E45CC7FC-96E9-4F37-AC2E-6FE5DF54AEBB}"/>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9">
                                            <p:graphicEl>
                                              <a:dgm id="{D4877A52-54F9-49C7-92BD-4B76506A8783}"/>
                                            </p:graphicEl>
                                          </p:spTgt>
                                        </p:tgtEl>
                                        <p:attrNameLst>
                                          <p:attrName>style.visibility</p:attrName>
                                        </p:attrNameLst>
                                      </p:cBhvr>
                                      <p:to>
                                        <p:strVal val="visible"/>
                                      </p:to>
                                    </p:set>
                                    <p:animEffect transition="in" filter="wipe(left)">
                                      <p:cBhvr>
                                        <p:cTn id="103" dur="500"/>
                                        <p:tgtEl>
                                          <p:spTgt spid="9">
                                            <p:graphicEl>
                                              <a:dgm id="{D4877A52-54F9-49C7-92BD-4B76506A8783}"/>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9">
                                            <p:graphicEl>
                                              <a:dgm id="{414C9856-4982-4DE0-BCC0-A3BF1A5245F3}"/>
                                            </p:graphicEl>
                                          </p:spTgt>
                                        </p:tgtEl>
                                        <p:attrNameLst>
                                          <p:attrName>style.visibility</p:attrName>
                                        </p:attrNameLst>
                                      </p:cBhvr>
                                      <p:to>
                                        <p:strVal val="visible"/>
                                      </p:to>
                                    </p:set>
                                    <p:animEffect transition="in" filter="wipe(left)">
                                      <p:cBhvr>
                                        <p:cTn id="107" dur="500"/>
                                        <p:tgtEl>
                                          <p:spTgt spid="9">
                                            <p:graphicEl>
                                              <a:dgm id="{414C9856-4982-4DE0-BCC0-A3BF1A5245F3}"/>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9">
                                            <p:graphicEl>
                                              <a:dgm id="{E879D4CC-F484-433E-9CA9-688D45C01DC1}"/>
                                            </p:graphicEl>
                                          </p:spTgt>
                                        </p:tgtEl>
                                        <p:attrNameLst>
                                          <p:attrName>style.visibility</p:attrName>
                                        </p:attrNameLst>
                                      </p:cBhvr>
                                      <p:to>
                                        <p:strVal val="visible"/>
                                      </p:to>
                                    </p:set>
                                    <p:animEffect transition="in" filter="wipe(left)">
                                      <p:cBhvr>
                                        <p:cTn id="111" dur="500"/>
                                        <p:tgtEl>
                                          <p:spTgt spid="9">
                                            <p:graphicEl>
                                              <a:dgm id="{E879D4CC-F484-433E-9CA9-688D45C01DC1}"/>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9">
                                            <p:graphicEl>
                                              <a:dgm id="{FF9A7822-D0AF-412E-86E8-7616543A401A}"/>
                                            </p:graphicEl>
                                          </p:spTgt>
                                        </p:tgtEl>
                                        <p:attrNameLst>
                                          <p:attrName>style.visibility</p:attrName>
                                        </p:attrNameLst>
                                      </p:cBhvr>
                                      <p:to>
                                        <p:strVal val="visible"/>
                                      </p:to>
                                    </p:set>
                                    <p:animEffect transition="in" filter="wipe(left)">
                                      <p:cBhvr>
                                        <p:cTn id="115" dur="500"/>
                                        <p:tgtEl>
                                          <p:spTgt spid="9">
                                            <p:graphicEl>
                                              <a:dgm id="{FF9A7822-D0AF-412E-86E8-7616543A401A}"/>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9">
                                            <p:graphicEl>
                                              <a:dgm id="{C0EE4FCE-0E52-454B-9A7D-9054DF4DA157}"/>
                                            </p:graphicEl>
                                          </p:spTgt>
                                        </p:tgtEl>
                                        <p:attrNameLst>
                                          <p:attrName>style.visibility</p:attrName>
                                        </p:attrNameLst>
                                      </p:cBhvr>
                                      <p:to>
                                        <p:strVal val="visible"/>
                                      </p:to>
                                    </p:set>
                                    <p:animEffect transition="in" filter="wipe(left)">
                                      <p:cBhvr>
                                        <p:cTn id="119" dur="500"/>
                                        <p:tgtEl>
                                          <p:spTgt spid="9">
                                            <p:graphicEl>
                                              <a:dgm id="{C0EE4FCE-0E52-454B-9A7D-9054DF4DA157}"/>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9">
                                            <p:graphicEl>
                                              <a:dgm id="{26D2658D-B814-49EA-90A6-58D768E06648}"/>
                                            </p:graphicEl>
                                          </p:spTgt>
                                        </p:tgtEl>
                                        <p:attrNameLst>
                                          <p:attrName>style.visibility</p:attrName>
                                        </p:attrNameLst>
                                      </p:cBhvr>
                                      <p:to>
                                        <p:strVal val="visible"/>
                                      </p:to>
                                    </p:set>
                                    <p:animEffect transition="in" filter="wipe(left)">
                                      <p:cBhvr>
                                        <p:cTn id="123" dur="500"/>
                                        <p:tgtEl>
                                          <p:spTgt spid="9">
                                            <p:graphicEl>
                                              <a:dgm id="{26D2658D-B814-49EA-90A6-58D768E06648}"/>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9">
                                            <p:graphicEl>
                                              <a:dgm id="{32215B1C-A597-4758-BB7A-E1AA91ACABFB}"/>
                                            </p:graphicEl>
                                          </p:spTgt>
                                        </p:tgtEl>
                                        <p:attrNameLst>
                                          <p:attrName>style.visibility</p:attrName>
                                        </p:attrNameLst>
                                      </p:cBhvr>
                                      <p:to>
                                        <p:strVal val="visible"/>
                                      </p:to>
                                    </p:set>
                                    <p:animEffect transition="in" filter="wipe(left)">
                                      <p:cBhvr>
                                        <p:cTn id="127" dur="500"/>
                                        <p:tgtEl>
                                          <p:spTgt spid="9">
                                            <p:graphicEl>
                                              <a:dgm id="{32215B1C-A597-4758-BB7A-E1AA91ACABF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dirty="0" smtClean="0"/>
              <a:t>準消費貸借と割賦販売との関係</a:t>
            </a:r>
            <a:r>
              <a:rPr kumimoji="1" lang="en-US" altLang="ja-JP" dirty="0" smtClean="0"/>
              <a:t/>
            </a:r>
            <a:br>
              <a:rPr kumimoji="1" lang="en-US" altLang="ja-JP" dirty="0" smtClean="0"/>
            </a:br>
            <a:r>
              <a:rPr lang="ja-JP" altLang="en-US" sz="3100" dirty="0" smtClean="0"/>
              <a:t>→</a:t>
            </a:r>
            <a:r>
              <a:rPr lang="ja-JP" altLang="en-US" sz="3100" dirty="0" smtClean="0">
                <a:hlinkClick r:id="rId2" action="ppaction://hlinksldjump"/>
              </a:rPr>
              <a:t>割賦販売の基本ユニット</a:t>
            </a:r>
            <a:endParaRPr kumimoji="1" lang="ja-JP" altLang="en-US" dirty="0"/>
          </a:p>
        </p:txBody>
      </p:sp>
      <p:sp>
        <p:nvSpPr>
          <p:cNvPr id="8" name="コンテンツ プレースホルダー 7"/>
          <p:cNvSpPr>
            <a:spLocks noGrp="1"/>
          </p:cNvSpPr>
          <p:nvPr>
            <p:ph sz="half" idx="1"/>
          </p:nvPr>
        </p:nvSpPr>
        <p:spPr>
          <a:xfrm>
            <a:off x="457200" y="1600200"/>
            <a:ext cx="3970784" cy="4525963"/>
          </a:xfrm>
        </p:spPr>
        <p:txBody>
          <a:bodyPr>
            <a:normAutofit/>
          </a:bodyPr>
          <a:lstStyle/>
          <a:p>
            <a:r>
              <a:rPr lang="ja-JP" altLang="en-US" sz="2400" b="1" dirty="0"/>
              <a:t>第</a:t>
            </a:r>
            <a:r>
              <a:rPr lang="en-US" altLang="ja-JP" sz="2400" b="1" dirty="0"/>
              <a:t>588</a:t>
            </a:r>
            <a:r>
              <a:rPr lang="ja-JP" altLang="en-US" sz="2400" b="1" dirty="0"/>
              <a:t>条</a:t>
            </a:r>
            <a:r>
              <a:rPr lang="ja-JP" altLang="en-US" sz="2400" dirty="0"/>
              <a:t>（準消費貸借</a:t>
            </a:r>
            <a:r>
              <a:rPr lang="ja-JP" altLang="en-US" sz="2400" dirty="0" smtClean="0"/>
              <a:t>）</a:t>
            </a:r>
            <a:endParaRPr lang="en-US" altLang="ja-JP" sz="2400" dirty="0" smtClean="0"/>
          </a:p>
          <a:p>
            <a:pPr lvl="1"/>
            <a:r>
              <a:rPr lang="ja-JP" altLang="en-US" sz="2000" dirty="0" smtClean="0"/>
              <a:t>消費</a:t>
            </a:r>
            <a:r>
              <a:rPr lang="ja-JP" altLang="en-US" sz="2000" dirty="0"/>
              <a:t>貸借によらないで金銭その他の物を給付する義務を負う者がある場合において，当事者がその物を消費貸借の目的</a:t>
            </a:r>
            <a:r>
              <a:rPr lang="en-US" altLang="ja-JP" sz="2000" dirty="0"/>
              <a:t>【</a:t>
            </a:r>
            <a:r>
              <a:rPr lang="ja-JP" altLang="en-US" sz="2000" dirty="0"/>
              <a:t>物</a:t>
            </a:r>
            <a:r>
              <a:rPr lang="en-US" altLang="ja-JP" sz="2000" dirty="0"/>
              <a:t>】</a:t>
            </a:r>
            <a:r>
              <a:rPr lang="ja-JP" altLang="en-US" sz="2000" dirty="0"/>
              <a:t>とすることを約したときは，消費貸借は，これによって成立したものとみなす</a:t>
            </a:r>
            <a:r>
              <a:rPr lang="ja-JP" altLang="en-US" sz="2000" dirty="0" smtClean="0"/>
              <a:t>。</a:t>
            </a:r>
            <a:endParaRPr lang="en-US" altLang="ja-JP" sz="2000" dirty="0" smtClean="0"/>
          </a:p>
          <a:p>
            <a:r>
              <a:rPr lang="ja-JP" altLang="en-US" sz="2400" dirty="0"/>
              <a:t>典型例</a:t>
            </a:r>
            <a:endParaRPr lang="en-US" altLang="ja-JP" sz="2400" dirty="0"/>
          </a:p>
          <a:p>
            <a:pPr lvl="1"/>
            <a:r>
              <a:rPr lang="ja-JP" altLang="en-US" sz="2000" dirty="0"/>
              <a:t>売買代金を直ちに支払わずに借金とし，それに利息・担保をつける場合など</a:t>
            </a:r>
            <a:r>
              <a:rPr lang="ja-JP" altLang="en-US" sz="2000" dirty="0" smtClean="0"/>
              <a:t>。</a:t>
            </a:r>
            <a:endParaRPr lang="en-US" altLang="ja-JP" sz="2000" dirty="0"/>
          </a:p>
        </p:txBody>
      </p:sp>
      <p:sp>
        <p:nvSpPr>
          <p:cNvPr id="9" name="コンテンツ プレースホルダー 8"/>
          <p:cNvSpPr>
            <a:spLocks noGrp="1"/>
          </p:cNvSpPr>
          <p:nvPr>
            <p:ph sz="half" idx="2"/>
          </p:nvPr>
        </p:nvSpPr>
        <p:spPr>
          <a:xfrm>
            <a:off x="4788024" y="1600200"/>
            <a:ext cx="3898776" cy="4525963"/>
          </a:xfrm>
        </p:spPr>
        <p:txBody>
          <a:bodyPr>
            <a:noAutofit/>
          </a:bodyPr>
          <a:lstStyle/>
          <a:p>
            <a:r>
              <a:rPr kumimoji="1" lang="ja-JP" altLang="en-US" sz="2400" dirty="0" smtClean="0"/>
              <a:t>割賦販売契約</a:t>
            </a:r>
            <a:endParaRPr kumimoji="1" lang="en-US" altLang="ja-JP" sz="2400" dirty="0" smtClean="0"/>
          </a:p>
          <a:p>
            <a:pPr lvl="1"/>
            <a:r>
              <a:rPr lang="ja-JP" altLang="en-US" sz="1800" dirty="0" smtClean="0"/>
              <a:t>売買の場合，本来は，目的物の引渡と代金の支払いは，</a:t>
            </a:r>
            <a:r>
              <a:rPr lang="ja-JP" altLang="en-US" sz="1800" dirty="0" smtClean="0">
                <a:hlinkClick r:id="rId2" action="ppaction://hlinksldjump"/>
              </a:rPr>
              <a:t>同時履行の関係</a:t>
            </a:r>
            <a:r>
              <a:rPr lang="ja-JP" altLang="en-US" sz="1800" dirty="0" smtClean="0"/>
              <a:t>にある。</a:t>
            </a:r>
            <a:endParaRPr lang="en-US" altLang="ja-JP" sz="1800" dirty="0" smtClean="0"/>
          </a:p>
          <a:p>
            <a:pPr lvl="1">
              <a:buClr>
                <a:srgbClr val="00B050"/>
              </a:buClr>
            </a:pPr>
            <a:r>
              <a:rPr kumimoji="1" lang="ja-JP" altLang="en-US" sz="1800" dirty="0" smtClean="0"/>
              <a:t>しかし，</a:t>
            </a:r>
            <a:r>
              <a:rPr kumimoji="1" lang="ja-JP" altLang="en-US" sz="1800" dirty="0" smtClean="0">
                <a:hlinkClick r:id="rId2" action="ppaction://hlinksldjump"/>
              </a:rPr>
              <a:t>割賦販売の場合</a:t>
            </a:r>
            <a:r>
              <a:rPr kumimoji="1" lang="ja-JP" altLang="en-US" sz="1800" dirty="0" smtClean="0"/>
              <a:t>，割賦代金の支払を準消費貸借によるものであると考えると，売買はすでに完結しているので，</a:t>
            </a:r>
            <a:r>
              <a:rPr kumimoji="1" lang="ja-JP" altLang="en-US" sz="1800" b="1" dirty="0" smtClean="0">
                <a:solidFill>
                  <a:schemeClr val="tx2">
                    <a:lumMod val="75000"/>
                  </a:schemeClr>
                </a:solidFill>
              </a:rPr>
              <a:t>所有権が即時に移転する</a:t>
            </a:r>
            <a:r>
              <a:rPr kumimoji="1" lang="ja-JP" altLang="en-US" sz="1800" dirty="0" smtClean="0"/>
              <a:t>と考える当事者の意思に合致する。</a:t>
            </a:r>
            <a:endParaRPr kumimoji="1" lang="en-US" altLang="ja-JP" sz="1800" dirty="0" smtClean="0"/>
          </a:p>
          <a:p>
            <a:pPr lvl="1">
              <a:buClr>
                <a:srgbClr val="00B050"/>
              </a:buClr>
            </a:pPr>
            <a:r>
              <a:rPr lang="ja-JP" altLang="en-US" sz="1800" dirty="0"/>
              <a:t>また</a:t>
            </a:r>
            <a:r>
              <a:rPr lang="ja-JP" altLang="en-US" sz="1800" dirty="0" smtClean="0"/>
              <a:t>，代金債権は，準消費貸借（被担保債権）として残るので，売主の</a:t>
            </a:r>
            <a:r>
              <a:rPr kumimoji="1" lang="ja-JP" altLang="en-US" sz="1800" b="1" dirty="0" smtClean="0">
                <a:solidFill>
                  <a:schemeClr val="tx2">
                    <a:lumMod val="75000"/>
                  </a:schemeClr>
                </a:solidFill>
              </a:rPr>
              <a:t>所有権留保（割賦販売法</a:t>
            </a:r>
            <a:r>
              <a:rPr kumimoji="1" lang="en-US" altLang="ja-JP" sz="1800" b="1" dirty="0" smtClean="0">
                <a:solidFill>
                  <a:schemeClr val="tx2">
                    <a:lumMod val="75000"/>
                  </a:schemeClr>
                </a:solidFill>
              </a:rPr>
              <a:t>7</a:t>
            </a:r>
            <a:r>
              <a:rPr kumimoji="1" lang="ja-JP" altLang="en-US" sz="1800" b="1" dirty="0" smtClean="0">
                <a:solidFill>
                  <a:schemeClr val="tx2">
                    <a:lumMod val="75000"/>
                  </a:schemeClr>
                </a:solidFill>
              </a:rPr>
              <a:t>条）を</a:t>
            </a:r>
            <a:r>
              <a:rPr kumimoji="1" lang="ja-JP" altLang="en-US" sz="1800" b="1" dirty="0" smtClean="0">
                <a:solidFill>
                  <a:schemeClr val="tx2">
                    <a:lumMod val="75000"/>
                  </a:schemeClr>
                </a:solidFill>
                <a:hlinkClick r:id="rId3" action="ppaction://hlinksldjump"/>
              </a:rPr>
              <a:t>担保的に構成する</a:t>
            </a:r>
            <a:r>
              <a:rPr kumimoji="1" lang="ja-JP" altLang="en-US" sz="1800" dirty="0" smtClean="0"/>
              <a:t>ことにも適合的である。</a:t>
            </a:r>
            <a:endParaRPr kumimoji="1" lang="ja-JP" altLang="en-US" sz="1800" dirty="0"/>
          </a:p>
        </p:txBody>
      </p:sp>
      <p:sp>
        <p:nvSpPr>
          <p:cNvPr id="4" name="日付プレースホルダー 3"/>
          <p:cNvSpPr>
            <a:spLocks noGrp="1"/>
          </p:cNvSpPr>
          <p:nvPr>
            <p:ph type="dt" sz="half" idx="10"/>
          </p:nvPr>
        </p:nvSpPr>
        <p:spPr/>
        <p:txBody>
          <a:bodyPr/>
          <a:lstStyle/>
          <a:p>
            <a:r>
              <a:rPr kumimoji="1" lang="en-US" altLang="ja-JP" smtClean="0"/>
              <a:t>2014/11/11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9</a:t>
            </a:fld>
            <a:endParaRPr kumimoji="1" lang="ja-JP" altLang="en-US" dirty="0"/>
          </a:p>
        </p:txBody>
      </p:sp>
    </p:spTree>
    <p:extLst>
      <p:ext uri="{BB962C8B-B14F-4D97-AF65-F5344CB8AC3E}">
        <p14:creationId xmlns:p14="http://schemas.microsoft.com/office/powerpoint/2010/main" val="2537758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8000"/>
                                        <p:tgtEl>
                                          <p:spTgt spid="8">
                                            <p:txEl>
                                              <p:pRg st="1" end="1"/>
                                            </p:txEl>
                                          </p:spTgt>
                                        </p:tgtEl>
                                      </p:cBhvr>
                                    </p:animEffect>
                                  </p:childTnLst>
                                </p:cTn>
                              </p:par>
                            </p:childTnLst>
                          </p:cTn>
                        </p:par>
                        <p:par>
                          <p:cTn id="12" fill="hold">
                            <p:stCondLst>
                              <p:cond delay="975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wipe(up)">
                                      <p:cBhvr>
                                        <p:cTn id="20" dur="3000"/>
                                        <p:tgtEl>
                                          <p:spTgt spid="8">
                                            <p:txEl>
                                              <p:pRg st="3" end="3"/>
                                            </p:txEl>
                                          </p:spTgt>
                                        </p:tgtEl>
                                      </p:cBhvr>
                                    </p:animEffect>
                                  </p:childTnLst>
                                </p:cTn>
                              </p:par>
                            </p:childTnLst>
                          </p:cTn>
                        </p:par>
                        <p:par>
                          <p:cTn id="21" fill="hold">
                            <p:stCondLst>
                              <p:cond delay="3000"/>
                            </p:stCondLst>
                            <p:childTnLst>
                              <p:par>
                                <p:cTn id="22" presetID="22" presetClass="entr" presetSubtype="8" fill="hold" grpId="0" nodeType="afterEffect">
                                  <p:stCondLst>
                                    <p:cond delay="50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75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wipe(up)">
                                      <p:cBhvr>
                                        <p:cTn id="29" dur="2750"/>
                                        <p:tgtEl>
                                          <p:spTgt spid="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wipe(up)">
                                      <p:cBhvr>
                                        <p:cTn id="34" dur="5750"/>
                                        <p:tgtEl>
                                          <p:spTgt spid="9">
                                            <p:txEl>
                                              <p:pRg st="2" end="2"/>
                                            </p:txEl>
                                          </p:spTgt>
                                        </p:tgtEl>
                                      </p:cBhvr>
                                    </p:animEffect>
                                  </p:childTnLst>
                                </p:cTn>
                              </p:par>
                            </p:childTnLst>
                          </p:cTn>
                        </p:par>
                        <p:par>
                          <p:cTn id="35" fill="hold">
                            <p:stCondLst>
                              <p:cond delay="5750"/>
                            </p:stCondLst>
                            <p:childTnLst>
                              <p:par>
                                <p:cTn id="36" presetID="22" presetClass="entr" presetSubtype="1" fill="hold" grpId="0" nodeType="afterEffect">
                                  <p:stCondLst>
                                    <p:cond delay="500"/>
                                  </p:stCondLst>
                                  <p:childTnLst>
                                    <p:set>
                                      <p:cBhvr>
                                        <p:cTn id="37" dur="1" fill="hold">
                                          <p:stCondLst>
                                            <p:cond delay="0"/>
                                          </p:stCondLst>
                                        </p:cTn>
                                        <p:tgtEl>
                                          <p:spTgt spid="9">
                                            <p:txEl>
                                              <p:pRg st="3" end="3"/>
                                            </p:txEl>
                                          </p:spTgt>
                                        </p:tgtEl>
                                        <p:attrNameLst>
                                          <p:attrName>style.visibility</p:attrName>
                                        </p:attrNameLst>
                                      </p:cBhvr>
                                      <p:to>
                                        <p:strVal val="visible"/>
                                      </p:to>
                                    </p:set>
                                    <p:animEffect transition="in" filter="wipe(up)">
                                      <p:cBhvr>
                                        <p:cTn id="38" dur="475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28987</TotalTime>
  <Words>6809</Words>
  <Application>Microsoft Office PowerPoint</Application>
  <PresentationFormat>画面に合わせる (4:3)</PresentationFormat>
  <Paragraphs>864</Paragraphs>
  <Slides>48</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48</vt:i4>
      </vt:variant>
    </vt:vector>
  </HeadingPairs>
  <TitlesOfParts>
    <vt:vector size="55" baseType="lpstr">
      <vt:lpstr>ＭＳ Ｐゴシック</vt:lpstr>
      <vt:lpstr>新細明體</vt:lpstr>
      <vt:lpstr>Arial</vt:lpstr>
      <vt:lpstr>Calibri</vt:lpstr>
      <vt:lpstr>Times New Roman</vt:lpstr>
      <vt:lpstr>Wingdings</vt:lpstr>
      <vt:lpstr>Office テーマ</vt:lpstr>
      <vt:lpstr>契約法1講義  消費貸借</vt:lpstr>
      <vt:lpstr>第4章　消費貸借 目次（下枠の　　　　 をクリックすると，この目次に戻る）</vt:lpstr>
      <vt:lpstr>第1節　要物契約としての消費貸借</vt:lpstr>
      <vt:lpstr>消費貸借の意義と性質</vt:lpstr>
      <vt:lpstr>要物契約とすることの非合理</vt:lpstr>
      <vt:lpstr>第2節　諾成契約としての消費貸借</vt:lpstr>
      <vt:lpstr>消費貸借契約の予約</vt:lpstr>
      <vt:lpstr>消費貸借契約の再構成</vt:lpstr>
      <vt:lpstr>準消費貸借と割賦販売との関係 →割賦販売の基本ユニット</vt:lpstr>
      <vt:lpstr>所有権留保の担保的構成 割賦販売の基本ユニット</vt:lpstr>
      <vt:lpstr>所有権留保の理論構成 割賦販売の基本ユニット</vt:lpstr>
      <vt:lpstr>第2節　消費貸借の効力</vt:lpstr>
      <vt:lpstr>消費貸借の貸主の担保責任</vt:lpstr>
      <vt:lpstr>第4節　消費貸借の終了　</vt:lpstr>
      <vt:lpstr>消費貸借の返還の時期</vt:lpstr>
      <vt:lpstr>「弁済期の合意」に関する要件事実論 学問のマナーに反する「あり得ない」記述</vt:lpstr>
      <vt:lpstr>履行不能の場合の価額返還</vt:lpstr>
      <vt:lpstr>出世払い契約の解釈 →司法研修所のこだわり</vt:lpstr>
      <vt:lpstr>Coffee　Break</vt:lpstr>
      <vt:lpstr>第5節　消費者信用</vt:lpstr>
      <vt:lpstr>第5節　消費者信用 第1款　消費者金融</vt:lpstr>
      <vt:lpstr>法定利率</vt:lpstr>
      <vt:lpstr>出資の受入れ，預り金及び金利等の取締りに関する法律</vt:lpstr>
      <vt:lpstr>貸金業法</vt:lpstr>
      <vt:lpstr>利息制限</vt:lpstr>
      <vt:lpstr>利息の元本充当と返還</vt:lpstr>
      <vt:lpstr>損害賠償額の予定の制限 利息制限法4条，7条 →日歩と年利</vt:lpstr>
      <vt:lpstr>不思議な倍率1.46, 109.5%の意味 年利（%）と日歩（1万円借りて何円と読み替えてもよい）との関係</vt:lpstr>
      <vt:lpstr>消費者契約法第9条の不思議な数字 年14.6パーセントの意味 → 日歩と年利</vt:lpstr>
      <vt:lpstr>Coffee　Break</vt:lpstr>
      <vt:lpstr>第5節　消費者信用 第2款　販売信用</vt:lpstr>
      <vt:lpstr>販売信用の類型 割賦販売法2条</vt:lpstr>
      <vt:lpstr>割賦販売と通常の売買との比較 →割賦販売と準消費貸借との関係； →クレジット販売； →ローン提携販売</vt:lpstr>
      <vt:lpstr>割賦販売の基本ユニットの応用（1/5） ローン提携販売（1）割賦販売? →基本</vt:lpstr>
      <vt:lpstr>割賦販売の基本ユニットの応用（2/5） クレジット販売（三当事者契約）→基本</vt:lpstr>
      <vt:lpstr>割賦販売の基本ユニットの応用（3/5） クレジット販売（第三者のためにする契約）→基本</vt:lpstr>
      <vt:lpstr>割賦販売の基本ユニットの応用（4/5） ローン提携販売（2）（三者契約）→基本</vt:lpstr>
      <vt:lpstr>割賦販売の基本ユニットの応用（5/5） ローン提携販売（3）（第三者のためにする契約）→基本</vt:lpstr>
      <vt:lpstr>販売信用の展開 →基本</vt:lpstr>
      <vt:lpstr>クレジットカード契約の理論構成</vt:lpstr>
      <vt:lpstr>クレジットカード契約における チャージ・バックの理論構成</vt:lpstr>
      <vt:lpstr>参考文献</vt:lpstr>
      <vt:lpstr>過払い金の元本充当と返還請求</vt:lpstr>
      <vt:lpstr>売買代金債務と準消費貸借上の債務との同一性の判断基準</vt:lpstr>
      <vt:lpstr>割賦販売に関する判例（1/2） →クレジット販売図1，図2</vt:lpstr>
      <vt:lpstr>割賦販売に関する判例（2/2） →クレジット販売図1，図2</vt:lpstr>
      <vt:lpstr>参考図書</vt:lpstr>
      <vt:lpstr>契約法各論講義 　 第2部 典型契約  第4章　消費貸借契約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cp:lastModifiedBy>加賀山茂</cp:lastModifiedBy>
  <cp:revision>1493</cp:revision>
  <cp:lastPrinted>2012-12-05T02:45:31Z</cp:lastPrinted>
  <dcterms:modified xsi:type="dcterms:W3CDTF">2014-11-11T04:00:31Z</dcterms:modified>
</cp:coreProperties>
</file>