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62" r:id="rId3"/>
    <p:sldId id="331" r:id="rId4"/>
    <p:sldId id="360" r:id="rId5"/>
    <p:sldId id="361" r:id="rId6"/>
    <p:sldId id="417" r:id="rId7"/>
    <p:sldId id="493" r:id="rId8"/>
    <p:sldId id="513" r:id="rId9"/>
    <p:sldId id="516" r:id="rId10"/>
    <p:sldId id="499" r:id="rId11"/>
    <p:sldId id="500" r:id="rId12"/>
    <p:sldId id="510" r:id="rId13"/>
    <p:sldId id="515" r:id="rId14"/>
    <p:sldId id="512" r:id="rId15"/>
    <p:sldId id="397" r:id="rId16"/>
    <p:sldId id="506" r:id="rId17"/>
    <p:sldId id="507" r:id="rId18"/>
    <p:sldId id="511" r:id="rId19"/>
    <p:sldId id="348" r:id="rId20"/>
    <p:sldId id="514" r:id="rId21"/>
    <p:sldId id="517" r:id="rId22"/>
    <p:sldId id="433" r:id="rId23"/>
    <p:sldId id="260" r:id="rId2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CC"/>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506" autoAdjust="0"/>
    <p:restoredTop sz="94692" autoAdjust="0"/>
  </p:normalViewPr>
  <p:slideViewPr>
    <p:cSldViewPr>
      <p:cViewPr varScale="1">
        <p:scale>
          <a:sx n="47" d="100"/>
          <a:sy n="47" d="100"/>
        </p:scale>
        <p:origin x="394" y="43"/>
      </p:cViewPr>
      <p:guideLst>
        <p:guide orient="horz" pos="2160"/>
        <p:guide pos="2880"/>
      </p:guideLst>
    </p:cSldViewPr>
  </p:slideViewPr>
  <p:outlineViewPr>
    <p:cViewPr>
      <p:scale>
        <a:sx n="33" d="100"/>
        <a:sy n="33" d="100"/>
      </p:scale>
      <p:origin x="0" y="118398"/>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0" d="100"/>
          <a:sy n="70" d="100"/>
        </p:scale>
        <p:origin x="-2184"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7349CE4-7B5D-40E8-A554-2724EAE3F4E8}" type="doc">
      <dgm:prSet loTypeId="urn:microsoft.com/office/officeart/2005/8/layout/hierarchy2" loCatId="hierarchy" qsTypeId="urn:microsoft.com/office/officeart/2005/8/quickstyle/simple5" qsCatId="simple" csTypeId="urn:microsoft.com/office/officeart/2005/8/colors/colorful2" csCatId="colorful" phldr="1"/>
      <dgm:spPr/>
      <dgm:t>
        <a:bodyPr/>
        <a:lstStyle/>
        <a:p>
          <a:endParaRPr kumimoji="1" lang="ja-JP" altLang="en-US"/>
        </a:p>
      </dgm:t>
    </dgm:pt>
    <dgm:pt modelId="{48219F5C-B257-42F4-9D63-0E419AA0EDB1}">
      <dgm:prSet phldrT="[テキスト]" custT="1"/>
      <dgm:spPr/>
      <dgm:t>
        <a:bodyPr/>
        <a:lstStyle/>
        <a:p>
          <a:r>
            <a:rPr kumimoji="1" lang="ja-JP" altLang="en-US" sz="2400" dirty="0" smtClean="0"/>
            <a:t>条件付</a:t>
          </a:r>
          <a:r>
            <a:rPr kumimoji="1" lang="en-US" altLang="ja-JP" sz="2400" dirty="0" smtClean="0"/>
            <a:t/>
          </a:r>
          <a:br>
            <a:rPr kumimoji="1" lang="en-US" altLang="ja-JP" sz="2400" dirty="0" smtClean="0"/>
          </a:br>
          <a:r>
            <a:rPr kumimoji="1" lang="ja-JP" altLang="en-US" sz="2400" dirty="0" smtClean="0"/>
            <a:t>権利の</a:t>
          </a:r>
          <a:r>
            <a:rPr kumimoji="1" lang="en-US" altLang="ja-JP" sz="2400" dirty="0" smtClean="0"/>
            <a:t/>
          </a:r>
          <a:br>
            <a:rPr kumimoji="1" lang="en-US" altLang="ja-JP" sz="2400" dirty="0" smtClean="0"/>
          </a:br>
          <a:r>
            <a:rPr kumimoji="1" lang="ja-JP" altLang="en-US" sz="2400" dirty="0" smtClean="0"/>
            <a:t>妨害</a:t>
          </a:r>
          <a:endParaRPr kumimoji="1" lang="ja-JP" altLang="en-US" sz="2400" dirty="0"/>
        </a:p>
      </dgm:t>
    </dgm:pt>
    <dgm:pt modelId="{D355BCE5-4C95-4722-BDF4-3868AD494E57}" type="parTrans" cxnId="{8FEAF4F0-B7FD-4FCF-957F-54E27FBC1FFE}">
      <dgm:prSet/>
      <dgm:spPr/>
      <dgm:t>
        <a:bodyPr/>
        <a:lstStyle/>
        <a:p>
          <a:endParaRPr kumimoji="1" lang="ja-JP" altLang="en-US" sz="2400"/>
        </a:p>
      </dgm:t>
    </dgm:pt>
    <dgm:pt modelId="{2881FA19-1F7C-42DE-9992-477B7EBBEE28}" type="sibTrans" cxnId="{8FEAF4F0-B7FD-4FCF-957F-54E27FBC1FFE}">
      <dgm:prSet/>
      <dgm:spPr/>
      <dgm:t>
        <a:bodyPr/>
        <a:lstStyle/>
        <a:p>
          <a:endParaRPr kumimoji="1" lang="ja-JP" altLang="en-US" sz="2400"/>
        </a:p>
      </dgm:t>
    </dgm:pt>
    <dgm:pt modelId="{AC84B166-C0EA-4995-BC8C-4DAF21EFA2B2}">
      <dgm:prSet phldrT="[テキスト]" custT="1">
        <dgm:style>
          <a:lnRef idx="1">
            <a:schemeClr val="accent1"/>
          </a:lnRef>
          <a:fillRef idx="2">
            <a:schemeClr val="accent1"/>
          </a:fillRef>
          <a:effectRef idx="1">
            <a:schemeClr val="accent1"/>
          </a:effectRef>
          <a:fontRef idx="minor">
            <a:schemeClr val="dk1"/>
          </a:fontRef>
        </dgm:style>
      </dgm:prSet>
      <dgm:spPr/>
      <dgm:t>
        <a:bodyPr/>
        <a:lstStyle/>
        <a:p>
          <a:r>
            <a:rPr kumimoji="1" lang="ja-JP" altLang="en-US" sz="2400" dirty="0" smtClean="0"/>
            <a:t>条件成就の</a:t>
          </a:r>
          <a:r>
            <a:rPr kumimoji="1" lang="en-US" altLang="ja-JP" sz="2400" dirty="0" smtClean="0"/>
            <a:t/>
          </a:r>
          <a:br>
            <a:rPr kumimoji="1" lang="en-US" altLang="ja-JP" sz="2400" dirty="0" smtClean="0"/>
          </a:br>
          <a:r>
            <a:rPr kumimoji="1" lang="ja-JP" altLang="en-US" sz="2400" dirty="0" smtClean="0"/>
            <a:t>妨害</a:t>
          </a:r>
          <a:endParaRPr kumimoji="1" lang="ja-JP" altLang="en-US" sz="2400" dirty="0"/>
        </a:p>
      </dgm:t>
    </dgm:pt>
    <dgm:pt modelId="{B0757277-05D0-4BFB-AB64-FFB0DFDC67A1}" type="parTrans" cxnId="{3D97D71C-85CF-40A0-B386-6390928E619A}">
      <dgm:prSet custT="1"/>
      <dgm:spPr/>
      <dgm:t>
        <a:bodyPr/>
        <a:lstStyle/>
        <a:p>
          <a:endParaRPr kumimoji="1" lang="ja-JP" altLang="en-US" sz="2400"/>
        </a:p>
      </dgm:t>
    </dgm:pt>
    <dgm:pt modelId="{6719060E-1E04-44D0-9B0D-8F9FF76D9765}" type="sibTrans" cxnId="{3D97D71C-85CF-40A0-B386-6390928E619A}">
      <dgm:prSet/>
      <dgm:spPr/>
      <dgm:t>
        <a:bodyPr/>
        <a:lstStyle/>
        <a:p>
          <a:endParaRPr kumimoji="1" lang="ja-JP" altLang="en-US" sz="2400"/>
        </a:p>
      </dgm:t>
    </dgm:pt>
    <dgm:pt modelId="{CB6444AA-3A39-4D4C-B352-B2BC449D771B}">
      <dgm:prSet phldrT="[テキスト]" custT="1">
        <dgm:style>
          <a:lnRef idx="1">
            <a:schemeClr val="accent1"/>
          </a:lnRef>
          <a:fillRef idx="2">
            <a:schemeClr val="accent1"/>
          </a:fillRef>
          <a:effectRef idx="1">
            <a:schemeClr val="accent1"/>
          </a:effectRef>
          <a:fontRef idx="minor">
            <a:schemeClr val="dk1"/>
          </a:fontRef>
        </dgm:style>
      </dgm:prSet>
      <dgm:spPr/>
      <dgm:t>
        <a:bodyPr/>
        <a:lstStyle/>
        <a:p>
          <a:r>
            <a:rPr kumimoji="1" lang="ja-JP" altLang="en-US" sz="2400" dirty="0" smtClean="0"/>
            <a:t>民法</a:t>
          </a:r>
          <a:r>
            <a:rPr kumimoji="1" lang="en-US" altLang="ja-JP" sz="2400" dirty="0" smtClean="0"/>
            <a:t/>
          </a:r>
          <a:br>
            <a:rPr kumimoji="1" lang="en-US" altLang="ja-JP" sz="2400" dirty="0" smtClean="0"/>
          </a:br>
          <a:r>
            <a:rPr kumimoji="1" lang="en-US" altLang="ja-JP" sz="2400" dirty="0" smtClean="0"/>
            <a:t>130</a:t>
          </a:r>
          <a:r>
            <a:rPr kumimoji="1" lang="ja-JP" altLang="en-US" sz="2400" dirty="0" smtClean="0"/>
            <a:t>条</a:t>
          </a:r>
          <a:endParaRPr kumimoji="1" lang="ja-JP" altLang="en-US" sz="2400" dirty="0"/>
        </a:p>
      </dgm:t>
    </dgm:pt>
    <dgm:pt modelId="{940C21AD-E44D-4CFB-A0F2-A5CEB4F49AE5}" type="parTrans" cxnId="{0C83F335-CFA8-4153-8D55-0EAE1FB7FBF4}">
      <dgm:prSet custT="1"/>
      <dgm:spPr/>
      <dgm:t>
        <a:bodyPr/>
        <a:lstStyle/>
        <a:p>
          <a:endParaRPr kumimoji="1" lang="ja-JP" altLang="en-US" sz="2400"/>
        </a:p>
      </dgm:t>
    </dgm:pt>
    <dgm:pt modelId="{30048021-DA5E-469A-8A35-7791D908A4AE}" type="sibTrans" cxnId="{0C83F335-CFA8-4153-8D55-0EAE1FB7FBF4}">
      <dgm:prSet/>
      <dgm:spPr/>
      <dgm:t>
        <a:bodyPr/>
        <a:lstStyle/>
        <a:p>
          <a:endParaRPr kumimoji="1" lang="ja-JP" altLang="en-US" sz="2400"/>
        </a:p>
      </dgm:t>
    </dgm:pt>
    <dgm:pt modelId="{B7C1D965-48D2-4BED-96AC-CCED69E5C2B5}">
      <dgm:prSet phldrT="[テキスト]" custT="1">
        <dgm:style>
          <a:lnRef idx="1">
            <a:schemeClr val="accent1"/>
          </a:lnRef>
          <a:fillRef idx="2">
            <a:schemeClr val="accent1"/>
          </a:fillRef>
          <a:effectRef idx="1">
            <a:schemeClr val="accent1"/>
          </a:effectRef>
          <a:fontRef idx="minor">
            <a:schemeClr val="dk1"/>
          </a:fontRef>
        </dgm:style>
      </dgm:prSet>
      <dgm:spPr/>
      <dgm:t>
        <a:bodyPr/>
        <a:lstStyle/>
        <a:p>
          <a:r>
            <a:rPr kumimoji="1" lang="ja-JP" altLang="en-US" sz="2400" dirty="0" smtClean="0"/>
            <a:t>条件が成就したものとみなされる</a:t>
          </a:r>
          <a:endParaRPr kumimoji="1" lang="ja-JP" altLang="en-US" sz="2400" dirty="0"/>
        </a:p>
      </dgm:t>
    </dgm:pt>
    <dgm:pt modelId="{780AB8D6-4447-441C-8457-EB9D2793810A}" type="parTrans" cxnId="{697017A3-4FE0-40A1-AD2B-7BE4CB9E1F03}">
      <dgm:prSet custT="1"/>
      <dgm:spPr/>
      <dgm:t>
        <a:bodyPr/>
        <a:lstStyle/>
        <a:p>
          <a:endParaRPr kumimoji="1" lang="ja-JP" altLang="en-US" sz="2400"/>
        </a:p>
      </dgm:t>
    </dgm:pt>
    <dgm:pt modelId="{C181015B-8372-4AA6-AD7E-77C917C359E3}" type="sibTrans" cxnId="{697017A3-4FE0-40A1-AD2B-7BE4CB9E1F03}">
      <dgm:prSet/>
      <dgm:spPr/>
      <dgm:t>
        <a:bodyPr/>
        <a:lstStyle/>
        <a:p>
          <a:endParaRPr kumimoji="1" lang="ja-JP" altLang="en-US" sz="2400"/>
        </a:p>
      </dgm:t>
    </dgm:pt>
    <dgm:pt modelId="{10003AC7-9C3B-4B59-AEC3-652DA1BC2EFF}">
      <dgm:prSet phldrT="[テキスト]" custT="1">
        <dgm:style>
          <a:lnRef idx="1">
            <a:schemeClr val="accent6"/>
          </a:lnRef>
          <a:fillRef idx="2">
            <a:schemeClr val="accent6"/>
          </a:fillRef>
          <a:effectRef idx="1">
            <a:schemeClr val="accent6"/>
          </a:effectRef>
          <a:fontRef idx="minor">
            <a:schemeClr val="dk1"/>
          </a:fontRef>
        </dgm:style>
      </dgm:prSet>
      <dgm:spPr/>
      <dgm:t>
        <a:bodyPr/>
        <a:lstStyle/>
        <a:p>
          <a:r>
            <a:rPr kumimoji="1" lang="ja-JP" altLang="en-US" sz="2400" dirty="0" smtClean="0"/>
            <a:t>条件成就の</a:t>
          </a:r>
          <a:r>
            <a:rPr kumimoji="1" lang="en-US" altLang="ja-JP" sz="2400" dirty="0" smtClean="0"/>
            <a:t/>
          </a:r>
          <a:br>
            <a:rPr kumimoji="1" lang="en-US" altLang="ja-JP" sz="2400" dirty="0" smtClean="0"/>
          </a:br>
          <a:r>
            <a:rPr kumimoji="1" lang="ja-JP" altLang="en-US" sz="2400" dirty="0" smtClean="0"/>
            <a:t>早期実現</a:t>
          </a:r>
          <a:endParaRPr kumimoji="1" lang="ja-JP" altLang="en-US" sz="2400" dirty="0"/>
        </a:p>
      </dgm:t>
    </dgm:pt>
    <dgm:pt modelId="{E6E8A7DC-0F04-4A54-BCCC-CF3E87328320}" type="parTrans" cxnId="{39BB3FE2-7E1D-4D63-8454-1854B5D3E812}">
      <dgm:prSet custT="1"/>
      <dgm:spPr/>
      <dgm:t>
        <a:bodyPr/>
        <a:lstStyle/>
        <a:p>
          <a:endParaRPr kumimoji="1" lang="ja-JP" altLang="en-US" sz="2400"/>
        </a:p>
      </dgm:t>
    </dgm:pt>
    <dgm:pt modelId="{C45477EC-78B5-4C40-ABB7-31554AFDDBE9}" type="sibTrans" cxnId="{39BB3FE2-7E1D-4D63-8454-1854B5D3E812}">
      <dgm:prSet/>
      <dgm:spPr/>
      <dgm:t>
        <a:bodyPr/>
        <a:lstStyle/>
        <a:p>
          <a:endParaRPr kumimoji="1" lang="ja-JP" altLang="en-US" sz="2400"/>
        </a:p>
      </dgm:t>
    </dgm:pt>
    <dgm:pt modelId="{C3EE109C-DE8D-4914-91F9-8E09325180B1}">
      <dgm:prSet phldrT="[テキスト]" custT="1">
        <dgm:style>
          <a:lnRef idx="1">
            <a:schemeClr val="accent6"/>
          </a:lnRef>
          <a:fillRef idx="2">
            <a:schemeClr val="accent6"/>
          </a:fillRef>
          <a:effectRef idx="1">
            <a:schemeClr val="accent6"/>
          </a:effectRef>
          <a:fontRef idx="minor">
            <a:schemeClr val="dk1"/>
          </a:fontRef>
        </dgm:style>
      </dgm:prSet>
      <dgm:spPr/>
      <dgm:t>
        <a:bodyPr/>
        <a:lstStyle/>
        <a:p>
          <a:r>
            <a:rPr kumimoji="1" lang="ja-JP" altLang="en-US" sz="2400" dirty="0" smtClean="0"/>
            <a:t>民法</a:t>
          </a:r>
          <a:r>
            <a:rPr kumimoji="1" lang="en-US" altLang="ja-JP" sz="2400" dirty="0" smtClean="0"/>
            <a:t/>
          </a:r>
          <a:br>
            <a:rPr kumimoji="1" lang="en-US" altLang="ja-JP" sz="2400" dirty="0" smtClean="0"/>
          </a:br>
          <a:r>
            <a:rPr kumimoji="1" lang="en-US" altLang="ja-JP" sz="2400" dirty="0" smtClean="0"/>
            <a:t>693</a:t>
          </a:r>
          <a:r>
            <a:rPr kumimoji="1" lang="ja-JP" altLang="en-US" sz="2400" dirty="0" smtClean="0"/>
            <a:t>条</a:t>
          </a:r>
          <a:endParaRPr kumimoji="1" lang="ja-JP" altLang="en-US" sz="2400" dirty="0"/>
        </a:p>
      </dgm:t>
    </dgm:pt>
    <dgm:pt modelId="{8CD57042-ED1C-41A9-8243-FD1B4CEB00F4}" type="parTrans" cxnId="{66A90BFE-9BA1-433D-A277-5AF350CD5B83}">
      <dgm:prSet custT="1"/>
      <dgm:spPr/>
      <dgm:t>
        <a:bodyPr/>
        <a:lstStyle/>
        <a:p>
          <a:endParaRPr kumimoji="1" lang="ja-JP" altLang="en-US" sz="2400"/>
        </a:p>
      </dgm:t>
    </dgm:pt>
    <dgm:pt modelId="{ACFCECE3-C626-4206-BD31-9E4DA3498BF3}" type="sibTrans" cxnId="{66A90BFE-9BA1-433D-A277-5AF350CD5B83}">
      <dgm:prSet/>
      <dgm:spPr/>
      <dgm:t>
        <a:bodyPr/>
        <a:lstStyle/>
        <a:p>
          <a:endParaRPr kumimoji="1" lang="ja-JP" altLang="en-US" sz="2400"/>
        </a:p>
      </dgm:t>
    </dgm:pt>
    <dgm:pt modelId="{C744D074-FFBA-48DB-9FD5-C5363139B0AD}">
      <dgm:prSet phldrT="[テキスト]" custT="1">
        <dgm:style>
          <a:lnRef idx="1">
            <a:schemeClr val="accent6"/>
          </a:lnRef>
          <a:fillRef idx="2">
            <a:schemeClr val="accent6"/>
          </a:fillRef>
          <a:effectRef idx="1">
            <a:schemeClr val="accent6"/>
          </a:effectRef>
          <a:fontRef idx="minor">
            <a:schemeClr val="dk1"/>
          </a:fontRef>
        </dgm:style>
      </dgm:prSet>
      <dgm:spPr/>
      <dgm:t>
        <a:bodyPr/>
        <a:lstStyle/>
        <a:p>
          <a:r>
            <a:rPr kumimoji="1" lang="ja-JP" altLang="en-US" sz="2400" dirty="0" smtClean="0"/>
            <a:t>条件が相当期間成就しないものとされる。</a:t>
          </a:r>
          <a:endParaRPr kumimoji="1" lang="ja-JP" altLang="en-US" sz="2400" dirty="0"/>
        </a:p>
      </dgm:t>
    </dgm:pt>
    <dgm:pt modelId="{350E0E62-252F-4AB6-9D77-24265913ED88}" type="parTrans" cxnId="{C6E26D7F-011A-4A7D-B5F5-2A75BA216C4B}">
      <dgm:prSet custT="1"/>
      <dgm:spPr/>
      <dgm:t>
        <a:bodyPr/>
        <a:lstStyle/>
        <a:p>
          <a:endParaRPr kumimoji="1" lang="ja-JP" altLang="en-US" sz="2400"/>
        </a:p>
      </dgm:t>
    </dgm:pt>
    <dgm:pt modelId="{37BFAFF1-95B6-4AE1-BF47-5875169939C6}" type="sibTrans" cxnId="{C6E26D7F-011A-4A7D-B5F5-2A75BA216C4B}">
      <dgm:prSet/>
      <dgm:spPr/>
      <dgm:t>
        <a:bodyPr/>
        <a:lstStyle/>
        <a:p>
          <a:endParaRPr kumimoji="1" lang="ja-JP" altLang="en-US" sz="2400"/>
        </a:p>
      </dgm:t>
    </dgm:pt>
    <dgm:pt modelId="{626C910C-FA09-441E-95FF-1789719537B1}" type="pres">
      <dgm:prSet presAssocID="{37349CE4-7B5D-40E8-A554-2724EAE3F4E8}" presName="diagram" presStyleCnt="0">
        <dgm:presLayoutVars>
          <dgm:chPref val="1"/>
          <dgm:dir/>
          <dgm:animOne val="branch"/>
          <dgm:animLvl val="lvl"/>
          <dgm:resizeHandles val="exact"/>
        </dgm:presLayoutVars>
      </dgm:prSet>
      <dgm:spPr/>
      <dgm:t>
        <a:bodyPr/>
        <a:lstStyle/>
        <a:p>
          <a:endParaRPr kumimoji="1" lang="ja-JP" altLang="en-US"/>
        </a:p>
      </dgm:t>
    </dgm:pt>
    <dgm:pt modelId="{655554C1-DD2C-4C94-A52A-96306B3D4BE4}" type="pres">
      <dgm:prSet presAssocID="{48219F5C-B257-42F4-9D63-0E419AA0EDB1}" presName="root1" presStyleCnt="0"/>
      <dgm:spPr/>
    </dgm:pt>
    <dgm:pt modelId="{E7856D5D-DE79-442B-8B0E-009EA0E141C9}" type="pres">
      <dgm:prSet presAssocID="{48219F5C-B257-42F4-9D63-0E419AA0EDB1}" presName="LevelOneTextNode" presStyleLbl="node0" presStyleIdx="0" presStyleCnt="1" custScaleX="75132" custScaleY="235795">
        <dgm:presLayoutVars>
          <dgm:chPref val="3"/>
        </dgm:presLayoutVars>
      </dgm:prSet>
      <dgm:spPr/>
      <dgm:t>
        <a:bodyPr/>
        <a:lstStyle/>
        <a:p>
          <a:endParaRPr kumimoji="1" lang="ja-JP" altLang="en-US"/>
        </a:p>
      </dgm:t>
    </dgm:pt>
    <dgm:pt modelId="{93689C62-4335-4146-9137-F82B20BA886E}" type="pres">
      <dgm:prSet presAssocID="{48219F5C-B257-42F4-9D63-0E419AA0EDB1}" presName="level2hierChild" presStyleCnt="0"/>
      <dgm:spPr/>
    </dgm:pt>
    <dgm:pt modelId="{ABA55FA7-E62A-4FB7-B89D-182F509ECE85}" type="pres">
      <dgm:prSet presAssocID="{B0757277-05D0-4BFB-AB64-FFB0DFDC67A1}" presName="conn2-1" presStyleLbl="parChTrans1D2" presStyleIdx="0" presStyleCnt="2"/>
      <dgm:spPr/>
      <dgm:t>
        <a:bodyPr/>
        <a:lstStyle/>
        <a:p>
          <a:endParaRPr kumimoji="1" lang="ja-JP" altLang="en-US"/>
        </a:p>
      </dgm:t>
    </dgm:pt>
    <dgm:pt modelId="{4370370A-9FFC-4610-BAEF-B861CD4604B2}" type="pres">
      <dgm:prSet presAssocID="{B0757277-05D0-4BFB-AB64-FFB0DFDC67A1}" presName="connTx" presStyleLbl="parChTrans1D2" presStyleIdx="0" presStyleCnt="2"/>
      <dgm:spPr/>
      <dgm:t>
        <a:bodyPr/>
        <a:lstStyle/>
        <a:p>
          <a:endParaRPr kumimoji="1" lang="ja-JP" altLang="en-US"/>
        </a:p>
      </dgm:t>
    </dgm:pt>
    <dgm:pt modelId="{7FB401D4-3768-4217-A58A-B7E5AE346EBD}" type="pres">
      <dgm:prSet presAssocID="{AC84B166-C0EA-4995-BC8C-4DAF21EFA2B2}" presName="root2" presStyleCnt="0"/>
      <dgm:spPr/>
    </dgm:pt>
    <dgm:pt modelId="{76654B78-D5B8-462C-A561-639F590A7359}" type="pres">
      <dgm:prSet presAssocID="{AC84B166-C0EA-4995-BC8C-4DAF21EFA2B2}" presName="LevelTwoTextNode" presStyleLbl="node2" presStyleIdx="0" presStyleCnt="2" custScaleX="110000" custScaleY="121000">
        <dgm:presLayoutVars>
          <dgm:chPref val="3"/>
        </dgm:presLayoutVars>
      </dgm:prSet>
      <dgm:spPr/>
      <dgm:t>
        <a:bodyPr/>
        <a:lstStyle/>
        <a:p>
          <a:endParaRPr kumimoji="1" lang="ja-JP" altLang="en-US"/>
        </a:p>
      </dgm:t>
    </dgm:pt>
    <dgm:pt modelId="{269D5F73-1E3B-4F3A-87A2-71C6457F1352}" type="pres">
      <dgm:prSet presAssocID="{AC84B166-C0EA-4995-BC8C-4DAF21EFA2B2}" presName="level3hierChild" presStyleCnt="0"/>
      <dgm:spPr/>
    </dgm:pt>
    <dgm:pt modelId="{44A1952B-3128-4582-893B-A442EB2C5909}" type="pres">
      <dgm:prSet presAssocID="{940C21AD-E44D-4CFB-A0F2-A5CEB4F49AE5}" presName="conn2-1" presStyleLbl="parChTrans1D3" presStyleIdx="0" presStyleCnt="2"/>
      <dgm:spPr/>
      <dgm:t>
        <a:bodyPr/>
        <a:lstStyle/>
        <a:p>
          <a:endParaRPr kumimoji="1" lang="ja-JP" altLang="en-US"/>
        </a:p>
      </dgm:t>
    </dgm:pt>
    <dgm:pt modelId="{3EAD7EF7-2D3C-4D8B-BA2D-C8802BC6E134}" type="pres">
      <dgm:prSet presAssocID="{940C21AD-E44D-4CFB-A0F2-A5CEB4F49AE5}" presName="connTx" presStyleLbl="parChTrans1D3" presStyleIdx="0" presStyleCnt="2"/>
      <dgm:spPr/>
      <dgm:t>
        <a:bodyPr/>
        <a:lstStyle/>
        <a:p>
          <a:endParaRPr kumimoji="1" lang="ja-JP" altLang="en-US"/>
        </a:p>
      </dgm:t>
    </dgm:pt>
    <dgm:pt modelId="{701C82F4-0889-46A4-921A-91D005DDC51B}" type="pres">
      <dgm:prSet presAssocID="{CB6444AA-3A39-4D4C-B352-B2BC449D771B}" presName="root2" presStyleCnt="0"/>
      <dgm:spPr/>
    </dgm:pt>
    <dgm:pt modelId="{C725875D-4D50-4E39-B013-D0AC0002FB38}" type="pres">
      <dgm:prSet presAssocID="{CB6444AA-3A39-4D4C-B352-B2BC449D771B}" presName="LevelTwoTextNode" presStyleLbl="node3" presStyleIdx="0" presStyleCnt="2" custScaleY="121000">
        <dgm:presLayoutVars>
          <dgm:chPref val="3"/>
        </dgm:presLayoutVars>
      </dgm:prSet>
      <dgm:spPr/>
      <dgm:t>
        <a:bodyPr/>
        <a:lstStyle/>
        <a:p>
          <a:endParaRPr kumimoji="1" lang="ja-JP" altLang="en-US"/>
        </a:p>
      </dgm:t>
    </dgm:pt>
    <dgm:pt modelId="{9814D938-EA83-4289-9EDB-83A07802DC75}" type="pres">
      <dgm:prSet presAssocID="{CB6444AA-3A39-4D4C-B352-B2BC449D771B}" presName="level3hierChild" presStyleCnt="0"/>
      <dgm:spPr/>
    </dgm:pt>
    <dgm:pt modelId="{2D12AB5D-EE71-4D8C-950D-4BAAF87E8354}" type="pres">
      <dgm:prSet presAssocID="{780AB8D6-4447-441C-8457-EB9D2793810A}" presName="conn2-1" presStyleLbl="parChTrans1D4" presStyleIdx="0" presStyleCnt="2"/>
      <dgm:spPr/>
      <dgm:t>
        <a:bodyPr/>
        <a:lstStyle/>
        <a:p>
          <a:endParaRPr kumimoji="1" lang="ja-JP" altLang="en-US"/>
        </a:p>
      </dgm:t>
    </dgm:pt>
    <dgm:pt modelId="{40C4506A-77F8-4CDE-9C5F-D8C4A4B5A376}" type="pres">
      <dgm:prSet presAssocID="{780AB8D6-4447-441C-8457-EB9D2793810A}" presName="connTx" presStyleLbl="parChTrans1D4" presStyleIdx="0" presStyleCnt="2"/>
      <dgm:spPr/>
      <dgm:t>
        <a:bodyPr/>
        <a:lstStyle/>
        <a:p>
          <a:endParaRPr kumimoji="1" lang="ja-JP" altLang="en-US"/>
        </a:p>
      </dgm:t>
    </dgm:pt>
    <dgm:pt modelId="{BABD99F3-EBCC-496D-B42A-2858695D230A}" type="pres">
      <dgm:prSet presAssocID="{B7C1D965-48D2-4BED-96AC-CCED69E5C2B5}" presName="root2" presStyleCnt="0"/>
      <dgm:spPr/>
    </dgm:pt>
    <dgm:pt modelId="{01548704-7C43-4928-8CED-232946AB28A1}" type="pres">
      <dgm:prSet presAssocID="{B7C1D965-48D2-4BED-96AC-CCED69E5C2B5}" presName="LevelTwoTextNode" presStyleLbl="node4" presStyleIdx="0" presStyleCnt="2" custScaleX="110000" custScaleY="235795">
        <dgm:presLayoutVars>
          <dgm:chPref val="3"/>
        </dgm:presLayoutVars>
      </dgm:prSet>
      <dgm:spPr/>
      <dgm:t>
        <a:bodyPr/>
        <a:lstStyle/>
        <a:p>
          <a:endParaRPr kumimoji="1" lang="ja-JP" altLang="en-US"/>
        </a:p>
      </dgm:t>
    </dgm:pt>
    <dgm:pt modelId="{45D61427-FDC9-41D5-A6C4-F5114E79B452}" type="pres">
      <dgm:prSet presAssocID="{B7C1D965-48D2-4BED-96AC-CCED69E5C2B5}" presName="level3hierChild" presStyleCnt="0"/>
      <dgm:spPr/>
    </dgm:pt>
    <dgm:pt modelId="{F21D63FC-7101-456B-A9B9-DAC45405AE24}" type="pres">
      <dgm:prSet presAssocID="{E6E8A7DC-0F04-4A54-BCCC-CF3E87328320}" presName="conn2-1" presStyleLbl="parChTrans1D2" presStyleIdx="1" presStyleCnt="2"/>
      <dgm:spPr/>
      <dgm:t>
        <a:bodyPr/>
        <a:lstStyle/>
        <a:p>
          <a:endParaRPr kumimoji="1" lang="ja-JP" altLang="en-US"/>
        </a:p>
      </dgm:t>
    </dgm:pt>
    <dgm:pt modelId="{53752939-6E3E-4A01-A980-B6F559FAF63A}" type="pres">
      <dgm:prSet presAssocID="{E6E8A7DC-0F04-4A54-BCCC-CF3E87328320}" presName="connTx" presStyleLbl="parChTrans1D2" presStyleIdx="1" presStyleCnt="2"/>
      <dgm:spPr/>
      <dgm:t>
        <a:bodyPr/>
        <a:lstStyle/>
        <a:p>
          <a:endParaRPr kumimoji="1" lang="ja-JP" altLang="en-US"/>
        </a:p>
      </dgm:t>
    </dgm:pt>
    <dgm:pt modelId="{87C0114E-4DEE-4812-ADE3-9B0CB2D0459B}" type="pres">
      <dgm:prSet presAssocID="{10003AC7-9C3B-4B59-AEC3-652DA1BC2EFF}" presName="root2" presStyleCnt="0"/>
      <dgm:spPr/>
    </dgm:pt>
    <dgm:pt modelId="{38F4AEF2-3292-49D2-AC1E-52785FE7BD7A}" type="pres">
      <dgm:prSet presAssocID="{10003AC7-9C3B-4B59-AEC3-652DA1BC2EFF}" presName="LevelTwoTextNode" presStyleLbl="node2" presStyleIdx="1" presStyleCnt="2" custScaleX="110000" custScaleY="121000">
        <dgm:presLayoutVars>
          <dgm:chPref val="3"/>
        </dgm:presLayoutVars>
      </dgm:prSet>
      <dgm:spPr/>
      <dgm:t>
        <a:bodyPr/>
        <a:lstStyle/>
        <a:p>
          <a:endParaRPr kumimoji="1" lang="ja-JP" altLang="en-US"/>
        </a:p>
      </dgm:t>
    </dgm:pt>
    <dgm:pt modelId="{6DD44676-48A7-41D2-A1FD-72D0EFFFB8AF}" type="pres">
      <dgm:prSet presAssocID="{10003AC7-9C3B-4B59-AEC3-652DA1BC2EFF}" presName="level3hierChild" presStyleCnt="0"/>
      <dgm:spPr/>
    </dgm:pt>
    <dgm:pt modelId="{7167171C-182A-4C1A-AABE-62E83C376014}" type="pres">
      <dgm:prSet presAssocID="{8CD57042-ED1C-41A9-8243-FD1B4CEB00F4}" presName="conn2-1" presStyleLbl="parChTrans1D3" presStyleIdx="1" presStyleCnt="2"/>
      <dgm:spPr/>
      <dgm:t>
        <a:bodyPr/>
        <a:lstStyle/>
        <a:p>
          <a:endParaRPr kumimoji="1" lang="ja-JP" altLang="en-US"/>
        </a:p>
      </dgm:t>
    </dgm:pt>
    <dgm:pt modelId="{5C11BE61-597E-469F-8A0F-5952E44217B4}" type="pres">
      <dgm:prSet presAssocID="{8CD57042-ED1C-41A9-8243-FD1B4CEB00F4}" presName="connTx" presStyleLbl="parChTrans1D3" presStyleIdx="1" presStyleCnt="2"/>
      <dgm:spPr/>
      <dgm:t>
        <a:bodyPr/>
        <a:lstStyle/>
        <a:p>
          <a:endParaRPr kumimoji="1" lang="ja-JP" altLang="en-US"/>
        </a:p>
      </dgm:t>
    </dgm:pt>
    <dgm:pt modelId="{E4EFA42F-70E5-4BD2-8469-CD9E1327BED8}" type="pres">
      <dgm:prSet presAssocID="{C3EE109C-DE8D-4914-91F9-8E09325180B1}" presName="root2" presStyleCnt="0"/>
      <dgm:spPr/>
    </dgm:pt>
    <dgm:pt modelId="{4AE37C9B-730E-46D5-879C-B2D8C3084136}" type="pres">
      <dgm:prSet presAssocID="{C3EE109C-DE8D-4914-91F9-8E09325180B1}" presName="LevelTwoTextNode" presStyleLbl="node3" presStyleIdx="1" presStyleCnt="2" custScaleY="121000">
        <dgm:presLayoutVars>
          <dgm:chPref val="3"/>
        </dgm:presLayoutVars>
      </dgm:prSet>
      <dgm:spPr/>
      <dgm:t>
        <a:bodyPr/>
        <a:lstStyle/>
        <a:p>
          <a:endParaRPr kumimoji="1" lang="ja-JP" altLang="en-US"/>
        </a:p>
      </dgm:t>
    </dgm:pt>
    <dgm:pt modelId="{F7AF0E40-CB82-4310-95D0-70B0C33C4B71}" type="pres">
      <dgm:prSet presAssocID="{C3EE109C-DE8D-4914-91F9-8E09325180B1}" presName="level3hierChild" presStyleCnt="0"/>
      <dgm:spPr/>
    </dgm:pt>
    <dgm:pt modelId="{385256E3-3958-47AE-8CC5-AE9CC4BF3E70}" type="pres">
      <dgm:prSet presAssocID="{350E0E62-252F-4AB6-9D77-24265913ED88}" presName="conn2-1" presStyleLbl="parChTrans1D4" presStyleIdx="1" presStyleCnt="2"/>
      <dgm:spPr/>
      <dgm:t>
        <a:bodyPr/>
        <a:lstStyle/>
        <a:p>
          <a:endParaRPr kumimoji="1" lang="ja-JP" altLang="en-US"/>
        </a:p>
      </dgm:t>
    </dgm:pt>
    <dgm:pt modelId="{457EBC2A-0394-42A6-8572-C4359CD363CB}" type="pres">
      <dgm:prSet presAssocID="{350E0E62-252F-4AB6-9D77-24265913ED88}" presName="connTx" presStyleLbl="parChTrans1D4" presStyleIdx="1" presStyleCnt="2"/>
      <dgm:spPr/>
      <dgm:t>
        <a:bodyPr/>
        <a:lstStyle/>
        <a:p>
          <a:endParaRPr kumimoji="1" lang="ja-JP" altLang="en-US"/>
        </a:p>
      </dgm:t>
    </dgm:pt>
    <dgm:pt modelId="{8573AE52-F6E8-45EB-9AC3-AF048B5E95BB}" type="pres">
      <dgm:prSet presAssocID="{C744D074-FFBA-48DB-9FD5-C5363139B0AD}" presName="root2" presStyleCnt="0"/>
      <dgm:spPr/>
    </dgm:pt>
    <dgm:pt modelId="{C2DA2322-07B8-4460-A7A5-57310652FE80}" type="pres">
      <dgm:prSet presAssocID="{C744D074-FFBA-48DB-9FD5-C5363139B0AD}" presName="LevelTwoTextNode" presStyleLbl="node4" presStyleIdx="1" presStyleCnt="2" custScaleX="110000" custScaleY="235795">
        <dgm:presLayoutVars>
          <dgm:chPref val="3"/>
        </dgm:presLayoutVars>
      </dgm:prSet>
      <dgm:spPr/>
      <dgm:t>
        <a:bodyPr/>
        <a:lstStyle/>
        <a:p>
          <a:endParaRPr kumimoji="1" lang="ja-JP" altLang="en-US"/>
        </a:p>
      </dgm:t>
    </dgm:pt>
    <dgm:pt modelId="{B4E8A998-F9B2-4CAC-9352-15ED281E4560}" type="pres">
      <dgm:prSet presAssocID="{C744D074-FFBA-48DB-9FD5-C5363139B0AD}" presName="level3hierChild" presStyleCnt="0"/>
      <dgm:spPr/>
    </dgm:pt>
  </dgm:ptLst>
  <dgm:cxnLst>
    <dgm:cxn modelId="{11223F59-D77F-432C-8556-F77A53241EAD}" type="presOf" srcId="{940C21AD-E44D-4CFB-A0F2-A5CEB4F49AE5}" destId="{44A1952B-3128-4582-893B-A442EB2C5909}" srcOrd="0" destOrd="0" presId="urn:microsoft.com/office/officeart/2005/8/layout/hierarchy2"/>
    <dgm:cxn modelId="{D983F719-74AD-4343-AFCF-375C2DB81EE3}" type="presOf" srcId="{350E0E62-252F-4AB6-9D77-24265913ED88}" destId="{385256E3-3958-47AE-8CC5-AE9CC4BF3E70}" srcOrd="0" destOrd="0" presId="urn:microsoft.com/office/officeart/2005/8/layout/hierarchy2"/>
    <dgm:cxn modelId="{08FF9E5C-F9CE-44A9-BC8D-5998490A8446}" type="presOf" srcId="{940C21AD-E44D-4CFB-A0F2-A5CEB4F49AE5}" destId="{3EAD7EF7-2D3C-4D8B-BA2D-C8802BC6E134}" srcOrd="1" destOrd="0" presId="urn:microsoft.com/office/officeart/2005/8/layout/hierarchy2"/>
    <dgm:cxn modelId="{3D97D71C-85CF-40A0-B386-6390928E619A}" srcId="{48219F5C-B257-42F4-9D63-0E419AA0EDB1}" destId="{AC84B166-C0EA-4995-BC8C-4DAF21EFA2B2}" srcOrd="0" destOrd="0" parTransId="{B0757277-05D0-4BFB-AB64-FFB0DFDC67A1}" sibTransId="{6719060E-1E04-44D0-9B0D-8F9FF76D9765}"/>
    <dgm:cxn modelId="{7E81369B-8CFD-44D5-81DC-5DB43FB83FAC}" type="presOf" srcId="{780AB8D6-4447-441C-8457-EB9D2793810A}" destId="{40C4506A-77F8-4CDE-9C5F-D8C4A4B5A376}" srcOrd="1" destOrd="0" presId="urn:microsoft.com/office/officeart/2005/8/layout/hierarchy2"/>
    <dgm:cxn modelId="{697017A3-4FE0-40A1-AD2B-7BE4CB9E1F03}" srcId="{CB6444AA-3A39-4D4C-B352-B2BC449D771B}" destId="{B7C1D965-48D2-4BED-96AC-CCED69E5C2B5}" srcOrd="0" destOrd="0" parTransId="{780AB8D6-4447-441C-8457-EB9D2793810A}" sibTransId="{C181015B-8372-4AA6-AD7E-77C917C359E3}"/>
    <dgm:cxn modelId="{39BB3FE2-7E1D-4D63-8454-1854B5D3E812}" srcId="{48219F5C-B257-42F4-9D63-0E419AA0EDB1}" destId="{10003AC7-9C3B-4B59-AEC3-652DA1BC2EFF}" srcOrd="1" destOrd="0" parTransId="{E6E8A7DC-0F04-4A54-BCCC-CF3E87328320}" sibTransId="{C45477EC-78B5-4C40-ABB7-31554AFDDBE9}"/>
    <dgm:cxn modelId="{C6E26D7F-011A-4A7D-B5F5-2A75BA216C4B}" srcId="{C3EE109C-DE8D-4914-91F9-8E09325180B1}" destId="{C744D074-FFBA-48DB-9FD5-C5363139B0AD}" srcOrd="0" destOrd="0" parTransId="{350E0E62-252F-4AB6-9D77-24265913ED88}" sibTransId="{37BFAFF1-95B6-4AE1-BF47-5875169939C6}"/>
    <dgm:cxn modelId="{8843AFE2-E045-4211-B19C-A2A882877452}" type="presOf" srcId="{48219F5C-B257-42F4-9D63-0E419AA0EDB1}" destId="{E7856D5D-DE79-442B-8B0E-009EA0E141C9}" srcOrd="0" destOrd="0" presId="urn:microsoft.com/office/officeart/2005/8/layout/hierarchy2"/>
    <dgm:cxn modelId="{3A576ED9-DEA8-4B03-BC88-3D322D4BC574}" type="presOf" srcId="{37349CE4-7B5D-40E8-A554-2724EAE3F4E8}" destId="{626C910C-FA09-441E-95FF-1789719537B1}" srcOrd="0" destOrd="0" presId="urn:microsoft.com/office/officeart/2005/8/layout/hierarchy2"/>
    <dgm:cxn modelId="{7A5D3E46-977E-4439-9FD5-F0E0351C486F}" type="presOf" srcId="{B7C1D965-48D2-4BED-96AC-CCED69E5C2B5}" destId="{01548704-7C43-4928-8CED-232946AB28A1}" srcOrd="0" destOrd="0" presId="urn:microsoft.com/office/officeart/2005/8/layout/hierarchy2"/>
    <dgm:cxn modelId="{18BBAACD-5F20-481C-83FB-7EA5B4914694}" type="presOf" srcId="{E6E8A7DC-0F04-4A54-BCCC-CF3E87328320}" destId="{F21D63FC-7101-456B-A9B9-DAC45405AE24}" srcOrd="0" destOrd="0" presId="urn:microsoft.com/office/officeart/2005/8/layout/hierarchy2"/>
    <dgm:cxn modelId="{0C83F335-CFA8-4153-8D55-0EAE1FB7FBF4}" srcId="{AC84B166-C0EA-4995-BC8C-4DAF21EFA2B2}" destId="{CB6444AA-3A39-4D4C-B352-B2BC449D771B}" srcOrd="0" destOrd="0" parTransId="{940C21AD-E44D-4CFB-A0F2-A5CEB4F49AE5}" sibTransId="{30048021-DA5E-469A-8A35-7791D908A4AE}"/>
    <dgm:cxn modelId="{A8655995-270D-476D-A35E-899032F1EEF1}" type="presOf" srcId="{C744D074-FFBA-48DB-9FD5-C5363139B0AD}" destId="{C2DA2322-07B8-4460-A7A5-57310652FE80}" srcOrd="0" destOrd="0" presId="urn:microsoft.com/office/officeart/2005/8/layout/hierarchy2"/>
    <dgm:cxn modelId="{8FEAF4F0-B7FD-4FCF-957F-54E27FBC1FFE}" srcId="{37349CE4-7B5D-40E8-A554-2724EAE3F4E8}" destId="{48219F5C-B257-42F4-9D63-0E419AA0EDB1}" srcOrd="0" destOrd="0" parTransId="{D355BCE5-4C95-4722-BDF4-3868AD494E57}" sibTransId="{2881FA19-1F7C-42DE-9992-477B7EBBEE28}"/>
    <dgm:cxn modelId="{DE0D43B0-C7E9-4935-A1AB-2D6E63C6E2C5}" type="presOf" srcId="{780AB8D6-4447-441C-8457-EB9D2793810A}" destId="{2D12AB5D-EE71-4D8C-950D-4BAAF87E8354}" srcOrd="0" destOrd="0" presId="urn:microsoft.com/office/officeart/2005/8/layout/hierarchy2"/>
    <dgm:cxn modelId="{8B9D0EAD-3A73-487B-B300-DE8764D033D7}" type="presOf" srcId="{C3EE109C-DE8D-4914-91F9-8E09325180B1}" destId="{4AE37C9B-730E-46D5-879C-B2D8C3084136}" srcOrd="0" destOrd="0" presId="urn:microsoft.com/office/officeart/2005/8/layout/hierarchy2"/>
    <dgm:cxn modelId="{79E342AB-AC6D-40CC-BC94-DE36DEB2729C}" type="presOf" srcId="{CB6444AA-3A39-4D4C-B352-B2BC449D771B}" destId="{C725875D-4D50-4E39-B013-D0AC0002FB38}" srcOrd="0" destOrd="0" presId="urn:microsoft.com/office/officeart/2005/8/layout/hierarchy2"/>
    <dgm:cxn modelId="{77359743-C6E2-4095-A40A-EA18EA9B43AC}" type="presOf" srcId="{B0757277-05D0-4BFB-AB64-FFB0DFDC67A1}" destId="{ABA55FA7-E62A-4FB7-B89D-182F509ECE85}" srcOrd="0" destOrd="0" presId="urn:microsoft.com/office/officeart/2005/8/layout/hierarchy2"/>
    <dgm:cxn modelId="{59F7F4EB-C585-4950-A176-C19B811E6B2C}" type="presOf" srcId="{10003AC7-9C3B-4B59-AEC3-652DA1BC2EFF}" destId="{38F4AEF2-3292-49D2-AC1E-52785FE7BD7A}" srcOrd="0" destOrd="0" presId="urn:microsoft.com/office/officeart/2005/8/layout/hierarchy2"/>
    <dgm:cxn modelId="{E8D6F93B-D4E0-48E1-BF9C-0F48F72DFA7A}" type="presOf" srcId="{8CD57042-ED1C-41A9-8243-FD1B4CEB00F4}" destId="{7167171C-182A-4C1A-AABE-62E83C376014}" srcOrd="0" destOrd="0" presId="urn:microsoft.com/office/officeart/2005/8/layout/hierarchy2"/>
    <dgm:cxn modelId="{6E3DEFDD-3CC0-4045-8794-57EA12CD96AA}" type="presOf" srcId="{AC84B166-C0EA-4995-BC8C-4DAF21EFA2B2}" destId="{76654B78-D5B8-462C-A561-639F590A7359}" srcOrd="0" destOrd="0" presId="urn:microsoft.com/office/officeart/2005/8/layout/hierarchy2"/>
    <dgm:cxn modelId="{66A90BFE-9BA1-433D-A277-5AF350CD5B83}" srcId="{10003AC7-9C3B-4B59-AEC3-652DA1BC2EFF}" destId="{C3EE109C-DE8D-4914-91F9-8E09325180B1}" srcOrd="0" destOrd="0" parTransId="{8CD57042-ED1C-41A9-8243-FD1B4CEB00F4}" sibTransId="{ACFCECE3-C626-4206-BD31-9E4DA3498BF3}"/>
    <dgm:cxn modelId="{239CE7CC-B137-4C70-A276-DF4F7699E9AD}" type="presOf" srcId="{350E0E62-252F-4AB6-9D77-24265913ED88}" destId="{457EBC2A-0394-42A6-8572-C4359CD363CB}" srcOrd="1" destOrd="0" presId="urn:microsoft.com/office/officeart/2005/8/layout/hierarchy2"/>
    <dgm:cxn modelId="{35F60B10-0D1B-4A4C-8B40-FC68AB5B3F97}" type="presOf" srcId="{E6E8A7DC-0F04-4A54-BCCC-CF3E87328320}" destId="{53752939-6E3E-4A01-A980-B6F559FAF63A}" srcOrd="1" destOrd="0" presId="urn:microsoft.com/office/officeart/2005/8/layout/hierarchy2"/>
    <dgm:cxn modelId="{207F9DFD-2078-45AB-B23D-7F558D694857}" type="presOf" srcId="{8CD57042-ED1C-41A9-8243-FD1B4CEB00F4}" destId="{5C11BE61-597E-469F-8A0F-5952E44217B4}" srcOrd="1" destOrd="0" presId="urn:microsoft.com/office/officeart/2005/8/layout/hierarchy2"/>
    <dgm:cxn modelId="{00AAB230-2405-49A3-894A-34F693CC3411}" type="presOf" srcId="{B0757277-05D0-4BFB-AB64-FFB0DFDC67A1}" destId="{4370370A-9FFC-4610-BAEF-B861CD4604B2}" srcOrd="1" destOrd="0" presId="urn:microsoft.com/office/officeart/2005/8/layout/hierarchy2"/>
    <dgm:cxn modelId="{BE445AD9-2AF2-422D-BF75-D608A8562AE7}" type="presParOf" srcId="{626C910C-FA09-441E-95FF-1789719537B1}" destId="{655554C1-DD2C-4C94-A52A-96306B3D4BE4}" srcOrd="0" destOrd="0" presId="urn:microsoft.com/office/officeart/2005/8/layout/hierarchy2"/>
    <dgm:cxn modelId="{516B19AC-430F-4784-AE31-B5FC5B8456A7}" type="presParOf" srcId="{655554C1-DD2C-4C94-A52A-96306B3D4BE4}" destId="{E7856D5D-DE79-442B-8B0E-009EA0E141C9}" srcOrd="0" destOrd="0" presId="urn:microsoft.com/office/officeart/2005/8/layout/hierarchy2"/>
    <dgm:cxn modelId="{807A8CA5-1FA2-421D-9E7C-1E90CE4AE415}" type="presParOf" srcId="{655554C1-DD2C-4C94-A52A-96306B3D4BE4}" destId="{93689C62-4335-4146-9137-F82B20BA886E}" srcOrd="1" destOrd="0" presId="urn:microsoft.com/office/officeart/2005/8/layout/hierarchy2"/>
    <dgm:cxn modelId="{77379C8E-CC14-4A22-A241-46B0F9A3C9D7}" type="presParOf" srcId="{93689C62-4335-4146-9137-F82B20BA886E}" destId="{ABA55FA7-E62A-4FB7-B89D-182F509ECE85}" srcOrd="0" destOrd="0" presId="urn:microsoft.com/office/officeart/2005/8/layout/hierarchy2"/>
    <dgm:cxn modelId="{B7C13EBB-68A9-4CD2-A360-E08AAA4233A8}" type="presParOf" srcId="{ABA55FA7-E62A-4FB7-B89D-182F509ECE85}" destId="{4370370A-9FFC-4610-BAEF-B861CD4604B2}" srcOrd="0" destOrd="0" presId="urn:microsoft.com/office/officeart/2005/8/layout/hierarchy2"/>
    <dgm:cxn modelId="{500502C5-A326-430F-AD42-D8192CCF58F7}" type="presParOf" srcId="{93689C62-4335-4146-9137-F82B20BA886E}" destId="{7FB401D4-3768-4217-A58A-B7E5AE346EBD}" srcOrd="1" destOrd="0" presId="urn:microsoft.com/office/officeart/2005/8/layout/hierarchy2"/>
    <dgm:cxn modelId="{3527348E-FC15-4F27-B7A4-6449D1C6B16E}" type="presParOf" srcId="{7FB401D4-3768-4217-A58A-B7E5AE346EBD}" destId="{76654B78-D5B8-462C-A561-639F590A7359}" srcOrd="0" destOrd="0" presId="urn:microsoft.com/office/officeart/2005/8/layout/hierarchy2"/>
    <dgm:cxn modelId="{13498EF1-76F2-4065-90BF-CEEBEB408A82}" type="presParOf" srcId="{7FB401D4-3768-4217-A58A-B7E5AE346EBD}" destId="{269D5F73-1E3B-4F3A-87A2-71C6457F1352}" srcOrd="1" destOrd="0" presId="urn:microsoft.com/office/officeart/2005/8/layout/hierarchy2"/>
    <dgm:cxn modelId="{5B53D565-0654-434C-B8B3-FED9F94C44A9}" type="presParOf" srcId="{269D5F73-1E3B-4F3A-87A2-71C6457F1352}" destId="{44A1952B-3128-4582-893B-A442EB2C5909}" srcOrd="0" destOrd="0" presId="urn:microsoft.com/office/officeart/2005/8/layout/hierarchy2"/>
    <dgm:cxn modelId="{0A418D9C-7770-4670-AB3F-0A588C64D0D7}" type="presParOf" srcId="{44A1952B-3128-4582-893B-A442EB2C5909}" destId="{3EAD7EF7-2D3C-4D8B-BA2D-C8802BC6E134}" srcOrd="0" destOrd="0" presId="urn:microsoft.com/office/officeart/2005/8/layout/hierarchy2"/>
    <dgm:cxn modelId="{22C63504-6E26-41A7-B700-E7AC5B8DD01A}" type="presParOf" srcId="{269D5F73-1E3B-4F3A-87A2-71C6457F1352}" destId="{701C82F4-0889-46A4-921A-91D005DDC51B}" srcOrd="1" destOrd="0" presId="urn:microsoft.com/office/officeart/2005/8/layout/hierarchy2"/>
    <dgm:cxn modelId="{EF664F46-4321-4D0A-8FBD-C6998D8316E7}" type="presParOf" srcId="{701C82F4-0889-46A4-921A-91D005DDC51B}" destId="{C725875D-4D50-4E39-B013-D0AC0002FB38}" srcOrd="0" destOrd="0" presId="urn:microsoft.com/office/officeart/2005/8/layout/hierarchy2"/>
    <dgm:cxn modelId="{FAFE3024-924E-415B-9109-16188146B0AF}" type="presParOf" srcId="{701C82F4-0889-46A4-921A-91D005DDC51B}" destId="{9814D938-EA83-4289-9EDB-83A07802DC75}" srcOrd="1" destOrd="0" presId="urn:microsoft.com/office/officeart/2005/8/layout/hierarchy2"/>
    <dgm:cxn modelId="{A405B77B-2B33-4E3C-BA3A-122CDE21F771}" type="presParOf" srcId="{9814D938-EA83-4289-9EDB-83A07802DC75}" destId="{2D12AB5D-EE71-4D8C-950D-4BAAF87E8354}" srcOrd="0" destOrd="0" presId="urn:microsoft.com/office/officeart/2005/8/layout/hierarchy2"/>
    <dgm:cxn modelId="{EB7BFCB8-1373-4F4C-9FBB-9797C5C24BDA}" type="presParOf" srcId="{2D12AB5D-EE71-4D8C-950D-4BAAF87E8354}" destId="{40C4506A-77F8-4CDE-9C5F-D8C4A4B5A376}" srcOrd="0" destOrd="0" presId="urn:microsoft.com/office/officeart/2005/8/layout/hierarchy2"/>
    <dgm:cxn modelId="{2A694ECF-DD9E-4F98-85E9-78ED199A3924}" type="presParOf" srcId="{9814D938-EA83-4289-9EDB-83A07802DC75}" destId="{BABD99F3-EBCC-496D-B42A-2858695D230A}" srcOrd="1" destOrd="0" presId="urn:microsoft.com/office/officeart/2005/8/layout/hierarchy2"/>
    <dgm:cxn modelId="{77483102-3ECC-44A6-BF09-3BB0B14A832D}" type="presParOf" srcId="{BABD99F3-EBCC-496D-B42A-2858695D230A}" destId="{01548704-7C43-4928-8CED-232946AB28A1}" srcOrd="0" destOrd="0" presId="urn:microsoft.com/office/officeart/2005/8/layout/hierarchy2"/>
    <dgm:cxn modelId="{0C75CAD9-E79C-4E8F-9CF1-C437B8F3796A}" type="presParOf" srcId="{BABD99F3-EBCC-496D-B42A-2858695D230A}" destId="{45D61427-FDC9-41D5-A6C4-F5114E79B452}" srcOrd="1" destOrd="0" presId="urn:microsoft.com/office/officeart/2005/8/layout/hierarchy2"/>
    <dgm:cxn modelId="{1827B56F-0F4F-4A62-982D-CA6A0B4699EB}" type="presParOf" srcId="{93689C62-4335-4146-9137-F82B20BA886E}" destId="{F21D63FC-7101-456B-A9B9-DAC45405AE24}" srcOrd="2" destOrd="0" presId="urn:microsoft.com/office/officeart/2005/8/layout/hierarchy2"/>
    <dgm:cxn modelId="{8EACB19D-7F19-4609-B43D-6AB64BAF42FF}" type="presParOf" srcId="{F21D63FC-7101-456B-A9B9-DAC45405AE24}" destId="{53752939-6E3E-4A01-A980-B6F559FAF63A}" srcOrd="0" destOrd="0" presId="urn:microsoft.com/office/officeart/2005/8/layout/hierarchy2"/>
    <dgm:cxn modelId="{50F66D73-CC1E-4972-B077-4248EAC142CD}" type="presParOf" srcId="{93689C62-4335-4146-9137-F82B20BA886E}" destId="{87C0114E-4DEE-4812-ADE3-9B0CB2D0459B}" srcOrd="3" destOrd="0" presId="urn:microsoft.com/office/officeart/2005/8/layout/hierarchy2"/>
    <dgm:cxn modelId="{285058CF-0B4D-47D3-B7D0-67CAC52B11C5}" type="presParOf" srcId="{87C0114E-4DEE-4812-ADE3-9B0CB2D0459B}" destId="{38F4AEF2-3292-49D2-AC1E-52785FE7BD7A}" srcOrd="0" destOrd="0" presId="urn:microsoft.com/office/officeart/2005/8/layout/hierarchy2"/>
    <dgm:cxn modelId="{76BDB439-1563-41F9-BA83-82442B7458B1}" type="presParOf" srcId="{87C0114E-4DEE-4812-ADE3-9B0CB2D0459B}" destId="{6DD44676-48A7-41D2-A1FD-72D0EFFFB8AF}" srcOrd="1" destOrd="0" presId="urn:microsoft.com/office/officeart/2005/8/layout/hierarchy2"/>
    <dgm:cxn modelId="{4437E2E2-D5C5-4E02-BFCB-41B9B02BB6BC}" type="presParOf" srcId="{6DD44676-48A7-41D2-A1FD-72D0EFFFB8AF}" destId="{7167171C-182A-4C1A-AABE-62E83C376014}" srcOrd="0" destOrd="0" presId="urn:microsoft.com/office/officeart/2005/8/layout/hierarchy2"/>
    <dgm:cxn modelId="{046CF2FC-31A5-4D9D-A587-BB4A0B41B337}" type="presParOf" srcId="{7167171C-182A-4C1A-AABE-62E83C376014}" destId="{5C11BE61-597E-469F-8A0F-5952E44217B4}" srcOrd="0" destOrd="0" presId="urn:microsoft.com/office/officeart/2005/8/layout/hierarchy2"/>
    <dgm:cxn modelId="{7D7F6B8C-D39E-400A-8E4D-E7B3BFFF5722}" type="presParOf" srcId="{6DD44676-48A7-41D2-A1FD-72D0EFFFB8AF}" destId="{E4EFA42F-70E5-4BD2-8469-CD9E1327BED8}" srcOrd="1" destOrd="0" presId="urn:microsoft.com/office/officeart/2005/8/layout/hierarchy2"/>
    <dgm:cxn modelId="{E876E6B5-438F-4440-9156-6D70C9BA780D}" type="presParOf" srcId="{E4EFA42F-70E5-4BD2-8469-CD9E1327BED8}" destId="{4AE37C9B-730E-46D5-879C-B2D8C3084136}" srcOrd="0" destOrd="0" presId="urn:microsoft.com/office/officeart/2005/8/layout/hierarchy2"/>
    <dgm:cxn modelId="{95CD5786-3C80-4C6C-A166-DD212B6158CA}" type="presParOf" srcId="{E4EFA42F-70E5-4BD2-8469-CD9E1327BED8}" destId="{F7AF0E40-CB82-4310-95D0-70B0C33C4B71}" srcOrd="1" destOrd="0" presId="urn:microsoft.com/office/officeart/2005/8/layout/hierarchy2"/>
    <dgm:cxn modelId="{4CB7545E-7FFC-4A64-868C-87DA433EDA08}" type="presParOf" srcId="{F7AF0E40-CB82-4310-95D0-70B0C33C4B71}" destId="{385256E3-3958-47AE-8CC5-AE9CC4BF3E70}" srcOrd="0" destOrd="0" presId="urn:microsoft.com/office/officeart/2005/8/layout/hierarchy2"/>
    <dgm:cxn modelId="{C46E8177-6C5D-48D4-900F-EDCB7C4F2469}" type="presParOf" srcId="{385256E3-3958-47AE-8CC5-AE9CC4BF3E70}" destId="{457EBC2A-0394-42A6-8572-C4359CD363CB}" srcOrd="0" destOrd="0" presId="urn:microsoft.com/office/officeart/2005/8/layout/hierarchy2"/>
    <dgm:cxn modelId="{5705D7FF-E626-4C78-A4C0-E0BB893B4AB9}" type="presParOf" srcId="{F7AF0E40-CB82-4310-95D0-70B0C33C4B71}" destId="{8573AE52-F6E8-45EB-9AC3-AF048B5E95BB}" srcOrd="1" destOrd="0" presId="urn:microsoft.com/office/officeart/2005/8/layout/hierarchy2"/>
    <dgm:cxn modelId="{7D5762F2-A76E-4D85-B87C-D8E5F85B4227}" type="presParOf" srcId="{8573AE52-F6E8-45EB-9AC3-AF048B5E95BB}" destId="{C2DA2322-07B8-4460-A7A5-57310652FE80}" srcOrd="0" destOrd="0" presId="urn:microsoft.com/office/officeart/2005/8/layout/hierarchy2"/>
    <dgm:cxn modelId="{4188806D-B7EF-41DF-A26D-79DA6193FB1D}" type="presParOf" srcId="{8573AE52-F6E8-45EB-9AC3-AF048B5E95BB}" destId="{B4E8A998-F9B2-4CAC-9352-15ED281E4560}"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856D5D-DE79-442B-8B0E-009EA0E141C9}">
      <dsp:nvSpPr>
        <dsp:cNvPr id="0" name=""/>
        <dsp:cNvSpPr/>
      </dsp:nvSpPr>
      <dsp:spPr>
        <a:xfrm>
          <a:off x="8330" y="1127486"/>
          <a:ext cx="1152830" cy="1809026"/>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kern="1200" dirty="0" smtClean="0"/>
            <a:t>条件付</a:t>
          </a:r>
          <a:r>
            <a:rPr kumimoji="1" lang="en-US" altLang="ja-JP" sz="2400" kern="1200" dirty="0" smtClean="0"/>
            <a:t/>
          </a:r>
          <a:br>
            <a:rPr kumimoji="1" lang="en-US" altLang="ja-JP" sz="2400" kern="1200" dirty="0" smtClean="0"/>
          </a:br>
          <a:r>
            <a:rPr kumimoji="1" lang="ja-JP" altLang="en-US" sz="2400" kern="1200" dirty="0" smtClean="0"/>
            <a:t>権利の</a:t>
          </a:r>
          <a:r>
            <a:rPr kumimoji="1" lang="en-US" altLang="ja-JP" sz="2400" kern="1200" dirty="0" smtClean="0"/>
            <a:t/>
          </a:r>
          <a:br>
            <a:rPr kumimoji="1" lang="en-US" altLang="ja-JP" sz="2400" kern="1200" dirty="0" smtClean="0"/>
          </a:br>
          <a:r>
            <a:rPr kumimoji="1" lang="ja-JP" altLang="en-US" sz="2400" kern="1200" dirty="0" smtClean="0"/>
            <a:t>妨害</a:t>
          </a:r>
          <a:endParaRPr kumimoji="1" lang="ja-JP" altLang="en-US" sz="2400" kern="1200" dirty="0"/>
        </a:p>
      </dsp:txBody>
      <dsp:txXfrm>
        <a:off x="42095" y="1161251"/>
        <a:ext cx="1085300" cy="1741496"/>
      </dsp:txXfrm>
    </dsp:sp>
    <dsp:sp modelId="{ABA55FA7-E62A-4FB7-B89D-182F509ECE85}">
      <dsp:nvSpPr>
        <dsp:cNvPr id="0" name=""/>
        <dsp:cNvSpPr/>
      </dsp:nvSpPr>
      <dsp:spPr>
        <a:xfrm rot="18152202">
          <a:off x="897461" y="1533982"/>
          <a:ext cx="1141162" cy="33980"/>
        </a:xfrm>
        <a:custGeom>
          <a:avLst/>
          <a:gdLst/>
          <a:ahLst/>
          <a:cxnLst/>
          <a:rect l="0" t="0" r="0" b="0"/>
          <a:pathLst>
            <a:path>
              <a:moveTo>
                <a:pt x="0" y="16990"/>
              </a:moveTo>
              <a:lnTo>
                <a:pt x="1141162" y="16990"/>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kern="1200"/>
        </a:p>
      </dsp:txBody>
      <dsp:txXfrm>
        <a:off x="1439513" y="1522444"/>
        <a:ext cx="57058" cy="57058"/>
      </dsp:txXfrm>
    </dsp:sp>
    <dsp:sp modelId="{76654B78-D5B8-462C-A561-639F590A7359}">
      <dsp:nvSpPr>
        <dsp:cNvPr id="0" name=""/>
        <dsp:cNvSpPr/>
      </dsp:nvSpPr>
      <dsp:spPr>
        <a:xfrm>
          <a:off x="1774923" y="605788"/>
          <a:ext cx="1687846" cy="928315"/>
        </a:xfrm>
        <a:prstGeom prst="roundRect">
          <a:avLst>
            <a:gd name="adj" fmla="val 10000"/>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kern="1200" dirty="0" smtClean="0"/>
            <a:t>条件成就の</a:t>
          </a:r>
          <a:r>
            <a:rPr kumimoji="1" lang="en-US" altLang="ja-JP" sz="2400" kern="1200" dirty="0" smtClean="0"/>
            <a:t/>
          </a:r>
          <a:br>
            <a:rPr kumimoji="1" lang="en-US" altLang="ja-JP" sz="2400" kern="1200" dirty="0" smtClean="0"/>
          </a:br>
          <a:r>
            <a:rPr kumimoji="1" lang="ja-JP" altLang="en-US" sz="2400" kern="1200" dirty="0" smtClean="0"/>
            <a:t>妨害</a:t>
          </a:r>
          <a:endParaRPr kumimoji="1" lang="ja-JP" altLang="en-US" sz="2400" kern="1200" dirty="0"/>
        </a:p>
      </dsp:txBody>
      <dsp:txXfrm>
        <a:off x="1802112" y="632977"/>
        <a:ext cx="1633468" cy="873937"/>
      </dsp:txXfrm>
    </dsp:sp>
    <dsp:sp modelId="{44A1952B-3128-4582-893B-A442EB2C5909}">
      <dsp:nvSpPr>
        <dsp:cNvPr id="0" name=""/>
        <dsp:cNvSpPr/>
      </dsp:nvSpPr>
      <dsp:spPr>
        <a:xfrm>
          <a:off x="3462770" y="1052956"/>
          <a:ext cx="613762" cy="33980"/>
        </a:xfrm>
        <a:custGeom>
          <a:avLst/>
          <a:gdLst/>
          <a:ahLst/>
          <a:cxnLst/>
          <a:rect l="0" t="0" r="0" b="0"/>
          <a:pathLst>
            <a:path>
              <a:moveTo>
                <a:pt x="0" y="16990"/>
              </a:moveTo>
              <a:lnTo>
                <a:pt x="613762" y="16990"/>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kern="1200"/>
        </a:p>
      </dsp:txBody>
      <dsp:txXfrm>
        <a:off x="3754307" y="1054602"/>
        <a:ext cx="30688" cy="30688"/>
      </dsp:txXfrm>
    </dsp:sp>
    <dsp:sp modelId="{C725875D-4D50-4E39-B013-D0AC0002FB38}">
      <dsp:nvSpPr>
        <dsp:cNvPr id="0" name=""/>
        <dsp:cNvSpPr/>
      </dsp:nvSpPr>
      <dsp:spPr>
        <a:xfrm>
          <a:off x="4076533" y="605788"/>
          <a:ext cx="1534406" cy="928315"/>
        </a:xfrm>
        <a:prstGeom prst="roundRect">
          <a:avLst>
            <a:gd name="adj" fmla="val 10000"/>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kern="1200" dirty="0" smtClean="0"/>
            <a:t>民法</a:t>
          </a:r>
          <a:r>
            <a:rPr kumimoji="1" lang="en-US" altLang="ja-JP" sz="2400" kern="1200" dirty="0" smtClean="0"/>
            <a:t/>
          </a:r>
          <a:br>
            <a:rPr kumimoji="1" lang="en-US" altLang="ja-JP" sz="2400" kern="1200" dirty="0" smtClean="0"/>
          </a:br>
          <a:r>
            <a:rPr kumimoji="1" lang="en-US" altLang="ja-JP" sz="2400" kern="1200" dirty="0" smtClean="0"/>
            <a:t>130</a:t>
          </a:r>
          <a:r>
            <a:rPr kumimoji="1" lang="ja-JP" altLang="en-US" sz="2400" kern="1200" dirty="0" smtClean="0"/>
            <a:t>条</a:t>
          </a:r>
          <a:endParaRPr kumimoji="1" lang="ja-JP" altLang="en-US" sz="2400" kern="1200" dirty="0"/>
        </a:p>
      </dsp:txBody>
      <dsp:txXfrm>
        <a:off x="4103722" y="632977"/>
        <a:ext cx="1480028" cy="873937"/>
      </dsp:txXfrm>
    </dsp:sp>
    <dsp:sp modelId="{2D12AB5D-EE71-4D8C-950D-4BAAF87E8354}">
      <dsp:nvSpPr>
        <dsp:cNvPr id="0" name=""/>
        <dsp:cNvSpPr/>
      </dsp:nvSpPr>
      <dsp:spPr>
        <a:xfrm>
          <a:off x="5610939" y="1052956"/>
          <a:ext cx="613762" cy="33980"/>
        </a:xfrm>
        <a:custGeom>
          <a:avLst/>
          <a:gdLst/>
          <a:ahLst/>
          <a:cxnLst/>
          <a:rect l="0" t="0" r="0" b="0"/>
          <a:pathLst>
            <a:path>
              <a:moveTo>
                <a:pt x="0" y="16990"/>
              </a:moveTo>
              <a:lnTo>
                <a:pt x="613762" y="16990"/>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kern="1200"/>
        </a:p>
      </dsp:txBody>
      <dsp:txXfrm>
        <a:off x="5902476" y="1054602"/>
        <a:ext cx="30688" cy="30688"/>
      </dsp:txXfrm>
    </dsp:sp>
    <dsp:sp modelId="{01548704-7C43-4928-8CED-232946AB28A1}">
      <dsp:nvSpPr>
        <dsp:cNvPr id="0" name=""/>
        <dsp:cNvSpPr/>
      </dsp:nvSpPr>
      <dsp:spPr>
        <a:xfrm>
          <a:off x="6224702" y="165433"/>
          <a:ext cx="1687846" cy="1809026"/>
        </a:xfrm>
        <a:prstGeom prst="roundRect">
          <a:avLst>
            <a:gd name="adj" fmla="val 10000"/>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kern="1200" dirty="0" smtClean="0"/>
            <a:t>条件が成就したものとみなされる</a:t>
          </a:r>
          <a:endParaRPr kumimoji="1" lang="ja-JP" altLang="en-US" sz="2400" kern="1200" dirty="0"/>
        </a:p>
      </dsp:txBody>
      <dsp:txXfrm>
        <a:off x="6274137" y="214868"/>
        <a:ext cx="1588976" cy="1710156"/>
      </dsp:txXfrm>
    </dsp:sp>
    <dsp:sp modelId="{F21D63FC-7101-456B-A9B9-DAC45405AE24}">
      <dsp:nvSpPr>
        <dsp:cNvPr id="0" name=""/>
        <dsp:cNvSpPr/>
      </dsp:nvSpPr>
      <dsp:spPr>
        <a:xfrm rot="3447798">
          <a:off x="897461" y="2496036"/>
          <a:ext cx="1141162" cy="33980"/>
        </a:xfrm>
        <a:custGeom>
          <a:avLst/>
          <a:gdLst/>
          <a:ahLst/>
          <a:cxnLst/>
          <a:rect l="0" t="0" r="0" b="0"/>
          <a:pathLst>
            <a:path>
              <a:moveTo>
                <a:pt x="0" y="16990"/>
              </a:moveTo>
              <a:lnTo>
                <a:pt x="1141162" y="16990"/>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kern="1200"/>
        </a:p>
      </dsp:txBody>
      <dsp:txXfrm>
        <a:off x="1439513" y="2484497"/>
        <a:ext cx="57058" cy="57058"/>
      </dsp:txXfrm>
    </dsp:sp>
    <dsp:sp modelId="{38F4AEF2-3292-49D2-AC1E-52785FE7BD7A}">
      <dsp:nvSpPr>
        <dsp:cNvPr id="0" name=""/>
        <dsp:cNvSpPr/>
      </dsp:nvSpPr>
      <dsp:spPr>
        <a:xfrm>
          <a:off x="1774923" y="2529895"/>
          <a:ext cx="1687846" cy="928315"/>
        </a:xfrm>
        <a:prstGeom prst="roundRect">
          <a:avLst>
            <a:gd name="adj" fmla="val 1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kern="1200" dirty="0" smtClean="0"/>
            <a:t>条件成就の</a:t>
          </a:r>
          <a:r>
            <a:rPr kumimoji="1" lang="en-US" altLang="ja-JP" sz="2400" kern="1200" dirty="0" smtClean="0"/>
            <a:t/>
          </a:r>
          <a:br>
            <a:rPr kumimoji="1" lang="en-US" altLang="ja-JP" sz="2400" kern="1200" dirty="0" smtClean="0"/>
          </a:br>
          <a:r>
            <a:rPr kumimoji="1" lang="ja-JP" altLang="en-US" sz="2400" kern="1200" dirty="0" smtClean="0"/>
            <a:t>早期実現</a:t>
          </a:r>
          <a:endParaRPr kumimoji="1" lang="ja-JP" altLang="en-US" sz="2400" kern="1200" dirty="0"/>
        </a:p>
      </dsp:txBody>
      <dsp:txXfrm>
        <a:off x="1802112" y="2557084"/>
        <a:ext cx="1633468" cy="873937"/>
      </dsp:txXfrm>
    </dsp:sp>
    <dsp:sp modelId="{7167171C-182A-4C1A-AABE-62E83C376014}">
      <dsp:nvSpPr>
        <dsp:cNvPr id="0" name=""/>
        <dsp:cNvSpPr/>
      </dsp:nvSpPr>
      <dsp:spPr>
        <a:xfrm>
          <a:off x="3462770" y="2977063"/>
          <a:ext cx="613762" cy="33980"/>
        </a:xfrm>
        <a:custGeom>
          <a:avLst/>
          <a:gdLst/>
          <a:ahLst/>
          <a:cxnLst/>
          <a:rect l="0" t="0" r="0" b="0"/>
          <a:pathLst>
            <a:path>
              <a:moveTo>
                <a:pt x="0" y="16990"/>
              </a:moveTo>
              <a:lnTo>
                <a:pt x="613762" y="16990"/>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kern="1200"/>
        </a:p>
      </dsp:txBody>
      <dsp:txXfrm>
        <a:off x="3754307" y="2978709"/>
        <a:ext cx="30688" cy="30688"/>
      </dsp:txXfrm>
    </dsp:sp>
    <dsp:sp modelId="{4AE37C9B-730E-46D5-879C-B2D8C3084136}">
      <dsp:nvSpPr>
        <dsp:cNvPr id="0" name=""/>
        <dsp:cNvSpPr/>
      </dsp:nvSpPr>
      <dsp:spPr>
        <a:xfrm>
          <a:off x="4076533" y="2529895"/>
          <a:ext cx="1534406" cy="928315"/>
        </a:xfrm>
        <a:prstGeom prst="roundRect">
          <a:avLst>
            <a:gd name="adj" fmla="val 1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kern="1200" dirty="0" smtClean="0"/>
            <a:t>民法</a:t>
          </a:r>
          <a:r>
            <a:rPr kumimoji="1" lang="en-US" altLang="ja-JP" sz="2400" kern="1200" dirty="0" smtClean="0"/>
            <a:t/>
          </a:r>
          <a:br>
            <a:rPr kumimoji="1" lang="en-US" altLang="ja-JP" sz="2400" kern="1200" dirty="0" smtClean="0"/>
          </a:br>
          <a:r>
            <a:rPr kumimoji="1" lang="en-US" altLang="ja-JP" sz="2400" kern="1200" dirty="0" smtClean="0"/>
            <a:t>693</a:t>
          </a:r>
          <a:r>
            <a:rPr kumimoji="1" lang="ja-JP" altLang="en-US" sz="2400" kern="1200" dirty="0" smtClean="0"/>
            <a:t>条</a:t>
          </a:r>
          <a:endParaRPr kumimoji="1" lang="ja-JP" altLang="en-US" sz="2400" kern="1200" dirty="0"/>
        </a:p>
      </dsp:txBody>
      <dsp:txXfrm>
        <a:off x="4103722" y="2557084"/>
        <a:ext cx="1480028" cy="873937"/>
      </dsp:txXfrm>
    </dsp:sp>
    <dsp:sp modelId="{385256E3-3958-47AE-8CC5-AE9CC4BF3E70}">
      <dsp:nvSpPr>
        <dsp:cNvPr id="0" name=""/>
        <dsp:cNvSpPr/>
      </dsp:nvSpPr>
      <dsp:spPr>
        <a:xfrm>
          <a:off x="5610939" y="2977063"/>
          <a:ext cx="613762" cy="33980"/>
        </a:xfrm>
        <a:custGeom>
          <a:avLst/>
          <a:gdLst/>
          <a:ahLst/>
          <a:cxnLst/>
          <a:rect l="0" t="0" r="0" b="0"/>
          <a:pathLst>
            <a:path>
              <a:moveTo>
                <a:pt x="0" y="16990"/>
              </a:moveTo>
              <a:lnTo>
                <a:pt x="613762" y="16990"/>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kern="1200"/>
        </a:p>
      </dsp:txBody>
      <dsp:txXfrm>
        <a:off x="5902476" y="2978709"/>
        <a:ext cx="30688" cy="30688"/>
      </dsp:txXfrm>
    </dsp:sp>
    <dsp:sp modelId="{C2DA2322-07B8-4460-A7A5-57310652FE80}">
      <dsp:nvSpPr>
        <dsp:cNvPr id="0" name=""/>
        <dsp:cNvSpPr/>
      </dsp:nvSpPr>
      <dsp:spPr>
        <a:xfrm>
          <a:off x="6224702" y="2089540"/>
          <a:ext cx="1687846" cy="1809026"/>
        </a:xfrm>
        <a:prstGeom prst="roundRect">
          <a:avLst>
            <a:gd name="adj" fmla="val 1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kern="1200" dirty="0" smtClean="0"/>
            <a:t>条件が相当期間成就しないものとされる。</a:t>
          </a:r>
          <a:endParaRPr kumimoji="1" lang="ja-JP" altLang="en-US" sz="2400" kern="1200" dirty="0"/>
        </a:p>
      </dsp:txBody>
      <dsp:txXfrm>
        <a:off x="6274137" y="2138975"/>
        <a:ext cx="1588976" cy="171015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64FADD-ADF8-4A61-98B0-BBF928BC0C11}" type="datetimeFigureOut">
              <a:rPr kumimoji="1" lang="ja-JP" altLang="en-US" smtClean="0"/>
              <a:t>2015/1/14</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E66D3E-057B-4FB8-984C-62E46251DFE2}" type="slidenum">
              <a:rPr kumimoji="1" lang="ja-JP" altLang="en-US" smtClean="0"/>
              <a:t>‹#›</a:t>
            </a:fld>
            <a:endParaRPr kumimoji="1" lang="ja-JP" altLang="en-US"/>
          </a:p>
        </p:txBody>
      </p:sp>
    </p:spTree>
    <p:extLst>
      <p:ext uri="{BB962C8B-B14F-4D97-AF65-F5344CB8AC3E}">
        <p14:creationId xmlns:p14="http://schemas.microsoft.com/office/powerpoint/2010/main" val="258788313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8E66D3E-057B-4FB8-984C-62E46251DFE2}" type="slidenum">
              <a:rPr kumimoji="1" lang="ja-JP" altLang="en-US" smtClean="0"/>
              <a:t>1</a:t>
            </a:fld>
            <a:endParaRPr kumimoji="1" lang="ja-JP" altLang="en-US"/>
          </a:p>
        </p:txBody>
      </p:sp>
    </p:spTree>
    <p:extLst>
      <p:ext uri="{BB962C8B-B14F-4D97-AF65-F5344CB8AC3E}">
        <p14:creationId xmlns:p14="http://schemas.microsoft.com/office/powerpoint/2010/main" val="25444882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8E66D3E-057B-4FB8-984C-62E46251DFE2}" type="slidenum">
              <a:rPr kumimoji="1" lang="ja-JP" altLang="en-US" smtClean="0"/>
              <a:t>2</a:t>
            </a:fld>
            <a:endParaRPr kumimoji="1" lang="ja-JP" altLang="en-US"/>
          </a:p>
        </p:txBody>
      </p:sp>
    </p:spTree>
    <p:extLst>
      <p:ext uri="{BB962C8B-B14F-4D97-AF65-F5344CB8AC3E}">
        <p14:creationId xmlns:p14="http://schemas.microsoft.com/office/powerpoint/2010/main" val="16688620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8E66D3E-057B-4FB8-984C-62E46251DFE2}" type="slidenum">
              <a:rPr kumimoji="1" lang="ja-JP" altLang="en-US" smtClean="0"/>
              <a:t>3</a:t>
            </a:fld>
            <a:endParaRPr kumimoji="1" lang="ja-JP" altLang="en-US"/>
          </a:p>
        </p:txBody>
      </p:sp>
    </p:spTree>
    <p:extLst>
      <p:ext uri="{BB962C8B-B14F-4D97-AF65-F5344CB8AC3E}">
        <p14:creationId xmlns:p14="http://schemas.microsoft.com/office/powerpoint/2010/main" val="15175434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8E66D3E-057B-4FB8-984C-62E46251DFE2}" type="slidenum">
              <a:rPr kumimoji="1" lang="ja-JP" altLang="en-US" smtClean="0"/>
              <a:t>4</a:t>
            </a:fld>
            <a:endParaRPr kumimoji="1" lang="ja-JP" altLang="en-US"/>
          </a:p>
        </p:txBody>
      </p:sp>
    </p:spTree>
    <p:extLst>
      <p:ext uri="{BB962C8B-B14F-4D97-AF65-F5344CB8AC3E}">
        <p14:creationId xmlns:p14="http://schemas.microsoft.com/office/powerpoint/2010/main" val="9848942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8E66D3E-057B-4FB8-984C-62E46251DFE2}" type="slidenum">
              <a:rPr kumimoji="1" lang="ja-JP" altLang="en-US" smtClean="0"/>
              <a:t>5</a:t>
            </a:fld>
            <a:endParaRPr kumimoji="1" lang="ja-JP" altLang="en-US"/>
          </a:p>
        </p:txBody>
      </p:sp>
    </p:spTree>
    <p:extLst>
      <p:ext uri="{BB962C8B-B14F-4D97-AF65-F5344CB8AC3E}">
        <p14:creationId xmlns:p14="http://schemas.microsoft.com/office/powerpoint/2010/main" val="15175434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8E66D3E-057B-4FB8-984C-62E46251DFE2}" type="slidenum">
              <a:rPr kumimoji="1" lang="ja-JP" altLang="en-US" smtClean="0"/>
              <a:t>19</a:t>
            </a:fld>
            <a:endParaRPr kumimoji="1" lang="ja-JP" altLang="en-US"/>
          </a:p>
        </p:txBody>
      </p:sp>
    </p:spTree>
    <p:extLst>
      <p:ext uri="{BB962C8B-B14F-4D97-AF65-F5344CB8AC3E}">
        <p14:creationId xmlns:p14="http://schemas.microsoft.com/office/powerpoint/2010/main" val="8013492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8E66D3E-057B-4FB8-984C-62E46251DFE2}" type="slidenum">
              <a:rPr kumimoji="1" lang="ja-JP" altLang="en-US" smtClean="0"/>
              <a:t>23</a:t>
            </a:fld>
            <a:endParaRPr kumimoji="1" lang="ja-JP" altLang="en-US"/>
          </a:p>
        </p:txBody>
      </p:sp>
    </p:spTree>
    <p:extLst>
      <p:ext uri="{BB962C8B-B14F-4D97-AF65-F5344CB8AC3E}">
        <p14:creationId xmlns:p14="http://schemas.microsoft.com/office/powerpoint/2010/main" val="16758180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2">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dirty="0" smtClean="0"/>
              <a:t>マスタ サブタイトルの書式設定</a:t>
            </a:r>
            <a:endParaRPr kumimoji="1" lang="ja-JP" altLang="en-US" dirty="0"/>
          </a:p>
        </p:txBody>
      </p:sp>
      <p:sp>
        <p:nvSpPr>
          <p:cNvPr id="4" name="日付プレースホルダ 3"/>
          <p:cNvSpPr>
            <a:spLocks noGrp="1"/>
          </p:cNvSpPr>
          <p:nvPr>
            <p:ph type="dt" sz="half" idx="10"/>
          </p:nvPr>
        </p:nvSpPr>
        <p:spPr/>
        <p:txBody>
          <a:bodyPr/>
          <a:lstStyle/>
          <a:p>
            <a:fld id="{7C8287FE-750A-40A0-A6C0-CDC93FF1C1C7}" type="datetime1">
              <a:rPr kumimoji="1" lang="ja-JP" altLang="en-US" smtClean="0"/>
              <a:t>2015/1/14</a:t>
            </a:fld>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311C818-494B-4458-8006-8C6F663BDE17}" type="datetime1">
              <a:rPr kumimoji="1" lang="ja-JP" altLang="en-US" smtClean="0"/>
              <a:t>2015/1/14</a:t>
            </a:fld>
            <a:endParaRPr kumimoji="1" lang="ja-JP" altLang="en-US"/>
          </a:p>
        </p:txBody>
      </p:sp>
      <p:sp>
        <p:nvSpPr>
          <p:cNvPr id="5" name="フッター プレースホルダ 4"/>
          <p:cNvSpPr>
            <a:spLocks noGrp="1"/>
          </p:cNvSpPr>
          <p:nvPr>
            <p:ph type="ftr" sz="quarter" idx="11"/>
          </p:nvPr>
        </p:nvSpPr>
        <p:spPr/>
        <p:txBody>
          <a:bodyPr/>
          <a:lstStyle/>
          <a:p>
            <a:r>
              <a:rPr kumimoji="1" lang="en-US" altLang="zh-TW" smtClean="0"/>
              <a:t>Lecture on Contract</a:t>
            </a:r>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0FA55FD-4F87-48D9-B597-4303D4282ED1}" type="datetime1">
              <a:rPr kumimoji="1" lang="ja-JP" altLang="en-US" smtClean="0"/>
              <a:t>2015/1/14</a:t>
            </a:fld>
            <a:endParaRPr kumimoji="1" lang="ja-JP" altLang="en-US"/>
          </a:p>
        </p:txBody>
      </p:sp>
      <p:sp>
        <p:nvSpPr>
          <p:cNvPr id="5" name="フッター プレースホルダ 4"/>
          <p:cNvSpPr>
            <a:spLocks noGrp="1"/>
          </p:cNvSpPr>
          <p:nvPr>
            <p:ph type="ftr" sz="quarter" idx="11"/>
          </p:nvPr>
        </p:nvSpPr>
        <p:spPr/>
        <p:txBody>
          <a:bodyPr/>
          <a:lstStyle/>
          <a:p>
            <a:r>
              <a:rPr kumimoji="1" lang="en-US" altLang="zh-TW" smtClean="0"/>
              <a:t>Lecture on Contract</a:t>
            </a:r>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lvl1pPr marL="342900" indent="-342900">
              <a:buClr>
                <a:schemeClr val="tx2"/>
              </a:buClr>
              <a:buFont typeface="Wingdings" pitchFamily="2" charset="2"/>
              <a:buChar char="n"/>
              <a:defRPr/>
            </a:lvl1pPr>
            <a:lvl2pPr marL="742950" indent="-285750">
              <a:buClr>
                <a:srgbClr val="FF0000"/>
              </a:buClr>
              <a:buFont typeface="Wingdings" pitchFamily="2" charset="2"/>
              <a:buChar char="n"/>
              <a:defRPr/>
            </a:lvl2pPr>
            <a:lvl3pPr marL="1143000" indent="-228600">
              <a:buClr>
                <a:schemeClr val="tx2"/>
              </a:buClr>
              <a:buFont typeface="Wingdings" pitchFamily="2" charset="2"/>
              <a:buChar char="n"/>
              <a:defRPr/>
            </a:lvl3pPr>
            <a:lvl4pPr marL="1600200" indent="-228600">
              <a:buClr>
                <a:srgbClr val="FF0000"/>
              </a:buClr>
              <a:buFont typeface="Wingdings" pitchFamily="2" charset="2"/>
              <a:buChar char="u"/>
              <a:defRPr/>
            </a:lvl4pPr>
            <a:lvl5pPr marL="2057400" indent="-228600">
              <a:buClr>
                <a:schemeClr val="tx2"/>
              </a:buClr>
              <a:buFont typeface="Wingdings" pitchFamily="2" charset="2"/>
              <a:buChar char="u"/>
              <a:defRPr/>
            </a:lvl5p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 3"/>
          <p:cNvSpPr>
            <a:spLocks noGrp="1"/>
          </p:cNvSpPr>
          <p:nvPr>
            <p:ph type="dt" sz="half" idx="10"/>
          </p:nvPr>
        </p:nvSpPr>
        <p:spPr/>
        <p:txBody>
          <a:bodyPr/>
          <a:lstStyle/>
          <a:p>
            <a:fld id="{E5F9424E-0BD5-448B-A49D-B4D8A52C275A}" type="datetime1">
              <a:rPr kumimoji="1" lang="ja-JP" altLang="en-US" smtClean="0"/>
              <a:t>2015/1/14</a:t>
            </a:fld>
            <a:endParaRPr kumimoji="1" lang="ja-JP" altLang="en-US" dirty="0"/>
          </a:p>
        </p:txBody>
      </p:sp>
      <p:sp>
        <p:nvSpPr>
          <p:cNvPr id="5" name="フッター プレースホルダ 4"/>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6" name="スライド番号プレースホルダ 5"/>
          <p:cNvSpPr>
            <a:spLocks noGrp="1"/>
          </p:cNvSpPr>
          <p:nvPr>
            <p:ph type="sldNum" sz="quarter" idx="12"/>
          </p:nvPr>
        </p:nvSpPr>
        <p:spPr/>
        <p:txBody>
          <a:bodyPr/>
          <a:lstStyle/>
          <a:p>
            <a:fld id="{E3EC445D-284E-4B8A-B31D-F8CAF32C55BE}" type="slidenum">
              <a:rPr kumimoji="1" lang="ja-JP" altLang="en-US" smtClean="0"/>
              <a:t>‹#›</a:t>
            </a:fld>
            <a:endParaRPr kumimoji="1" lang="ja-JP" alt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834FF770-FF04-4797-9D19-35B8C881FD52}" type="datetime1">
              <a:rPr kumimoji="1" lang="ja-JP" altLang="en-US" smtClean="0"/>
              <a:t>2015/1/14</a:t>
            </a:fld>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6" name="スライド番号プレースホルダ 5"/>
          <p:cNvSpPr>
            <a:spLocks noGrp="1"/>
          </p:cNvSpPr>
          <p:nvPr>
            <p:ph type="sldNum" sz="quarter" idx="12"/>
          </p:nvPr>
        </p:nvSpPr>
        <p:spPr>
          <a:xfrm>
            <a:off x="2915816" y="5157192"/>
            <a:ext cx="2133600" cy="365125"/>
          </a:xfrm>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C870AC40-E332-4354-9CBC-9C07F2328E84}" type="datetime1">
              <a:rPr kumimoji="1" lang="ja-JP" altLang="en-US" smtClean="0"/>
              <a:t>2015/1/14</a:t>
            </a:fld>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14DF3B55-3A10-4FA5-A71E-47FB3BFAA922}" type="datetime1">
              <a:rPr kumimoji="1" lang="ja-JP" altLang="en-US" smtClean="0"/>
              <a:t>2015/1/14</a:t>
            </a:fld>
            <a:endParaRPr kumimoji="1" lang="ja-JP" altLang="en-US" dirty="0"/>
          </a:p>
        </p:txBody>
      </p:sp>
      <p:sp>
        <p:nvSpPr>
          <p:cNvPr id="8" name="フッター プレースホルダ 7"/>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3FAB09AA-3228-4A0C-A5F0-A46EE9CA125A}" type="datetime1">
              <a:rPr kumimoji="1" lang="ja-JP" altLang="en-US" smtClean="0"/>
              <a:t>2015/1/14</a:t>
            </a:fld>
            <a:endParaRPr kumimoji="1" lang="ja-JP" altLang="en-US"/>
          </a:p>
        </p:txBody>
      </p:sp>
      <p:sp>
        <p:nvSpPr>
          <p:cNvPr id="4" name="フッター プレースホルダ 3"/>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43A17FA7-218E-477C-B43A-365C1C23BA10}" type="datetime1">
              <a:rPr kumimoji="1" lang="ja-JP" altLang="en-US" smtClean="0"/>
              <a:t>2015/1/14</a:t>
            </a:fld>
            <a:endParaRPr kumimoji="1" lang="ja-JP" altLang="en-US"/>
          </a:p>
        </p:txBody>
      </p:sp>
      <p:sp>
        <p:nvSpPr>
          <p:cNvPr id="3" name="フッター プレースホルダ 2"/>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032EDF81-F9E8-4850-B9D3-F2037D157923}" type="datetime1">
              <a:rPr kumimoji="1" lang="ja-JP" altLang="en-US" smtClean="0"/>
              <a:t>2015/1/14</a:t>
            </a:fld>
            <a:endParaRPr kumimoji="1" lang="ja-JP" altLang="en-US"/>
          </a:p>
        </p:txBody>
      </p:sp>
      <p:sp>
        <p:nvSpPr>
          <p:cNvPr id="6" name="フッター プレースホルダ 5"/>
          <p:cNvSpPr>
            <a:spLocks noGrp="1"/>
          </p:cNvSpPr>
          <p:nvPr>
            <p:ph type="ftr" sz="quarter" idx="11"/>
          </p:nvPr>
        </p:nvSpPr>
        <p:spPr/>
        <p:txBody>
          <a:bodyPr/>
          <a:lstStyle/>
          <a:p>
            <a:r>
              <a:rPr kumimoji="1" lang="en-US" altLang="zh-TW" smtClean="0"/>
              <a:t>Lecture on Contract</a:t>
            </a:r>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59DC0E76-7AD1-45B4-97FB-118C7111C1DA}" type="datetime1">
              <a:rPr kumimoji="1" lang="ja-JP" altLang="en-US" smtClean="0"/>
              <a:t>2015/1/14</a:t>
            </a:fld>
            <a:endParaRPr kumimoji="1" lang="ja-JP" altLang="en-US"/>
          </a:p>
        </p:txBody>
      </p:sp>
      <p:sp>
        <p:nvSpPr>
          <p:cNvPr id="6" name="フッター プレースホルダ 5"/>
          <p:cNvSpPr>
            <a:spLocks noGrp="1"/>
          </p:cNvSpPr>
          <p:nvPr>
            <p:ph type="ftr" sz="quarter" idx="11"/>
          </p:nvPr>
        </p:nvSpPr>
        <p:spPr/>
        <p:txBody>
          <a:bodyPr/>
          <a:lstStyle/>
          <a:p>
            <a:r>
              <a:rPr kumimoji="1" lang="en-US" altLang="zh-TW" smtClean="0"/>
              <a:t>Lecture on Contract</a:t>
            </a:r>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 Target="../slides/slide4.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 Target="../slides/slide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E407BC-28F7-4B20-B73C-F370B800F308}" type="datetime1">
              <a:rPr kumimoji="1" lang="ja-JP" altLang="en-US" smtClean="0"/>
              <a:t>2015/1/14</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dirty="0" smtClean="0"/>
              <a:t>Lecture on Contract</a:t>
            </a:r>
            <a:endParaRPr kumimoji="1" lang="ja-JP" altLang="en-US" dirty="0"/>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
        <p:nvSpPr>
          <p:cNvPr id="7" name="動作設定ボタン : ホーム 6">
            <a:hlinkClick r:id="" action="ppaction://hlinkshowjump?jump=firstslide" highlightClick="1"/>
          </p:cNvPr>
          <p:cNvSpPr/>
          <p:nvPr/>
        </p:nvSpPr>
        <p:spPr>
          <a:xfrm>
            <a:off x="1547664" y="6408712"/>
            <a:ext cx="394344" cy="332655"/>
          </a:xfrm>
          <a:prstGeom prst="actionButtonHom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8" name="動作設定ボタン : 最初 7">
            <a:hlinkClick r:id="rId13" action="ppaction://hlinksldjump" highlightClick="1"/>
          </p:cNvPr>
          <p:cNvSpPr/>
          <p:nvPr/>
        </p:nvSpPr>
        <p:spPr>
          <a:xfrm>
            <a:off x="2675762" y="6408712"/>
            <a:ext cx="394344" cy="332656"/>
          </a:xfrm>
          <a:prstGeom prst="actionButtonBeginning">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9" name="動作設定ボタン : 最後 8">
            <a:hlinkClick r:id="rId14" action="ppaction://hlinksldjump" highlightClick="1"/>
          </p:cNvPr>
          <p:cNvSpPr/>
          <p:nvPr/>
        </p:nvSpPr>
        <p:spPr>
          <a:xfrm>
            <a:off x="6101324" y="6408712"/>
            <a:ext cx="394344" cy="332656"/>
          </a:xfrm>
          <a:prstGeom prst="actionButtonEnd">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10" name="動作設定ボタン : 戻る 9">
            <a:hlinkClick r:id="" action="ppaction://hlinkshowjump?jump=lastslideviewed" highlightClick="1"/>
          </p:cNvPr>
          <p:cNvSpPr/>
          <p:nvPr/>
        </p:nvSpPr>
        <p:spPr>
          <a:xfrm>
            <a:off x="7308304" y="6408712"/>
            <a:ext cx="394344" cy="332657"/>
          </a:xfrm>
          <a:prstGeom prst="actionButtonReturn">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Clr>
          <a:schemeClr val="tx2"/>
        </a:buClr>
        <a:buFont typeface="Wingdings"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itchFamily="2" charset="2"/>
        <a:buChar char="u"/>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itchFamily="2" charset="2"/>
        <a:buChar char="u"/>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slide" Target="slide11.xml"/><Relationship Id="rId13" Type="http://schemas.openxmlformats.org/officeDocument/2006/relationships/slide" Target="slide17.xml"/><Relationship Id="rId3" Type="http://schemas.openxmlformats.org/officeDocument/2006/relationships/slide" Target="slide6.xml"/><Relationship Id="rId7" Type="http://schemas.openxmlformats.org/officeDocument/2006/relationships/slide" Target="slide10.xml"/><Relationship Id="rId12" Type="http://schemas.openxmlformats.org/officeDocument/2006/relationships/slide" Target="slide16.xml"/><Relationship Id="rId17" Type="http://schemas.openxmlformats.org/officeDocument/2006/relationships/slide" Target="slide4.xml"/><Relationship Id="rId2" Type="http://schemas.openxmlformats.org/officeDocument/2006/relationships/notesSlide" Target="../notesSlides/notesSlide4.xml"/><Relationship Id="rId16" Type="http://schemas.openxmlformats.org/officeDocument/2006/relationships/slide" Target="slide22.xml"/><Relationship Id="rId1" Type="http://schemas.openxmlformats.org/officeDocument/2006/relationships/slideLayout" Target="../slideLayouts/slideLayout4.xml"/><Relationship Id="rId6" Type="http://schemas.openxmlformats.org/officeDocument/2006/relationships/slide" Target="slide9.xml"/><Relationship Id="rId11" Type="http://schemas.openxmlformats.org/officeDocument/2006/relationships/slide" Target="slide14.xml"/><Relationship Id="rId5" Type="http://schemas.openxmlformats.org/officeDocument/2006/relationships/slide" Target="slide8.xml"/><Relationship Id="rId15" Type="http://schemas.openxmlformats.org/officeDocument/2006/relationships/slide" Target="slide20.xml"/><Relationship Id="rId10" Type="http://schemas.openxmlformats.org/officeDocument/2006/relationships/slide" Target="slide13.xml"/><Relationship Id="rId4" Type="http://schemas.openxmlformats.org/officeDocument/2006/relationships/slide" Target="slide7.xml"/><Relationship Id="rId9" Type="http://schemas.openxmlformats.org/officeDocument/2006/relationships/slide" Target="slide12.xml"/><Relationship Id="rId14" Type="http://schemas.openxmlformats.org/officeDocument/2006/relationships/slide" Target="slide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3568" y="548680"/>
            <a:ext cx="7772400" cy="2880320"/>
          </a:xfrm>
        </p:spPr>
        <p:txBody>
          <a:bodyPr>
            <a:normAutofit/>
          </a:bodyPr>
          <a:lstStyle/>
          <a:p>
            <a:r>
              <a:rPr kumimoji="1" lang="ja-JP" altLang="en-US" sz="6000" dirty="0" smtClean="0"/>
              <a:t>契約法各論講義</a:t>
            </a:r>
            <a:endParaRPr kumimoji="1" lang="ja-JP" altLang="en-US" sz="8000" dirty="0"/>
          </a:p>
        </p:txBody>
      </p:sp>
      <p:sp>
        <p:nvSpPr>
          <p:cNvPr id="3" name="サブタイトル 2"/>
          <p:cNvSpPr>
            <a:spLocks noGrp="1"/>
          </p:cNvSpPr>
          <p:nvPr>
            <p:ph type="subTitle" idx="1"/>
          </p:nvPr>
        </p:nvSpPr>
        <p:spPr>
          <a:xfrm>
            <a:off x="1371600" y="3789040"/>
            <a:ext cx="6400800" cy="1343000"/>
          </a:xfrm>
        </p:spPr>
        <p:txBody>
          <a:bodyPr/>
          <a:lstStyle/>
          <a:p>
            <a:r>
              <a:rPr kumimoji="1" lang="ja-JP" altLang="en-US" dirty="0" smtClean="0"/>
              <a:t>明治学院大学法科大学院教授</a:t>
            </a:r>
            <a:endParaRPr kumimoji="1" lang="en-US" altLang="ja-JP" dirty="0" smtClean="0"/>
          </a:p>
          <a:p>
            <a:r>
              <a:rPr lang="ja-JP" altLang="en-US" dirty="0" smtClean="0"/>
              <a:t>加賀山　茂</a:t>
            </a:r>
            <a:endParaRPr kumimoji="1" lang="ja-JP" altLang="en-US" dirty="0"/>
          </a:p>
        </p:txBody>
      </p:sp>
      <p:sp>
        <p:nvSpPr>
          <p:cNvPr id="7" name="動作設定ボタン : ホーム 6">
            <a:hlinkClick r:id="" action="ppaction://hlinkshowjump?jump=firstslide" highlightClick="1"/>
          </p:cNvPr>
          <p:cNvSpPr/>
          <p:nvPr/>
        </p:nvSpPr>
        <p:spPr>
          <a:xfrm>
            <a:off x="4150838" y="5229200"/>
            <a:ext cx="826392" cy="682376"/>
          </a:xfrm>
          <a:prstGeom prst="actionButtonHom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4" name="日付プレースホルダー 3"/>
          <p:cNvSpPr>
            <a:spLocks noGrp="1"/>
          </p:cNvSpPr>
          <p:nvPr>
            <p:ph type="dt" sz="half" idx="10"/>
          </p:nvPr>
        </p:nvSpPr>
        <p:spPr/>
        <p:txBody>
          <a:bodyPr/>
          <a:lstStyle/>
          <a:p>
            <a:fld id="{DC58DFB4-2C78-44F6-8CF2-1705AB1336A6}" type="datetime1">
              <a:rPr kumimoji="1" lang="ja-JP" altLang="en-US" smtClean="0"/>
              <a:t>2015/1/14</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1</a:t>
            </a:fld>
            <a:endParaRPr kumimoji="1" lang="ja-JP" altLang="en-US"/>
          </a:p>
        </p:txBody>
      </p:sp>
    </p:spTree>
    <p:extLst>
      <p:ext uri="{BB962C8B-B14F-4D97-AF65-F5344CB8AC3E}">
        <p14:creationId xmlns:p14="http://schemas.microsoft.com/office/powerpoint/2010/main" val="3827928019"/>
      </p:ext>
    </p:extLst>
  </p:cSld>
  <p:clrMapOvr>
    <a:masterClrMapping/>
  </p:clrMapOvr>
  <mc:AlternateContent xmlns:mc="http://schemas.openxmlformats.org/markup-compatibility/2006" xmlns:p14="http://schemas.microsoft.com/office/powerpoint/2010/main">
    <mc:Choice Requires="p14">
      <p:transition spd="slow" p14:dur="2000" advTm="1000">
        <p:split orient="vert"/>
      </p:transition>
    </mc:Choice>
    <mc:Fallback xmlns="">
      <p:transition spd="slow" advTm="1000">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ctrTitle"/>
          </p:nvPr>
        </p:nvSpPr>
        <p:spPr>
          <a:xfrm>
            <a:off x="685800" y="1268760"/>
            <a:ext cx="7772400" cy="1470025"/>
          </a:xfrm>
        </p:spPr>
        <p:txBody>
          <a:bodyPr>
            <a:normAutofit/>
          </a:bodyPr>
          <a:lstStyle/>
          <a:p>
            <a:r>
              <a:rPr kumimoji="1" lang="ja-JP" altLang="en-US" sz="4000" dirty="0" smtClean="0"/>
              <a:t>終身</a:t>
            </a:r>
            <a:r>
              <a:rPr kumimoji="1" lang="ja-JP" altLang="en-US" sz="4000" dirty="0" smtClean="0"/>
              <a:t>定期金の効力</a:t>
            </a:r>
            <a:endParaRPr kumimoji="1" lang="ja-JP" altLang="en-US" sz="4000" dirty="0"/>
          </a:p>
        </p:txBody>
      </p:sp>
      <p:sp>
        <p:nvSpPr>
          <p:cNvPr id="8" name="サブタイトル 7"/>
          <p:cNvSpPr>
            <a:spLocks noGrp="1"/>
          </p:cNvSpPr>
          <p:nvPr>
            <p:ph type="subTitle" idx="1"/>
          </p:nvPr>
        </p:nvSpPr>
        <p:spPr>
          <a:xfrm>
            <a:off x="1051560" y="2708920"/>
            <a:ext cx="7040880" cy="2929880"/>
          </a:xfrm>
        </p:spPr>
        <p:txBody>
          <a:bodyPr>
            <a:noAutofit/>
          </a:bodyPr>
          <a:lstStyle/>
          <a:p>
            <a:pPr marL="514350" indent="-514350" algn="l">
              <a:buAutoNum type="arabicPeriod"/>
            </a:pPr>
            <a:r>
              <a:rPr kumimoji="1" lang="ja-JP" altLang="en-US" sz="2400" dirty="0" smtClean="0">
                <a:solidFill>
                  <a:schemeClr val="tx1"/>
                </a:solidFill>
              </a:rPr>
              <a:t>終身定期金契約の成立によって，当事者双方にどのような権利・義務が生じるのか</a:t>
            </a:r>
            <a:r>
              <a:rPr kumimoji="1" lang="en-US" altLang="ja-JP" sz="2400" dirty="0" smtClean="0">
                <a:solidFill>
                  <a:schemeClr val="tx1"/>
                </a:solidFill>
              </a:rPr>
              <a:t>?</a:t>
            </a:r>
          </a:p>
          <a:p>
            <a:pPr marL="514350" indent="-514350" algn="l">
              <a:buAutoNum type="arabicPeriod"/>
            </a:pPr>
            <a:r>
              <a:rPr kumimoji="1" lang="ja-JP" altLang="en-US" sz="2400" dirty="0" smtClean="0">
                <a:solidFill>
                  <a:schemeClr val="tx1"/>
                </a:solidFill>
              </a:rPr>
              <a:t>中途で当事者の一方が死亡</a:t>
            </a:r>
            <a:r>
              <a:rPr lang="ja-JP" altLang="en-US" sz="2400" dirty="0" smtClean="0">
                <a:solidFill>
                  <a:schemeClr val="tx1"/>
                </a:solidFill>
              </a:rPr>
              <a:t>した場合に，定期金の支払はどのように行うべきか</a:t>
            </a:r>
            <a:r>
              <a:rPr kumimoji="1" lang="en-US" altLang="ja-JP" sz="2400" dirty="0" smtClean="0">
                <a:solidFill>
                  <a:schemeClr val="tx1"/>
                </a:solidFill>
              </a:rPr>
              <a:t>?</a:t>
            </a:r>
          </a:p>
          <a:p>
            <a:pPr marL="514350" indent="-514350" algn="l">
              <a:buAutoNum type="arabicPeriod"/>
            </a:pPr>
            <a:r>
              <a:rPr lang="ja-JP" altLang="en-US" sz="2400" dirty="0">
                <a:solidFill>
                  <a:schemeClr val="tx1"/>
                </a:solidFill>
              </a:rPr>
              <a:t>当事者</a:t>
            </a:r>
            <a:r>
              <a:rPr lang="ja-JP" altLang="en-US" sz="2400" dirty="0" smtClean="0">
                <a:solidFill>
                  <a:schemeClr val="tx1"/>
                </a:solidFill>
              </a:rPr>
              <a:t>の</a:t>
            </a:r>
            <a:r>
              <a:rPr lang="ja-JP" altLang="en-US" sz="2400" dirty="0">
                <a:solidFill>
                  <a:schemeClr val="tx1"/>
                </a:solidFill>
              </a:rPr>
              <a:t>一方</a:t>
            </a:r>
            <a:r>
              <a:rPr lang="ja-JP" altLang="en-US" sz="2400" dirty="0" smtClean="0">
                <a:solidFill>
                  <a:schemeClr val="tx1"/>
                </a:solidFill>
              </a:rPr>
              <a:t>が，故意に，終了原因を招来したような場合には，契約の効力はどうなるか</a:t>
            </a:r>
            <a:r>
              <a:rPr lang="en-US" altLang="ja-JP" sz="2400" dirty="0" smtClean="0">
                <a:solidFill>
                  <a:schemeClr val="tx1"/>
                </a:solidFill>
              </a:rPr>
              <a:t>?</a:t>
            </a:r>
          </a:p>
        </p:txBody>
      </p:sp>
      <p:sp>
        <p:nvSpPr>
          <p:cNvPr id="4" name="日付プレースホルダー 3"/>
          <p:cNvSpPr>
            <a:spLocks noGrp="1"/>
          </p:cNvSpPr>
          <p:nvPr>
            <p:ph type="dt" sz="half" idx="10"/>
          </p:nvPr>
        </p:nvSpPr>
        <p:spPr/>
        <p:txBody>
          <a:bodyPr/>
          <a:lstStyle/>
          <a:p>
            <a:fld id="{3CEB8538-F3C9-4548-9C6D-E79A11CE403E}" type="datetime1">
              <a:rPr kumimoji="1" lang="ja-JP" altLang="en-US" smtClean="0"/>
              <a:t>2015/1/14</a:t>
            </a:fld>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6" name="スライド番号プレースホルダー 5"/>
          <p:cNvSpPr>
            <a:spLocks noGrp="1"/>
          </p:cNvSpPr>
          <p:nvPr>
            <p:ph type="sldNum" sz="quarter" idx="12"/>
          </p:nvPr>
        </p:nvSpPr>
        <p:spPr/>
        <p:txBody>
          <a:bodyPr/>
          <a:lstStyle/>
          <a:p>
            <a:fld id="{E3EC445D-284E-4B8A-B31D-F8CAF32C55BE}" type="slidenum">
              <a:rPr kumimoji="1" lang="ja-JP" altLang="en-US" smtClean="0"/>
              <a:t>10</a:t>
            </a:fld>
            <a:endParaRPr kumimoji="1" lang="ja-JP" altLang="en-US" dirty="0"/>
          </a:p>
        </p:txBody>
      </p:sp>
    </p:spTree>
    <p:extLst>
      <p:ext uri="{BB962C8B-B14F-4D97-AF65-F5344CB8AC3E}">
        <p14:creationId xmlns:p14="http://schemas.microsoft.com/office/powerpoint/2010/main" val="118723359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50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up)">
                                      <p:cBhvr>
                                        <p:cTn id="7" dur="1750"/>
                                        <p:tgtEl>
                                          <p:spTgt spid="8">
                                            <p:txEl>
                                              <p:pRg st="0" end="0"/>
                                            </p:txEl>
                                          </p:spTgt>
                                        </p:tgtEl>
                                      </p:cBhvr>
                                    </p:animEffect>
                                  </p:childTnLst>
                                </p:cTn>
                              </p:par>
                            </p:childTnLst>
                          </p:cTn>
                        </p:par>
                        <p:par>
                          <p:cTn id="8" fill="hold">
                            <p:stCondLst>
                              <p:cond delay="2250"/>
                            </p:stCondLst>
                            <p:childTnLst>
                              <p:par>
                                <p:cTn id="9" presetID="22" presetClass="entr" presetSubtype="1" fill="hold" grpId="0" nodeType="afterEffect">
                                  <p:stCondLst>
                                    <p:cond delay="500"/>
                                  </p:stCondLst>
                                  <p:childTnLst>
                                    <p:set>
                                      <p:cBhvr>
                                        <p:cTn id="10" dur="1" fill="hold">
                                          <p:stCondLst>
                                            <p:cond delay="0"/>
                                          </p:stCondLst>
                                        </p:cTn>
                                        <p:tgtEl>
                                          <p:spTgt spid="8">
                                            <p:txEl>
                                              <p:pRg st="1" end="1"/>
                                            </p:txEl>
                                          </p:spTgt>
                                        </p:tgtEl>
                                        <p:attrNameLst>
                                          <p:attrName>style.visibility</p:attrName>
                                        </p:attrNameLst>
                                      </p:cBhvr>
                                      <p:to>
                                        <p:strVal val="visible"/>
                                      </p:to>
                                    </p:set>
                                    <p:animEffect transition="in" filter="wipe(up)">
                                      <p:cBhvr>
                                        <p:cTn id="11" dur="1750"/>
                                        <p:tgtEl>
                                          <p:spTgt spid="8">
                                            <p:txEl>
                                              <p:pRg st="1" end="1"/>
                                            </p:txEl>
                                          </p:spTgt>
                                        </p:tgtEl>
                                      </p:cBhvr>
                                    </p:animEffect>
                                  </p:childTnLst>
                                </p:cTn>
                              </p:par>
                            </p:childTnLst>
                          </p:cTn>
                        </p:par>
                        <p:par>
                          <p:cTn id="12" fill="hold">
                            <p:stCondLst>
                              <p:cond delay="4500"/>
                            </p:stCondLst>
                            <p:childTnLst>
                              <p:par>
                                <p:cTn id="13" presetID="22" presetClass="entr" presetSubtype="1" fill="hold" grpId="0" nodeType="afterEffect">
                                  <p:stCondLst>
                                    <p:cond delay="500"/>
                                  </p:stCondLst>
                                  <p:childTnLst>
                                    <p:set>
                                      <p:cBhvr>
                                        <p:cTn id="14" dur="1" fill="hold">
                                          <p:stCondLst>
                                            <p:cond delay="0"/>
                                          </p:stCondLst>
                                        </p:cTn>
                                        <p:tgtEl>
                                          <p:spTgt spid="8">
                                            <p:txEl>
                                              <p:pRg st="2" end="2"/>
                                            </p:txEl>
                                          </p:spTgt>
                                        </p:tgtEl>
                                        <p:attrNameLst>
                                          <p:attrName>style.visibility</p:attrName>
                                        </p:attrNameLst>
                                      </p:cBhvr>
                                      <p:to>
                                        <p:strVal val="visible"/>
                                      </p:to>
                                    </p:set>
                                    <p:animEffect transition="in" filter="wipe(up)">
                                      <p:cBhvr>
                                        <p:cTn id="15" dur="175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lstStyle/>
          <a:p>
            <a:r>
              <a:rPr kumimoji="1" lang="ja-JP" altLang="en-US" dirty="0" smtClean="0"/>
              <a:t>終身定期金の計算</a:t>
            </a:r>
            <a:endParaRPr kumimoji="1" lang="ja-JP" altLang="en-US" dirty="0"/>
          </a:p>
        </p:txBody>
      </p:sp>
      <p:sp>
        <p:nvSpPr>
          <p:cNvPr id="8" name="コンテンツ プレースホルダー 7"/>
          <p:cNvSpPr>
            <a:spLocks noGrp="1"/>
          </p:cNvSpPr>
          <p:nvPr>
            <p:ph sz="half" idx="1"/>
          </p:nvPr>
        </p:nvSpPr>
        <p:spPr>
          <a:xfrm>
            <a:off x="457200" y="1600200"/>
            <a:ext cx="2242592" cy="4525963"/>
          </a:xfrm>
        </p:spPr>
        <p:txBody>
          <a:bodyPr>
            <a:noAutofit/>
          </a:bodyPr>
          <a:lstStyle/>
          <a:p>
            <a:r>
              <a:rPr lang="ja-JP" altLang="en-US" sz="3200" b="1" dirty="0"/>
              <a:t>第</a:t>
            </a:r>
            <a:r>
              <a:rPr lang="en-US" altLang="ja-JP" sz="3200" b="1" dirty="0"/>
              <a:t>690</a:t>
            </a:r>
            <a:r>
              <a:rPr lang="ja-JP" altLang="en-US" sz="3200" b="1" dirty="0"/>
              <a:t>条</a:t>
            </a:r>
            <a:r>
              <a:rPr lang="ja-JP" altLang="en-US" sz="3200" dirty="0"/>
              <a:t>（終身定期金の計算</a:t>
            </a:r>
            <a:r>
              <a:rPr lang="ja-JP" altLang="en-US" sz="3200" dirty="0" smtClean="0"/>
              <a:t>）</a:t>
            </a:r>
            <a:endParaRPr lang="en-US" altLang="ja-JP" sz="3200" dirty="0" smtClean="0"/>
          </a:p>
          <a:p>
            <a:pPr lvl="1"/>
            <a:r>
              <a:rPr lang="ja-JP" altLang="en-US" sz="2800" dirty="0" smtClean="0"/>
              <a:t>終身</a:t>
            </a:r>
            <a:r>
              <a:rPr lang="ja-JP" altLang="en-US" sz="2800" dirty="0"/>
              <a:t>定期金は，日割りで計算する</a:t>
            </a:r>
            <a:r>
              <a:rPr lang="ja-JP" altLang="en-US" sz="2800" dirty="0" smtClean="0"/>
              <a:t>。</a:t>
            </a:r>
            <a:endParaRPr lang="en-US" altLang="ja-JP" sz="2800" dirty="0" smtClean="0"/>
          </a:p>
        </p:txBody>
      </p:sp>
      <p:sp>
        <p:nvSpPr>
          <p:cNvPr id="9" name="コンテンツ プレースホルダー 8"/>
          <p:cNvSpPr>
            <a:spLocks noGrp="1"/>
          </p:cNvSpPr>
          <p:nvPr>
            <p:ph sz="half" idx="2"/>
          </p:nvPr>
        </p:nvSpPr>
        <p:spPr>
          <a:xfrm>
            <a:off x="3491880" y="1600200"/>
            <a:ext cx="5194920" cy="4525963"/>
          </a:xfrm>
        </p:spPr>
        <p:txBody>
          <a:bodyPr>
            <a:noAutofit/>
          </a:bodyPr>
          <a:lstStyle/>
          <a:p>
            <a:r>
              <a:rPr lang="ja-JP" altLang="en-US" sz="3200" dirty="0"/>
              <a:t>具体例</a:t>
            </a:r>
            <a:endParaRPr lang="en-US" altLang="ja-JP" sz="3200" dirty="0"/>
          </a:p>
          <a:p>
            <a:pPr lvl="1"/>
            <a:r>
              <a:rPr lang="ja-JP" altLang="en-US" sz="2800" dirty="0"/>
              <a:t>毎月</a:t>
            </a:r>
            <a:r>
              <a:rPr lang="en-US" altLang="ja-JP" sz="2800" dirty="0" smtClean="0"/>
              <a:t>10</a:t>
            </a:r>
            <a:r>
              <a:rPr lang="ja-JP" altLang="en-US" sz="2800" dirty="0" smtClean="0"/>
              <a:t>万</a:t>
            </a:r>
            <a:r>
              <a:rPr lang="ja-JP" altLang="en-US" sz="2800" dirty="0"/>
              <a:t>円の給付を目的とする定期金債権が，</a:t>
            </a:r>
            <a:r>
              <a:rPr lang="en-US" altLang="ja-JP" sz="2800" dirty="0"/>
              <a:t>1</a:t>
            </a:r>
            <a:r>
              <a:rPr lang="ja-JP" altLang="en-US" sz="2800" dirty="0"/>
              <a:t>月</a:t>
            </a:r>
            <a:r>
              <a:rPr lang="en-US" altLang="ja-JP" sz="2800" dirty="0"/>
              <a:t>14</a:t>
            </a:r>
            <a:r>
              <a:rPr lang="ja-JP" altLang="en-US" sz="2800" dirty="0"/>
              <a:t>日に自己，相手方または第三者の死亡によって消滅したとする</a:t>
            </a:r>
            <a:r>
              <a:rPr lang="ja-JP" altLang="en-US" sz="2800" dirty="0" smtClean="0"/>
              <a:t>。</a:t>
            </a:r>
            <a:endParaRPr lang="en-US" altLang="ja-JP" sz="2800" dirty="0" smtClean="0"/>
          </a:p>
          <a:p>
            <a:pPr lvl="1"/>
            <a:r>
              <a:rPr lang="en-US" altLang="ja-JP" sz="2800" dirty="0" smtClean="0"/>
              <a:t>1</a:t>
            </a:r>
            <a:r>
              <a:rPr lang="ja-JP" altLang="en-US" sz="2800" dirty="0"/>
              <a:t>月分は，</a:t>
            </a:r>
            <a:r>
              <a:rPr lang="en-US" altLang="ja-JP" sz="2800" dirty="0"/>
              <a:t>14</a:t>
            </a:r>
            <a:r>
              <a:rPr lang="ja-JP" altLang="en-US" sz="2800" dirty="0"/>
              <a:t>日分を日割りで計算して</a:t>
            </a:r>
            <a:r>
              <a:rPr lang="ja-JP" altLang="en-US" sz="2800" dirty="0" smtClean="0"/>
              <a:t>，</a:t>
            </a:r>
            <a:r>
              <a:rPr lang="en-US" altLang="ja-JP" sz="2800" dirty="0" smtClean="0"/>
              <a:t>5</a:t>
            </a:r>
            <a:r>
              <a:rPr lang="ja-JP" altLang="en-US" sz="2800" dirty="0" smtClean="0"/>
              <a:t>万円</a:t>
            </a:r>
            <a:r>
              <a:rPr lang="ja-JP" altLang="en-US" sz="2800" dirty="0"/>
              <a:t>を給付することになる</a:t>
            </a:r>
            <a:r>
              <a:rPr lang="ja-JP" altLang="en-US" sz="2800" dirty="0" smtClean="0"/>
              <a:t>。</a:t>
            </a:r>
            <a:endParaRPr lang="ja-JP" altLang="en-US" sz="2800" dirty="0"/>
          </a:p>
        </p:txBody>
      </p:sp>
      <p:sp>
        <p:nvSpPr>
          <p:cNvPr id="4" name="日付プレースホルダー 3"/>
          <p:cNvSpPr>
            <a:spLocks noGrp="1"/>
          </p:cNvSpPr>
          <p:nvPr>
            <p:ph type="dt" sz="half" idx="10"/>
          </p:nvPr>
        </p:nvSpPr>
        <p:spPr/>
        <p:txBody>
          <a:bodyPr/>
          <a:lstStyle/>
          <a:p>
            <a:fld id="{E5F9424E-0BD5-448B-A49D-B4D8A52C275A}" type="datetime1">
              <a:rPr kumimoji="1" lang="ja-JP" altLang="en-US" smtClean="0"/>
              <a:t>2015/1/14</a:t>
            </a:fld>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6" name="スライド番号プレースホルダー 5"/>
          <p:cNvSpPr>
            <a:spLocks noGrp="1"/>
          </p:cNvSpPr>
          <p:nvPr>
            <p:ph type="sldNum" sz="quarter" idx="12"/>
          </p:nvPr>
        </p:nvSpPr>
        <p:spPr/>
        <p:txBody>
          <a:bodyPr/>
          <a:lstStyle/>
          <a:p>
            <a:fld id="{E3EC445D-284E-4B8A-B31D-F8CAF32C55BE}" type="slidenum">
              <a:rPr kumimoji="1" lang="ja-JP" altLang="en-US" smtClean="0"/>
              <a:t>11</a:t>
            </a:fld>
            <a:endParaRPr kumimoji="1" lang="ja-JP" altLang="en-US" dirty="0"/>
          </a:p>
        </p:txBody>
      </p:sp>
    </p:spTree>
    <p:extLst>
      <p:ext uri="{BB962C8B-B14F-4D97-AF65-F5344CB8AC3E}">
        <p14:creationId xmlns:p14="http://schemas.microsoft.com/office/powerpoint/2010/main" val="2537758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50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up)">
                                      <p:cBhvr>
                                        <p:cTn id="7" dur="1000"/>
                                        <p:tgtEl>
                                          <p:spTgt spid="8">
                                            <p:txEl>
                                              <p:pRg st="0" end="0"/>
                                            </p:txEl>
                                          </p:spTgt>
                                        </p:tgtEl>
                                      </p:cBhvr>
                                    </p:animEffect>
                                  </p:childTnLst>
                                </p:cTn>
                              </p:par>
                            </p:childTnLst>
                          </p:cTn>
                        </p:par>
                        <p:par>
                          <p:cTn id="8" fill="hold">
                            <p:stCondLst>
                              <p:cond delay="1500"/>
                            </p:stCondLst>
                            <p:childTnLst>
                              <p:par>
                                <p:cTn id="9" presetID="22" presetClass="entr" presetSubtype="1" fill="hold" grpId="0" nodeType="afterEffect">
                                  <p:stCondLst>
                                    <p:cond delay="500"/>
                                  </p:stCondLst>
                                  <p:childTnLst>
                                    <p:set>
                                      <p:cBhvr>
                                        <p:cTn id="10" dur="1" fill="hold">
                                          <p:stCondLst>
                                            <p:cond delay="0"/>
                                          </p:stCondLst>
                                        </p:cTn>
                                        <p:tgtEl>
                                          <p:spTgt spid="8">
                                            <p:txEl>
                                              <p:pRg st="1" end="1"/>
                                            </p:txEl>
                                          </p:spTgt>
                                        </p:tgtEl>
                                        <p:attrNameLst>
                                          <p:attrName>style.visibility</p:attrName>
                                        </p:attrNameLst>
                                      </p:cBhvr>
                                      <p:to>
                                        <p:strVal val="visible"/>
                                      </p:to>
                                    </p:set>
                                    <p:animEffect transition="in" filter="wipe(up)">
                                      <p:cBhvr>
                                        <p:cTn id="11" dur="1000"/>
                                        <p:tgtEl>
                                          <p:spTgt spid="8">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9">
                                            <p:txEl>
                                              <p:pRg st="0" end="0"/>
                                            </p:txEl>
                                          </p:spTgt>
                                        </p:tgtEl>
                                        <p:attrNameLst>
                                          <p:attrName>style.visibility</p:attrName>
                                        </p:attrNameLst>
                                      </p:cBhvr>
                                      <p:to>
                                        <p:strVal val="visible"/>
                                      </p:to>
                                    </p:set>
                                    <p:animEffect transition="in" filter="wipe(left)">
                                      <p:cBhvr>
                                        <p:cTn id="16" dur="500"/>
                                        <p:tgtEl>
                                          <p:spTgt spid="9">
                                            <p:txEl>
                                              <p:pRg st="0" end="0"/>
                                            </p:txEl>
                                          </p:spTgt>
                                        </p:tgtEl>
                                      </p:cBhvr>
                                    </p:animEffect>
                                  </p:childTnLst>
                                </p:cTn>
                              </p:par>
                            </p:childTnLst>
                          </p:cTn>
                        </p:par>
                        <p:par>
                          <p:cTn id="17" fill="hold">
                            <p:stCondLst>
                              <p:cond delay="500"/>
                            </p:stCondLst>
                            <p:childTnLst>
                              <p:par>
                                <p:cTn id="18" presetID="22" presetClass="entr" presetSubtype="1" fill="hold" grpId="0" nodeType="afterEffect">
                                  <p:stCondLst>
                                    <p:cond delay="500"/>
                                  </p:stCondLst>
                                  <p:childTnLst>
                                    <p:set>
                                      <p:cBhvr>
                                        <p:cTn id="19" dur="1" fill="hold">
                                          <p:stCondLst>
                                            <p:cond delay="0"/>
                                          </p:stCondLst>
                                        </p:cTn>
                                        <p:tgtEl>
                                          <p:spTgt spid="9">
                                            <p:txEl>
                                              <p:pRg st="1" end="1"/>
                                            </p:txEl>
                                          </p:spTgt>
                                        </p:tgtEl>
                                        <p:attrNameLst>
                                          <p:attrName>style.visibility</p:attrName>
                                        </p:attrNameLst>
                                      </p:cBhvr>
                                      <p:to>
                                        <p:strVal val="visible"/>
                                      </p:to>
                                    </p:set>
                                    <p:animEffect transition="in" filter="wipe(up)">
                                      <p:cBhvr>
                                        <p:cTn id="20" dur="4000"/>
                                        <p:tgtEl>
                                          <p:spTgt spid="9">
                                            <p:txEl>
                                              <p:pRg st="1" end="1"/>
                                            </p:txEl>
                                          </p:spTgt>
                                        </p:tgtEl>
                                      </p:cBhvr>
                                    </p:animEffect>
                                  </p:childTnLst>
                                </p:cTn>
                              </p:par>
                            </p:childTnLst>
                          </p:cTn>
                        </p:par>
                        <p:par>
                          <p:cTn id="21" fill="hold">
                            <p:stCondLst>
                              <p:cond delay="5000"/>
                            </p:stCondLst>
                            <p:childTnLst>
                              <p:par>
                                <p:cTn id="22" presetID="22" presetClass="entr" presetSubtype="1" fill="hold" grpId="0" nodeType="afterEffect">
                                  <p:stCondLst>
                                    <p:cond delay="500"/>
                                  </p:stCondLst>
                                  <p:childTnLst>
                                    <p:set>
                                      <p:cBhvr>
                                        <p:cTn id="23" dur="1" fill="hold">
                                          <p:stCondLst>
                                            <p:cond delay="0"/>
                                          </p:stCondLst>
                                        </p:cTn>
                                        <p:tgtEl>
                                          <p:spTgt spid="9">
                                            <p:txEl>
                                              <p:pRg st="2" end="2"/>
                                            </p:txEl>
                                          </p:spTgt>
                                        </p:tgtEl>
                                        <p:attrNameLst>
                                          <p:attrName>style.visibility</p:attrName>
                                        </p:attrNameLst>
                                      </p:cBhvr>
                                      <p:to>
                                        <p:strVal val="visible"/>
                                      </p:to>
                                    </p:set>
                                    <p:animEffect transition="in" filter="wipe(up)">
                                      <p:cBhvr>
                                        <p:cTn id="24" dur="20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P spid="9"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終身定期金</a:t>
            </a:r>
            <a:r>
              <a:rPr lang="ja-JP" altLang="en-US" dirty="0" smtClean="0"/>
              <a:t>の</a:t>
            </a:r>
            <a:r>
              <a:rPr lang="ja-JP" altLang="en-US" dirty="0"/>
              <a:t>存続</a:t>
            </a:r>
            <a:endParaRPr kumimoji="1" lang="ja-JP" altLang="en-US" dirty="0"/>
          </a:p>
        </p:txBody>
      </p:sp>
      <p:sp>
        <p:nvSpPr>
          <p:cNvPr id="3" name="コンテンツ プレースホルダー 2"/>
          <p:cNvSpPr>
            <a:spLocks noGrp="1"/>
          </p:cNvSpPr>
          <p:nvPr>
            <p:ph sz="half" idx="1"/>
          </p:nvPr>
        </p:nvSpPr>
        <p:spPr/>
        <p:txBody>
          <a:bodyPr>
            <a:noAutofit/>
          </a:bodyPr>
          <a:lstStyle/>
          <a:p>
            <a:r>
              <a:rPr lang="ja-JP" altLang="en-US" sz="2400" b="1" dirty="0"/>
              <a:t>第</a:t>
            </a:r>
            <a:r>
              <a:rPr lang="en-US" altLang="ja-JP" sz="2400" b="1" dirty="0"/>
              <a:t>693</a:t>
            </a:r>
            <a:r>
              <a:rPr lang="ja-JP" altLang="en-US" sz="2400" b="1" dirty="0"/>
              <a:t>条</a:t>
            </a:r>
            <a:r>
              <a:rPr lang="ja-JP" altLang="en-US" sz="2400" dirty="0"/>
              <a:t>（終身定期金債権の存続の宣告</a:t>
            </a:r>
            <a:r>
              <a:rPr lang="ja-JP" altLang="en-US" sz="2400" dirty="0" smtClean="0"/>
              <a:t>）</a:t>
            </a:r>
            <a:endParaRPr lang="en-US" altLang="ja-JP" sz="2400" dirty="0" smtClean="0"/>
          </a:p>
          <a:p>
            <a:pPr lvl="1"/>
            <a:r>
              <a:rPr lang="ja-JP" altLang="en-US" sz="2000" dirty="0" smtClean="0"/>
              <a:t>①</a:t>
            </a:r>
            <a:r>
              <a:rPr lang="ja-JP" altLang="en-US" sz="2000" dirty="0"/>
              <a:t>終身定期金債務者の責めに帰すべき事由によって第</a:t>
            </a:r>
            <a:r>
              <a:rPr lang="en-US" altLang="ja-JP" sz="2000" dirty="0"/>
              <a:t>689</a:t>
            </a:r>
            <a:r>
              <a:rPr lang="ja-JP" altLang="en-US" sz="2000" dirty="0"/>
              <a:t>条</a:t>
            </a:r>
            <a:r>
              <a:rPr lang="en-US" altLang="ja-JP" sz="2000" dirty="0"/>
              <a:t>〔</a:t>
            </a:r>
            <a:r>
              <a:rPr lang="ja-JP" altLang="en-US" sz="2000" dirty="0"/>
              <a:t>終身定期金契約</a:t>
            </a:r>
            <a:r>
              <a:rPr lang="en-US" altLang="ja-JP" sz="2000" dirty="0"/>
              <a:t>〕</a:t>
            </a:r>
            <a:r>
              <a:rPr lang="ja-JP" altLang="en-US" sz="2000" dirty="0"/>
              <a:t>に規定する死亡が生じたときは</a:t>
            </a:r>
            <a:r>
              <a:rPr lang="ja-JP" altLang="en-US" sz="2000" dirty="0" smtClean="0"/>
              <a:t>，</a:t>
            </a:r>
            <a:endParaRPr lang="en-US" altLang="ja-JP" sz="2000" dirty="0" smtClean="0"/>
          </a:p>
          <a:p>
            <a:pPr lvl="1"/>
            <a:r>
              <a:rPr lang="ja-JP" altLang="en-US" sz="2000" dirty="0" smtClean="0"/>
              <a:t>裁判所</a:t>
            </a:r>
            <a:r>
              <a:rPr lang="ja-JP" altLang="en-US" sz="2000" dirty="0"/>
              <a:t>は，終身定期金債権者又はその相続人の請求により，終身定期金債権が相当の期間存続することを宣告することができる</a:t>
            </a:r>
            <a:r>
              <a:rPr lang="ja-JP" altLang="en-US" sz="2000" dirty="0" smtClean="0"/>
              <a:t>。</a:t>
            </a:r>
            <a:endParaRPr lang="en-US" altLang="ja-JP" sz="2000" dirty="0" smtClean="0"/>
          </a:p>
          <a:p>
            <a:pPr lvl="1"/>
            <a:r>
              <a:rPr lang="ja-JP" altLang="en-US" sz="2000" dirty="0" smtClean="0"/>
              <a:t>②</a:t>
            </a:r>
            <a:r>
              <a:rPr lang="ja-JP" altLang="en-US" sz="2000" dirty="0"/>
              <a:t>前項の規定は，第</a:t>
            </a:r>
            <a:r>
              <a:rPr lang="en-US" altLang="ja-JP" sz="2000" dirty="0"/>
              <a:t>691</a:t>
            </a:r>
            <a:r>
              <a:rPr lang="ja-JP" altLang="en-US" sz="2000" dirty="0"/>
              <a:t>条</a:t>
            </a:r>
            <a:r>
              <a:rPr lang="en-US" altLang="ja-JP" sz="2000" dirty="0"/>
              <a:t>〔</a:t>
            </a:r>
            <a:r>
              <a:rPr lang="ja-JP" altLang="en-US" sz="2000" dirty="0"/>
              <a:t>終身定期金契約の解除</a:t>
            </a:r>
            <a:r>
              <a:rPr lang="en-US" altLang="ja-JP" sz="2000" dirty="0"/>
              <a:t>〕</a:t>
            </a:r>
            <a:r>
              <a:rPr lang="ja-JP" altLang="en-US" sz="2000" dirty="0"/>
              <a:t>の権利の行使を妨げない。</a:t>
            </a:r>
            <a:endParaRPr kumimoji="1" lang="ja-JP" altLang="en-US" sz="2000" dirty="0"/>
          </a:p>
        </p:txBody>
      </p:sp>
      <p:sp>
        <p:nvSpPr>
          <p:cNvPr id="4" name="コンテンツ プレースホルダー 3"/>
          <p:cNvSpPr>
            <a:spLocks noGrp="1"/>
          </p:cNvSpPr>
          <p:nvPr>
            <p:ph sz="half" idx="2"/>
          </p:nvPr>
        </p:nvSpPr>
        <p:spPr/>
        <p:txBody>
          <a:bodyPr>
            <a:noAutofit/>
          </a:bodyPr>
          <a:lstStyle/>
          <a:p>
            <a:r>
              <a:rPr kumimoji="1" lang="ja-JP" altLang="en-US" sz="2400" dirty="0" smtClean="0"/>
              <a:t>条件付権利の侵害に対する効果</a:t>
            </a:r>
            <a:endParaRPr kumimoji="1" lang="en-US" altLang="ja-JP" sz="2400" dirty="0" smtClean="0"/>
          </a:p>
          <a:p>
            <a:pPr lvl="1"/>
            <a:r>
              <a:rPr lang="ja-JP" altLang="en-US" sz="2000" dirty="0" smtClean="0"/>
              <a:t>民法</a:t>
            </a:r>
            <a:r>
              <a:rPr lang="en-US" altLang="ja-JP" sz="2000" dirty="0" smtClean="0"/>
              <a:t>130</a:t>
            </a:r>
            <a:r>
              <a:rPr lang="ja-JP" altLang="en-US" sz="2000" dirty="0" smtClean="0"/>
              <a:t>条は，条件成就によって不利益を受ける当事者が，条件成就を故意に妨害した場合に，条件が成就したものとみなすことができるとしている。</a:t>
            </a:r>
            <a:endParaRPr lang="en-US" altLang="ja-JP" sz="2000" dirty="0" smtClean="0"/>
          </a:p>
          <a:p>
            <a:pPr lvl="1"/>
            <a:r>
              <a:rPr kumimoji="1" lang="ja-JP" altLang="en-US" sz="2000" dirty="0" smtClean="0"/>
              <a:t>民法</a:t>
            </a:r>
            <a:r>
              <a:rPr kumimoji="1" lang="en-US" altLang="ja-JP" sz="2000" dirty="0" smtClean="0"/>
              <a:t>693</a:t>
            </a:r>
            <a:r>
              <a:rPr kumimoji="1" lang="ja-JP" altLang="en-US" sz="2000" dirty="0" smtClean="0"/>
              <a:t>条は，これとは反対に，条件成就によって利益を受ける当事者が，条件成就を故意に早めた場合に，相当期間，条件が成就しなかったことにするものである。</a:t>
            </a:r>
            <a:endParaRPr kumimoji="1" lang="ja-JP" altLang="en-US" sz="2000" dirty="0"/>
          </a:p>
        </p:txBody>
      </p:sp>
      <p:sp>
        <p:nvSpPr>
          <p:cNvPr id="5" name="日付プレースホルダー 4"/>
          <p:cNvSpPr>
            <a:spLocks noGrp="1"/>
          </p:cNvSpPr>
          <p:nvPr>
            <p:ph type="dt" sz="half" idx="10"/>
          </p:nvPr>
        </p:nvSpPr>
        <p:spPr/>
        <p:txBody>
          <a:bodyPr/>
          <a:lstStyle/>
          <a:p>
            <a:fld id="{C870AC40-E332-4354-9CBC-9C07F2328E84}" type="datetime1">
              <a:rPr kumimoji="1" lang="ja-JP" altLang="en-US" smtClean="0"/>
              <a:t>2015/1/14</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12</a:t>
            </a:fld>
            <a:endParaRPr kumimoji="1" lang="ja-JP" altLang="en-US"/>
          </a:p>
        </p:txBody>
      </p:sp>
    </p:spTree>
    <p:extLst>
      <p:ext uri="{BB962C8B-B14F-4D97-AF65-F5344CB8AC3E}">
        <p14:creationId xmlns:p14="http://schemas.microsoft.com/office/powerpoint/2010/main" val="4063356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750"/>
                                        <p:tgtEl>
                                          <p:spTgt spid="3">
                                            <p:txEl>
                                              <p:pRg st="0" end="0"/>
                                            </p:txEl>
                                          </p:spTgt>
                                        </p:tgtEl>
                                      </p:cBhvr>
                                    </p:animEffect>
                                  </p:childTnLst>
                                </p:cTn>
                              </p:par>
                            </p:childTnLst>
                          </p:cTn>
                        </p:par>
                        <p:par>
                          <p:cTn id="8" fill="hold">
                            <p:stCondLst>
                              <p:cond delay="1250"/>
                            </p:stCondLst>
                            <p:childTnLst>
                              <p:par>
                                <p:cTn id="9" presetID="22" presetClass="entr" presetSubtype="1" fill="hold" grpId="0" nodeType="afterEffect">
                                  <p:stCondLst>
                                    <p:cond delay="5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2250"/>
                                        <p:tgtEl>
                                          <p:spTgt spid="3">
                                            <p:txEl>
                                              <p:pRg st="1" end="1"/>
                                            </p:txEl>
                                          </p:spTgt>
                                        </p:tgtEl>
                                      </p:cBhvr>
                                    </p:animEffect>
                                  </p:childTnLst>
                                </p:cTn>
                              </p:par>
                            </p:childTnLst>
                          </p:cTn>
                        </p:par>
                        <p:par>
                          <p:cTn id="12" fill="hold">
                            <p:stCondLst>
                              <p:cond delay="4000"/>
                            </p:stCondLst>
                            <p:childTnLst>
                              <p:par>
                                <p:cTn id="13" presetID="22" presetClass="entr" presetSubtype="1" fill="hold" grpId="0" nodeType="afterEffect">
                                  <p:stCondLst>
                                    <p:cond delay="50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up)">
                                      <p:cBhvr>
                                        <p:cTn id="15" dur="3000"/>
                                        <p:tgtEl>
                                          <p:spTgt spid="3">
                                            <p:txEl>
                                              <p:pRg st="2" end="2"/>
                                            </p:txEl>
                                          </p:spTgt>
                                        </p:tgtEl>
                                      </p:cBhvr>
                                    </p:animEffect>
                                  </p:childTnLst>
                                </p:cTn>
                              </p:par>
                            </p:childTnLst>
                          </p:cTn>
                        </p:par>
                        <p:par>
                          <p:cTn id="16" fill="hold">
                            <p:stCondLst>
                              <p:cond delay="7500"/>
                            </p:stCondLst>
                            <p:childTnLst>
                              <p:par>
                                <p:cTn id="17" presetID="22" presetClass="entr" presetSubtype="1" fill="hold" grpId="0" nodeType="afterEffect">
                                  <p:stCondLst>
                                    <p:cond delay="50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up)">
                                      <p:cBhvr>
                                        <p:cTn id="19" dur="2000"/>
                                        <p:tgtEl>
                                          <p:spTgt spid="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4">
                                            <p:txEl>
                                              <p:pRg st="0" end="0"/>
                                            </p:txEl>
                                          </p:spTgt>
                                        </p:tgtEl>
                                        <p:attrNameLst>
                                          <p:attrName>style.visibility</p:attrName>
                                        </p:attrNameLst>
                                      </p:cBhvr>
                                      <p:to>
                                        <p:strVal val="visible"/>
                                      </p:to>
                                    </p:set>
                                    <p:animEffect transition="in" filter="wipe(up)">
                                      <p:cBhvr>
                                        <p:cTn id="24" dur="1000"/>
                                        <p:tgtEl>
                                          <p:spTgt spid="4">
                                            <p:txEl>
                                              <p:pRg st="0" end="0"/>
                                            </p:txEl>
                                          </p:spTgt>
                                        </p:tgtEl>
                                      </p:cBhvr>
                                    </p:animEffect>
                                  </p:childTnLst>
                                </p:cTn>
                              </p:par>
                            </p:childTnLst>
                          </p:cTn>
                        </p:par>
                        <p:par>
                          <p:cTn id="25" fill="hold">
                            <p:stCondLst>
                              <p:cond delay="1000"/>
                            </p:stCondLst>
                            <p:childTnLst>
                              <p:par>
                                <p:cTn id="26" presetID="22" presetClass="entr" presetSubtype="1" fill="hold" grpId="0" nodeType="afterEffect">
                                  <p:stCondLst>
                                    <p:cond delay="500"/>
                                  </p:stCondLst>
                                  <p:childTnLst>
                                    <p:set>
                                      <p:cBhvr>
                                        <p:cTn id="27" dur="1" fill="hold">
                                          <p:stCondLst>
                                            <p:cond delay="0"/>
                                          </p:stCondLst>
                                        </p:cTn>
                                        <p:tgtEl>
                                          <p:spTgt spid="4">
                                            <p:txEl>
                                              <p:pRg st="1" end="1"/>
                                            </p:txEl>
                                          </p:spTgt>
                                        </p:tgtEl>
                                        <p:attrNameLst>
                                          <p:attrName>style.visibility</p:attrName>
                                        </p:attrNameLst>
                                      </p:cBhvr>
                                      <p:to>
                                        <p:strVal val="visible"/>
                                      </p:to>
                                    </p:set>
                                    <p:animEffect transition="in" filter="wipe(up)">
                                      <p:cBhvr>
                                        <p:cTn id="28" dur="3000"/>
                                        <p:tgtEl>
                                          <p:spTgt spid="4">
                                            <p:txEl>
                                              <p:pRg st="1" end="1"/>
                                            </p:txEl>
                                          </p:spTgt>
                                        </p:tgtEl>
                                      </p:cBhvr>
                                    </p:animEffect>
                                  </p:childTnLst>
                                </p:cTn>
                              </p:par>
                            </p:childTnLst>
                          </p:cTn>
                        </p:par>
                        <p:par>
                          <p:cTn id="29" fill="hold">
                            <p:stCondLst>
                              <p:cond delay="4500"/>
                            </p:stCondLst>
                            <p:childTnLst>
                              <p:par>
                                <p:cTn id="30" presetID="22" presetClass="entr" presetSubtype="1" fill="hold" grpId="0" nodeType="afterEffect">
                                  <p:stCondLst>
                                    <p:cond delay="500"/>
                                  </p:stCondLst>
                                  <p:childTnLst>
                                    <p:set>
                                      <p:cBhvr>
                                        <p:cTn id="31" dur="1" fill="hold">
                                          <p:stCondLst>
                                            <p:cond delay="0"/>
                                          </p:stCondLst>
                                        </p:cTn>
                                        <p:tgtEl>
                                          <p:spTgt spid="4">
                                            <p:txEl>
                                              <p:pRg st="2" end="2"/>
                                            </p:txEl>
                                          </p:spTgt>
                                        </p:tgtEl>
                                        <p:attrNameLst>
                                          <p:attrName>style.visibility</p:attrName>
                                        </p:attrNameLst>
                                      </p:cBhvr>
                                      <p:to>
                                        <p:strVal val="visible"/>
                                      </p:to>
                                    </p:set>
                                    <p:animEffect transition="in" filter="wipe(up)">
                                      <p:cBhvr>
                                        <p:cTn id="32" dur="4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p:txBody>
          <a:bodyPr/>
          <a:lstStyle/>
          <a:p>
            <a:r>
              <a:rPr kumimoji="1" lang="ja-JP" altLang="en-US" dirty="0" smtClean="0"/>
              <a:t>条件付権利の妨害とその制裁</a:t>
            </a:r>
            <a:endParaRPr kumimoji="1" lang="ja-JP" altLang="en-US" dirty="0"/>
          </a:p>
        </p:txBody>
      </p:sp>
      <p:sp>
        <p:nvSpPr>
          <p:cNvPr id="5" name="日付プレースホルダー 4"/>
          <p:cNvSpPr>
            <a:spLocks noGrp="1"/>
          </p:cNvSpPr>
          <p:nvPr>
            <p:ph type="dt" sz="half" idx="10"/>
          </p:nvPr>
        </p:nvSpPr>
        <p:spPr/>
        <p:txBody>
          <a:bodyPr/>
          <a:lstStyle/>
          <a:p>
            <a:fld id="{C870AC40-E332-4354-9CBC-9C07F2328E84}" type="datetime1">
              <a:rPr kumimoji="1" lang="ja-JP" altLang="en-US" smtClean="0"/>
              <a:t>2015/1/14</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13</a:t>
            </a:fld>
            <a:endParaRPr kumimoji="1" lang="ja-JP" altLang="en-US"/>
          </a:p>
        </p:txBody>
      </p:sp>
      <p:graphicFrame>
        <p:nvGraphicFramePr>
          <p:cNvPr id="9" name="図表 8"/>
          <p:cNvGraphicFramePr/>
          <p:nvPr>
            <p:extLst>
              <p:ext uri="{D42A27DB-BD31-4B8C-83A1-F6EECF244321}">
                <p14:modId xmlns:p14="http://schemas.microsoft.com/office/powerpoint/2010/main" val="3708884223"/>
              </p:ext>
            </p:extLst>
          </p:nvPr>
        </p:nvGraphicFramePr>
        <p:xfrm>
          <a:off x="683568" y="1397000"/>
          <a:ext cx="792088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44477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graphicEl>
                                              <a:dgm id="{E7856D5D-DE79-442B-8B0E-009EA0E141C9}"/>
                                            </p:graphicEl>
                                          </p:spTgt>
                                        </p:tgtEl>
                                        <p:attrNameLst>
                                          <p:attrName>style.visibility</p:attrName>
                                        </p:attrNameLst>
                                      </p:cBhvr>
                                      <p:to>
                                        <p:strVal val="visible"/>
                                      </p:to>
                                    </p:set>
                                    <p:animEffect transition="in" filter="wipe(left)">
                                      <p:cBhvr>
                                        <p:cTn id="7" dur="750"/>
                                        <p:tgtEl>
                                          <p:spTgt spid="9">
                                            <p:graphicEl>
                                              <a:dgm id="{E7856D5D-DE79-442B-8B0E-009EA0E141C9}"/>
                                            </p:graphicEl>
                                          </p:spTgt>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9">
                                            <p:graphicEl>
                                              <a:dgm id="{ABA55FA7-E62A-4FB7-B89D-182F509ECE85}"/>
                                            </p:graphicEl>
                                          </p:spTgt>
                                        </p:tgtEl>
                                        <p:attrNameLst>
                                          <p:attrName>style.visibility</p:attrName>
                                        </p:attrNameLst>
                                      </p:cBhvr>
                                      <p:to>
                                        <p:strVal val="visible"/>
                                      </p:to>
                                    </p:set>
                                    <p:animEffect transition="in" filter="wipe(left)">
                                      <p:cBhvr>
                                        <p:cTn id="11" dur="250"/>
                                        <p:tgtEl>
                                          <p:spTgt spid="9">
                                            <p:graphicEl>
                                              <a:dgm id="{ABA55FA7-E62A-4FB7-B89D-182F509ECE85}"/>
                                            </p:graphic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9">
                                            <p:graphicEl>
                                              <a:dgm id="{76654B78-D5B8-462C-A561-639F590A7359}"/>
                                            </p:graphicEl>
                                          </p:spTgt>
                                        </p:tgtEl>
                                        <p:attrNameLst>
                                          <p:attrName>style.visibility</p:attrName>
                                        </p:attrNameLst>
                                      </p:cBhvr>
                                      <p:to>
                                        <p:strVal val="visible"/>
                                      </p:to>
                                    </p:set>
                                    <p:animEffect transition="in" filter="wipe(left)">
                                      <p:cBhvr>
                                        <p:cTn id="15" dur="750"/>
                                        <p:tgtEl>
                                          <p:spTgt spid="9">
                                            <p:graphicEl>
                                              <a:dgm id="{76654B78-D5B8-462C-A561-639F590A7359}"/>
                                            </p:graphicEl>
                                          </p:spTgt>
                                        </p:tgtEl>
                                      </p:cBhvr>
                                    </p:animEffect>
                                  </p:childTnLst>
                                </p:cTn>
                              </p:par>
                            </p:childTnLst>
                          </p:cTn>
                        </p:par>
                        <p:par>
                          <p:cTn id="16" fill="hold">
                            <p:stCondLst>
                              <p:cond delay="1750"/>
                            </p:stCondLst>
                            <p:childTnLst>
                              <p:par>
                                <p:cTn id="17" presetID="22" presetClass="entr" presetSubtype="8" fill="hold" grpId="0" nodeType="afterEffect">
                                  <p:stCondLst>
                                    <p:cond delay="0"/>
                                  </p:stCondLst>
                                  <p:childTnLst>
                                    <p:set>
                                      <p:cBhvr>
                                        <p:cTn id="18" dur="1" fill="hold">
                                          <p:stCondLst>
                                            <p:cond delay="0"/>
                                          </p:stCondLst>
                                        </p:cTn>
                                        <p:tgtEl>
                                          <p:spTgt spid="9">
                                            <p:graphicEl>
                                              <a:dgm id="{F21D63FC-7101-456B-A9B9-DAC45405AE24}"/>
                                            </p:graphicEl>
                                          </p:spTgt>
                                        </p:tgtEl>
                                        <p:attrNameLst>
                                          <p:attrName>style.visibility</p:attrName>
                                        </p:attrNameLst>
                                      </p:cBhvr>
                                      <p:to>
                                        <p:strVal val="visible"/>
                                      </p:to>
                                    </p:set>
                                    <p:animEffect transition="in" filter="wipe(left)">
                                      <p:cBhvr>
                                        <p:cTn id="19" dur="250"/>
                                        <p:tgtEl>
                                          <p:spTgt spid="9">
                                            <p:graphicEl>
                                              <a:dgm id="{F21D63FC-7101-456B-A9B9-DAC45405AE24}"/>
                                            </p:graphic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9">
                                            <p:graphicEl>
                                              <a:dgm id="{38F4AEF2-3292-49D2-AC1E-52785FE7BD7A}"/>
                                            </p:graphicEl>
                                          </p:spTgt>
                                        </p:tgtEl>
                                        <p:attrNameLst>
                                          <p:attrName>style.visibility</p:attrName>
                                        </p:attrNameLst>
                                      </p:cBhvr>
                                      <p:to>
                                        <p:strVal val="visible"/>
                                      </p:to>
                                    </p:set>
                                    <p:animEffect transition="in" filter="wipe(left)">
                                      <p:cBhvr>
                                        <p:cTn id="23" dur="750"/>
                                        <p:tgtEl>
                                          <p:spTgt spid="9">
                                            <p:graphicEl>
                                              <a:dgm id="{38F4AEF2-3292-49D2-AC1E-52785FE7BD7A}"/>
                                            </p:graphicEl>
                                          </p:spTgt>
                                        </p:tgtEl>
                                      </p:cBhvr>
                                    </p:animEffect>
                                  </p:childTnLst>
                                </p:cTn>
                              </p:par>
                            </p:childTnLst>
                          </p:cTn>
                        </p:par>
                        <p:par>
                          <p:cTn id="24" fill="hold">
                            <p:stCondLst>
                              <p:cond delay="2750"/>
                            </p:stCondLst>
                            <p:childTnLst>
                              <p:par>
                                <p:cTn id="25" presetID="22" presetClass="entr" presetSubtype="8" fill="hold" grpId="0" nodeType="afterEffect">
                                  <p:stCondLst>
                                    <p:cond delay="0"/>
                                  </p:stCondLst>
                                  <p:childTnLst>
                                    <p:set>
                                      <p:cBhvr>
                                        <p:cTn id="26" dur="1" fill="hold">
                                          <p:stCondLst>
                                            <p:cond delay="0"/>
                                          </p:stCondLst>
                                        </p:cTn>
                                        <p:tgtEl>
                                          <p:spTgt spid="9">
                                            <p:graphicEl>
                                              <a:dgm id="{44A1952B-3128-4582-893B-A442EB2C5909}"/>
                                            </p:graphicEl>
                                          </p:spTgt>
                                        </p:tgtEl>
                                        <p:attrNameLst>
                                          <p:attrName>style.visibility</p:attrName>
                                        </p:attrNameLst>
                                      </p:cBhvr>
                                      <p:to>
                                        <p:strVal val="visible"/>
                                      </p:to>
                                    </p:set>
                                    <p:animEffect transition="in" filter="wipe(left)">
                                      <p:cBhvr>
                                        <p:cTn id="27" dur="250"/>
                                        <p:tgtEl>
                                          <p:spTgt spid="9">
                                            <p:graphicEl>
                                              <a:dgm id="{44A1952B-3128-4582-893B-A442EB2C5909}"/>
                                            </p:graphicEl>
                                          </p:spTgt>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9">
                                            <p:graphicEl>
                                              <a:dgm id="{C725875D-4D50-4E39-B013-D0AC0002FB38}"/>
                                            </p:graphicEl>
                                          </p:spTgt>
                                        </p:tgtEl>
                                        <p:attrNameLst>
                                          <p:attrName>style.visibility</p:attrName>
                                        </p:attrNameLst>
                                      </p:cBhvr>
                                      <p:to>
                                        <p:strVal val="visible"/>
                                      </p:to>
                                    </p:set>
                                    <p:animEffect transition="in" filter="wipe(left)">
                                      <p:cBhvr>
                                        <p:cTn id="31" dur="750"/>
                                        <p:tgtEl>
                                          <p:spTgt spid="9">
                                            <p:graphicEl>
                                              <a:dgm id="{C725875D-4D50-4E39-B013-D0AC0002FB38}"/>
                                            </p:graphicEl>
                                          </p:spTgt>
                                        </p:tgtEl>
                                      </p:cBhvr>
                                    </p:animEffect>
                                  </p:childTnLst>
                                </p:cTn>
                              </p:par>
                            </p:childTnLst>
                          </p:cTn>
                        </p:par>
                        <p:par>
                          <p:cTn id="32" fill="hold">
                            <p:stCondLst>
                              <p:cond delay="3750"/>
                            </p:stCondLst>
                            <p:childTnLst>
                              <p:par>
                                <p:cTn id="33" presetID="22" presetClass="entr" presetSubtype="8" fill="hold" grpId="0" nodeType="afterEffect">
                                  <p:stCondLst>
                                    <p:cond delay="0"/>
                                  </p:stCondLst>
                                  <p:childTnLst>
                                    <p:set>
                                      <p:cBhvr>
                                        <p:cTn id="34" dur="1" fill="hold">
                                          <p:stCondLst>
                                            <p:cond delay="0"/>
                                          </p:stCondLst>
                                        </p:cTn>
                                        <p:tgtEl>
                                          <p:spTgt spid="9">
                                            <p:graphicEl>
                                              <a:dgm id="{7167171C-182A-4C1A-AABE-62E83C376014}"/>
                                            </p:graphicEl>
                                          </p:spTgt>
                                        </p:tgtEl>
                                        <p:attrNameLst>
                                          <p:attrName>style.visibility</p:attrName>
                                        </p:attrNameLst>
                                      </p:cBhvr>
                                      <p:to>
                                        <p:strVal val="visible"/>
                                      </p:to>
                                    </p:set>
                                    <p:animEffect transition="in" filter="wipe(left)">
                                      <p:cBhvr>
                                        <p:cTn id="35" dur="250"/>
                                        <p:tgtEl>
                                          <p:spTgt spid="9">
                                            <p:graphicEl>
                                              <a:dgm id="{7167171C-182A-4C1A-AABE-62E83C376014}"/>
                                            </p:graphicEl>
                                          </p:spTgt>
                                        </p:tgtEl>
                                      </p:cBhvr>
                                    </p:animEffect>
                                  </p:childTnLst>
                                </p:cTn>
                              </p:par>
                            </p:childTnLst>
                          </p:cTn>
                        </p:par>
                        <p:par>
                          <p:cTn id="36" fill="hold">
                            <p:stCondLst>
                              <p:cond delay="4000"/>
                            </p:stCondLst>
                            <p:childTnLst>
                              <p:par>
                                <p:cTn id="37" presetID="22" presetClass="entr" presetSubtype="8" fill="hold" grpId="0" nodeType="afterEffect">
                                  <p:stCondLst>
                                    <p:cond delay="0"/>
                                  </p:stCondLst>
                                  <p:childTnLst>
                                    <p:set>
                                      <p:cBhvr>
                                        <p:cTn id="38" dur="1" fill="hold">
                                          <p:stCondLst>
                                            <p:cond delay="0"/>
                                          </p:stCondLst>
                                        </p:cTn>
                                        <p:tgtEl>
                                          <p:spTgt spid="9">
                                            <p:graphicEl>
                                              <a:dgm id="{4AE37C9B-730E-46D5-879C-B2D8C3084136}"/>
                                            </p:graphicEl>
                                          </p:spTgt>
                                        </p:tgtEl>
                                        <p:attrNameLst>
                                          <p:attrName>style.visibility</p:attrName>
                                        </p:attrNameLst>
                                      </p:cBhvr>
                                      <p:to>
                                        <p:strVal val="visible"/>
                                      </p:to>
                                    </p:set>
                                    <p:animEffect transition="in" filter="wipe(left)">
                                      <p:cBhvr>
                                        <p:cTn id="39" dur="750"/>
                                        <p:tgtEl>
                                          <p:spTgt spid="9">
                                            <p:graphicEl>
                                              <a:dgm id="{4AE37C9B-730E-46D5-879C-B2D8C3084136}"/>
                                            </p:graphicEl>
                                          </p:spTgt>
                                        </p:tgtEl>
                                      </p:cBhvr>
                                    </p:animEffect>
                                  </p:childTnLst>
                                </p:cTn>
                              </p:par>
                            </p:childTnLst>
                          </p:cTn>
                        </p:par>
                        <p:par>
                          <p:cTn id="40" fill="hold">
                            <p:stCondLst>
                              <p:cond delay="4750"/>
                            </p:stCondLst>
                            <p:childTnLst>
                              <p:par>
                                <p:cTn id="41" presetID="22" presetClass="entr" presetSubtype="8" fill="hold" grpId="0" nodeType="afterEffect">
                                  <p:stCondLst>
                                    <p:cond delay="0"/>
                                  </p:stCondLst>
                                  <p:childTnLst>
                                    <p:set>
                                      <p:cBhvr>
                                        <p:cTn id="42" dur="1" fill="hold">
                                          <p:stCondLst>
                                            <p:cond delay="0"/>
                                          </p:stCondLst>
                                        </p:cTn>
                                        <p:tgtEl>
                                          <p:spTgt spid="9">
                                            <p:graphicEl>
                                              <a:dgm id="{2D12AB5D-EE71-4D8C-950D-4BAAF87E8354}"/>
                                            </p:graphicEl>
                                          </p:spTgt>
                                        </p:tgtEl>
                                        <p:attrNameLst>
                                          <p:attrName>style.visibility</p:attrName>
                                        </p:attrNameLst>
                                      </p:cBhvr>
                                      <p:to>
                                        <p:strVal val="visible"/>
                                      </p:to>
                                    </p:set>
                                    <p:animEffect transition="in" filter="wipe(left)">
                                      <p:cBhvr>
                                        <p:cTn id="43" dur="250"/>
                                        <p:tgtEl>
                                          <p:spTgt spid="9">
                                            <p:graphicEl>
                                              <a:dgm id="{2D12AB5D-EE71-4D8C-950D-4BAAF87E8354}"/>
                                            </p:graphicEl>
                                          </p:spTgt>
                                        </p:tgtEl>
                                      </p:cBhvr>
                                    </p:animEffect>
                                  </p:childTnLst>
                                </p:cTn>
                              </p:par>
                            </p:childTnLst>
                          </p:cTn>
                        </p:par>
                        <p:par>
                          <p:cTn id="44" fill="hold">
                            <p:stCondLst>
                              <p:cond delay="5000"/>
                            </p:stCondLst>
                            <p:childTnLst>
                              <p:par>
                                <p:cTn id="45" presetID="22" presetClass="entr" presetSubtype="8" fill="hold" grpId="0" nodeType="afterEffect">
                                  <p:stCondLst>
                                    <p:cond delay="0"/>
                                  </p:stCondLst>
                                  <p:childTnLst>
                                    <p:set>
                                      <p:cBhvr>
                                        <p:cTn id="46" dur="1" fill="hold">
                                          <p:stCondLst>
                                            <p:cond delay="0"/>
                                          </p:stCondLst>
                                        </p:cTn>
                                        <p:tgtEl>
                                          <p:spTgt spid="9">
                                            <p:graphicEl>
                                              <a:dgm id="{01548704-7C43-4928-8CED-232946AB28A1}"/>
                                            </p:graphicEl>
                                          </p:spTgt>
                                        </p:tgtEl>
                                        <p:attrNameLst>
                                          <p:attrName>style.visibility</p:attrName>
                                        </p:attrNameLst>
                                      </p:cBhvr>
                                      <p:to>
                                        <p:strVal val="visible"/>
                                      </p:to>
                                    </p:set>
                                    <p:animEffect transition="in" filter="wipe(left)">
                                      <p:cBhvr>
                                        <p:cTn id="47" dur="750"/>
                                        <p:tgtEl>
                                          <p:spTgt spid="9">
                                            <p:graphicEl>
                                              <a:dgm id="{01548704-7C43-4928-8CED-232946AB28A1}"/>
                                            </p:graphicEl>
                                          </p:spTgt>
                                        </p:tgtEl>
                                      </p:cBhvr>
                                    </p:animEffect>
                                  </p:childTnLst>
                                </p:cTn>
                              </p:par>
                            </p:childTnLst>
                          </p:cTn>
                        </p:par>
                        <p:par>
                          <p:cTn id="48" fill="hold">
                            <p:stCondLst>
                              <p:cond delay="5750"/>
                            </p:stCondLst>
                            <p:childTnLst>
                              <p:par>
                                <p:cTn id="49" presetID="22" presetClass="entr" presetSubtype="8" fill="hold" grpId="0" nodeType="afterEffect">
                                  <p:stCondLst>
                                    <p:cond delay="0"/>
                                  </p:stCondLst>
                                  <p:childTnLst>
                                    <p:set>
                                      <p:cBhvr>
                                        <p:cTn id="50" dur="1" fill="hold">
                                          <p:stCondLst>
                                            <p:cond delay="0"/>
                                          </p:stCondLst>
                                        </p:cTn>
                                        <p:tgtEl>
                                          <p:spTgt spid="9">
                                            <p:graphicEl>
                                              <a:dgm id="{385256E3-3958-47AE-8CC5-AE9CC4BF3E70}"/>
                                            </p:graphicEl>
                                          </p:spTgt>
                                        </p:tgtEl>
                                        <p:attrNameLst>
                                          <p:attrName>style.visibility</p:attrName>
                                        </p:attrNameLst>
                                      </p:cBhvr>
                                      <p:to>
                                        <p:strVal val="visible"/>
                                      </p:to>
                                    </p:set>
                                    <p:animEffect transition="in" filter="wipe(left)">
                                      <p:cBhvr>
                                        <p:cTn id="51" dur="250"/>
                                        <p:tgtEl>
                                          <p:spTgt spid="9">
                                            <p:graphicEl>
                                              <a:dgm id="{385256E3-3958-47AE-8CC5-AE9CC4BF3E70}"/>
                                            </p:graphicEl>
                                          </p:spTgt>
                                        </p:tgtEl>
                                      </p:cBhvr>
                                    </p:animEffect>
                                  </p:childTnLst>
                                </p:cTn>
                              </p:par>
                            </p:childTnLst>
                          </p:cTn>
                        </p:par>
                        <p:par>
                          <p:cTn id="52" fill="hold">
                            <p:stCondLst>
                              <p:cond delay="6000"/>
                            </p:stCondLst>
                            <p:childTnLst>
                              <p:par>
                                <p:cTn id="53" presetID="22" presetClass="entr" presetSubtype="8" fill="hold" grpId="0" nodeType="afterEffect">
                                  <p:stCondLst>
                                    <p:cond delay="0"/>
                                  </p:stCondLst>
                                  <p:childTnLst>
                                    <p:set>
                                      <p:cBhvr>
                                        <p:cTn id="54" dur="1" fill="hold">
                                          <p:stCondLst>
                                            <p:cond delay="0"/>
                                          </p:stCondLst>
                                        </p:cTn>
                                        <p:tgtEl>
                                          <p:spTgt spid="9">
                                            <p:graphicEl>
                                              <a:dgm id="{C2DA2322-07B8-4460-A7A5-57310652FE80}"/>
                                            </p:graphicEl>
                                          </p:spTgt>
                                        </p:tgtEl>
                                        <p:attrNameLst>
                                          <p:attrName>style.visibility</p:attrName>
                                        </p:attrNameLst>
                                      </p:cBhvr>
                                      <p:to>
                                        <p:strVal val="visible"/>
                                      </p:to>
                                    </p:set>
                                    <p:animEffect transition="in" filter="wipe(left)">
                                      <p:cBhvr>
                                        <p:cTn id="55" dur="750"/>
                                        <p:tgtEl>
                                          <p:spTgt spid="9">
                                            <p:graphicEl>
                                              <a:dgm id="{C2DA2322-07B8-4460-A7A5-57310652FE80}"/>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uiExpand="1">
        <p:bldSub>
          <a:bldDgm bld="lvlOne"/>
        </p:bldSub>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遺贈に基づく終身</a:t>
            </a:r>
            <a:r>
              <a:rPr kumimoji="1" lang="ja-JP" altLang="en-US" dirty="0" smtClean="0"/>
              <a:t>定期金</a:t>
            </a:r>
            <a:endParaRPr kumimoji="1" lang="ja-JP" altLang="en-US" dirty="0"/>
          </a:p>
        </p:txBody>
      </p:sp>
      <p:sp>
        <p:nvSpPr>
          <p:cNvPr id="3" name="コンテンツ プレースホルダー 2"/>
          <p:cNvSpPr>
            <a:spLocks noGrp="1"/>
          </p:cNvSpPr>
          <p:nvPr>
            <p:ph sz="half" idx="1"/>
          </p:nvPr>
        </p:nvSpPr>
        <p:spPr>
          <a:xfrm>
            <a:off x="457200" y="1600200"/>
            <a:ext cx="2746648" cy="4525963"/>
          </a:xfrm>
        </p:spPr>
        <p:txBody>
          <a:bodyPr>
            <a:noAutofit/>
          </a:bodyPr>
          <a:lstStyle/>
          <a:p>
            <a:r>
              <a:rPr lang="ja-JP" altLang="en-US" sz="2400" b="1" dirty="0"/>
              <a:t>第</a:t>
            </a:r>
            <a:r>
              <a:rPr lang="en-US" altLang="ja-JP" sz="2400" b="1" dirty="0"/>
              <a:t>694</a:t>
            </a:r>
            <a:r>
              <a:rPr lang="ja-JP" altLang="en-US" sz="2400" b="1" dirty="0"/>
              <a:t>条</a:t>
            </a:r>
            <a:r>
              <a:rPr lang="ja-JP" altLang="en-US" sz="2400" dirty="0"/>
              <a:t>（終身定期金の遺贈</a:t>
            </a:r>
            <a:r>
              <a:rPr lang="ja-JP" altLang="en-US" sz="2400" dirty="0" smtClean="0"/>
              <a:t>）</a:t>
            </a:r>
            <a:endParaRPr lang="en-US" altLang="ja-JP" sz="2400" dirty="0" smtClean="0"/>
          </a:p>
          <a:p>
            <a:pPr lvl="1"/>
            <a:r>
              <a:rPr lang="ja-JP" altLang="en-US" sz="2000" dirty="0" smtClean="0"/>
              <a:t>この</a:t>
            </a:r>
            <a:r>
              <a:rPr lang="ja-JP" altLang="en-US" sz="2000" dirty="0"/>
              <a:t>節</a:t>
            </a:r>
            <a:r>
              <a:rPr lang="en-US" altLang="ja-JP" sz="2000" dirty="0"/>
              <a:t>〔</a:t>
            </a:r>
            <a:r>
              <a:rPr lang="ja-JP" altLang="en-US" sz="2000" dirty="0"/>
              <a:t>終身定期金</a:t>
            </a:r>
            <a:r>
              <a:rPr lang="en-US" altLang="ja-JP" sz="2000" dirty="0"/>
              <a:t>〕</a:t>
            </a:r>
            <a:r>
              <a:rPr lang="ja-JP" altLang="en-US" sz="2000" dirty="0"/>
              <a:t>の規定は，終身定期金の遺贈について準用する</a:t>
            </a:r>
            <a:r>
              <a:rPr lang="ja-JP" altLang="en-US" sz="2000" dirty="0" smtClean="0"/>
              <a:t>。</a:t>
            </a:r>
            <a:endParaRPr lang="en-US" altLang="ja-JP" sz="2000" dirty="0" smtClean="0"/>
          </a:p>
          <a:p>
            <a:r>
              <a:rPr kumimoji="1" lang="ja-JP" altLang="en-US" sz="2400" dirty="0"/>
              <a:t>立法の</a:t>
            </a:r>
            <a:r>
              <a:rPr kumimoji="1" lang="ja-JP" altLang="en-US" sz="2400" dirty="0" smtClean="0"/>
              <a:t>趣旨</a:t>
            </a:r>
            <a:endParaRPr kumimoji="1" lang="en-US" altLang="ja-JP" sz="2400" dirty="0" smtClean="0"/>
          </a:p>
          <a:p>
            <a:pPr lvl="1"/>
            <a:r>
              <a:rPr lang="ja-JP" altLang="en-US" sz="2000" dirty="0" smtClean="0"/>
              <a:t>契約による終身定期金と遺言による終身定期金とで区別をしない。</a:t>
            </a:r>
            <a:endParaRPr lang="en-US" altLang="ja-JP" sz="2000" dirty="0" smtClean="0"/>
          </a:p>
        </p:txBody>
      </p:sp>
      <p:sp>
        <p:nvSpPr>
          <p:cNvPr id="4" name="コンテンツ プレースホルダー 3"/>
          <p:cNvSpPr>
            <a:spLocks noGrp="1"/>
          </p:cNvSpPr>
          <p:nvPr>
            <p:ph sz="half" idx="2"/>
          </p:nvPr>
        </p:nvSpPr>
        <p:spPr>
          <a:xfrm>
            <a:off x="3347864" y="1600200"/>
            <a:ext cx="5338936" cy="4525963"/>
          </a:xfrm>
        </p:spPr>
        <p:txBody>
          <a:bodyPr>
            <a:normAutofit/>
          </a:bodyPr>
          <a:lstStyle/>
          <a:p>
            <a:r>
              <a:rPr kumimoji="1" lang="ja-JP" altLang="en-US" dirty="0" smtClean="0"/>
              <a:t>民法</a:t>
            </a:r>
            <a:r>
              <a:rPr kumimoji="1" lang="en-US" altLang="ja-JP" dirty="0" smtClean="0"/>
              <a:t>694</a:t>
            </a:r>
            <a:r>
              <a:rPr kumimoji="1" lang="ja-JP" altLang="en-US" dirty="0" smtClean="0"/>
              <a:t>条の立法理由</a:t>
            </a:r>
            <a:endParaRPr kumimoji="1" lang="en-US" altLang="ja-JP" dirty="0" smtClean="0"/>
          </a:p>
          <a:p>
            <a:pPr lvl="1"/>
            <a:r>
              <a:rPr lang="ja-JP" altLang="en-US" dirty="0"/>
              <a:t>終身定期金を設定するに遺贈を</a:t>
            </a:r>
            <a:r>
              <a:rPr lang="ja-JP" altLang="en-US" dirty="0" smtClean="0"/>
              <a:t>以てする</a:t>
            </a:r>
            <a:r>
              <a:rPr lang="ja-JP" altLang="en-US" dirty="0"/>
              <a:t>こと</a:t>
            </a:r>
            <a:r>
              <a:rPr lang="ja-JP" altLang="en-US" dirty="0" smtClean="0"/>
              <a:t>多く，或</a:t>
            </a:r>
            <a:r>
              <a:rPr lang="ja-JP" altLang="en-US" dirty="0"/>
              <a:t>国の如き</a:t>
            </a:r>
            <a:r>
              <a:rPr lang="ja-JP" altLang="en-US" dirty="0" smtClean="0"/>
              <a:t>は，唯</a:t>
            </a:r>
            <a:r>
              <a:rPr lang="ja-JP" altLang="en-US" dirty="0"/>
              <a:t>遺贈を以て之を設定する場合のみに関して規定を為せる程</a:t>
            </a:r>
            <a:r>
              <a:rPr lang="ja-JP" altLang="en-US" dirty="0" smtClean="0"/>
              <a:t>なり。</a:t>
            </a:r>
            <a:endParaRPr lang="en-US" altLang="ja-JP" dirty="0" smtClean="0"/>
          </a:p>
          <a:p>
            <a:pPr lvl="1"/>
            <a:r>
              <a:rPr lang="ja-JP" altLang="en-US" dirty="0" smtClean="0"/>
              <a:t>遺贈</a:t>
            </a:r>
            <a:r>
              <a:rPr lang="ja-JP" altLang="en-US" dirty="0"/>
              <a:t>を以て定期金を設定せる</a:t>
            </a:r>
            <a:r>
              <a:rPr lang="ja-JP" altLang="en-US" dirty="0" smtClean="0"/>
              <a:t>と，契約</a:t>
            </a:r>
            <a:r>
              <a:rPr lang="ja-JP" altLang="en-US" dirty="0"/>
              <a:t>を以て之を設定せるとの間に区別を附すべき理由なきが</a:t>
            </a:r>
            <a:r>
              <a:rPr lang="ja-JP" altLang="en-US" dirty="0" smtClean="0"/>
              <a:t>故に，本案</a:t>
            </a:r>
            <a:r>
              <a:rPr lang="ja-JP" altLang="en-US" dirty="0"/>
              <a:t>に</a:t>
            </a:r>
            <a:r>
              <a:rPr lang="ja-JP" altLang="en-US" dirty="0" err="1"/>
              <a:t>於</a:t>
            </a:r>
            <a:r>
              <a:rPr lang="ja-JP" altLang="en-US" dirty="0" err="1" smtClean="0"/>
              <a:t>ても</a:t>
            </a:r>
            <a:r>
              <a:rPr lang="ja-JP" altLang="en-US" dirty="0" smtClean="0"/>
              <a:t>，本節</a:t>
            </a:r>
            <a:r>
              <a:rPr lang="ja-JP" altLang="en-US" dirty="0"/>
              <a:t>の規定を遺贈の場合にも準用することと</a:t>
            </a:r>
            <a:r>
              <a:rPr lang="ja-JP" altLang="en-US" dirty="0" smtClean="0"/>
              <a:t>せり。</a:t>
            </a:r>
            <a:endParaRPr kumimoji="1" lang="ja-JP" altLang="en-US" dirty="0"/>
          </a:p>
        </p:txBody>
      </p:sp>
      <p:sp>
        <p:nvSpPr>
          <p:cNvPr id="5" name="日付プレースホルダー 4"/>
          <p:cNvSpPr>
            <a:spLocks noGrp="1"/>
          </p:cNvSpPr>
          <p:nvPr>
            <p:ph type="dt" sz="half" idx="10"/>
          </p:nvPr>
        </p:nvSpPr>
        <p:spPr/>
        <p:txBody>
          <a:bodyPr/>
          <a:lstStyle/>
          <a:p>
            <a:fld id="{C870AC40-E332-4354-9CBC-9C07F2328E84}" type="datetime1">
              <a:rPr kumimoji="1" lang="ja-JP" altLang="en-US" smtClean="0"/>
              <a:t>2015/1/14</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14</a:t>
            </a:fld>
            <a:endParaRPr kumimoji="1" lang="ja-JP" altLang="en-US"/>
          </a:p>
        </p:txBody>
      </p:sp>
    </p:spTree>
    <p:extLst>
      <p:ext uri="{BB962C8B-B14F-4D97-AF65-F5344CB8AC3E}">
        <p14:creationId xmlns:p14="http://schemas.microsoft.com/office/powerpoint/2010/main" val="4007641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750"/>
                                        <p:tgtEl>
                                          <p:spTgt spid="3">
                                            <p:txEl>
                                              <p:pRg st="0" end="0"/>
                                            </p:txEl>
                                          </p:spTgt>
                                        </p:tgtEl>
                                      </p:cBhvr>
                                    </p:animEffect>
                                  </p:childTnLst>
                                </p:cTn>
                              </p:par>
                            </p:childTnLst>
                          </p:cTn>
                        </p:par>
                        <p:par>
                          <p:cTn id="8" fill="hold">
                            <p:stCondLst>
                              <p:cond delay="1250"/>
                            </p:stCondLst>
                            <p:childTnLst>
                              <p:par>
                                <p:cTn id="9" presetID="22" presetClass="entr" presetSubtype="1" fill="hold" grpId="0" nodeType="afterEffect">
                                  <p:stCondLst>
                                    <p:cond delay="5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2000"/>
                                        <p:tgtEl>
                                          <p:spTgt spid="3">
                                            <p:txEl>
                                              <p:pRg st="1" end="1"/>
                                            </p:txEl>
                                          </p:spTgt>
                                        </p:tgtEl>
                                      </p:cBhvr>
                                    </p:animEffect>
                                  </p:childTnLst>
                                </p:cTn>
                              </p:par>
                            </p:childTnLst>
                          </p:cTn>
                        </p:par>
                        <p:par>
                          <p:cTn id="12" fill="hold">
                            <p:stCondLst>
                              <p:cond delay="3750"/>
                            </p:stCondLst>
                            <p:childTnLst>
                              <p:par>
                                <p:cTn id="13" presetID="22" presetClass="entr" presetSubtype="8" fill="hold" grpId="0" nodeType="afterEffect">
                                  <p:stCondLst>
                                    <p:cond delay="50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par>
                          <p:cTn id="16" fill="hold">
                            <p:stCondLst>
                              <p:cond delay="4750"/>
                            </p:stCondLst>
                            <p:childTnLst>
                              <p:par>
                                <p:cTn id="17" presetID="22" presetClass="entr" presetSubtype="1" fill="hold" grpId="0" nodeType="afterEffect">
                                  <p:stCondLst>
                                    <p:cond delay="50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up)">
                                      <p:cBhvr>
                                        <p:cTn id="19" dur="2000"/>
                                        <p:tgtEl>
                                          <p:spTgt spid="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4">
                                            <p:txEl>
                                              <p:pRg st="0" end="0"/>
                                            </p:txEl>
                                          </p:spTgt>
                                        </p:tgtEl>
                                        <p:attrNameLst>
                                          <p:attrName>style.visibility</p:attrName>
                                        </p:attrNameLst>
                                      </p:cBhvr>
                                      <p:to>
                                        <p:strVal val="visible"/>
                                      </p:to>
                                    </p:set>
                                    <p:animEffect transition="in" filter="wipe(left)">
                                      <p:cBhvr>
                                        <p:cTn id="24" dur="750"/>
                                        <p:tgtEl>
                                          <p:spTgt spid="4">
                                            <p:txEl>
                                              <p:pRg st="0" end="0"/>
                                            </p:txEl>
                                          </p:spTgt>
                                        </p:tgtEl>
                                      </p:cBhvr>
                                    </p:animEffect>
                                  </p:childTnLst>
                                </p:cTn>
                              </p:par>
                            </p:childTnLst>
                          </p:cTn>
                        </p:par>
                        <p:par>
                          <p:cTn id="25" fill="hold">
                            <p:stCondLst>
                              <p:cond delay="750"/>
                            </p:stCondLst>
                            <p:childTnLst>
                              <p:par>
                                <p:cTn id="26" presetID="22" presetClass="entr" presetSubtype="1" fill="hold" grpId="0" nodeType="afterEffect">
                                  <p:stCondLst>
                                    <p:cond delay="500"/>
                                  </p:stCondLst>
                                  <p:childTnLst>
                                    <p:set>
                                      <p:cBhvr>
                                        <p:cTn id="27" dur="1" fill="hold">
                                          <p:stCondLst>
                                            <p:cond delay="0"/>
                                          </p:stCondLst>
                                        </p:cTn>
                                        <p:tgtEl>
                                          <p:spTgt spid="4">
                                            <p:txEl>
                                              <p:pRg st="1" end="1"/>
                                            </p:txEl>
                                          </p:spTgt>
                                        </p:tgtEl>
                                        <p:attrNameLst>
                                          <p:attrName>style.visibility</p:attrName>
                                        </p:attrNameLst>
                                      </p:cBhvr>
                                      <p:to>
                                        <p:strVal val="visible"/>
                                      </p:to>
                                    </p:set>
                                    <p:animEffect transition="in" filter="wipe(up)">
                                      <p:cBhvr>
                                        <p:cTn id="28" dur="3000"/>
                                        <p:tgtEl>
                                          <p:spTgt spid="4">
                                            <p:txEl>
                                              <p:pRg st="1" end="1"/>
                                            </p:txEl>
                                          </p:spTgt>
                                        </p:tgtEl>
                                      </p:cBhvr>
                                    </p:animEffect>
                                  </p:childTnLst>
                                </p:cTn>
                              </p:par>
                            </p:childTnLst>
                          </p:cTn>
                        </p:par>
                        <p:par>
                          <p:cTn id="29" fill="hold">
                            <p:stCondLst>
                              <p:cond delay="4250"/>
                            </p:stCondLst>
                            <p:childTnLst>
                              <p:par>
                                <p:cTn id="30" presetID="22" presetClass="entr" presetSubtype="1" fill="hold" grpId="0" nodeType="afterEffect">
                                  <p:stCondLst>
                                    <p:cond delay="500"/>
                                  </p:stCondLst>
                                  <p:childTnLst>
                                    <p:set>
                                      <p:cBhvr>
                                        <p:cTn id="31" dur="1" fill="hold">
                                          <p:stCondLst>
                                            <p:cond delay="0"/>
                                          </p:stCondLst>
                                        </p:cTn>
                                        <p:tgtEl>
                                          <p:spTgt spid="4">
                                            <p:txEl>
                                              <p:pRg st="2" end="2"/>
                                            </p:txEl>
                                          </p:spTgt>
                                        </p:tgtEl>
                                        <p:attrNameLst>
                                          <p:attrName>style.visibility</p:attrName>
                                        </p:attrNameLst>
                                      </p:cBhvr>
                                      <p:to>
                                        <p:strVal val="visible"/>
                                      </p:to>
                                    </p:set>
                                    <p:animEffect transition="in" filter="wipe(up)">
                                      <p:cBhvr>
                                        <p:cTn id="32" dur="4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989856"/>
            <a:ext cx="8229600" cy="1143000"/>
          </a:xfrm>
        </p:spPr>
        <p:txBody>
          <a:bodyPr>
            <a:normAutofit/>
          </a:bodyPr>
          <a:lstStyle/>
          <a:p>
            <a:r>
              <a:rPr kumimoji="1" lang="en-US" altLang="ja-JP" sz="5400" b="1" dirty="0" smtClean="0">
                <a:latin typeface="Times New Roman" pitchFamily="18" charset="0"/>
                <a:cs typeface="Times New Roman" pitchFamily="18" charset="0"/>
              </a:rPr>
              <a:t>Coffee</a:t>
            </a:r>
            <a:r>
              <a:rPr kumimoji="1" lang="ja-JP" altLang="en-US" sz="5400" b="1" dirty="0" smtClean="0">
                <a:latin typeface="Times New Roman" pitchFamily="18" charset="0"/>
                <a:cs typeface="Times New Roman" pitchFamily="18" charset="0"/>
              </a:rPr>
              <a:t>　</a:t>
            </a:r>
            <a:r>
              <a:rPr kumimoji="1" lang="en-US" altLang="ja-JP" sz="5400" b="1" dirty="0" smtClean="0">
                <a:latin typeface="Times New Roman" pitchFamily="18" charset="0"/>
                <a:cs typeface="Times New Roman" pitchFamily="18" charset="0"/>
              </a:rPr>
              <a:t>Break</a:t>
            </a:r>
            <a:endParaRPr kumimoji="1" lang="ja-JP" altLang="en-US" sz="5400" b="1" dirty="0">
              <a:latin typeface="Times New Roman" pitchFamily="18" charset="0"/>
              <a:cs typeface="Times New Roman" pitchFamily="18" charset="0"/>
            </a:endParaRPr>
          </a:p>
        </p:txBody>
      </p:sp>
      <p:sp>
        <p:nvSpPr>
          <p:cNvPr id="3" name="日付プレースホルダー 2"/>
          <p:cNvSpPr>
            <a:spLocks noGrp="1"/>
          </p:cNvSpPr>
          <p:nvPr>
            <p:ph type="dt" sz="half" idx="10"/>
          </p:nvPr>
        </p:nvSpPr>
        <p:spPr/>
        <p:txBody>
          <a:bodyPr/>
          <a:lstStyle/>
          <a:p>
            <a:fld id="{0AF012E6-7106-4954-89D9-F52AF32B8AD4}" type="datetime1">
              <a:rPr kumimoji="1" lang="ja-JP" altLang="en-US" smtClean="0"/>
              <a:t>2015/1/14</a:t>
            </a:fld>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15</a:t>
            </a:fld>
            <a:endParaRPr kumimoji="1" lang="ja-JP" altLang="en-US"/>
          </a:p>
        </p:txBody>
      </p:sp>
      <p:pic>
        <p:nvPicPr>
          <p:cNvPr id="1031" name="Picture 7" descr="C:\kagayama\Photo\FujiFinePix\2011-09-09温泉学会・有馬温泉\s-DSC0220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2587724"/>
            <a:ext cx="38100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558519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725">
                                          <p:stCondLst>
                                            <p:cond delay="0"/>
                                          </p:stCondLst>
                                        </p:cTn>
                                        <p:tgtEl>
                                          <p:spTgt spid="2"/>
                                        </p:tgtEl>
                                      </p:cBhvr>
                                    </p:animEffect>
                                    <p:anim calcmode="lin" valueType="num">
                                      <p:cBhvr>
                                        <p:cTn id="8" dur="2278"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830"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830" tmFilter="0, 0; 0.125,0.2665; 0.25,0.4; 0.375,0.465; 0.5,0.5;  0.625,0.535; 0.75,0.6; 0.875,0.7335; 1,1">
                                          <p:stCondLst>
                                            <p:cond delay="830"/>
                                          </p:stCondLst>
                                        </p:cTn>
                                        <p:tgtEl>
                                          <p:spTgt spid="2"/>
                                        </p:tgtEl>
                                        <p:attrNameLst>
                                          <p:attrName>ppt_y</p:attrName>
                                        </p:attrNameLst>
                                      </p:cBhvr>
                                      <p:tavLst>
                                        <p:tav tm="0" fmla="#ppt_y-sin(pi*$)/9">
                                          <p:val>
                                            <p:fltVal val="0"/>
                                          </p:val>
                                        </p:tav>
                                        <p:tav tm="100000">
                                          <p:val>
                                            <p:fltVal val="1"/>
                                          </p:val>
                                        </p:tav>
                                      </p:tavLst>
                                    </p:anim>
                                    <p:anim calcmode="lin" valueType="num">
                                      <p:cBhvr>
                                        <p:cTn id="11" dur="415" tmFilter="0, 0; 0.125,0.2665; 0.25,0.4; 0.375,0.465; 0.5,0.5;  0.625,0.535; 0.75,0.6; 0.875,0.7335; 1,1">
                                          <p:stCondLst>
                                            <p:cond delay="1655"/>
                                          </p:stCondLst>
                                        </p:cTn>
                                        <p:tgtEl>
                                          <p:spTgt spid="2"/>
                                        </p:tgtEl>
                                        <p:attrNameLst>
                                          <p:attrName>ppt_y</p:attrName>
                                        </p:attrNameLst>
                                      </p:cBhvr>
                                      <p:tavLst>
                                        <p:tav tm="0" fmla="#ppt_y-sin(pi*$)/27">
                                          <p:val>
                                            <p:fltVal val="0"/>
                                          </p:val>
                                        </p:tav>
                                        <p:tav tm="100000">
                                          <p:val>
                                            <p:fltVal val="1"/>
                                          </p:val>
                                        </p:tav>
                                      </p:tavLst>
                                    </p:anim>
                                    <p:anim calcmode="lin" valueType="num">
                                      <p:cBhvr>
                                        <p:cTn id="12" dur="205" tmFilter="0, 0; 0.125,0.2665; 0.25,0.4; 0.375,0.465; 0.5,0.5;  0.625,0.535; 0.75,0.6; 0.875,0.7335; 1,1">
                                          <p:stCondLst>
                                            <p:cond delay="2070"/>
                                          </p:stCondLst>
                                        </p:cTn>
                                        <p:tgtEl>
                                          <p:spTgt spid="2"/>
                                        </p:tgtEl>
                                        <p:attrNameLst>
                                          <p:attrName>ppt_y</p:attrName>
                                        </p:attrNameLst>
                                      </p:cBhvr>
                                      <p:tavLst>
                                        <p:tav tm="0" fmla="#ppt_y-sin(pi*$)/81">
                                          <p:val>
                                            <p:fltVal val="0"/>
                                          </p:val>
                                        </p:tav>
                                        <p:tav tm="100000">
                                          <p:val>
                                            <p:fltVal val="1"/>
                                          </p:val>
                                        </p:tav>
                                      </p:tavLst>
                                    </p:anim>
                                    <p:animScale>
                                      <p:cBhvr>
                                        <p:cTn id="13" dur="33">
                                          <p:stCondLst>
                                            <p:cond delay="812"/>
                                          </p:stCondLst>
                                        </p:cTn>
                                        <p:tgtEl>
                                          <p:spTgt spid="2"/>
                                        </p:tgtEl>
                                      </p:cBhvr>
                                      <p:to x="100000" y="60000"/>
                                    </p:animScale>
                                    <p:animScale>
                                      <p:cBhvr>
                                        <p:cTn id="14" dur="207" decel="50000">
                                          <p:stCondLst>
                                            <p:cond delay="845"/>
                                          </p:stCondLst>
                                        </p:cTn>
                                        <p:tgtEl>
                                          <p:spTgt spid="2"/>
                                        </p:tgtEl>
                                      </p:cBhvr>
                                      <p:to x="100000" y="100000"/>
                                    </p:animScale>
                                    <p:animScale>
                                      <p:cBhvr>
                                        <p:cTn id="15" dur="33">
                                          <p:stCondLst>
                                            <p:cond delay="1640"/>
                                          </p:stCondLst>
                                        </p:cTn>
                                        <p:tgtEl>
                                          <p:spTgt spid="2"/>
                                        </p:tgtEl>
                                      </p:cBhvr>
                                      <p:to x="100000" y="80000"/>
                                    </p:animScale>
                                    <p:animScale>
                                      <p:cBhvr>
                                        <p:cTn id="16" dur="207" decel="50000">
                                          <p:stCondLst>
                                            <p:cond delay="1673"/>
                                          </p:stCondLst>
                                        </p:cTn>
                                        <p:tgtEl>
                                          <p:spTgt spid="2"/>
                                        </p:tgtEl>
                                      </p:cBhvr>
                                      <p:to x="100000" y="100000"/>
                                    </p:animScale>
                                    <p:animScale>
                                      <p:cBhvr>
                                        <p:cTn id="17" dur="33">
                                          <p:stCondLst>
                                            <p:cond delay="2052"/>
                                          </p:stCondLst>
                                        </p:cTn>
                                        <p:tgtEl>
                                          <p:spTgt spid="2"/>
                                        </p:tgtEl>
                                      </p:cBhvr>
                                      <p:to x="100000" y="90000"/>
                                    </p:animScale>
                                    <p:animScale>
                                      <p:cBhvr>
                                        <p:cTn id="18" dur="207" decel="50000">
                                          <p:stCondLst>
                                            <p:cond delay="2085"/>
                                          </p:stCondLst>
                                        </p:cTn>
                                        <p:tgtEl>
                                          <p:spTgt spid="2"/>
                                        </p:tgtEl>
                                      </p:cBhvr>
                                      <p:to x="100000" y="100000"/>
                                    </p:animScale>
                                    <p:animScale>
                                      <p:cBhvr>
                                        <p:cTn id="19" dur="33">
                                          <p:stCondLst>
                                            <p:cond delay="2260"/>
                                          </p:stCondLst>
                                        </p:cTn>
                                        <p:tgtEl>
                                          <p:spTgt spid="2"/>
                                        </p:tgtEl>
                                      </p:cBhvr>
                                      <p:to x="100000" y="95000"/>
                                    </p:animScale>
                                    <p:animScale>
                                      <p:cBhvr>
                                        <p:cTn id="20" dur="207" decel="50000">
                                          <p:stCondLst>
                                            <p:cond delay="2293"/>
                                          </p:stCondLst>
                                        </p:cTn>
                                        <p:tgtEl>
                                          <p:spTgt spid="2"/>
                                        </p:tgtEl>
                                      </p:cBhvr>
                                      <p:to x="100000" y="100000"/>
                                    </p:animScale>
                                  </p:childTnLst>
                                </p:cTn>
                              </p:par>
                              <p:par>
                                <p:cTn id="21" presetID="53" presetClass="entr" presetSubtype="16" fill="hold" nodeType="withEffect">
                                  <p:stCondLst>
                                    <p:cond delay="1000"/>
                                  </p:stCondLst>
                                  <p:childTnLst>
                                    <p:set>
                                      <p:cBhvr>
                                        <p:cTn id="22" dur="1" fill="hold">
                                          <p:stCondLst>
                                            <p:cond delay="0"/>
                                          </p:stCondLst>
                                        </p:cTn>
                                        <p:tgtEl>
                                          <p:spTgt spid="1031"/>
                                        </p:tgtEl>
                                        <p:attrNameLst>
                                          <p:attrName>style.visibility</p:attrName>
                                        </p:attrNameLst>
                                      </p:cBhvr>
                                      <p:to>
                                        <p:strVal val="visible"/>
                                      </p:to>
                                    </p:set>
                                    <p:anim calcmode="lin" valueType="num">
                                      <p:cBhvr>
                                        <p:cTn id="23" dur="2000" fill="hold"/>
                                        <p:tgtEl>
                                          <p:spTgt spid="1031"/>
                                        </p:tgtEl>
                                        <p:attrNameLst>
                                          <p:attrName>ppt_w</p:attrName>
                                        </p:attrNameLst>
                                      </p:cBhvr>
                                      <p:tavLst>
                                        <p:tav tm="0">
                                          <p:val>
                                            <p:fltVal val="0"/>
                                          </p:val>
                                        </p:tav>
                                        <p:tav tm="100000">
                                          <p:val>
                                            <p:strVal val="#ppt_w"/>
                                          </p:val>
                                        </p:tav>
                                      </p:tavLst>
                                    </p:anim>
                                    <p:anim calcmode="lin" valueType="num">
                                      <p:cBhvr>
                                        <p:cTn id="24" dur="2000" fill="hold"/>
                                        <p:tgtEl>
                                          <p:spTgt spid="1031"/>
                                        </p:tgtEl>
                                        <p:attrNameLst>
                                          <p:attrName>ppt_h</p:attrName>
                                        </p:attrNameLst>
                                      </p:cBhvr>
                                      <p:tavLst>
                                        <p:tav tm="0">
                                          <p:val>
                                            <p:fltVal val="0"/>
                                          </p:val>
                                        </p:tav>
                                        <p:tav tm="100000">
                                          <p:val>
                                            <p:strVal val="#ppt_h"/>
                                          </p:val>
                                        </p:tav>
                                      </p:tavLst>
                                    </p:anim>
                                    <p:animEffect transition="in" filter="fade">
                                      <p:cBhvr>
                                        <p:cTn id="25" dur="2000"/>
                                        <p:tgtEl>
                                          <p:spTgt spid="10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ctrTitle"/>
          </p:nvPr>
        </p:nvSpPr>
        <p:spPr/>
        <p:txBody>
          <a:bodyPr>
            <a:normAutofit/>
          </a:bodyPr>
          <a:lstStyle/>
          <a:p>
            <a:r>
              <a:rPr kumimoji="1" lang="ja-JP" altLang="en-US" sz="4000" dirty="0" smtClean="0"/>
              <a:t>終身</a:t>
            </a:r>
            <a:r>
              <a:rPr kumimoji="1" lang="ja-JP" altLang="en-US" sz="4000" dirty="0" smtClean="0"/>
              <a:t>定期金の終了</a:t>
            </a:r>
            <a:endParaRPr kumimoji="1" lang="ja-JP" altLang="en-US" sz="4000" dirty="0"/>
          </a:p>
        </p:txBody>
      </p:sp>
      <p:sp>
        <p:nvSpPr>
          <p:cNvPr id="8" name="サブタイトル 7"/>
          <p:cNvSpPr>
            <a:spLocks noGrp="1"/>
          </p:cNvSpPr>
          <p:nvPr>
            <p:ph type="subTitle" idx="1"/>
          </p:nvPr>
        </p:nvSpPr>
        <p:spPr>
          <a:xfrm>
            <a:off x="1051560" y="3645024"/>
            <a:ext cx="7040880" cy="1993776"/>
          </a:xfrm>
        </p:spPr>
        <p:txBody>
          <a:bodyPr>
            <a:noAutofit/>
          </a:bodyPr>
          <a:lstStyle/>
          <a:p>
            <a:pPr marL="514350" indent="-514350" algn="l">
              <a:buAutoNum type="arabicPeriod"/>
            </a:pPr>
            <a:r>
              <a:rPr kumimoji="1" lang="ja-JP" altLang="en-US" sz="2400" dirty="0" smtClean="0">
                <a:solidFill>
                  <a:schemeClr val="tx1"/>
                </a:solidFill>
              </a:rPr>
              <a:t>終身定期金はどのような場合に終了するのか</a:t>
            </a:r>
            <a:r>
              <a:rPr kumimoji="1" lang="en-US" altLang="ja-JP" sz="2400" dirty="0" smtClean="0">
                <a:solidFill>
                  <a:schemeClr val="tx1"/>
                </a:solidFill>
              </a:rPr>
              <a:t>?</a:t>
            </a:r>
          </a:p>
          <a:p>
            <a:pPr marL="514350" indent="-514350" algn="l">
              <a:buAutoNum type="arabicPeriod"/>
            </a:pPr>
            <a:r>
              <a:rPr kumimoji="1" lang="ja-JP" altLang="en-US" sz="2400" dirty="0" smtClean="0">
                <a:solidFill>
                  <a:schemeClr val="tx1"/>
                </a:solidFill>
              </a:rPr>
              <a:t>終身定期金は，有期契約か，無期契約か</a:t>
            </a:r>
            <a:r>
              <a:rPr kumimoji="1" lang="en-US" altLang="ja-JP" sz="2400" dirty="0" smtClean="0">
                <a:solidFill>
                  <a:schemeClr val="tx1"/>
                </a:solidFill>
              </a:rPr>
              <a:t>?</a:t>
            </a:r>
          </a:p>
          <a:p>
            <a:pPr marL="514350" indent="-514350" algn="l">
              <a:buAutoNum type="arabicPeriod"/>
            </a:pPr>
            <a:r>
              <a:rPr lang="ja-JP" altLang="en-US" sz="2400" dirty="0" smtClean="0">
                <a:solidFill>
                  <a:schemeClr val="tx1"/>
                </a:solidFill>
              </a:rPr>
              <a:t>民法</a:t>
            </a:r>
            <a:r>
              <a:rPr lang="en-US" altLang="ja-JP" sz="2400" dirty="0" smtClean="0">
                <a:solidFill>
                  <a:schemeClr val="tx1"/>
                </a:solidFill>
              </a:rPr>
              <a:t>691</a:t>
            </a:r>
            <a:r>
              <a:rPr lang="ja-JP" altLang="en-US" sz="2400" dirty="0" smtClean="0">
                <a:solidFill>
                  <a:schemeClr val="tx1"/>
                </a:solidFill>
              </a:rPr>
              <a:t>条は，通常の債務不履行解除とどの点が異なるか</a:t>
            </a:r>
            <a:r>
              <a:rPr lang="en-US" altLang="ja-JP" sz="2400" dirty="0" smtClean="0">
                <a:solidFill>
                  <a:schemeClr val="tx1"/>
                </a:solidFill>
              </a:rPr>
              <a:t>?</a:t>
            </a:r>
          </a:p>
        </p:txBody>
      </p:sp>
      <p:sp>
        <p:nvSpPr>
          <p:cNvPr id="4" name="日付プレースホルダー 3"/>
          <p:cNvSpPr>
            <a:spLocks noGrp="1"/>
          </p:cNvSpPr>
          <p:nvPr>
            <p:ph type="dt" sz="half" idx="10"/>
          </p:nvPr>
        </p:nvSpPr>
        <p:spPr/>
        <p:txBody>
          <a:bodyPr/>
          <a:lstStyle/>
          <a:p>
            <a:fld id="{3CEB8538-F3C9-4548-9C6D-E79A11CE403E}" type="datetime1">
              <a:rPr kumimoji="1" lang="ja-JP" altLang="en-US" smtClean="0"/>
              <a:t>2015/1/14</a:t>
            </a:fld>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6" name="スライド番号プレースホルダー 5"/>
          <p:cNvSpPr>
            <a:spLocks noGrp="1"/>
          </p:cNvSpPr>
          <p:nvPr>
            <p:ph type="sldNum" sz="quarter" idx="12"/>
          </p:nvPr>
        </p:nvSpPr>
        <p:spPr/>
        <p:txBody>
          <a:bodyPr/>
          <a:lstStyle/>
          <a:p>
            <a:fld id="{E3EC445D-284E-4B8A-B31D-F8CAF32C55BE}" type="slidenum">
              <a:rPr kumimoji="1" lang="ja-JP" altLang="en-US" smtClean="0"/>
              <a:t>16</a:t>
            </a:fld>
            <a:endParaRPr kumimoji="1" lang="ja-JP" altLang="en-US" dirty="0"/>
          </a:p>
        </p:txBody>
      </p:sp>
    </p:spTree>
    <p:extLst>
      <p:ext uri="{BB962C8B-B14F-4D97-AF65-F5344CB8AC3E}">
        <p14:creationId xmlns:p14="http://schemas.microsoft.com/office/powerpoint/2010/main" val="424166330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left)">
                                      <p:cBhvr>
                                        <p:cTn id="7" dur="1000"/>
                                        <p:tgtEl>
                                          <p:spTgt spid="8">
                                            <p:txEl>
                                              <p:pRg st="0" end="0"/>
                                            </p:txEl>
                                          </p:spTgt>
                                        </p:tgtEl>
                                      </p:cBhvr>
                                    </p:animEffect>
                                  </p:childTnLst>
                                </p:cTn>
                              </p:par>
                            </p:childTnLst>
                          </p:cTn>
                        </p:par>
                        <p:par>
                          <p:cTn id="8" fill="hold">
                            <p:stCondLst>
                              <p:cond delay="1500"/>
                            </p:stCondLst>
                            <p:childTnLst>
                              <p:par>
                                <p:cTn id="9" presetID="22" presetClass="entr" presetSubtype="8" fill="hold" grpId="0" nodeType="afterEffect">
                                  <p:stCondLst>
                                    <p:cond delay="500"/>
                                  </p:stCondLst>
                                  <p:childTnLst>
                                    <p:set>
                                      <p:cBhvr>
                                        <p:cTn id="10" dur="1" fill="hold">
                                          <p:stCondLst>
                                            <p:cond delay="0"/>
                                          </p:stCondLst>
                                        </p:cTn>
                                        <p:tgtEl>
                                          <p:spTgt spid="8">
                                            <p:txEl>
                                              <p:pRg st="1" end="1"/>
                                            </p:txEl>
                                          </p:spTgt>
                                        </p:tgtEl>
                                        <p:attrNameLst>
                                          <p:attrName>style.visibility</p:attrName>
                                        </p:attrNameLst>
                                      </p:cBhvr>
                                      <p:to>
                                        <p:strVal val="visible"/>
                                      </p:to>
                                    </p:set>
                                    <p:animEffect transition="in" filter="wipe(left)">
                                      <p:cBhvr>
                                        <p:cTn id="11" dur="1000"/>
                                        <p:tgtEl>
                                          <p:spTgt spid="8">
                                            <p:txEl>
                                              <p:pRg st="1" end="1"/>
                                            </p:txEl>
                                          </p:spTgt>
                                        </p:tgtEl>
                                      </p:cBhvr>
                                    </p:animEffect>
                                  </p:childTnLst>
                                </p:cTn>
                              </p:par>
                            </p:childTnLst>
                          </p:cTn>
                        </p:par>
                        <p:par>
                          <p:cTn id="12" fill="hold">
                            <p:stCondLst>
                              <p:cond delay="3000"/>
                            </p:stCondLst>
                            <p:childTnLst>
                              <p:par>
                                <p:cTn id="13" presetID="22" presetClass="entr" presetSubtype="1" fill="hold" grpId="0" nodeType="afterEffect">
                                  <p:stCondLst>
                                    <p:cond delay="500"/>
                                  </p:stCondLst>
                                  <p:childTnLst>
                                    <p:set>
                                      <p:cBhvr>
                                        <p:cTn id="14" dur="1" fill="hold">
                                          <p:stCondLst>
                                            <p:cond delay="0"/>
                                          </p:stCondLst>
                                        </p:cTn>
                                        <p:tgtEl>
                                          <p:spTgt spid="8">
                                            <p:txEl>
                                              <p:pRg st="2" end="2"/>
                                            </p:txEl>
                                          </p:spTgt>
                                        </p:tgtEl>
                                        <p:attrNameLst>
                                          <p:attrName>style.visibility</p:attrName>
                                        </p:attrNameLst>
                                      </p:cBhvr>
                                      <p:to>
                                        <p:strVal val="visible"/>
                                      </p:to>
                                    </p:set>
                                    <p:animEffect transition="in" filter="wipe(up)">
                                      <p:cBhvr>
                                        <p:cTn id="15" dur="125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lstStyle/>
          <a:p>
            <a:r>
              <a:rPr kumimoji="1" lang="ja-JP" altLang="en-US" dirty="0" smtClean="0"/>
              <a:t>終身定期金契約の解除</a:t>
            </a:r>
            <a:endParaRPr kumimoji="1" lang="ja-JP" altLang="en-US" dirty="0"/>
          </a:p>
        </p:txBody>
      </p:sp>
      <p:sp>
        <p:nvSpPr>
          <p:cNvPr id="8" name="コンテンツ プレースホルダー 7"/>
          <p:cNvSpPr>
            <a:spLocks noGrp="1"/>
          </p:cNvSpPr>
          <p:nvPr>
            <p:ph sz="half" idx="1"/>
          </p:nvPr>
        </p:nvSpPr>
        <p:spPr/>
        <p:txBody>
          <a:bodyPr>
            <a:normAutofit/>
          </a:bodyPr>
          <a:lstStyle/>
          <a:p>
            <a:r>
              <a:rPr lang="ja-JP" altLang="en-US" sz="2000" b="1" dirty="0"/>
              <a:t>第</a:t>
            </a:r>
            <a:r>
              <a:rPr lang="en-US" altLang="ja-JP" sz="2000" b="1" dirty="0"/>
              <a:t>691</a:t>
            </a:r>
            <a:r>
              <a:rPr lang="ja-JP" altLang="en-US" sz="2000" b="1" dirty="0"/>
              <a:t>条</a:t>
            </a:r>
            <a:r>
              <a:rPr lang="ja-JP" altLang="en-US" sz="2000" dirty="0"/>
              <a:t>（終身定期金契約の解除</a:t>
            </a:r>
            <a:r>
              <a:rPr lang="ja-JP" altLang="en-US" sz="2000" dirty="0" smtClean="0"/>
              <a:t>）</a:t>
            </a:r>
            <a:endParaRPr lang="en-US" altLang="ja-JP" sz="2000" dirty="0" smtClean="0"/>
          </a:p>
          <a:p>
            <a:pPr lvl="1"/>
            <a:r>
              <a:rPr lang="ja-JP" altLang="en-US" sz="1800" dirty="0" smtClean="0"/>
              <a:t>①</a:t>
            </a:r>
            <a:r>
              <a:rPr lang="ja-JP" altLang="en-US" sz="1800" dirty="0"/>
              <a:t>終身定期金債務者が終身定期金の元本を受領した場合において，その終身定期金の給付を怠り， 又はその他の義務を履行しないときは，相手方は，元本の返還を請求することができる</a:t>
            </a:r>
            <a:r>
              <a:rPr lang="ja-JP" altLang="en-US" sz="1800" dirty="0" smtClean="0"/>
              <a:t>。</a:t>
            </a:r>
            <a:endParaRPr lang="en-US" altLang="ja-JP" sz="1800" dirty="0" smtClean="0"/>
          </a:p>
          <a:p>
            <a:pPr lvl="1"/>
            <a:r>
              <a:rPr lang="ja-JP" altLang="en-US" sz="1800" dirty="0" smtClean="0"/>
              <a:t>この</a:t>
            </a:r>
            <a:r>
              <a:rPr lang="ja-JP" altLang="en-US" sz="1800" dirty="0"/>
              <a:t>場合において，相手方は，</a:t>
            </a:r>
            <a:r>
              <a:rPr lang="ja-JP" altLang="en-US" sz="1800" b="1" dirty="0">
                <a:solidFill>
                  <a:schemeClr val="tx2">
                    <a:lumMod val="75000"/>
                  </a:schemeClr>
                </a:solidFill>
              </a:rPr>
              <a:t>既に受け取った終身定期金の中から</a:t>
            </a:r>
            <a:r>
              <a:rPr lang="ja-JP" altLang="en-US" sz="1800" b="1" dirty="0" smtClean="0">
                <a:solidFill>
                  <a:schemeClr val="tx2">
                    <a:lumMod val="75000"/>
                  </a:schemeClr>
                </a:solidFill>
              </a:rPr>
              <a:t>その元本</a:t>
            </a:r>
            <a:r>
              <a:rPr lang="ja-JP" altLang="en-US" sz="1800" b="1" dirty="0">
                <a:solidFill>
                  <a:schemeClr val="tx2">
                    <a:lumMod val="75000"/>
                  </a:schemeClr>
                </a:solidFill>
              </a:rPr>
              <a:t>の利息を控除した残額を終身定期金債務者に返還しなければならない</a:t>
            </a:r>
            <a:r>
              <a:rPr lang="ja-JP" altLang="en-US" sz="1800" dirty="0" smtClean="0"/>
              <a:t>。</a:t>
            </a:r>
            <a:endParaRPr lang="en-US" altLang="ja-JP" sz="1800" dirty="0" smtClean="0"/>
          </a:p>
          <a:p>
            <a:pPr lvl="1"/>
            <a:r>
              <a:rPr lang="ja-JP" altLang="en-US" sz="1800" dirty="0" smtClean="0"/>
              <a:t>②</a:t>
            </a:r>
            <a:r>
              <a:rPr lang="ja-JP" altLang="en-US" sz="1800" dirty="0"/>
              <a:t>前項の規定は，損害賠償の請求を妨げない。</a:t>
            </a:r>
            <a:endParaRPr kumimoji="1" lang="ja-JP" altLang="en-US" sz="1800" dirty="0"/>
          </a:p>
        </p:txBody>
      </p:sp>
      <p:sp>
        <p:nvSpPr>
          <p:cNvPr id="9" name="コンテンツ プレースホルダー 8"/>
          <p:cNvSpPr>
            <a:spLocks noGrp="1"/>
          </p:cNvSpPr>
          <p:nvPr>
            <p:ph sz="half" idx="2"/>
          </p:nvPr>
        </p:nvSpPr>
        <p:spPr>
          <a:xfrm>
            <a:off x="4648200" y="1600200"/>
            <a:ext cx="4172272" cy="4525963"/>
          </a:xfrm>
        </p:spPr>
        <p:txBody>
          <a:bodyPr>
            <a:noAutofit/>
          </a:bodyPr>
          <a:lstStyle/>
          <a:p>
            <a:r>
              <a:rPr kumimoji="1" lang="ja-JP" altLang="en-US" sz="2000" dirty="0" smtClean="0"/>
              <a:t>通常の解除との相違点</a:t>
            </a:r>
            <a:endParaRPr kumimoji="1" lang="en-US" altLang="ja-JP" sz="2000" dirty="0" smtClean="0"/>
          </a:p>
          <a:p>
            <a:pPr lvl="1"/>
            <a:r>
              <a:rPr lang="ja-JP" altLang="en-US" sz="2000" dirty="0" smtClean="0"/>
              <a:t>要件</a:t>
            </a:r>
            <a:endParaRPr lang="en-US" altLang="ja-JP" sz="2000" dirty="0" smtClean="0"/>
          </a:p>
          <a:p>
            <a:pPr marL="898525" lvl="2" indent="-273050"/>
            <a:r>
              <a:rPr lang="ja-JP" altLang="en-US" sz="1800" dirty="0" smtClean="0"/>
              <a:t>催告を必要としない。</a:t>
            </a:r>
            <a:endParaRPr lang="en-US" altLang="ja-JP" sz="1800" dirty="0" smtClean="0"/>
          </a:p>
          <a:p>
            <a:pPr marL="898525" lvl="2" indent="-273050"/>
            <a:r>
              <a:rPr lang="ja-JP" altLang="en-US" sz="1800" dirty="0" smtClean="0"/>
              <a:t>終身定期金は，生活の糧となるため，定期行為（民法</a:t>
            </a:r>
            <a:r>
              <a:rPr lang="en-US" altLang="ja-JP" sz="1800" dirty="0" smtClean="0"/>
              <a:t>542</a:t>
            </a:r>
            <a:r>
              <a:rPr lang="ja-JP" altLang="en-US" sz="1800" dirty="0" smtClean="0"/>
              <a:t>条）に準じるものとされる。</a:t>
            </a:r>
            <a:endParaRPr lang="en-US" altLang="ja-JP" sz="1800" dirty="0" smtClean="0"/>
          </a:p>
          <a:p>
            <a:pPr lvl="1"/>
            <a:r>
              <a:rPr lang="ja-JP" altLang="en-US" sz="2000" dirty="0" smtClean="0"/>
              <a:t>効果</a:t>
            </a:r>
            <a:endParaRPr lang="en-US" altLang="ja-JP" sz="2000" dirty="0" smtClean="0"/>
          </a:p>
          <a:p>
            <a:pPr marL="898525" lvl="2" indent="-273050"/>
            <a:r>
              <a:rPr lang="ja-JP" altLang="en-US" sz="1800" dirty="0" smtClean="0"/>
              <a:t>一般の場合</a:t>
            </a:r>
            <a:endParaRPr lang="en-US" altLang="ja-JP" sz="1800" dirty="0" smtClean="0"/>
          </a:p>
          <a:p>
            <a:pPr marL="1158875" lvl="3" indent="-260350"/>
            <a:r>
              <a:rPr lang="ja-JP" altLang="en-US" sz="1600" dirty="0"/>
              <a:t>受領の時</a:t>
            </a:r>
            <a:r>
              <a:rPr lang="ja-JP" altLang="en-US" sz="1600" dirty="0" smtClean="0"/>
              <a:t>からの利息を付して返還しなければならない（民法</a:t>
            </a:r>
            <a:r>
              <a:rPr lang="en-US" altLang="ja-JP" sz="1600" dirty="0" smtClean="0"/>
              <a:t>545</a:t>
            </a:r>
            <a:r>
              <a:rPr lang="ja-JP" altLang="en-US" sz="1600" dirty="0" smtClean="0"/>
              <a:t>条</a:t>
            </a:r>
            <a:r>
              <a:rPr lang="en-US" altLang="ja-JP" sz="1600" dirty="0" smtClean="0"/>
              <a:t>2</a:t>
            </a:r>
            <a:r>
              <a:rPr lang="ja-JP" altLang="en-US" sz="1600" dirty="0" smtClean="0"/>
              <a:t>項）。</a:t>
            </a:r>
            <a:endParaRPr lang="en-US" altLang="ja-JP" sz="1600" dirty="0" smtClean="0"/>
          </a:p>
          <a:p>
            <a:pPr marL="898525" lvl="2" indent="-273050"/>
            <a:r>
              <a:rPr lang="ja-JP" altLang="en-US" sz="1800" dirty="0"/>
              <a:t>終身定期金</a:t>
            </a:r>
            <a:r>
              <a:rPr lang="ja-JP" altLang="en-US" sz="1800" dirty="0" smtClean="0"/>
              <a:t>の場合</a:t>
            </a:r>
            <a:endParaRPr lang="en-US" altLang="ja-JP" sz="1800" dirty="0" smtClean="0"/>
          </a:p>
          <a:p>
            <a:pPr marL="1158875" lvl="3" indent="-260350"/>
            <a:r>
              <a:rPr lang="ja-JP" altLang="en-US" sz="1600" dirty="0" smtClean="0"/>
              <a:t>受け取った終身定期金の中から，元本の利息に相当する分を控除した残額を返還すればよい。</a:t>
            </a:r>
            <a:endParaRPr lang="en-US" altLang="ja-JP" sz="1600" dirty="0" smtClean="0"/>
          </a:p>
          <a:p>
            <a:pPr lvl="3"/>
            <a:endParaRPr lang="en-US" altLang="ja-JP" sz="1600" dirty="0" smtClean="0"/>
          </a:p>
          <a:p>
            <a:pPr lvl="1"/>
            <a:endParaRPr kumimoji="1" lang="ja-JP" altLang="en-US" sz="2000" dirty="0"/>
          </a:p>
        </p:txBody>
      </p:sp>
      <p:sp>
        <p:nvSpPr>
          <p:cNvPr id="4" name="日付プレースホルダー 3"/>
          <p:cNvSpPr>
            <a:spLocks noGrp="1"/>
          </p:cNvSpPr>
          <p:nvPr>
            <p:ph type="dt" sz="half" idx="10"/>
          </p:nvPr>
        </p:nvSpPr>
        <p:spPr/>
        <p:txBody>
          <a:bodyPr/>
          <a:lstStyle/>
          <a:p>
            <a:fld id="{E5F9424E-0BD5-448B-A49D-B4D8A52C275A}" type="datetime1">
              <a:rPr kumimoji="1" lang="ja-JP" altLang="en-US" smtClean="0"/>
              <a:t>2015/1/14</a:t>
            </a:fld>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6" name="スライド番号プレースホルダー 5"/>
          <p:cNvSpPr>
            <a:spLocks noGrp="1"/>
          </p:cNvSpPr>
          <p:nvPr>
            <p:ph type="sldNum" sz="quarter" idx="12"/>
          </p:nvPr>
        </p:nvSpPr>
        <p:spPr/>
        <p:txBody>
          <a:bodyPr/>
          <a:lstStyle/>
          <a:p>
            <a:fld id="{E3EC445D-284E-4B8A-B31D-F8CAF32C55BE}" type="slidenum">
              <a:rPr kumimoji="1" lang="ja-JP" altLang="en-US" smtClean="0"/>
              <a:t>17</a:t>
            </a:fld>
            <a:endParaRPr kumimoji="1" lang="ja-JP" altLang="en-US" dirty="0"/>
          </a:p>
        </p:txBody>
      </p:sp>
    </p:spTree>
    <p:extLst>
      <p:ext uri="{BB962C8B-B14F-4D97-AF65-F5344CB8AC3E}">
        <p14:creationId xmlns:p14="http://schemas.microsoft.com/office/powerpoint/2010/main" val="927449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50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up)">
                                      <p:cBhvr>
                                        <p:cTn id="7" dur="750"/>
                                        <p:tgtEl>
                                          <p:spTgt spid="8">
                                            <p:txEl>
                                              <p:pRg st="0" end="0"/>
                                            </p:txEl>
                                          </p:spTgt>
                                        </p:tgtEl>
                                      </p:cBhvr>
                                    </p:animEffect>
                                  </p:childTnLst>
                                </p:cTn>
                              </p:par>
                            </p:childTnLst>
                          </p:cTn>
                        </p:par>
                        <p:par>
                          <p:cTn id="8" fill="hold">
                            <p:stCondLst>
                              <p:cond delay="1250"/>
                            </p:stCondLst>
                            <p:childTnLst>
                              <p:par>
                                <p:cTn id="9" presetID="22" presetClass="entr" presetSubtype="1" fill="hold" grpId="0" nodeType="afterEffect">
                                  <p:stCondLst>
                                    <p:cond delay="500"/>
                                  </p:stCondLst>
                                  <p:childTnLst>
                                    <p:set>
                                      <p:cBhvr>
                                        <p:cTn id="10" dur="1" fill="hold">
                                          <p:stCondLst>
                                            <p:cond delay="0"/>
                                          </p:stCondLst>
                                        </p:cTn>
                                        <p:tgtEl>
                                          <p:spTgt spid="8">
                                            <p:txEl>
                                              <p:pRg st="1" end="1"/>
                                            </p:txEl>
                                          </p:spTgt>
                                        </p:tgtEl>
                                        <p:attrNameLst>
                                          <p:attrName>style.visibility</p:attrName>
                                        </p:attrNameLst>
                                      </p:cBhvr>
                                      <p:to>
                                        <p:strVal val="visible"/>
                                      </p:to>
                                    </p:set>
                                    <p:animEffect transition="in" filter="wipe(up)">
                                      <p:cBhvr>
                                        <p:cTn id="11" dur="4000"/>
                                        <p:tgtEl>
                                          <p:spTgt spid="8">
                                            <p:txEl>
                                              <p:pRg st="1" end="1"/>
                                            </p:txEl>
                                          </p:spTgt>
                                        </p:tgtEl>
                                      </p:cBhvr>
                                    </p:animEffect>
                                  </p:childTnLst>
                                </p:cTn>
                              </p:par>
                            </p:childTnLst>
                          </p:cTn>
                        </p:par>
                        <p:par>
                          <p:cTn id="12" fill="hold">
                            <p:stCondLst>
                              <p:cond delay="5750"/>
                            </p:stCondLst>
                            <p:childTnLst>
                              <p:par>
                                <p:cTn id="13" presetID="22" presetClass="entr" presetSubtype="1" fill="hold" grpId="0" nodeType="afterEffect">
                                  <p:stCondLst>
                                    <p:cond delay="500"/>
                                  </p:stCondLst>
                                  <p:childTnLst>
                                    <p:set>
                                      <p:cBhvr>
                                        <p:cTn id="14" dur="1" fill="hold">
                                          <p:stCondLst>
                                            <p:cond delay="0"/>
                                          </p:stCondLst>
                                        </p:cTn>
                                        <p:tgtEl>
                                          <p:spTgt spid="8">
                                            <p:txEl>
                                              <p:pRg st="2" end="2"/>
                                            </p:txEl>
                                          </p:spTgt>
                                        </p:tgtEl>
                                        <p:attrNameLst>
                                          <p:attrName>style.visibility</p:attrName>
                                        </p:attrNameLst>
                                      </p:cBhvr>
                                      <p:to>
                                        <p:strVal val="visible"/>
                                      </p:to>
                                    </p:set>
                                    <p:animEffect transition="in" filter="wipe(up)">
                                      <p:cBhvr>
                                        <p:cTn id="15" dur="3000"/>
                                        <p:tgtEl>
                                          <p:spTgt spid="8">
                                            <p:txEl>
                                              <p:pRg st="2" end="2"/>
                                            </p:txEl>
                                          </p:spTgt>
                                        </p:tgtEl>
                                      </p:cBhvr>
                                    </p:animEffect>
                                  </p:childTnLst>
                                </p:cTn>
                              </p:par>
                            </p:childTnLst>
                          </p:cTn>
                        </p:par>
                        <p:par>
                          <p:cTn id="16" fill="hold">
                            <p:stCondLst>
                              <p:cond delay="9250"/>
                            </p:stCondLst>
                            <p:childTnLst>
                              <p:par>
                                <p:cTn id="17" presetID="22" presetClass="entr" presetSubtype="1" fill="hold" grpId="0" nodeType="afterEffect">
                                  <p:stCondLst>
                                    <p:cond delay="500"/>
                                  </p:stCondLst>
                                  <p:childTnLst>
                                    <p:set>
                                      <p:cBhvr>
                                        <p:cTn id="18" dur="1" fill="hold">
                                          <p:stCondLst>
                                            <p:cond delay="0"/>
                                          </p:stCondLst>
                                        </p:cTn>
                                        <p:tgtEl>
                                          <p:spTgt spid="8">
                                            <p:txEl>
                                              <p:pRg st="3" end="3"/>
                                            </p:txEl>
                                          </p:spTgt>
                                        </p:tgtEl>
                                        <p:attrNameLst>
                                          <p:attrName>style.visibility</p:attrName>
                                        </p:attrNameLst>
                                      </p:cBhvr>
                                      <p:to>
                                        <p:strVal val="visible"/>
                                      </p:to>
                                    </p:set>
                                    <p:animEffect transition="in" filter="wipe(up)">
                                      <p:cBhvr>
                                        <p:cTn id="19" dur="1000"/>
                                        <p:tgtEl>
                                          <p:spTgt spid="8">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9">
                                            <p:txEl>
                                              <p:pRg st="0" end="0"/>
                                            </p:txEl>
                                          </p:spTgt>
                                        </p:tgtEl>
                                        <p:attrNameLst>
                                          <p:attrName>style.visibility</p:attrName>
                                        </p:attrNameLst>
                                      </p:cBhvr>
                                      <p:to>
                                        <p:strVal val="visible"/>
                                      </p:to>
                                    </p:set>
                                    <p:animEffect transition="in" filter="wipe(left)">
                                      <p:cBhvr>
                                        <p:cTn id="24" dur="750"/>
                                        <p:tgtEl>
                                          <p:spTgt spid="9">
                                            <p:txEl>
                                              <p:pRg st="0" end="0"/>
                                            </p:txEl>
                                          </p:spTgt>
                                        </p:tgtEl>
                                      </p:cBhvr>
                                    </p:animEffect>
                                  </p:childTnLst>
                                </p:cTn>
                              </p:par>
                            </p:childTnLst>
                          </p:cTn>
                        </p:par>
                        <p:par>
                          <p:cTn id="25" fill="hold">
                            <p:stCondLst>
                              <p:cond delay="750"/>
                            </p:stCondLst>
                            <p:childTnLst>
                              <p:par>
                                <p:cTn id="26" presetID="22" presetClass="entr" presetSubtype="8" fill="hold" grpId="0" nodeType="afterEffect">
                                  <p:stCondLst>
                                    <p:cond delay="500"/>
                                  </p:stCondLst>
                                  <p:childTnLst>
                                    <p:set>
                                      <p:cBhvr>
                                        <p:cTn id="27" dur="1" fill="hold">
                                          <p:stCondLst>
                                            <p:cond delay="0"/>
                                          </p:stCondLst>
                                        </p:cTn>
                                        <p:tgtEl>
                                          <p:spTgt spid="9">
                                            <p:txEl>
                                              <p:pRg st="1" end="1"/>
                                            </p:txEl>
                                          </p:spTgt>
                                        </p:tgtEl>
                                        <p:attrNameLst>
                                          <p:attrName>style.visibility</p:attrName>
                                        </p:attrNameLst>
                                      </p:cBhvr>
                                      <p:to>
                                        <p:strVal val="visible"/>
                                      </p:to>
                                    </p:set>
                                    <p:animEffect transition="in" filter="wipe(left)">
                                      <p:cBhvr>
                                        <p:cTn id="28" dur="500"/>
                                        <p:tgtEl>
                                          <p:spTgt spid="9">
                                            <p:txEl>
                                              <p:pRg st="1" end="1"/>
                                            </p:txEl>
                                          </p:spTgt>
                                        </p:tgtEl>
                                      </p:cBhvr>
                                    </p:animEffect>
                                  </p:childTnLst>
                                </p:cTn>
                              </p:par>
                            </p:childTnLst>
                          </p:cTn>
                        </p:par>
                        <p:par>
                          <p:cTn id="29" fill="hold">
                            <p:stCondLst>
                              <p:cond delay="1750"/>
                            </p:stCondLst>
                            <p:childTnLst>
                              <p:par>
                                <p:cTn id="30" presetID="22" presetClass="entr" presetSubtype="8" fill="hold" grpId="0" nodeType="afterEffect">
                                  <p:stCondLst>
                                    <p:cond delay="500"/>
                                  </p:stCondLst>
                                  <p:childTnLst>
                                    <p:set>
                                      <p:cBhvr>
                                        <p:cTn id="31" dur="1" fill="hold">
                                          <p:stCondLst>
                                            <p:cond delay="0"/>
                                          </p:stCondLst>
                                        </p:cTn>
                                        <p:tgtEl>
                                          <p:spTgt spid="9">
                                            <p:txEl>
                                              <p:pRg st="2" end="2"/>
                                            </p:txEl>
                                          </p:spTgt>
                                        </p:tgtEl>
                                        <p:attrNameLst>
                                          <p:attrName>style.visibility</p:attrName>
                                        </p:attrNameLst>
                                      </p:cBhvr>
                                      <p:to>
                                        <p:strVal val="visible"/>
                                      </p:to>
                                    </p:set>
                                    <p:animEffect transition="in" filter="wipe(left)">
                                      <p:cBhvr>
                                        <p:cTn id="32" dur="500"/>
                                        <p:tgtEl>
                                          <p:spTgt spid="9">
                                            <p:txEl>
                                              <p:pRg st="2" end="2"/>
                                            </p:txEl>
                                          </p:spTgt>
                                        </p:tgtEl>
                                      </p:cBhvr>
                                    </p:animEffect>
                                  </p:childTnLst>
                                </p:cTn>
                              </p:par>
                            </p:childTnLst>
                          </p:cTn>
                        </p:par>
                        <p:par>
                          <p:cTn id="33" fill="hold">
                            <p:stCondLst>
                              <p:cond delay="2750"/>
                            </p:stCondLst>
                            <p:childTnLst>
                              <p:par>
                                <p:cTn id="34" presetID="22" presetClass="entr" presetSubtype="1" fill="hold" grpId="0" nodeType="afterEffect">
                                  <p:stCondLst>
                                    <p:cond delay="500"/>
                                  </p:stCondLst>
                                  <p:childTnLst>
                                    <p:set>
                                      <p:cBhvr>
                                        <p:cTn id="35" dur="1" fill="hold">
                                          <p:stCondLst>
                                            <p:cond delay="0"/>
                                          </p:stCondLst>
                                        </p:cTn>
                                        <p:tgtEl>
                                          <p:spTgt spid="9">
                                            <p:txEl>
                                              <p:pRg st="3" end="3"/>
                                            </p:txEl>
                                          </p:spTgt>
                                        </p:tgtEl>
                                        <p:attrNameLst>
                                          <p:attrName>style.visibility</p:attrName>
                                        </p:attrNameLst>
                                      </p:cBhvr>
                                      <p:to>
                                        <p:strVal val="visible"/>
                                      </p:to>
                                    </p:set>
                                    <p:animEffect transition="in" filter="wipe(up)">
                                      <p:cBhvr>
                                        <p:cTn id="36" dur="2000"/>
                                        <p:tgtEl>
                                          <p:spTgt spid="9">
                                            <p:txEl>
                                              <p:pRg st="3" end="3"/>
                                            </p:txEl>
                                          </p:spTgt>
                                        </p:tgtEl>
                                      </p:cBhvr>
                                    </p:animEffect>
                                  </p:childTnLst>
                                </p:cTn>
                              </p:par>
                            </p:childTnLst>
                          </p:cTn>
                        </p:par>
                        <p:par>
                          <p:cTn id="37" fill="hold">
                            <p:stCondLst>
                              <p:cond delay="5250"/>
                            </p:stCondLst>
                            <p:childTnLst>
                              <p:par>
                                <p:cTn id="38" presetID="22" presetClass="entr" presetSubtype="8" fill="hold" grpId="0" nodeType="afterEffect">
                                  <p:stCondLst>
                                    <p:cond delay="500"/>
                                  </p:stCondLst>
                                  <p:childTnLst>
                                    <p:set>
                                      <p:cBhvr>
                                        <p:cTn id="39" dur="1" fill="hold">
                                          <p:stCondLst>
                                            <p:cond delay="0"/>
                                          </p:stCondLst>
                                        </p:cTn>
                                        <p:tgtEl>
                                          <p:spTgt spid="9">
                                            <p:txEl>
                                              <p:pRg st="4" end="4"/>
                                            </p:txEl>
                                          </p:spTgt>
                                        </p:tgtEl>
                                        <p:attrNameLst>
                                          <p:attrName>style.visibility</p:attrName>
                                        </p:attrNameLst>
                                      </p:cBhvr>
                                      <p:to>
                                        <p:strVal val="visible"/>
                                      </p:to>
                                    </p:set>
                                    <p:animEffect transition="in" filter="wipe(left)">
                                      <p:cBhvr>
                                        <p:cTn id="40" dur="500"/>
                                        <p:tgtEl>
                                          <p:spTgt spid="9">
                                            <p:txEl>
                                              <p:pRg st="4" end="4"/>
                                            </p:txEl>
                                          </p:spTgt>
                                        </p:tgtEl>
                                      </p:cBhvr>
                                    </p:animEffect>
                                  </p:childTnLst>
                                </p:cTn>
                              </p:par>
                            </p:childTnLst>
                          </p:cTn>
                        </p:par>
                        <p:par>
                          <p:cTn id="41" fill="hold">
                            <p:stCondLst>
                              <p:cond delay="6250"/>
                            </p:stCondLst>
                            <p:childTnLst>
                              <p:par>
                                <p:cTn id="42" presetID="22" presetClass="entr" presetSubtype="8" fill="hold" grpId="0" nodeType="afterEffect">
                                  <p:stCondLst>
                                    <p:cond delay="500"/>
                                  </p:stCondLst>
                                  <p:childTnLst>
                                    <p:set>
                                      <p:cBhvr>
                                        <p:cTn id="43" dur="1" fill="hold">
                                          <p:stCondLst>
                                            <p:cond delay="0"/>
                                          </p:stCondLst>
                                        </p:cTn>
                                        <p:tgtEl>
                                          <p:spTgt spid="9">
                                            <p:txEl>
                                              <p:pRg st="5" end="5"/>
                                            </p:txEl>
                                          </p:spTgt>
                                        </p:tgtEl>
                                        <p:attrNameLst>
                                          <p:attrName>style.visibility</p:attrName>
                                        </p:attrNameLst>
                                      </p:cBhvr>
                                      <p:to>
                                        <p:strVal val="visible"/>
                                      </p:to>
                                    </p:set>
                                    <p:animEffect transition="in" filter="wipe(left)">
                                      <p:cBhvr>
                                        <p:cTn id="44" dur="500"/>
                                        <p:tgtEl>
                                          <p:spTgt spid="9">
                                            <p:txEl>
                                              <p:pRg st="5" end="5"/>
                                            </p:txEl>
                                          </p:spTgt>
                                        </p:tgtEl>
                                      </p:cBhvr>
                                    </p:animEffect>
                                  </p:childTnLst>
                                </p:cTn>
                              </p:par>
                            </p:childTnLst>
                          </p:cTn>
                        </p:par>
                        <p:par>
                          <p:cTn id="45" fill="hold">
                            <p:stCondLst>
                              <p:cond delay="7250"/>
                            </p:stCondLst>
                            <p:childTnLst>
                              <p:par>
                                <p:cTn id="46" presetID="22" presetClass="entr" presetSubtype="1" fill="hold" grpId="0" nodeType="afterEffect">
                                  <p:stCondLst>
                                    <p:cond delay="500"/>
                                  </p:stCondLst>
                                  <p:childTnLst>
                                    <p:set>
                                      <p:cBhvr>
                                        <p:cTn id="47" dur="1" fill="hold">
                                          <p:stCondLst>
                                            <p:cond delay="0"/>
                                          </p:stCondLst>
                                        </p:cTn>
                                        <p:tgtEl>
                                          <p:spTgt spid="9">
                                            <p:txEl>
                                              <p:pRg st="6" end="6"/>
                                            </p:txEl>
                                          </p:spTgt>
                                        </p:tgtEl>
                                        <p:attrNameLst>
                                          <p:attrName>style.visibility</p:attrName>
                                        </p:attrNameLst>
                                      </p:cBhvr>
                                      <p:to>
                                        <p:strVal val="visible"/>
                                      </p:to>
                                    </p:set>
                                    <p:animEffect transition="in" filter="wipe(up)">
                                      <p:cBhvr>
                                        <p:cTn id="48" dur="2000"/>
                                        <p:tgtEl>
                                          <p:spTgt spid="9">
                                            <p:txEl>
                                              <p:pRg st="6" end="6"/>
                                            </p:txEl>
                                          </p:spTgt>
                                        </p:tgtEl>
                                      </p:cBhvr>
                                    </p:animEffect>
                                  </p:childTnLst>
                                </p:cTn>
                              </p:par>
                            </p:childTnLst>
                          </p:cTn>
                        </p:par>
                        <p:par>
                          <p:cTn id="49" fill="hold">
                            <p:stCondLst>
                              <p:cond delay="9750"/>
                            </p:stCondLst>
                            <p:childTnLst>
                              <p:par>
                                <p:cTn id="50" presetID="22" presetClass="entr" presetSubtype="8" fill="hold" grpId="0" nodeType="afterEffect">
                                  <p:stCondLst>
                                    <p:cond delay="500"/>
                                  </p:stCondLst>
                                  <p:childTnLst>
                                    <p:set>
                                      <p:cBhvr>
                                        <p:cTn id="51" dur="1" fill="hold">
                                          <p:stCondLst>
                                            <p:cond delay="0"/>
                                          </p:stCondLst>
                                        </p:cTn>
                                        <p:tgtEl>
                                          <p:spTgt spid="9">
                                            <p:txEl>
                                              <p:pRg st="7" end="7"/>
                                            </p:txEl>
                                          </p:spTgt>
                                        </p:tgtEl>
                                        <p:attrNameLst>
                                          <p:attrName>style.visibility</p:attrName>
                                        </p:attrNameLst>
                                      </p:cBhvr>
                                      <p:to>
                                        <p:strVal val="visible"/>
                                      </p:to>
                                    </p:set>
                                    <p:animEffect transition="in" filter="wipe(left)">
                                      <p:cBhvr>
                                        <p:cTn id="52" dur="500"/>
                                        <p:tgtEl>
                                          <p:spTgt spid="9">
                                            <p:txEl>
                                              <p:pRg st="7" end="7"/>
                                            </p:txEl>
                                          </p:spTgt>
                                        </p:tgtEl>
                                      </p:cBhvr>
                                    </p:animEffect>
                                  </p:childTnLst>
                                </p:cTn>
                              </p:par>
                            </p:childTnLst>
                          </p:cTn>
                        </p:par>
                        <p:par>
                          <p:cTn id="53" fill="hold">
                            <p:stCondLst>
                              <p:cond delay="10750"/>
                            </p:stCondLst>
                            <p:childTnLst>
                              <p:par>
                                <p:cTn id="54" presetID="22" presetClass="entr" presetSubtype="1" fill="hold" grpId="0" nodeType="afterEffect">
                                  <p:stCondLst>
                                    <p:cond delay="500"/>
                                  </p:stCondLst>
                                  <p:childTnLst>
                                    <p:set>
                                      <p:cBhvr>
                                        <p:cTn id="55" dur="1" fill="hold">
                                          <p:stCondLst>
                                            <p:cond delay="0"/>
                                          </p:stCondLst>
                                        </p:cTn>
                                        <p:tgtEl>
                                          <p:spTgt spid="9">
                                            <p:txEl>
                                              <p:pRg st="8" end="8"/>
                                            </p:txEl>
                                          </p:spTgt>
                                        </p:tgtEl>
                                        <p:attrNameLst>
                                          <p:attrName>style.visibility</p:attrName>
                                        </p:attrNameLst>
                                      </p:cBhvr>
                                      <p:to>
                                        <p:strVal val="visible"/>
                                      </p:to>
                                    </p:set>
                                    <p:animEffect transition="in" filter="wipe(up)">
                                      <p:cBhvr>
                                        <p:cTn id="56" dur="2500"/>
                                        <p:tgtEl>
                                          <p:spTgt spid="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P spid="9"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解除と同時履行の抗弁権の準用</a:t>
            </a:r>
            <a:endParaRPr kumimoji="1" lang="ja-JP" altLang="en-US" dirty="0"/>
          </a:p>
        </p:txBody>
      </p:sp>
      <p:sp>
        <p:nvSpPr>
          <p:cNvPr id="3" name="コンテンツ プレースホルダー 2"/>
          <p:cNvSpPr>
            <a:spLocks noGrp="1"/>
          </p:cNvSpPr>
          <p:nvPr>
            <p:ph sz="half" idx="1"/>
          </p:nvPr>
        </p:nvSpPr>
        <p:spPr>
          <a:xfrm>
            <a:off x="457200" y="1600200"/>
            <a:ext cx="2818656" cy="4525963"/>
          </a:xfrm>
        </p:spPr>
        <p:txBody>
          <a:bodyPr>
            <a:noAutofit/>
          </a:bodyPr>
          <a:lstStyle/>
          <a:p>
            <a:r>
              <a:rPr lang="ja-JP" altLang="en-US" b="1" dirty="0"/>
              <a:t>第</a:t>
            </a:r>
            <a:r>
              <a:rPr lang="en-US" altLang="ja-JP" b="1" dirty="0"/>
              <a:t>692</a:t>
            </a:r>
            <a:r>
              <a:rPr lang="ja-JP" altLang="en-US" b="1" dirty="0"/>
              <a:t>条</a:t>
            </a:r>
            <a:r>
              <a:rPr lang="ja-JP" altLang="en-US" dirty="0"/>
              <a:t>（終身定期金契約の解除と同時履行</a:t>
            </a:r>
            <a:r>
              <a:rPr lang="ja-JP" altLang="en-US" dirty="0" smtClean="0"/>
              <a:t>）</a:t>
            </a:r>
            <a:endParaRPr lang="en-US" altLang="ja-JP" dirty="0" smtClean="0"/>
          </a:p>
          <a:p>
            <a:pPr lvl="1"/>
            <a:r>
              <a:rPr lang="ja-JP" altLang="en-US" dirty="0" smtClean="0"/>
              <a:t>第</a:t>
            </a:r>
            <a:r>
              <a:rPr lang="en-US" altLang="ja-JP" dirty="0" smtClean="0"/>
              <a:t>533</a:t>
            </a:r>
            <a:r>
              <a:rPr lang="ja-JP" altLang="en-US" dirty="0"/>
              <a:t>条</a:t>
            </a:r>
            <a:r>
              <a:rPr lang="en-US" altLang="ja-JP" dirty="0"/>
              <a:t>〔</a:t>
            </a:r>
            <a:r>
              <a:rPr lang="ja-JP" altLang="en-US" dirty="0"/>
              <a:t>同時履行の抗弁権</a:t>
            </a:r>
            <a:r>
              <a:rPr lang="en-US" altLang="ja-JP" dirty="0"/>
              <a:t>〕</a:t>
            </a:r>
            <a:r>
              <a:rPr lang="ja-JP" altLang="en-US" dirty="0"/>
              <a:t>の規定は，前条の場合について準用する</a:t>
            </a:r>
            <a:r>
              <a:rPr lang="ja-JP" altLang="en-US" dirty="0" smtClean="0"/>
              <a:t>。</a:t>
            </a:r>
            <a:endParaRPr lang="en-US" altLang="ja-JP" dirty="0" smtClean="0"/>
          </a:p>
        </p:txBody>
      </p:sp>
      <p:sp>
        <p:nvSpPr>
          <p:cNvPr id="4" name="コンテンツ プレースホルダー 3"/>
          <p:cNvSpPr>
            <a:spLocks noGrp="1"/>
          </p:cNvSpPr>
          <p:nvPr>
            <p:ph sz="half" idx="2"/>
          </p:nvPr>
        </p:nvSpPr>
        <p:spPr>
          <a:xfrm>
            <a:off x="3851920" y="1600200"/>
            <a:ext cx="4834880" cy="4525963"/>
          </a:xfrm>
        </p:spPr>
        <p:txBody>
          <a:bodyPr>
            <a:normAutofit fontScale="92500" lnSpcReduction="10000"/>
          </a:bodyPr>
          <a:lstStyle/>
          <a:p>
            <a:r>
              <a:rPr lang="ja-JP" altLang="en-US" sz="3200" dirty="0"/>
              <a:t>同時履行の関係に立つのは，どの債権とどの債権か</a:t>
            </a:r>
            <a:r>
              <a:rPr lang="en-US" altLang="ja-JP" sz="3200" dirty="0"/>
              <a:t>?</a:t>
            </a:r>
          </a:p>
          <a:p>
            <a:pPr lvl="1"/>
            <a:r>
              <a:rPr lang="ja-JP" altLang="en-US" sz="2800" dirty="0"/>
              <a:t>終身定期金債権者による元本返還債権と，終身定期金債務者による交付した定期金の返還債権とが同時履行の関係に立つ</a:t>
            </a:r>
            <a:r>
              <a:rPr lang="ja-JP" altLang="en-US" sz="2800" dirty="0" smtClean="0"/>
              <a:t>。</a:t>
            </a:r>
            <a:endParaRPr lang="en-US" altLang="ja-JP" sz="2800" dirty="0" smtClean="0"/>
          </a:p>
          <a:p>
            <a:pPr lvl="1"/>
            <a:r>
              <a:rPr lang="ja-JP" altLang="en-US" sz="2800" dirty="0" smtClean="0"/>
              <a:t>この関係は，民法</a:t>
            </a:r>
            <a:r>
              <a:rPr lang="en-US" altLang="ja-JP" sz="2800" dirty="0" smtClean="0"/>
              <a:t>546</a:t>
            </a:r>
            <a:r>
              <a:rPr lang="ja-JP" altLang="en-US" sz="2800" dirty="0" smtClean="0"/>
              <a:t>条の場合の準用関係と同様である。</a:t>
            </a:r>
            <a:endParaRPr lang="ja-JP" altLang="en-US" sz="2800" dirty="0"/>
          </a:p>
        </p:txBody>
      </p:sp>
      <p:sp>
        <p:nvSpPr>
          <p:cNvPr id="5" name="日付プレースホルダー 4"/>
          <p:cNvSpPr>
            <a:spLocks noGrp="1"/>
          </p:cNvSpPr>
          <p:nvPr>
            <p:ph type="dt" sz="half" idx="10"/>
          </p:nvPr>
        </p:nvSpPr>
        <p:spPr/>
        <p:txBody>
          <a:bodyPr/>
          <a:lstStyle/>
          <a:p>
            <a:fld id="{C870AC40-E332-4354-9CBC-9C07F2328E84}" type="datetime1">
              <a:rPr kumimoji="1" lang="ja-JP" altLang="en-US" smtClean="0"/>
              <a:t>2015/1/14</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18</a:t>
            </a:fld>
            <a:endParaRPr kumimoji="1" lang="ja-JP" altLang="en-US"/>
          </a:p>
        </p:txBody>
      </p:sp>
    </p:spTree>
    <p:extLst>
      <p:ext uri="{BB962C8B-B14F-4D97-AF65-F5344CB8AC3E}">
        <p14:creationId xmlns:p14="http://schemas.microsoft.com/office/powerpoint/2010/main" val="2544960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1500"/>
                                        <p:tgtEl>
                                          <p:spTgt spid="3">
                                            <p:txEl>
                                              <p:pRg st="0" end="0"/>
                                            </p:txEl>
                                          </p:spTgt>
                                        </p:tgtEl>
                                      </p:cBhvr>
                                    </p:animEffect>
                                  </p:childTnLst>
                                </p:cTn>
                              </p:par>
                            </p:childTnLst>
                          </p:cTn>
                        </p:par>
                        <p:par>
                          <p:cTn id="8" fill="hold">
                            <p:stCondLst>
                              <p:cond delay="2000"/>
                            </p:stCondLst>
                            <p:childTnLst>
                              <p:par>
                                <p:cTn id="9" presetID="22" presetClass="entr" presetSubtype="1" fill="hold" grpId="0" nodeType="afterEffect">
                                  <p:stCondLst>
                                    <p:cond delay="5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20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4">
                                            <p:txEl>
                                              <p:pRg st="0" end="0"/>
                                            </p:txEl>
                                          </p:spTgt>
                                        </p:tgtEl>
                                        <p:attrNameLst>
                                          <p:attrName>style.visibility</p:attrName>
                                        </p:attrNameLst>
                                      </p:cBhvr>
                                      <p:to>
                                        <p:strVal val="visible"/>
                                      </p:to>
                                    </p:set>
                                    <p:animEffect transition="in" filter="wipe(up)">
                                      <p:cBhvr>
                                        <p:cTn id="16" dur="1500"/>
                                        <p:tgtEl>
                                          <p:spTgt spid="4">
                                            <p:txEl>
                                              <p:pRg st="0" end="0"/>
                                            </p:txEl>
                                          </p:spTgt>
                                        </p:tgtEl>
                                      </p:cBhvr>
                                    </p:animEffect>
                                  </p:childTnLst>
                                </p:cTn>
                              </p:par>
                            </p:childTnLst>
                          </p:cTn>
                        </p:par>
                        <p:par>
                          <p:cTn id="17" fill="hold">
                            <p:stCondLst>
                              <p:cond delay="1500"/>
                            </p:stCondLst>
                            <p:childTnLst>
                              <p:par>
                                <p:cTn id="18" presetID="22" presetClass="entr" presetSubtype="1" fill="hold" grpId="0" nodeType="afterEffect">
                                  <p:stCondLst>
                                    <p:cond delay="500"/>
                                  </p:stCondLst>
                                  <p:childTnLst>
                                    <p:set>
                                      <p:cBhvr>
                                        <p:cTn id="19" dur="1" fill="hold">
                                          <p:stCondLst>
                                            <p:cond delay="0"/>
                                          </p:stCondLst>
                                        </p:cTn>
                                        <p:tgtEl>
                                          <p:spTgt spid="4">
                                            <p:txEl>
                                              <p:pRg st="1" end="1"/>
                                            </p:txEl>
                                          </p:spTgt>
                                        </p:tgtEl>
                                        <p:attrNameLst>
                                          <p:attrName>style.visibility</p:attrName>
                                        </p:attrNameLst>
                                      </p:cBhvr>
                                      <p:to>
                                        <p:strVal val="visible"/>
                                      </p:to>
                                    </p:set>
                                    <p:animEffect transition="in" filter="wipe(up)">
                                      <p:cBhvr>
                                        <p:cTn id="20" dur="3000"/>
                                        <p:tgtEl>
                                          <p:spTgt spid="4">
                                            <p:txEl>
                                              <p:pRg st="1" end="1"/>
                                            </p:txEl>
                                          </p:spTgt>
                                        </p:tgtEl>
                                      </p:cBhvr>
                                    </p:animEffect>
                                  </p:childTnLst>
                                </p:cTn>
                              </p:par>
                            </p:childTnLst>
                          </p:cTn>
                        </p:par>
                        <p:par>
                          <p:cTn id="21" fill="hold">
                            <p:stCondLst>
                              <p:cond delay="5000"/>
                            </p:stCondLst>
                            <p:childTnLst>
                              <p:par>
                                <p:cTn id="22" presetID="22" presetClass="entr" presetSubtype="1" fill="hold" grpId="0" nodeType="afterEffect">
                                  <p:stCondLst>
                                    <p:cond delay="500"/>
                                  </p:stCondLst>
                                  <p:childTnLst>
                                    <p:set>
                                      <p:cBhvr>
                                        <p:cTn id="23" dur="1" fill="hold">
                                          <p:stCondLst>
                                            <p:cond delay="0"/>
                                          </p:stCondLst>
                                        </p:cTn>
                                        <p:tgtEl>
                                          <p:spTgt spid="4">
                                            <p:txEl>
                                              <p:pRg st="2" end="2"/>
                                            </p:txEl>
                                          </p:spTgt>
                                        </p:tgtEl>
                                        <p:attrNameLst>
                                          <p:attrName>style.visibility</p:attrName>
                                        </p:attrNameLst>
                                      </p:cBhvr>
                                      <p:to>
                                        <p:strVal val="visible"/>
                                      </p:to>
                                    </p:set>
                                    <p:animEffect transition="in" filter="wipe(up)">
                                      <p:cBhvr>
                                        <p:cTn id="24" dur="1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lstStyle/>
          <a:p>
            <a:r>
              <a:rPr kumimoji="1" lang="ja-JP" altLang="en-US" dirty="0" smtClean="0"/>
              <a:t>参考文献</a:t>
            </a:r>
            <a:endParaRPr kumimoji="1" lang="ja-JP" altLang="en-US" dirty="0"/>
          </a:p>
        </p:txBody>
      </p:sp>
      <p:sp>
        <p:nvSpPr>
          <p:cNvPr id="7" name="サブタイトル 6"/>
          <p:cNvSpPr>
            <a:spLocks noGrp="1"/>
          </p:cNvSpPr>
          <p:nvPr>
            <p:ph sz="half" idx="1"/>
          </p:nvPr>
        </p:nvSpPr>
        <p:spPr>
          <a:xfrm>
            <a:off x="457200" y="1600200"/>
            <a:ext cx="3970784" cy="4525963"/>
          </a:xfrm>
        </p:spPr>
        <p:txBody>
          <a:bodyPr>
            <a:normAutofit/>
          </a:bodyPr>
          <a:lstStyle/>
          <a:p>
            <a:r>
              <a:rPr kumimoji="1" lang="ja-JP" altLang="en-US" sz="3200" dirty="0" smtClean="0">
                <a:hlinkClick r:id="" action="ppaction://noaction"/>
              </a:rPr>
              <a:t>参考判例</a:t>
            </a:r>
            <a:endParaRPr kumimoji="1" lang="en-US" altLang="ja-JP" sz="3200" dirty="0" smtClean="0"/>
          </a:p>
          <a:p>
            <a:pPr marL="971550" lvl="1" indent="-514350" algn="l">
              <a:buFont typeface="Wingdings" pitchFamily="2" charset="2"/>
              <a:buChar char="n"/>
            </a:pPr>
            <a:r>
              <a:rPr lang="ja-JP" altLang="en-US" sz="2800" dirty="0" smtClean="0">
                <a:solidFill>
                  <a:schemeClr val="tx1"/>
                </a:solidFill>
              </a:rPr>
              <a:t>最高裁判例</a:t>
            </a:r>
            <a:endParaRPr lang="en-US" altLang="ja-JP" sz="2800" dirty="0" smtClean="0">
              <a:solidFill>
                <a:schemeClr val="tx1"/>
              </a:solidFill>
            </a:endParaRPr>
          </a:p>
          <a:p>
            <a:pPr marL="1371600" lvl="2" indent="-514350"/>
            <a:endParaRPr lang="en-US" altLang="ja-JP" dirty="0" smtClean="0"/>
          </a:p>
        </p:txBody>
      </p:sp>
      <p:sp>
        <p:nvSpPr>
          <p:cNvPr id="5" name="コンテンツ プレースホルダー 4"/>
          <p:cNvSpPr>
            <a:spLocks noGrp="1"/>
          </p:cNvSpPr>
          <p:nvPr>
            <p:ph sz="half" idx="2"/>
          </p:nvPr>
        </p:nvSpPr>
        <p:spPr>
          <a:xfrm>
            <a:off x="4788024" y="1600200"/>
            <a:ext cx="3898776" cy="4525963"/>
          </a:xfrm>
        </p:spPr>
        <p:txBody>
          <a:bodyPr>
            <a:normAutofit/>
          </a:bodyPr>
          <a:lstStyle/>
          <a:p>
            <a:r>
              <a:rPr lang="ja-JP" altLang="en-US" sz="3200" dirty="0" smtClean="0">
                <a:hlinkClick r:id="rId3" action="ppaction://hlinksldjump"/>
              </a:rPr>
              <a:t>参考図書</a:t>
            </a:r>
            <a:endParaRPr lang="en-US" altLang="ja-JP" sz="3200" dirty="0" smtClean="0"/>
          </a:p>
          <a:p>
            <a:pPr lvl="1"/>
            <a:r>
              <a:rPr lang="ja-JP" altLang="en-US" dirty="0"/>
              <a:t>立法</a:t>
            </a:r>
            <a:r>
              <a:rPr lang="ja-JP" altLang="en-US" dirty="0" smtClean="0"/>
              <a:t>理由</a:t>
            </a:r>
            <a:endParaRPr lang="en-US" altLang="ja-JP" dirty="0" smtClean="0"/>
          </a:p>
          <a:p>
            <a:pPr lvl="1"/>
            <a:r>
              <a:rPr lang="ja-JP" altLang="en-US" dirty="0" smtClean="0"/>
              <a:t>教科書</a:t>
            </a:r>
            <a:endParaRPr lang="en-US" altLang="ja-JP" dirty="0" smtClean="0"/>
          </a:p>
          <a:p>
            <a:pPr lvl="1"/>
            <a:r>
              <a:rPr lang="ja-JP" altLang="en-US" dirty="0" smtClean="0"/>
              <a:t>コンメンタール</a:t>
            </a:r>
            <a:endParaRPr lang="en-US" altLang="ja-JP" dirty="0" smtClean="0"/>
          </a:p>
          <a:p>
            <a:pPr lvl="1"/>
            <a:r>
              <a:rPr lang="ja-JP" altLang="en-US" dirty="0" smtClean="0"/>
              <a:t>総合判例研究</a:t>
            </a:r>
            <a:endParaRPr lang="en-US" altLang="ja-JP" dirty="0" smtClean="0"/>
          </a:p>
        </p:txBody>
      </p:sp>
      <p:sp>
        <p:nvSpPr>
          <p:cNvPr id="2" name="日付プレースホルダー 1"/>
          <p:cNvSpPr>
            <a:spLocks noGrp="1"/>
          </p:cNvSpPr>
          <p:nvPr>
            <p:ph type="dt" sz="half" idx="10"/>
          </p:nvPr>
        </p:nvSpPr>
        <p:spPr/>
        <p:txBody>
          <a:bodyPr/>
          <a:lstStyle/>
          <a:p>
            <a:fld id="{0B456787-5FED-4BF7-8A02-DE70D73655DC}" type="datetime1">
              <a:rPr kumimoji="1" lang="ja-JP" altLang="en-US" smtClean="0"/>
              <a:t>2015/1/14</a:t>
            </a:fld>
            <a:endParaRPr kumimoji="1" lang="ja-JP" altLang="en-US"/>
          </a:p>
        </p:txBody>
      </p:sp>
      <p:sp>
        <p:nvSpPr>
          <p:cNvPr id="3" name="フッター プレースホルダー 2"/>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19</a:t>
            </a:fld>
            <a:endParaRPr kumimoji="1" lang="ja-JP" altLang="en-US"/>
          </a:p>
        </p:txBody>
      </p:sp>
    </p:spTree>
    <p:extLst>
      <p:ext uri="{BB962C8B-B14F-4D97-AF65-F5344CB8AC3E}">
        <p14:creationId xmlns:p14="http://schemas.microsoft.com/office/powerpoint/2010/main" val="3275596352"/>
      </p:ext>
    </p:extLst>
  </p:cSld>
  <p:clrMapOvr>
    <a:masterClrMapping/>
  </p:clrMapOvr>
  <mc:AlternateContent xmlns:mc="http://schemas.openxmlformats.org/markup-compatibility/2006" xmlns:p14="http://schemas.microsoft.com/office/powerpoint/2010/main">
    <mc:Choice Requires="p14">
      <p:transition spd="slow" p14:dur="1600" advTm="3000">
        <p:blinds dir="vert"/>
      </p:transition>
    </mc:Choice>
    <mc:Fallback xmlns="">
      <p:transition spd="slow" advTm="3000">
        <p:blinds dir="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04664"/>
            <a:ext cx="8229600" cy="864096"/>
          </a:xfrm>
        </p:spPr>
        <p:txBody>
          <a:bodyPr/>
          <a:lstStyle/>
          <a:p>
            <a:r>
              <a:rPr kumimoji="1" lang="ja-JP" altLang="en-US" dirty="0" smtClean="0"/>
              <a:t>契約法各論　目次</a:t>
            </a:r>
            <a:endParaRPr kumimoji="1" lang="ja-JP" altLang="en-US" dirty="0"/>
          </a:p>
        </p:txBody>
      </p:sp>
      <p:sp>
        <p:nvSpPr>
          <p:cNvPr id="3" name="コンテンツ プレースホルダー 2"/>
          <p:cNvSpPr>
            <a:spLocks noGrp="1"/>
          </p:cNvSpPr>
          <p:nvPr>
            <p:ph sz="half" idx="1"/>
          </p:nvPr>
        </p:nvSpPr>
        <p:spPr>
          <a:xfrm>
            <a:off x="457200" y="1484784"/>
            <a:ext cx="4474840" cy="4641379"/>
          </a:xfrm>
        </p:spPr>
        <p:txBody>
          <a:bodyPr>
            <a:noAutofit/>
          </a:bodyPr>
          <a:lstStyle/>
          <a:p>
            <a:r>
              <a:rPr kumimoji="1" lang="ja-JP" altLang="en-US" sz="1800" dirty="0" smtClean="0"/>
              <a:t>契約法総論の復習</a:t>
            </a:r>
            <a:endParaRPr kumimoji="1" lang="en-US" altLang="ja-JP" sz="1800" dirty="0" smtClean="0"/>
          </a:p>
          <a:p>
            <a:pPr lvl="1"/>
            <a:r>
              <a:rPr lang="ja-JP" altLang="en-US" sz="1600" dirty="0" smtClean="0"/>
              <a:t>操作マニュアル</a:t>
            </a:r>
            <a:endParaRPr lang="en-US" altLang="ja-JP" sz="1600" dirty="0" smtClean="0"/>
          </a:p>
          <a:p>
            <a:pPr lvl="1"/>
            <a:r>
              <a:rPr lang="ja-JP" altLang="en-US" sz="1600" dirty="0" smtClean="0"/>
              <a:t>契約の流れ</a:t>
            </a:r>
            <a:endParaRPr lang="en-US" altLang="ja-JP" sz="1600" dirty="0" smtClean="0"/>
          </a:p>
          <a:p>
            <a:pPr lvl="1"/>
            <a:r>
              <a:rPr kumimoji="1" lang="ja-JP" altLang="en-US" sz="1600" dirty="0"/>
              <a:t>契約</a:t>
            </a:r>
            <a:r>
              <a:rPr kumimoji="1" lang="ja-JP" altLang="en-US" sz="1600" dirty="0" smtClean="0"/>
              <a:t>の類型と体系</a:t>
            </a:r>
            <a:endParaRPr kumimoji="1" lang="en-US" altLang="ja-JP" sz="1600" dirty="0" smtClean="0"/>
          </a:p>
          <a:p>
            <a:r>
              <a:rPr lang="ja-JP" altLang="en-US" sz="1800" dirty="0" smtClean="0"/>
              <a:t>契約法各論</a:t>
            </a:r>
            <a:endParaRPr lang="en-US" altLang="ja-JP" sz="1800" dirty="0" smtClean="0"/>
          </a:p>
          <a:p>
            <a:pPr lvl="1"/>
            <a:r>
              <a:rPr lang="ja-JP" altLang="en-US" sz="1600" dirty="0" smtClean="0"/>
              <a:t>第</a:t>
            </a:r>
            <a:r>
              <a:rPr lang="en-US" altLang="ja-JP" sz="1600" dirty="0" smtClean="0"/>
              <a:t>1</a:t>
            </a:r>
            <a:r>
              <a:rPr lang="ja-JP" altLang="en-US" sz="1600" dirty="0" smtClean="0"/>
              <a:t>部　債権・契約総則に規定された契約</a:t>
            </a:r>
            <a:endParaRPr lang="en-US" altLang="ja-JP" sz="1600" dirty="0" smtClean="0"/>
          </a:p>
          <a:p>
            <a:pPr lvl="2"/>
            <a:r>
              <a:rPr lang="ja-JP" altLang="en-US" sz="1400" dirty="0" smtClean="0"/>
              <a:t>第</a:t>
            </a:r>
            <a:r>
              <a:rPr lang="en-US" altLang="ja-JP" sz="1400" dirty="0" smtClean="0"/>
              <a:t>1</a:t>
            </a:r>
            <a:r>
              <a:rPr lang="ja-JP" altLang="en-US" sz="1400" dirty="0" smtClean="0"/>
              <a:t>章　第三者のためにする契約</a:t>
            </a:r>
            <a:endParaRPr lang="en-US" altLang="ja-JP" sz="1400" dirty="0" smtClean="0"/>
          </a:p>
          <a:p>
            <a:pPr lvl="2"/>
            <a:r>
              <a:rPr lang="ja-JP" altLang="en-US" sz="1400" dirty="0" smtClean="0"/>
              <a:t>第</a:t>
            </a:r>
            <a:r>
              <a:rPr lang="en-US" altLang="ja-JP" sz="1400" dirty="0" smtClean="0"/>
              <a:t>2</a:t>
            </a:r>
            <a:r>
              <a:rPr lang="ja-JP" altLang="en-US" sz="1400" dirty="0" smtClean="0"/>
              <a:t>章　債権譲渡契約</a:t>
            </a:r>
            <a:endParaRPr lang="en-US" altLang="ja-JP" sz="1400" dirty="0" smtClean="0"/>
          </a:p>
          <a:p>
            <a:pPr lvl="2"/>
            <a:r>
              <a:rPr lang="ja-JP" altLang="en-US" sz="1400" dirty="0" smtClean="0"/>
              <a:t>第</a:t>
            </a:r>
            <a:r>
              <a:rPr lang="en-US" altLang="ja-JP" sz="1400" dirty="0" smtClean="0"/>
              <a:t>3</a:t>
            </a:r>
            <a:r>
              <a:rPr lang="ja-JP" altLang="en-US" sz="1400" dirty="0" smtClean="0"/>
              <a:t>章　債務引受契約</a:t>
            </a:r>
            <a:endParaRPr lang="en-US" altLang="ja-JP" sz="1400" dirty="0" smtClean="0"/>
          </a:p>
          <a:p>
            <a:pPr lvl="2"/>
            <a:r>
              <a:rPr lang="ja-JP" altLang="en-US" sz="1400" dirty="0" smtClean="0"/>
              <a:t>第</a:t>
            </a:r>
            <a:r>
              <a:rPr lang="en-US" altLang="ja-JP" sz="1400" dirty="0" smtClean="0"/>
              <a:t>4</a:t>
            </a:r>
            <a:r>
              <a:rPr lang="ja-JP" altLang="en-US" sz="1400" dirty="0" smtClean="0"/>
              <a:t>章　保証契約</a:t>
            </a:r>
            <a:endParaRPr lang="en-US" altLang="ja-JP" sz="1400" dirty="0" smtClean="0"/>
          </a:p>
          <a:p>
            <a:pPr lvl="2"/>
            <a:r>
              <a:rPr lang="ja-JP" altLang="en-US" sz="1400" dirty="0" smtClean="0"/>
              <a:t>第</a:t>
            </a:r>
            <a:r>
              <a:rPr lang="en-US" altLang="ja-JP" sz="1400" dirty="0" smtClean="0"/>
              <a:t>5</a:t>
            </a:r>
            <a:r>
              <a:rPr lang="ja-JP" altLang="en-US" sz="1400" dirty="0" smtClean="0"/>
              <a:t>章　連帯債務</a:t>
            </a:r>
            <a:r>
              <a:rPr lang="ja-JP" altLang="en-US" sz="1400" dirty="0"/>
              <a:t>契約</a:t>
            </a:r>
            <a:endParaRPr lang="en-US" altLang="ja-JP" sz="1400" dirty="0" smtClean="0"/>
          </a:p>
          <a:p>
            <a:pPr lvl="1"/>
            <a:r>
              <a:rPr kumimoji="1" lang="ja-JP" altLang="en-US" sz="1600" dirty="0" smtClean="0"/>
              <a:t>第</a:t>
            </a:r>
            <a:r>
              <a:rPr kumimoji="1" lang="en-US" altLang="ja-JP" sz="1600" dirty="0" smtClean="0"/>
              <a:t>2</a:t>
            </a:r>
            <a:r>
              <a:rPr kumimoji="1" lang="ja-JP" altLang="en-US" sz="1600" dirty="0" smtClean="0"/>
              <a:t>部　典型契約</a:t>
            </a:r>
            <a:endParaRPr kumimoji="1" lang="en-US" altLang="ja-JP" sz="1600" dirty="0" smtClean="0"/>
          </a:p>
          <a:p>
            <a:pPr lvl="2"/>
            <a:r>
              <a:rPr lang="ja-JP" altLang="en-US" sz="1400" dirty="0" smtClean="0"/>
              <a:t>第</a:t>
            </a:r>
            <a:r>
              <a:rPr lang="en-US" altLang="ja-JP" sz="1400" dirty="0" smtClean="0"/>
              <a:t>1</a:t>
            </a:r>
            <a:r>
              <a:rPr lang="ja-JP" altLang="en-US" sz="1400" dirty="0" smtClean="0"/>
              <a:t>章　財産権を</a:t>
            </a:r>
            <a:r>
              <a:rPr lang="ja-JP" altLang="en-US" sz="1400" dirty="0"/>
              <a:t>移転</a:t>
            </a:r>
            <a:r>
              <a:rPr lang="ja-JP" altLang="en-US" sz="1400" dirty="0" smtClean="0"/>
              <a:t>する契約</a:t>
            </a:r>
            <a:endParaRPr lang="en-US" altLang="ja-JP" sz="1400" dirty="0" smtClean="0"/>
          </a:p>
          <a:p>
            <a:pPr lvl="3"/>
            <a:r>
              <a:rPr lang="ja-JP" altLang="en-US" sz="1200" dirty="0"/>
              <a:t>返還を要</a:t>
            </a:r>
            <a:r>
              <a:rPr lang="ja-JP" altLang="en-US" sz="1200" dirty="0" smtClean="0"/>
              <a:t>しない</a:t>
            </a:r>
            <a:r>
              <a:rPr lang="ja-JP" altLang="en-US" sz="1200" dirty="0"/>
              <a:t>契約</a:t>
            </a:r>
            <a:endParaRPr lang="en-US" altLang="ja-JP" sz="1200" dirty="0" smtClean="0"/>
          </a:p>
          <a:p>
            <a:pPr lvl="4"/>
            <a:r>
              <a:rPr lang="en-US" altLang="ja-JP" sz="1200" dirty="0" smtClean="0"/>
              <a:t> 1. </a:t>
            </a:r>
            <a:r>
              <a:rPr lang="ja-JP" altLang="en-US" sz="1200" dirty="0" smtClean="0"/>
              <a:t>贈与</a:t>
            </a:r>
            <a:endParaRPr lang="en-US" altLang="ja-JP" sz="1200" dirty="0" smtClean="0"/>
          </a:p>
          <a:p>
            <a:pPr lvl="4"/>
            <a:r>
              <a:rPr lang="en-US" altLang="ja-JP" sz="1200" dirty="0" smtClean="0"/>
              <a:t> 2. </a:t>
            </a:r>
            <a:r>
              <a:rPr lang="ja-JP" altLang="en-US" sz="1200" dirty="0" smtClean="0"/>
              <a:t>売買</a:t>
            </a:r>
            <a:endParaRPr lang="en-US" altLang="ja-JP" sz="1200" dirty="0" smtClean="0"/>
          </a:p>
          <a:p>
            <a:pPr lvl="4"/>
            <a:r>
              <a:rPr lang="en-US" altLang="ja-JP" sz="1200" dirty="0"/>
              <a:t> 3. </a:t>
            </a:r>
            <a:r>
              <a:rPr lang="ja-JP" altLang="en-US" sz="1200" dirty="0" smtClean="0"/>
              <a:t>交換</a:t>
            </a:r>
            <a:endParaRPr lang="en-US" altLang="ja-JP" sz="1200" dirty="0"/>
          </a:p>
        </p:txBody>
      </p:sp>
      <p:sp>
        <p:nvSpPr>
          <p:cNvPr id="7" name="コンテンツ プレースホルダー 6"/>
          <p:cNvSpPr>
            <a:spLocks noGrp="1"/>
          </p:cNvSpPr>
          <p:nvPr>
            <p:ph sz="half" idx="2"/>
          </p:nvPr>
        </p:nvSpPr>
        <p:spPr>
          <a:xfrm>
            <a:off x="4716016" y="1484784"/>
            <a:ext cx="4104456" cy="4641379"/>
          </a:xfrm>
        </p:spPr>
        <p:txBody>
          <a:bodyPr>
            <a:noAutofit/>
          </a:bodyPr>
          <a:lstStyle/>
          <a:p>
            <a:pPr lvl="3"/>
            <a:r>
              <a:rPr lang="ja-JP" altLang="en-US" sz="1400" dirty="0" smtClean="0"/>
              <a:t>返還を要しない契約</a:t>
            </a:r>
            <a:endParaRPr lang="en-US" altLang="ja-JP" sz="1400" dirty="0" smtClean="0"/>
          </a:p>
          <a:p>
            <a:pPr lvl="4"/>
            <a:r>
              <a:rPr lang="en-US" altLang="ja-JP" sz="1400" dirty="0"/>
              <a:t> 4. </a:t>
            </a:r>
            <a:r>
              <a:rPr lang="ja-JP" altLang="en-US" sz="1400" dirty="0"/>
              <a:t>消費</a:t>
            </a:r>
            <a:r>
              <a:rPr lang="ja-JP" altLang="en-US" sz="1400" dirty="0" smtClean="0"/>
              <a:t>貸借</a:t>
            </a:r>
            <a:endParaRPr lang="en-US" altLang="ja-JP" sz="1400" dirty="0" smtClean="0"/>
          </a:p>
          <a:p>
            <a:pPr lvl="2"/>
            <a:r>
              <a:rPr lang="ja-JP" altLang="en-US" sz="1600" dirty="0" smtClean="0"/>
              <a:t>第</a:t>
            </a:r>
            <a:r>
              <a:rPr lang="en-US" altLang="ja-JP" sz="1600" dirty="0" smtClean="0"/>
              <a:t>2</a:t>
            </a:r>
            <a:r>
              <a:rPr lang="ja-JP" altLang="en-US" sz="1600" dirty="0" smtClean="0"/>
              <a:t>章　財産権</a:t>
            </a:r>
            <a:r>
              <a:rPr lang="ja-JP" altLang="en-US" sz="1600" dirty="0"/>
              <a:t>を移転しない</a:t>
            </a:r>
            <a:r>
              <a:rPr lang="ja-JP" altLang="en-US" sz="1600" dirty="0" smtClean="0"/>
              <a:t>契約</a:t>
            </a:r>
            <a:endParaRPr lang="en-US" altLang="ja-JP" sz="1600" dirty="0" smtClean="0"/>
          </a:p>
          <a:p>
            <a:pPr lvl="3"/>
            <a:r>
              <a:rPr lang="ja-JP" altLang="en-US" sz="1400" dirty="0" smtClean="0"/>
              <a:t>物の利用契約</a:t>
            </a:r>
            <a:endParaRPr lang="en-US" altLang="ja-JP" sz="1400" dirty="0" smtClean="0"/>
          </a:p>
          <a:p>
            <a:pPr lvl="4"/>
            <a:r>
              <a:rPr lang="en-US" altLang="ja-JP" sz="1400" dirty="0" smtClean="0"/>
              <a:t> 5. </a:t>
            </a:r>
            <a:r>
              <a:rPr lang="ja-JP" altLang="en-US" sz="1400" dirty="0" smtClean="0"/>
              <a:t>使用貸借</a:t>
            </a:r>
            <a:endParaRPr lang="en-US" altLang="ja-JP" sz="1400" dirty="0" smtClean="0"/>
          </a:p>
          <a:p>
            <a:pPr lvl="4"/>
            <a:r>
              <a:rPr lang="en-US" altLang="ja-JP" sz="1400" dirty="0" smtClean="0"/>
              <a:t> 6. </a:t>
            </a:r>
            <a:r>
              <a:rPr lang="ja-JP" altLang="en-US" sz="1400" dirty="0" smtClean="0"/>
              <a:t>賃貸借</a:t>
            </a:r>
            <a:endParaRPr lang="en-US" altLang="ja-JP" sz="1400" dirty="0" smtClean="0"/>
          </a:p>
          <a:p>
            <a:pPr lvl="3"/>
            <a:r>
              <a:rPr lang="ja-JP" altLang="en-US" sz="1400" dirty="0"/>
              <a:t>役務提供</a:t>
            </a:r>
            <a:r>
              <a:rPr lang="ja-JP" altLang="en-US" sz="1400" dirty="0" smtClean="0"/>
              <a:t>契約</a:t>
            </a:r>
            <a:endParaRPr lang="en-US" altLang="ja-JP" sz="1400" dirty="0" smtClean="0"/>
          </a:p>
          <a:p>
            <a:pPr lvl="4"/>
            <a:r>
              <a:rPr lang="en-US" altLang="ja-JP" sz="1400" dirty="0" smtClean="0"/>
              <a:t> 7. </a:t>
            </a:r>
            <a:r>
              <a:rPr lang="ja-JP" altLang="en-US" sz="1400" dirty="0" smtClean="0"/>
              <a:t>雇用</a:t>
            </a:r>
            <a:endParaRPr lang="en-US" altLang="ja-JP" sz="1400" dirty="0" smtClean="0"/>
          </a:p>
          <a:p>
            <a:pPr lvl="4"/>
            <a:r>
              <a:rPr lang="en-US" altLang="ja-JP" sz="1400" dirty="0" smtClean="0"/>
              <a:t> 8. </a:t>
            </a:r>
            <a:r>
              <a:rPr lang="ja-JP" altLang="en-US" sz="1400" dirty="0" smtClean="0"/>
              <a:t>請負</a:t>
            </a:r>
            <a:endParaRPr lang="en-US" altLang="ja-JP" sz="1400" dirty="0" smtClean="0"/>
          </a:p>
          <a:p>
            <a:pPr lvl="4"/>
            <a:r>
              <a:rPr lang="en-US" altLang="ja-JP" sz="1400" dirty="0" smtClean="0"/>
              <a:t> 9. </a:t>
            </a:r>
            <a:r>
              <a:rPr lang="ja-JP" altLang="en-US" sz="1400" dirty="0" smtClean="0"/>
              <a:t>委任</a:t>
            </a:r>
            <a:endParaRPr lang="en-US" altLang="ja-JP" sz="1400" dirty="0" smtClean="0"/>
          </a:p>
          <a:p>
            <a:pPr lvl="4"/>
            <a:r>
              <a:rPr lang="en-US" altLang="ja-JP" sz="1400" dirty="0" smtClean="0"/>
              <a:t>10. </a:t>
            </a:r>
            <a:r>
              <a:rPr lang="ja-JP" altLang="en-US" sz="1400" dirty="0" smtClean="0"/>
              <a:t>寄託</a:t>
            </a:r>
            <a:endParaRPr lang="en-US" altLang="ja-JP" sz="1400" dirty="0" smtClean="0"/>
          </a:p>
          <a:p>
            <a:pPr lvl="4"/>
            <a:r>
              <a:rPr lang="en-US" altLang="ja-JP" sz="1400" dirty="0" smtClean="0"/>
              <a:t>11. </a:t>
            </a:r>
            <a:r>
              <a:rPr lang="ja-JP" altLang="en-US" sz="1400" dirty="0" smtClean="0"/>
              <a:t>組合</a:t>
            </a:r>
            <a:endParaRPr lang="en-US" altLang="ja-JP" sz="1400" dirty="0" smtClean="0"/>
          </a:p>
          <a:p>
            <a:pPr lvl="4"/>
            <a:r>
              <a:rPr lang="en-US" altLang="ja-JP" sz="1400" dirty="0" smtClean="0"/>
              <a:t>12. </a:t>
            </a:r>
            <a:r>
              <a:rPr lang="ja-JP" altLang="en-US" sz="1400" b="1" dirty="0" smtClean="0"/>
              <a:t>終身</a:t>
            </a:r>
            <a:r>
              <a:rPr lang="ja-JP" altLang="en-US" sz="1400" b="1" dirty="0"/>
              <a:t>定期</a:t>
            </a:r>
            <a:r>
              <a:rPr lang="ja-JP" altLang="en-US" sz="1400" b="1" dirty="0" smtClean="0"/>
              <a:t>金</a:t>
            </a:r>
            <a:endParaRPr lang="en-US" altLang="ja-JP" sz="1400" b="1" dirty="0" smtClean="0"/>
          </a:p>
          <a:p>
            <a:pPr lvl="3"/>
            <a:r>
              <a:rPr lang="ja-JP" altLang="en-US" sz="1400" dirty="0" smtClean="0"/>
              <a:t>紛争を解決する契約</a:t>
            </a:r>
            <a:endParaRPr lang="en-US" altLang="ja-JP" sz="1400" dirty="0" smtClean="0"/>
          </a:p>
          <a:p>
            <a:pPr lvl="4"/>
            <a:r>
              <a:rPr lang="en-US" altLang="ja-JP" sz="1400" dirty="0" smtClean="0"/>
              <a:t>13. </a:t>
            </a:r>
            <a:r>
              <a:rPr lang="ja-JP" altLang="en-US" sz="1400" dirty="0" smtClean="0"/>
              <a:t>和解</a:t>
            </a:r>
            <a:endParaRPr lang="en-US" altLang="ja-JP" sz="1400" dirty="0" smtClean="0"/>
          </a:p>
          <a:p>
            <a:pPr lvl="1"/>
            <a:r>
              <a:rPr lang="ja-JP" altLang="en-US" sz="1600" dirty="0" smtClean="0"/>
              <a:t>第</a:t>
            </a:r>
            <a:r>
              <a:rPr lang="en-US" altLang="ja-JP" sz="1600" dirty="0" smtClean="0"/>
              <a:t>3</a:t>
            </a:r>
            <a:r>
              <a:rPr lang="ja-JP" altLang="en-US" sz="1600" dirty="0" smtClean="0"/>
              <a:t>部　非典型契約</a:t>
            </a:r>
            <a:endParaRPr lang="en-US" altLang="ja-JP" sz="1600" dirty="0" smtClean="0"/>
          </a:p>
          <a:p>
            <a:pPr lvl="2"/>
            <a:r>
              <a:rPr kumimoji="1" lang="ja-JP" altLang="en-US" sz="1400" dirty="0" smtClean="0"/>
              <a:t>リース契約</a:t>
            </a:r>
            <a:endParaRPr kumimoji="1" lang="ja-JP" altLang="en-US" sz="1400" dirty="0"/>
          </a:p>
        </p:txBody>
      </p:sp>
      <p:sp>
        <p:nvSpPr>
          <p:cNvPr id="4" name="日付プレースホルダー 3"/>
          <p:cNvSpPr>
            <a:spLocks noGrp="1"/>
          </p:cNvSpPr>
          <p:nvPr>
            <p:ph type="dt" sz="half" idx="10"/>
          </p:nvPr>
        </p:nvSpPr>
        <p:spPr/>
        <p:txBody>
          <a:bodyPr/>
          <a:lstStyle/>
          <a:p>
            <a:fld id="{5D241325-FE94-46A6-9CCB-7948A44C9399}" type="datetime1">
              <a:rPr kumimoji="1" lang="ja-JP" altLang="en-US" smtClean="0"/>
              <a:t>2015/1/14</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2</a:t>
            </a:fld>
            <a:endParaRPr kumimoji="1" lang="ja-JP" altLang="en-US"/>
          </a:p>
        </p:txBody>
      </p:sp>
    </p:spTree>
    <p:extLst>
      <p:ext uri="{BB962C8B-B14F-4D97-AF65-F5344CB8AC3E}">
        <p14:creationId xmlns:p14="http://schemas.microsoft.com/office/powerpoint/2010/main" val="1606636435"/>
      </p:ext>
    </p:extLst>
  </p:cSld>
  <p:clrMapOvr>
    <a:masterClrMapping/>
  </p:clrMapOvr>
  <mc:AlternateContent xmlns:mc="http://schemas.openxmlformats.org/markup-compatibility/2006" xmlns:p14="http://schemas.microsoft.com/office/powerpoint/2010/main">
    <mc:Choice Requires="p14">
      <p:transition spd="slow" p14:dur="2000" advTm="1000">
        <p14:window dir="vert"/>
      </p:transition>
    </mc:Choice>
    <mc:Fallback xmlns="">
      <p:transition spd="slow" advTm="1000">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p:txBody>
          <a:bodyPr>
            <a:normAutofit fontScale="90000"/>
          </a:bodyPr>
          <a:lstStyle/>
          <a:p>
            <a:r>
              <a:rPr kumimoji="1" lang="ja-JP" altLang="en-US" dirty="0" smtClean="0"/>
              <a:t>終身定期金契約の解除を認めた判例</a:t>
            </a:r>
            <a:endParaRPr kumimoji="1" lang="ja-JP" altLang="en-US" dirty="0"/>
          </a:p>
        </p:txBody>
      </p:sp>
      <p:sp>
        <p:nvSpPr>
          <p:cNvPr id="9" name="コンテンツ プレースホルダー 8"/>
          <p:cNvSpPr>
            <a:spLocks noGrp="1"/>
          </p:cNvSpPr>
          <p:nvPr>
            <p:ph idx="1"/>
          </p:nvPr>
        </p:nvSpPr>
        <p:spPr/>
        <p:txBody>
          <a:bodyPr/>
          <a:lstStyle/>
          <a:p>
            <a:r>
              <a:rPr kumimoji="1" lang="ja-JP" altLang="en-US" dirty="0" smtClean="0"/>
              <a:t>最判昭</a:t>
            </a:r>
            <a:r>
              <a:rPr kumimoji="1" lang="en-US" altLang="ja-JP" dirty="0" smtClean="0"/>
              <a:t>3</a:t>
            </a:r>
            <a:r>
              <a:rPr kumimoji="1" lang="ja-JP" altLang="en-US" dirty="0" smtClean="0"/>
              <a:t>・</a:t>
            </a:r>
            <a:r>
              <a:rPr kumimoji="1" lang="en-US" altLang="ja-JP" dirty="0" smtClean="0"/>
              <a:t>2</a:t>
            </a:r>
            <a:r>
              <a:rPr kumimoji="1" lang="ja-JP" altLang="en-US" dirty="0" smtClean="0"/>
              <a:t>・</a:t>
            </a:r>
            <a:r>
              <a:rPr kumimoji="1" lang="en-US" altLang="ja-JP" dirty="0" smtClean="0"/>
              <a:t>17</a:t>
            </a:r>
            <a:r>
              <a:rPr kumimoji="1" lang="ja-JP" altLang="en-US" dirty="0" smtClean="0"/>
              <a:t>民集</a:t>
            </a:r>
            <a:r>
              <a:rPr kumimoji="1" lang="en-US" altLang="ja-JP" dirty="0" smtClean="0"/>
              <a:t>7</a:t>
            </a:r>
            <a:r>
              <a:rPr kumimoji="1" lang="ja-JP" altLang="en-US" dirty="0" smtClean="0"/>
              <a:t>巻</a:t>
            </a:r>
            <a:r>
              <a:rPr kumimoji="1" lang="en-US" altLang="ja-JP" dirty="0" smtClean="0"/>
              <a:t>76</a:t>
            </a:r>
            <a:r>
              <a:rPr kumimoji="1" lang="ja-JP" altLang="en-US" dirty="0" smtClean="0"/>
              <a:t>頁</a:t>
            </a:r>
            <a:endParaRPr kumimoji="1" lang="en-US" altLang="ja-JP" dirty="0" smtClean="0"/>
          </a:p>
          <a:p>
            <a:pPr lvl="1"/>
            <a:r>
              <a:rPr lang="en-US" altLang="ja-JP" dirty="0" smtClean="0"/>
              <a:t>〔</a:t>
            </a:r>
            <a:r>
              <a:rPr lang="ja-JP" altLang="en-US" dirty="0" smtClean="0"/>
              <a:t>本件</a:t>
            </a:r>
            <a:r>
              <a:rPr lang="en-US" altLang="ja-JP" dirty="0" smtClean="0"/>
              <a:t>〕</a:t>
            </a:r>
            <a:r>
              <a:rPr lang="ja-JP" altLang="en-US" dirty="0" smtClean="0"/>
              <a:t>契約は，民法第</a:t>
            </a:r>
            <a:r>
              <a:rPr lang="en-US" altLang="ja-JP" dirty="0" smtClean="0"/>
              <a:t>698</a:t>
            </a:r>
            <a:r>
              <a:rPr lang="ja-JP" altLang="en-US" dirty="0" smtClean="0"/>
              <a:t>条</a:t>
            </a:r>
            <a:r>
              <a:rPr lang="ja-JP" altLang="en-US" dirty="0"/>
              <a:t>所定の終身定期金契約に外ならざるが故</a:t>
            </a:r>
            <a:r>
              <a:rPr lang="ja-JP" altLang="en-US" dirty="0" smtClean="0"/>
              <a:t>に，定期</a:t>
            </a:r>
            <a:r>
              <a:rPr lang="ja-JP" altLang="en-US" dirty="0"/>
              <a:t>金債務者たる被上告人が定期金の元本を受けたること上叙の</a:t>
            </a:r>
            <a:r>
              <a:rPr lang="ja-JP" altLang="en-US" dirty="0" err="1"/>
              <a:t>如くなるに</a:t>
            </a:r>
            <a:r>
              <a:rPr lang="ja-JP" altLang="en-US" dirty="0" smtClean="0"/>
              <a:t>拘らず，其</a:t>
            </a:r>
            <a:r>
              <a:rPr lang="ja-JP" altLang="en-US" dirty="0"/>
              <a:t>の定期 金の給付を怠りたる場合に於</a:t>
            </a:r>
            <a:r>
              <a:rPr lang="ja-JP" altLang="en-US" dirty="0" smtClean="0"/>
              <a:t>て，相手方は</a:t>
            </a:r>
            <a:r>
              <a:rPr lang="ja-JP" altLang="en-US" dirty="0"/>
              <a:t>隠居後と</a:t>
            </a:r>
            <a:r>
              <a:rPr lang="ja-JP" altLang="en-US" dirty="0" smtClean="0"/>
              <a:t>雖，民法第</a:t>
            </a:r>
            <a:r>
              <a:rPr lang="en-US" altLang="ja-JP" dirty="0" smtClean="0"/>
              <a:t>691</a:t>
            </a:r>
            <a:r>
              <a:rPr lang="ja-JP" altLang="en-US" dirty="0" smtClean="0"/>
              <a:t>条</a:t>
            </a:r>
            <a:r>
              <a:rPr lang="ja-JP" altLang="en-US" dirty="0"/>
              <a:t>に</a:t>
            </a:r>
            <a:r>
              <a:rPr lang="ja-JP" altLang="en-US" dirty="0" smtClean="0"/>
              <a:t>基き，既</a:t>
            </a:r>
            <a:r>
              <a:rPr lang="ja-JP" altLang="en-US" dirty="0"/>
              <a:t>に元本として給付せるものの返還を求め得</a:t>
            </a:r>
            <a:r>
              <a:rPr lang="ja-JP" altLang="en-US" dirty="0" err="1" smtClean="0"/>
              <a:t>べく</a:t>
            </a:r>
            <a:r>
              <a:rPr lang="ja-JP" altLang="en-US" dirty="0" smtClean="0"/>
              <a:t>，従て，其</a:t>
            </a:r>
            <a:r>
              <a:rPr lang="ja-JP" altLang="en-US" dirty="0"/>
              <a:t>の返還不能</a:t>
            </a:r>
            <a:r>
              <a:rPr lang="ja-JP" altLang="en-US" dirty="0" smtClean="0"/>
              <a:t>なる</a:t>
            </a:r>
            <a:r>
              <a:rPr lang="ja-JP" altLang="en-US" dirty="0"/>
              <a:t>本件に</a:t>
            </a:r>
            <a:r>
              <a:rPr lang="ja-JP" altLang="en-US" dirty="0" err="1"/>
              <a:t>於</a:t>
            </a:r>
            <a:r>
              <a:rPr lang="ja-JP" altLang="en-US" dirty="0" err="1" smtClean="0"/>
              <a:t>て</a:t>
            </a:r>
            <a:r>
              <a:rPr lang="ja-JP" altLang="en-US" dirty="0" smtClean="0"/>
              <a:t>，之</a:t>
            </a:r>
            <a:r>
              <a:rPr lang="ja-JP" altLang="en-US" dirty="0"/>
              <a:t>が代償を求むることを得るは言を俟たざる所</a:t>
            </a:r>
            <a:r>
              <a:rPr lang="ja-JP" altLang="en-US" dirty="0" smtClean="0"/>
              <a:t>なり。</a:t>
            </a:r>
            <a:endParaRPr kumimoji="1" lang="ja-JP" altLang="en-US" dirty="0"/>
          </a:p>
        </p:txBody>
      </p:sp>
      <p:sp>
        <p:nvSpPr>
          <p:cNvPr id="5" name="日付プレースホルダー 4"/>
          <p:cNvSpPr>
            <a:spLocks noGrp="1"/>
          </p:cNvSpPr>
          <p:nvPr>
            <p:ph type="dt" sz="half" idx="10"/>
          </p:nvPr>
        </p:nvSpPr>
        <p:spPr/>
        <p:txBody>
          <a:bodyPr/>
          <a:lstStyle/>
          <a:p>
            <a:fld id="{C870AC40-E332-4354-9CBC-9C07F2328E84}" type="datetime1">
              <a:rPr kumimoji="1" lang="ja-JP" altLang="en-US" smtClean="0"/>
              <a:t>2015/1/14</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20</a:t>
            </a:fld>
            <a:endParaRPr kumimoji="1" lang="ja-JP" altLang="en-US"/>
          </a:p>
        </p:txBody>
      </p:sp>
    </p:spTree>
    <p:extLst>
      <p:ext uri="{BB962C8B-B14F-4D97-AF65-F5344CB8AC3E}">
        <p14:creationId xmlns:p14="http://schemas.microsoft.com/office/powerpoint/2010/main" val="29534534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kumimoji="1" lang="ja-JP" altLang="en-US" sz="3600" dirty="0" smtClean="0"/>
              <a:t>条件を不法に成就させた場合の判例</a:t>
            </a:r>
            <a:r>
              <a:rPr kumimoji="1" lang="en-US" altLang="ja-JP" sz="3600" dirty="0" smtClean="0"/>
              <a:t/>
            </a:r>
            <a:br>
              <a:rPr kumimoji="1" lang="en-US" altLang="ja-JP" sz="3600" dirty="0" smtClean="0"/>
            </a:br>
            <a:r>
              <a:rPr kumimoji="1" lang="ja-JP" altLang="en-US" sz="3600" dirty="0" smtClean="0"/>
              <a:t>（アートネーチャー</a:t>
            </a:r>
            <a:r>
              <a:rPr lang="en-US" altLang="ja-JP" sz="3600" dirty="0"/>
              <a:t> </a:t>
            </a:r>
            <a:r>
              <a:rPr lang="en-US" altLang="ja-JP" sz="3600" dirty="0" err="1"/>
              <a:t>vs</a:t>
            </a:r>
            <a:r>
              <a:rPr lang="ja-JP" altLang="en-US" sz="3600" dirty="0" smtClean="0"/>
              <a:t>アデランス</a:t>
            </a:r>
            <a:r>
              <a:rPr kumimoji="1" lang="ja-JP" altLang="en-US" sz="3600" dirty="0" smtClean="0"/>
              <a:t>事件）</a:t>
            </a:r>
            <a:endParaRPr kumimoji="1" lang="ja-JP" altLang="en-US" sz="3600" dirty="0"/>
          </a:p>
        </p:txBody>
      </p:sp>
      <p:sp>
        <p:nvSpPr>
          <p:cNvPr id="3" name="コンテンツ プレースホルダー 2"/>
          <p:cNvSpPr>
            <a:spLocks noGrp="1"/>
          </p:cNvSpPr>
          <p:nvPr>
            <p:ph idx="1"/>
          </p:nvPr>
        </p:nvSpPr>
        <p:spPr/>
        <p:txBody>
          <a:bodyPr>
            <a:normAutofit/>
          </a:bodyPr>
          <a:lstStyle/>
          <a:p>
            <a:r>
              <a:rPr lang="ja-JP" altLang="en-US" sz="2400" dirty="0"/>
              <a:t>最三判平</a:t>
            </a:r>
            <a:r>
              <a:rPr lang="en-US" altLang="ja-JP" sz="2400" dirty="0"/>
              <a:t>6</a:t>
            </a:r>
            <a:r>
              <a:rPr lang="ja-JP" altLang="en-US" sz="2400" dirty="0"/>
              <a:t>・</a:t>
            </a:r>
            <a:r>
              <a:rPr lang="en-US" altLang="ja-JP" sz="2400" dirty="0"/>
              <a:t>5</a:t>
            </a:r>
            <a:r>
              <a:rPr lang="ja-JP" altLang="en-US" sz="2400" dirty="0"/>
              <a:t>・</a:t>
            </a:r>
            <a:r>
              <a:rPr lang="en-US" altLang="ja-JP" sz="2400" dirty="0"/>
              <a:t>31</a:t>
            </a:r>
            <a:r>
              <a:rPr lang="ja-JP" altLang="en-US" sz="2400" dirty="0"/>
              <a:t>民集</a:t>
            </a:r>
            <a:r>
              <a:rPr lang="en-US" altLang="ja-JP" sz="2400" dirty="0"/>
              <a:t>48</a:t>
            </a:r>
            <a:r>
              <a:rPr lang="ja-JP" altLang="en-US" sz="2400" dirty="0"/>
              <a:t>巻</a:t>
            </a:r>
            <a:r>
              <a:rPr lang="en-US" altLang="ja-JP" sz="2400" dirty="0"/>
              <a:t>4</a:t>
            </a:r>
            <a:r>
              <a:rPr lang="ja-JP" altLang="en-US" sz="2400" dirty="0"/>
              <a:t>号</a:t>
            </a:r>
            <a:r>
              <a:rPr lang="en-US" altLang="ja-JP" sz="2400" dirty="0"/>
              <a:t>1029</a:t>
            </a:r>
            <a:r>
              <a:rPr lang="ja-JP" altLang="en-US" sz="2400" dirty="0"/>
              <a:t>頁（条件成就による執行文付与に対する異議の訴え</a:t>
            </a:r>
            <a:r>
              <a:rPr lang="ja-JP" altLang="en-US" sz="2400" dirty="0" smtClean="0"/>
              <a:t>）</a:t>
            </a:r>
            <a:endParaRPr lang="en-US" altLang="ja-JP" sz="2400" dirty="0" smtClean="0"/>
          </a:p>
          <a:p>
            <a:pPr lvl="1"/>
            <a:r>
              <a:rPr lang="ja-JP" altLang="en-US" sz="2000" dirty="0"/>
              <a:t>条件の成就によって利益を受ける当事者が故意に条件を成就させたときは，民法</a:t>
            </a:r>
            <a:r>
              <a:rPr lang="en-US" altLang="ja-JP" sz="2000" dirty="0"/>
              <a:t>130</a:t>
            </a:r>
            <a:r>
              <a:rPr lang="ja-JP" altLang="en-US" sz="2000" dirty="0"/>
              <a:t>条の類推適用により，相手方は条件が成就していないものとみなすことができる</a:t>
            </a:r>
            <a:r>
              <a:rPr lang="ja-JP" altLang="en-US" sz="2000" dirty="0" smtClean="0"/>
              <a:t>。</a:t>
            </a:r>
            <a:endParaRPr lang="en-US" altLang="ja-JP" sz="2000" dirty="0" smtClean="0"/>
          </a:p>
          <a:p>
            <a:pPr lvl="2"/>
            <a:r>
              <a:rPr lang="en-US" altLang="ja-JP" sz="1800" dirty="0"/>
              <a:t>X</a:t>
            </a:r>
            <a:r>
              <a:rPr lang="ja-JP" altLang="en-US" sz="1800" dirty="0"/>
              <a:t>関西が</a:t>
            </a:r>
            <a:r>
              <a:rPr lang="en-US" altLang="ja-JP" sz="1800" dirty="0"/>
              <a:t>A</a:t>
            </a:r>
            <a:r>
              <a:rPr lang="ja-JP" altLang="en-US" sz="1800" dirty="0"/>
              <a:t>に櫛歯ピン付き部分かつらを販売した行為が本件和解条項第</a:t>
            </a:r>
            <a:r>
              <a:rPr lang="en-US" altLang="ja-JP" sz="1800" dirty="0"/>
              <a:t>1</a:t>
            </a:r>
            <a:r>
              <a:rPr lang="ja-JP" altLang="en-US" sz="1800" dirty="0"/>
              <a:t>項に違反する行為に当たるものであることは否定できないけれども，上告人は，単に本件和解条項違反行為の有無を調査ないし確認する範囲を超えて</a:t>
            </a:r>
            <a:r>
              <a:rPr lang="en-US" altLang="ja-JP" sz="1800" dirty="0"/>
              <a:t>A</a:t>
            </a:r>
            <a:r>
              <a:rPr lang="ja-JP" altLang="en-US" sz="1800" dirty="0"/>
              <a:t>を介して積極的に</a:t>
            </a:r>
            <a:r>
              <a:rPr lang="en-US" altLang="ja-JP" sz="1800" dirty="0"/>
              <a:t>X</a:t>
            </a:r>
            <a:r>
              <a:rPr lang="ja-JP" altLang="en-US" sz="1800" dirty="0"/>
              <a:t>関西を本件和解条項第一項に違反する行為をするよう誘引したものであって，これは，条件の成就によって利益を受ける当事者である上告人が故意に条件を成就させたものというべきであるから，民法</a:t>
            </a:r>
            <a:r>
              <a:rPr lang="en-US" altLang="ja-JP" sz="1800" dirty="0"/>
              <a:t>130</a:t>
            </a:r>
            <a:r>
              <a:rPr lang="ja-JP" altLang="en-US" sz="1800" dirty="0"/>
              <a:t>条の類推適用により，</a:t>
            </a:r>
            <a:r>
              <a:rPr lang="en-US" altLang="ja-JP" sz="1800" dirty="0"/>
              <a:t>X</a:t>
            </a:r>
            <a:r>
              <a:rPr lang="ja-JP" altLang="en-US" sz="1800" dirty="0"/>
              <a:t>らは，本件和解条項第</a:t>
            </a:r>
            <a:r>
              <a:rPr lang="en-US" altLang="ja-JP" sz="1800" dirty="0"/>
              <a:t>2</a:t>
            </a:r>
            <a:r>
              <a:rPr lang="ja-JP" altLang="en-US" sz="1800" dirty="0"/>
              <a:t>項の条件が成就していないものとみなすことができると解するのが相当である。</a:t>
            </a:r>
            <a:endParaRPr lang="en-US" altLang="ja-JP" sz="1800" dirty="0" smtClean="0"/>
          </a:p>
          <a:p>
            <a:pPr lvl="1"/>
            <a:endParaRPr kumimoji="1" lang="ja-JP" altLang="en-US" sz="2000" dirty="0"/>
          </a:p>
        </p:txBody>
      </p:sp>
      <p:sp>
        <p:nvSpPr>
          <p:cNvPr id="4" name="日付プレースホルダー 3"/>
          <p:cNvSpPr>
            <a:spLocks noGrp="1"/>
          </p:cNvSpPr>
          <p:nvPr>
            <p:ph type="dt" sz="half" idx="10"/>
          </p:nvPr>
        </p:nvSpPr>
        <p:spPr/>
        <p:txBody>
          <a:bodyPr/>
          <a:lstStyle/>
          <a:p>
            <a:fld id="{E5F9424E-0BD5-448B-A49D-B4D8A52C275A}" type="datetime1">
              <a:rPr kumimoji="1" lang="ja-JP" altLang="en-US" smtClean="0"/>
              <a:t>2015/1/14</a:t>
            </a:fld>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6" name="スライド番号プレースホルダー 5"/>
          <p:cNvSpPr>
            <a:spLocks noGrp="1"/>
          </p:cNvSpPr>
          <p:nvPr>
            <p:ph type="sldNum" sz="quarter" idx="12"/>
          </p:nvPr>
        </p:nvSpPr>
        <p:spPr/>
        <p:txBody>
          <a:bodyPr/>
          <a:lstStyle/>
          <a:p>
            <a:fld id="{E3EC445D-284E-4B8A-B31D-F8CAF32C55BE}" type="slidenum">
              <a:rPr kumimoji="1" lang="ja-JP" altLang="en-US" smtClean="0"/>
              <a:t>21</a:t>
            </a:fld>
            <a:endParaRPr kumimoji="1" lang="ja-JP" altLang="en-US" dirty="0"/>
          </a:p>
        </p:txBody>
      </p:sp>
    </p:spTree>
    <p:extLst>
      <p:ext uri="{BB962C8B-B14F-4D97-AF65-F5344CB8AC3E}">
        <p14:creationId xmlns:p14="http://schemas.microsoft.com/office/powerpoint/2010/main" val="8243578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参考図書</a:t>
            </a:r>
            <a:endParaRPr kumimoji="1" lang="ja-JP" altLang="en-US" dirty="0"/>
          </a:p>
        </p:txBody>
      </p:sp>
      <p:sp>
        <p:nvSpPr>
          <p:cNvPr id="4" name="コンテンツ プレースホルダー 3"/>
          <p:cNvSpPr>
            <a:spLocks noGrp="1"/>
          </p:cNvSpPr>
          <p:nvPr>
            <p:ph sz="half" idx="2"/>
          </p:nvPr>
        </p:nvSpPr>
        <p:spPr/>
        <p:txBody>
          <a:bodyPr>
            <a:noAutofit/>
          </a:bodyPr>
          <a:lstStyle/>
          <a:p>
            <a:r>
              <a:rPr lang="ja-JP" altLang="en-US" sz="2000" dirty="0" smtClean="0"/>
              <a:t>コンメンタール</a:t>
            </a:r>
            <a:endParaRPr lang="en-US" altLang="ja-JP" sz="2000" dirty="0" smtClean="0"/>
          </a:p>
          <a:p>
            <a:pPr lvl="1"/>
            <a:r>
              <a:rPr lang="ja-JP" altLang="en-US" sz="1800" dirty="0" smtClean="0"/>
              <a:t>我妻・有泉</a:t>
            </a:r>
            <a:r>
              <a:rPr lang="en-US" altLang="ja-JP" sz="1800" dirty="0" smtClean="0"/>
              <a:t>『</a:t>
            </a:r>
            <a:r>
              <a:rPr lang="ja-JP" altLang="en-US" sz="1800" dirty="0" smtClean="0"/>
              <a:t>コンメンタール民法－総則・物権・債権－</a:t>
            </a:r>
            <a:r>
              <a:rPr lang="en-US" altLang="ja-JP" sz="1800" dirty="0" smtClean="0"/>
              <a:t>』〔</a:t>
            </a:r>
            <a:r>
              <a:rPr lang="ja-JP" altLang="en-US" sz="1800" dirty="0" smtClean="0"/>
              <a:t>第</a:t>
            </a:r>
            <a:r>
              <a:rPr lang="en-US" altLang="ja-JP" sz="1800" dirty="0" smtClean="0"/>
              <a:t>2</a:t>
            </a:r>
            <a:r>
              <a:rPr lang="ja-JP" altLang="en-US" sz="1800" dirty="0" smtClean="0"/>
              <a:t>版</a:t>
            </a:r>
            <a:r>
              <a:rPr lang="en-US" altLang="ja-JP" sz="1800" dirty="0" smtClean="0"/>
              <a:t>〕</a:t>
            </a:r>
            <a:r>
              <a:rPr lang="ja-JP" altLang="en-US" sz="1800" dirty="0" smtClean="0"/>
              <a:t>日本評論社</a:t>
            </a:r>
            <a:r>
              <a:rPr lang="en-US" altLang="ja-JP" sz="1800" dirty="0" smtClean="0"/>
              <a:t>(2008) </a:t>
            </a:r>
            <a:endParaRPr lang="en-US" altLang="ja-JP" sz="1800" dirty="0"/>
          </a:p>
          <a:p>
            <a:pPr lvl="1"/>
            <a:r>
              <a:rPr lang="ja-JP" altLang="en-US" sz="1800" dirty="0" smtClean="0"/>
              <a:t>松岡久和・中田邦博</a:t>
            </a:r>
            <a:r>
              <a:rPr lang="en-US" altLang="ja-JP" sz="1800" dirty="0" smtClean="0"/>
              <a:t>『</a:t>
            </a:r>
            <a:r>
              <a:rPr lang="ja-JP" altLang="en-US" sz="1800" dirty="0" smtClean="0"/>
              <a:t>新・コンメンタール民法（財産法）</a:t>
            </a:r>
            <a:r>
              <a:rPr lang="en-US" altLang="ja-JP" sz="1800" dirty="0" smtClean="0"/>
              <a:t>』</a:t>
            </a:r>
            <a:r>
              <a:rPr lang="ja-JP" altLang="en-US" sz="1800" dirty="0" smtClean="0"/>
              <a:t>日本評論社（</a:t>
            </a:r>
            <a:r>
              <a:rPr lang="en-US" altLang="ja-JP" sz="1800" dirty="0" smtClean="0"/>
              <a:t>2012) </a:t>
            </a:r>
          </a:p>
          <a:p>
            <a:r>
              <a:rPr lang="ja-JP" altLang="en-US" sz="2000" dirty="0" smtClean="0"/>
              <a:t>債権法改正</a:t>
            </a:r>
            <a:endParaRPr lang="en-US" altLang="ja-JP" sz="2000" dirty="0" smtClean="0"/>
          </a:p>
          <a:p>
            <a:pPr lvl="1"/>
            <a:r>
              <a:rPr lang="ja-JP" altLang="en-US" sz="1600" dirty="0"/>
              <a:t>民法（債権法）改正検討委員会</a:t>
            </a:r>
            <a:r>
              <a:rPr lang="en-US" altLang="ja-JP" sz="1600" dirty="0"/>
              <a:t>『</a:t>
            </a:r>
            <a:r>
              <a:rPr lang="ja-JP" altLang="en-US" sz="1600" dirty="0"/>
              <a:t>詳解・債権法改正の基本</a:t>
            </a:r>
            <a:r>
              <a:rPr lang="ja-JP" altLang="en-US" sz="1600" dirty="0" smtClean="0"/>
              <a:t>方針</a:t>
            </a:r>
            <a:r>
              <a:rPr lang="en-US" altLang="ja-JP" sz="1600" dirty="0" smtClean="0"/>
              <a:t>Ⅴ</a:t>
            </a:r>
            <a:r>
              <a:rPr lang="ja-JP" altLang="en-US" sz="1600" dirty="0" smtClean="0"/>
              <a:t>－</a:t>
            </a:r>
            <a:r>
              <a:rPr lang="ja-JP" altLang="en-US" sz="1600" dirty="0"/>
              <a:t>各種の契約</a:t>
            </a:r>
            <a:r>
              <a:rPr lang="ja-JP" altLang="en-US" sz="1600" dirty="0" smtClean="0"/>
              <a:t>（</a:t>
            </a:r>
            <a:r>
              <a:rPr lang="en-US" altLang="ja-JP" sz="1600" dirty="0" smtClean="0"/>
              <a:t>2</a:t>
            </a:r>
            <a:r>
              <a:rPr lang="ja-JP" altLang="en-US" sz="1600" dirty="0" smtClean="0"/>
              <a:t>）</a:t>
            </a:r>
            <a:r>
              <a:rPr lang="en-US" altLang="ja-JP" sz="1600" dirty="0"/>
              <a:t>』</a:t>
            </a:r>
            <a:r>
              <a:rPr lang="ja-JP" altLang="en-US" sz="1600" dirty="0"/>
              <a:t>商事法務（</a:t>
            </a:r>
            <a:r>
              <a:rPr lang="en-US" altLang="ja-JP" sz="1600" dirty="0"/>
              <a:t>2010</a:t>
            </a:r>
            <a:r>
              <a:rPr lang="ja-JP" altLang="en-US" sz="1600" dirty="0" smtClean="0"/>
              <a:t>）</a:t>
            </a:r>
            <a:r>
              <a:rPr lang="en-US" altLang="ja-JP" sz="1600" dirty="0" smtClean="0"/>
              <a:t>321-341</a:t>
            </a:r>
            <a:r>
              <a:rPr lang="ja-JP" altLang="en-US" sz="1600" dirty="0" smtClean="0"/>
              <a:t>頁</a:t>
            </a:r>
            <a:r>
              <a:rPr lang="ja-JP" altLang="en-US" sz="1600" dirty="0"/>
              <a:t>。</a:t>
            </a:r>
            <a:endParaRPr lang="en-US" altLang="ja-JP" sz="1600" dirty="0"/>
          </a:p>
        </p:txBody>
      </p:sp>
      <p:sp>
        <p:nvSpPr>
          <p:cNvPr id="5" name="日付プレースホルダー 4"/>
          <p:cNvSpPr>
            <a:spLocks noGrp="1"/>
          </p:cNvSpPr>
          <p:nvPr>
            <p:ph type="dt" sz="half" idx="10"/>
          </p:nvPr>
        </p:nvSpPr>
        <p:spPr/>
        <p:txBody>
          <a:bodyPr/>
          <a:lstStyle/>
          <a:p>
            <a:fld id="{FC32ECEB-59AB-4BAB-B6EE-417635375595}" type="datetime1">
              <a:rPr kumimoji="1" lang="ja-JP" altLang="en-US" smtClean="0"/>
              <a:t>2015/1/14</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22</a:t>
            </a:fld>
            <a:endParaRPr kumimoji="1" lang="ja-JP" altLang="en-US"/>
          </a:p>
        </p:txBody>
      </p:sp>
      <p:sp>
        <p:nvSpPr>
          <p:cNvPr id="8" name="コンテンツ プレースホルダー 2"/>
          <p:cNvSpPr>
            <a:spLocks noGrp="1"/>
          </p:cNvSpPr>
          <p:nvPr>
            <p:ph sz="half" idx="1"/>
          </p:nvPr>
        </p:nvSpPr>
        <p:spPr/>
        <p:txBody>
          <a:bodyPr>
            <a:normAutofit/>
          </a:bodyPr>
          <a:lstStyle/>
          <a:p>
            <a:r>
              <a:rPr kumimoji="1" lang="ja-JP" altLang="en-US" sz="2400" dirty="0" smtClean="0"/>
              <a:t>現行民法の立法理由</a:t>
            </a:r>
            <a:endParaRPr kumimoji="1" lang="en-US" altLang="ja-JP" sz="2400" dirty="0" smtClean="0"/>
          </a:p>
          <a:p>
            <a:pPr lvl="1"/>
            <a:r>
              <a:rPr lang="ja-JP" altLang="en-US" sz="1800" dirty="0"/>
              <a:t>広中俊雄</a:t>
            </a:r>
            <a:r>
              <a:rPr lang="en-US" altLang="ja-JP" sz="1800" dirty="0"/>
              <a:t>『</a:t>
            </a:r>
            <a:r>
              <a:rPr lang="ja-JP" altLang="en-US" sz="1800" dirty="0"/>
              <a:t>民法修正案（前三編）の理由書</a:t>
            </a:r>
            <a:r>
              <a:rPr lang="en-US" altLang="ja-JP" sz="1800" dirty="0"/>
              <a:t>』</a:t>
            </a:r>
            <a:r>
              <a:rPr lang="ja-JP" altLang="en-US" sz="1800" dirty="0"/>
              <a:t>有斐閣（</a:t>
            </a:r>
            <a:r>
              <a:rPr lang="en-US" altLang="ja-JP" sz="1800" dirty="0"/>
              <a:t>1987</a:t>
            </a:r>
            <a:r>
              <a:rPr lang="ja-JP" altLang="en-US" sz="1800" dirty="0" smtClean="0"/>
              <a:t>）</a:t>
            </a:r>
            <a:endParaRPr lang="en-US" altLang="ja-JP" sz="1800" dirty="0" smtClean="0"/>
          </a:p>
          <a:p>
            <a:pPr lvl="1"/>
            <a:r>
              <a:rPr lang="ja-JP" altLang="en-US" sz="1800" dirty="0"/>
              <a:t>法務</a:t>
            </a:r>
            <a:r>
              <a:rPr lang="ja-JP" altLang="en-US" sz="1800" dirty="0" smtClean="0"/>
              <a:t>大臣官房司法法政調査部</a:t>
            </a:r>
            <a:r>
              <a:rPr lang="en-US" altLang="ja-JP" sz="1800" dirty="0" smtClean="0"/>
              <a:t>『</a:t>
            </a:r>
            <a:r>
              <a:rPr lang="ja-JP" altLang="en-US" sz="1800" dirty="0" smtClean="0"/>
              <a:t>法典調査会民法議事速記録</a:t>
            </a:r>
            <a:r>
              <a:rPr lang="en-US" altLang="ja-JP" sz="1800" dirty="0" smtClean="0"/>
              <a:t>3』</a:t>
            </a:r>
            <a:r>
              <a:rPr lang="ja-JP" altLang="en-US" sz="1800" dirty="0" smtClean="0"/>
              <a:t>商事法務研究会（</a:t>
            </a:r>
            <a:r>
              <a:rPr lang="en-US" altLang="ja-JP" sz="1800" dirty="0" smtClean="0"/>
              <a:t>1984</a:t>
            </a:r>
            <a:r>
              <a:rPr lang="ja-JP" altLang="en-US" sz="1800" dirty="0" smtClean="0"/>
              <a:t>）</a:t>
            </a:r>
            <a:endParaRPr lang="en-US" altLang="ja-JP" sz="1800" dirty="0" smtClean="0"/>
          </a:p>
          <a:p>
            <a:r>
              <a:rPr kumimoji="1" lang="ja-JP" altLang="en-US" sz="2400" dirty="0" smtClean="0"/>
              <a:t>教科書</a:t>
            </a:r>
            <a:endParaRPr kumimoji="1" lang="en-US" altLang="ja-JP" sz="2400" dirty="0" smtClean="0"/>
          </a:p>
          <a:p>
            <a:pPr lvl="1"/>
            <a:r>
              <a:rPr lang="zh-TW" altLang="en-US" sz="1800" dirty="0">
                <a:latin typeface="ＭＳ Ｐゴシック" pitchFamily="50" charset="-128"/>
                <a:ea typeface="ＭＳ Ｐゴシック" pitchFamily="50" charset="-128"/>
              </a:rPr>
              <a:t>我妻栄</a:t>
            </a:r>
            <a:r>
              <a:rPr lang="en-US" altLang="zh-TW" sz="1800" dirty="0">
                <a:latin typeface="ＭＳ Ｐゴシック" pitchFamily="50" charset="-128"/>
                <a:ea typeface="ＭＳ Ｐゴシック" pitchFamily="50" charset="-128"/>
              </a:rPr>
              <a:t>『</a:t>
            </a:r>
            <a:r>
              <a:rPr lang="ja-JP" altLang="en-US" sz="1800" dirty="0">
                <a:latin typeface="ＭＳ Ｐゴシック" pitchFamily="50" charset="-128"/>
                <a:ea typeface="ＭＳ Ｐゴシック" pitchFamily="50" charset="-128"/>
              </a:rPr>
              <a:t>債権各論中巻一</a:t>
            </a:r>
            <a:r>
              <a:rPr lang="zh-TW" altLang="en-US" sz="1800" dirty="0">
                <a:latin typeface="ＭＳ Ｐゴシック" pitchFamily="50" charset="-128"/>
                <a:ea typeface="ＭＳ Ｐゴシック" pitchFamily="50" charset="-128"/>
              </a:rPr>
              <a:t> </a:t>
            </a:r>
            <a:r>
              <a:rPr lang="en-US" altLang="zh-TW" sz="1800" dirty="0">
                <a:latin typeface="ＭＳ Ｐゴシック" pitchFamily="50" charset="-128"/>
                <a:ea typeface="ＭＳ Ｐゴシック" pitchFamily="50" charset="-128"/>
              </a:rPr>
              <a:t>(</a:t>
            </a:r>
            <a:r>
              <a:rPr lang="zh-TW" altLang="en-US" sz="1800" dirty="0">
                <a:latin typeface="ＭＳ Ｐゴシック" pitchFamily="50" charset="-128"/>
                <a:ea typeface="ＭＳ Ｐゴシック" pitchFamily="50" charset="-128"/>
              </a:rPr>
              <a:t>民法講義</a:t>
            </a:r>
            <a:r>
              <a:rPr lang="en-US" altLang="ja-JP" sz="1800" dirty="0">
                <a:latin typeface="ＭＳ Ｐゴシック" pitchFamily="50" charset="-128"/>
                <a:ea typeface="ＭＳ Ｐゴシック" pitchFamily="50" charset="-128"/>
              </a:rPr>
              <a:t>Ⅴ</a:t>
            </a:r>
            <a:r>
              <a:rPr lang="en-US" altLang="ja-JP" sz="1800" baseline="-25000" dirty="0">
                <a:latin typeface="ＭＳ Ｐゴシック" pitchFamily="50" charset="-128"/>
                <a:ea typeface="ＭＳ Ｐゴシック" pitchFamily="50" charset="-128"/>
              </a:rPr>
              <a:t>2</a:t>
            </a:r>
            <a:r>
              <a:rPr lang="zh-TW" altLang="en-US" sz="1800" dirty="0">
                <a:latin typeface="ＭＳ Ｐゴシック" pitchFamily="50" charset="-128"/>
                <a:ea typeface="ＭＳ Ｐゴシック" pitchFamily="50" charset="-128"/>
              </a:rPr>
              <a:t>）</a:t>
            </a:r>
            <a:r>
              <a:rPr lang="en-US" altLang="zh-TW" sz="1800" dirty="0">
                <a:latin typeface="ＭＳ Ｐゴシック" pitchFamily="50" charset="-128"/>
                <a:ea typeface="ＭＳ Ｐゴシック" pitchFamily="50" charset="-128"/>
              </a:rPr>
              <a:t>』</a:t>
            </a:r>
            <a:r>
              <a:rPr lang="zh-TW" altLang="en-US" sz="1800" dirty="0">
                <a:latin typeface="ＭＳ Ｐゴシック" pitchFamily="50" charset="-128"/>
                <a:ea typeface="ＭＳ Ｐゴシック" pitchFamily="50" charset="-128"/>
              </a:rPr>
              <a:t>岩波書店</a:t>
            </a:r>
            <a:r>
              <a:rPr lang="en-US" altLang="zh-TW" sz="1800" dirty="0">
                <a:latin typeface="ＭＳ Ｐゴシック" pitchFamily="50" charset="-128"/>
                <a:ea typeface="ＭＳ Ｐゴシック" pitchFamily="50" charset="-128"/>
              </a:rPr>
              <a:t>(19</a:t>
            </a:r>
            <a:r>
              <a:rPr lang="en-US" altLang="ja-JP" sz="1800" dirty="0">
                <a:latin typeface="ＭＳ Ｐゴシック" pitchFamily="50" charset="-128"/>
                <a:ea typeface="ＭＳ Ｐゴシック" pitchFamily="50" charset="-128"/>
              </a:rPr>
              <a:t>57</a:t>
            </a:r>
            <a:r>
              <a:rPr lang="zh-TW" altLang="en-US" sz="1800" dirty="0">
                <a:latin typeface="ＭＳ Ｐゴシック" pitchFamily="50" charset="-128"/>
                <a:ea typeface="ＭＳ Ｐゴシック" pitchFamily="50" charset="-128"/>
              </a:rPr>
              <a:t>）</a:t>
            </a:r>
            <a:endParaRPr lang="en-US" altLang="zh-TW" sz="1800" dirty="0">
              <a:latin typeface="ＭＳ Ｐゴシック" pitchFamily="50" charset="-128"/>
              <a:ea typeface="ＭＳ Ｐゴシック" pitchFamily="50" charset="-128"/>
            </a:endParaRPr>
          </a:p>
          <a:p>
            <a:pPr lvl="1"/>
            <a:r>
              <a:rPr lang="ja-JP" altLang="en-US" sz="1800" dirty="0">
                <a:latin typeface="ＭＳ Ｐゴシック" pitchFamily="50" charset="-128"/>
                <a:ea typeface="ＭＳ Ｐゴシック" pitchFamily="50" charset="-128"/>
              </a:rPr>
              <a:t>半田吉信</a:t>
            </a:r>
            <a:r>
              <a:rPr lang="en-US" altLang="zh-TW" sz="1800" dirty="0">
                <a:latin typeface="ＭＳ Ｐゴシック" pitchFamily="50" charset="-128"/>
                <a:ea typeface="ＭＳ Ｐゴシック" pitchFamily="50" charset="-128"/>
              </a:rPr>
              <a:t>『</a:t>
            </a:r>
            <a:r>
              <a:rPr lang="ja-JP" altLang="en-US" sz="1800" dirty="0">
                <a:latin typeface="ＭＳ Ｐゴシック" pitchFamily="50" charset="-128"/>
                <a:ea typeface="ＭＳ Ｐゴシック" pitchFamily="50" charset="-128"/>
              </a:rPr>
              <a:t>契約法講義</a:t>
            </a:r>
            <a:r>
              <a:rPr lang="en-US" altLang="zh-TW" sz="1800" dirty="0">
                <a:latin typeface="ＭＳ Ｐゴシック" pitchFamily="50" charset="-128"/>
                <a:ea typeface="ＭＳ Ｐゴシック" pitchFamily="50" charset="-128"/>
              </a:rPr>
              <a:t>』</a:t>
            </a:r>
            <a:r>
              <a:rPr lang="en-US" altLang="ja-JP" sz="1800" dirty="0">
                <a:latin typeface="ＭＳ Ｐゴシック" pitchFamily="50" charset="-128"/>
                <a:ea typeface="ＭＳ Ｐゴシック" pitchFamily="50" charset="-128"/>
              </a:rPr>
              <a:t>〔</a:t>
            </a:r>
            <a:r>
              <a:rPr lang="ja-JP" altLang="en-US" sz="1800" dirty="0">
                <a:latin typeface="ＭＳ Ｐゴシック" pitchFamily="50" charset="-128"/>
                <a:ea typeface="ＭＳ Ｐゴシック" pitchFamily="50" charset="-128"/>
              </a:rPr>
              <a:t>第</a:t>
            </a:r>
            <a:r>
              <a:rPr lang="en-US" altLang="ja-JP" sz="1800" dirty="0">
                <a:latin typeface="ＭＳ Ｐゴシック" pitchFamily="50" charset="-128"/>
                <a:ea typeface="ＭＳ Ｐゴシック" pitchFamily="50" charset="-128"/>
              </a:rPr>
              <a:t>2</a:t>
            </a:r>
            <a:r>
              <a:rPr lang="ja-JP" altLang="en-US" sz="1800" dirty="0">
                <a:latin typeface="ＭＳ Ｐゴシック" pitchFamily="50" charset="-128"/>
                <a:ea typeface="ＭＳ Ｐゴシック" pitchFamily="50" charset="-128"/>
              </a:rPr>
              <a:t>版</a:t>
            </a:r>
            <a:r>
              <a:rPr lang="en-US" altLang="ja-JP" sz="1800" dirty="0">
                <a:latin typeface="ＭＳ Ｐゴシック" pitchFamily="50" charset="-128"/>
                <a:ea typeface="ＭＳ Ｐゴシック" pitchFamily="50" charset="-128"/>
              </a:rPr>
              <a:t>〕</a:t>
            </a:r>
            <a:r>
              <a:rPr lang="ja-JP" altLang="en-US" sz="1800" dirty="0">
                <a:latin typeface="ＭＳ Ｐゴシック" pitchFamily="50" charset="-128"/>
                <a:ea typeface="ＭＳ Ｐゴシック" pitchFamily="50" charset="-128"/>
              </a:rPr>
              <a:t>信山社</a:t>
            </a:r>
            <a:r>
              <a:rPr lang="zh-TW" altLang="en-US" sz="1800" dirty="0">
                <a:latin typeface="ＭＳ Ｐゴシック" pitchFamily="50" charset="-128"/>
                <a:ea typeface="ＭＳ Ｐゴシック" pitchFamily="50" charset="-128"/>
              </a:rPr>
              <a:t>（</a:t>
            </a:r>
            <a:r>
              <a:rPr lang="en-US" altLang="ja-JP" sz="1800" dirty="0">
                <a:latin typeface="ＭＳ Ｐゴシック" pitchFamily="50" charset="-128"/>
                <a:ea typeface="ＭＳ Ｐゴシック" pitchFamily="50" charset="-128"/>
              </a:rPr>
              <a:t>2005</a:t>
            </a:r>
            <a:r>
              <a:rPr lang="zh-TW" altLang="en-US" sz="1800" dirty="0">
                <a:latin typeface="ＭＳ Ｐゴシック" pitchFamily="50" charset="-128"/>
                <a:ea typeface="ＭＳ Ｐゴシック" pitchFamily="50" charset="-128"/>
              </a:rPr>
              <a:t>）</a:t>
            </a:r>
            <a:endParaRPr lang="en-US" altLang="zh-TW" sz="1800" dirty="0">
              <a:latin typeface="ＭＳ Ｐゴシック" pitchFamily="50" charset="-128"/>
              <a:ea typeface="ＭＳ Ｐゴシック" pitchFamily="50" charset="-128"/>
            </a:endParaRPr>
          </a:p>
          <a:p>
            <a:pPr lvl="1"/>
            <a:r>
              <a:rPr lang="ja-JP" altLang="en-US" sz="1800" dirty="0" smtClean="0"/>
              <a:t>加賀山</a:t>
            </a:r>
            <a:r>
              <a:rPr lang="ja-JP" altLang="en-US" sz="1800" dirty="0"/>
              <a:t>茂</a:t>
            </a:r>
            <a:r>
              <a:rPr lang="en-US" altLang="ja-JP" sz="1800" dirty="0"/>
              <a:t>『</a:t>
            </a:r>
            <a:r>
              <a:rPr lang="ja-JP" altLang="en-US" sz="1800" dirty="0"/>
              <a:t>契約法</a:t>
            </a:r>
            <a:r>
              <a:rPr lang="en-US" altLang="ja-JP" sz="1800" dirty="0"/>
              <a:t>』</a:t>
            </a:r>
            <a:r>
              <a:rPr lang="ja-JP" altLang="en-US" sz="1800" dirty="0"/>
              <a:t>日本評論社（</a:t>
            </a:r>
            <a:r>
              <a:rPr lang="en-US" altLang="ja-JP" sz="1800" dirty="0"/>
              <a:t>2007</a:t>
            </a:r>
            <a:r>
              <a:rPr lang="ja-JP" altLang="en-US" sz="1800" dirty="0" smtClean="0"/>
              <a:t>）</a:t>
            </a:r>
            <a:endParaRPr lang="en-US" altLang="zh-TW" sz="1800" dirty="0"/>
          </a:p>
        </p:txBody>
      </p:sp>
    </p:spTree>
    <p:extLst>
      <p:ext uri="{BB962C8B-B14F-4D97-AF65-F5344CB8AC3E}">
        <p14:creationId xmlns:p14="http://schemas.microsoft.com/office/powerpoint/2010/main" val="577366442"/>
      </p:ext>
    </p:extLst>
  </p:cSld>
  <p:clrMapOvr>
    <a:masterClrMapping/>
  </p:clrMapOvr>
  <mc:AlternateContent xmlns:mc="http://schemas.openxmlformats.org/markup-compatibility/2006" xmlns:p14="http://schemas.microsoft.com/office/powerpoint/2010/main">
    <mc:Choice Requires="p14">
      <p:transition spd="slow" p14:dur="1400" advTm="5000">
        <p14:doors dir="vert"/>
      </p:transition>
    </mc:Choice>
    <mc:Fallback xmlns="">
      <p:transition spd="slow" advTm="5000">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412776"/>
            <a:ext cx="7772400" cy="2187675"/>
          </a:xfrm>
        </p:spPr>
        <p:txBody>
          <a:bodyPr>
            <a:normAutofit/>
          </a:bodyPr>
          <a:lstStyle/>
          <a:p>
            <a:r>
              <a:rPr kumimoji="1" lang="ja-JP" altLang="en-US" sz="5400" dirty="0" smtClean="0"/>
              <a:t>契約法各論講義</a:t>
            </a:r>
            <a:r>
              <a:rPr kumimoji="1" lang="en-US" altLang="ja-JP" dirty="0" smtClean="0"/>
              <a:t/>
            </a:r>
            <a:br>
              <a:rPr kumimoji="1" lang="en-US" altLang="ja-JP" dirty="0" smtClean="0"/>
            </a:br>
            <a:r>
              <a:rPr kumimoji="1" lang="ja-JP" altLang="en-US" sz="2400" dirty="0" smtClean="0"/>
              <a:t>　</a:t>
            </a:r>
            <a:r>
              <a:rPr kumimoji="1" lang="en-US" altLang="ja-JP" dirty="0" smtClean="0"/>
              <a:t/>
            </a:r>
            <a:br>
              <a:rPr kumimoji="1" lang="en-US" altLang="ja-JP" dirty="0" smtClean="0"/>
            </a:br>
            <a:r>
              <a:rPr lang="ja-JP" altLang="en-US" sz="3200" dirty="0" smtClean="0"/>
              <a:t>終身</a:t>
            </a:r>
            <a:r>
              <a:rPr lang="ja-JP" altLang="en-US" sz="3200" dirty="0" smtClean="0"/>
              <a:t>定期基金契約</a:t>
            </a:r>
            <a:endParaRPr kumimoji="1" lang="ja-JP" altLang="en-US" dirty="0"/>
          </a:p>
        </p:txBody>
      </p:sp>
      <p:sp>
        <p:nvSpPr>
          <p:cNvPr id="6" name="コンテンツ プレースホルダー 5"/>
          <p:cNvSpPr>
            <a:spLocks noGrp="1"/>
          </p:cNvSpPr>
          <p:nvPr>
            <p:ph type="subTitle" idx="1"/>
          </p:nvPr>
        </p:nvSpPr>
        <p:spPr/>
        <p:txBody>
          <a:bodyPr/>
          <a:lstStyle/>
          <a:p>
            <a:r>
              <a:rPr kumimoji="1" lang="ja-JP" altLang="en-US" dirty="0" smtClean="0"/>
              <a:t>ご清聴ありがとうございました。</a:t>
            </a:r>
            <a:endParaRPr kumimoji="1" lang="ja-JP" altLang="en-US" dirty="0"/>
          </a:p>
        </p:txBody>
      </p:sp>
      <p:sp>
        <p:nvSpPr>
          <p:cNvPr id="3" name="日付プレースホルダー 2"/>
          <p:cNvSpPr>
            <a:spLocks noGrp="1"/>
          </p:cNvSpPr>
          <p:nvPr>
            <p:ph type="dt" sz="half" idx="10"/>
          </p:nvPr>
        </p:nvSpPr>
        <p:spPr/>
        <p:txBody>
          <a:bodyPr/>
          <a:lstStyle/>
          <a:p>
            <a:fld id="{BC77701C-45C6-4F80-87EA-20CA89263495}" type="datetime1">
              <a:rPr kumimoji="1" lang="ja-JP" altLang="en-US" smtClean="0"/>
              <a:t>2015/1/14</a:t>
            </a:fld>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23</a:t>
            </a:fld>
            <a:endParaRPr kumimoji="1" lang="ja-JP" altLang="en-US"/>
          </a:p>
        </p:txBody>
      </p:sp>
    </p:spTree>
    <p:extLst>
      <p:ext uri="{BB962C8B-B14F-4D97-AF65-F5344CB8AC3E}">
        <p14:creationId xmlns:p14="http://schemas.microsoft.com/office/powerpoint/2010/main" val="3719763577"/>
      </p:ext>
    </p:extLst>
  </p:cSld>
  <p:clrMapOvr>
    <a:masterClrMapping/>
  </p:clrMapOvr>
  <mc:AlternateContent xmlns:mc="http://schemas.openxmlformats.org/markup-compatibility/2006" xmlns:p14="http://schemas.microsoft.com/office/powerpoint/2010/main">
    <mc:Choice Requires="p14">
      <p:transition spd="slow" p14:dur="3000">
        <p:split orient="vert" dir="in"/>
      </p:transition>
    </mc:Choice>
    <mc:Fallback xmlns="">
      <p:transition spd="slow">
        <p:split orient="vert" dir="in"/>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611560" y="1268760"/>
            <a:ext cx="7918648" cy="1470025"/>
          </a:xfrm>
        </p:spPr>
        <p:txBody>
          <a:bodyPr/>
          <a:lstStyle/>
          <a:p>
            <a:r>
              <a:rPr kumimoji="1" lang="ja-JP" altLang="en-US" dirty="0" smtClean="0"/>
              <a:t>第</a:t>
            </a:r>
            <a:r>
              <a:rPr kumimoji="1" lang="en-US" altLang="ja-JP" dirty="0" smtClean="0"/>
              <a:t>2</a:t>
            </a:r>
            <a:r>
              <a:rPr kumimoji="1" lang="ja-JP" altLang="en-US" dirty="0" smtClean="0"/>
              <a:t>部　典型契約</a:t>
            </a:r>
            <a:endParaRPr kumimoji="1" lang="ja-JP" altLang="en-US" dirty="0"/>
          </a:p>
        </p:txBody>
      </p:sp>
      <p:sp>
        <p:nvSpPr>
          <p:cNvPr id="6" name="サブタイトル 5"/>
          <p:cNvSpPr>
            <a:spLocks noGrp="1"/>
          </p:cNvSpPr>
          <p:nvPr>
            <p:ph type="subTitle" idx="1"/>
          </p:nvPr>
        </p:nvSpPr>
        <p:spPr>
          <a:xfrm>
            <a:off x="1129473" y="2636912"/>
            <a:ext cx="3442528" cy="3312368"/>
          </a:xfrm>
        </p:spPr>
        <p:txBody>
          <a:bodyPr>
            <a:noAutofit/>
          </a:bodyPr>
          <a:lstStyle/>
          <a:p>
            <a:pPr marL="342900" indent="-342900" algn="l">
              <a:lnSpc>
                <a:spcPct val="150000"/>
              </a:lnSpc>
              <a:buFont typeface="Wingdings" pitchFamily="2" charset="2"/>
              <a:buChar char="n"/>
            </a:pPr>
            <a:r>
              <a:rPr kumimoji="1" lang="ja-JP" altLang="en-US" sz="1800" dirty="0" smtClean="0">
                <a:solidFill>
                  <a:schemeClr val="tx1"/>
                </a:solidFill>
              </a:rPr>
              <a:t>第</a:t>
            </a:r>
            <a:r>
              <a:rPr kumimoji="1" lang="en-US" altLang="ja-JP" sz="1800" dirty="0" smtClean="0">
                <a:solidFill>
                  <a:schemeClr val="tx1"/>
                </a:solidFill>
              </a:rPr>
              <a:t>1</a:t>
            </a:r>
            <a:r>
              <a:rPr kumimoji="1" lang="ja-JP" altLang="en-US" sz="1800" dirty="0" smtClean="0">
                <a:solidFill>
                  <a:schemeClr val="tx1"/>
                </a:solidFill>
              </a:rPr>
              <a:t>章　贈与</a:t>
            </a:r>
            <a:endParaRPr kumimoji="1" lang="en-US" altLang="ja-JP" sz="1800" dirty="0" smtClean="0">
              <a:solidFill>
                <a:schemeClr val="tx1"/>
              </a:solidFill>
            </a:endParaRPr>
          </a:p>
          <a:p>
            <a:pPr marL="342900" indent="-342900" algn="l">
              <a:lnSpc>
                <a:spcPct val="150000"/>
              </a:lnSpc>
              <a:buFont typeface="Wingdings" pitchFamily="2" charset="2"/>
              <a:buChar char="n"/>
            </a:pPr>
            <a:r>
              <a:rPr kumimoji="1" lang="ja-JP" altLang="en-US" sz="1800" dirty="0" smtClean="0">
                <a:solidFill>
                  <a:schemeClr val="tx1"/>
                </a:solidFill>
              </a:rPr>
              <a:t>第</a:t>
            </a:r>
            <a:r>
              <a:rPr kumimoji="1" lang="en-US" altLang="ja-JP" sz="1800" dirty="0" smtClean="0">
                <a:solidFill>
                  <a:schemeClr val="tx1"/>
                </a:solidFill>
              </a:rPr>
              <a:t>2</a:t>
            </a:r>
            <a:r>
              <a:rPr kumimoji="1" lang="ja-JP" altLang="en-US" sz="1800" dirty="0" smtClean="0">
                <a:solidFill>
                  <a:schemeClr val="tx1"/>
                </a:solidFill>
              </a:rPr>
              <a:t>章　売買</a:t>
            </a:r>
            <a:endParaRPr kumimoji="1" lang="en-US" altLang="ja-JP" sz="1800" dirty="0" smtClean="0">
              <a:solidFill>
                <a:schemeClr val="tx1"/>
              </a:solidFill>
            </a:endParaRPr>
          </a:p>
          <a:p>
            <a:pPr marL="342900" indent="-342900" algn="l">
              <a:lnSpc>
                <a:spcPct val="150000"/>
              </a:lnSpc>
              <a:buFont typeface="Wingdings" pitchFamily="2" charset="2"/>
              <a:buChar char="n"/>
            </a:pPr>
            <a:r>
              <a:rPr lang="ja-JP" altLang="en-US" sz="1800" dirty="0" smtClean="0">
                <a:solidFill>
                  <a:schemeClr val="tx1"/>
                </a:solidFill>
              </a:rPr>
              <a:t>第</a:t>
            </a:r>
            <a:r>
              <a:rPr lang="en-US" altLang="ja-JP" sz="1800" dirty="0" smtClean="0">
                <a:solidFill>
                  <a:schemeClr val="tx1"/>
                </a:solidFill>
              </a:rPr>
              <a:t>3</a:t>
            </a:r>
            <a:r>
              <a:rPr lang="ja-JP" altLang="en-US" sz="1800" dirty="0" smtClean="0">
                <a:solidFill>
                  <a:schemeClr val="tx1"/>
                </a:solidFill>
              </a:rPr>
              <a:t>章　交換</a:t>
            </a:r>
            <a:endParaRPr lang="en-US" altLang="ja-JP" sz="1800" dirty="0" smtClean="0">
              <a:solidFill>
                <a:schemeClr val="tx1"/>
              </a:solidFill>
            </a:endParaRPr>
          </a:p>
          <a:p>
            <a:pPr marL="342900" indent="-342900" algn="l">
              <a:lnSpc>
                <a:spcPct val="150000"/>
              </a:lnSpc>
              <a:buFont typeface="Wingdings" pitchFamily="2" charset="2"/>
              <a:buChar char="n"/>
            </a:pPr>
            <a:r>
              <a:rPr lang="ja-JP" altLang="en-US" sz="1800" dirty="0" smtClean="0">
                <a:solidFill>
                  <a:schemeClr val="tx1"/>
                </a:solidFill>
              </a:rPr>
              <a:t>第</a:t>
            </a:r>
            <a:r>
              <a:rPr lang="en-US" altLang="ja-JP" sz="1800" dirty="0" smtClean="0">
                <a:solidFill>
                  <a:schemeClr val="tx1"/>
                </a:solidFill>
              </a:rPr>
              <a:t>4</a:t>
            </a:r>
            <a:r>
              <a:rPr lang="ja-JP" altLang="en-US" sz="1800" dirty="0" smtClean="0">
                <a:solidFill>
                  <a:schemeClr val="tx1"/>
                </a:solidFill>
              </a:rPr>
              <a:t>章　消費貸借</a:t>
            </a:r>
            <a:endParaRPr lang="en-US" altLang="ja-JP" sz="1800" dirty="0" smtClean="0">
              <a:solidFill>
                <a:schemeClr val="tx1"/>
              </a:solidFill>
            </a:endParaRPr>
          </a:p>
          <a:p>
            <a:pPr marL="342900" indent="-342900" algn="l">
              <a:lnSpc>
                <a:spcPct val="150000"/>
              </a:lnSpc>
              <a:buFont typeface="Wingdings" pitchFamily="2" charset="2"/>
              <a:buChar char="n"/>
            </a:pPr>
            <a:r>
              <a:rPr kumimoji="1" lang="ja-JP" altLang="en-US" sz="1800" dirty="0" smtClean="0">
                <a:solidFill>
                  <a:schemeClr val="tx1"/>
                </a:solidFill>
              </a:rPr>
              <a:t>第</a:t>
            </a:r>
            <a:r>
              <a:rPr kumimoji="1" lang="en-US" altLang="ja-JP" sz="1800" dirty="0" smtClean="0">
                <a:solidFill>
                  <a:schemeClr val="tx1"/>
                </a:solidFill>
              </a:rPr>
              <a:t>5</a:t>
            </a:r>
            <a:r>
              <a:rPr kumimoji="1" lang="ja-JP" altLang="en-US" sz="1800" dirty="0" smtClean="0">
                <a:solidFill>
                  <a:schemeClr val="tx1"/>
                </a:solidFill>
              </a:rPr>
              <a:t>章　使用貸借</a:t>
            </a:r>
            <a:endParaRPr kumimoji="1" lang="en-US" altLang="ja-JP" sz="1800" dirty="0" smtClean="0">
              <a:solidFill>
                <a:schemeClr val="tx1"/>
              </a:solidFill>
            </a:endParaRPr>
          </a:p>
          <a:p>
            <a:pPr marL="342900" indent="-342900" algn="l">
              <a:lnSpc>
                <a:spcPct val="150000"/>
              </a:lnSpc>
              <a:buFont typeface="Wingdings" pitchFamily="2" charset="2"/>
              <a:buChar char="n"/>
            </a:pPr>
            <a:r>
              <a:rPr lang="ja-JP" altLang="en-US" sz="1800" dirty="0">
                <a:solidFill>
                  <a:schemeClr val="tx1"/>
                </a:solidFill>
              </a:rPr>
              <a:t>第</a:t>
            </a:r>
            <a:r>
              <a:rPr lang="en-US" altLang="ja-JP" sz="1800" dirty="0">
                <a:solidFill>
                  <a:schemeClr val="tx1"/>
                </a:solidFill>
              </a:rPr>
              <a:t>6</a:t>
            </a:r>
            <a:r>
              <a:rPr lang="ja-JP" altLang="en-US" sz="1800" dirty="0" smtClean="0">
                <a:solidFill>
                  <a:schemeClr val="tx1"/>
                </a:solidFill>
              </a:rPr>
              <a:t>章　賃貸借</a:t>
            </a:r>
            <a:endParaRPr lang="en-US" altLang="ja-JP" sz="1800" dirty="0" smtClean="0">
              <a:solidFill>
                <a:schemeClr val="tx1"/>
              </a:solidFill>
            </a:endParaRPr>
          </a:p>
          <a:p>
            <a:pPr marL="342900" indent="-342900" algn="l">
              <a:lnSpc>
                <a:spcPct val="150000"/>
              </a:lnSpc>
              <a:buFont typeface="Wingdings" pitchFamily="2" charset="2"/>
              <a:buChar char="n"/>
            </a:pPr>
            <a:r>
              <a:rPr kumimoji="1" lang="ja-JP" altLang="en-US" sz="1800" dirty="0">
                <a:solidFill>
                  <a:schemeClr val="tx1"/>
                </a:solidFill>
              </a:rPr>
              <a:t>第</a:t>
            </a:r>
            <a:r>
              <a:rPr kumimoji="1" lang="en-US" altLang="ja-JP" sz="1800" dirty="0">
                <a:solidFill>
                  <a:schemeClr val="tx1"/>
                </a:solidFill>
              </a:rPr>
              <a:t>7</a:t>
            </a:r>
            <a:r>
              <a:rPr kumimoji="1" lang="ja-JP" altLang="en-US" sz="1800" dirty="0" smtClean="0">
                <a:solidFill>
                  <a:schemeClr val="tx1"/>
                </a:solidFill>
              </a:rPr>
              <a:t>章　雇用</a:t>
            </a:r>
            <a:endParaRPr kumimoji="1" lang="en-US" altLang="ja-JP" sz="1800" dirty="0" smtClean="0">
              <a:solidFill>
                <a:schemeClr val="tx1"/>
              </a:solidFill>
            </a:endParaRPr>
          </a:p>
        </p:txBody>
      </p:sp>
      <p:sp>
        <p:nvSpPr>
          <p:cNvPr id="2" name="日付プレースホルダー 1"/>
          <p:cNvSpPr>
            <a:spLocks noGrp="1"/>
          </p:cNvSpPr>
          <p:nvPr>
            <p:ph type="dt" sz="half" idx="10"/>
          </p:nvPr>
        </p:nvSpPr>
        <p:spPr/>
        <p:txBody>
          <a:bodyPr/>
          <a:lstStyle/>
          <a:p>
            <a:fld id="{BD9E44E6-3F5F-4237-9872-48BF928DD59A}" type="datetime1">
              <a:rPr kumimoji="1" lang="ja-JP" altLang="en-US" smtClean="0"/>
              <a:t>2015/1/14</a:t>
            </a:fld>
            <a:endParaRPr kumimoji="1" lang="ja-JP" altLang="en-US"/>
          </a:p>
        </p:txBody>
      </p:sp>
      <p:sp>
        <p:nvSpPr>
          <p:cNvPr id="3" name="フッター プレースホルダー 2"/>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3</a:t>
            </a:fld>
            <a:endParaRPr kumimoji="1" lang="ja-JP" altLang="en-US"/>
          </a:p>
        </p:txBody>
      </p:sp>
      <p:sp>
        <p:nvSpPr>
          <p:cNvPr id="7" name="サブタイトル 5"/>
          <p:cNvSpPr txBox="1">
            <a:spLocks/>
          </p:cNvSpPr>
          <p:nvPr/>
        </p:nvSpPr>
        <p:spPr>
          <a:xfrm>
            <a:off x="4945896" y="2636912"/>
            <a:ext cx="3442528" cy="3312368"/>
          </a:xfrm>
          <a:prstGeom prst="rect">
            <a:avLst/>
          </a:prstGeom>
        </p:spPr>
        <p:txBody>
          <a:bodyPr vert="horz" lIns="91440" tIns="45720" rIns="91440" bIns="45720" rtlCol="0">
            <a:noAutofit/>
          </a:bodyPr>
          <a:lstStyle>
            <a:lvl1pPr marL="0" indent="0" algn="ctr" defTabSz="914400" rtl="0" eaLnBrk="1" latinLnBrk="0" hangingPunct="1">
              <a:spcBef>
                <a:spcPct val="20000"/>
              </a:spcBef>
              <a:buClr>
                <a:schemeClr val="tx2"/>
              </a:buClr>
              <a:buFont typeface="Wingdings" pitchFamily="2" charset="2"/>
              <a:buNone/>
              <a:defRPr kumimoji="1" sz="3200" kern="1200">
                <a:solidFill>
                  <a:schemeClr val="tx2">
                    <a:lumMod val="50000"/>
                  </a:schemeClr>
                </a:solidFill>
                <a:latin typeface="+mn-lt"/>
                <a:ea typeface="+mn-ea"/>
                <a:cs typeface="+mn-cs"/>
              </a:defRPr>
            </a:lvl1pPr>
            <a:lvl2pPr marL="457200" indent="0" algn="ctr" defTabSz="914400" rtl="0" eaLnBrk="1" latinLnBrk="0" hangingPunct="1">
              <a:spcBef>
                <a:spcPct val="20000"/>
              </a:spcBef>
              <a:buClr>
                <a:srgbClr val="FF0000"/>
              </a:buClr>
              <a:buFont typeface="Wingdings" pitchFamily="2" charset="2"/>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tx2"/>
              </a:buClr>
              <a:buFont typeface="Wingdings" pitchFamily="2" charset="2"/>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rgbClr val="FF0000"/>
              </a:buClr>
              <a:buFont typeface="Wingdings" pitchFamily="2" charset="2"/>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tx2"/>
              </a:buClr>
              <a:buFont typeface="Wingdings" pitchFamily="2" charset="2"/>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marL="342900" indent="-342900" algn="l">
              <a:lnSpc>
                <a:spcPct val="150000"/>
              </a:lnSpc>
              <a:buFont typeface="Wingdings" pitchFamily="2" charset="2"/>
              <a:buChar char="n"/>
            </a:pPr>
            <a:r>
              <a:rPr lang="ja-JP" altLang="en-US" sz="1800" dirty="0" smtClean="0">
                <a:solidFill>
                  <a:schemeClr val="tx1"/>
                </a:solidFill>
              </a:rPr>
              <a:t>第 </a:t>
            </a:r>
            <a:r>
              <a:rPr lang="en-US" altLang="ja-JP" sz="1800" dirty="0" smtClean="0">
                <a:solidFill>
                  <a:schemeClr val="tx1"/>
                </a:solidFill>
              </a:rPr>
              <a:t>8</a:t>
            </a:r>
            <a:r>
              <a:rPr lang="ja-JP" altLang="en-US" sz="1800" dirty="0" smtClean="0">
                <a:solidFill>
                  <a:schemeClr val="tx1"/>
                </a:solidFill>
              </a:rPr>
              <a:t>章　請負</a:t>
            </a:r>
            <a:endParaRPr lang="en-US" altLang="ja-JP" sz="1800" dirty="0" smtClean="0">
              <a:solidFill>
                <a:schemeClr val="tx1"/>
              </a:solidFill>
            </a:endParaRPr>
          </a:p>
          <a:p>
            <a:pPr marL="342900" indent="-342900" algn="l">
              <a:lnSpc>
                <a:spcPct val="150000"/>
              </a:lnSpc>
              <a:buFont typeface="Wingdings" pitchFamily="2" charset="2"/>
              <a:buChar char="n"/>
            </a:pPr>
            <a:r>
              <a:rPr lang="ja-JP" altLang="en-US" sz="1800" dirty="0" smtClean="0">
                <a:solidFill>
                  <a:schemeClr val="tx1"/>
                </a:solidFill>
              </a:rPr>
              <a:t>第 </a:t>
            </a:r>
            <a:r>
              <a:rPr lang="en-US" altLang="ja-JP" sz="1800" dirty="0" smtClean="0">
                <a:solidFill>
                  <a:schemeClr val="tx1"/>
                </a:solidFill>
              </a:rPr>
              <a:t>9</a:t>
            </a:r>
            <a:r>
              <a:rPr lang="ja-JP" altLang="en-US" sz="1800" dirty="0" smtClean="0">
                <a:solidFill>
                  <a:schemeClr val="tx1"/>
                </a:solidFill>
              </a:rPr>
              <a:t>章　委任</a:t>
            </a:r>
            <a:endParaRPr lang="en-US" altLang="ja-JP" sz="1800" dirty="0" smtClean="0">
              <a:solidFill>
                <a:schemeClr val="tx1"/>
              </a:solidFill>
            </a:endParaRPr>
          </a:p>
          <a:p>
            <a:pPr marL="342900" indent="-342900" algn="l">
              <a:lnSpc>
                <a:spcPct val="150000"/>
              </a:lnSpc>
              <a:buFont typeface="Wingdings" pitchFamily="2" charset="2"/>
              <a:buChar char="n"/>
            </a:pPr>
            <a:r>
              <a:rPr lang="ja-JP" altLang="en-US" sz="1800" dirty="0" smtClean="0">
                <a:solidFill>
                  <a:schemeClr val="tx1"/>
                </a:solidFill>
              </a:rPr>
              <a:t>第</a:t>
            </a:r>
            <a:r>
              <a:rPr lang="en-US" altLang="ja-JP" sz="1800" dirty="0" smtClean="0">
                <a:solidFill>
                  <a:schemeClr val="tx1"/>
                </a:solidFill>
              </a:rPr>
              <a:t>10</a:t>
            </a:r>
            <a:r>
              <a:rPr lang="ja-JP" altLang="en-US" sz="1800" dirty="0" smtClean="0">
                <a:solidFill>
                  <a:schemeClr val="tx1"/>
                </a:solidFill>
              </a:rPr>
              <a:t>章　寄託</a:t>
            </a:r>
            <a:endParaRPr lang="en-US" altLang="ja-JP" sz="1800" dirty="0" smtClean="0">
              <a:solidFill>
                <a:schemeClr val="tx1"/>
              </a:solidFill>
            </a:endParaRPr>
          </a:p>
          <a:p>
            <a:pPr marL="342900" indent="-342900" algn="l">
              <a:lnSpc>
                <a:spcPct val="150000"/>
              </a:lnSpc>
              <a:buFont typeface="Wingdings" pitchFamily="2" charset="2"/>
              <a:buChar char="n"/>
            </a:pPr>
            <a:r>
              <a:rPr lang="ja-JP" altLang="en-US" sz="1800" dirty="0" smtClean="0">
                <a:solidFill>
                  <a:schemeClr val="tx1"/>
                </a:solidFill>
              </a:rPr>
              <a:t>第</a:t>
            </a:r>
            <a:r>
              <a:rPr lang="en-US" altLang="ja-JP" sz="1800" dirty="0" smtClean="0">
                <a:solidFill>
                  <a:schemeClr val="tx1"/>
                </a:solidFill>
              </a:rPr>
              <a:t>11</a:t>
            </a:r>
            <a:r>
              <a:rPr lang="ja-JP" altLang="en-US" sz="1800" dirty="0" smtClean="0">
                <a:solidFill>
                  <a:schemeClr val="tx1"/>
                </a:solidFill>
              </a:rPr>
              <a:t>章　組合</a:t>
            </a:r>
            <a:endParaRPr lang="en-US" altLang="ja-JP" sz="1800" dirty="0" smtClean="0">
              <a:solidFill>
                <a:schemeClr val="tx1"/>
              </a:solidFill>
            </a:endParaRPr>
          </a:p>
          <a:p>
            <a:pPr marL="342900" indent="-342900" algn="l">
              <a:lnSpc>
                <a:spcPct val="150000"/>
              </a:lnSpc>
              <a:buFont typeface="Wingdings" pitchFamily="2" charset="2"/>
              <a:buChar char="n"/>
            </a:pPr>
            <a:r>
              <a:rPr lang="ja-JP" altLang="en-US" sz="1800" dirty="0" smtClean="0">
                <a:solidFill>
                  <a:schemeClr val="tx1"/>
                </a:solidFill>
              </a:rPr>
              <a:t>第</a:t>
            </a:r>
            <a:r>
              <a:rPr lang="en-US" altLang="ja-JP" sz="1800" dirty="0" smtClean="0">
                <a:solidFill>
                  <a:schemeClr val="tx1"/>
                </a:solidFill>
              </a:rPr>
              <a:t>12</a:t>
            </a:r>
            <a:r>
              <a:rPr lang="ja-JP" altLang="en-US" sz="1800" dirty="0" smtClean="0">
                <a:solidFill>
                  <a:schemeClr val="tx1"/>
                </a:solidFill>
              </a:rPr>
              <a:t>章　</a:t>
            </a:r>
            <a:r>
              <a:rPr lang="ja-JP" altLang="en-US" sz="1800" b="1" dirty="0" smtClean="0">
                <a:solidFill>
                  <a:schemeClr val="tx1"/>
                </a:solidFill>
              </a:rPr>
              <a:t>終身定期金</a:t>
            </a:r>
            <a:endParaRPr lang="en-US" altLang="ja-JP" sz="1800" b="1" dirty="0" smtClean="0">
              <a:solidFill>
                <a:schemeClr val="tx1"/>
              </a:solidFill>
            </a:endParaRPr>
          </a:p>
          <a:p>
            <a:pPr marL="342900" indent="-342900" algn="l">
              <a:lnSpc>
                <a:spcPct val="150000"/>
              </a:lnSpc>
              <a:buFont typeface="Wingdings" pitchFamily="2" charset="2"/>
              <a:buChar char="n"/>
            </a:pPr>
            <a:r>
              <a:rPr lang="ja-JP" altLang="en-US" sz="1800" dirty="0">
                <a:solidFill>
                  <a:schemeClr val="tx1"/>
                </a:solidFill>
              </a:rPr>
              <a:t>第</a:t>
            </a:r>
            <a:r>
              <a:rPr lang="en-US" altLang="ja-JP" sz="1800" dirty="0">
                <a:solidFill>
                  <a:schemeClr val="tx1"/>
                </a:solidFill>
              </a:rPr>
              <a:t>13</a:t>
            </a:r>
            <a:r>
              <a:rPr lang="ja-JP" altLang="en-US" sz="1800" dirty="0" smtClean="0">
                <a:solidFill>
                  <a:schemeClr val="tx1"/>
                </a:solidFill>
              </a:rPr>
              <a:t>章　和解</a:t>
            </a:r>
            <a:endParaRPr lang="en-US" altLang="ja-JP" sz="1800" dirty="0" smtClean="0">
              <a:solidFill>
                <a:schemeClr val="tx1"/>
              </a:solidFill>
            </a:endParaRPr>
          </a:p>
        </p:txBody>
      </p:sp>
    </p:spTree>
    <p:extLst>
      <p:ext uri="{BB962C8B-B14F-4D97-AF65-F5344CB8AC3E}">
        <p14:creationId xmlns:p14="http://schemas.microsoft.com/office/powerpoint/2010/main" val="2839615135"/>
      </p:ext>
    </p:extLst>
  </p:cSld>
  <p:clrMapOvr>
    <a:masterClrMapping/>
  </p:clrMapOvr>
  <mc:AlternateContent xmlns:mc="http://schemas.openxmlformats.org/markup-compatibility/2006" xmlns:p14="http://schemas.microsoft.com/office/powerpoint/2010/main">
    <mc:Choice Requires="p14">
      <p:transition spd="slow" p14:dur="2000" advTm="9000">
        <p:split orient="vert"/>
      </p:transition>
    </mc:Choice>
    <mc:Fallback xmlns="">
      <p:transition spd="slow" advTm="900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500"/>
                                        <p:tgtEl>
                                          <p:spTgt spid="6">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wipe(left)">
                                      <p:cBhvr>
                                        <p:cTn id="11" dur="500"/>
                                        <p:tgtEl>
                                          <p:spTgt spid="6">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wipe(left)">
                                      <p:cBhvr>
                                        <p:cTn id="15" dur="500"/>
                                        <p:tgtEl>
                                          <p:spTgt spid="6">
                                            <p:txEl>
                                              <p:pRg st="2" end="2"/>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Effect transition="in" filter="wipe(left)">
                                      <p:cBhvr>
                                        <p:cTn id="19" dur="500"/>
                                        <p:tgtEl>
                                          <p:spTgt spid="6">
                                            <p:txEl>
                                              <p:pRg st="3" end="3"/>
                                            </p:tx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Effect transition="in" filter="wipe(left)">
                                      <p:cBhvr>
                                        <p:cTn id="23" dur="500"/>
                                        <p:tgtEl>
                                          <p:spTgt spid="6">
                                            <p:txEl>
                                              <p:pRg st="4" end="4"/>
                                            </p:txEl>
                                          </p:spTgt>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wipe(left)">
                                      <p:cBhvr>
                                        <p:cTn id="27" dur="500"/>
                                        <p:tgtEl>
                                          <p:spTgt spid="6">
                                            <p:txEl>
                                              <p:pRg st="5" end="5"/>
                                            </p:txEl>
                                          </p:spTgt>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animEffect transition="in" filter="wipe(left)">
                                      <p:cBhvr>
                                        <p:cTn id="31" dur="500"/>
                                        <p:tgtEl>
                                          <p:spTgt spid="6">
                                            <p:txEl>
                                              <p:pRg st="6" end="6"/>
                                            </p:txEl>
                                          </p:spTgt>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7">
                                            <p:txEl>
                                              <p:pRg st="0" end="0"/>
                                            </p:txEl>
                                          </p:spTgt>
                                        </p:tgtEl>
                                        <p:attrNameLst>
                                          <p:attrName>style.visibility</p:attrName>
                                        </p:attrNameLst>
                                      </p:cBhvr>
                                      <p:to>
                                        <p:strVal val="visible"/>
                                      </p:to>
                                    </p:set>
                                    <p:animEffect transition="in" filter="wipe(left)">
                                      <p:cBhvr>
                                        <p:cTn id="35" dur="500"/>
                                        <p:tgtEl>
                                          <p:spTgt spid="7">
                                            <p:txEl>
                                              <p:pRg st="0" end="0"/>
                                            </p:txEl>
                                          </p:spTgt>
                                        </p:tgtEl>
                                      </p:cBhvr>
                                    </p:animEffect>
                                  </p:childTnLst>
                                </p:cTn>
                              </p:par>
                            </p:childTnLst>
                          </p:cTn>
                        </p:par>
                        <p:par>
                          <p:cTn id="36" fill="hold">
                            <p:stCondLst>
                              <p:cond delay="4000"/>
                            </p:stCondLst>
                            <p:childTnLst>
                              <p:par>
                                <p:cTn id="37" presetID="22" presetClass="entr" presetSubtype="8" fill="hold" grpId="0" nodeType="afterEffect">
                                  <p:stCondLst>
                                    <p:cond delay="0"/>
                                  </p:stCondLst>
                                  <p:childTnLst>
                                    <p:set>
                                      <p:cBhvr>
                                        <p:cTn id="38" dur="1" fill="hold">
                                          <p:stCondLst>
                                            <p:cond delay="0"/>
                                          </p:stCondLst>
                                        </p:cTn>
                                        <p:tgtEl>
                                          <p:spTgt spid="7">
                                            <p:txEl>
                                              <p:pRg st="1" end="1"/>
                                            </p:txEl>
                                          </p:spTgt>
                                        </p:tgtEl>
                                        <p:attrNameLst>
                                          <p:attrName>style.visibility</p:attrName>
                                        </p:attrNameLst>
                                      </p:cBhvr>
                                      <p:to>
                                        <p:strVal val="visible"/>
                                      </p:to>
                                    </p:set>
                                    <p:animEffect transition="in" filter="wipe(left)">
                                      <p:cBhvr>
                                        <p:cTn id="39" dur="500"/>
                                        <p:tgtEl>
                                          <p:spTgt spid="7">
                                            <p:txEl>
                                              <p:pRg st="1" end="1"/>
                                            </p:txEl>
                                          </p:spTgt>
                                        </p:tgtEl>
                                      </p:cBhvr>
                                    </p:animEffect>
                                  </p:childTnLst>
                                </p:cTn>
                              </p:par>
                            </p:childTnLst>
                          </p:cTn>
                        </p:par>
                        <p:par>
                          <p:cTn id="40" fill="hold">
                            <p:stCondLst>
                              <p:cond delay="4500"/>
                            </p:stCondLst>
                            <p:childTnLst>
                              <p:par>
                                <p:cTn id="41" presetID="22" presetClass="entr" presetSubtype="8" fill="hold" grpId="0" nodeType="afterEffect">
                                  <p:stCondLst>
                                    <p:cond delay="0"/>
                                  </p:stCondLst>
                                  <p:childTnLst>
                                    <p:set>
                                      <p:cBhvr>
                                        <p:cTn id="42" dur="1" fill="hold">
                                          <p:stCondLst>
                                            <p:cond delay="0"/>
                                          </p:stCondLst>
                                        </p:cTn>
                                        <p:tgtEl>
                                          <p:spTgt spid="7">
                                            <p:txEl>
                                              <p:pRg st="2" end="2"/>
                                            </p:txEl>
                                          </p:spTgt>
                                        </p:tgtEl>
                                        <p:attrNameLst>
                                          <p:attrName>style.visibility</p:attrName>
                                        </p:attrNameLst>
                                      </p:cBhvr>
                                      <p:to>
                                        <p:strVal val="visible"/>
                                      </p:to>
                                    </p:set>
                                    <p:animEffect transition="in" filter="wipe(left)">
                                      <p:cBhvr>
                                        <p:cTn id="43" dur="500"/>
                                        <p:tgtEl>
                                          <p:spTgt spid="7">
                                            <p:txEl>
                                              <p:pRg st="2" end="2"/>
                                            </p:txEl>
                                          </p:spTgt>
                                        </p:tgtEl>
                                      </p:cBhvr>
                                    </p:animEffect>
                                  </p:childTnLst>
                                </p:cTn>
                              </p:par>
                            </p:childTnLst>
                          </p:cTn>
                        </p:par>
                        <p:par>
                          <p:cTn id="44" fill="hold">
                            <p:stCondLst>
                              <p:cond delay="5000"/>
                            </p:stCondLst>
                            <p:childTnLst>
                              <p:par>
                                <p:cTn id="45" presetID="22" presetClass="entr" presetSubtype="8" fill="hold" grpId="0" nodeType="afterEffect">
                                  <p:stCondLst>
                                    <p:cond delay="0"/>
                                  </p:stCondLst>
                                  <p:childTnLst>
                                    <p:set>
                                      <p:cBhvr>
                                        <p:cTn id="46" dur="1" fill="hold">
                                          <p:stCondLst>
                                            <p:cond delay="0"/>
                                          </p:stCondLst>
                                        </p:cTn>
                                        <p:tgtEl>
                                          <p:spTgt spid="7">
                                            <p:txEl>
                                              <p:pRg st="3" end="3"/>
                                            </p:txEl>
                                          </p:spTgt>
                                        </p:tgtEl>
                                        <p:attrNameLst>
                                          <p:attrName>style.visibility</p:attrName>
                                        </p:attrNameLst>
                                      </p:cBhvr>
                                      <p:to>
                                        <p:strVal val="visible"/>
                                      </p:to>
                                    </p:set>
                                    <p:animEffect transition="in" filter="wipe(left)">
                                      <p:cBhvr>
                                        <p:cTn id="47" dur="500"/>
                                        <p:tgtEl>
                                          <p:spTgt spid="7">
                                            <p:txEl>
                                              <p:pRg st="3" end="3"/>
                                            </p:txEl>
                                          </p:spTgt>
                                        </p:tgtEl>
                                      </p:cBhvr>
                                    </p:animEffect>
                                  </p:childTnLst>
                                </p:cTn>
                              </p:par>
                            </p:childTnLst>
                          </p:cTn>
                        </p:par>
                        <p:par>
                          <p:cTn id="48" fill="hold">
                            <p:stCondLst>
                              <p:cond delay="5500"/>
                            </p:stCondLst>
                            <p:childTnLst>
                              <p:par>
                                <p:cTn id="49" presetID="22" presetClass="entr" presetSubtype="8" fill="hold" grpId="0" nodeType="afterEffect">
                                  <p:stCondLst>
                                    <p:cond delay="0"/>
                                  </p:stCondLst>
                                  <p:childTnLst>
                                    <p:set>
                                      <p:cBhvr>
                                        <p:cTn id="50" dur="1" fill="hold">
                                          <p:stCondLst>
                                            <p:cond delay="0"/>
                                          </p:stCondLst>
                                        </p:cTn>
                                        <p:tgtEl>
                                          <p:spTgt spid="7">
                                            <p:txEl>
                                              <p:pRg st="4" end="4"/>
                                            </p:txEl>
                                          </p:spTgt>
                                        </p:tgtEl>
                                        <p:attrNameLst>
                                          <p:attrName>style.visibility</p:attrName>
                                        </p:attrNameLst>
                                      </p:cBhvr>
                                      <p:to>
                                        <p:strVal val="visible"/>
                                      </p:to>
                                    </p:set>
                                    <p:animEffect transition="in" filter="wipe(left)">
                                      <p:cBhvr>
                                        <p:cTn id="51" dur="500"/>
                                        <p:tgtEl>
                                          <p:spTgt spid="7">
                                            <p:txEl>
                                              <p:pRg st="4" end="4"/>
                                            </p:txEl>
                                          </p:spTgt>
                                        </p:tgtEl>
                                      </p:cBhvr>
                                    </p:animEffect>
                                  </p:childTnLst>
                                </p:cTn>
                              </p:par>
                            </p:childTnLst>
                          </p:cTn>
                        </p:par>
                        <p:par>
                          <p:cTn id="52" fill="hold">
                            <p:stCondLst>
                              <p:cond delay="6000"/>
                            </p:stCondLst>
                            <p:childTnLst>
                              <p:par>
                                <p:cTn id="53" presetID="22" presetClass="entr" presetSubtype="8" fill="hold" grpId="0" nodeType="afterEffect">
                                  <p:stCondLst>
                                    <p:cond delay="0"/>
                                  </p:stCondLst>
                                  <p:childTnLst>
                                    <p:set>
                                      <p:cBhvr>
                                        <p:cTn id="54" dur="1" fill="hold">
                                          <p:stCondLst>
                                            <p:cond delay="0"/>
                                          </p:stCondLst>
                                        </p:cTn>
                                        <p:tgtEl>
                                          <p:spTgt spid="7">
                                            <p:txEl>
                                              <p:pRg st="5" end="5"/>
                                            </p:txEl>
                                          </p:spTgt>
                                        </p:tgtEl>
                                        <p:attrNameLst>
                                          <p:attrName>style.visibility</p:attrName>
                                        </p:attrNameLst>
                                      </p:cBhvr>
                                      <p:to>
                                        <p:strVal val="visible"/>
                                      </p:to>
                                    </p:set>
                                    <p:animEffect transition="in" filter="wipe(left)">
                                      <p:cBhvr>
                                        <p:cTn id="55"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kumimoji="1" lang="ja-JP" altLang="en-US" sz="3200" dirty="0" smtClean="0"/>
              <a:t>終身</a:t>
            </a:r>
            <a:r>
              <a:rPr kumimoji="1" lang="ja-JP" altLang="en-US" sz="3200" dirty="0" smtClean="0"/>
              <a:t>定期金契約</a:t>
            </a:r>
            <a:r>
              <a:rPr kumimoji="1" lang="en-US" altLang="ja-JP" sz="3200" dirty="0" smtClean="0"/>
              <a:t/>
            </a:r>
            <a:br>
              <a:rPr kumimoji="1" lang="en-US" altLang="ja-JP" sz="3200" dirty="0" smtClean="0"/>
            </a:br>
            <a:r>
              <a:rPr kumimoji="1" lang="ja-JP" altLang="en-US" sz="2800" dirty="0" smtClean="0"/>
              <a:t>目次</a:t>
            </a:r>
            <a:r>
              <a:rPr kumimoji="1" lang="ja-JP" altLang="en-US" sz="1800" dirty="0" smtClean="0"/>
              <a:t>（下枠の　　　　 をクリックすると，この目次に戻る）</a:t>
            </a:r>
            <a:endParaRPr kumimoji="1" lang="ja-JP" altLang="en-US" sz="1800" dirty="0"/>
          </a:p>
        </p:txBody>
      </p:sp>
      <p:sp>
        <p:nvSpPr>
          <p:cNvPr id="7" name="コンテンツ プレースホルダー 6"/>
          <p:cNvSpPr>
            <a:spLocks noGrp="1"/>
          </p:cNvSpPr>
          <p:nvPr>
            <p:ph sz="half" idx="1"/>
          </p:nvPr>
        </p:nvSpPr>
        <p:spPr>
          <a:xfrm>
            <a:off x="323528" y="1710870"/>
            <a:ext cx="4248472" cy="4310897"/>
          </a:xfrm>
        </p:spPr>
        <p:txBody>
          <a:bodyPr>
            <a:noAutofit/>
          </a:bodyPr>
          <a:lstStyle/>
          <a:p>
            <a:r>
              <a:rPr lang="ja-JP" altLang="en-US" dirty="0" smtClean="0">
                <a:hlinkClick r:id="rId3" action="ppaction://hlinksldjump"/>
              </a:rPr>
              <a:t>終身定期金契約の成立</a:t>
            </a:r>
            <a:endParaRPr lang="en-US" altLang="ja-JP" dirty="0" smtClean="0"/>
          </a:p>
          <a:p>
            <a:pPr lvl="1"/>
            <a:r>
              <a:rPr lang="ja-JP" altLang="en-US" dirty="0" smtClean="0">
                <a:hlinkClick r:id="rId4" action="ppaction://hlinksldjump"/>
              </a:rPr>
              <a:t>典型例</a:t>
            </a:r>
            <a:endParaRPr lang="en-US" altLang="ja-JP" dirty="0" smtClean="0"/>
          </a:p>
          <a:p>
            <a:pPr lvl="1"/>
            <a:r>
              <a:rPr lang="ja-JP" altLang="en-US" dirty="0" smtClean="0">
                <a:hlinkClick r:id="rId5" action="ppaction://hlinksldjump"/>
              </a:rPr>
              <a:t>第三者のためにする契約</a:t>
            </a:r>
            <a:endParaRPr lang="en-US" altLang="ja-JP" dirty="0" smtClean="0"/>
          </a:p>
          <a:p>
            <a:pPr lvl="1"/>
            <a:r>
              <a:rPr lang="ja-JP" altLang="en-US" dirty="0" smtClean="0">
                <a:hlinkClick r:id="rId6" action="ppaction://hlinksldjump"/>
              </a:rPr>
              <a:t>利用率の低迷</a:t>
            </a:r>
            <a:endParaRPr lang="en-US" altLang="ja-JP" dirty="0" smtClean="0"/>
          </a:p>
          <a:p>
            <a:r>
              <a:rPr lang="ja-JP" altLang="en-US" dirty="0">
                <a:hlinkClick r:id="rId7" action="ppaction://hlinksldjump"/>
              </a:rPr>
              <a:t>終身定期</a:t>
            </a:r>
            <a:r>
              <a:rPr lang="ja-JP" altLang="en-US" dirty="0" smtClean="0">
                <a:hlinkClick r:id="rId7" action="ppaction://hlinksldjump"/>
              </a:rPr>
              <a:t>金契約の効力</a:t>
            </a:r>
            <a:endParaRPr lang="en-US" altLang="ja-JP" dirty="0" smtClean="0"/>
          </a:p>
          <a:p>
            <a:pPr lvl="1"/>
            <a:r>
              <a:rPr lang="ja-JP" altLang="en-US" dirty="0">
                <a:hlinkClick r:id="rId8" action="ppaction://hlinksldjump"/>
              </a:rPr>
              <a:t>終身定期</a:t>
            </a:r>
            <a:r>
              <a:rPr lang="ja-JP" altLang="en-US" dirty="0" smtClean="0">
                <a:hlinkClick r:id="rId8" action="ppaction://hlinksldjump"/>
              </a:rPr>
              <a:t>金の計算</a:t>
            </a:r>
            <a:endParaRPr lang="en-US" altLang="ja-JP" dirty="0" smtClean="0"/>
          </a:p>
          <a:p>
            <a:pPr lvl="1"/>
            <a:r>
              <a:rPr lang="ja-JP" altLang="en-US" dirty="0" smtClean="0">
                <a:hlinkClick r:id="rId9" action="ppaction://hlinksldjump"/>
              </a:rPr>
              <a:t>終身定期金契約の存続妨害とその効果</a:t>
            </a:r>
            <a:r>
              <a:rPr lang="ja-JP" altLang="en-US" dirty="0" smtClean="0"/>
              <a:t>　</a:t>
            </a:r>
            <a:r>
              <a:rPr lang="ja-JP" altLang="en-US" dirty="0" smtClean="0">
                <a:hlinkClick r:id="rId10" action="ppaction://hlinksldjump"/>
              </a:rPr>
              <a:t>図解</a:t>
            </a:r>
            <a:endParaRPr lang="en-US" altLang="ja-JP" dirty="0" smtClean="0"/>
          </a:p>
          <a:p>
            <a:pPr lvl="1"/>
            <a:r>
              <a:rPr lang="ja-JP" altLang="en-US" dirty="0" smtClean="0">
                <a:hlinkClick r:id="rId11" action="ppaction://hlinksldjump"/>
              </a:rPr>
              <a:t>遺贈に基づく終身定期金</a:t>
            </a:r>
            <a:endParaRPr lang="en-US" altLang="ja-JP" dirty="0" smtClean="0"/>
          </a:p>
        </p:txBody>
      </p:sp>
      <p:sp>
        <p:nvSpPr>
          <p:cNvPr id="8" name="コンテンツ プレースホルダー 7"/>
          <p:cNvSpPr>
            <a:spLocks noGrp="1"/>
          </p:cNvSpPr>
          <p:nvPr>
            <p:ph sz="half" idx="2"/>
          </p:nvPr>
        </p:nvSpPr>
        <p:spPr>
          <a:xfrm>
            <a:off x="5004048" y="1698052"/>
            <a:ext cx="3744416" cy="4323105"/>
          </a:xfrm>
        </p:spPr>
        <p:txBody>
          <a:bodyPr>
            <a:normAutofit/>
          </a:bodyPr>
          <a:lstStyle/>
          <a:p>
            <a:r>
              <a:rPr lang="ja-JP" altLang="en-US" dirty="0">
                <a:hlinkClick r:id="rId12" action="ppaction://hlinksldjump"/>
              </a:rPr>
              <a:t>終身定期金契約の終了</a:t>
            </a:r>
            <a:endParaRPr lang="en-US" altLang="ja-JP" dirty="0"/>
          </a:p>
          <a:p>
            <a:pPr lvl="1"/>
            <a:r>
              <a:rPr lang="ja-JP" altLang="en-US" dirty="0">
                <a:hlinkClick r:id="rId13" action="ppaction://hlinksldjump"/>
              </a:rPr>
              <a:t>解除の要件と効果</a:t>
            </a:r>
            <a:endParaRPr lang="en-US" altLang="ja-JP" dirty="0"/>
          </a:p>
          <a:p>
            <a:pPr lvl="1"/>
            <a:r>
              <a:rPr lang="ja-JP" altLang="en-US" dirty="0">
                <a:hlinkClick r:id="rId14" action="ppaction://hlinksldjump"/>
              </a:rPr>
              <a:t>同時履行の抗弁権の準用</a:t>
            </a:r>
            <a:endParaRPr lang="en-US" altLang="ja-JP" dirty="0"/>
          </a:p>
          <a:p>
            <a:r>
              <a:rPr lang="ja-JP" altLang="en-US" dirty="0" smtClean="0"/>
              <a:t>参考文献</a:t>
            </a:r>
            <a:endParaRPr lang="en-US" altLang="ja-JP" dirty="0" smtClean="0"/>
          </a:p>
          <a:p>
            <a:pPr lvl="1"/>
            <a:r>
              <a:rPr lang="ja-JP" altLang="en-US" dirty="0">
                <a:hlinkClick r:id="rId15" action="ppaction://hlinksldjump"/>
              </a:rPr>
              <a:t>参考</a:t>
            </a:r>
            <a:r>
              <a:rPr lang="ja-JP" altLang="en-US" dirty="0" smtClean="0">
                <a:hlinkClick r:id="rId15" action="ppaction://hlinksldjump"/>
              </a:rPr>
              <a:t>判例</a:t>
            </a:r>
            <a:endParaRPr lang="en-US" altLang="ja-JP" dirty="0" smtClean="0"/>
          </a:p>
          <a:p>
            <a:pPr lvl="1"/>
            <a:r>
              <a:rPr lang="ja-JP" altLang="en-US" dirty="0">
                <a:hlinkClick r:id="rId16" action="ppaction://hlinksldjump"/>
              </a:rPr>
              <a:t>参考図書</a:t>
            </a:r>
            <a:endParaRPr lang="en-US" altLang="ja-JP" dirty="0" smtClean="0"/>
          </a:p>
        </p:txBody>
      </p:sp>
      <p:sp>
        <p:nvSpPr>
          <p:cNvPr id="3" name="動作設定ボタン : 最初 2">
            <a:hlinkClick r:id="rId17" action="ppaction://hlinksldjump" highlightClick="1"/>
          </p:cNvPr>
          <p:cNvSpPr/>
          <p:nvPr/>
        </p:nvSpPr>
        <p:spPr>
          <a:xfrm>
            <a:off x="3457576" y="1018432"/>
            <a:ext cx="466352" cy="322336"/>
          </a:xfrm>
          <a:prstGeom prst="actionButtonBeginning">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日付プレースホルダー 3"/>
          <p:cNvSpPr>
            <a:spLocks noGrp="1"/>
          </p:cNvSpPr>
          <p:nvPr>
            <p:ph type="dt" sz="half" idx="10"/>
          </p:nvPr>
        </p:nvSpPr>
        <p:spPr/>
        <p:txBody>
          <a:bodyPr/>
          <a:lstStyle/>
          <a:p>
            <a:fld id="{B111514B-FA8F-467A-82BC-A64A02F936F0}" type="datetime1">
              <a:rPr kumimoji="1" lang="ja-JP" altLang="en-US" smtClean="0"/>
              <a:t>2015/1/14</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4</a:t>
            </a:fld>
            <a:endParaRPr kumimoji="1" lang="ja-JP" altLang="en-US"/>
          </a:p>
        </p:txBody>
      </p:sp>
    </p:spTree>
    <p:extLst>
      <p:ext uri="{BB962C8B-B14F-4D97-AF65-F5344CB8AC3E}">
        <p14:creationId xmlns:p14="http://schemas.microsoft.com/office/powerpoint/2010/main" val="2931925205"/>
      </p:ext>
    </p:extLst>
  </p:cSld>
  <p:clrMapOvr>
    <a:masterClrMapping/>
  </p:clrMapOvr>
  <mc:AlternateContent xmlns:mc="http://schemas.openxmlformats.org/markup-compatibility/2006" xmlns:p14="http://schemas.microsoft.com/office/powerpoint/2010/main">
    <mc:Choice Requires="p14">
      <p:transition spd="slow" p14:dur="1600" advTm="10000">
        <p:blinds dir="vert"/>
      </p:transition>
    </mc:Choice>
    <mc:Fallback xmlns="">
      <p:transition spd="slow" advTm="10000">
        <p:blinds dir="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611560" y="1958975"/>
            <a:ext cx="7918648" cy="1470025"/>
          </a:xfrm>
        </p:spPr>
        <p:txBody>
          <a:bodyPr/>
          <a:lstStyle/>
          <a:p>
            <a:r>
              <a:rPr kumimoji="1" lang="ja-JP" altLang="en-US" dirty="0" smtClean="0"/>
              <a:t>終身</a:t>
            </a:r>
            <a:r>
              <a:rPr kumimoji="1" lang="ja-JP" altLang="en-US" dirty="0" smtClean="0"/>
              <a:t>定期金契約</a:t>
            </a:r>
            <a:endParaRPr kumimoji="1" lang="ja-JP" altLang="en-US" dirty="0"/>
          </a:p>
        </p:txBody>
      </p:sp>
      <p:sp>
        <p:nvSpPr>
          <p:cNvPr id="6" name="サブタイトル 5"/>
          <p:cNvSpPr>
            <a:spLocks noGrp="1"/>
          </p:cNvSpPr>
          <p:nvPr>
            <p:ph type="subTitle" idx="1"/>
          </p:nvPr>
        </p:nvSpPr>
        <p:spPr>
          <a:xfrm>
            <a:off x="1129472" y="3429000"/>
            <a:ext cx="6885057" cy="2592288"/>
          </a:xfrm>
        </p:spPr>
        <p:txBody>
          <a:bodyPr>
            <a:noAutofit/>
          </a:bodyPr>
          <a:lstStyle/>
          <a:p>
            <a:pPr marL="342900" indent="-342900" algn="l">
              <a:lnSpc>
                <a:spcPct val="150000"/>
              </a:lnSpc>
              <a:buFont typeface="Wingdings" pitchFamily="2" charset="2"/>
              <a:buChar char="n"/>
            </a:pPr>
            <a:r>
              <a:rPr lang="ja-JP" altLang="en-US" sz="2400" dirty="0" smtClean="0"/>
              <a:t>終身</a:t>
            </a:r>
            <a:r>
              <a:rPr lang="ja-JP" altLang="en-US" sz="2400" dirty="0" smtClean="0"/>
              <a:t>定期金契約の成立</a:t>
            </a:r>
            <a:endParaRPr lang="en-US" altLang="ja-JP" sz="2400" dirty="0" smtClean="0"/>
          </a:p>
          <a:p>
            <a:pPr marL="342900" indent="-342900" algn="l">
              <a:lnSpc>
                <a:spcPct val="150000"/>
              </a:lnSpc>
              <a:buFont typeface="Wingdings" pitchFamily="2" charset="2"/>
              <a:buChar char="n"/>
            </a:pPr>
            <a:r>
              <a:rPr lang="ja-JP" altLang="en-US" sz="2400" dirty="0" smtClean="0"/>
              <a:t>終身</a:t>
            </a:r>
            <a:r>
              <a:rPr lang="ja-JP" altLang="en-US" sz="2400" dirty="0" smtClean="0"/>
              <a:t>定期金契約の効力</a:t>
            </a:r>
            <a:endParaRPr lang="en-US" altLang="ja-JP" sz="2400" dirty="0" smtClean="0"/>
          </a:p>
          <a:p>
            <a:pPr marL="342900" indent="-342900" algn="l">
              <a:lnSpc>
                <a:spcPct val="150000"/>
              </a:lnSpc>
              <a:buFont typeface="Wingdings" pitchFamily="2" charset="2"/>
              <a:buChar char="n"/>
            </a:pPr>
            <a:r>
              <a:rPr kumimoji="1" lang="ja-JP" altLang="en-US" sz="2400" dirty="0" smtClean="0"/>
              <a:t>終身</a:t>
            </a:r>
            <a:r>
              <a:rPr kumimoji="1" lang="ja-JP" altLang="en-US" sz="2400" dirty="0" smtClean="0"/>
              <a:t>定期金契約の終了</a:t>
            </a:r>
            <a:endParaRPr kumimoji="1" lang="en-US" altLang="ja-JP" sz="2400" dirty="0" smtClean="0"/>
          </a:p>
        </p:txBody>
      </p:sp>
      <p:sp>
        <p:nvSpPr>
          <p:cNvPr id="2" name="日付プレースホルダー 1"/>
          <p:cNvSpPr>
            <a:spLocks noGrp="1"/>
          </p:cNvSpPr>
          <p:nvPr>
            <p:ph type="dt" sz="half" idx="10"/>
          </p:nvPr>
        </p:nvSpPr>
        <p:spPr/>
        <p:txBody>
          <a:bodyPr/>
          <a:lstStyle/>
          <a:p>
            <a:fld id="{BB459BD1-38C7-4164-8F3E-5030A0F8C553}" type="datetime1">
              <a:rPr kumimoji="1" lang="ja-JP" altLang="en-US" smtClean="0"/>
              <a:t>2015/1/14</a:t>
            </a:fld>
            <a:endParaRPr kumimoji="1" lang="ja-JP" altLang="en-US"/>
          </a:p>
        </p:txBody>
      </p:sp>
      <p:sp>
        <p:nvSpPr>
          <p:cNvPr id="3" name="フッター プレースホルダー 2"/>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5</a:t>
            </a:fld>
            <a:endParaRPr kumimoji="1" lang="ja-JP" altLang="en-US"/>
          </a:p>
        </p:txBody>
      </p:sp>
    </p:spTree>
    <p:extLst>
      <p:ext uri="{BB962C8B-B14F-4D97-AF65-F5344CB8AC3E}">
        <p14:creationId xmlns:p14="http://schemas.microsoft.com/office/powerpoint/2010/main" val="3517837034"/>
      </p:ext>
    </p:extLst>
  </p:cSld>
  <p:clrMapOvr>
    <a:masterClrMapping/>
  </p:clrMapOvr>
  <mc:AlternateContent xmlns:mc="http://schemas.openxmlformats.org/markup-compatibility/2006" xmlns:p14="http://schemas.microsoft.com/office/powerpoint/2010/main">
    <mc:Choice Requires="p14">
      <p:transition spd="slow" p14:dur="1500" advTm="7000">
        <p:split orient="vert"/>
      </p:transition>
    </mc:Choice>
    <mc:Fallback xmlns="">
      <p:transition spd="slow" advTm="700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1000"/>
                                        <p:tgtEl>
                                          <p:spTgt spid="6">
                                            <p:txEl>
                                              <p:pRg st="0" end="0"/>
                                            </p:txEl>
                                          </p:spTgt>
                                        </p:tgtEl>
                                      </p:cBhvr>
                                    </p:animEffect>
                                  </p:childTnLst>
                                </p:cTn>
                              </p:par>
                            </p:childTnLst>
                          </p:cTn>
                        </p:par>
                        <p:par>
                          <p:cTn id="8" fill="hold">
                            <p:stCondLst>
                              <p:cond delay="1500"/>
                            </p:stCondLst>
                            <p:childTnLst>
                              <p:par>
                                <p:cTn id="9" presetID="22" presetClass="entr" presetSubtype="8" fill="hold" grpId="0" nodeType="afterEffect">
                                  <p:stCondLst>
                                    <p:cond delay="50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wipe(left)">
                                      <p:cBhvr>
                                        <p:cTn id="11" dur="1000"/>
                                        <p:tgtEl>
                                          <p:spTgt spid="6">
                                            <p:txEl>
                                              <p:pRg st="1" end="1"/>
                                            </p:txEl>
                                          </p:spTgt>
                                        </p:tgtEl>
                                      </p:cBhvr>
                                    </p:animEffect>
                                  </p:childTnLst>
                                </p:cTn>
                              </p:par>
                            </p:childTnLst>
                          </p:cTn>
                        </p:par>
                        <p:par>
                          <p:cTn id="12" fill="hold">
                            <p:stCondLst>
                              <p:cond delay="3000"/>
                            </p:stCondLst>
                            <p:childTnLst>
                              <p:par>
                                <p:cTn id="13" presetID="22" presetClass="entr" presetSubtype="8" fill="hold" grpId="0" nodeType="afterEffect">
                                  <p:stCondLst>
                                    <p:cond delay="50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wipe(left)">
                                      <p:cBhvr>
                                        <p:cTn id="15" dur="1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ctrTitle"/>
          </p:nvPr>
        </p:nvSpPr>
        <p:spPr>
          <a:xfrm>
            <a:off x="685800" y="1268760"/>
            <a:ext cx="7772400" cy="1470025"/>
          </a:xfrm>
        </p:spPr>
        <p:txBody>
          <a:bodyPr>
            <a:normAutofit/>
          </a:bodyPr>
          <a:lstStyle/>
          <a:p>
            <a:r>
              <a:rPr kumimoji="1" lang="ja-JP" altLang="en-US" sz="4000" dirty="0" smtClean="0"/>
              <a:t>終身</a:t>
            </a:r>
            <a:r>
              <a:rPr kumimoji="1" lang="ja-JP" altLang="en-US" sz="4000" dirty="0" smtClean="0"/>
              <a:t>定期金契約の成立</a:t>
            </a:r>
            <a:endParaRPr kumimoji="1" lang="ja-JP" altLang="en-US" sz="4000" dirty="0"/>
          </a:p>
        </p:txBody>
      </p:sp>
      <p:sp>
        <p:nvSpPr>
          <p:cNvPr id="8" name="サブタイトル 7"/>
          <p:cNvSpPr>
            <a:spLocks noGrp="1"/>
          </p:cNvSpPr>
          <p:nvPr>
            <p:ph type="subTitle" idx="1"/>
          </p:nvPr>
        </p:nvSpPr>
        <p:spPr>
          <a:xfrm>
            <a:off x="699516" y="3429000"/>
            <a:ext cx="7744968" cy="1993776"/>
          </a:xfrm>
        </p:spPr>
        <p:txBody>
          <a:bodyPr>
            <a:noAutofit/>
          </a:bodyPr>
          <a:lstStyle/>
          <a:p>
            <a:pPr marL="514350" indent="-514350" algn="l">
              <a:buAutoNum type="arabicPeriod"/>
            </a:pPr>
            <a:r>
              <a:rPr kumimoji="1" lang="ja-JP" altLang="en-US" sz="2400" dirty="0" smtClean="0">
                <a:solidFill>
                  <a:schemeClr val="tx1"/>
                </a:solidFill>
              </a:rPr>
              <a:t>終身定期金契約の典型例はどのようなものか</a:t>
            </a:r>
            <a:r>
              <a:rPr kumimoji="1" lang="en-US" altLang="ja-JP" sz="2400" dirty="0" smtClean="0">
                <a:solidFill>
                  <a:schemeClr val="tx1"/>
                </a:solidFill>
              </a:rPr>
              <a:t>?</a:t>
            </a:r>
          </a:p>
          <a:p>
            <a:pPr marL="514350" indent="-514350" algn="l">
              <a:buAutoNum type="arabicPeriod"/>
            </a:pPr>
            <a:r>
              <a:rPr kumimoji="1" lang="ja-JP" altLang="en-US" sz="2400" dirty="0" smtClean="0">
                <a:solidFill>
                  <a:schemeClr val="tx1"/>
                </a:solidFill>
              </a:rPr>
              <a:t>終身定期金契約が第三者のためにする契約として成立する場合というのはどのような場合か</a:t>
            </a:r>
            <a:r>
              <a:rPr kumimoji="1" lang="en-US" altLang="ja-JP" sz="2400" dirty="0" smtClean="0">
                <a:solidFill>
                  <a:schemeClr val="tx1"/>
                </a:solidFill>
              </a:rPr>
              <a:t>?</a:t>
            </a:r>
          </a:p>
          <a:p>
            <a:pPr marL="514350" indent="-514350" algn="l">
              <a:buAutoNum type="arabicPeriod"/>
            </a:pPr>
            <a:r>
              <a:rPr lang="ja-JP" altLang="en-US" sz="2400" dirty="0" smtClean="0">
                <a:solidFill>
                  <a:schemeClr val="tx1"/>
                </a:solidFill>
              </a:rPr>
              <a:t>終身定期金契約が余り使われていない理由は何か</a:t>
            </a:r>
            <a:r>
              <a:rPr lang="en-US" altLang="ja-JP" sz="2400" dirty="0" smtClean="0">
                <a:solidFill>
                  <a:schemeClr val="tx1"/>
                </a:solidFill>
              </a:rPr>
              <a:t>?</a:t>
            </a:r>
          </a:p>
        </p:txBody>
      </p:sp>
      <p:sp>
        <p:nvSpPr>
          <p:cNvPr id="4" name="日付プレースホルダー 3"/>
          <p:cNvSpPr>
            <a:spLocks noGrp="1"/>
          </p:cNvSpPr>
          <p:nvPr>
            <p:ph type="dt" sz="half" idx="10"/>
          </p:nvPr>
        </p:nvSpPr>
        <p:spPr/>
        <p:txBody>
          <a:bodyPr/>
          <a:lstStyle/>
          <a:p>
            <a:fld id="{3CEB8538-F3C9-4548-9C6D-E79A11CE403E}" type="datetime1">
              <a:rPr kumimoji="1" lang="ja-JP" altLang="en-US" smtClean="0"/>
              <a:t>2015/1/14</a:t>
            </a:fld>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6" name="スライド番号プレースホルダー 5"/>
          <p:cNvSpPr>
            <a:spLocks noGrp="1"/>
          </p:cNvSpPr>
          <p:nvPr>
            <p:ph type="sldNum" sz="quarter" idx="12"/>
          </p:nvPr>
        </p:nvSpPr>
        <p:spPr/>
        <p:txBody>
          <a:bodyPr/>
          <a:lstStyle/>
          <a:p>
            <a:fld id="{E3EC445D-284E-4B8A-B31D-F8CAF32C55BE}" type="slidenum">
              <a:rPr kumimoji="1" lang="ja-JP" altLang="en-US" smtClean="0"/>
              <a:t>6</a:t>
            </a:fld>
            <a:endParaRPr kumimoji="1" lang="ja-JP" altLang="en-US" dirty="0"/>
          </a:p>
        </p:txBody>
      </p:sp>
    </p:spTree>
    <p:extLst>
      <p:ext uri="{BB962C8B-B14F-4D97-AF65-F5344CB8AC3E}">
        <p14:creationId xmlns:p14="http://schemas.microsoft.com/office/powerpoint/2010/main" val="295896787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left)">
                                      <p:cBhvr>
                                        <p:cTn id="7" dur="1000"/>
                                        <p:tgtEl>
                                          <p:spTgt spid="8">
                                            <p:txEl>
                                              <p:pRg st="0" end="0"/>
                                            </p:txEl>
                                          </p:spTgt>
                                        </p:tgtEl>
                                      </p:cBhvr>
                                    </p:animEffect>
                                  </p:childTnLst>
                                </p:cTn>
                              </p:par>
                            </p:childTnLst>
                          </p:cTn>
                        </p:par>
                        <p:par>
                          <p:cTn id="8" fill="hold">
                            <p:stCondLst>
                              <p:cond delay="1500"/>
                            </p:stCondLst>
                            <p:childTnLst>
                              <p:par>
                                <p:cTn id="9" presetID="22" presetClass="entr" presetSubtype="1" fill="hold" grpId="0" nodeType="afterEffect">
                                  <p:stCondLst>
                                    <p:cond delay="500"/>
                                  </p:stCondLst>
                                  <p:childTnLst>
                                    <p:set>
                                      <p:cBhvr>
                                        <p:cTn id="10" dur="1" fill="hold">
                                          <p:stCondLst>
                                            <p:cond delay="0"/>
                                          </p:stCondLst>
                                        </p:cTn>
                                        <p:tgtEl>
                                          <p:spTgt spid="8">
                                            <p:txEl>
                                              <p:pRg st="1" end="1"/>
                                            </p:txEl>
                                          </p:spTgt>
                                        </p:tgtEl>
                                        <p:attrNameLst>
                                          <p:attrName>style.visibility</p:attrName>
                                        </p:attrNameLst>
                                      </p:cBhvr>
                                      <p:to>
                                        <p:strVal val="visible"/>
                                      </p:to>
                                    </p:set>
                                    <p:animEffect transition="in" filter="wipe(up)">
                                      <p:cBhvr>
                                        <p:cTn id="11" dur="1750"/>
                                        <p:tgtEl>
                                          <p:spTgt spid="8">
                                            <p:txEl>
                                              <p:pRg st="1" end="1"/>
                                            </p:txEl>
                                          </p:spTgt>
                                        </p:tgtEl>
                                      </p:cBhvr>
                                    </p:animEffect>
                                  </p:childTnLst>
                                </p:cTn>
                              </p:par>
                            </p:childTnLst>
                          </p:cTn>
                        </p:par>
                        <p:par>
                          <p:cTn id="12" fill="hold">
                            <p:stCondLst>
                              <p:cond delay="3750"/>
                            </p:stCondLst>
                            <p:childTnLst>
                              <p:par>
                                <p:cTn id="13" presetID="22" presetClass="entr" presetSubtype="8" fill="hold" grpId="0" nodeType="afterEffect">
                                  <p:stCondLst>
                                    <p:cond delay="500"/>
                                  </p:stCondLst>
                                  <p:childTnLst>
                                    <p:set>
                                      <p:cBhvr>
                                        <p:cTn id="14" dur="1" fill="hold">
                                          <p:stCondLst>
                                            <p:cond delay="0"/>
                                          </p:stCondLst>
                                        </p:cTn>
                                        <p:tgtEl>
                                          <p:spTgt spid="8">
                                            <p:txEl>
                                              <p:pRg st="2" end="2"/>
                                            </p:txEl>
                                          </p:spTgt>
                                        </p:tgtEl>
                                        <p:attrNameLst>
                                          <p:attrName>style.visibility</p:attrName>
                                        </p:attrNameLst>
                                      </p:cBhvr>
                                      <p:to>
                                        <p:strVal val="visible"/>
                                      </p:to>
                                    </p:set>
                                    <p:animEffect transition="in" filter="wipe(left)">
                                      <p:cBhvr>
                                        <p:cTn id="15" dur="10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lstStyle/>
          <a:p>
            <a:r>
              <a:rPr kumimoji="1" lang="ja-JP" altLang="en-US" dirty="0" smtClean="0"/>
              <a:t>終身定期金契約の成立</a:t>
            </a:r>
            <a:endParaRPr kumimoji="1" lang="ja-JP" altLang="en-US" dirty="0"/>
          </a:p>
        </p:txBody>
      </p:sp>
      <p:sp>
        <p:nvSpPr>
          <p:cNvPr id="8" name="コンテンツ プレースホルダー 7"/>
          <p:cNvSpPr>
            <a:spLocks noGrp="1"/>
          </p:cNvSpPr>
          <p:nvPr>
            <p:ph sz="half" idx="1"/>
          </p:nvPr>
        </p:nvSpPr>
        <p:spPr/>
        <p:txBody>
          <a:bodyPr>
            <a:normAutofit fontScale="92500"/>
          </a:bodyPr>
          <a:lstStyle/>
          <a:p>
            <a:r>
              <a:rPr lang="ja-JP" altLang="en-US" b="1" dirty="0"/>
              <a:t>第</a:t>
            </a:r>
            <a:r>
              <a:rPr lang="en-US" altLang="ja-JP" b="1" dirty="0"/>
              <a:t>689</a:t>
            </a:r>
            <a:r>
              <a:rPr lang="ja-JP" altLang="en-US" b="1" dirty="0"/>
              <a:t>条</a:t>
            </a:r>
            <a:r>
              <a:rPr lang="ja-JP" altLang="en-US" dirty="0"/>
              <a:t>（終身定期金契約</a:t>
            </a:r>
            <a:r>
              <a:rPr lang="ja-JP" altLang="en-US" dirty="0" smtClean="0"/>
              <a:t>）</a:t>
            </a:r>
            <a:endParaRPr lang="en-US" altLang="ja-JP" dirty="0" smtClean="0"/>
          </a:p>
          <a:p>
            <a:pPr lvl="1"/>
            <a:r>
              <a:rPr lang="ja-JP" altLang="en-US" dirty="0" smtClean="0"/>
              <a:t>終身</a:t>
            </a:r>
            <a:r>
              <a:rPr lang="ja-JP" altLang="en-US" dirty="0"/>
              <a:t>定期金契約は，当事者の</a:t>
            </a:r>
            <a:r>
              <a:rPr lang="ja-JP" altLang="en-US" dirty="0" smtClean="0"/>
              <a:t>一方</a:t>
            </a:r>
            <a:r>
              <a:rPr lang="en-US" altLang="ja-JP" dirty="0" smtClean="0"/>
              <a:t>〔</a:t>
            </a:r>
            <a:r>
              <a:rPr lang="ja-JP" altLang="en-US" dirty="0" smtClean="0"/>
              <a:t>終身定期金債務者</a:t>
            </a:r>
            <a:r>
              <a:rPr lang="en-US" altLang="ja-JP" dirty="0" smtClean="0"/>
              <a:t>〕</a:t>
            </a:r>
            <a:r>
              <a:rPr lang="ja-JP" altLang="en-US" dirty="0" smtClean="0"/>
              <a:t>が</a:t>
            </a:r>
            <a:r>
              <a:rPr lang="ja-JP" altLang="en-US" dirty="0"/>
              <a:t>，自己，</a:t>
            </a:r>
            <a:r>
              <a:rPr lang="ja-JP" altLang="en-US" dirty="0" smtClean="0"/>
              <a:t>相手方</a:t>
            </a:r>
            <a:r>
              <a:rPr lang="en-US" altLang="ja-JP" dirty="0" smtClean="0"/>
              <a:t>〔</a:t>
            </a:r>
            <a:r>
              <a:rPr lang="ja-JP" altLang="en-US" dirty="0" smtClean="0"/>
              <a:t>終身定期金債権者</a:t>
            </a:r>
            <a:r>
              <a:rPr lang="en-US" altLang="ja-JP" dirty="0" smtClean="0"/>
              <a:t>〕</a:t>
            </a:r>
            <a:r>
              <a:rPr lang="ja-JP" altLang="en-US" dirty="0" smtClean="0"/>
              <a:t>又</a:t>
            </a:r>
            <a:r>
              <a:rPr lang="ja-JP" altLang="en-US" dirty="0"/>
              <a:t>は第三者の死亡に至るまで</a:t>
            </a:r>
            <a:r>
              <a:rPr lang="ja-JP" altLang="en-US" dirty="0" smtClean="0"/>
              <a:t>，</a:t>
            </a:r>
            <a:endParaRPr lang="en-US" altLang="ja-JP" dirty="0" smtClean="0"/>
          </a:p>
          <a:p>
            <a:pPr lvl="1"/>
            <a:r>
              <a:rPr lang="ja-JP" altLang="en-US" dirty="0" smtClean="0"/>
              <a:t>定期</a:t>
            </a:r>
            <a:r>
              <a:rPr lang="ja-JP" altLang="en-US" dirty="0"/>
              <a:t>に金銭その他の物を相手方又は第三者に給付することを約することによって</a:t>
            </a:r>
            <a:r>
              <a:rPr lang="ja-JP" altLang="en-US" dirty="0" smtClean="0"/>
              <a:t>，</a:t>
            </a:r>
            <a:endParaRPr lang="en-US" altLang="ja-JP" dirty="0" smtClean="0"/>
          </a:p>
          <a:p>
            <a:pPr lvl="1"/>
            <a:r>
              <a:rPr lang="ja-JP" altLang="en-US" dirty="0" smtClean="0"/>
              <a:t>その</a:t>
            </a:r>
            <a:r>
              <a:rPr lang="ja-JP" altLang="en-US" dirty="0"/>
              <a:t>効力を生ずる。</a:t>
            </a:r>
            <a:endParaRPr kumimoji="1" lang="ja-JP" altLang="en-US" dirty="0"/>
          </a:p>
        </p:txBody>
      </p:sp>
      <p:sp>
        <p:nvSpPr>
          <p:cNvPr id="9" name="コンテンツ プレースホルダー 8"/>
          <p:cNvSpPr>
            <a:spLocks noGrp="1"/>
          </p:cNvSpPr>
          <p:nvPr>
            <p:ph sz="half" idx="2"/>
          </p:nvPr>
        </p:nvSpPr>
        <p:spPr>
          <a:xfrm>
            <a:off x="5076056" y="1600200"/>
            <a:ext cx="3610744" cy="4525963"/>
          </a:xfrm>
        </p:spPr>
        <p:txBody>
          <a:bodyPr>
            <a:noAutofit/>
          </a:bodyPr>
          <a:lstStyle/>
          <a:p>
            <a:r>
              <a:rPr kumimoji="1" lang="ja-JP" altLang="en-US" sz="2400" dirty="0" smtClean="0"/>
              <a:t>典型例</a:t>
            </a:r>
            <a:endParaRPr kumimoji="1" lang="en-US" altLang="ja-JP" sz="2400" dirty="0" smtClean="0"/>
          </a:p>
          <a:p>
            <a:pPr lvl="1"/>
            <a:r>
              <a:rPr lang="en-US" altLang="ja-JP" sz="2000" dirty="0" smtClean="0"/>
              <a:t>A</a:t>
            </a:r>
            <a:r>
              <a:rPr lang="ja-JP" altLang="en-US" sz="2000" dirty="0" smtClean="0"/>
              <a:t>（</a:t>
            </a:r>
            <a:r>
              <a:rPr lang="en-US" altLang="ja-JP" sz="2000" dirty="0" smtClean="0"/>
              <a:t>60</a:t>
            </a:r>
            <a:r>
              <a:rPr lang="ja-JP" altLang="en-US" sz="2000" dirty="0" smtClean="0"/>
              <a:t>歳）が，</a:t>
            </a:r>
            <a:r>
              <a:rPr lang="en-US" altLang="ja-JP" sz="2000" dirty="0" smtClean="0"/>
              <a:t>B</a:t>
            </a:r>
            <a:r>
              <a:rPr lang="ja-JP" altLang="en-US" sz="2000" dirty="0" smtClean="0"/>
              <a:t>（</a:t>
            </a:r>
            <a:r>
              <a:rPr lang="en-US" altLang="ja-JP" sz="2000" dirty="0" smtClean="0"/>
              <a:t>35</a:t>
            </a:r>
            <a:r>
              <a:rPr lang="ja-JP" altLang="en-US" sz="2000" dirty="0" smtClean="0"/>
              <a:t>歳）に時価</a:t>
            </a:r>
            <a:r>
              <a:rPr lang="en-US" altLang="ja-JP" sz="2000" dirty="0" smtClean="0"/>
              <a:t>3,000</a:t>
            </a:r>
            <a:r>
              <a:rPr lang="ja-JP" altLang="en-US" sz="2000" dirty="0" smtClean="0"/>
              <a:t>万円の土地建物を贈与し，</a:t>
            </a:r>
            <a:r>
              <a:rPr lang="en-US" altLang="ja-JP" sz="2000" dirty="0" smtClean="0"/>
              <a:t>A</a:t>
            </a:r>
            <a:r>
              <a:rPr lang="ja-JP" altLang="en-US" sz="2000" dirty="0" smtClean="0"/>
              <a:t>が死亡するまで，</a:t>
            </a:r>
            <a:r>
              <a:rPr lang="en-US" altLang="ja-JP" sz="2000" dirty="0" smtClean="0"/>
              <a:t>B</a:t>
            </a:r>
            <a:r>
              <a:rPr lang="ja-JP" altLang="en-US" sz="2000" dirty="0" smtClean="0"/>
              <a:t>が</a:t>
            </a:r>
            <a:r>
              <a:rPr lang="en-US" altLang="ja-JP" sz="2000" dirty="0" smtClean="0"/>
              <a:t>A</a:t>
            </a:r>
            <a:r>
              <a:rPr lang="ja-JP" altLang="en-US" sz="2000" dirty="0" smtClean="0"/>
              <a:t>に対して毎月</a:t>
            </a:r>
            <a:r>
              <a:rPr lang="en-US" altLang="ja-JP" sz="2000" dirty="0" smtClean="0"/>
              <a:t>10</a:t>
            </a:r>
            <a:r>
              <a:rPr lang="ja-JP" altLang="en-US" sz="2000" dirty="0" smtClean="0"/>
              <a:t>万円を支払うという約束をする場合など。</a:t>
            </a:r>
            <a:endParaRPr lang="en-US" altLang="ja-JP" sz="2000" dirty="0" smtClean="0"/>
          </a:p>
          <a:p>
            <a:pPr lvl="1"/>
            <a:r>
              <a:rPr kumimoji="1" lang="ja-JP" altLang="en-US" sz="2000" dirty="0" smtClean="0"/>
              <a:t>もしも，</a:t>
            </a:r>
            <a:r>
              <a:rPr kumimoji="1" lang="en-US" altLang="ja-JP" sz="2000" dirty="0" smtClean="0"/>
              <a:t>A</a:t>
            </a:r>
            <a:r>
              <a:rPr kumimoji="1" lang="ja-JP" altLang="en-US" sz="2000" dirty="0" smtClean="0"/>
              <a:t>が平均寿命</a:t>
            </a:r>
            <a:r>
              <a:rPr lang="ja-JP" altLang="en-US" sz="2000" dirty="0" smtClean="0"/>
              <a:t>より前に死亡すると，</a:t>
            </a:r>
            <a:r>
              <a:rPr lang="en-US" altLang="ja-JP" sz="2000" dirty="0" smtClean="0"/>
              <a:t>B</a:t>
            </a:r>
            <a:r>
              <a:rPr lang="ja-JP" altLang="en-US" sz="2000" dirty="0" smtClean="0"/>
              <a:t>は，大きな利益を受ける。</a:t>
            </a:r>
            <a:endParaRPr lang="en-US" altLang="ja-JP" sz="2000" dirty="0" smtClean="0"/>
          </a:p>
          <a:p>
            <a:pPr lvl="1"/>
            <a:r>
              <a:rPr lang="ja-JP" altLang="en-US" sz="2000" dirty="0" smtClean="0"/>
              <a:t>反対に，</a:t>
            </a:r>
            <a:r>
              <a:rPr lang="en-US" altLang="ja-JP" sz="2000" dirty="0" smtClean="0"/>
              <a:t>A</a:t>
            </a:r>
            <a:r>
              <a:rPr lang="ja-JP" altLang="en-US" sz="2000" dirty="0" smtClean="0"/>
              <a:t>が</a:t>
            </a:r>
            <a:r>
              <a:rPr lang="en-US" altLang="ja-JP" sz="2000" dirty="0" smtClean="0"/>
              <a:t>85</a:t>
            </a:r>
            <a:r>
              <a:rPr lang="ja-JP" altLang="en-US" sz="2000" dirty="0" smtClean="0"/>
              <a:t>歳以上に長生きすると，</a:t>
            </a:r>
            <a:r>
              <a:rPr lang="en-US" altLang="ja-JP" sz="2000" dirty="0" smtClean="0"/>
              <a:t>B</a:t>
            </a:r>
            <a:r>
              <a:rPr lang="ja-JP" altLang="en-US" sz="2000" dirty="0" smtClean="0"/>
              <a:t>は損失を被ることになる（射幸契約）。</a:t>
            </a:r>
            <a:endParaRPr kumimoji="1" lang="ja-JP" altLang="en-US" sz="2000" dirty="0"/>
          </a:p>
        </p:txBody>
      </p:sp>
      <p:sp>
        <p:nvSpPr>
          <p:cNvPr id="4" name="日付プレースホルダー 3"/>
          <p:cNvSpPr>
            <a:spLocks noGrp="1"/>
          </p:cNvSpPr>
          <p:nvPr>
            <p:ph type="dt" sz="half" idx="10"/>
          </p:nvPr>
        </p:nvSpPr>
        <p:spPr/>
        <p:txBody>
          <a:bodyPr/>
          <a:lstStyle/>
          <a:p>
            <a:fld id="{E5F9424E-0BD5-448B-A49D-B4D8A52C275A}" type="datetime1">
              <a:rPr kumimoji="1" lang="ja-JP" altLang="en-US" smtClean="0"/>
              <a:t>2015/1/14</a:t>
            </a:fld>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6" name="スライド番号プレースホルダー 5"/>
          <p:cNvSpPr>
            <a:spLocks noGrp="1"/>
          </p:cNvSpPr>
          <p:nvPr>
            <p:ph type="sldNum" sz="quarter" idx="12"/>
          </p:nvPr>
        </p:nvSpPr>
        <p:spPr/>
        <p:txBody>
          <a:bodyPr/>
          <a:lstStyle/>
          <a:p>
            <a:fld id="{E3EC445D-284E-4B8A-B31D-F8CAF32C55BE}" type="slidenum">
              <a:rPr kumimoji="1" lang="ja-JP" altLang="en-US" smtClean="0"/>
              <a:t>7</a:t>
            </a:fld>
            <a:endParaRPr kumimoji="1" lang="ja-JP" altLang="en-US" dirty="0"/>
          </a:p>
        </p:txBody>
      </p:sp>
    </p:spTree>
    <p:extLst>
      <p:ext uri="{BB962C8B-B14F-4D97-AF65-F5344CB8AC3E}">
        <p14:creationId xmlns:p14="http://schemas.microsoft.com/office/powerpoint/2010/main" val="3450369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50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up)">
                                      <p:cBhvr>
                                        <p:cTn id="7" dur="750"/>
                                        <p:tgtEl>
                                          <p:spTgt spid="8">
                                            <p:txEl>
                                              <p:pRg st="0" end="0"/>
                                            </p:txEl>
                                          </p:spTgt>
                                        </p:tgtEl>
                                      </p:cBhvr>
                                    </p:animEffect>
                                  </p:childTnLst>
                                </p:cTn>
                              </p:par>
                            </p:childTnLst>
                          </p:cTn>
                        </p:par>
                        <p:par>
                          <p:cTn id="8" fill="hold">
                            <p:stCondLst>
                              <p:cond delay="1250"/>
                            </p:stCondLst>
                            <p:childTnLst>
                              <p:par>
                                <p:cTn id="9" presetID="22" presetClass="entr" presetSubtype="1" fill="hold" grpId="0" nodeType="afterEffect">
                                  <p:stCondLst>
                                    <p:cond delay="500"/>
                                  </p:stCondLst>
                                  <p:childTnLst>
                                    <p:set>
                                      <p:cBhvr>
                                        <p:cTn id="10" dur="1" fill="hold">
                                          <p:stCondLst>
                                            <p:cond delay="0"/>
                                          </p:stCondLst>
                                        </p:cTn>
                                        <p:tgtEl>
                                          <p:spTgt spid="8">
                                            <p:txEl>
                                              <p:pRg st="1" end="1"/>
                                            </p:txEl>
                                          </p:spTgt>
                                        </p:tgtEl>
                                        <p:attrNameLst>
                                          <p:attrName>style.visibility</p:attrName>
                                        </p:attrNameLst>
                                      </p:cBhvr>
                                      <p:to>
                                        <p:strVal val="visible"/>
                                      </p:to>
                                    </p:set>
                                    <p:animEffect transition="in" filter="wipe(up)">
                                      <p:cBhvr>
                                        <p:cTn id="11" dur="2500"/>
                                        <p:tgtEl>
                                          <p:spTgt spid="8">
                                            <p:txEl>
                                              <p:pRg st="1" end="1"/>
                                            </p:txEl>
                                          </p:spTgt>
                                        </p:tgtEl>
                                      </p:cBhvr>
                                    </p:animEffect>
                                  </p:childTnLst>
                                </p:cTn>
                              </p:par>
                            </p:childTnLst>
                          </p:cTn>
                        </p:par>
                        <p:par>
                          <p:cTn id="12" fill="hold">
                            <p:stCondLst>
                              <p:cond delay="4250"/>
                            </p:stCondLst>
                            <p:childTnLst>
                              <p:par>
                                <p:cTn id="13" presetID="22" presetClass="entr" presetSubtype="1" fill="hold" grpId="0" nodeType="afterEffect">
                                  <p:stCondLst>
                                    <p:cond delay="500"/>
                                  </p:stCondLst>
                                  <p:childTnLst>
                                    <p:set>
                                      <p:cBhvr>
                                        <p:cTn id="14" dur="1" fill="hold">
                                          <p:stCondLst>
                                            <p:cond delay="0"/>
                                          </p:stCondLst>
                                        </p:cTn>
                                        <p:tgtEl>
                                          <p:spTgt spid="8">
                                            <p:txEl>
                                              <p:pRg st="2" end="2"/>
                                            </p:txEl>
                                          </p:spTgt>
                                        </p:tgtEl>
                                        <p:attrNameLst>
                                          <p:attrName>style.visibility</p:attrName>
                                        </p:attrNameLst>
                                      </p:cBhvr>
                                      <p:to>
                                        <p:strVal val="visible"/>
                                      </p:to>
                                    </p:set>
                                    <p:animEffect transition="in" filter="wipe(up)">
                                      <p:cBhvr>
                                        <p:cTn id="15" dur="2000"/>
                                        <p:tgtEl>
                                          <p:spTgt spid="8">
                                            <p:txEl>
                                              <p:pRg st="2" end="2"/>
                                            </p:txEl>
                                          </p:spTgt>
                                        </p:tgtEl>
                                      </p:cBhvr>
                                    </p:animEffect>
                                  </p:childTnLst>
                                </p:cTn>
                              </p:par>
                            </p:childTnLst>
                          </p:cTn>
                        </p:par>
                        <p:par>
                          <p:cTn id="16" fill="hold">
                            <p:stCondLst>
                              <p:cond delay="6750"/>
                            </p:stCondLst>
                            <p:childTnLst>
                              <p:par>
                                <p:cTn id="17" presetID="22" presetClass="entr" presetSubtype="8" fill="hold" grpId="0" nodeType="afterEffect">
                                  <p:stCondLst>
                                    <p:cond delay="500"/>
                                  </p:stCondLst>
                                  <p:childTnLst>
                                    <p:set>
                                      <p:cBhvr>
                                        <p:cTn id="18" dur="1" fill="hold">
                                          <p:stCondLst>
                                            <p:cond delay="0"/>
                                          </p:stCondLst>
                                        </p:cTn>
                                        <p:tgtEl>
                                          <p:spTgt spid="8">
                                            <p:txEl>
                                              <p:pRg st="3" end="3"/>
                                            </p:txEl>
                                          </p:spTgt>
                                        </p:tgtEl>
                                        <p:attrNameLst>
                                          <p:attrName>style.visibility</p:attrName>
                                        </p:attrNameLst>
                                      </p:cBhvr>
                                      <p:to>
                                        <p:strVal val="visible"/>
                                      </p:to>
                                    </p:set>
                                    <p:animEffect transition="in" filter="wipe(left)">
                                      <p:cBhvr>
                                        <p:cTn id="19" dur="500"/>
                                        <p:tgtEl>
                                          <p:spTgt spid="8">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9">
                                            <p:txEl>
                                              <p:pRg st="0" end="0"/>
                                            </p:txEl>
                                          </p:spTgt>
                                        </p:tgtEl>
                                        <p:attrNameLst>
                                          <p:attrName>style.visibility</p:attrName>
                                        </p:attrNameLst>
                                      </p:cBhvr>
                                      <p:to>
                                        <p:strVal val="visible"/>
                                      </p:to>
                                    </p:set>
                                    <p:animEffect transition="in" filter="wipe(left)">
                                      <p:cBhvr>
                                        <p:cTn id="24" dur="500"/>
                                        <p:tgtEl>
                                          <p:spTgt spid="9">
                                            <p:txEl>
                                              <p:pRg st="0" end="0"/>
                                            </p:txEl>
                                          </p:spTgt>
                                        </p:tgtEl>
                                      </p:cBhvr>
                                    </p:animEffect>
                                  </p:childTnLst>
                                </p:cTn>
                              </p:par>
                            </p:childTnLst>
                          </p:cTn>
                        </p:par>
                        <p:par>
                          <p:cTn id="25" fill="hold">
                            <p:stCondLst>
                              <p:cond delay="500"/>
                            </p:stCondLst>
                            <p:childTnLst>
                              <p:par>
                                <p:cTn id="26" presetID="22" presetClass="entr" presetSubtype="1" fill="hold" grpId="0" nodeType="afterEffect">
                                  <p:stCondLst>
                                    <p:cond delay="500"/>
                                  </p:stCondLst>
                                  <p:childTnLst>
                                    <p:set>
                                      <p:cBhvr>
                                        <p:cTn id="27" dur="1" fill="hold">
                                          <p:stCondLst>
                                            <p:cond delay="0"/>
                                          </p:stCondLst>
                                        </p:cTn>
                                        <p:tgtEl>
                                          <p:spTgt spid="9">
                                            <p:txEl>
                                              <p:pRg st="1" end="1"/>
                                            </p:txEl>
                                          </p:spTgt>
                                        </p:tgtEl>
                                        <p:attrNameLst>
                                          <p:attrName>style.visibility</p:attrName>
                                        </p:attrNameLst>
                                      </p:cBhvr>
                                      <p:to>
                                        <p:strVal val="visible"/>
                                      </p:to>
                                    </p:set>
                                    <p:animEffect transition="in" filter="wipe(up)">
                                      <p:cBhvr>
                                        <p:cTn id="28" dur="3000"/>
                                        <p:tgtEl>
                                          <p:spTgt spid="9">
                                            <p:txEl>
                                              <p:pRg st="1" end="1"/>
                                            </p:txEl>
                                          </p:spTgt>
                                        </p:tgtEl>
                                      </p:cBhvr>
                                    </p:animEffect>
                                  </p:childTnLst>
                                </p:cTn>
                              </p:par>
                            </p:childTnLst>
                          </p:cTn>
                        </p:par>
                        <p:par>
                          <p:cTn id="29" fill="hold">
                            <p:stCondLst>
                              <p:cond delay="4000"/>
                            </p:stCondLst>
                            <p:childTnLst>
                              <p:par>
                                <p:cTn id="30" presetID="22" presetClass="entr" presetSubtype="1" fill="hold" grpId="0" nodeType="afterEffect">
                                  <p:stCondLst>
                                    <p:cond delay="500"/>
                                  </p:stCondLst>
                                  <p:childTnLst>
                                    <p:set>
                                      <p:cBhvr>
                                        <p:cTn id="31" dur="1" fill="hold">
                                          <p:stCondLst>
                                            <p:cond delay="0"/>
                                          </p:stCondLst>
                                        </p:cTn>
                                        <p:tgtEl>
                                          <p:spTgt spid="9">
                                            <p:txEl>
                                              <p:pRg st="2" end="2"/>
                                            </p:txEl>
                                          </p:spTgt>
                                        </p:tgtEl>
                                        <p:attrNameLst>
                                          <p:attrName>style.visibility</p:attrName>
                                        </p:attrNameLst>
                                      </p:cBhvr>
                                      <p:to>
                                        <p:strVal val="visible"/>
                                      </p:to>
                                    </p:set>
                                    <p:animEffect transition="in" filter="wipe(up)">
                                      <p:cBhvr>
                                        <p:cTn id="32" dur="2000"/>
                                        <p:tgtEl>
                                          <p:spTgt spid="9">
                                            <p:txEl>
                                              <p:pRg st="2" end="2"/>
                                            </p:txEl>
                                          </p:spTgt>
                                        </p:tgtEl>
                                      </p:cBhvr>
                                    </p:animEffect>
                                  </p:childTnLst>
                                </p:cTn>
                              </p:par>
                            </p:childTnLst>
                          </p:cTn>
                        </p:par>
                        <p:par>
                          <p:cTn id="33" fill="hold">
                            <p:stCondLst>
                              <p:cond delay="6500"/>
                            </p:stCondLst>
                            <p:childTnLst>
                              <p:par>
                                <p:cTn id="34" presetID="22" presetClass="entr" presetSubtype="1" fill="hold" grpId="0" nodeType="afterEffect">
                                  <p:stCondLst>
                                    <p:cond delay="500"/>
                                  </p:stCondLst>
                                  <p:childTnLst>
                                    <p:set>
                                      <p:cBhvr>
                                        <p:cTn id="35" dur="1" fill="hold">
                                          <p:stCondLst>
                                            <p:cond delay="0"/>
                                          </p:stCondLst>
                                        </p:cTn>
                                        <p:tgtEl>
                                          <p:spTgt spid="9">
                                            <p:txEl>
                                              <p:pRg st="3" end="3"/>
                                            </p:txEl>
                                          </p:spTgt>
                                        </p:tgtEl>
                                        <p:attrNameLst>
                                          <p:attrName>style.visibility</p:attrName>
                                        </p:attrNameLst>
                                      </p:cBhvr>
                                      <p:to>
                                        <p:strVal val="visible"/>
                                      </p:to>
                                    </p:set>
                                    <p:animEffect transition="in" filter="wipe(up)">
                                      <p:cBhvr>
                                        <p:cTn id="36" dur="225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P spid="9"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第三者のためにする契約に基づく</a:t>
            </a:r>
            <a:r>
              <a:rPr kumimoji="1" lang="en-US" altLang="ja-JP" dirty="0" smtClean="0"/>
              <a:t/>
            </a:r>
            <a:br>
              <a:rPr kumimoji="1" lang="en-US" altLang="ja-JP" dirty="0" smtClean="0"/>
            </a:br>
            <a:r>
              <a:rPr kumimoji="1" lang="ja-JP" altLang="en-US" dirty="0" smtClean="0"/>
              <a:t>終身定期金契約</a:t>
            </a:r>
            <a:endParaRPr kumimoji="1" lang="ja-JP" altLang="en-US" dirty="0"/>
          </a:p>
        </p:txBody>
      </p:sp>
      <p:sp>
        <p:nvSpPr>
          <p:cNvPr id="3" name="コンテンツ プレースホルダー 2"/>
          <p:cNvSpPr>
            <a:spLocks noGrp="1"/>
          </p:cNvSpPr>
          <p:nvPr>
            <p:ph sz="half" idx="1"/>
          </p:nvPr>
        </p:nvSpPr>
        <p:spPr>
          <a:xfrm>
            <a:off x="457200" y="1600200"/>
            <a:ext cx="3898776" cy="4525963"/>
          </a:xfrm>
        </p:spPr>
        <p:txBody>
          <a:bodyPr>
            <a:noAutofit/>
          </a:bodyPr>
          <a:lstStyle/>
          <a:p>
            <a:r>
              <a:rPr kumimoji="1" lang="en-US" altLang="ja-JP" sz="2000" dirty="0" smtClean="0"/>
              <a:t>A</a:t>
            </a:r>
            <a:r>
              <a:rPr kumimoji="1" lang="ja-JP" altLang="en-US" sz="2000" dirty="0" smtClean="0"/>
              <a:t>は，両親と喧嘩して家を飛び出して以来，互いに音信を絶っていたが，最近父が亡くなり，母</a:t>
            </a:r>
            <a:r>
              <a:rPr kumimoji="1" lang="en-US" altLang="ja-JP" sz="2000" dirty="0" smtClean="0"/>
              <a:t>C</a:t>
            </a:r>
            <a:r>
              <a:rPr kumimoji="1" lang="ja-JP" altLang="en-US" sz="2000" dirty="0" smtClean="0"/>
              <a:t>が一人暮らしをしていることを知った。</a:t>
            </a:r>
            <a:endParaRPr kumimoji="1" lang="en-US" altLang="ja-JP" sz="2000" dirty="0" smtClean="0"/>
          </a:p>
          <a:p>
            <a:r>
              <a:rPr lang="en-US" altLang="ja-JP" sz="2000" dirty="0" smtClean="0"/>
              <a:t>A</a:t>
            </a:r>
            <a:r>
              <a:rPr lang="ja-JP" altLang="en-US" sz="2000" dirty="0" smtClean="0"/>
              <a:t>自身も定年</a:t>
            </a:r>
            <a:r>
              <a:rPr lang="ja-JP" altLang="en-US" sz="2000" dirty="0"/>
              <a:t>と</a:t>
            </a:r>
            <a:r>
              <a:rPr lang="ja-JP" altLang="en-US" sz="2000" dirty="0" smtClean="0"/>
              <a:t>なって，妻の実家で田舎暮らしをすることになり，現在暮らしている土地建物を息子</a:t>
            </a:r>
            <a:r>
              <a:rPr lang="en-US" altLang="ja-JP" sz="2000" dirty="0" smtClean="0"/>
              <a:t>B</a:t>
            </a:r>
            <a:r>
              <a:rPr lang="ja-JP" altLang="en-US" sz="2000" dirty="0" err="1" smtClean="0"/>
              <a:t>に贈</a:t>
            </a:r>
            <a:r>
              <a:rPr lang="ja-JP" altLang="en-US" sz="2000" dirty="0" smtClean="0"/>
              <a:t>与し，月々</a:t>
            </a:r>
            <a:r>
              <a:rPr lang="en-US" altLang="ja-JP" sz="2000" dirty="0" smtClean="0"/>
              <a:t>10</a:t>
            </a:r>
            <a:r>
              <a:rPr lang="ja-JP" altLang="en-US" sz="2000" dirty="0" smtClean="0"/>
              <a:t>万円を母</a:t>
            </a:r>
            <a:r>
              <a:rPr lang="en-US" altLang="ja-JP" sz="2000" dirty="0" smtClean="0"/>
              <a:t>C</a:t>
            </a:r>
            <a:r>
              <a:rPr lang="ja-JP" altLang="en-US" sz="2000" dirty="0" smtClean="0"/>
              <a:t>に仕送りするよう依頼した。</a:t>
            </a:r>
            <a:endParaRPr lang="en-US" altLang="ja-JP" sz="2000" dirty="0" smtClean="0"/>
          </a:p>
          <a:p>
            <a:r>
              <a:rPr kumimoji="1" lang="en-US" altLang="ja-JP" sz="2000" dirty="0" smtClean="0"/>
              <a:t>C</a:t>
            </a:r>
            <a:r>
              <a:rPr kumimoji="1" lang="ja-JP" altLang="en-US" sz="2000" dirty="0" smtClean="0"/>
              <a:t>は，</a:t>
            </a:r>
            <a:r>
              <a:rPr kumimoji="1" lang="en-US" altLang="ja-JP" sz="2000" dirty="0" smtClean="0"/>
              <a:t>A</a:t>
            </a:r>
            <a:r>
              <a:rPr kumimoji="1" lang="ja-JP" altLang="en-US" sz="2000" dirty="0" smtClean="0"/>
              <a:t>とは</a:t>
            </a:r>
            <a:r>
              <a:rPr kumimoji="1" lang="ja-JP" altLang="en-US" sz="2000" dirty="0"/>
              <a:t>喧嘩別れ</a:t>
            </a:r>
            <a:r>
              <a:rPr kumimoji="1" lang="ja-JP" altLang="en-US" sz="2000" dirty="0" smtClean="0"/>
              <a:t>したとしても，孫</a:t>
            </a:r>
            <a:r>
              <a:rPr kumimoji="1" lang="en-US" altLang="ja-JP" sz="2000" dirty="0" smtClean="0"/>
              <a:t>B</a:t>
            </a:r>
            <a:r>
              <a:rPr kumimoji="1" lang="ja-JP" altLang="en-US" sz="2000" dirty="0" smtClean="0"/>
              <a:t>はかわいいらしく，</a:t>
            </a:r>
            <a:r>
              <a:rPr kumimoji="1" lang="en-US" altLang="ja-JP" sz="2000" dirty="0" smtClean="0"/>
              <a:t>B</a:t>
            </a:r>
            <a:r>
              <a:rPr kumimoji="1" lang="ja-JP" altLang="en-US" sz="2000" dirty="0" smtClean="0"/>
              <a:t>からの年金だったら受け取ってもよいとのことであった。</a:t>
            </a:r>
            <a:endParaRPr kumimoji="1" lang="ja-JP" altLang="en-US" sz="2000" dirty="0"/>
          </a:p>
        </p:txBody>
      </p:sp>
      <p:sp>
        <p:nvSpPr>
          <p:cNvPr id="5" name="日付プレースホルダー 4"/>
          <p:cNvSpPr>
            <a:spLocks noGrp="1"/>
          </p:cNvSpPr>
          <p:nvPr>
            <p:ph type="dt" sz="half" idx="10"/>
          </p:nvPr>
        </p:nvSpPr>
        <p:spPr/>
        <p:txBody>
          <a:bodyPr/>
          <a:lstStyle/>
          <a:p>
            <a:fld id="{C870AC40-E332-4354-9CBC-9C07F2328E84}" type="datetime1">
              <a:rPr kumimoji="1" lang="ja-JP" altLang="en-US" smtClean="0"/>
              <a:t>2015/1/14</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8</a:t>
            </a:fld>
            <a:endParaRPr kumimoji="1" lang="ja-JP" altLang="en-US"/>
          </a:p>
        </p:txBody>
      </p:sp>
      <p:sp>
        <p:nvSpPr>
          <p:cNvPr id="8" name="下矢印 7"/>
          <p:cNvSpPr/>
          <p:nvPr/>
        </p:nvSpPr>
        <p:spPr>
          <a:xfrm>
            <a:off x="6948264" y="2705376"/>
            <a:ext cx="792088" cy="2059946"/>
          </a:xfrm>
          <a:prstGeom prst="downArrow">
            <a:avLst/>
          </a:prstGeom>
          <a:ln w="12700">
            <a:prstDash val="sysDash"/>
          </a:ln>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dirty="0" smtClean="0">
                <a:solidFill>
                  <a:schemeClr val="tx1">
                    <a:lumMod val="65000"/>
                    <a:lumOff val="35000"/>
                  </a:schemeClr>
                </a:solidFill>
              </a:rPr>
              <a:t>　　　</a:t>
            </a:r>
            <a:endParaRPr kumimoji="1" lang="en-US" altLang="ja-JP" dirty="0" smtClean="0">
              <a:solidFill>
                <a:schemeClr val="tx1">
                  <a:lumMod val="65000"/>
                  <a:lumOff val="35000"/>
                </a:schemeClr>
              </a:solidFill>
            </a:endParaRPr>
          </a:p>
          <a:p>
            <a:pPr algn="ctr"/>
            <a:r>
              <a:rPr kumimoji="1" lang="ja-JP" altLang="en-US" dirty="0" smtClean="0">
                <a:solidFill>
                  <a:schemeClr val="tx1">
                    <a:lumMod val="65000"/>
                    <a:lumOff val="35000"/>
                  </a:schemeClr>
                </a:solidFill>
              </a:rPr>
              <a:t>定期金債権</a:t>
            </a:r>
            <a:endParaRPr kumimoji="1" lang="ja-JP" altLang="en-US" dirty="0">
              <a:solidFill>
                <a:schemeClr val="tx1">
                  <a:lumMod val="65000"/>
                  <a:lumOff val="35000"/>
                </a:schemeClr>
              </a:solidFill>
            </a:endParaRPr>
          </a:p>
        </p:txBody>
      </p:sp>
      <p:sp>
        <p:nvSpPr>
          <p:cNvPr id="9" name="右矢印 8"/>
          <p:cNvSpPr/>
          <p:nvPr/>
        </p:nvSpPr>
        <p:spPr>
          <a:xfrm rot="3120906">
            <a:off x="4548807" y="3655072"/>
            <a:ext cx="2915322" cy="794615"/>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受益の意思表示</a:t>
            </a:r>
            <a:endParaRPr kumimoji="1" lang="ja-JP" altLang="en-US" dirty="0"/>
          </a:p>
        </p:txBody>
      </p:sp>
      <p:sp>
        <p:nvSpPr>
          <p:cNvPr id="10" name="右矢印 9"/>
          <p:cNvSpPr/>
          <p:nvPr/>
        </p:nvSpPr>
        <p:spPr>
          <a:xfrm>
            <a:off x="5733559" y="2060848"/>
            <a:ext cx="1223609" cy="923601"/>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400" dirty="0" smtClean="0"/>
              <a:t>対価</a:t>
            </a:r>
            <a:endParaRPr kumimoji="1" lang="en-US" altLang="ja-JP" sz="1400" dirty="0" smtClean="0"/>
          </a:p>
          <a:p>
            <a:pPr algn="ctr"/>
            <a:r>
              <a:rPr kumimoji="1" lang="ja-JP" altLang="en-US" sz="1400" dirty="0" smtClean="0"/>
              <a:t>関係</a:t>
            </a:r>
            <a:endParaRPr kumimoji="1" lang="ja-JP" altLang="en-US" sz="1400" dirty="0"/>
          </a:p>
        </p:txBody>
      </p:sp>
      <p:sp>
        <p:nvSpPr>
          <p:cNvPr id="11" name="上矢印 10"/>
          <p:cNvSpPr/>
          <p:nvPr/>
        </p:nvSpPr>
        <p:spPr>
          <a:xfrm>
            <a:off x="6444208" y="3501008"/>
            <a:ext cx="576064" cy="77825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抗弁</a:t>
            </a:r>
            <a:endParaRPr kumimoji="1" lang="ja-JP" altLang="en-US" dirty="0"/>
          </a:p>
        </p:txBody>
      </p:sp>
      <p:sp>
        <p:nvSpPr>
          <p:cNvPr id="12" name="上下矢印 11"/>
          <p:cNvSpPr/>
          <p:nvPr/>
        </p:nvSpPr>
        <p:spPr>
          <a:xfrm>
            <a:off x="7582787" y="2791911"/>
            <a:ext cx="1201173" cy="2136798"/>
          </a:xfrm>
          <a:prstGeom prst="up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600" dirty="0" smtClean="0"/>
              <a:t>第三者のためにする契約</a:t>
            </a:r>
            <a:endParaRPr kumimoji="1" lang="en-US" altLang="ja-JP" sz="1600" dirty="0" smtClean="0"/>
          </a:p>
        </p:txBody>
      </p:sp>
      <p:sp>
        <p:nvSpPr>
          <p:cNvPr id="13" name="円弧 12"/>
          <p:cNvSpPr/>
          <p:nvPr/>
        </p:nvSpPr>
        <p:spPr>
          <a:xfrm rot="19672438">
            <a:off x="5935911" y="3273400"/>
            <a:ext cx="1350011" cy="914400"/>
          </a:xfrm>
          <a:prstGeom prst="arc">
            <a:avLst>
              <a:gd name="adj1" fmla="val 12819127"/>
              <a:gd name="adj2" fmla="val 20797917"/>
            </a:avLst>
          </a:prstGeom>
          <a:ln w="38100">
            <a:prstDash val="sysDot"/>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4" name="下矢印 13"/>
          <p:cNvSpPr/>
          <p:nvPr/>
        </p:nvSpPr>
        <p:spPr>
          <a:xfrm>
            <a:off x="6804248" y="2204864"/>
            <a:ext cx="936104" cy="2736304"/>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smtClean="0"/>
              <a:t>　定期金債権</a:t>
            </a:r>
            <a:endParaRPr kumimoji="1" lang="ja-JP" altLang="en-US" dirty="0">
              <a:solidFill>
                <a:schemeClr val="tx1"/>
              </a:solidFill>
            </a:endParaRPr>
          </a:p>
        </p:txBody>
      </p:sp>
      <p:sp>
        <p:nvSpPr>
          <p:cNvPr id="15" name="円/楕円 14"/>
          <p:cNvSpPr/>
          <p:nvPr/>
        </p:nvSpPr>
        <p:spPr>
          <a:xfrm>
            <a:off x="6928052" y="1988840"/>
            <a:ext cx="1564080" cy="950506"/>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dirty="0" smtClean="0"/>
              <a:t>不動産</a:t>
            </a:r>
            <a:r>
              <a:rPr lang="en-US" altLang="ja-JP" dirty="0" smtClean="0"/>
              <a:t/>
            </a:r>
            <a:br>
              <a:rPr lang="en-US" altLang="ja-JP" dirty="0" smtClean="0"/>
            </a:br>
            <a:r>
              <a:rPr lang="ja-JP" altLang="en-US" dirty="0" smtClean="0"/>
              <a:t>売主</a:t>
            </a:r>
            <a:r>
              <a:rPr lang="en-US" altLang="ja-JP" b="1" dirty="0" smtClean="0">
                <a:latin typeface="Times New Roman" pitchFamily="18" charset="0"/>
                <a:cs typeface="Times New Roman" pitchFamily="18" charset="0"/>
              </a:rPr>
              <a:t>A</a:t>
            </a:r>
            <a:r>
              <a:rPr lang="en-US" altLang="ja-JP" dirty="0" smtClean="0"/>
              <a:t/>
            </a:r>
            <a:br>
              <a:rPr lang="en-US" altLang="ja-JP" dirty="0" smtClean="0"/>
            </a:br>
            <a:r>
              <a:rPr lang="ja-JP" altLang="en-US" dirty="0" smtClean="0"/>
              <a:t>（要約者）</a:t>
            </a:r>
            <a:endParaRPr kumimoji="1" lang="ja-JP" altLang="en-US" dirty="0"/>
          </a:p>
        </p:txBody>
      </p:sp>
      <p:sp>
        <p:nvSpPr>
          <p:cNvPr id="16" name="円/楕円 15"/>
          <p:cNvSpPr/>
          <p:nvPr/>
        </p:nvSpPr>
        <p:spPr>
          <a:xfrm>
            <a:off x="6856044" y="4710742"/>
            <a:ext cx="1564080" cy="950506"/>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ja-JP" altLang="en-US" dirty="0" smtClean="0"/>
              <a:t>定期金</a:t>
            </a:r>
            <a:r>
              <a:rPr lang="en-US" altLang="ja-JP" dirty="0" smtClean="0"/>
              <a:t/>
            </a:r>
            <a:br>
              <a:rPr lang="en-US" altLang="ja-JP" dirty="0" smtClean="0"/>
            </a:br>
            <a:r>
              <a:rPr lang="ja-JP" altLang="en-US" dirty="0" smtClean="0"/>
              <a:t>債務者</a:t>
            </a:r>
            <a:r>
              <a:rPr lang="en-US" altLang="ja-JP" dirty="0" smtClean="0">
                <a:latin typeface="Times New Roman" pitchFamily="18" charset="0"/>
                <a:cs typeface="Times New Roman" pitchFamily="18" charset="0"/>
              </a:rPr>
              <a:t>B</a:t>
            </a:r>
          </a:p>
          <a:p>
            <a:pPr algn="ctr"/>
            <a:r>
              <a:rPr lang="ja-JP" altLang="en-US" dirty="0" smtClean="0"/>
              <a:t>（諾約者）</a:t>
            </a:r>
            <a:endParaRPr kumimoji="1" lang="ja-JP" altLang="en-US" dirty="0"/>
          </a:p>
        </p:txBody>
      </p:sp>
      <p:sp>
        <p:nvSpPr>
          <p:cNvPr id="17" name="円/楕円 16"/>
          <p:cNvSpPr/>
          <p:nvPr/>
        </p:nvSpPr>
        <p:spPr>
          <a:xfrm>
            <a:off x="4211960" y="1988840"/>
            <a:ext cx="1564080" cy="950506"/>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dirty="0" smtClean="0"/>
              <a:t>定期金</a:t>
            </a:r>
            <a:r>
              <a:rPr lang="en-US" altLang="ja-JP" dirty="0" smtClean="0"/>
              <a:t/>
            </a:r>
            <a:br>
              <a:rPr lang="en-US" altLang="ja-JP" dirty="0" smtClean="0"/>
            </a:br>
            <a:r>
              <a:rPr lang="ja-JP" altLang="en-US" dirty="0" smtClean="0"/>
              <a:t>債権者</a:t>
            </a:r>
            <a:r>
              <a:rPr lang="en-US" altLang="ja-JP" b="1" dirty="0" smtClean="0">
                <a:latin typeface="Times New Roman" pitchFamily="18" charset="0"/>
                <a:cs typeface="Times New Roman" pitchFamily="18" charset="0"/>
              </a:rPr>
              <a:t>C</a:t>
            </a:r>
            <a:endParaRPr kumimoji="1" lang="en-US" altLang="ja-JP" b="1" dirty="0" smtClean="0">
              <a:latin typeface="Times New Roman" pitchFamily="18" charset="0"/>
              <a:cs typeface="Times New Roman" pitchFamily="18" charset="0"/>
            </a:endParaRPr>
          </a:p>
          <a:p>
            <a:pPr algn="ctr"/>
            <a:r>
              <a:rPr lang="ja-JP" altLang="en-US" dirty="0" smtClean="0"/>
              <a:t>（受益者）</a:t>
            </a:r>
            <a:endParaRPr kumimoji="1" lang="ja-JP" altLang="en-US" dirty="0"/>
          </a:p>
        </p:txBody>
      </p:sp>
    </p:spTree>
    <p:extLst>
      <p:ext uri="{BB962C8B-B14F-4D97-AF65-F5344CB8AC3E}">
        <p14:creationId xmlns:p14="http://schemas.microsoft.com/office/powerpoint/2010/main" val="2574352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3000"/>
                                        <p:tgtEl>
                                          <p:spTgt spid="3">
                                            <p:txEl>
                                              <p:pRg st="0" end="0"/>
                                            </p:txEl>
                                          </p:spTgt>
                                        </p:tgtEl>
                                      </p:cBhvr>
                                    </p:animEffect>
                                  </p:childTnLst>
                                </p:cTn>
                              </p:par>
                            </p:childTnLst>
                          </p:cTn>
                        </p:par>
                        <p:par>
                          <p:cTn id="8" fill="hold">
                            <p:stCondLst>
                              <p:cond delay="3000"/>
                            </p:stCondLst>
                            <p:childTnLst>
                              <p:par>
                                <p:cTn id="9" presetID="22" presetClass="entr" presetSubtype="1"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3000"/>
                                        <p:tgtEl>
                                          <p:spTgt spid="3">
                                            <p:txEl>
                                              <p:pRg st="1" end="1"/>
                                            </p:txEl>
                                          </p:spTgt>
                                        </p:tgtEl>
                                      </p:cBhvr>
                                    </p:animEffect>
                                  </p:childTnLst>
                                </p:cTn>
                              </p:par>
                            </p:childTnLst>
                          </p:cTn>
                        </p:par>
                        <p:par>
                          <p:cTn id="12" fill="hold">
                            <p:stCondLst>
                              <p:cond delay="6000"/>
                            </p:stCondLst>
                            <p:childTnLst>
                              <p:par>
                                <p:cTn id="13" presetID="22" presetClass="entr" presetSubtype="1"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up)">
                                      <p:cBhvr>
                                        <p:cTn id="15" dur="30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wipe(left)">
                                      <p:cBhvr>
                                        <p:cTn id="20" dur="1000"/>
                                        <p:tgtEl>
                                          <p:spTgt spid="15"/>
                                        </p:tgtEl>
                                      </p:cBhvr>
                                    </p:animEffect>
                                  </p:childTnLst>
                                </p:cTn>
                              </p:par>
                            </p:childTnLst>
                          </p:cTn>
                        </p:par>
                        <p:par>
                          <p:cTn id="21" fill="hold">
                            <p:stCondLst>
                              <p:cond delay="1000"/>
                            </p:stCondLst>
                            <p:childTnLst>
                              <p:par>
                                <p:cTn id="22" presetID="22" presetClass="entr" presetSubtype="8" fill="hold" grpId="0" nodeType="afterEffect">
                                  <p:stCondLst>
                                    <p:cond delay="500"/>
                                  </p:stCondLst>
                                  <p:childTnLst>
                                    <p:set>
                                      <p:cBhvr>
                                        <p:cTn id="23" dur="1" fill="hold">
                                          <p:stCondLst>
                                            <p:cond delay="0"/>
                                          </p:stCondLst>
                                        </p:cTn>
                                        <p:tgtEl>
                                          <p:spTgt spid="17"/>
                                        </p:tgtEl>
                                        <p:attrNameLst>
                                          <p:attrName>style.visibility</p:attrName>
                                        </p:attrNameLst>
                                      </p:cBhvr>
                                      <p:to>
                                        <p:strVal val="visible"/>
                                      </p:to>
                                    </p:set>
                                    <p:animEffect transition="in" filter="wipe(left)">
                                      <p:cBhvr>
                                        <p:cTn id="24" dur="1000"/>
                                        <p:tgtEl>
                                          <p:spTgt spid="17"/>
                                        </p:tgtEl>
                                      </p:cBhvr>
                                    </p:animEffect>
                                  </p:childTnLst>
                                </p:cTn>
                              </p:par>
                            </p:childTnLst>
                          </p:cTn>
                        </p:par>
                        <p:par>
                          <p:cTn id="25" fill="hold">
                            <p:stCondLst>
                              <p:cond delay="2500"/>
                            </p:stCondLst>
                            <p:childTnLst>
                              <p:par>
                                <p:cTn id="26" presetID="22" presetClass="entr" presetSubtype="8" fill="hold" grpId="0" nodeType="after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wipe(left)">
                                      <p:cBhvr>
                                        <p:cTn id="28" dur="1000"/>
                                        <p:tgtEl>
                                          <p:spTgt spid="10"/>
                                        </p:tgtEl>
                                      </p:cBhvr>
                                    </p:animEffect>
                                  </p:childTnLst>
                                </p:cTn>
                              </p:par>
                            </p:childTnLst>
                          </p:cTn>
                        </p:par>
                        <p:par>
                          <p:cTn id="29" fill="hold">
                            <p:stCondLst>
                              <p:cond delay="3500"/>
                            </p:stCondLst>
                            <p:childTnLst>
                              <p:par>
                                <p:cTn id="30" presetID="22" presetClass="entr" presetSubtype="8" fill="hold" grpId="0" nodeType="afterEffect">
                                  <p:stCondLst>
                                    <p:cond delay="500"/>
                                  </p:stCondLst>
                                  <p:childTnLst>
                                    <p:set>
                                      <p:cBhvr>
                                        <p:cTn id="31" dur="1" fill="hold">
                                          <p:stCondLst>
                                            <p:cond delay="0"/>
                                          </p:stCondLst>
                                        </p:cTn>
                                        <p:tgtEl>
                                          <p:spTgt spid="16"/>
                                        </p:tgtEl>
                                        <p:attrNameLst>
                                          <p:attrName>style.visibility</p:attrName>
                                        </p:attrNameLst>
                                      </p:cBhvr>
                                      <p:to>
                                        <p:strVal val="visible"/>
                                      </p:to>
                                    </p:set>
                                    <p:animEffect transition="in" filter="wipe(left)">
                                      <p:cBhvr>
                                        <p:cTn id="32" dur="1000"/>
                                        <p:tgtEl>
                                          <p:spTgt spid="16"/>
                                        </p:tgtEl>
                                      </p:cBhvr>
                                    </p:animEffect>
                                  </p:childTnLst>
                                </p:cTn>
                              </p:par>
                            </p:childTnLst>
                          </p:cTn>
                        </p:par>
                        <p:par>
                          <p:cTn id="33" fill="hold">
                            <p:stCondLst>
                              <p:cond delay="5000"/>
                            </p:stCondLst>
                            <p:childTnLst>
                              <p:par>
                                <p:cTn id="34" presetID="22" presetClass="entr" presetSubtype="1" fill="hold" grpId="0" nodeType="afterEffect">
                                  <p:stCondLst>
                                    <p:cond delay="500"/>
                                  </p:stCondLst>
                                  <p:childTnLst>
                                    <p:set>
                                      <p:cBhvr>
                                        <p:cTn id="35" dur="1" fill="hold">
                                          <p:stCondLst>
                                            <p:cond delay="0"/>
                                          </p:stCondLst>
                                        </p:cTn>
                                        <p:tgtEl>
                                          <p:spTgt spid="14"/>
                                        </p:tgtEl>
                                        <p:attrNameLst>
                                          <p:attrName>style.visibility</p:attrName>
                                        </p:attrNameLst>
                                      </p:cBhvr>
                                      <p:to>
                                        <p:strVal val="visible"/>
                                      </p:to>
                                    </p:set>
                                    <p:animEffect transition="in" filter="wipe(up)">
                                      <p:cBhvr>
                                        <p:cTn id="36" dur="1000"/>
                                        <p:tgtEl>
                                          <p:spTgt spid="14"/>
                                        </p:tgtEl>
                                      </p:cBhvr>
                                    </p:animEffect>
                                  </p:childTnLst>
                                </p:cTn>
                              </p:par>
                              <p:par>
                                <p:cTn id="37" presetID="22" presetClass="entr" presetSubtype="4" fill="hold" grpId="0" nodeType="withEffect">
                                  <p:stCondLst>
                                    <p:cond delay="500"/>
                                  </p:stCondLst>
                                  <p:childTnLst>
                                    <p:set>
                                      <p:cBhvr>
                                        <p:cTn id="38" dur="1" fill="hold">
                                          <p:stCondLst>
                                            <p:cond delay="0"/>
                                          </p:stCondLst>
                                        </p:cTn>
                                        <p:tgtEl>
                                          <p:spTgt spid="11"/>
                                        </p:tgtEl>
                                        <p:attrNameLst>
                                          <p:attrName>style.visibility</p:attrName>
                                        </p:attrNameLst>
                                      </p:cBhvr>
                                      <p:to>
                                        <p:strVal val="visible"/>
                                      </p:to>
                                    </p:set>
                                    <p:animEffect transition="in" filter="wipe(down)">
                                      <p:cBhvr>
                                        <p:cTn id="39" dur="1000"/>
                                        <p:tgtEl>
                                          <p:spTgt spid="11"/>
                                        </p:tgtEl>
                                      </p:cBhvr>
                                    </p:animEffect>
                                  </p:childTnLst>
                                </p:cTn>
                              </p:par>
                            </p:childTnLst>
                          </p:cTn>
                        </p:par>
                        <p:par>
                          <p:cTn id="40" fill="hold">
                            <p:stCondLst>
                              <p:cond delay="6500"/>
                            </p:stCondLst>
                            <p:childTnLst>
                              <p:par>
                                <p:cTn id="41" presetID="16" presetClass="entr" presetSubtype="42" fill="hold" grpId="0" nodeType="after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barn(outHorizontal)">
                                      <p:cBhvr>
                                        <p:cTn id="43" dur="1500"/>
                                        <p:tgtEl>
                                          <p:spTgt spid="12"/>
                                        </p:tgtEl>
                                      </p:cBhvr>
                                    </p:animEffect>
                                  </p:childTnLst>
                                </p:cTn>
                              </p:par>
                            </p:childTnLst>
                          </p:cTn>
                        </p:par>
                        <p:par>
                          <p:cTn id="44" fill="hold">
                            <p:stCondLst>
                              <p:cond delay="8000"/>
                            </p:stCondLst>
                            <p:childTnLst>
                              <p:par>
                                <p:cTn id="45" presetID="22" presetClass="entr" presetSubtype="1" fill="hold" grpId="0" nodeType="after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wipe(up)">
                                      <p:cBhvr>
                                        <p:cTn id="47" dur="1000"/>
                                        <p:tgtEl>
                                          <p:spTgt spid="9"/>
                                        </p:tgtEl>
                                      </p:cBhvr>
                                    </p:animEffect>
                                  </p:childTnLst>
                                </p:cTn>
                              </p:par>
                            </p:childTnLst>
                          </p:cTn>
                        </p:par>
                      </p:childTnLst>
                    </p:cTn>
                  </p:par>
                  <p:par>
                    <p:cTn id="48" fill="hold">
                      <p:stCondLst>
                        <p:cond delay="indefinite"/>
                      </p:stCondLst>
                      <p:childTnLst>
                        <p:par>
                          <p:cTn id="49" fill="hold">
                            <p:stCondLst>
                              <p:cond delay="0"/>
                            </p:stCondLst>
                            <p:childTnLst>
                              <p:par>
                                <p:cTn id="50" presetID="42" presetClass="path" presetSubtype="0" accel="50000" decel="50000" fill="hold" grpId="1" nodeType="clickEffect">
                                  <p:stCondLst>
                                    <p:cond delay="0"/>
                                  </p:stCondLst>
                                  <p:childTnLst>
                                    <p:animMotion origin="layout" path="M 8.33333E-7 -1.3876E-6 L -0.13767 0.07539 " pathEditMode="relative" rAng="0" ptsTypes="AA">
                                      <p:cBhvr>
                                        <p:cTn id="51" dur="2000" fill="hold"/>
                                        <p:tgtEl>
                                          <p:spTgt spid="14"/>
                                        </p:tgtEl>
                                        <p:attrNameLst>
                                          <p:attrName>ppt_x</p:attrName>
                                          <p:attrName>ppt_y</p:attrName>
                                        </p:attrNameLst>
                                      </p:cBhvr>
                                      <p:rCtr x="-6892" y="3770"/>
                                    </p:animMotion>
                                  </p:childTnLst>
                                </p:cTn>
                              </p:par>
                              <p:par>
                                <p:cTn id="52" presetID="8" presetClass="emph" presetSubtype="0" fill="hold" grpId="2" nodeType="withEffect">
                                  <p:stCondLst>
                                    <p:cond delay="500"/>
                                  </p:stCondLst>
                                  <p:childTnLst>
                                    <p:animRot by="-2400000">
                                      <p:cBhvr>
                                        <p:cTn id="53" dur="2000" fill="hold"/>
                                        <p:tgtEl>
                                          <p:spTgt spid="14"/>
                                        </p:tgtEl>
                                        <p:attrNameLst>
                                          <p:attrName>r</p:attrName>
                                        </p:attrNameLst>
                                      </p:cBhvr>
                                    </p:animRot>
                                  </p:childTnLst>
                                </p:cTn>
                              </p:par>
                              <p:par>
                                <p:cTn id="54" presetID="22" presetClass="entr" presetSubtype="2" fill="hold" grpId="0" nodeType="withEffect">
                                  <p:stCondLst>
                                    <p:cond delay="500"/>
                                  </p:stCondLst>
                                  <p:childTnLst>
                                    <p:set>
                                      <p:cBhvr>
                                        <p:cTn id="55" dur="1" fill="hold">
                                          <p:stCondLst>
                                            <p:cond delay="0"/>
                                          </p:stCondLst>
                                        </p:cTn>
                                        <p:tgtEl>
                                          <p:spTgt spid="13"/>
                                        </p:tgtEl>
                                        <p:attrNameLst>
                                          <p:attrName>style.visibility</p:attrName>
                                        </p:attrNameLst>
                                      </p:cBhvr>
                                      <p:to>
                                        <p:strVal val="visible"/>
                                      </p:to>
                                    </p:set>
                                    <p:animEffect transition="in" filter="wipe(right)">
                                      <p:cBhvr>
                                        <p:cTn id="56" dur="2000"/>
                                        <p:tgtEl>
                                          <p:spTgt spid="13"/>
                                        </p:tgtEl>
                                      </p:cBhvr>
                                    </p:animEffect>
                                  </p:childTnLst>
                                </p:cTn>
                              </p:par>
                              <p:par>
                                <p:cTn id="57" presetID="10" presetClass="exit" presetSubtype="0" fill="hold" grpId="1" nodeType="withEffect">
                                  <p:stCondLst>
                                    <p:cond delay="1000"/>
                                  </p:stCondLst>
                                  <p:childTnLst>
                                    <p:animEffect transition="out" filter="fade">
                                      <p:cBhvr>
                                        <p:cTn id="58" dur="1000"/>
                                        <p:tgtEl>
                                          <p:spTgt spid="9"/>
                                        </p:tgtEl>
                                      </p:cBhvr>
                                    </p:animEffect>
                                    <p:set>
                                      <p:cBhvr>
                                        <p:cTn id="59" dur="1" fill="hold">
                                          <p:stCondLst>
                                            <p:cond delay="999"/>
                                          </p:stCondLst>
                                        </p:cTn>
                                        <p:tgtEl>
                                          <p:spTgt spid="9"/>
                                        </p:tgtEl>
                                        <p:attrNameLst>
                                          <p:attrName>style.visibility</p:attrName>
                                        </p:attrNameLst>
                                      </p:cBhvr>
                                      <p:to>
                                        <p:strVal val="hidden"/>
                                      </p:to>
                                    </p:set>
                                  </p:childTnLst>
                                </p:cTn>
                              </p:par>
                              <p:par>
                                <p:cTn id="60" presetID="8" presetClass="emph" presetSubtype="0" fill="hold" grpId="1" nodeType="withEffect">
                                  <p:stCondLst>
                                    <p:cond delay="1000"/>
                                  </p:stCondLst>
                                  <p:childTnLst>
                                    <p:animRot by="-2400000">
                                      <p:cBhvr>
                                        <p:cTn id="61" dur="2000" fill="hold"/>
                                        <p:tgtEl>
                                          <p:spTgt spid="11"/>
                                        </p:tgtEl>
                                        <p:attrNameLst>
                                          <p:attrName>r</p:attrName>
                                        </p:attrNameLst>
                                      </p:cBhvr>
                                    </p:animRot>
                                  </p:childTnLst>
                                </p:cTn>
                              </p:par>
                              <p:par>
                                <p:cTn id="62" presetID="10" presetClass="exit" presetSubtype="0" fill="hold" grpId="1" nodeType="withEffect">
                                  <p:stCondLst>
                                    <p:cond delay="2000"/>
                                  </p:stCondLst>
                                  <p:childTnLst>
                                    <p:animEffect transition="out" filter="fade">
                                      <p:cBhvr>
                                        <p:cTn id="63" dur="1000"/>
                                        <p:tgtEl>
                                          <p:spTgt spid="10"/>
                                        </p:tgtEl>
                                      </p:cBhvr>
                                    </p:animEffect>
                                    <p:set>
                                      <p:cBhvr>
                                        <p:cTn id="64" dur="1" fill="hold">
                                          <p:stCondLst>
                                            <p:cond delay="999"/>
                                          </p:stCondLst>
                                        </p:cTn>
                                        <p:tgtEl>
                                          <p:spTgt spid="10"/>
                                        </p:tgtEl>
                                        <p:attrNameLst>
                                          <p:attrName>style.visibility</p:attrName>
                                        </p:attrNameLst>
                                      </p:cBhvr>
                                      <p:to>
                                        <p:strVal val="hidden"/>
                                      </p:to>
                                    </p:set>
                                  </p:childTnLst>
                                </p:cTn>
                              </p:par>
                              <p:par>
                                <p:cTn id="65" presetID="10" presetClass="entr" presetSubtype="0" fill="hold" grpId="0" nodeType="withEffect">
                                  <p:stCondLst>
                                    <p:cond delay="2000"/>
                                  </p:stCondLst>
                                  <p:childTnLst>
                                    <p:set>
                                      <p:cBhvr>
                                        <p:cTn id="66" dur="1" fill="hold">
                                          <p:stCondLst>
                                            <p:cond delay="0"/>
                                          </p:stCondLst>
                                        </p:cTn>
                                        <p:tgtEl>
                                          <p:spTgt spid="8"/>
                                        </p:tgtEl>
                                        <p:attrNameLst>
                                          <p:attrName>style.visibility</p:attrName>
                                        </p:attrNameLst>
                                      </p:cBhvr>
                                      <p:to>
                                        <p:strVal val="visible"/>
                                      </p:to>
                                    </p:set>
                                    <p:animEffect transition="in" filter="fade">
                                      <p:cBhvr>
                                        <p:cTn id="6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animBg="1"/>
      <p:bldP spid="9" grpId="0" animBg="1"/>
      <p:bldP spid="9" grpId="1" animBg="1"/>
      <p:bldP spid="10" grpId="0" animBg="1"/>
      <p:bldP spid="10" grpId="1" animBg="1"/>
      <p:bldP spid="11" grpId="0" animBg="1"/>
      <p:bldP spid="11" grpId="1" animBg="1"/>
      <p:bldP spid="12" grpId="0" animBg="1"/>
      <p:bldP spid="13" grpId="0" animBg="1"/>
      <p:bldP spid="14" grpId="0" animBg="1"/>
      <p:bldP spid="14" grpId="1" animBg="1"/>
      <p:bldP spid="14" grpId="2" animBg="1"/>
      <p:bldP spid="15" grpId="0" animBg="1"/>
      <p:bldP spid="16" grpId="0" animBg="1"/>
      <p:bldP spid="1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終身定期</a:t>
            </a:r>
            <a:r>
              <a:rPr lang="ja-JP" altLang="en-US" dirty="0" smtClean="0"/>
              <a:t>金契約が</a:t>
            </a:r>
            <a:r>
              <a:rPr lang="en-US" altLang="ja-JP" dirty="0" smtClean="0"/>
              <a:t/>
            </a:r>
            <a:br>
              <a:rPr lang="en-US" altLang="ja-JP" dirty="0" smtClean="0"/>
            </a:br>
            <a:r>
              <a:rPr lang="ja-JP" altLang="en-US" dirty="0" smtClean="0"/>
              <a:t>余り利用されない理由</a:t>
            </a:r>
            <a:endParaRPr kumimoji="1" lang="ja-JP" altLang="en-US" dirty="0"/>
          </a:p>
        </p:txBody>
      </p:sp>
      <p:sp>
        <p:nvSpPr>
          <p:cNvPr id="8" name="コンテンツ プレースホルダー 7"/>
          <p:cNvSpPr>
            <a:spLocks noGrp="1"/>
          </p:cNvSpPr>
          <p:nvPr>
            <p:ph idx="1"/>
          </p:nvPr>
        </p:nvSpPr>
        <p:spPr>
          <a:xfrm>
            <a:off x="1171339" y="1805925"/>
            <a:ext cx="6801323" cy="4114512"/>
          </a:xfrm>
        </p:spPr>
        <p:txBody>
          <a:bodyPr>
            <a:normAutofit fontScale="70000" lnSpcReduction="20000"/>
          </a:bodyPr>
          <a:lstStyle/>
          <a:p>
            <a:r>
              <a:rPr kumimoji="1" lang="ja-JP" altLang="en-US" dirty="0" smtClean="0"/>
              <a:t>制度自体が，大数の法則に基づく射幸契約</a:t>
            </a:r>
            <a:endParaRPr kumimoji="1" lang="en-US" altLang="ja-JP" dirty="0" smtClean="0"/>
          </a:p>
          <a:p>
            <a:pPr lvl="1"/>
            <a:r>
              <a:rPr kumimoji="1" lang="ja-JP" altLang="en-US" dirty="0" smtClean="0"/>
              <a:t>個人間の契約では，信頼性に欠ける。</a:t>
            </a:r>
            <a:endParaRPr kumimoji="1" lang="en-US" altLang="ja-JP" dirty="0" smtClean="0"/>
          </a:p>
          <a:p>
            <a:pPr lvl="1"/>
            <a:r>
              <a:rPr lang="ja-JP" altLang="en-US" dirty="0"/>
              <a:t>大数の</a:t>
            </a:r>
            <a:r>
              <a:rPr lang="ja-JP" altLang="en-US" dirty="0" smtClean="0"/>
              <a:t>法則が利用できるだけの契約者の人数が必要。</a:t>
            </a:r>
            <a:endParaRPr kumimoji="1" lang="en-US" altLang="ja-JP" dirty="0" smtClean="0"/>
          </a:p>
          <a:p>
            <a:r>
              <a:rPr kumimoji="1" lang="ja-JP" altLang="en-US" dirty="0" smtClean="0"/>
              <a:t>社会保障制度の発達</a:t>
            </a:r>
            <a:endParaRPr kumimoji="1" lang="en-US" altLang="ja-JP" dirty="0" smtClean="0"/>
          </a:p>
          <a:p>
            <a:pPr lvl="1"/>
            <a:r>
              <a:rPr lang="ja-JP" altLang="en-US" dirty="0"/>
              <a:t>公的年金</a:t>
            </a:r>
            <a:r>
              <a:rPr lang="ja-JP" altLang="en-US" dirty="0" smtClean="0"/>
              <a:t>制度</a:t>
            </a:r>
            <a:endParaRPr lang="en-US" altLang="ja-JP" dirty="0" smtClean="0"/>
          </a:p>
          <a:p>
            <a:pPr lvl="2"/>
            <a:r>
              <a:rPr lang="ja-JP" altLang="en-US" dirty="0"/>
              <a:t>国民</a:t>
            </a:r>
            <a:r>
              <a:rPr lang="ja-JP" altLang="en-US" dirty="0" smtClean="0"/>
              <a:t>年金</a:t>
            </a:r>
            <a:endParaRPr lang="en-US" altLang="ja-JP" dirty="0" smtClean="0"/>
          </a:p>
          <a:p>
            <a:pPr lvl="2"/>
            <a:r>
              <a:rPr lang="ja-JP" altLang="en-US" dirty="0"/>
              <a:t>厚生</a:t>
            </a:r>
            <a:r>
              <a:rPr lang="ja-JP" altLang="en-US" dirty="0" smtClean="0"/>
              <a:t>年金</a:t>
            </a:r>
            <a:endParaRPr lang="en-US" altLang="ja-JP" dirty="0" smtClean="0"/>
          </a:p>
          <a:p>
            <a:pPr lvl="2"/>
            <a:r>
              <a:rPr lang="ja-JP" altLang="en-US" dirty="0"/>
              <a:t>共済</a:t>
            </a:r>
            <a:r>
              <a:rPr lang="ja-JP" altLang="en-US" dirty="0" smtClean="0"/>
              <a:t>年金など</a:t>
            </a:r>
            <a:endParaRPr lang="en-US" altLang="ja-JP" dirty="0" smtClean="0"/>
          </a:p>
          <a:p>
            <a:pPr lvl="1"/>
            <a:r>
              <a:rPr kumimoji="1" lang="ja-JP" altLang="en-US" dirty="0"/>
              <a:t>私的年金</a:t>
            </a:r>
            <a:r>
              <a:rPr kumimoji="1" lang="ja-JP" altLang="en-US" dirty="0" smtClean="0"/>
              <a:t>制度</a:t>
            </a:r>
            <a:endParaRPr kumimoji="1" lang="en-US" altLang="ja-JP" dirty="0" smtClean="0"/>
          </a:p>
          <a:p>
            <a:pPr lvl="2"/>
            <a:r>
              <a:rPr kumimoji="1" lang="ja-JP" altLang="en-US" dirty="0" smtClean="0"/>
              <a:t>保険会社等が，様々な年金制度を運用している。</a:t>
            </a:r>
            <a:endParaRPr kumimoji="1" lang="en-US" altLang="ja-JP" dirty="0" smtClean="0"/>
          </a:p>
          <a:p>
            <a:r>
              <a:rPr lang="ja-JP" altLang="en-US" dirty="0"/>
              <a:t>将来</a:t>
            </a:r>
            <a:r>
              <a:rPr lang="ja-JP" altLang="en-US" dirty="0" smtClean="0"/>
              <a:t>的な活用の見通しはあいまい。</a:t>
            </a:r>
            <a:endParaRPr lang="en-US" altLang="ja-JP" dirty="0" smtClean="0"/>
          </a:p>
          <a:p>
            <a:pPr lvl="1"/>
            <a:r>
              <a:rPr kumimoji="1" lang="ja-JP" altLang="en-US" dirty="0" smtClean="0"/>
              <a:t>公的年金制度に対する不安があるものの，</a:t>
            </a:r>
            <a:endParaRPr kumimoji="1" lang="en-US" altLang="ja-JP" dirty="0" smtClean="0"/>
          </a:p>
          <a:p>
            <a:pPr lvl="1"/>
            <a:r>
              <a:rPr kumimoji="1" lang="ja-JP" altLang="en-US" dirty="0" smtClean="0"/>
              <a:t>リバース・モーゲージなどの市場は不透明。</a:t>
            </a:r>
            <a:endParaRPr kumimoji="1" lang="ja-JP" altLang="en-US" dirty="0"/>
          </a:p>
        </p:txBody>
      </p:sp>
      <p:sp>
        <p:nvSpPr>
          <p:cNvPr id="5" name="日付プレースホルダー 4"/>
          <p:cNvSpPr>
            <a:spLocks noGrp="1"/>
          </p:cNvSpPr>
          <p:nvPr>
            <p:ph type="dt" sz="half" idx="10"/>
          </p:nvPr>
        </p:nvSpPr>
        <p:spPr/>
        <p:txBody>
          <a:bodyPr/>
          <a:lstStyle/>
          <a:p>
            <a:fld id="{C870AC40-E332-4354-9CBC-9C07F2328E84}" type="datetime1">
              <a:rPr kumimoji="1" lang="ja-JP" altLang="en-US" smtClean="0"/>
              <a:t>2015/1/14</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Lecture on Contract</a:t>
            </a:r>
            <a:endParaRPr kumimoji="1" lang="ja-JP" altLang="en-US" dirty="0"/>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9</a:t>
            </a:fld>
            <a:endParaRPr kumimoji="1" lang="ja-JP" altLang="en-US"/>
          </a:p>
        </p:txBody>
      </p:sp>
    </p:spTree>
    <p:extLst>
      <p:ext uri="{BB962C8B-B14F-4D97-AF65-F5344CB8AC3E}">
        <p14:creationId xmlns:p14="http://schemas.microsoft.com/office/powerpoint/2010/main" val="3198436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left)">
                                      <p:cBhvr>
                                        <p:cTn id="7" dur="1000"/>
                                        <p:tgtEl>
                                          <p:spTgt spid="8">
                                            <p:txEl>
                                              <p:pRg st="0" end="0"/>
                                            </p:txEl>
                                          </p:spTgt>
                                        </p:tgtEl>
                                      </p:cBhvr>
                                    </p:animEffect>
                                  </p:childTnLst>
                                </p:cTn>
                              </p:par>
                            </p:childTnLst>
                          </p:cTn>
                        </p:par>
                        <p:par>
                          <p:cTn id="8" fill="hold">
                            <p:stCondLst>
                              <p:cond delay="1500"/>
                            </p:stCondLst>
                            <p:childTnLst>
                              <p:par>
                                <p:cTn id="9" presetID="22" presetClass="entr" presetSubtype="8" fill="hold" grpId="0" nodeType="afterEffect">
                                  <p:stCondLst>
                                    <p:cond delay="500"/>
                                  </p:stCondLst>
                                  <p:childTnLst>
                                    <p:set>
                                      <p:cBhvr>
                                        <p:cTn id="10" dur="1" fill="hold">
                                          <p:stCondLst>
                                            <p:cond delay="0"/>
                                          </p:stCondLst>
                                        </p:cTn>
                                        <p:tgtEl>
                                          <p:spTgt spid="8">
                                            <p:txEl>
                                              <p:pRg st="1" end="1"/>
                                            </p:txEl>
                                          </p:spTgt>
                                        </p:tgtEl>
                                        <p:attrNameLst>
                                          <p:attrName>style.visibility</p:attrName>
                                        </p:attrNameLst>
                                      </p:cBhvr>
                                      <p:to>
                                        <p:strVal val="visible"/>
                                      </p:to>
                                    </p:set>
                                    <p:animEffect transition="in" filter="wipe(left)">
                                      <p:cBhvr>
                                        <p:cTn id="11" dur="750"/>
                                        <p:tgtEl>
                                          <p:spTgt spid="8">
                                            <p:txEl>
                                              <p:pRg st="1" end="1"/>
                                            </p:txEl>
                                          </p:spTgt>
                                        </p:tgtEl>
                                      </p:cBhvr>
                                    </p:animEffect>
                                  </p:childTnLst>
                                </p:cTn>
                              </p:par>
                            </p:childTnLst>
                          </p:cTn>
                        </p:par>
                        <p:par>
                          <p:cTn id="12" fill="hold">
                            <p:stCondLst>
                              <p:cond delay="2750"/>
                            </p:stCondLst>
                            <p:childTnLst>
                              <p:par>
                                <p:cTn id="13" presetID="22" presetClass="entr" presetSubtype="8" fill="hold" grpId="0" nodeType="afterEffect">
                                  <p:stCondLst>
                                    <p:cond delay="500"/>
                                  </p:stCondLst>
                                  <p:childTnLst>
                                    <p:set>
                                      <p:cBhvr>
                                        <p:cTn id="14" dur="1" fill="hold">
                                          <p:stCondLst>
                                            <p:cond delay="0"/>
                                          </p:stCondLst>
                                        </p:cTn>
                                        <p:tgtEl>
                                          <p:spTgt spid="8">
                                            <p:txEl>
                                              <p:pRg st="2" end="2"/>
                                            </p:txEl>
                                          </p:spTgt>
                                        </p:tgtEl>
                                        <p:attrNameLst>
                                          <p:attrName>style.visibility</p:attrName>
                                        </p:attrNameLst>
                                      </p:cBhvr>
                                      <p:to>
                                        <p:strVal val="visible"/>
                                      </p:to>
                                    </p:set>
                                    <p:animEffect transition="in" filter="wipe(left)">
                                      <p:cBhvr>
                                        <p:cTn id="15" dur="1000"/>
                                        <p:tgtEl>
                                          <p:spTgt spid="8">
                                            <p:txEl>
                                              <p:pRg st="2" end="2"/>
                                            </p:txEl>
                                          </p:spTgt>
                                        </p:tgtEl>
                                      </p:cBhvr>
                                    </p:animEffect>
                                  </p:childTnLst>
                                </p:cTn>
                              </p:par>
                            </p:childTnLst>
                          </p:cTn>
                        </p:par>
                        <p:par>
                          <p:cTn id="16" fill="hold">
                            <p:stCondLst>
                              <p:cond delay="4250"/>
                            </p:stCondLst>
                            <p:childTnLst>
                              <p:par>
                                <p:cTn id="17" presetID="22" presetClass="entr" presetSubtype="8" fill="hold" grpId="0" nodeType="afterEffect">
                                  <p:stCondLst>
                                    <p:cond delay="500"/>
                                  </p:stCondLst>
                                  <p:childTnLst>
                                    <p:set>
                                      <p:cBhvr>
                                        <p:cTn id="18" dur="1" fill="hold">
                                          <p:stCondLst>
                                            <p:cond delay="0"/>
                                          </p:stCondLst>
                                        </p:cTn>
                                        <p:tgtEl>
                                          <p:spTgt spid="8">
                                            <p:txEl>
                                              <p:pRg st="3" end="3"/>
                                            </p:txEl>
                                          </p:spTgt>
                                        </p:tgtEl>
                                        <p:attrNameLst>
                                          <p:attrName>style.visibility</p:attrName>
                                        </p:attrNameLst>
                                      </p:cBhvr>
                                      <p:to>
                                        <p:strVal val="visible"/>
                                      </p:to>
                                    </p:set>
                                    <p:animEffect transition="in" filter="wipe(left)">
                                      <p:cBhvr>
                                        <p:cTn id="19" dur="500"/>
                                        <p:tgtEl>
                                          <p:spTgt spid="8">
                                            <p:txEl>
                                              <p:pRg st="3" end="3"/>
                                            </p:txEl>
                                          </p:spTgt>
                                        </p:tgtEl>
                                      </p:cBhvr>
                                    </p:animEffect>
                                  </p:childTnLst>
                                </p:cTn>
                              </p:par>
                            </p:childTnLst>
                          </p:cTn>
                        </p:par>
                        <p:par>
                          <p:cTn id="20" fill="hold">
                            <p:stCondLst>
                              <p:cond delay="5250"/>
                            </p:stCondLst>
                            <p:childTnLst>
                              <p:par>
                                <p:cTn id="21" presetID="22" presetClass="entr" presetSubtype="8" fill="hold" grpId="0" nodeType="afterEffect">
                                  <p:stCondLst>
                                    <p:cond delay="500"/>
                                  </p:stCondLst>
                                  <p:childTnLst>
                                    <p:set>
                                      <p:cBhvr>
                                        <p:cTn id="22" dur="1" fill="hold">
                                          <p:stCondLst>
                                            <p:cond delay="0"/>
                                          </p:stCondLst>
                                        </p:cTn>
                                        <p:tgtEl>
                                          <p:spTgt spid="8">
                                            <p:txEl>
                                              <p:pRg st="4" end="4"/>
                                            </p:txEl>
                                          </p:spTgt>
                                        </p:tgtEl>
                                        <p:attrNameLst>
                                          <p:attrName>style.visibility</p:attrName>
                                        </p:attrNameLst>
                                      </p:cBhvr>
                                      <p:to>
                                        <p:strVal val="visible"/>
                                      </p:to>
                                    </p:set>
                                    <p:animEffect transition="in" filter="wipe(left)">
                                      <p:cBhvr>
                                        <p:cTn id="23" dur="500"/>
                                        <p:tgtEl>
                                          <p:spTgt spid="8">
                                            <p:txEl>
                                              <p:pRg st="4" end="4"/>
                                            </p:txEl>
                                          </p:spTgt>
                                        </p:tgtEl>
                                      </p:cBhvr>
                                    </p:animEffect>
                                  </p:childTnLst>
                                </p:cTn>
                              </p:par>
                            </p:childTnLst>
                          </p:cTn>
                        </p:par>
                        <p:par>
                          <p:cTn id="24" fill="hold">
                            <p:stCondLst>
                              <p:cond delay="6250"/>
                            </p:stCondLst>
                            <p:childTnLst>
                              <p:par>
                                <p:cTn id="25" presetID="22" presetClass="entr" presetSubtype="8" fill="hold" grpId="0" nodeType="afterEffect">
                                  <p:stCondLst>
                                    <p:cond delay="500"/>
                                  </p:stCondLst>
                                  <p:childTnLst>
                                    <p:set>
                                      <p:cBhvr>
                                        <p:cTn id="26" dur="1" fill="hold">
                                          <p:stCondLst>
                                            <p:cond delay="0"/>
                                          </p:stCondLst>
                                        </p:cTn>
                                        <p:tgtEl>
                                          <p:spTgt spid="8">
                                            <p:txEl>
                                              <p:pRg st="5" end="5"/>
                                            </p:txEl>
                                          </p:spTgt>
                                        </p:tgtEl>
                                        <p:attrNameLst>
                                          <p:attrName>style.visibility</p:attrName>
                                        </p:attrNameLst>
                                      </p:cBhvr>
                                      <p:to>
                                        <p:strVal val="visible"/>
                                      </p:to>
                                    </p:set>
                                    <p:animEffect transition="in" filter="wipe(left)">
                                      <p:cBhvr>
                                        <p:cTn id="27" dur="500"/>
                                        <p:tgtEl>
                                          <p:spTgt spid="8">
                                            <p:txEl>
                                              <p:pRg st="5" end="5"/>
                                            </p:txEl>
                                          </p:spTgt>
                                        </p:tgtEl>
                                      </p:cBhvr>
                                    </p:animEffect>
                                  </p:childTnLst>
                                </p:cTn>
                              </p:par>
                            </p:childTnLst>
                          </p:cTn>
                        </p:par>
                        <p:par>
                          <p:cTn id="28" fill="hold">
                            <p:stCondLst>
                              <p:cond delay="7250"/>
                            </p:stCondLst>
                            <p:childTnLst>
                              <p:par>
                                <p:cTn id="29" presetID="22" presetClass="entr" presetSubtype="8" fill="hold" grpId="0" nodeType="afterEffect">
                                  <p:stCondLst>
                                    <p:cond delay="500"/>
                                  </p:stCondLst>
                                  <p:childTnLst>
                                    <p:set>
                                      <p:cBhvr>
                                        <p:cTn id="30" dur="1" fill="hold">
                                          <p:stCondLst>
                                            <p:cond delay="0"/>
                                          </p:stCondLst>
                                        </p:cTn>
                                        <p:tgtEl>
                                          <p:spTgt spid="8">
                                            <p:txEl>
                                              <p:pRg st="6" end="6"/>
                                            </p:txEl>
                                          </p:spTgt>
                                        </p:tgtEl>
                                        <p:attrNameLst>
                                          <p:attrName>style.visibility</p:attrName>
                                        </p:attrNameLst>
                                      </p:cBhvr>
                                      <p:to>
                                        <p:strVal val="visible"/>
                                      </p:to>
                                    </p:set>
                                    <p:animEffect transition="in" filter="wipe(left)">
                                      <p:cBhvr>
                                        <p:cTn id="31" dur="500"/>
                                        <p:tgtEl>
                                          <p:spTgt spid="8">
                                            <p:txEl>
                                              <p:pRg st="6" end="6"/>
                                            </p:txEl>
                                          </p:spTgt>
                                        </p:tgtEl>
                                      </p:cBhvr>
                                    </p:animEffect>
                                  </p:childTnLst>
                                </p:cTn>
                              </p:par>
                            </p:childTnLst>
                          </p:cTn>
                        </p:par>
                        <p:par>
                          <p:cTn id="32" fill="hold">
                            <p:stCondLst>
                              <p:cond delay="8250"/>
                            </p:stCondLst>
                            <p:childTnLst>
                              <p:par>
                                <p:cTn id="33" presetID="22" presetClass="entr" presetSubtype="8" fill="hold" grpId="0" nodeType="afterEffect">
                                  <p:stCondLst>
                                    <p:cond delay="500"/>
                                  </p:stCondLst>
                                  <p:childTnLst>
                                    <p:set>
                                      <p:cBhvr>
                                        <p:cTn id="34" dur="1" fill="hold">
                                          <p:stCondLst>
                                            <p:cond delay="0"/>
                                          </p:stCondLst>
                                        </p:cTn>
                                        <p:tgtEl>
                                          <p:spTgt spid="8">
                                            <p:txEl>
                                              <p:pRg st="7" end="7"/>
                                            </p:txEl>
                                          </p:spTgt>
                                        </p:tgtEl>
                                        <p:attrNameLst>
                                          <p:attrName>style.visibility</p:attrName>
                                        </p:attrNameLst>
                                      </p:cBhvr>
                                      <p:to>
                                        <p:strVal val="visible"/>
                                      </p:to>
                                    </p:set>
                                    <p:animEffect transition="in" filter="wipe(left)">
                                      <p:cBhvr>
                                        <p:cTn id="35" dur="500"/>
                                        <p:tgtEl>
                                          <p:spTgt spid="8">
                                            <p:txEl>
                                              <p:pRg st="7" end="7"/>
                                            </p:txEl>
                                          </p:spTgt>
                                        </p:tgtEl>
                                      </p:cBhvr>
                                    </p:animEffect>
                                  </p:childTnLst>
                                </p:cTn>
                              </p:par>
                            </p:childTnLst>
                          </p:cTn>
                        </p:par>
                        <p:par>
                          <p:cTn id="36" fill="hold">
                            <p:stCondLst>
                              <p:cond delay="9250"/>
                            </p:stCondLst>
                            <p:childTnLst>
                              <p:par>
                                <p:cTn id="37" presetID="22" presetClass="entr" presetSubtype="8" fill="hold" grpId="0" nodeType="afterEffect">
                                  <p:stCondLst>
                                    <p:cond delay="500"/>
                                  </p:stCondLst>
                                  <p:childTnLst>
                                    <p:set>
                                      <p:cBhvr>
                                        <p:cTn id="38" dur="1" fill="hold">
                                          <p:stCondLst>
                                            <p:cond delay="0"/>
                                          </p:stCondLst>
                                        </p:cTn>
                                        <p:tgtEl>
                                          <p:spTgt spid="8">
                                            <p:txEl>
                                              <p:pRg st="8" end="8"/>
                                            </p:txEl>
                                          </p:spTgt>
                                        </p:tgtEl>
                                        <p:attrNameLst>
                                          <p:attrName>style.visibility</p:attrName>
                                        </p:attrNameLst>
                                      </p:cBhvr>
                                      <p:to>
                                        <p:strVal val="visible"/>
                                      </p:to>
                                    </p:set>
                                    <p:animEffect transition="in" filter="wipe(left)">
                                      <p:cBhvr>
                                        <p:cTn id="39" dur="500"/>
                                        <p:tgtEl>
                                          <p:spTgt spid="8">
                                            <p:txEl>
                                              <p:pRg st="8" end="8"/>
                                            </p:txEl>
                                          </p:spTgt>
                                        </p:tgtEl>
                                      </p:cBhvr>
                                    </p:animEffect>
                                  </p:childTnLst>
                                </p:cTn>
                              </p:par>
                            </p:childTnLst>
                          </p:cTn>
                        </p:par>
                        <p:par>
                          <p:cTn id="40" fill="hold">
                            <p:stCondLst>
                              <p:cond delay="10250"/>
                            </p:stCondLst>
                            <p:childTnLst>
                              <p:par>
                                <p:cTn id="41" presetID="22" presetClass="entr" presetSubtype="8" fill="hold" grpId="0" nodeType="afterEffect">
                                  <p:stCondLst>
                                    <p:cond delay="500"/>
                                  </p:stCondLst>
                                  <p:childTnLst>
                                    <p:set>
                                      <p:cBhvr>
                                        <p:cTn id="42" dur="1" fill="hold">
                                          <p:stCondLst>
                                            <p:cond delay="0"/>
                                          </p:stCondLst>
                                        </p:cTn>
                                        <p:tgtEl>
                                          <p:spTgt spid="8">
                                            <p:txEl>
                                              <p:pRg st="9" end="9"/>
                                            </p:txEl>
                                          </p:spTgt>
                                        </p:tgtEl>
                                        <p:attrNameLst>
                                          <p:attrName>style.visibility</p:attrName>
                                        </p:attrNameLst>
                                      </p:cBhvr>
                                      <p:to>
                                        <p:strVal val="visible"/>
                                      </p:to>
                                    </p:set>
                                    <p:animEffect transition="in" filter="wipe(left)">
                                      <p:cBhvr>
                                        <p:cTn id="43" dur="750"/>
                                        <p:tgtEl>
                                          <p:spTgt spid="8">
                                            <p:txEl>
                                              <p:pRg st="9" end="9"/>
                                            </p:txEl>
                                          </p:spTgt>
                                        </p:tgtEl>
                                      </p:cBhvr>
                                    </p:animEffect>
                                  </p:childTnLst>
                                </p:cTn>
                              </p:par>
                            </p:childTnLst>
                          </p:cTn>
                        </p:par>
                        <p:par>
                          <p:cTn id="44" fill="hold">
                            <p:stCondLst>
                              <p:cond delay="11500"/>
                            </p:stCondLst>
                            <p:childTnLst>
                              <p:par>
                                <p:cTn id="45" presetID="22" presetClass="entr" presetSubtype="8" fill="hold" grpId="0" nodeType="afterEffect">
                                  <p:stCondLst>
                                    <p:cond delay="500"/>
                                  </p:stCondLst>
                                  <p:childTnLst>
                                    <p:set>
                                      <p:cBhvr>
                                        <p:cTn id="46" dur="1" fill="hold">
                                          <p:stCondLst>
                                            <p:cond delay="0"/>
                                          </p:stCondLst>
                                        </p:cTn>
                                        <p:tgtEl>
                                          <p:spTgt spid="8">
                                            <p:txEl>
                                              <p:pRg st="10" end="10"/>
                                            </p:txEl>
                                          </p:spTgt>
                                        </p:tgtEl>
                                        <p:attrNameLst>
                                          <p:attrName>style.visibility</p:attrName>
                                        </p:attrNameLst>
                                      </p:cBhvr>
                                      <p:to>
                                        <p:strVal val="visible"/>
                                      </p:to>
                                    </p:set>
                                    <p:animEffect transition="in" filter="wipe(left)">
                                      <p:cBhvr>
                                        <p:cTn id="47" dur="750"/>
                                        <p:tgtEl>
                                          <p:spTgt spid="8">
                                            <p:txEl>
                                              <p:pRg st="10" end="10"/>
                                            </p:txEl>
                                          </p:spTgt>
                                        </p:tgtEl>
                                      </p:cBhvr>
                                    </p:animEffect>
                                  </p:childTnLst>
                                </p:cTn>
                              </p:par>
                            </p:childTnLst>
                          </p:cTn>
                        </p:par>
                        <p:par>
                          <p:cTn id="48" fill="hold">
                            <p:stCondLst>
                              <p:cond delay="12750"/>
                            </p:stCondLst>
                            <p:childTnLst>
                              <p:par>
                                <p:cTn id="49" presetID="22" presetClass="entr" presetSubtype="8" fill="hold" grpId="0" nodeType="afterEffect">
                                  <p:stCondLst>
                                    <p:cond delay="500"/>
                                  </p:stCondLst>
                                  <p:childTnLst>
                                    <p:set>
                                      <p:cBhvr>
                                        <p:cTn id="50" dur="1" fill="hold">
                                          <p:stCondLst>
                                            <p:cond delay="0"/>
                                          </p:stCondLst>
                                        </p:cTn>
                                        <p:tgtEl>
                                          <p:spTgt spid="8">
                                            <p:txEl>
                                              <p:pRg st="11" end="11"/>
                                            </p:txEl>
                                          </p:spTgt>
                                        </p:tgtEl>
                                        <p:attrNameLst>
                                          <p:attrName>style.visibility</p:attrName>
                                        </p:attrNameLst>
                                      </p:cBhvr>
                                      <p:to>
                                        <p:strVal val="visible"/>
                                      </p:to>
                                    </p:set>
                                    <p:animEffect transition="in" filter="wipe(left)">
                                      <p:cBhvr>
                                        <p:cTn id="51" dur="750"/>
                                        <p:tgtEl>
                                          <p:spTgt spid="8">
                                            <p:txEl>
                                              <p:pRg st="11" end="11"/>
                                            </p:txEl>
                                          </p:spTgt>
                                        </p:tgtEl>
                                      </p:cBhvr>
                                    </p:animEffect>
                                  </p:childTnLst>
                                </p:cTn>
                              </p:par>
                            </p:childTnLst>
                          </p:cTn>
                        </p:par>
                        <p:par>
                          <p:cTn id="52" fill="hold">
                            <p:stCondLst>
                              <p:cond delay="14000"/>
                            </p:stCondLst>
                            <p:childTnLst>
                              <p:par>
                                <p:cTn id="53" presetID="22" presetClass="entr" presetSubtype="8" fill="hold" grpId="0" nodeType="afterEffect">
                                  <p:stCondLst>
                                    <p:cond delay="500"/>
                                  </p:stCondLst>
                                  <p:childTnLst>
                                    <p:set>
                                      <p:cBhvr>
                                        <p:cTn id="54" dur="1" fill="hold">
                                          <p:stCondLst>
                                            <p:cond delay="0"/>
                                          </p:stCondLst>
                                        </p:cTn>
                                        <p:tgtEl>
                                          <p:spTgt spid="8">
                                            <p:txEl>
                                              <p:pRg st="12" end="12"/>
                                            </p:txEl>
                                          </p:spTgt>
                                        </p:tgtEl>
                                        <p:attrNameLst>
                                          <p:attrName>style.visibility</p:attrName>
                                        </p:attrNameLst>
                                      </p:cBhvr>
                                      <p:to>
                                        <p:strVal val="visible"/>
                                      </p:to>
                                    </p:set>
                                    <p:animEffect transition="in" filter="wipe(left)">
                                      <p:cBhvr>
                                        <p:cTn id="55" dur="750"/>
                                        <p:tgtEl>
                                          <p:spTgt spid="8">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22416</TotalTime>
  <Words>2174</Words>
  <Application>Microsoft Office PowerPoint</Application>
  <PresentationFormat>画面に合わせる (4:3)</PresentationFormat>
  <Paragraphs>280</Paragraphs>
  <Slides>23</Slides>
  <Notes>7</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23</vt:i4>
      </vt:variant>
    </vt:vector>
  </HeadingPairs>
  <TitlesOfParts>
    <vt:vector size="30" baseType="lpstr">
      <vt:lpstr>ＭＳ Ｐゴシック</vt:lpstr>
      <vt:lpstr>新細明體</vt:lpstr>
      <vt:lpstr>Arial</vt:lpstr>
      <vt:lpstr>Calibri</vt:lpstr>
      <vt:lpstr>Times New Roman</vt:lpstr>
      <vt:lpstr>Wingdings</vt:lpstr>
      <vt:lpstr>Office テーマ</vt:lpstr>
      <vt:lpstr>契約法各論講義</vt:lpstr>
      <vt:lpstr>契約法各論　目次</vt:lpstr>
      <vt:lpstr>第2部　典型契約</vt:lpstr>
      <vt:lpstr>終身定期金契約 目次（下枠の　　　　 をクリックすると，この目次に戻る）</vt:lpstr>
      <vt:lpstr>終身定期金契約</vt:lpstr>
      <vt:lpstr>終身定期金契約の成立</vt:lpstr>
      <vt:lpstr>終身定期金契約の成立</vt:lpstr>
      <vt:lpstr>第三者のためにする契約に基づく 終身定期金契約</vt:lpstr>
      <vt:lpstr>終身定期金契約が 余り利用されない理由</vt:lpstr>
      <vt:lpstr>終身定期金の効力</vt:lpstr>
      <vt:lpstr>終身定期金の計算</vt:lpstr>
      <vt:lpstr>終身定期金の存続</vt:lpstr>
      <vt:lpstr>条件付権利の妨害とその制裁</vt:lpstr>
      <vt:lpstr>遺贈に基づく終身定期金</vt:lpstr>
      <vt:lpstr>Coffee　Break</vt:lpstr>
      <vt:lpstr>終身定期金の終了</vt:lpstr>
      <vt:lpstr>終身定期金契約の解除</vt:lpstr>
      <vt:lpstr>解除と同時履行の抗弁権の準用</vt:lpstr>
      <vt:lpstr>参考文献</vt:lpstr>
      <vt:lpstr>終身定期金契約の解除を認めた判例</vt:lpstr>
      <vt:lpstr>条件を不法に成就させた場合の判例 （アートネーチャー vsアデランス事件）</vt:lpstr>
      <vt:lpstr>参考図書</vt:lpstr>
      <vt:lpstr>契約法各論講義 　 終身定期基金契約</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契約法各論講義</dc:title>
  <cp:lastModifiedBy>加賀山茂</cp:lastModifiedBy>
  <cp:revision>1202</cp:revision>
  <dcterms:modified xsi:type="dcterms:W3CDTF">2015-01-13T22:03:00Z</dcterms:modified>
</cp:coreProperties>
</file>