
<file path=[Content_Types].xml><?xml version="1.0" encoding="utf-8"?>
<Types xmlns="http://schemas.openxmlformats.org/package/2006/content-types">
  <Default Extension="mpg" ContentType="vide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331" r:id="rId4"/>
    <p:sldId id="360" r:id="rId5"/>
    <p:sldId id="361" r:id="rId6"/>
    <p:sldId id="417" r:id="rId7"/>
    <p:sldId id="493" r:id="rId8"/>
    <p:sldId id="509" r:id="rId9"/>
    <p:sldId id="510" r:id="rId10"/>
    <p:sldId id="508" r:id="rId11"/>
    <p:sldId id="499" r:id="rId12"/>
    <p:sldId id="500" r:id="rId13"/>
    <p:sldId id="507" r:id="rId14"/>
    <p:sldId id="348" r:id="rId15"/>
    <p:sldId id="513" r:id="rId16"/>
    <p:sldId id="512" r:id="rId17"/>
    <p:sldId id="511" r:id="rId18"/>
    <p:sldId id="433" r:id="rId19"/>
    <p:sldId id="260"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06" autoAdjust="0"/>
    <p:restoredTop sz="94692" autoAdjust="0"/>
  </p:normalViewPr>
  <p:slideViewPr>
    <p:cSldViewPr>
      <p:cViewPr varScale="1">
        <p:scale>
          <a:sx n="47" d="100"/>
          <a:sy n="47" d="100"/>
        </p:scale>
        <p:origin x="394" y="43"/>
      </p:cViewPr>
      <p:guideLst>
        <p:guide orient="horz" pos="2160"/>
        <p:guide pos="2880"/>
      </p:guideLst>
    </p:cSldViewPr>
  </p:slideViewPr>
  <p:outlineViewPr>
    <p:cViewPr>
      <p:scale>
        <a:sx n="33" d="100"/>
        <a:sy n="33" d="100"/>
      </p:scale>
      <p:origin x="0" y="1183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18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4FADD-ADF8-4A61-98B0-BBF928BC0C11}" type="datetimeFigureOut">
              <a:rPr kumimoji="1" lang="ja-JP" altLang="en-US" smtClean="0"/>
              <a:t>2015/1/14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1</a:t>
            </a:fld>
            <a:endParaRPr kumimoji="1" lang="ja-JP" altLang="en-US"/>
          </a:p>
        </p:txBody>
      </p:sp>
    </p:spTree>
    <p:extLst>
      <p:ext uri="{BB962C8B-B14F-4D97-AF65-F5344CB8AC3E}">
        <p14:creationId xmlns:p14="http://schemas.microsoft.com/office/powerpoint/2010/main" val="2544488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2</a:t>
            </a:fld>
            <a:endParaRPr kumimoji="1" lang="ja-JP" altLang="en-US"/>
          </a:p>
        </p:txBody>
      </p:sp>
    </p:spTree>
    <p:extLst>
      <p:ext uri="{BB962C8B-B14F-4D97-AF65-F5344CB8AC3E}">
        <p14:creationId xmlns:p14="http://schemas.microsoft.com/office/powerpoint/2010/main" val="166886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3</a:t>
            </a:fld>
            <a:endParaRPr kumimoji="1" lang="ja-JP" altLang="en-US"/>
          </a:p>
        </p:txBody>
      </p:sp>
    </p:spTree>
    <p:extLst>
      <p:ext uri="{BB962C8B-B14F-4D97-AF65-F5344CB8AC3E}">
        <p14:creationId xmlns:p14="http://schemas.microsoft.com/office/powerpoint/2010/main" val="1517543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4</a:t>
            </a:fld>
            <a:endParaRPr kumimoji="1" lang="ja-JP" altLang="en-US"/>
          </a:p>
        </p:txBody>
      </p:sp>
    </p:spTree>
    <p:extLst>
      <p:ext uri="{BB962C8B-B14F-4D97-AF65-F5344CB8AC3E}">
        <p14:creationId xmlns:p14="http://schemas.microsoft.com/office/powerpoint/2010/main" val="98489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5</a:t>
            </a:fld>
            <a:endParaRPr kumimoji="1" lang="ja-JP" altLang="en-US"/>
          </a:p>
        </p:txBody>
      </p:sp>
    </p:spTree>
    <p:extLst>
      <p:ext uri="{BB962C8B-B14F-4D97-AF65-F5344CB8AC3E}">
        <p14:creationId xmlns:p14="http://schemas.microsoft.com/office/powerpoint/2010/main" val="151754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14</a:t>
            </a:fld>
            <a:endParaRPr kumimoji="1" lang="ja-JP" altLang="en-US"/>
          </a:p>
        </p:txBody>
      </p:sp>
    </p:spTree>
    <p:extLst>
      <p:ext uri="{BB962C8B-B14F-4D97-AF65-F5344CB8AC3E}">
        <p14:creationId xmlns:p14="http://schemas.microsoft.com/office/powerpoint/2010/main" val="801349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19</a:t>
            </a:fld>
            <a:endParaRPr kumimoji="1" lang="ja-JP" altLang="en-US"/>
          </a:p>
        </p:txBody>
      </p:sp>
    </p:spTree>
    <p:extLst>
      <p:ext uri="{BB962C8B-B14F-4D97-AF65-F5344CB8AC3E}">
        <p14:creationId xmlns:p14="http://schemas.microsoft.com/office/powerpoint/2010/main" val="167581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fld id="{7C8287FE-750A-40A0-A6C0-CDC93FF1C1C7}"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11C818-494B-4458-8006-8C6F663BDE17}"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Contract</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FA55FD-4F87-48D9-B597-4303D4282ED1}"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Contract</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4FF770-FF04-4797-9D19-35B8C881FD52}"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4DF3B55-3A10-4FA5-A71E-47FB3BFAA922}" type="datetime1">
              <a:rPr kumimoji="1" lang="ja-JP" altLang="en-US" smtClean="0"/>
              <a:t>2015/1/14</a:t>
            </a:fld>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FAB09AA-3228-4A0C-A5F0-A46EE9CA125A}" type="datetime1">
              <a:rPr kumimoji="1" lang="ja-JP" altLang="en-US" smtClean="0"/>
              <a:t>2015/1/14</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3A17FA7-218E-477C-B43A-365C1C23BA10}" type="datetime1">
              <a:rPr kumimoji="1" lang="ja-JP" altLang="en-US" smtClean="0"/>
              <a:t>2015/1/14</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32EDF81-F9E8-4850-B9D3-F2037D157923}"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Contract</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DC0E76-7AD1-45B4-97FB-118C7111C1DA}"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Contract</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407BC-28F7-4B20-B73C-F370B800F308}" type="datetime1">
              <a:rPr kumimoji="1" lang="ja-JP" altLang="en-US" smtClean="0"/>
              <a:t>2015/1/14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smtClean="0"/>
              <a:t>Lecture on Contract</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rId13" action="ppaction://hlinksldjump" highlightClick="1"/>
          </p:cNvPr>
          <p:cNvSpPr/>
          <p:nvPr/>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rId14" action="ppaction://hlinksldjump" highlightClick="1"/>
          </p:cNvPr>
          <p:cNvSpPr/>
          <p:nvPr/>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6.xml"/><Relationship Id="rId7" Type="http://schemas.openxmlformats.org/officeDocument/2006/relationships/image" Target="../media/image4.jpeg"/><Relationship Id="rId2" Type="http://schemas.openxmlformats.org/officeDocument/2006/relationships/video" Target="../media/media1.mpg"/><Relationship Id="rId1" Type="http://schemas.microsoft.com/office/2007/relationships/media" Target="../media/media1.mpg"/><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jpeg"/><Relationship Id="rId9"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7.xml"/><Relationship Id="rId7" Type="http://schemas.openxmlformats.org/officeDocument/2006/relationships/slide" Target="slide1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slide" Target="slide12.xml"/><Relationship Id="rId11" Type="http://schemas.openxmlformats.org/officeDocument/2006/relationships/slide" Target="slide4.xml"/><Relationship Id="rId5" Type="http://schemas.openxmlformats.org/officeDocument/2006/relationships/slide" Target="slide10.xml"/><Relationship Id="rId10" Type="http://schemas.openxmlformats.org/officeDocument/2006/relationships/slide" Target="slide18.xml"/><Relationship Id="rId4" Type="http://schemas.openxmlformats.org/officeDocument/2006/relationships/slide" Target="slide8.xml"/><Relationship Id="rId9" Type="http://schemas.openxmlformats.org/officeDocument/2006/relationships/slide" Target="slide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548680"/>
            <a:ext cx="7772400" cy="2880320"/>
          </a:xfrm>
        </p:spPr>
        <p:txBody>
          <a:bodyPr>
            <a:normAutofit/>
          </a:bodyPr>
          <a:lstStyle/>
          <a:p>
            <a:r>
              <a:rPr kumimoji="1" lang="ja-JP" altLang="en-US" sz="6000" dirty="0" smtClean="0"/>
              <a:t>契約法各論講義</a:t>
            </a:r>
            <a:endParaRPr kumimoji="1" lang="ja-JP" altLang="en-US" sz="8000" dirty="0"/>
          </a:p>
        </p:txBody>
      </p:sp>
      <p:sp>
        <p:nvSpPr>
          <p:cNvPr id="3" name="サブタイトル 2"/>
          <p:cNvSpPr>
            <a:spLocks noGrp="1"/>
          </p:cNvSpPr>
          <p:nvPr>
            <p:ph type="subTitle" idx="1"/>
          </p:nvPr>
        </p:nvSpPr>
        <p:spPr>
          <a:xfrm>
            <a:off x="1371600" y="3789040"/>
            <a:ext cx="6400800" cy="1343000"/>
          </a:xfrm>
        </p:spPr>
        <p:txBody>
          <a:bodyPr/>
          <a:lstStyle/>
          <a:p>
            <a:r>
              <a:rPr kumimoji="1" lang="ja-JP" altLang="en-US" dirty="0" smtClean="0"/>
              <a:t>明治学院大学法科大学院教授</a:t>
            </a:r>
            <a:endParaRPr kumimoji="1" lang="en-US" altLang="ja-JP" dirty="0" smtClean="0"/>
          </a:p>
          <a:p>
            <a:r>
              <a:rPr lang="ja-JP" altLang="en-US" dirty="0" smtClean="0"/>
              <a:t>加賀山　茂</a:t>
            </a:r>
            <a:endParaRPr kumimoji="1" lang="ja-JP" altLang="en-US" dirty="0"/>
          </a:p>
        </p:txBody>
      </p:sp>
      <p:sp>
        <p:nvSpPr>
          <p:cNvPr id="7" name="動作設定ボタン : ホーム 6">
            <a:hlinkClick r:id="" action="ppaction://hlinkshowjump?jump=firstslide" highlightClick="1"/>
          </p:cNvPr>
          <p:cNvSpPr/>
          <p:nvPr/>
        </p:nvSpPr>
        <p:spPr>
          <a:xfrm>
            <a:off x="4150838" y="5229200"/>
            <a:ext cx="826392" cy="682376"/>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fld id="{DC58DFB4-2C78-44F6-8CF2-1705AB1336A6}" type="datetime1">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827928019"/>
      </p:ext>
    </p:extLst>
  </p:cSld>
  <p:clrMapOvr>
    <a:masterClrMapping/>
  </p:clrMapOvr>
  <mc:AlternateContent xmlns:mc="http://schemas.openxmlformats.org/markup-compatibility/2006" xmlns:p14="http://schemas.microsoft.com/office/powerpoint/2010/main">
    <mc:Choice Requires="p14">
      <p:transition spd="slow" p14:dur="2000" advTm="1000">
        <p:split orient="vert"/>
      </p:transition>
    </mc:Choice>
    <mc:Fallback xmlns="">
      <p:transition spd="slow" advTm="1000">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539849" y="274638"/>
            <a:ext cx="8064599" cy="1143000"/>
          </a:xfrm>
        </p:spPr>
        <p:txBody>
          <a:bodyPr/>
          <a:lstStyle/>
          <a:p>
            <a:r>
              <a:rPr kumimoji="1" lang="ja-JP" altLang="en-US" dirty="0" smtClean="0"/>
              <a:t>和解と合気道の極意</a:t>
            </a:r>
            <a:endParaRPr kumimoji="1" lang="ja-JP" altLang="en-US"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10</a:t>
            </a:fld>
            <a:endParaRPr kumimoji="1" lang="ja-JP" altLang="en-US" dirty="0"/>
          </a:p>
        </p:txBody>
      </p:sp>
      <p:pic>
        <p:nvPicPr>
          <p:cNvPr id="1026" name="Picture 2" descr="C:\kagayama\WWW\lawschool_jp\kagayama\material\civi_law\contract\lecture\2007\pictures\irimi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700808"/>
            <a:ext cx="165735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kagayama\WWW\lawschool_jp\kagayama\material\civi_law\contract\lecture\2007\pictures\irimi0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1716228"/>
            <a:ext cx="1933575" cy="14573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kagayama\WWW\lawschool_jp\kagayama\material\civi_law\contract\lecture\2007\pictures\irimi0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3542" y="4077072"/>
            <a:ext cx="16764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kagayama\WWW\lawschool_jp\kagayama\material\civi_law\contract\lecture\2007\pictures\irimi04.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9425" y="4077072"/>
            <a:ext cx="172402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kagayama\WWW\lawschool_jp\kagayama\material\civi_law\contract\lecture\2007\pictures\irimi05.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27245" y="4077072"/>
            <a:ext cx="15621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kagayama\WWW\lawschool_jp\kagayama\material\civi_law\contract\lecture\2007\pictures\irimi06.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45386" y="4143746"/>
            <a:ext cx="1619250" cy="1343026"/>
          </a:xfrm>
          <a:prstGeom prst="rect">
            <a:avLst/>
          </a:prstGeom>
          <a:noFill/>
          <a:extLst>
            <a:ext uri="{909E8E84-426E-40DD-AFC4-6F175D3DCCD1}">
              <a14:hiddenFill xmlns:a14="http://schemas.microsoft.com/office/drawing/2010/main">
                <a:solidFill>
                  <a:srgbClr val="FFFFFF"/>
                </a:solidFill>
              </a14:hiddenFill>
            </a:ext>
          </a:extLst>
        </p:spPr>
      </p:pic>
      <p:pic>
        <p:nvPicPr>
          <p:cNvPr id="10" name="irimi01.mpg">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10"/>
          <a:stretch>
            <a:fillRect/>
          </a:stretch>
        </p:blipFill>
        <p:spPr>
          <a:xfrm>
            <a:off x="803920" y="1484784"/>
            <a:ext cx="3048000" cy="2286000"/>
          </a:xfrm>
          <a:prstGeom prst="rect">
            <a:avLst/>
          </a:prstGeom>
        </p:spPr>
      </p:pic>
      <p:sp>
        <p:nvSpPr>
          <p:cNvPr id="11" name="テキスト ボックス 10"/>
          <p:cNvSpPr txBox="1"/>
          <p:nvPr/>
        </p:nvSpPr>
        <p:spPr>
          <a:xfrm>
            <a:off x="4499992" y="3245562"/>
            <a:ext cx="1800199" cy="369332"/>
          </a:xfrm>
          <a:prstGeom prst="rect">
            <a:avLst/>
          </a:prstGeom>
          <a:noFill/>
        </p:spPr>
        <p:txBody>
          <a:bodyPr wrap="square" rtlCol="0">
            <a:spAutoFit/>
          </a:bodyPr>
          <a:lstStyle/>
          <a:p>
            <a:r>
              <a:rPr lang="ja-JP" altLang="en-US" dirty="0"/>
              <a:t>攻撃の受け流し</a:t>
            </a:r>
            <a:endParaRPr kumimoji="1" lang="ja-JP" altLang="en-US" dirty="0"/>
          </a:p>
        </p:txBody>
      </p:sp>
      <p:sp>
        <p:nvSpPr>
          <p:cNvPr id="18" name="テキスト ボックス 17"/>
          <p:cNvSpPr txBox="1"/>
          <p:nvPr/>
        </p:nvSpPr>
        <p:spPr>
          <a:xfrm>
            <a:off x="7020272" y="3245562"/>
            <a:ext cx="1085441" cy="369332"/>
          </a:xfrm>
          <a:prstGeom prst="rect">
            <a:avLst/>
          </a:prstGeom>
          <a:noFill/>
        </p:spPr>
        <p:txBody>
          <a:bodyPr wrap="square" rtlCol="0">
            <a:spAutoFit/>
          </a:bodyPr>
          <a:lstStyle/>
          <a:p>
            <a:r>
              <a:rPr lang="ja-JP" altLang="en-US" dirty="0"/>
              <a:t>回り込み</a:t>
            </a:r>
            <a:endParaRPr kumimoji="1" lang="ja-JP" altLang="en-US" dirty="0"/>
          </a:p>
        </p:txBody>
      </p:sp>
      <p:sp>
        <p:nvSpPr>
          <p:cNvPr id="12" name="正方形/長方形 11"/>
          <p:cNvSpPr/>
          <p:nvPr/>
        </p:nvSpPr>
        <p:spPr>
          <a:xfrm>
            <a:off x="1498707" y="5486772"/>
            <a:ext cx="2641245" cy="646331"/>
          </a:xfrm>
          <a:prstGeom prst="rect">
            <a:avLst/>
          </a:prstGeom>
        </p:spPr>
        <p:txBody>
          <a:bodyPr wrap="square">
            <a:spAutoFit/>
          </a:bodyPr>
          <a:lstStyle/>
          <a:p>
            <a:pPr algn="ctr"/>
            <a:r>
              <a:rPr lang="ja-JP" altLang="en-US" dirty="0"/>
              <a:t>横並び・視線が同一方向</a:t>
            </a:r>
            <a:br>
              <a:rPr lang="ja-JP" altLang="en-US" dirty="0"/>
            </a:br>
            <a:r>
              <a:rPr lang="ja-JP" altLang="en-US" dirty="0"/>
              <a:t>（</a:t>
            </a:r>
            <a:r>
              <a:rPr lang="ja-JP" altLang="en-US" b="1" dirty="0"/>
              <a:t>合気道の特色</a:t>
            </a:r>
            <a:r>
              <a:rPr lang="ja-JP" altLang="en-US" dirty="0"/>
              <a:t>）</a:t>
            </a:r>
          </a:p>
        </p:txBody>
      </p:sp>
      <p:sp>
        <p:nvSpPr>
          <p:cNvPr id="13" name="正方形/長方形 12"/>
          <p:cNvSpPr/>
          <p:nvPr/>
        </p:nvSpPr>
        <p:spPr>
          <a:xfrm>
            <a:off x="5220072" y="5528997"/>
            <a:ext cx="2799184" cy="646331"/>
          </a:xfrm>
          <a:prstGeom prst="rect">
            <a:avLst/>
          </a:prstGeom>
        </p:spPr>
        <p:txBody>
          <a:bodyPr wrap="square">
            <a:spAutoFit/>
          </a:bodyPr>
          <a:lstStyle/>
          <a:p>
            <a:pPr algn="ctr"/>
            <a:r>
              <a:rPr lang="ja-JP" altLang="en-US" dirty="0"/>
              <a:t>崩しと</a:t>
            </a:r>
            <a:r>
              <a:rPr lang="ja-JP" altLang="en-US" dirty="0" smtClean="0"/>
              <a:t>技</a:t>
            </a:r>
            <a:r>
              <a:rPr lang="en-US" altLang="ja-JP" dirty="0" smtClean="0"/>
              <a:t/>
            </a:r>
            <a:br>
              <a:rPr lang="en-US" altLang="ja-JP" dirty="0" smtClean="0"/>
            </a:br>
            <a:r>
              <a:rPr lang="en-US" altLang="ja-JP" dirty="0" smtClean="0"/>
              <a:t> </a:t>
            </a:r>
            <a:r>
              <a:rPr lang="en-US" altLang="ja-JP" dirty="0"/>
              <a:t>(http://www.aikidou.info/)</a:t>
            </a:r>
            <a:endParaRPr lang="ja-JP" altLang="en-US" dirty="0"/>
          </a:p>
        </p:txBody>
      </p:sp>
    </p:spTree>
    <p:extLst>
      <p:ext uri="{BB962C8B-B14F-4D97-AF65-F5344CB8AC3E}">
        <p14:creationId xmlns:p14="http://schemas.microsoft.com/office/powerpoint/2010/main" val="164885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ipe(left)">
                                      <p:cBhvr>
                                        <p:cTn id="14" dur="500"/>
                                        <p:tgtEl>
                                          <p:spTgt spid="102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wipe(left)">
                                      <p:cBhvr>
                                        <p:cTn id="22" dur="500"/>
                                        <p:tgtEl>
                                          <p:spTgt spid="1030"/>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up)">
                                      <p:cBhvr>
                                        <p:cTn id="25" dur="1000"/>
                                        <p:tgtEl>
                                          <p:spTgt spid="12"/>
                                        </p:tgtEl>
                                      </p:cBhvr>
                                    </p:animEffect>
                                  </p:childTnLst>
                                </p:cTn>
                              </p:par>
                              <p:par>
                                <p:cTn id="26" presetID="22" presetClass="entr" presetSubtype="8" fill="hold" nodeType="withEffect">
                                  <p:stCondLst>
                                    <p:cond delay="500"/>
                                  </p:stCondLst>
                                  <p:childTnLst>
                                    <p:set>
                                      <p:cBhvr>
                                        <p:cTn id="27" dur="1" fill="hold">
                                          <p:stCondLst>
                                            <p:cond delay="0"/>
                                          </p:stCondLst>
                                        </p:cTn>
                                        <p:tgtEl>
                                          <p:spTgt spid="1032"/>
                                        </p:tgtEl>
                                        <p:attrNameLst>
                                          <p:attrName>style.visibility</p:attrName>
                                        </p:attrNameLst>
                                      </p:cBhvr>
                                      <p:to>
                                        <p:strVal val="visible"/>
                                      </p:to>
                                    </p:set>
                                    <p:animEffect transition="in" filter="wipe(left)">
                                      <p:cBhvr>
                                        <p:cTn id="28" dur="500"/>
                                        <p:tgtEl>
                                          <p:spTgt spid="103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34"/>
                                        </p:tgtEl>
                                        <p:attrNameLst>
                                          <p:attrName>style.visibility</p:attrName>
                                        </p:attrNameLst>
                                      </p:cBhvr>
                                      <p:to>
                                        <p:strVal val="visible"/>
                                      </p:to>
                                    </p:set>
                                    <p:animEffect transition="in" filter="wipe(left)">
                                      <p:cBhvr>
                                        <p:cTn id="33" dur="500"/>
                                        <p:tgtEl>
                                          <p:spTgt spid="1034"/>
                                        </p:tgtEl>
                                      </p:cBhvr>
                                    </p:animEffect>
                                  </p:childTnLst>
                                </p:cTn>
                              </p:par>
                              <p:par>
                                <p:cTn id="34" presetID="22" presetClass="entr" presetSubtype="8" fill="hold" nodeType="withEffect">
                                  <p:stCondLst>
                                    <p:cond delay="500"/>
                                  </p:stCondLst>
                                  <p:childTnLst>
                                    <p:set>
                                      <p:cBhvr>
                                        <p:cTn id="35" dur="1" fill="hold">
                                          <p:stCondLst>
                                            <p:cond delay="0"/>
                                          </p:stCondLst>
                                        </p:cTn>
                                        <p:tgtEl>
                                          <p:spTgt spid="1036"/>
                                        </p:tgtEl>
                                        <p:attrNameLst>
                                          <p:attrName>style.visibility</p:attrName>
                                        </p:attrNameLst>
                                      </p:cBhvr>
                                      <p:to>
                                        <p:strVal val="visible"/>
                                      </p:to>
                                    </p:set>
                                    <p:animEffect transition="in" filter="wipe(left)">
                                      <p:cBhvr>
                                        <p:cTn id="36" dur="500"/>
                                        <p:tgtEl>
                                          <p:spTgt spid="1036"/>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up)">
                                      <p:cBhvr>
                                        <p:cTn id="39" dur="1000"/>
                                        <p:tgtEl>
                                          <p:spTgt spid="13"/>
                                        </p:tgtEl>
                                      </p:cBhvr>
                                    </p:animEffect>
                                  </p:childTnLst>
                                </p:cTn>
                              </p:par>
                            </p:childTnLst>
                          </p:cTn>
                        </p:par>
                        <p:par>
                          <p:cTn id="40" fill="hold">
                            <p:stCondLst>
                              <p:cond delay="1000"/>
                            </p:stCondLst>
                            <p:childTnLst>
                              <p:par>
                                <p:cTn id="41" presetID="2" presetClass="mediacall" presetSubtype="0" fill="hold" nodeType="afterEffect">
                                  <p:stCondLst>
                                    <p:cond delay="0"/>
                                  </p:stCondLst>
                                  <p:childTnLst>
                                    <p:cmd type="call" cmd="togglePause">
                                      <p:cBhvr>
                                        <p:cTn id="42"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43" fill="hold" display="0">
                  <p:stCondLst>
                    <p:cond delay="indefinite"/>
                  </p:stCondLst>
                </p:cTn>
                <p:tgtEl>
                  <p:spTgt spid="10"/>
                </p:tgtEl>
              </p:cMediaNode>
            </p:video>
          </p:childTnLst>
        </p:cTn>
      </p:par>
    </p:tnLst>
    <p:bldLst>
      <p:bldP spid="11" grpId="0"/>
      <p:bldP spid="18"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685800" y="1268760"/>
            <a:ext cx="7772400" cy="1470025"/>
          </a:xfrm>
        </p:spPr>
        <p:txBody>
          <a:bodyPr>
            <a:normAutofit/>
          </a:bodyPr>
          <a:lstStyle/>
          <a:p>
            <a:r>
              <a:rPr kumimoji="1" lang="ja-JP" altLang="en-US" sz="4000" dirty="0" smtClean="0"/>
              <a:t>和解</a:t>
            </a:r>
            <a:r>
              <a:rPr kumimoji="1" lang="ja-JP" altLang="en-US" sz="4000" dirty="0" smtClean="0"/>
              <a:t>契約の効力</a:t>
            </a:r>
            <a:endParaRPr kumimoji="1" lang="ja-JP" altLang="en-US" sz="4000" dirty="0"/>
          </a:p>
        </p:txBody>
      </p:sp>
      <p:sp>
        <p:nvSpPr>
          <p:cNvPr id="8" name="サブタイトル 7"/>
          <p:cNvSpPr>
            <a:spLocks noGrp="1"/>
          </p:cNvSpPr>
          <p:nvPr>
            <p:ph type="subTitle" idx="1"/>
          </p:nvPr>
        </p:nvSpPr>
        <p:spPr>
          <a:xfrm>
            <a:off x="1371600" y="3429000"/>
            <a:ext cx="6400800" cy="1993776"/>
          </a:xfrm>
        </p:spPr>
        <p:txBody>
          <a:bodyPr>
            <a:noAutofit/>
          </a:bodyPr>
          <a:lstStyle/>
          <a:p>
            <a:pPr marL="514350" indent="-514350" algn="l">
              <a:buAutoNum type="arabicPeriod"/>
            </a:pPr>
            <a:r>
              <a:rPr kumimoji="1" lang="ja-JP" altLang="en-US" sz="2400" dirty="0" smtClean="0">
                <a:solidFill>
                  <a:schemeClr val="tx1"/>
                </a:solidFill>
              </a:rPr>
              <a:t>和解の効力は</a:t>
            </a:r>
            <a:r>
              <a:rPr lang="ja-JP" altLang="en-US" sz="2400" dirty="0">
                <a:solidFill>
                  <a:schemeClr val="tx1"/>
                </a:solidFill>
              </a:rPr>
              <a:t>何か</a:t>
            </a:r>
            <a:r>
              <a:rPr kumimoji="1"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和解の確定力とは何か</a:t>
            </a:r>
            <a:r>
              <a:rPr kumimoji="1" lang="en-US" altLang="ja-JP" sz="2400" dirty="0" smtClean="0">
                <a:solidFill>
                  <a:schemeClr val="tx1"/>
                </a:solidFill>
              </a:rPr>
              <a:t>?</a:t>
            </a:r>
          </a:p>
          <a:p>
            <a:pPr marL="514350" indent="-514350" algn="l">
              <a:buAutoNum type="arabicPeriod"/>
            </a:pPr>
            <a:r>
              <a:rPr lang="ja-JP" altLang="en-US" sz="2400" dirty="0" smtClean="0">
                <a:solidFill>
                  <a:schemeClr val="tx1"/>
                </a:solidFill>
              </a:rPr>
              <a:t>和解の確定力はどのような場合に破られるか</a:t>
            </a:r>
            <a:r>
              <a:rPr lang="en-US" altLang="ja-JP" sz="2400" dirty="0" smtClean="0">
                <a:solidFill>
                  <a:schemeClr val="tx1"/>
                </a:solidFill>
              </a:rPr>
              <a:t>?</a:t>
            </a:r>
          </a:p>
        </p:txBody>
      </p:sp>
      <p:sp>
        <p:nvSpPr>
          <p:cNvPr id="4" name="日付プレースホルダー 3"/>
          <p:cNvSpPr>
            <a:spLocks noGrp="1"/>
          </p:cNvSpPr>
          <p:nvPr>
            <p:ph type="dt" sz="half" idx="10"/>
          </p:nvPr>
        </p:nvSpPr>
        <p:spPr/>
        <p:txBody>
          <a:bodyPr/>
          <a:lstStyle/>
          <a:p>
            <a:fld id="{3CEB8538-F3C9-4548-9C6D-E79A11CE403E}"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11</a:t>
            </a:fld>
            <a:endParaRPr kumimoji="1" lang="ja-JP" altLang="en-US" dirty="0"/>
          </a:p>
        </p:txBody>
      </p:sp>
    </p:spTree>
    <p:extLst>
      <p:ext uri="{BB962C8B-B14F-4D97-AF65-F5344CB8AC3E}">
        <p14:creationId xmlns:p14="http://schemas.microsoft.com/office/powerpoint/2010/main" val="1187233598"/>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20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和解の効力</a:t>
            </a:r>
            <a:endParaRPr kumimoji="1" lang="ja-JP" altLang="en-US" dirty="0"/>
          </a:p>
        </p:txBody>
      </p:sp>
      <p:sp>
        <p:nvSpPr>
          <p:cNvPr id="8" name="コンテンツ プレースホルダー 7"/>
          <p:cNvSpPr>
            <a:spLocks noGrp="1"/>
          </p:cNvSpPr>
          <p:nvPr>
            <p:ph sz="half" idx="1"/>
          </p:nvPr>
        </p:nvSpPr>
        <p:spPr/>
        <p:txBody>
          <a:bodyPr>
            <a:normAutofit fontScale="85000" lnSpcReduction="10000"/>
          </a:bodyPr>
          <a:lstStyle/>
          <a:p>
            <a:r>
              <a:rPr lang="ja-JP" altLang="en-US" b="1" dirty="0"/>
              <a:t>第</a:t>
            </a:r>
            <a:r>
              <a:rPr lang="en-US" altLang="ja-JP" b="1" dirty="0"/>
              <a:t>696</a:t>
            </a:r>
            <a:r>
              <a:rPr lang="ja-JP" altLang="en-US" b="1" dirty="0"/>
              <a:t>条</a:t>
            </a:r>
            <a:r>
              <a:rPr lang="ja-JP" altLang="en-US" dirty="0"/>
              <a:t>（和解の効力</a:t>
            </a:r>
            <a:r>
              <a:rPr lang="ja-JP" altLang="en-US" dirty="0" smtClean="0"/>
              <a:t>）</a:t>
            </a:r>
            <a:endParaRPr lang="en-US" altLang="ja-JP" dirty="0" smtClean="0"/>
          </a:p>
          <a:p>
            <a:pPr lvl="1"/>
            <a:r>
              <a:rPr lang="ja-JP" altLang="en-US" dirty="0" smtClean="0"/>
              <a:t>当事者</a:t>
            </a:r>
            <a:r>
              <a:rPr lang="ja-JP" altLang="en-US" dirty="0"/>
              <a:t>の一方が和解によって争いの目的である権利を有するものと認められ，又</a:t>
            </a:r>
            <a:r>
              <a:rPr lang="ja-JP" altLang="en-US" dirty="0" smtClean="0"/>
              <a:t>は相手方</a:t>
            </a:r>
            <a:r>
              <a:rPr lang="ja-JP" altLang="en-US" dirty="0"/>
              <a:t>がこれを有しないも のと認められた場合において</a:t>
            </a:r>
            <a:r>
              <a:rPr lang="ja-JP" altLang="en-US" dirty="0" smtClean="0"/>
              <a:t>，</a:t>
            </a:r>
            <a:endParaRPr lang="en-US" altLang="ja-JP" dirty="0" smtClean="0"/>
          </a:p>
          <a:p>
            <a:pPr lvl="1"/>
            <a:r>
              <a:rPr lang="ja-JP" altLang="en-US" dirty="0" smtClean="0"/>
              <a:t>その</a:t>
            </a:r>
            <a:r>
              <a:rPr lang="ja-JP" altLang="en-US" dirty="0"/>
              <a:t>当事者の一方が従来その権利を有していなかった旨の確証又</a:t>
            </a:r>
            <a:r>
              <a:rPr lang="ja-JP" altLang="en-US" dirty="0" smtClean="0"/>
              <a:t>は相手方</a:t>
            </a:r>
            <a:r>
              <a:rPr lang="ja-JP" altLang="en-US" dirty="0"/>
              <a:t>がこれを有していた旨の確証が得られたときは</a:t>
            </a:r>
            <a:r>
              <a:rPr lang="ja-JP" altLang="en-US" dirty="0" smtClean="0"/>
              <a:t>，</a:t>
            </a:r>
            <a:endParaRPr lang="en-US" altLang="ja-JP" dirty="0" smtClean="0"/>
          </a:p>
          <a:p>
            <a:pPr lvl="1"/>
            <a:r>
              <a:rPr lang="ja-JP" altLang="en-US" dirty="0" smtClean="0"/>
              <a:t>その権利</a:t>
            </a:r>
            <a:r>
              <a:rPr lang="ja-JP" altLang="en-US" dirty="0"/>
              <a:t>は，和解によってその当事者の一方に移転し，又</a:t>
            </a:r>
            <a:r>
              <a:rPr lang="ja-JP" altLang="en-US" dirty="0" smtClean="0"/>
              <a:t>は消滅</a:t>
            </a:r>
            <a:r>
              <a:rPr lang="ja-JP" altLang="en-US" dirty="0"/>
              <a:t>したものとする。</a:t>
            </a:r>
            <a:endParaRPr kumimoji="1" lang="ja-JP" altLang="en-US" dirty="0"/>
          </a:p>
        </p:txBody>
      </p:sp>
      <p:sp>
        <p:nvSpPr>
          <p:cNvPr id="9" name="コンテンツ プレースホルダー 8"/>
          <p:cNvSpPr>
            <a:spLocks noGrp="1"/>
          </p:cNvSpPr>
          <p:nvPr>
            <p:ph sz="half" idx="2"/>
          </p:nvPr>
        </p:nvSpPr>
        <p:spPr/>
        <p:txBody>
          <a:bodyPr>
            <a:normAutofit fontScale="85000" lnSpcReduction="10000"/>
          </a:bodyPr>
          <a:lstStyle/>
          <a:p>
            <a:r>
              <a:rPr kumimoji="1" lang="ja-JP" altLang="en-US" dirty="0" smtClean="0"/>
              <a:t>和解の確定効</a:t>
            </a:r>
            <a:endParaRPr kumimoji="1" lang="en-US" altLang="ja-JP" dirty="0" smtClean="0"/>
          </a:p>
          <a:p>
            <a:pPr lvl="1"/>
            <a:r>
              <a:rPr lang="ja-JP" altLang="en-US" dirty="0"/>
              <a:t>最二判昭</a:t>
            </a:r>
            <a:r>
              <a:rPr lang="en-US" altLang="ja-JP" dirty="0"/>
              <a:t>36</a:t>
            </a:r>
            <a:r>
              <a:rPr lang="ja-JP" altLang="en-US" dirty="0"/>
              <a:t>・</a:t>
            </a:r>
            <a:r>
              <a:rPr lang="en-US" altLang="ja-JP" dirty="0"/>
              <a:t>5</a:t>
            </a:r>
            <a:r>
              <a:rPr lang="ja-JP" altLang="en-US" dirty="0"/>
              <a:t>・</a:t>
            </a:r>
            <a:r>
              <a:rPr lang="en-US" altLang="ja-JP" dirty="0"/>
              <a:t>26</a:t>
            </a:r>
            <a:r>
              <a:rPr lang="ja-JP" altLang="en-US" dirty="0"/>
              <a:t>民集</a:t>
            </a:r>
            <a:r>
              <a:rPr lang="en-US" altLang="ja-JP" dirty="0"/>
              <a:t>15</a:t>
            </a:r>
            <a:r>
              <a:rPr lang="ja-JP" altLang="en-US" dirty="0"/>
              <a:t>巻</a:t>
            </a:r>
            <a:r>
              <a:rPr lang="en-US" altLang="ja-JP" dirty="0"/>
              <a:t>5</a:t>
            </a:r>
            <a:r>
              <a:rPr lang="ja-JP" altLang="en-US" dirty="0"/>
              <a:t>号</a:t>
            </a:r>
            <a:r>
              <a:rPr lang="en-US" altLang="ja-JP" dirty="0"/>
              <a:t>1336</a:t>
            </a:r>
            <a:r>
              <a:rPr lang="ja-JP" altLang="en-US" dirty="0" smtClean="0"/>
              <a:t>頁</a:t>
            </a:r>
            <a:endParaRPr lang="en-US" altLang="ja-JP" dirty="0" smtClean="0"/>
          </a:p>
          <a:p>
            <a:pPr lvl="2"/>
            <a:r>
              <a:rPr lang="ja-JP" altLang="en-US" sz="2400" dirty="0" smtClean="0"/>
              <a:t>借地権</a:t>
            </a:r>
            <a:r>
              <a:rPr lang="ja-JP" altLang="en-US" sz="2400" dirty="0"/>
              <a:t>の期間満了による建物収去土地明渡の調停において期限後における借地権の消滅が合意せられた以上</a:t>
            </a:r>
            <a:r>
              <a:rPr lang="ja-JP" altLang="en-US" sz="2400" dirty="0" smtClean="0"/>
              <a:t>，</a:t>
            </a:r>
            <a:endParaRPr lang="en-US" altLang="ja-JP" sz="2400" dirty="0" smtClean="0"/>
          </a:p>
          <a:p>
            <a:pPr lvl="2"/>
            <a:r>
              <a:rPr lang="ja-JP" altLang="en-US" sz="2400" dirty="0" smtClean="0"/>
              <a:t>借地法</a:t>
            </a:r>
            <a:r>
              <a:rPr lang="en-US" altLang="ja-JP" sz="2400" dirty="0" smtClean="0"/>
              <a:t>6</a:t>
            </a:r>
            <a:r>
              <a:rPr lang="ja-JP" altLang="en-US" sz="2400" dirty="0" smtClean="0"/>
              <a:t>条</a:t>
            </a:r>
            <a:r>
              <a:rPr lang="ja-JP" altLang="en-US" sz="2400" dirty="0"/>
              <a:t>の法定更新による期限後の借地権存続につき錯誤があつたことを理由として右調停の効力を争うことは，民法</a:t>
            </a:r>
            <a:r>
              <a:rPr lang="en-US" altLang="ja-JP" sz="2400" dirty="0"/>
              <a:t>696</a:t>
            </a:r>
            <a:r>
              <a:rPr lang="ja-JP" altLang="en-US" sz="2400" dirty="0"/>
              <a:t>条により許されない。</a:t>
            </a:r>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12</a:t>
            </a:fld>
            <a:endParaRPr kumimoji="1" lang="ja-JP" altLang="en-US" dirty="0"/>
          </a:p>
        </p:txBody>
      </p:sp>
    </p:spTree>
    <p:extLst>
      <p:ext uri="{BB962C8B-B14F-4D97-AF65-F5344CB8AC3E}">
        <p14:creationId xmlns:p14="http://schemas.microsoft.com/office/powerpoint/2010/main" val="253775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3000"/>
                                        <p:tgtEl>
                                          <p:spTgt spid="8">
                                            <p:txEl>
                                              <p:pRg st="1" end="1"/>
                                            </p:tx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3000"/>
                                        <p:tgtEl>
                                          <p:spTgt spid="8">
                                            <p:txEl>
                                              <p:pRg st="2" end="2"/>
                                            </p:txEl>
                                          </p:spTgt>
                                        </p:tgtEl>
                                      </p:cBhvr>
                                    </p:animEffect>
                                  </p:childTnLst>
                                </p:cTn>
                              </p:par>
                            </p:childTnLst>
                          </p:cTn>
                        </p:par>
                        <p:par>
                          <p:cTn id="16" fill="hold">
                            <p:stCondLst>
                              <p:cond delay="8000"/>
                            </p:stCondLst>
                            <p:childTnLst>
                              <p:par>
                                <p:cTn id="17" presetID="22" presetClass="entr" presetSubtype="1"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up)">
                                      <p:cBhvr>
                                        <p:cTn id="19" dur="2000"/>
                                        <p:tgtEl>
                                          <p:spTgt spid="8">
                                            <p:txEl>
                                              <p:pRg st="3" end="3"/>
                                            </p:txEl>
                                          </p:spTgt>
                                        </p:tgtEl>
                                      </p:cBhvr>
                                    </p:animEffect>
                                  </p:childTnLst>
                                </p:cTn>
                              </p:par>
                            </p:childTnLst>
                          </p:cTn>
                        </p:par>
                        <p:par>
                          <p:cTn id="20" fill="hold">
                            <p:stCondLst>
                              <p:cond delay="10500"/>
                            </p:stCondLst>
                            <p:childTnLst>
                              <p:par>
                                <p:cTn id="21" presetID="22" presetClass="entr" presetSubtype="8" fill="hold" grpId="0" nodeType="afterEffect">
                                  <p:stCondLst>
                                    <p:cond delay="50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wipe(left)">
                                      <p:cBhvr>
                                        <p:cTn id="23" dur="500"/>
                                        <p:tgtEl>
                                          <p:spTgt spid="9">
                                            <p:txEl>
                                              <p:pRg st="0" end="0"/>
                                            </p:txEl>
                                          </p:spTgt>
                                        </p:tgtEl>
                                      </p:cBhvr>
                                    </p:animEffect>
                                  </p:childTnLst>
                                </p:cTn>
                              </p:par>
                            </p:childTnLst>
                          </p:cTn>
                        </p:par>
                        <p:par>
                          <p:cTn id="24" fill="hold">
                            <p:stCondLst>
                              <p:cond delay="11500"/>
                            </p:stCondLst>
                            <p:childTnLst>
                              <p:par>
                                <p:cTn id="25" presetID="22" presetClass="entr" presetSubtype="1" fill="hold" grpId="0" nodeType="afterEffect">
                                  <p:stCondLst>
                                    <p:cond delay="50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up)">
                                      <p:cBhvr>
                                        <p:cTn id="27" dur="1000"/>
                                        <p:tgtEl>
                                          <p:spTgt spid="9">
                                            <p:txEl>
                                              <p:pRg st="1" end="1"/>
                                            </p:txEl>
                                          </p:spTgt>
                                        </p:tgtEl>
                                      </p:cBhvr>
                                    </p:animEffect>
                                  </p:childTnLst>
                                </p:cTn>
                              </p:par>
                            </p:childTnLst>
                          </p:cTn>
                        </p:par>
                        <p:par>
                          <p:cTn id="28" fill="hold">
                            <p:stCondLst>
                              <p:cond delay="13000"/>
                            </p:stCondLst>
                            <p:childTnLst>
                              <p:par>
                                <p:cTn id="29" presetID="22" presetClass="entr" presetSubtype="1" fill="hold" grpId="0" nodeType="afterEffect">
                                  <p:stCondLst>
                                    <p:cond delay="50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wipe(up)">
                                      <p:cBhvr>
                                        <p:cTn id="31" dur="3000"/>
                                        <p:tgtEl>
                                          <p:spTgt spid="9">
                                            <p:txEl>
                                              <p:pRg st="2" end="2"/>
                                            </p:txEl>
                                          </p:spTgt>
                                        </p:tgtEl>
                                      </p:cBhvr>
                                    </p:animEffect>
                                  </p:childTnLst>
                                </p:cTn>
                              </p:par>
                            </p:childTnLst>
                          </p:cTn>
                        </p:par>
                        <p:par>
                          <p:cTn id="32" fill="hold">
                            <p:stCondLst>
                              <p:cond delay="16500"/>
                            </p:stCondLst>
                            <p:childTnLst>
                              <p:par>
                                <p:cTn id="33" presetID="22" presetClass="entr" presetSubtype="1" fill="hold" grpId="0" nodeType="afterEffect">
                                  <p:stCondLst>
                                    <p:cond delay="50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wipe(up)">
                                      <p:cBhvr>
                                        <p:cTn id="35" dur="4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和解の効力の喪失</a:t>
            </a:r>
            <a:endParaRPr kumimoji="1" lang="ja-JP" altLang="en-US" dirty="0"/>
          </a:p>
        </p:txBody>
      </p:sp>
      <p:sp>
        <p:nvSpPr>
          <p:cNvPr id="8" name="コンテンツ プレースホルダー 7"/>
          <p:cNvSpPr>
            <a:spLocks noGrp="1"/>
          </p:cNvSpPr>
          <p:nvPr>
            <p:ph sz="half" idx="1"/>
          </p:nvPr>
        </p:nvSpPr>
        <p:spPr/>
        <p:txBody>
          <a:bodyPr>
            <a:normAutofit fontScale="92500"/>
          </a:bodyPr>
          <a:lstStyle/>
          <a:p>
            <a:r>
              <a:rPr kumimoji="1" lang="ja-JP" altLang="en-US" dirty="0" smtClean="0"/>
              <a:t>錯誤による無効</a:t>
            </a:r>
            <a:r>
              <a:rPr kumimoji="1" lang="en-US" altLang="ja-JP" dirty="0" smtClean="0"/>
              <a:t>		</a:t>
            </a:r>
          </a:p>
          <a:p>
            <a:pPr lvl="1"/>
            <a:r>
              <a:rPr lang="ja-JP" altLang="en-US" dirty="0" smtClean="0"/>
              <a:t>原則</a:t>
            </a:r>
            <a:endParaRPr lang="en-US" altLang="ja-JP" dirty="0" smtClean="0"/>
          </a:p>
          <a:p>
            <a:pPr lvl="2"/>
            <a:r>
              <a:rPr kumimoji="1" lang="ja-JP" altLang="en-US" dirty="0"/>
              <a:t>和解契約</a:t>
            </a:r>
            <a:r>
              <a:rPr kumimoji="1" lang="ja-JP" altLang="en-US" dirty="0" smtClean="0"/>
              <a:t>の</a:t>
            </a:r>
            <a:r>
              <a:rPr kumimoji="1" lang="ja-JP" altLang="en-US" dirty="0"/>
              <a:t>確定効に</a:t>
            </a:r>
            <a:r>
              <a:rPr kumimoji="1" lang="ja-JP" altLang="en-US" dirty="0" smtClean="0"/>
              <a:t>よって，最後の主張は遮断される。</a:t>
            </a:r>
            <a:endParaRPr kumimoji="1" lang="en-US" altLang="ja-JP" dirty="0" smtClean="0"/>
          </a:p>
          <a:p>
            <a:pPr lvl="1"/>
            <a:r>
              <a:rPr lang="ja-JP" altLang="en-US" dirty="0" smtClean="0"/>
              <a:t>例外</a:t>
            </a:r>
            <a:endParaRPr lang="en-US" altLang="ja-JP" dirty="0" smtClean="0"/>
          </a:p>
          <a:p>
            <a:pPr lvl="2"/>
            <a:r>
              <a:rPr lang="ja-JP" altLang="en-US" dirty="0" smtClean="0"/>
              <a:t>当事者が和解の前提として争わなかった事項（</a:t>
            </a:r>
            <a:r>
              <a:rPr lang="ja-JP" altLang="en-US" dirty="0"/>
              <a:t>非争点事項</a:t>
            </a:r>
            <a:r>
              <a:rPr lang="ja-JP" altLang="en-US" dirty="0" smtClean="0"/>
              <a:t>）については，錯誤無効の主張が許される。</a:t>
            </a:r>
            <a:endParaRPr kumimoji="1" lang="ja-JP" altLang="en-US" dirty="0"/>
          </a:p>
        </p:txBody>
      </p:sp>
      <p:sp>
        <p:nvSpPr>
          <p:cNvPr id="9" name="コンテンツ プレースホルダー 8"/>
          <p:cNvSpPr>
            <a:spLocks noGrp="1"/>
          </p:cNvSpPr>
          <p:nvPr>
            <p:ph sz="half" idx="2"/>
          </p:nvPr>
        </p:nvSpPr>
        <p:spPr/>
        <p:txBody>
          <a:bodyPr>
            <a:normAutofit fontScale="92500"/>
          </a:bodyPr>
          <a:lstStyle/>
          <a:p>
            <a:r>
              <a:rPr kumimoji="1" lang="ja-JP" altLang="en-US" dirty="0" smtClean="0"/>
              <a:t>最一判昭</a:t>
            </a:r>
            <a:r>
              <a:rPr kumimoji="1" lang="en-US" altLang="ja-JP" dirty="0" smtClean="0"/>
              <a:t>33</a:t>
            </a:r>
            <a:r>
              <a:rPr kumimoji="1" lang="ja-JP" altLang="en-US" dirty="0" smtClean="0"/>
              <a:t>・</a:t>
            </a:r>
            <a:r>
              <a:rPr kumimoji="1" lang="en-US" altLang="ja-JP" dirty="0" smtClean="0"/>
              <a:t>6</a:t>
            </a:r>
            <a:r>
              <a:rPr kumimoji="1" lang="ja-JP" altLang="en-US" dirty="0" smtClean="0"/>
              <a:t>・</a:t>
            </a:r>
            <a:r>
              <a:rPr kumimoji="1" lang="en-US" altLang="ja-JP" dirty="0" smtClean="0"/>
              <a:t>14</a:t>
            </a:r>
            <a:r>
              <a:rPr kumimoji="1" lang="ja-JP" altLang="en-US" dirty="0" smtClean="0"/>
              <a:t>民集</a:t>
            </a:r>
            <a:r>
              <a:rPr kumimoji="1" lang="en-US" altLang="ja-JP" dirty="0" smtClean="0"/>
              <a:t>12</a:t>
            </a:r>
            <a:r>
              <a:rPr kumimoji="1" lang="ja-JP" altLang="en-US" dirty="0" smtClean="0"/>
              <a:t>巻</a:t>
            </a:r>
            <a:r>
              <a:rPr kumimoji="1" lang="en-US" altLang="ja-JP" dirty="0" smtClean="0"/>
              <a:t>9</a:t>
            </a:r>
            <a:r>
              <a:rPr kumimoji="1" lang="ja-JP" altLang="en-US" dirty="0" smtClean="0"/>
              <a:t>号</a:t>
            </a:r>
            <a:r>
              <a:rPr kumimoji="1" lang="en-US" altLang="ja-JP" dirty="0" smtClean="0"/>
              <a:t>1492</a:t>
            </a:r>
            <a:r>
              <a:rPr kumimoji="1" lang="ja-JP" altLang="en-US" dirty="0" smtClean="0"/>
              <a:t>頁</a:t>
            </a:r>
            <a:endParaRPr kumimoji="1" lang="en-US" altLang="ja-JP" dirty="0" smtClean="0"/>
          </a:p>
          <a:p>
            <a:pPr lvl="1"/>
            <a:r>
              <a:rPr lang="ja-JP" altLang="en-US" dirty="0"/>
              <a:t>仮差押の目的と</a:t>
            </a:r>
            <a:r>
              <a:rPr lang="ja-JP" altLang="en-US" dirty="0" err="1"/>
              <a:t>なつて</a:t>
            </a:r>
            <a:r>
              <a:rPr lang="ja-JP" altLang="en-US" dirty="0"/>
              <a:t>いるジヤムが一定の品質を有することを前提として和解契約をなしたところ</a:t>
            </a:r>
            <a:r>
              <a:rPr lang="ja-JP" altLang="en-US" dirty="0" smtClean="0"/>
              <a:t>，</a:t>
            </a:r>
            <a:endParaRPr lang="en-US" altLang="ja-JP" dirty="0" smtClean="0"/>
          </a:p>
          <a:p>
            <a:pPr lvl="1"/>
            <a:r>
              <a:rPr lang="ja-JP" altLang="en-US" dirty="0" smtClean="0"/>
              <a:t>右</a:t>
            </a:r>
            <a:r>
              <a:rPr lang="ja-JP" altLang="en-US" dirty="0"/>
              <a:t>ジヤムが原判示の如き（原判決理由参照）粗悪品であつたときは</a:t>
            </a:r>
            <a:r>
              <a:rPr lang="ja-JP" altLang="en-US" dirty="0" smtClean="0"/>
              <a:t>，</a:t>
            </a:r>
            <a:endParaRPr lang="en-US" altLang="ja-JP" dirty="0" smtClean="0"/>
          </a:p>
          <a:p>
            <a:pPr lvl="1"/>
            <a:r>
              <a:rPr lang="ja-JP" altLang="en-US" dirty="0" smtClean="0"/>
              <a:t>右</a:t>
            </a:r>
            <a:r>
              <a:rPr lang="ja-JP" altLang="en-US" dirty="0"/>
              <a:t>和解は要素に錯誤があるものとして無効であると解すべきである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13</a:t>
            </a:fld>
            <a:endParaRPr kumimoji="1" lang="ja-JP" altLang="en-US" dirty="0"/>
          </a:p>
        </p:txBody>
      </p:sp>
    </p:spTree>
    <p:extLst>
      <p:ext uri="{BB962C8B-B14F-4D97-AF65-F5344CB8AC3E}">
        <p14:creationId xmlns:p14="http://schemas.microsoft.com/office/powerpoint/2010/main" val="92744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250"/>
                                        <p:tgtEl>
                                          <p:spTgt spid="8">
                                            <p:txEl>
                                              <p:pRg st="1" end="1"/>
                                            </p:txEl>
                                          </p:spTgt>
                                        </p:tgtEl>
                                      </p:cBhvr>
                                    </p:animEffect>
                                  </p:childTnLst>
                                </p:cTn>
                              </p:par>
                            </p:childTnLst>
                          </p:cTn>
                        </p:par>
                        <p:par>
                          <p:cTn id="12" fill="hold">
                            <p:stCondLst>
                              <p:cond delay="175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500"/>
                                        <p:tgtEl>
                                          <p:spTgt spid="8">
                                            <p:txEl>
                                              <p:pRg st="2" end="2"/>
                                            </p:txEl>
                                          </p:spTgt>
                                        </p:tgtEl>
                                      </p:cBhvr>
                                    </p:animEffect>
                                  </p:childTnLst>
                                </p:cTn>
                              </p:par>
                            </p:childTnLst>
                          </p:cTn>
                        </p:par>
                        <p:par>
                          <p:cTn id="16" fill="hold">
                            <p:stCondLst>
                              <p:cond delay="375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par>
                          <p:cTn id="20" fill="hold">
                            <p:stCondLst>
                              <p:cond delay="4750"/>
                            </p:stCondLst>
                            <p:childTnLst>
                              <p:par>
                                <p:cTn id="21" presetID="22" presetClass="entr" presetSubtype="1" fill="hold" grpId="0" nodeType="afterEffect">
                                  <p:stCondLst>
                                    <p:cond delay="50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up)">
                                      <p:cBhvr>
                                        <p:cTn id="23" dur="2500"/>
                                        <p:tgtEl>
                                          <p:spTgt spid="8">
                                            <p:txEl>
                                              <p:pRg st="4" end="4"/>
                                            </p:txEl>
                                          </p:spTgt>
                                        </p:tgtEl>
                                      </p:cBhvr>
                                    </p:animEffect>
                                  </p:childTnLst>
                                </p:cTn>
                              </p:par>
                            </p:childTnLst>
                          </p:cTn>
                        </p:par>
                        <p:par>
                          <p:cTn id="24" fill="hold">
                            <p:stCondLst>
                              <p:cond delay="7750"/>
                            </p:stCondLst>
                            <p:childTnLst>
                              <p:par>
                                <p:cTn id="25" presetID="22" presetClass="entr" presetSubtype="1" fill="hold" grpId="0" nodeType="afterEffect">
                                  <p:stCondLst>
                                    <p:cond delay="50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1250"/>
                                        <p:tgtEl>
                                          <p:spTgt spid="9">
                                            <p:txEl>
                                              <p:pRg st="0" end="0"/>
                                            </p:txEl>
                                          </p:spTgt>
                                        </p:tgtEl>
                                      </p:cBhvr>
                                    </p:animEffect>
                                  </p:childTnLst>
                                </p:cTn>
                              </p:par>
                            </p:childTnLst>
                          </p:cTn>
                        </p:par>
                        <p:par>
                          <p:cTn id="28" fill="hold">
                            <p:stCondLst>
                              <p:cond delay="9500"/>
                            </p:stCondLst>
                            <p:childTnLst>
                              <p:par>
                                <p:cTn id="29" presetID="22" presetClass="entr" presetSubtype="1" fill="hold" grpId="0" nodeType="afterEffect">
                                  <p:stCondLst>
                                    <p:cond delay="50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wipe(up)">
                                      <p:cBhvr>
                                        <p:cTn id="31" dur="2500"/>
                                        <p:tgtEl>
                                          <p:spTgt spid="9">
                                            <p:txEl>
                                              <p:pRg st="1" end="1"/>
                                            </p:txEl>
                                          </p:spTgt>
                                        </p:tgtEl>
                                      </p:cBhvr>
                                    </p:animEffect>
                                  </p:childTnLst>
                                </p:cTn>
                              </p:par>
                            </p:childTnLst>
                          </p:cTn>
                        </p:par>
                        <p:par>
                          <p:cTn id="32" fill="hold">
                            <p:stCondLst>
                              <p:cond delay="12500"/>
                            </p:stCondLst>
                            <p:childTnLst>
                              <p:par>
                                <p:cTn id="33" presetID="22" presetClass="entr" presetSubtype="1" fill="hold" grpId="0" nodeType="afterEffect">
                                  <p:stCondLst>
                                    <p:cond delay="50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wipe(up)">
                                      <p:cBhvr>
                                        <p:cTn id="35" dur="1500"/>
                                        <p:tgtEl>
                                          <p:spTgt spid="9">
                                            <p:txEl>
                                              <p:pRg st="2" end="2"/>
                                            </p:txEl>
                                          </p:spTgt>
                                        </p:tgtEl>
                                      </p:cBhvr>
                                    </p:animEffect>
                                  </p:childTnLst>
                                </p:cTn>
                              </p:par>
                            </p:childTnLst>
                          </p:cTn>
                        </p:par>
                        <p:par>
                          <p:cTn id="36" fill="hold">
                            <p:stCondLst>
                              <p:cond delay="14500"/>
                            </p:stCondLst>
                            <p:childTnLst>
                              <p:par>
                                <p:cTn id="37" presetID="22" presetClass="entr" presetSubtype="1" fill="hold" grpId="0" nodeType="afterEffect">
                                  <p:stCondLst>
                                    <p:cond delay="500"/>
                                  </p:stCondLst>
                                  <p:childTnLst>
                                    <p:set>
                                      <p:cBhvr>
                                        <p:cTn id="38" dur="1" fill="hold">
                                          <p:stCondLst>
                                            <p:cond delay="0"/>
                                          </p:stCondLst>
                                        </p:cTn>
                                        <p:tgtEl>
                                          <p:spTgt spid="9">
                                            <p:txEl>
                                              <p:pRg st="3" end="3"/>
                                            </p:txEl>
                                          </p:spTgt>
                                        </p:tgtEl>
                                        <p:attrNameLst>
                                          <p:attrName>style.visibility</p:attrName>
                                        </p:attrNameLst>
                                      </p:cBhvr>
                                      <p:to>
                                        <p:strVal val="visible"/>
                                      </p:to>
                                    </p:set>
                                    <p:animEffect transition="in" filter="wipe(up)">
                                      <p:cBhvr>
                                        <p:cTn id="39"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参考文献</a:t>
            </a:r>
            <a:endParaRPr kumimoji="1" lang="ja-JP" altLang="en-US" dirty="0"/>
          </a:p>
        </p:txBody>
      </p:sp>
      <p:sp>
        <p:nvSpPr>
          <p:cNvPr id="7" name="サブタイトル 6"/>
          <p:cNvSpPr>
            <a:spLocks noGrp="1"/>
          </p:cNvSpPr>
          <p:nvPr>
            <p:ph sz="half" idx="1"/>
          </p:nvPr>
        </p:nvSpPr>
        <p:spPr>
          <a:xfrm>
            <a:off x="457200" y="1600200"/>
            <a:ext cx="3970784" cy="4525963"/>
          </a:xfrm>
        </p:spPr>
        <p:txBody>
          <a:bodyPr>
            <a:normAutofit/>
          </a:bodyPr>
          <a:lstStyle/>
          <a:p>
            <a:r>
              <a:rPr kumimoji="1" lang="ja-JP" altLang="en-US" sz="3200" dirty="0" smtClean="0">
                <a:hlinkClick r:id="" action="ppaction://noaction"/>
              </a:rPr>
              <a:t>参考判例</a:t>
            </a:r>
            <a:endParaRPr kumimoji="1" lang="en-US" altLang="ja-JP" sz="3200" dirty="0" smtClean="0"/>
          </a:p>
          <a:p>
            <a:pPr marL="971550" lvl="1" indent="-514350" algn="l">
              <a:buFont typeface="Wingdings" pitchFamily="2" charset="2"/>
              <a:buChar char="n"/>
            </a:pPr>
            <a:r>
              <a:rPr lang="ja-JP" altLang="en-US" sz="2800" dirty="0" smtClean="0">
                <a:solidFill>
                  <a:schemeClr val="tx1"/>
                </a:solidFill>
              </a:rPr>
              <a:t>最高裁判例一覧（年代順）</a:t>
            </a:r>
            <a:endParaRPr lang="en-US" altLang="ja-JP" sz="2800" dirty="0" smtClean="0">
              <a:solidFill>
                <a:schemeClr val="tx1"/>
              </a:solidFill>
            </a:endParaRPr>
          </a:p>
          <a:p>
            <a:pPr marL="1371600" lvl="2" indent="-514350"/>
            <a:r>
              <a:rPr lang="ja-JP" altLang="en-US" dirty="0"/>
              <a:t>和解</a:t>
            </a:r>
            <a:r>
              <a:rPr lang="ja-JP" altLang="en-US" dirty="0" smtClean="0"/>
              <a:t>の確定効</a:t>
            </a:r>
            <a:endParaRPr lang="en-US" altLang="ja-JP" dirty="0" smtClean="0"/>
          </a:p>
          <a:p>
            <a:pPr marL="1371600" lvl="2" indent="-514350"/>
            <a:r>
              <a:rPr lang="ja-JP" altLang="en-US" dirty="0"/>
              <a:t>和解</a:t>
            </a:r>
            <a:r>
              <a:rPr lang="ja-JP" altLang="en-US" dirty="0" smtClean="0"/>
              <a:t>の</a:t>
            </a:r>
            <a:r>
              <a:rPr lang="ja-JP" altLang="en-US" dirty="0"/>
              <a:t>確定効の例外</a:t>
            </a:r>
            <a:endParaRPr lang="en-US" altLang="ja-JP" dirty="0" smtClean="0">
              <a:solidFill>
                <a:schemeClr val="tx1"/>
              </a:solidFill>
            </a:endParaRPr>
          </a:p>
          <a:p>
            <a:pPr marL="857250" lvl="2" indent="0">
              <a:buNone/>
            </a:pPr>
            <a:endParaRPr lang="en-US" altLang="ja-JP" dirty="0" smtClean="0">
              <a:solidFill>
                <a:schemeClr val="tx1"/>
              </a:solidFill>
            </a:endParaRPr>
          </a:p>
          <a:p>
            <a:pPr marL="1371600" lvl="2" indent="-514350"/>
            <a:endParaRPr lang="en-US" altLang="ja-JP" dirty="0" smtClean="0"/>
          </a:p>
        </p:txBody>
      </p:sp>
      <p:sp>
        <p:nvSpPr>
          <p:cNvPr id="5" name="コンテンツ プレースホルダー 4"/>
          <p:cNvSpPr>
            <a:spLocks noGrp="1"/>
          </p:cNvSpPr>
          <p:nvPr>
            <p:ph sz="half" idx="2"/>
          </p:nvPr>
        </p:nvSpPr>
        <p:spPr>
          <a:xfrm>
            <a:off x="4788024" y="1600200"/>
            <a:ext cx="3898776" cy="4525963"/>
          </a:xfrm>
        </p:spPr>
        <p:txBody>
          <a:bodyPr>
            <a:normAutofit/>
          </a:bodyPr>
          <a:lstStyle/>
          <a:p>
            <a:r>
              <a:rPr lang="ja-JP" altLang="en-US" sz="3200" dirty="0" smtClean="0">
                <a:hlinkClick r:id="rId3" action="ppaction://hlinksldjump"/>
              </a:rPr>
              <a:t>参考図書</a:t>
            </a:r>
            <a:endParaRPr lang="en-US" altLang="ja-JP" sz="3200" dirty="0" smtClean="0"/>
          </a:p>
          <a:p>
            <a:pPr lvl="1"/>
            <a:r>
              <a:rPr lang="ja-JP" altLang="en-US" dirty="0"/>
              <a:t>立法</a:t>
            </a:r>
            <a:r>
              <a:rPr lang="ja-JP" altLang="en-US" dirty="0" smtClean="0"/>
              <a:t>理由</a:t>
            </a:r>
            <a:endParaRPr lang="en-US" altLang="ja-JP" dirty="0" smtClean="0"/>
          </a:p>
          <a:p>
            <a:pPr lvl="1"/>
            <a:r>
              <a:rPr lang="ja-JP" altLang="en-US" dirty="0" smtClean="0"/>
              <a:t>教科書</a:t>
            </a:r>
            <a:endParaRPr lang="en-US" altLang="ja-JP" dirty="0" smtClean="0"/>
          </a:p>
          <a:p>
            <a:pPr lvl="1"/>
            <a:r>
              <a:rPr lang="ja-JP" altLang="en-US" dirty="0" smtClean="0"/>
              <a:t>コンメンタール</a:t>
            </a:r>
            <a:endParaRPr lang="en-US" altLang="ja-JP" dirty="0" smtClean="0"/>
          </a:p>
          <a:p>
            <a:pPr lvl="1"/>
            <a:r>
              <a:rPr lang="ja-JP" altLang="en-US" dirty="0" smtClean="0"/>
              <a:t>総合判例研究</a:t>
            </a:r>
            <a:endParaRPr lang="en-US" altLang="ja-JP" dirty="0" smtClean="0"/>
          </a:p>
        </p:txBody>
      </p:sp>
      <p:sp>
        <p:nvSpPr>
          <p:cNvPr id="2" name="日付プレースホルダー 1"/>
          <p:cNvSpPr>
            <a:spLocks noGrp="1"/>
          </p:cNvSpPr>
          <p:nvPr>
            <p:ph type="dt" sz="half" idx="10"/>
          </p:nvPr>
        </p:nvSpPr>
        <p:spPr/>
        <p:txBody>
          <a:bodyPr/>
          <a:lstStyle/>
          <a:p>
            <a:fld id="{0B456787-5FED-4BF7-8A02-DE70D73655DC}" type="datetime1">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275596352"/>
      </p:ext>
    </p:extLst>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和解</a:t>
            </a:r>
            <a:r>
              <a:rPr lang="ja-JP" altLang="en-US" dirty="0" smtClean="0"/>
              <a:t>の</a:t>
            </a:r>
            <a:r>
              <a:rPr lang="ja-JP" altLang="en-US" dirty="0"/>
              <a:t>確定効</a:t>
            </a:r>
            <a:endParaRPr kumimoji="1" lang="ja-JP" altLang="en-US" dirty="0"/>
          </a:p>
        </p:txBody>
      </p:sp>
      <p:sp>
        <p:nvSpPr>
          <p:cNvPr id="9" name="コンテンツ プレースホルダー 8"/>
          <p:cNvSpPr>
            <a:spLocks noGrp="1"/>
          </p:cNvSpPr>
          <p:nvPr>
            <p:ph idx="1"/>
          </p:nvPr>
        </p:nvSpPr>
        <p:spPr/>
        <p:txBody>
          <a:bodyPr/>
          <a:lstStyle/>
          <a:p>
            <a:pPr lvl="1"/>
            <a:r>
              <a:rPr lang="ja-JP" altLang="en-US" dirty="0"/>
              <a:t>最二判昭</a:t>
            </a:r>
            <a:r>
              <a:rPr lang="en-US" altLang="ja-JP" dirty="0"/>
              <a:t>36</a:t>
            </a:r>
            <a:r>
              <a:rPr lang="ja-JP" altLang="en-US" dirty="0"/>
              <a:t>・</a:t>
            </a:r>
            <a:r>
              <a:rPr lang="en-US" altLang="ja-JP" dirty="0"/>
              <a:t>5</a:t>
            </a:r>
            <a:r>
              <a:rPr lang="ja-JP" altLang="en-US" dirty="0"/>
              <a:t>・</a:t>
            </a:r>
            <a:r>
              <a:rPr lang="en-US" altLang="ja-JP" dirty="0"/>
              <a:t>26</a:t>
            </a:r>
            <a:r>
              <a:rPr lang="ja-JP" altLang="en-US" dirty="0"/>
              <a:t>民集</a:t>
            </a:r>
            <a:r>
              <a:rPr lang="en-US" altLang="ja-JP" dirty="0"/>
              <a:t>15</a:t>
            </a:r>
            <a:r>
              <a:rPr lang="ja-JP" altLang="en-US" dirty="0"/>
              <a:t>巻</a:t>
            </a:r>
            <a:r>
              <a:rPr lang="en-US" altLang="ja-JP" dirty="0"/>
              <a:t>5</a:t>
            </a:r>
            <a:r>
              <a:rPr lang="ja-JP" altLang="en-US" dirty="0"/>
              <a:t>号</a:t>
            </a:r>
            <a:r>
              <a:rPr lang="en-US" altLang="ja-JP" dirty="0"/>
              <a:t>1336</a:t>
            </a:r>
            <a:r>
              <a:rPr lang="ja-JP" altLang="en-US" dirty="0"/>
              <a:t>頁</a:t>
            </a:r>
            <a:endParaRPr lang="en-US" altLang="ja-JP" dirty="0"/>
          </a:p>
          <a:p>
            <a:pPr lvl="2"/>
            <a:r>
              <a:rPr lang="ja-JP" altLang="en-US" dirty="0"/>
              <a:t>借地権の期間満了による建物収去土地明渡の調停において期限後における借地権の消滅が合意せられた以上，</a:t>
            </a:r>
            <a:endParaRPr lang="en-US" altLang="ja-JP" dirty="0"/>
          </a:p>
          <a:p>
            <a:pPr lvl="2"/>
            <a:r>
              <a:rPr lang="ja-JP" altLang="en-US" dirty="0"/>
              <a:t>借地法</a:t>
            </a:r>
            <a:r>
              <a:rPr lang="en-US" altLang="ja-JP" dirty="0"/>
              <a:t>6</a:t>
            </a:r>
            <a:r>
              <a:rPr lang="ja-JP" altLang="en-US" dirty="0"/>
              <a:t>条の法定更新による期限後の借地権存続につき錯誤があつたことを理由として右調停の効力を争うことは，民法</a:t>
            </a:r>
            <a:r>
              <a:rPr lang="en-US" altLang="ja-JP" dirty="0"/>
              <a:t>696</a:t>
            </a:r>
            <a:r>
              <a:rPr lang="ja-JP" altLang="en-US" dirty="0"/>
              <a:t>条により許されない</a:t>
            </a:r>
            <a:r>
              <a:rPr lang="ja-JP" altLang="en-US" dirty="0" smtClean="0"/>
              <a:t>。</a:t>
            </a:r>
            <a:endParaRPr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77516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和解の確定効の例外</a:t>
            </a:r>
            <a:r>
              <a:rPr lang="ja-JP" altLang="en-US" dirty="0" smtClean="0"/>
              <a:t>（</a:t>
            </a:r>
            <a:r>
              <a:rPr lang="en-US" altLang="ja-JP" dirty="0" smtClean="0"/>
              <a:t>1/2</a:t>
            </a:r>
            <a:r>
              <a:rPr lang="ja-JP" altLang="en-US" dirty="0" smtClean="0"/>
              <a:t>）</a:t>
            </a:r>
            <a:endParaRPr kumimoji="1" lang="ja-JP" altLang="en-US" dirty="0"/>
          </a:p>
        </p:txBody>
      </p:sp>
      <p:sp>
        <p:nvSpPr>
          <p:cNvPr id="9" name="コンテンツ プレースホルダー 8"/>
          <p:cNvSpPr>
            <a:spLocks noGrp="1"/>
          </p:cNvSpPr>
          <p:nvPr>
            <p:ph idx="1"/>
          </p:nvPr>
        </p:nvSpPr>
        <p:spPr/>
        <p:txBody>
          <a:bodyPr/>
          <a:lstStyle/>
          <a:p>
            <a:r>
              <a:rPr lang="ja-JP" altLang="en-US" dirty="0"/>
              <a:t>最一判昭</a:t>
            </a:r>
            <a:r>
              <a:rPr lang="en-US" altLang="ja-JP" dirty="0"/>
              <a:t>33</a:t>
            </a:r>
            <a:r>
              <a:rPr lang="ja-JP" altLang="en-US" dirty="0"/>
              <a:t>・</a:t>
            </a:r>
            <a:r>
              <a:rPr lang="en-US" altLang="ja-JP" dirty="0"/>
              <a:t>6</a:t>
            </a:r>
            <a:r>
              <a:rPr lang="ja-JP" altLang="en-US" dirty="0"/>
              <a:t>・</a:t>
            </a:r>
            <a:r>
              <a:rPr lang="en-US" altLang="ja-JP" dirty="0"/>
              <a:t>14</a:t>
            </a:r>
            <a:r>
              <a:rPr lang="ja-JP" altLang="en-US" dirty="0"/>
              <a:t>民集</a:t>
            </a:r>
            <a:r>
              <a:rPr lang="en-US" altLang="ja-JP" dirty="0"/>
              <a:t>12</a:t>
            </a:r>
            <a:r>
              <a:rPr lang="ja-JP" altLang="en-US" dirty="0"/>
              <a:t>巻</a:t>
            </a:r>
            <a:r>
              <a:rPr lang="en-US" altLang="ja-JP" dirty="0"/>
              <a:t>9</a:t>
            </a:r>
            <a:r>
              <a:rPr lang="ja-JP" altLang="en-US" dirty="0"/>
              <a:t>号</a:t>
            </a:r>
            <a:r>
              <a:rPr lang="en-US" altLang="ja-JP" dirty="0"/>
              <a:t>1492</a:t>
            </a:r>
            <a:r>
              <a:rPr lang="ja-JP" altLang="en-US" dirty="0"/>
              <a:t>頁</a:t>
            </a:r>
            <a:endParaRPr lang="en-US" altLang="ja-JP" dirty="0"/>
          </a:p>
          <a:p>
            <a:pPr lvl="1"/>
            <a:r>
              <a:rPr lang="ja-JP" altLang="en-US" dirty="0"/>
              <a:t>仮差押の目的と</a:t>
            </a:r>
            <a:r>
              <a:rPr lang="ja-JP" altLang="en-US" dirty="0" err="1"/>
              <a:t>なつて</a:t>
            </a:r>
            <a:r>
              <a:rPr lang="ja-JP" altLang="en-US" dirty="0"/>
              <a:t>いるジヤムが一定の品質を有することを前提として和解契約をなしたところ，</a:t>
            </a:r>
            <a:endParaRPr lang="en-US" altLang="ja-JP" dirty="0"/>
          </a:p>
          <a:p>
            <a:pPr lvl="1"/>
            <a:r>
              <a:rPr lang="ja-JP" altLang="en-US" dirty="0"/>
              <a:t>右ジヤムが原判示の如き（原判決理由参照）粗悪品であつたときは，</a:t>
            </a:r>
            <a:endParaRPr lang="en-US" altLang="ja-JP" dirty="0"/>
          </a:p>
          <a:p>
            <a:pPr lvl="1"/>
            <a:r>
              <a:rPr lang="ja-JP" altLang="en-US" dirty="0"/>
              <a:t>右和解は要素に錯誤があるものとして無効であると解すべきである</a:t>
            </a:r>
            <a:r>
              <a:rPr lang="ja-JP" altLang="en-US" dirty="0" smtClean="0"/>
              <a:t>。</a:t>
            </a:r>
            <a:endParaRPr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1455774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和解の確定効の例外（</a:t>
            </a:r>
            <a:r>
              <a:rPr kumimoji="1" lang="en-US" altLang="ja-JP" dirty="0" smtClean="0"/>
              <a:t>2/2</a:t>
            </a:r>
            <a:r>
              <a:rPr kumimoji="1" lang="ja-JP" altLang="en-US" dirty="0" smtClean="0"/>
              <a:t>）</a:t>
            </a:r>
            <a:endParaRPr kumimoji="1" lang="ja-JP" altLang="en-US" dirty="0"/>
          </a:p>
        </p:txBody>
      </p:sp>
      <p:sp>
        <p:nvSpPr>
          <p:cNvPr id="9" name="コンテンツ プレースホルダー 8"/>
          <p:cNvSpPr>
            <a:spLocks noGrp="1"/>
          </p:cNvSpPr>
          <p:nvPr>
            <p:ph idx="1"/>
          </p:nvPr>
        </p:nvSpPr>
        <p:spPr/>
        <p:txBody>
          <a:bodyPr>
            <a:normAutofit/>
          </a:bodyPr>
          <a:lstStyle/>
          <a:p>
            <a:r>
              <a:rPr lang="ja-JP" altLang="en-US" dirty="0"/>
              <a:t>最二判昭</a:t>
            </a:r>
            <a:r>
              <a:rPr lang="en-US" altLang="ja-JP" dirty="0"/>
              <a:t>43</a:t>
            </a:r>
            <a:r>
              <a:rPr lang="ja-JP" altLang="en-US" dirty="0"/>
              <a:t>・</a:t>
            </a:r>
            <a:r>
              <a:rPr lang="en-US" altLang="ja-JP" dirty="0"/>
              <a:t>3</a:t>
            </a:r>
            <a:r>
              <a:rPr lang="ja-JP" altLang="en-US" dirty="0"/>
              <a:t>・</a:t>
            </a:r>
            <a:r>
              <a:rPr lang="en-US" altLang="ja-JP" dirty="0"/>
              <a:t>15</a:t>
            </a:r>
            <a:r>
              <a:rPr lang="ja-JP" altLang="en-US" dirty="0"/>
              <a:t>民集</a:t>
            </a:r>
            <a:r>
              <a:rPr lang="en-US" altLang="ja-JP" dirty="0"/>
              <a:t>22</a:t>
            </a:r>
            <a:r>
              <a:rPr lang="ja-JP" altLang="en-US" dirty="0"/>
              <a:t>巻</a:t>
            </a:r>
            <a:r>
              <a:rPr lang="en-US" altLang="ja-JP" dirty="0"/>
              <a:t>3</a:t>
            </a:r>
            <a:r>
              <a:rPr lang="ja-JP" altLang="en-US" dirty="0"/>
              <a:t>号</a:t>
            </a:r>
            <a:r>
              <a:rPr lang="en-US" altLang="ja-JP" dirty="0"/>
              <a:t>587</a:t>
            </a:r>
            <a:r>
              <a:rPr lang="ja-JP" altLang="en-US" dirty="0" smtClean="0"/>
              <a:t>頁</a:t>
            </a:r>
            <a:endParaRPr lang="en-US" altLang="ja-JP" dirty="0" smtClean="0"/>
          </a:p>
          <a:p>
            <a:pPr lvl="1"/>
            <a:r>
              <a:rPr lang="ja-JP" altLang="en-US" dirty="0" smtClean="0"/>
              <a:t>交通</a:t>
            </a:r>
            <a:r>
              <a:rPr lang="ja-JP" altLang="en-US" dirty="0"/>
              <a:t>事故による全損害を正確に把握し難い状況のもとにおいて，早急に，小額の賠償金をもって示談がされた場合において，右示談によって被害者が放棄した損害賠償請求は，示談当時予想していた損害についてのみと解すべきであって</a:t>
            </a:r>
            <a:r>
              <a:rPr lang="ja-JP" altLang="en-US" dirty="0" smtClean="0"/>
              <a:t>，</a:t>
            </a:r>
            <a:endParaRPr lang="en-US" altLang="ja-JP" dirty="0" smtClean="0"/>
          </a:p>
          <a:p>
            <a:pPr lvl="1"/>
            <a:r>
              <a:rPr lang="ja-JP" altLang="en-US" dirty="0" smtClean="0"/>
              <a:t>その</a:t>
            </a:r>
            <a:r>
              <a:rPr lang="ja-JP" altLang="en-US" dirty="0"/>
              <a:t>当時予想できなかった後遺症等については，被害者は，後日その損害の賠償を請求することができる</a:t>
            </a:r>
            <a:r>
              <a:rPr lang="ja-JP" altLang="en-US" dirty="0" smtClean="0"/>
              <a:t>。</a:t>
            </a:r>
            <a:endParaRPr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3047198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参考図書</a:t>
            </a:r>
            <a:endParaRPr kumimoji="1" lang="ja-JP" altLang="en-US" dirty="0"/>
          </a:p>
        </p:txBody>
      </p:sp>
      <p:sp>
        <p:nvSpPr>
          <p:cNvPr id="4" name="コンテンツ プレースホルダー 3"/>
          <p:cNvSpPr>
            <a:spLocks noGrp="1"/>
          </p:cNvSpPr>
          <p:nvPr>
            <p:ph sz="half" idx="2"/>
          </p:nvPr>
        </p:nvSpPr>
        <p:spPr/>
        <p:txBody>
          <a:bodyPr>
            <a:noAutofit/>
          </a:bodyPr>
          <a:lstStyle/>
          <a:p>
            <a:r>
              <a:rPr lang="ja-JP" altLang="en-US" sz="2000" dirty="0" smtClean="0"/>
              <a:t>コンメンタール</a:t>
            </a:r>
            <a:endParaRPr lang="en-US" altLang="ja-JP" sz="20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endParaRPr lang="en-US" altLang="ja-JP" sz="1800" dirty="0"/>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a:p>
            <a:r>
              <a:rPr lang="ja-JP" altLang="en-US" sz="2000" dirty="0" smtClean="0"/>
              <a:t>債権法改正</a:t>
            </a:r>
            <a:endParaRPr lang="en-US" altLang="ja-JP" sz="2000" dirty="0" smtClean="0"/>
          </a:p>
          <a:p>
            <a:pPr lvl="1"/>
            <a:r>
              <a:rPr lang="ja-JP" altLang="en-US" sz="1600" dirty="0"/>
              <a:t>民法（債権法）改正検討委員会</a:t>
            </a:r>
            <a:r>
              <a:rPr lang="en-US" altLang="ja-JP" sz="1600" dirty="0"/>
              <a:t>『</a:t>
            </a:r>
            <a:r>
              <a:rPr lang="ja-JP" altLang="en-US" sz="1600" dirty="0"/>
              <a:t>詳解・債権法改正の基本</a:t>
            </a:r>
            <a:r>
              <a:rPr lang="ja-JP" altLang="en-US" sz="1600" dirty="0" smtClean="0"/>
              <a:t>方針</a:t>
            </a:r>
            <a:r>
              <a:rPr lang="en-US" altLang="ja-JP" sz="1600" dirty="0" smtClean="0"/>
              <a:t>Ⅴ</a:t>
            </a:r>
            <a:r>
              <a:rPr lang="ja-JP" altLang="en-US" sz="1600" dirty="0" smtClean="0"/>
              <a:t>－</a:t>
            </a:r>
            <a:r>
              <a:rPr lang="ja-JP" altLang="en-US" sz="1600" dirty="0"/>
              <a:t>各種の契約</a:t>
            </a:r>
            <a:r>
              <a:rPr lang="ja-JP" altLang="en-US" sz="1600" dirty="0" smtClean="0"/>
              <a:t>（</a:t>
            </a:r>
            <a:r>
              <a:rPr lang="en-US" altLang="ja-JP" sz="1600" dirty="0" smtClean="0"/>
              <a:t>2</a:t>
            </a:r>
            <a:r>
              <a:rPr lang="ja-JP" altLang="en-US" sz="1600" dirty="0" smtClean="0"/>
              <a:t>）</a:t>
            </a:r>
            <a:r>
              <a:rPr lang="en-US" altLang="ja-JP" sz="1600" dirty="0"/>
              <a:t>』</a:t>
            </a:r>
            <a:r>
              <a:rPr lang="ja-JP" altLang="en-US" sz="1600" dirty="0"/>
              <a:t>商事法務（</a:t>
            </a:r>
            <a:r>
              <a:rPr lang="en-US" altLang="ja-JP" sz="1600" dirty="0"/>
              <a:t>2010</a:t>
            </a:r>
            <a:r>
              <a:rPr lang="ja-JP" altLang="en-US" sz="1600" dirty="0" smtClean="0"/>
              <a:t>）</a:t>
            </a:r>
            <a:r>
              <a:rPr lang="en-US" altLang="ja-JP" sz="1600" dirty="0" smtClean="0"/>
              <a:t>343-361</a:t>
            </a:r>
            <a:r>
              <a:rPr lang="ja-JP" altLang="en-US" sz="1600" dirty="0" smtClean="0"/>
              <a:t>頁</a:t>
            </a:r>
            <a:endParaRPr lang="en-US" altLang="ja-JP" sz="1600" dirty="0"/>
          </a:p>
        </p:txBody>
      </p:sp>
      <p:sp>
        <p:nvSpPr>
          <p:cNvPr id="5" name="日付プレースホルダー 4"/>
          <p:cNvSpPr>
            <a:spLocks noGrp="1"/>
          </p:cNvSpPr>
          <p:nvPr>
            <p:ph type="dt" sz="half" idx="10"/>
          </p:nvPr>
        </p:nvSpPr>
        <p:spPr/>
        <p:txBody>
          <a:bodyPr/>
          <a:lstStyle/>
          <a:p>
            <a:fld id="{FC32ECEB-59AB-4BAB-B6EE-417635375595}"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8" name="コンテンツ プレースホルダー 2"/>
          <p:cNvSpPr>
            <a:spLocks noGrp="1"/>
          </p:cNvSpPr>
          <p:nvPr>
            <p:ph sz="half" idx="1"/>
          </p:nvPr>
        </p:nvSpPr>
        <p:spPr/>
        <p:txBody>
          <a:bodyPr>
            <a:normAutofit/>
          </a:bodyPr>
          <a:lstStyle/>
          <a:p>
            <a:r>
              <a:rPr kumimoji="1" lang="ja-JP" altLang="en-US" sz="2400" dirty="0" smtClean="0"/>
              <a:t>現行民法の立法理由</a:t>
            </a:r>
            <a:endParaRPr kumimoji="1" lang="en-US" altLang="ja-JP" sz="2400" dirty="0" smtClean="0"/>
          </a:p>
          <a:p>
            <a:pPr lvl="1"/>
            <a:r>
              <a:rPr lang="ja-JP" altLang="en-US" sz="1800" dirty="0"/>
              <a:t>広中俊雄</a:t>
            </a:r>
            <a:r>
              <a:rPr lang="en-US" altLang="ja-JP" sz="1800" dirty="0"/>
              <a:t>『</a:t>
            </a:r>
            <a:r>
              <a:rPr lang="ja-JP" altLang="en-US" sz="1800" dirty="0"/>
              <a:t>民法修正案（前三編）の理由書</a:t>
            </a:r>
            <a:r>
              <a:rPr lang="en-US" altLang="ja-JP" sz="1800" dirty="0"/>
              <a:t>』</a:t>
            </a:r>
            <a:r>
              <a:rPr lang="ja-JP" altLang="en-US" sz="1800" dirty="0"/>
              <a:t>有斐閣（</a:t>
            </a:r>
            <a:r>
              <a:rPr lang="en-US" altLang="ja-JP" sz="1800" dirty="0"/>
              <a:t>1987</a:t>
            </a:r>
            <a:r>
              <a:rPr lang="ja-JP" altLang="en-US" sz="1800" dirty="0" smtClean="0"/>
              <a:t>）</a:t>
            </a:r>
            <a:endParaRPr lang="en-US" altLang="ja-JP" sz="1800" dirty="0" smtClean="0"/>
          </a:p>
          <a:p>
            <a:pPr lvl="1"/>
            <a:r>
              <a:rPr lang="ja-JP" altLang="en-US" sz="1800" dirty="0"/>
              <a:t>法務</a:t>
            </a:r>
            <a:r>
              <a:rPr lang="ja-JP" altLang="en-US" sz="1800" dirty="0" smtClean="0"/>
              <a:t>大臣官房司法法政調査部</a:t>
            </a:r>
            <a:r>
              <a:rPr lang="en-US" altLang="ja-JP" sz="1800" dirty="0" smtClean="0"/>
              <a:t>『</a:t>
            </a:r>
            <a:r>
              <a:rPr lang="ja-JP" altLang="en-US" sz="1800" dirty="0" smtClean="0"/>
              <a:t>法典調査会民法議事速記録</a:t>
            </a:r>
            <a:r>
              <a:rPr lang="en-US" altLang="ja-JP" sz="1800" dirty="0" smtClean="0"/>
              <a:t>3』</a:t>
            </a:r>
            <a:r>
              <a:rPr lang="ja-JP" altLang="en-US" sz="1800" dirty="0" smtClean="0"/>
              <a:t>商事法務研究会（</a:t>
            </a:r>
            <a:r>
              <a:rPr lang="en-US" altLang="ja-JP" sz="1800" dirty="0" smtClean="0"/>
              <a:t>1984</a:t>
            </a:r>
            <a:r>
              <a:rPr lang="ja-JP" altLang="en-US" sz="1800" dirty="0" smtClean="0"/>
              <a:t>）</a:t>
            </a:r>
            <a:endParaRPr lang="en-US" altLang="ja-JP" sz="1800" dirty="0" smtClean="0"/>
          </a:p>
          <a:p>
            <a:r>
              <a:rPr kumimoji="1" lang="ja-JP" altLang="en-US" sz="2400" dirty="0" smtClean="0"/>
              <a:t>教科書</a:t>
            </a:r>
            <a:endParaRPr kumimoji="1" lang="en-US" altLang="ja-JP" sz="2400" dirty="0" smtClean="0"/>
          </a:p>
          <a:p>
            <a:pPr lvl="1"/>
            <a:r>
              <a:rPr lang="zh-TW" altLang="en-US" sz="1800" dirty="0">
                <a:latin typeface="ＭＳ Ｐゴシック" pitchFamily="50" charset="-128"/>
                <a:ea typeface="ＭＳ Ｐゴシック" pitchFamily="50" charset="-128"/>
              </a:rPr>
              <a:t>我妻栄</a:t>
            </a:r>
            <a:r>
              <a:rPr lang="en-US" altLang="zh-TW"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債権各論中巻一</a:t>
            </a:r>
            <a:r>
              <a:rPr lang="zh-TW" altLang="en-US" sz="1800" dirty="0">
                <a:latin typeface="ＭＳ Ｐゴシック" pitchFamily="50" charset="-128"/>
                <a:ea typeface="ＭＳ Ｐゴシック" pitchFamily="50" charset="-128"/>
              </a:rPr>
              <a:t> </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民法講義</a:t>
            </a:r>
            <a:r>
              <a:rPr lang="en-US" altLang="ja-JP" sz="1800" dirty="0">
                <a:latin typeface="ＭＳ Ｐゴシック" pitchFamily="50" charset="-128"/>
                <a:ea typeface="ＭＳ Ｐゴシック" pitchFamily="50" charset="-128"/>
              </a:rPr>
              <a:t>Ⅴ</a:t>
            </a:r>
            <a:r>
              <a:rPr lang="en-US" altLang="ja-JP" sz="1800" baseline="-25000" dirty="0">
                <a:latin typeface="ＭＳ Ｐゴシック" pitchFamily="50" charset="-128"/>
                <a:ea typeface="ＭＳ Ｐゴシック" pitchFamily="50" charset="-128"/>
              </a:rPr>
              <a:t>2</a:t>
            </a:r>
            <a:r>
              <a:rPr lang="zh-TW" altLang="en-US" sz="1800" dirty="0">
                <a:latin typeface="ＭＳ Ｐゴシック" pitchFamily="50" charset="-128"/>
                <a:ea typeface="ＭＳ Ｐゴシック" pitchFamily="50" charset="-128"/>
              </a:rPr>
              <a:t>）</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岩波書店</a:t>
            </a:r>
            <a:r>
              <a:rPr lang="en-US" altLang="zh-TW" sz="1800" dirty="0">
                <a:latin typeface="ＭＳ Ｐゴシック" pitchFamily="50" charset="-128"/>
                <a:ea typeface="ＭＳ Ｐゴシック" pitchFamily="50" charset="-128"/>
              </a:rPr>
              <a:t>(19</a:t>
            </a:r>
            <a:r>
              <a:rPr lang="en-US" altLang="ja-JP" sz="1800" dirty="0">
                <a:latin typeface="ＭＳ Ｐゴシック" pitchFamily="50" charset="-128"/>
                <a:ea typeface="ＭＳ Ｐゴシック" pitchFamily="50" charset="-128"/>
              </a:rPr>
              <a:t>57</a:t>
            </a:r>
            <a:r>
              <a:rPr lang="zh-TW"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ja-JP" altLang="en-US" sz="1800" dirty="0">
                <a:latin typeface="ＭＳ Ｐゴシック" pitchFamily="50" charset="-128"/>
                <a:ea typeface="ＭＳ Ｐゴシック" pitchFamily="50" charset="-128"/>
              </a:rPr>
              <a:t>半田吉信</a:t>
            </a:r>
            <a:r>
              <a:rPr lang="en-US" altLang="zh-TW"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契約法講義</a:t>
            </a:r>
            <a:r>
              <a:rPr lang="en-US" altLang="zh-TW" sz="1800" dirty="0">
                <a:latin typeface="ＭＳ Ｐゴシック" pitchFamily="50" charset="-128"/>
                <a:ea typeface="ＭＳ Ｐゴシック" pitchFamily="50" charset="-128"/>
              </a:rPr>
              <a:t>』</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第</a:t>
            </a:r>
            <a:r>
              <a:rPr lang="en-US" altLang="ja-JP" sz="1800" dirty="0">
                <a:latin typeface="ＭＳ Ｐゴシック" pitchFamily="50" charset="-128"/>
                <a:ea typeface="ＭＳ Ｐゴシック" pitchFamily="50" charset="-128"/>
              </a:rPr>
              <a:t>2</a:t>
            </a:r>
            <a:r>
              <a:rPr lang="ja-JP" altLang="en-US" sz="1800" dirty="0">
                <a:latin typeface="ＭＳ Ｐゴシック" pitchFamily="50" charset="-128"/>
                <a:ea typeface="ＭＳ Ｐゴシック" pitchFamily="50" charset="-128"/>
              </a:rPr>
              <a:t>版</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信山社</a:t>
            </a:r>
            <a:r>
              <a:rPr lang="zh-TW" altLang="en-US" sz="1800" dirty="0">
                <a:latin typeface="ＭＳ Ｐゴシック" pitchFamily="50" charset="-128"/>
                <a:ea typeface="ＭＳ Ｐゴシック" pitchFamily="50" charset="-128"/>
              </a:rPr>
              <a:t>（</a:t>
            </a:r>
            <a:r>
              <a:rPr lang="en-US" altLang="ja-JP" sz="1800" dirty="0">
                <a:latin typeface="ＭＳ Ｐゴシック" pitchFamily="50" charset="-128"/>
                <a:ea typeface="ＭＳ Ｐゴシック" pitchFamily="50" charset="-128"/>
              </a:rPr>
              <a:t>2005</a:t>
            </a:r>
            <a:r>
              <a:rPr lang="zh-TW"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ja-JP" altLang="en-US" sz="1800" dirty="0" smtClean="0"/>
              <a:t>加賀山</a:t>
            </a:r>
            <a:r>
              <a:rPr lang="ja-JP" altLang="en-US" sz="1800" dirty="0"/>
              <a:t>茂</a:t>
            </a:r>
            <a:r>
              <a:rPr lang="en-US" altLang="ja-JP" sz="1800" dirty="0"/>
              <a:t>『</a:t>
            </a:r>
            <a:r>
              <a:rPr lang="ja-JP" altLang="en-US" sz="1800" dirty="0"/>
              <a:t>契約法</a:t>
            </a:r>
            <a:r>
              <a:rPr lang="en-US" altLang="ja-JP" sz="1800" dirty="0"/>
              <a:t>』</a:t>
            </a:r>
            <a:r>
              <a:rPr lang="ja-JP" altLang="en-US" sz="1800" dirty="0"/>
              <a:t>日本評論社（</a:t>
            </a:r>
            <a:r>
              <a:rPr lang="en-US" altLang="ja-JP" sz="1800" dirty="0"/>
              <a:t>2007</a:t>
            </a:r>
            <a:r>
              <a:rPr lang="ja-JP" altLang="en-US" sz="1800" dirty="0" smtClean="0"/>
              <a:t>）</a:t>
            </a:r>
            <a:endParaRPr lang="en-US" altLang="zh-TW" sz="1800" dirty="0"/>
          </a:p>
        </p:txBody>
      </p:sp>
    </p:spTree>
    <p:extLst>
      <p:ext uri="{BB962C8B-B14F-4D97-AF65-F5344CB8AC3E}">
        <p14:creationId xmlns:p14="http://schemas.microsoft.com/office/powerpoint/2010/main" val="577366442"/>
      </p:ext>
    </p:extLst>
  </p:cSld>
  <p:clrMapOvr>
    <a:masterClrMapping/>
  </p:clrMapOvr>
  <mc:AlternateContent xmlns:mc="http://schemas.openxmlformats.org/markup-compatibility/2006" xmlns:p14="http://schemas.microsoft.com/office/powerpoint/2010/main">
    <mc:Choice Requires="p14">
      <p:transition spd="slow" p14:dur="1400" advTm="5000">
        <p14:doors dir="vert"/>
      </p:transition>
    </mc:Choice>
    <mc:Fallback xmlns="">
      <p:transition spd="slow" advTm="5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2187675"/>
          </a:xfrm>
        </p:spPr>
        <p:txBody>
          <a:bodyPr>
            <a:normAutofit/>
          </a:bodyPr>
          <a:lstStyle/>
          <a:p>
            <a:r>
              <a:rPr kumimoji="1" lang="ja-JP" altLang="en-US" sz="5400" dirty="0" smtClean="0"/>
              <a:t>契約法各論講義</a:t>
            </a:r>
            <a:r>
              <a:rPr kumimoji="1" lang="en-US" altLang="ja-JP" dirty="0" smtClean="0"/>
              <a:t/>
            </a:r>
            <a:br>
              <a:rPr kumimoji="1" lang="en-US" altLang="ja-JP" dirty="0" smtClean="0"/>
            </a:br>
            <a:r>
              <a:rPr kumimoji="1" lang="ja-JP" altLang="en-US" sz="2400" dirty="0" smtClean="0"/>
              <a:t>　</a:t>
            </a:r>
            <a:r>
              <a:rPr kumimoji="1" lang="en-US" altLang="ja-JP" dirty="0" smtClean="0"/>
              <a:t/>
            </a:r>
            <a:br>
              <a:rPr kumimoji="1" lang="en-US" altLang="ja-JP" dirty="0" smtClean="0"/>
            </a:br>
            <a:r>
              <a:rPr lang="ja-JP" altLang="en-US" sz="3200" dirty="0" smtClean="0"/>
              <a:t>和解</a:t>
            </a:r>
            <a:r>
              <a:rPr lang="ja-JP" altLang="en-US" sz="3200" dirty="0" smtClean="0"/>
              <a:t>契約</a:t>
            </a:r>
            <a:endParaRPr kumimoji="1" lang="ja-JP" altLang="en-US" dirty="0"/>
          </a:p>
        </p:txBody>
      </p:sp>
      <p:sp>
        <p:nvSpPr>
          <p:cNvPr id="6" name="コンテンツ プレースホルダー 5"/>
          <p:cNvSpPr>
            <a:spLocks noGrp="1"/>
          </p:cNvSpPr>
          <p:nvPr>
            <p:ph type="subTitle" idx="1"/>
          </p:nvPr>
        </p:nvSpPr>
        <p:spPr/>
        <p:txBody>
          <a:bodyPr/>
          <a:lstStyle/>
          <a:p>
            <a:r>
              <a:rPr kumimoji="1" lang="ja-JP" altLang="en-US" dirty="0" smtClean="0"/>
              <a:t>ご清聴ありがとうございました。</a:t>
            </a:r>
            <a:endParaRPr kumimoji="1" lang="ja-JP" altLang="en-US" dirty="0"/>
          </a:p>
        </p:txBody>
      </p:sp>
      <p:sp>
        <p:nvSpPr>
          <p:cNvPr id="3" name="日付プレースホルダー 2"/>
          <p:cNvSpPr>
            <a:spLocks noGrp="1"/>
          </p:cNvSpPr>
          <p:nvPr>
            <p:ph type="dt" sz="half" idx="10"/>
          </p:nvPr>
        </p:nvSpPr>
        <p:spPr/>
        <p:txBody>
          <a:bodyPr/>
          <a:lstStyle/>
          <a:p>
            <a:fld id="{BC77701C-45C6-4F80-87EA-20CA89263495}" type="datetime1">
              <a:rPr kumimoji="1" lang="ja-JP" altLang="en-US" smtClean="0"/>
              <a:t>2015/1/14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3719763577"/>
      </p:ext>
    </p:extLst>
  </p:cSld>
  <p:clrMapOvr>
    <a:masterClrMapping/>
  </p:clrMapOvr>
  <mc:AlternateContent xmlns:mc="http://schemas.openxmlformats.org/markup-compatibility/2006" xmlns:p14="http://schemas.microsoft.com/office/powerpoint/2010/main">
    <mc:Choice Requires="p14">
      <p:transition spd="slow" p14:dur="30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64096"/>
          </a:xfrm>
        </p:spPr>
        <p:txBody>
          <a:bodyPr/>
          <a:lstStyle/>
          <a:p>
            <a:r>
              <a:rPr kumimoji="1" lang="ja-JP" altLang="en-US" dirty="0" smtClean="0"/>
              <a:t>契約法各論　目次</a:t>
            </a:r>
            <a:endParaRPr kumimoji="1" lang="ja-JP" altLang="en-US" dirty="0"/>
          </a:p>
        </p:txBody>
      </p:sp>
      <p:sp>
        <p:nvSpPr>
          <p:cNvPr id="3" name="コンテンツ プレースホルダー 2"/>
          <p:cNvSpPr>
            <a:spLocks noGrp="1"/>
          </p:cNvSpPr>
          <p:nvPr>
            <p:ph sz="half" idx="1"/>
          </p:nvPr>
        </p:nvSpPr>
        <p:spPr>
          <a:xfrm>
            <a:off x="457200" y="1484784"/>
            <a:ext cx="4474840" cy="4641379"/>
          </a:xfrm>
        </p:spPr>
        <p:txBody>
          <a:bodyPr>
            <a:noAutofit/>
          </a:bodyPr>
          <a:lstStyle/>
          <a:p>
            <a:r>
              <a:rPr kumimoji="1" lang="ja-JP" altLang="en-US" sz="1800" dirty="0" smtClean="0"/>
              <a:t>契約法総論の復習</a:t>
            </a:r>
            <a:endParaRPr kumimoji="1" lang="en-US" altLang="ja-JP" sz="1800" dirty="0" smtClean="0"/>
          </a:p>
          <a:p>
            <a:pPr lvl="1"/>
            <a:r>
              <a:rPr lang="ja-JP" altLang="en-US" sz="1600" dirty="0" smtClean="0"/>
              <a:t>操作マニュアル</a:t>
            </a:r>
            <a:endParaRPr lang="en-US" altLang="ja-JP" sz="1600" dirty="0" smtClean="0"/>
          </a:p>
          <a:p>
            <a:pPr lvl="1"/>
            <a:r>
              <a:rPr lang="ja-JP" altLang="en-US" sz="1600" dirty="0" smtClean="0"/>
              <a:t>契約の流れ</a:t>
            </a:r>
            <a:endParaRPr lang="en-US" altLang="ja-JP" sz="1600" dirty="0" smtClean="0"/>
          </a:p>
          <a:p>
            <a:pPr lvl="1"/>
            <a:r>
              <a:rPr kumimoji="1" lang="ja-JP" altLang="en-US" sz="1600" dirty="0"/>
              <a:t>契約</a:t>
            </a:r>
            <a:r>
              <a:rPr kumimoji="1" lang="ja-JP" altLang="en-US" sz="1600" dirty="0" smtClean="0"/>
              <a:t>の類型と体系</a:t>
            </a:r>
            <a:endParaRPr kumimoji="1" lang="en-US" altLang="ja-JP" sz="1600" dirty="0" smtClean="0"/>
          </a:p>
          <a:p>
            <a:r>
              <a:rPr lang="ja-JP" altLang="en-US" sz="1800" dirty="0" smtClean="0"/>
              <a:t>契約法各論</a:t>
            </a:r>
            <a:endParaRPr lang="en-US" altLang="ja-JP" sz="1800" dirty="0" smtClean="0"/>
          </a:p>
          <a:p>
            <a:pPr lvl="1"/>
            <a:r>
              <a:rPr lang="ja-JP" altLang="en-US" sz="1600" dirty="0" smtClean="0"/>
              <a:t>第</a:t>
            </a:r>
            <a:r>
              <a:rPr lang="en-US" altLang="ja-JP" sz="1600" dirty="0" smtClean="0"/>
              <a:t>1</a:t>
            </a:r>
            <a:r>
              <a:rPr lang="ja-JP" altLang="en-US" sz="1600" dirty="0" smtClean="0"/>
              <a:t>部　債権・契約総則に規定された契約</a:t>
            </a:r>
            <a:endParaRPr lang="en-US" altLang="ja-JP" sz="1600" dirty="0" smtClean="0"/>
          </a:p>
          <a:p>
            <a:pPr lvl="2"/>
            <a:r>
              <a:rPr lang="ja-JP" altLang="en-US" sz="1400" dirty="0" smtClean="0"/>
              <a:t>第</a:t>
            </a:r>
            <a:r>
              <a:rPr lang="en-US" altLang="ja-JP" sz="1400" dirty="0" smtClean="0"/>
              <a:t>1</a:t>
            </a:r>
            <a:r>
              <a:rPr lang="ja-JP" altLang="en-US" sz="1400" dirty="0" smtClean="0"/>
              <a:t>章　第三者のためにする契約</a:t>
            </a:r>
            <a:endParaRPr lang="en-US" altLang="ja-JP" sz="1400" dirty="0" smtClean="0"/>
          </a:p>
          <a:p>
            <a:pPr lvl="2"/>
            <a:r>
              <a:rPr lang="ja-JP" altLang="en-US" sz="1400" dirty="0" smtClean="0"/>
              <a:t>第</a:t>
            </a:r>
            <a:r>
              <a:rPr lang="en-US" altLang="ja-JP" sz="1400" dirty="0" smtClean="0"/>
              <a:t>2</a:t>
            </a:r>
            <a:r>
              <a:rPr lang="ja-JP" altLang="en-US" sz="1400" dirty="0" smtClean="0"/>
              <a:t>章　債権譲渡契約</a:t>
            </a:r>
            <a:endParaRPr lang="en-US" altLang="ja-JP" sz="1400" dirty="0" smtClean="0"/>
          </a:p>
          <a:p>
            <a:pPr lvl="2"/>
            <a:r>
              <a:rPr lang="ja-JP" altLang="en-US" sz="1400" dirty="0" smtClean="0"/>
              <a:t>第</a:t>
            </a:r>
            <a:r>
              <a:rPr lang="en-US" altLang="ja-JP" sz="1400" dirty="0" smtClean="0"/>
              <a:t>3</a:t>
            </a:r>
            <a:r>
              <a:rPr lang="ja-JP" altLang="en-US" sz="1400" dirty="0" smtClean="0"/>
              <a:t>章　債務引受契約</a:t>
            </a:r>
            <a:endParaRPr lang="en-US" altLang="ja-JP" sz="1400" dirty="0" smtClean="0"/>
          </a:p>
          <a:p>
            <a:pPr lvl="2"/>
            <a:r>
              <a:rPr lang="ja-JP" altLang="en-US" sz="1400" dirty="0" smtClean="0"/>
              <a:t>第</a:t>
            </a:r>
            <a:r>
              <a:rPr lang="en-US" altLang="ja-JP" sz="1400" dirty="0" smtClean="0"/>
              <a:t>4</a:t>
            </a:r>
            <a:r>
              <a:rPr lang="ja-JP" altLang="en-US" sz="1400" dirty="0" smtClean="0"/>
              <a:t>章　保証契約</a:t>
            </a:r>
            <a:endParaRPr lang="en-US" altLang="ja-JP" sz="1400" dirty="0" smtClean="0"/>
          </a:p>
          <a:p>
            <a:pPr lvl="2"/>
            <a:r>
              <a:rPr lang="ja-JP" altLang="en-US" sz="1400" dirty="0" smtClean="0"/>
              <a:t>第</a:t>
            </a:r>
            <a:r>
              <a:rPr lang="en-US" altLang="ja-JP" sz="1400" dirty="0" smtClean="0"/>
              <a:t>5</a:t>
            </a:r>
            <a:r>
              <a:rPr lang="ja-JP" altLang="en-US" sz="1400" dirty="0" smtClean="0"/>
              <a:t>章　連帯債務</a:t>
            </a:r>
            <a:r>
              <a:rPr lang="ja-JP" altLang="en-US" sz="1400" dirty="0"/>
              <a:t>契約</a:t>
            </a:r>
            <a:endParaRPr lang="en-US" altLang="ja-JP" sz="1400" dirty="0" smtClean="0"/>
          </a:p>
          <a:p>
            <a:pPr lvl="1"/>
            <a:r>
              <a:rPr kumimoji="1" lang="ja-JP" altLang="en-US" sz="1600" dirty="0" smtClean="0"/>
              <a:t>第</a:t>
            </a:r>
            <a:r>
              <a:rPr kumimoji="1" lang="en-US" altLang="ja-JP" sz="1600" dirty="0" smtClean="0"/>
              <a:t>2</a:t>
            </a:r>
            <a:r>
              <a:rPr kumimoji="1" lang="ja-JP" altLang="en-US" sz="1600" dirty="0" smtClean="0"/>
              <a:t>部　典型契約</a:t>
            </a:r>
            <a:endParaRPr kumimoji="1" lang="en-US" altLang="ja-JP" sz="1600" dirty="0" smtClean="0"/>
          </a:p>
          <a:p>
            <a:pPr lvl="2"/>
            <a:r>
              <a:rPr lang="ja-JP" altLang="en-US" sz="1400" dirty="0" smtClean="0"/>
              <a:t>第</a:t>
            </a:r>
            <a:r>
              <a:rPr lang="en-US" altLang="ja-JP" sz="1400" dirty="0" smtClean="0"/>
              <a:t>1</a:t>
            </a:r>
            <a:r>
              <a:rPr lang="ja-JP" altLang="en-US" sz="1400" dirty="0" smtClean="0"/>
              <a:t>章　財産権を</a:t>
            </a:r>
            <a:r>
              <a:rPr lang="ja-JP" altLang="en-US" sz="1400" dirty="0"/>
              <a:t>移転</a:t>
            </a:r>
            <a:r>
              <a:rPr lang="ja-JP" altLang="en-US" sz="1400" dirty="0" smtClean="0"/>
              <a:t>する契約</a:t>
            </a:r>
            <a:endParaRPr lang="en-US" altLang="ja-JP" sz="1400" dirty="0" smtClean="0"/>
          </a:p>
          <a:p>
            <a:pPr lvl="3"/>
            <a:r>
              <a:rPr lang="ja-JP" altLang="en-US" sz="1200" dirty="0"/>
              <a:t>返還を要</a:t>
            </a:r>
            <a:r>
              <a:rPr lang="ja-JP" altLang="en-US" sz="1200" dirty="0" smtClean="0"/>
              <a:t>しない</a:t>
            </a:r>
            <a:r>
              <a:rPr lang="ja-JP" altLang="en-US" sz="1200" dirty="0"/>
              <a:t>契約</a:t>
            </a:r>
            <a:endParaRPr lang="en-US" altLang="ja-JP" sz="1200" dirty="0" smtClean="0"/>
          </a:p>
          <a:p>
            <a:pPr lvl="4"/>
            <a:r>
              <a:rPr lang="en-US" altLang="ja-JP" sz="1200" dirty="0" smtClean="0"/>
              <a:t> 1. </a:t>
            </a:r>
            <a:r>
              <a:rPr lang="ja-JP" altLang="en-US" sz="1200" dirty="0" smtClean="0"/>
              <a:t>贈与</a:t>
            </a:r>
            <a:endParaRPr lang="en-US" altLang="ja-JP" sz="1200" dirty="0" smtClean="0"/>
          </a:p>
          <a:p>
            <a:pPr lvl="4"/>
            <a:r>
              <a:rPr lang="en-US" altLang="ja-JP" sz="1200" dirty="0" smtClean="0"/>
              <a:t> 2. </a:t>
            </a:r>
            <a:r>
              <a:rPr lang="ja-JP" altLang="en-US" sz="1200" dirty="0" smtClean="0"/>
              <a:t>売買</a:t>
            </a:r>
            <a:endParaRPr lang="en-US" altLang="ja-JP" sz="1200" dirty="0" smtClean="0"/>
          </a:p>
          <a:p>
            <a:pPr lvl="4"/>
            <a:r>
              <a:rPr lang="en-US" altLang="ja-JP" sz="1200" dirty="0"/>
              <a:t> 3. </a:t>
            </a:r>
            <a:r>
              <a:rPr lang="ja-JP" altLang="en-US" sz="1200" dirty="0" smtClean="0"/>
              <a:t>交換</a:t>
            </a:r>
            <a:endParaRPr lang="en-US" altLang="ja-JP" sz="1200" dirty="0"/>
          </a:p>
        </p:txBody>
      </p:sp>
      <p:sp>
        <p:nvSpPr>
          <p:cNvPr id="7" name="コンテンツ プレースホルダー 6"/>
          <p:cNvSpPr>
            <a:spLocks noGrp="1"/>
          </p:cNvSpPr>
          <p:nvPr>
            <p:ph sz="half" idx="2"/>
          </p:nvPr>
        </p:nvSpPr>
        <p:spPr>
          <a:xfrm>
            <a:off x="4716016" y="1484784"/>
            <a:ext cx="4104456" cy="4641379"/>
          </a:xfrm>
        </p:spPr>
        <p:txBody>
          <a:bodyPr>
            <a:noAutofit/>
          </a:bodyPr>
          <a:lstStyle/>
          <a:p>
            <a:pPr lvl="3"/>
            <a:r>
              <a:rPr lang="ja-JP" altLang="en-US" sz="1400" dirty="0" smtClean="0"/>
              <a:t>返還を要しない契約</a:t>
            </a:r>
            <a:endParaRPr lang="en-US" altLang="ja-JP" sz="1400" dirty="0" smtClean="0"/>
          </a:p>
          <a:p>
            <a:pPr lvl="4"/>
            <a:r>
              <a:rPr lang="en-US" altLang="ja-JP" sz="1400" dirty="0"/>
              <a:t> 4. </a:t>
            </a:r>
            <a:r>
              <a:rPr lang="ja-JP" altLang="en-US" sz="1400" dirty="0"/>
              <a:t>消費</a:t>
            </a:r>
            <a:r>
              <a:rPr lang="ja-JP" altLang="en-US" sz="1400" dirty="0" smtClean="0"/>
              <a:t>貸借</a:t>
            </a:r>
            <a:endParaRPr lang="en-US" altLang="ja-JP" sz="1400" dirty="0" smtClean="0"/>
          </a:p>
          <a:p>
            <a:pPr lvl="2"/>
            <a:r>
              <a:rPr lang="ja-JP" altLang="en-US" sz="1600" dirty="0" smtClean="0"/>
              <a:t>第</a:t>
            </a:r>
            <a:r>
              <a:rPr lang="en-US" altLang="ja-JP" sz="1600" dirty="0" smtClean="0"/>
              <a:t>2</a:t>
            </a:r>
            <a:r>
              <a:rPr lang="ja-JP" altLang="en-US" sz="1600" dirty="0" smtClean="0"/>
              <a:t>章　財産権</a:t>
            </a:r>
            <a:r>
              <a:rPr lang="ja-JP" altLang="en-US" sz="1600" dirty="0"/>
              <a:t>を移転しない</a:t>
            </a:r>
            <a:r>
              <a:rPr lang="ja-JP" altLang="en-US" sz="1600" dirty="0" smtClean="0"/>
              <a:t>契約</a:t>
            </a:r>
            <a:endParaRPr lang="en-US" altLang="ja-JP" sz="1600" dirty="0" smtClean="0"/>
          </a:p>
          <a:p>
            <a:pPr lvl="3"/>
            <a:r>
              <a:rPr lang="ja-JP" altLang="en-US" sz="1400" dirty="0" smtClean="0"/>
              <a:t>物の利用契約</a:t>
            </a:r>
            <a:endParaRPr lang="en-US" altLang="ja-JP" sz="1400" dirty="0" smtClean="0"/>
          </a:p>
          <a:p>
            <a:pPr lvl="4"/>
            <a:r>
              <a:rPr lang="en-US" altLang="ja-JP" sz="1400" dirty="0" smtClean="0"/>
              <a:t> 5. </a:t>
            </a:r>
            <a:r>
              <a:rPr lang="ja-JP" altLang="en-US" sz="1400" dirty="0" smtClean="0"/>
              <a:t>使用貸借</a:t>
            </a:r>
            <a:endParaRPr lang="en-US" altLang="ja-JP" sz="1400" dirty="0" smtClean="0"/>
          </a:p>
          <a:p>
            <a:pPr lvl="4"/>
            <a:r>
              <a:rPr lang="en-US" altLang="ja-JP" sz="1400" dirty="0" smtClean="0"/>
              <a:t> 6. </a:t>
            </a:r>
            <a:r>
              <a:rPr lang="ja-JP" altLang="en-US" sz="1400" dirty="0" smtClean="0"/>
              <a:t>賃貸借</a:t>
            </a:r>
            <a:endParaRPr lang="en-US" altLang="ja-JP" sz="1400" dirty="0" smtClean="0"/>
          </a:p>
          <a:p>
            <a:pPr lvl="3"/>
            <a:r>
              <a:rPr lang="ja-JP" altLang="en-US" sz="1400" dirty="0"/>
              <a:t>役務提供</a:t>
            </a:r>
            <a:r>
              <a:rPr lang="ja-JP" altLang="en-US" sz="1400" dirty="0" smtClean="0"/>
              <a:t>契約</a:t>
            </a:r>
            <a:endParaRPr lang="en-US" altLang="ja-JP" sz="1400" dirty="0" smtClean="0"/>
          </a:p>
          <a:p>
            <a:pPr lvl="4"/>
            <a:r>
              <a:rPr lang="en-US" altLang="ja-JP" sz="1400" dirty="0" smtClean="0"/>
              <a:t> 7. </a:t>
            </a:r>
            <a:r>
              <a:rPr lang="ja-JP" altLang="en-US" sz="1400" dirty="0" smtClean="0"/>
              <a:t>雇用</a:t>
            </a:r>
            <a:endParaRPr lang="en-US" altLang="ja-JP" sz="1400" dirty="0" smtClean="0"/>
          </a:p>
          <a:p>
            <a:pPr lvl="4"/>
            <a:r>
              <a:rPr lang="en-US" altLang="ja-JP" sz="1400" dirty="0" smtClean="0"/>
              <a:t> 8. </a:t>
            </a:r>
            <a:r>
              <a:rPr lang="ja-JP" altLang="en-US" sz="1400" dirty="0" smtClean="0"/>
              <a:t>請負</a:t>
            </a:r>
            <a:endParaRPr lang="en-US" altLang="ja-JP" sz="1400" dirty="0" smtClean="0"/>
          </a:p>
          <a:p>
            <a:pPr lvl="4"/>
            <a:r>
              <a:rPr lang="en-US" altLang="ja-JP" sz="1400" dirty="0" smtClean="0"/>
              <a:t> 9. </a:t>
            </a:r>
            <a:r>
              <a:rPr lang="ja-JP" altLang="en-US" sz="1400" dirty="0" smtClean="0"/>
              <a:t>委任</a:t>
            </a:r>
            <a:endParaRPr lang="en-US" altLang="ja-JP" sz="1400" dirty="0" smtClean="0"/>
          </a:p>
          <a:p>
            <a:pPr lvl="4"/>
            <a:r>
              <a:rPr lang="en-US" altLang="ja-JP" sz="1400" dirty="0" smtClean="0"/>
              <a:t>10. </a:t>
            </a:r>
            <a:r>
              <a:rPr lang="ja-JP" altLang="en-US" sz="1400" dirty="0" smtClean="0"/>
              <a:t>寄託</a:t>
            </a:r>
            <a:endParaRPr lang="en-US" altLang="ja-JP" sz="1400" dirty="0" smtClean="0"/>
          </a:p>
          <a:p>
            <a:pPr lvl="4"/>
            <a:r>
              <a:rPr lang="en-US" altLang="ja-JP" sz="1400" dirty="0" smtClean="0"/>
              <a:t>11. </a:t>
            </a:r>
            <a:r>
              <a:rPr lang="ja-JP" altLang="en-US" sz="1400" dirty="0" smtClean="0"/>
              <a:t>組合</a:t>
            </a:r>
            <a:endParaRPr lang="en-US" altLang="ja-JP" sz="1400" dirty="0" smtClean="0"/>
          </a:p>
          <a:p>
            <a:pPr lvl="4"/>
            <a:r>
              <a:rPr lang="en-US" altLang="ja-JP" sz="1400" dirty="0" smtClean="0"/>
              <a:t>12. </a:t>
            </a:r>
            <a:r>
              <a:rPr lang="ja-JP" altLang="en-US" sz="1400" dirty="0" smtClean="0"/>
              <a:t>終身</a:t>
            </a:r>
            <a:r>
              <a:rPr lang="ja-JP" altLang="en-US" sz="1400" dirty="0"/>
              <a:t>定期</a:t>
            </a:r>
            <a:r>
              <a:rPr lang="ja-JP" altLang="en-US" sz="1400" dirty="0" smtClean="0"/>
              <a:t>金</a:t>
            </a:r>
            <a:endParaRPr lang="en-US" altLang="ja-JP" sz="1400" dirty="0" smtClean="0"/>
          </a:p>
          <a:p>
            <a:pPr lvl="3"/>
            <a:r>
              <a:rPr lang="ja-JP" altLang="en-US" sz="1400" dirty="0" smtClean="0"/>
              <a:t>紛争を解決する契約</a:t>
            </a:r>
            <a:endParaRPr lang="en-US" altLang="ja-JP" sz="1400" dirty="0" smtClean="0"/>
          </a:p>
          <a:p>
            <a:pPr lvl="4"/>
            <a:r>
              <a:rPr lang="en-US" altLang="ja-JP" sz="1400" dirty="0" smtClean="0"/>
              <a:t>13. </a:t>
            </a:r>
            <a:r>
              <a:rPr lang="ja-JP" altLang="en-US" sz="1400" b="1" dirty="0" smtClean="0"/>
              <a:t>和解</a:t>
            </a:r>
            <a:endParaRPr lang="en-US" altLang="ja-JP" sz="1400" b="1" dirty="0" smtClean="0"/>
          </a:p>
          <a:p>
            <a:pPr lvl="1"/>
            <a:r>
              <a:rPr lang="ja-JP" altLang="en-US" sz="1600" dirty="0" smtClean="0"/>
              <a:t>第</a:t>
            </a:r>
            <a:r>
              <a:rPr lang="en-US" altLang="ja-JP" sz="1600" dirty="0" smtClean="0"/>
              <a:t>3</a:t>
            </a:r>
            <a:r>
              <a:rPr lang="ja-JP" altLang="en-US" sz="1600" dirty="0" smtClean="0"/>
              <a:t>部　非典型契約</a:t>
            </a:r>
            <a:endParaRPr lang="en-US" altLang="ja-JP" sz="1600" dirty="0" smtClean="0"/>
          </a:p>
          <a:p>
            <a:pPr lvl="2"/>
            <a:r>
              <a:rPr kumimoji="1" lang="ja-JP" altLang="en-US" sz="1400" dirty="0" smtClean="0"/>
              <a:t>リース契約</a:t>
            </a:r>
            <a:endParaRPr kumimoji="1" lang="ja-JP" altLang="en-US" sz="1400" dirty="0"/>
          </a:p>
        </p:txBody>
      </p:sp>
      <p:sp>
        <p:nvSpPr>
          <p:cNvPr id="4" name="日付プレースホルダー 3"/>
          <p:cNvSpPr>
            <a:spLocks noGrp="1"/>
          </p:cNvSpPr>
          <p:nvPr>
            <p:ph type="dt" sz="half" idx="10"/>
          </p:nvPr>
        </p:nvSpPr>
        <p:spPr/>
        <p:txBody>
          <a:bodyPr/>
          <a:lstStyle/>
          <a:p>
            <a:fld id="{5D241325-FE94-46A6-9CCB-7948A44C9399}" type="datetime1">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606636435"/>
      </p:ext>
    </p:extLst>
  </p:cSld>
  <p:clrMapOvr>
    <a:masterClrMapping/>
  </p:clrMapOvr>
  <mc:AlternateContent xmlns:mc="http://schemas.openxmlformats.org/markup-compatibility/2006" xmlns:p14="http://schemas.microsoft.com/office/powerpoint/2010/main">
    <mc:Choice Requires="p14">
      <p:transition spd="slow" p14:dur="2000" advTm="1000">
        <p14:window dir="vert"/>
      </p:transition>
    </mc:Choice>
    <mc:Fallback xmlns="">
      <p:transition spd="slow" advTm="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11560" y="1268760"/>
            <a:ext cx="7918648" cy="1470025"/>
          </a:xfrm>
        </p:spPr>
        <p:txBody>
          <a:bodyPr/>
          <a:lstStyle/>
          <a:p>
            <a:r>
              <a:rPr kumimoji="1" lang="ja-JP" altLang="en-US" dirty="0" smtClean="0"/>
              <a:t>典型</a:t>
            </a:r>
            <a:r>
              <a:rPr kumimoji="1" lang="ja-JP" altLang="en-US" dirty="0" smtClean="0"/>
              <a:t>契約</a:t>
            </a:r>
            <a:endParaRPr kumimoji="1" lang="ja-JP" altLang="en-US" dirty="0"/>
          </a:p>
        </p:txBody>
      </p:sp>
      <p:sp>
        <p:nvSpPr>
          <p:cNvPr id="6" name="サブタイトル 5"/>
          <p:cNvSpPr>
            <a:spLocks noGrp="1"/>
          </p:cNvSpPr>
          <p:nvPr>
            <p:ph type="subTitle" idx="1"/>
          </p:nvPr>
        </p:nvSpPr>
        <p:spPr>
          <a:xfrm>
            <a:off x="1129473" y="2636912"/>
            <a:ext cx="3442528" cy="3312368"/>
          </a:xfrm>
        </p:spPr>
        <p:txBody>
          <a:bodyPr>
            <a:noAutofit/>
          </a:bodyPr>
          <a:lstStyle/>
          <a:p>
            <a:pPr marL="342900" indent="-342900" algn="l">
              <a:lnSpc>
                <a:spcPct val="150000"/>
              </a:lnSpc>
              <a:buFont typeface="Wingdings" pitchFamily="2" charset="2"/>
              <a:buChar char="n"/>
            </a:pPr>
            <a:r>
              <a:rPr kumimoji="1" lang="ja-JP" altLang="en-US" sz="1800" dirty="0" smtClean="0"/>
              <a:t>第</a:t>
            </a:r>
            <a:r>
              <a:rPr kumimoji="1" lang="en-US" altLang="ja-JP" sz="1800" dirty="0" smtClean="0"/>
              <a:t>1</a:t>
            </a:r>
            <a:r>
              <a:rPr kumimoji="1" lang="ja-JP" altLang="en-US" sz="1800" dirty="0" smtClean="0"/>
              <a:t>章　贈与</a:t>
            </a:r>
            <a:endParaRPr kumimoji="1" lang="en-US" altLang="ja-JP" sz="1800" dirty="0" smtClean="0"/>
          </a:p>
          <a:p>
            <a:pPr marL="342900" indent="-342900" algn="l">
              <a:lnSpc>
                <a:spcPct val="150000"/>
              </a:lnSpc>
              <a:buFont typeface="Wingdings" pitchFamily="2" charset="2"/>
              <a:buChar char="n"/>
            </a:pPr>
            <a:r>
              <a:rPr kumimoji="1" lang="ja-JP" altLang="en-US" sz="1800" dirty="0" smtClean="0"/>
              <a:t>第</a:t>
            </a:r>
            <a:r>
              <a:rPr kumimoji="1" lang="en-US" altLang="ja-JP" sz="1800" dirty="0" smtClean="0"/>
              <a:t>2</a:t>
            </a:r>
            <a:r>
              <a:rPr kumimoji="1" lang="ja-JP" altLang="en-US" sz="1800" dirty="0" smtClean="0"/>
              <a:t>章　売買</a:t>
            </a:r>
            <a:endParaRPr kumimoji="1" lang="en-US" altLang="ja-JP" sz="1800" dirty="0" smtClean="0"/>
          </a:p>
          <a:p>
            <a:pPr marL="342900" indent="-342900" algn="l">
              <a:lnSpc>
                <a:spcPct val="150000"/>
              </a:lnSpc>
              <a:buFont typeface="Wingdings" pitchFamily="2" charset="2"/>
              <a:buChar char="n"/>
            </a:pPr>
            <a:r>
              <a:rPr lang="ja-JP" altLang="en-US" sz="1800" dirty="0" smtClean="0"/>
              <a:t>第</a:t>
            </a:r>
            <a:r>
              <a:rPr lang="en-US" altLang="ja-JP" sz="1800" dirty="0" smtClean="0"/>
              <a:t>3</a:t>
            </a:r>
            <a:r>
              <a:rPr lang="ja-JP" altLang="en-US" sz="1800" dirty="0" smtClean="0"/>
              <a:t>章　交換</a:t>
            </a:r>
            <a:endParaRPr lang="en-US" altLang="ja-JP" sz="1800" dirty="0" smtClean="0"/>
          </a:p>
          <a:p>
            <a:pPr marL="342900" indent="-342900" algn="l">
              <a:lnSpc>
                <a:spcPct val="150000"/>
              </a:lnSpc>
              <a:buFont typeface="Wingdings" pitchFamily="2" charset="2"/>
              <a:buChar char="n"/>
            </a:pPr>
            <a:r>
              <a:rPr lang="ja-JP" altLang="en-US" sz="1800" dirty="0" smtClean="0"/>
              <a:t>第</a:t>
            </a:r>
            <a:r>
              <a:rPr lang="en-US" altLang="ja-JP" sz="1800" dirty="0" smtClean="0"/>
              <a:t>4</a:t>
            </a:r>
            <a:r>
              <a:rPr lang="ja-JP" altLang="en-US" sz="1800" dirty="0" smtClean="0"/>
              <a:t>章　消費貸借</a:t>
            </a:r>
            <a:endParaRPr lang="en-US" altLang="ja-JP" sz="1800" dirty="0" smtClean="0"/>
          </a:p>
          <a:p>
            <a:pPr marL="342900" indent="-342900" algn="l">
              <a:lnSpc>
                <a:spcPct val="150000"/>
              </a:lnSpc>
              <a:buFont typeface="Wingdings" pitchFamily="2" charset="2"/>
              <a:buChar char="n"/>
            </a:pPr>
            <a:r>
              <a:rPr kumimoji="1" lang="ja-JP" altLang="en-US" sz="1800" dirty="0" smtClean="0"/>
              <a:t>第</a:t>
            </a:r>
            <a:r>
              <a:rPr kumimoji="1" lang="en-US" altLang="ja-JP" sz="1800" dirty="0" smtClean="0"/>
              <a:t>5</a:t>
            </a:r>
            <a:r>
              <a:rPr kumimoji="1" lang="ja-JP" altLang="en-US" sz="1800" dirty="0" smtClean="0"/>
              <a:t>章　使用貸借</a:t>
            </a:r>
            <a:endParaRPr kumimoji="1" lang="en-US" altLang="ja-JP" sz="1800" dirty="0" smtClean="0"/>
          </a:p>
          <a:p>
            <a:pPr marL="342900" indent="-342900" algn="l">
              <a:lnSpc>
                <a:spcPct val="150000"/>
              </a:lnSpc>
              <a:buFont typeface="Wingdings" pitchFamily="2" charset="2"/>
              <a:buChar char="n"/>
            </a:pPr>
            <a:r>
              <a:rPr lang="ja-JP" altLang="en-US" sz="1800" dirty="0">
                <a:solidFill>
                  <a:schemeClr val="tx1"/>
                </a:solidFill>
              </a:rPr>
              <a:t>第</a:t>
            </a:r>
            <a:r>
              <a:rPr lang="en-US" altLang="ja-JP" sz="1800" dirty="0">
                <a:solidFill>
                  <a:schemeClr val="tx1"/>
                </a:solidFill>
              </a:rPr>
              <a:t>6</a:t>
            </a:r>
            <a:r>
              <a:rPr lang="ja-JP" altLang="en-US" sz="1800" dirty="0" smtClean="0">
                <a:solidFill>
                  <a:schemeClr val="tx1"/>
                </a:solidFill>
              </a:rPr>
              <a:t>章　賃貸借</a:t>
            </a:r>
            <a:endParaRPr lang="en-US" altLang="ja-JP" sz="1800" dirty="0" smtClean="0">
              <a:solidFill>
                <a:schemeClr val="tx1"/>
              </a:solidFill>
            </a:endParaRPr>
          </a:p>
          <a:p>
            <a:pPr marL="342900" indent="-342900" algn="l">
              <a:lnSpc>
                <a:spcPct val="150000"/>
              </a:lnSpc>
              <a:buFont typeface="Wingdings" pitchFamily="2" charset="2"/>
              <a:buChar char="n"/>
            </a:pPr>
            <a:r>
              <a:rPr kumimoji="1" lang="ja-JP" altLang="en-US" sz="1800" dirty="0">
                <a:solidFill>
                  <a:schemeClr val="tx1"/>
                </a:solidFill>
              </a:rPr>
              <a:t>第</a:t>
            </a:r>
            <a:r>
              <a:rPr kumimoji="1" lang="en-US" altLang="ja-JP" sz="1800" dirty="0">
                <a:solidFill>
                  <a:schemeClr val="tx1"/>
                </a:solidFill>
              </a:rPr>
              <a:t>7</a:t>
            </a:r>
            <a:r>
              <a:rPr kumimoji="1" lang="ja-JP" altLang="en-US" sz="1800" dirty="0" smtClean="0">
                <a:solidFill>
                  <a:schemeClr val="tx1"/>
                </a:solidFill>
              </a:rPr>
              <a:t>章　雇用</a:t>
            </a:r>
            <a:endParaRPr kumimoji="1" lang="en-US" altLang="ja-JP" sz="1800" dirty="0" smtClean="0">
              <a:solidFill>
                <a:schemeClr val="tx1"/>
              </a:solidFill>
            </a:endParaRPr>
          </a:p>
        </p:txBody>
      </p:sp>
      <p:sp>
        <p:nvSpPr>
          <p:cNvPr id="2" name="日付プレースホルダー 1"/>
          <p:cNvSpPr>
            <a:spLocks noGrp="1"/>
          </p:cNvSpPr>
          <p:nvPr>
            <p:ph type="dt" sz="half" idx="10"/>
          </p:nvPr>
        </p:nvSpPr>
        <p:spPr/>
        <p:txBody>
          <a:bodyPr/>
          <a:lstStyle/>
          <a:p>
            <a:fld id="{BD9E44E6-3F5F-4237-9872-48BF928DD59A}" type="datetime1">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7" name="サブタイトル 5"/>
          <p:cNvSpPr txBox="1">
            <a:spLocks/>
          </p:cNvSpPr>
          <p:nvPr/>
        </p:nvSpPr>
        <p:spPr>
          <a:xfrm>
            <a:off x="4945896" y="2636912"/>
            <a:ext cx="3442528" cy="3312368"/>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tx2"/>
              </a:buClr>
              <a:buFont typeface="Wingdings" pitchFamily="2" charset="2"/>
              <a:buNone/>
              <a:defRPr kumimoji="1" sz="3200" kern="1200">
                <a:solidFill>
                  <a:schemeClr val="tx2">
                    <a:lumMod val="50000"/>
                  </a:schemeClr>
                </a:solidFill>
                <a:latin typeface="+mn-lt"/>
                <a:ea typeface="+mn-ea"/>
                <a:cs typeface="+mn-cs"/>
              </a:defRPr>
            </a:lvl1pPr>
            <a:lvl2pPr marL="457200" indent="0" algn="ctr" defTabSz="914400" rtl="0" eaLnBrk="1" latinLnBrk="0" hangingPunct="1">
              <a:spcBef>
                <a:spcPct val="20000"/>
              </a:spcBef>
              <a:buClr>
                <a:srgbClr val="FF0000"/>
              </a:buClr>
              <a:buFont typeface="Wingdings" pitchFamily="2" charset="2"/>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Wingdings" pitchFamily="2" charset="2"/>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0000"/>
              </a:buClr>
              <a:buFont typeface="Wingdings" pitchFamily="2" charset="2"/>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Wingdings" pitchFamily="2" charset="2"/>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342900" indent="-342900" algn="l">
              <a:lnSpc>
                <a:spcPct val="150000"/>
              </a:lnSpc>
              <a:buFont typeface="Wingdings" pitchFamily="2" charset="2"/>
              <a:buChar char="n"/>
            </a:pPr>
            <a:r>
              <a:rPr lang="ja-JP" altLang="en-US" sz="1800" dirty="0" smtClean="0"/>
              <a:t>第 </a:t>
            </a:r>
            <a:r>
              <a:rPr lang="en-US" altLang="ja-JP" sz="1800" dirty="0" smtClean="0"/>
              <a:t>8</a:t>
            </a:r>
            <a:r>
              <a:rPr lang="ja-JP" altLang="en-US" sz="1800" dirty="0" smtClean="0"/>
              <a:t>章　請負</a:t>
            </a:r>
            <a:endParaRPr lang="en-US" altLang="ja-JP" sz="1800" dirty="0" smtClean="0"/>
          </a:p>
          <a:p>
            <a:pPr marL="342900" indent="-342900" algn="l">
              <a:lnSpc>
                <a:spcPct val="150000"/>
              </a:lnSpc>
              <a:buFont typeface="Wingdings" pitchFamily="2" charset="2"/>
              <a:buChar char="n"/>
            </a:pPr>
            <a:r>
              <a:rPr lang="ja-JP" altLang="en-US" sz="1800" dirty="0" smtClean="0"/>
              <a:t>第 </a:t>
            </a:r>
            <a:r>
              <a:rPr lang="en-US" altLang="ja-JP" sz="1800" dirty="0" smtClean="0"/>
              <a:t>9</a:t>
            </a:r>
            <a:r>
              <a:rPr lang="ja-JP" altLang="en-US" sz="1800" dirty="0" smtClean="0"/>
              <a:t>章　委任</a:t>
            </a:r>
            <a:endParaRPr lang="en-US" altLang="ja-JP" sz="1800" dirty="0" smtClean="0"/>
          </a:p>
          <a:p>
            <a:pPr marL="342900" indent="-342900" algn="l">
              <a:lnSpc>
                <a:spcPct val="150000"/>
              </a:lnSpc>
              <a:buFont typeface="Wingdings" pitchFamily="2" charset="2"/>
              <a:buChar char="n"/>
            </a:pPr>
            <a:r>
              <a:rPr lang="ja-JP" altLang="en-US" sz="1800" dirty="0" smtClean="0"/>
              <a:t>第</a:t>
            </a:r>
            <a:r>
              <a:rPr lang="en-US" altLang="ja-JP" sz="1800" dirty="0" smtClean="0"/>
              <a:t>10</a:t>
            </a:r>
            <a:r>
              <a:rPr lang="ja-JP" altLang="en-US" sz="1800" dirty="0" smtClean="0"/>
              <a:t>章　寄託</a:t>
            </a:r>
            <a:endParaRPr lang="en-US" altLang="ja-JP" sz="1800" dirty="0" smtClean="0"/>
          </a:p>
          <a:p>
            <a:pPr marL="342900" indent="-342900" algn="l">
              <a:lnSpc>
                <a:spcPct val="150000"/>
              </a:lnSpc>
              <a:buFont typeface="Wingdings" pitchFamily="2" charset="2"/>
              <a:buChar char="n"/>
            </a:pPr>
            <a:r>
              <a:rPr lang="ja-JP" altLang="en-US" sz="1800" dirty="0" smtClean="0"/>
              <a:t>第</a:t>
            </a:r>
            <a:r>
              <a:rPr lang="en-US" altLang="ja-JP" sz="1800" dirty="0" smtClean="0"/>
              <a:t>11</a:t>
            </a:r>
            <a:r>
              <a:rPr lang="ja-JP" altLang="en-US" sz="1800" dirty="0" smtClean="0"/>
              <a:t>章　組合</a:t>
            </a:r>
            <a:endParaRPr lang="en-US" altLang="ja-JP" sz="1800" dirty="0" smtClean="0"/>
          </a:p>
          <a:p>
            <a:pPr marL="342900" indent="-342900" algn="l">
              <a:lnSpc>
                <a:spcPct val="150000"/>
              </a:lnSpc>
              <a:buFont typeface="Wingdings" pitchFamily="2" charset="2"/>
              <a:buChar char="n"/>
            </a:pPr>
            <a:r>
              <a:rPr lang="ja-JP" altLang="en-US" sz="1800" dirty="0" smtClean="0"/>
              <a:t>第</a:t>
            </a:r>
            <a:r>
              <a:rPr lang="en-US" altLang="ja-JP" sz="1800" dirty="0" smtClean="0"/>
              <a:t>12</a:t>
            </a:r>
            <a:r>
              <a:rPr lang="ja-JP" altLang="en-US" sz="1800" dirty="0" smtClean="0"/>
              <a:t>章　終身定期金</a:t>
            </a:r>
            <a:endParaRPr lang="en-US" altLang="ja-JP" sz="1800" dirty="0" smtClean="0"/>
          </a:p>
          <a:p>
            <a:pPr marL="342900" indent="-342900" algn="l">
              <a:lnSpc>
                <a:spcPct val="150000"/>
              </a:lnSpc>
              <a:buFont typeface="Wingdings" pitchFamily="2" charset="2"/>
              <a:buChar char="n"/>
            </a:pPr>
            <a:r>
              <a:rPr lang="ja-JP" altLang="en-US" sz="1800" dirty="0">
                <a:solidFill>
                  <a:schemeClr val="tx1"/>
                </a:solidFill>
              </a:rPr>
              <a:t>第</a:t>
            </a:r>
            <a:r>
              <a:rPr lang="en-US" altLang="ja-JP" sz="1800" dirty="0">
                <a:solidFill>
                  <a:schemeClr val="tx1"/>
                </a:solidFill>
              </a:rPr>
              <a:t>13</a:t>
            </a:r>
            <a:r>
              <a:rPr lang="ja-JP" altLang="en-US" sz="1800" dirty="0" smtClean="0">
                <a:solidFill>
                  <a:schemeClr val="tx1"/>
                </a:solidFill>
              </a:rPr>
              <a:t>章　</a:t>
            </a:r>
            <a:r>
              <a:rPr lang="ja-JP" altLang="en-US" sz="1800" b="1" dirty="0" smtClean="0">
                <a:solidFill>
                  <a:schemeClr val="tx1"/>
                </a:solidFill>
              </a:rPr>
              <a:t>和解</a:t>
            </a:r>
            <a:endParaRPr lang="en-US" altLang="ja-JP" sz="1800" b="1" dirty="0" smtClean="0">
              <a:solidFill>
                <a:schemeClr val="tx1"/>
              </a:solidFill>
            </a:endParaRPr>
          </a:p>
        </p:txBody>
      </p:sp>
    </p:spTree>
    <p:extLst>
      <p:ext uri="{BB962C8B-B14F-4D97-AF65-F5344CB8AC3E}">
        <p14:creationId xmlns:p14="http://schemas.microsoft.com/office/powerpoint/2010/main" val="2839615135"/>
      </p:ext>
    </p:extLst>
  </p:cSld>
  <p:clrMapOvr>
    <a:masterClrMapping/>
  </p:clrMapOvr>
  <mc:AlternateContent xmlns:mc="http://schemas.openxmlformats.org/markup-compatibility/2006" xmlns:p14="http://schemas.microsoft.com/office/powerpoint/2010/main">
    <mc:Choice Requires="p14">
      <p:transition spd="slow" p14:dur="1500" advTm="9000">
        <p:split orient="vert"/>
      </p:transition>
    </mc:Choice>
    <mc:Fallback xmlns="">
      <p:transition spd="slow" advTm="9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wipe(left)">
                                      <p:cBhvr>
                                        <p:cTn id="31" dur="500"/>
                                        <p:tgtEl>
                                          <p:spTgt spid="6">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wipe(left)">
                                      <p:cBhvr>
                                        <p:cTn id="35" dur="500"/>
                                        <p:tgtEl>
                                          <p:spTgt spid="7">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wipe(left)">
                                      <p:cBhvr>
                                        <p:cTn id="39" dur="500"/>
                                        <p:tgtEl>
                                          <p:spTgt spid="7">
                                            <p:txEl>
                                              <p:pRg st="1" end="1"/>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wipe(left)">
                                      <p:cBhvr>
                                        <p:cTn id="43" dur="500"/>
                                        <p:tgtEl>
                                          <p:spTgt spid="7">
                                            <p:txEl>
                                              <p:pRg st="2" end="2"/>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wipe(left)">
                                      <p:cBhvr>
                                        <p:cTn id="47" dur="500"/>
                                        <p:tgtEl>
                                          <p:spTgt spid="7">
                                            <p:txEl>
                                              <p:pRg st="3" end="3"/>
                                            </p:tx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animEffect transition="in" filter="wipe(left)">
                                      <p:cBhvr>
                                        <p:cTn id="51" dur="500"/>
                                        <p:tgtEl>
                                          <p:spTgt spid="7">
                                            <p:txEl>
                                              <p:pRg st="4" end="4"/>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animEffect transition="in" filter="wipe(left)">
                                      <p:cBhvr>
                                        <p:cTn id="5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和解</a:t>
            </a:r>
            <a:r>
              <a:rPr kumimoji="1" lang="ja-JP" altLang="en-US" sz="3200" dirty="0" smtClean="0"/>
              <a:t>契約</a:t>
            </a:r>
            <a:r>
              <a:rPr kumimoji="1" lang="en-US" altLang="ja-JP" sz="3200" dirty="0" smtClean="0"/>
              <a:t/>
            </a:r>
            <a:br>
              <a:rPr kumimoji="1" lang="en-US" altLang="ja-JP" sz="3200" dirty="0" smtClean="0"/>
            </a:br>
            <a:r>
              <a:rPr kumimoji="1" lang="ja-JP" altLang="en-US" sz="2800" dirty="0" smtClean="0"/>
              <a:t>目次</a:t>
            </a:r>
            <a:r>
              <a:rPr kumimoji="1" lang="ja-JP" altLang="en-US" sz="1800" dirty="0" smtClean="0"/>
              <a:t>（下枠の　　　　 をクリックすると，この目次に戻る）</a:t>
            </a:r>
            <a:endParaRPr kumimoji="1" lang="ja-JP" altLang="en-US" sz="1800" dirty="0"/>
          </a:p>
        </p:txBody>
      </p:sp>
      <p:sp>
        <p:nvSpPr>
          <p:cNvPr id="7" name="コンテンツ プレースホルダー 6"/>
          <p:cNvSpPr>
            <a:spLocks noGrp="1"/>
          </p:cNvSpPr>
          <p:nvPr>
            <p:ph sz="half" idx="1"/>
          </p:nvPr>
        </p:nvSpPr>
        <p:spPr>
          <a:xfrm>
            <a:off x="323528" y="1638862"/>
            <a:ext cx="3960440" cy="4310897"/>
          </a:xfrm>
        </p:spPr>
        <p:txBody>
          <a:bodyPr>
            <a:noAutofit/>
          </a:bodyPr>
          <a:lstStyle/>
          <a:p>
            <a:r>
              <a:rPr lang="ja-JP" altLang="en-US" sz="3200" dirty="0" smtClean="0"/>
              <a:t>和解の成立</a:t>
            </a:r>
            <a:endParaRPr lang="en-US" altLang="ja-JP" sz="3200" dirty="0"/>
          </a:p>
          <a:p>
            <a:pPr lvl="1"/>
            <a:r>
              <a:rPr lang="ja-JP" altLang="en-US" sz="2000" dirty="0">
                <a:hlinkClick r:id="rId3" action="ppaction://hlinksldjump"/>
              </a:rPr>
              <a:t>和解</a:t>
            </a:r>
            <a:r>
              <a:rPr lang="ja-JP" altLang="en-US" sz="2000" dirty="0" smtClean="0">
                <a:hlinkClick r:id="rId3" action="ppaction://hlinksldjump"/>
              </a:rPr>
              <a:t>の意義</a:t>
            </a:r>
            <a:endParaRPr lang="en-US" altLang="ja-JP" sz="2000" dirty="0" smtClean="0"/>
          </a:p>
          <a:p>
            <a:pPr lvl="1"/>
            <a:r>
              <a:rPr lang="ja-JP" altLang="en-US" sz="2000" dirty="0"/>
              <a:t>和解</a:t>
            </a:r>
            <a:r>
              <a:rPr lang="ja-JP" altLang="en-US" sz="2000" dirty="0" smtClean="0"/>
              <a:t>と交渉</a:t>
            </a:r>
            <a:endParaRPr lang="en-US" altLang="ja-JP" sz="2000" dirty="0" smtClean="0"/>
          </a:p>
          <a:p>
            <a:pPr lvl="1"/>
            <a:r>
              <a:rPr lang="ja-JP" altLang="en-US" sz="2000" dirty="0" smtClean="0">
                <a:hlinkClick r:id="rId4" action="ppaction://hlinksldjump"/>
              </a:rPr>
              <a:t>ハーバード流交渉術の薦め</a:t>
            </a:r>
            <a:endParaRPr lang="en-US" altLang="ja-JP" sz="2000" dirty="0" smtClean="0">
              <a:hlinkClick r:id="rId4" action="ppaction://hlinksldjump"/>
            </a:endParaRPr>
          </a:p>
          <a:p>
            <a:pPr lvl="2"/>
            <a:r>
              <a:rPr lang="ja-JP" altLang="en-US" sz="1800" dirty="0" smtClean="0">
                <a:hlinkClick r:id="rId5" action="ppaction://hlinksldjump"/>
              </a:rPr>
              <a:t>和解と合気道の極意</a:t>
            </a:r>
            <a:endParaRPr lang="en-US" altLang="ja-JP" sz="1800" dirty="0" smtClean="0"/>
          </a:p>
          <a:p>
            <a:r>
              <a:rPr lang="ja-JP" altLang="en-US" sz="3200" dirty="0"/>
              <a:t>和解</a:t>
            </a:r>
            <a:r>
              <a:rPr lang="ja-JP" altLang="en-US" sz="3200" dirty="0" smtClean="0"/>
              <a:t>の効力</a:t>
            </a:r>
            <a:endParaRPr lang="en-US" altLang="ja-JP" sz="3200" dirty="0" smtClean="0"/>
          </a:p>
          <a:p>
            <a:pPr lvl="1"/>
            <a:r>
              <a:rPr lang="ja-JP" altLang="en-US" dirty="0" smtClean="0">
                <a:hlinkClick r:id="rId6" action="ppaction://hlinksldjump"/>
              </a:rPr>
              <a:t>確定効</a:t>
            </a:r>
            <a:endParaRPr lang="en-US" altLang="ja-JP" sz="2800" dirty="0"/>
          </a:p>
          <a:p>
            <a:pPr lvl="1"/>
            <a:r>
              <a:rPr lang="ja-JP" altLang="en-US" dirty="0" smtClean="0">
                <a:hlinkClick r:id="rId7" action="ppaction://hlinksldjump"/>
              </a:rPr>
              <a:t>確定効の例外</a:t>
            </a:r>
            <a:endParaRPr lang="en-US" altLang="ja-JP" sz="2000" dirty="0" smtClean="0"/>
          </a:p>
        </p:txBody>
      </p:sp>
      <p:sp>
        <p:nvSpPr>
          <p:cNvPr id="8" name="コンテンツ プレースホルダー 7"/>
          <p:cNvSpPr>
            <a:spLocks noGrp="1"/>
          </p:cNvSpPr>
          <p:nvPr>
            <p:ph sz="half" idx="2"/>
          </p:nvPr>
        </p:nvSpPr>
        <p:spPr>
          <a:xfrm>
            <a:off x="4788024" y="1626044"/>
            <a:ext cx="3960440" cy="4323105"/>
          </a:xfrm>
        </p:spPr>
        <p:txBody>
          <a:bodyPr>
            <a:normAutofit/>
          </a:bodyPr>
          <a:lstStyle/>
          <a:p>
            <a:r>
              <a:rPr lang="ja-JP" altLang="en-US" dirty="0" smtClean="0"/>
              <a:t>参考文献</a:t>
            </a:r>
            <a:endParaRPr lang="en-US" altLang="ja-JP" dirty="0" smtClean="0"/>
          </a:p>
          <a:p>
            <a:pPr lvl="1"/>
            <a:r>
              <a:rPr lang="ja-JP" altLang="en-US" dirty="0">
                <a:hlinkClick r:id="rId8" action="ppaction://hlinksldjump"/>
              </a:rPr>
              <a:t>参考</a:t>
            </a:r>
            <a:r>
              <a:rPr lang="ja-JP" altLang="en-US" dirty="0" smtClean="0">
                <a:hlinkClick r:id="rId8" action="ppaction://hlinksldjump"/>
              </a:rPr>
              <a:t>判例</a:t>
            </a:r>
            <a:endParaRPr lang="en-US" altLang="ja-JP" dirty="0" smtClean="0"/>
          </a:p>
          <a:p>
            <a:pPr lvl="2"/>
            <a:r>
              <a:rPr lang="ja-JP" altLang="en-US" dirty="0">
                <a:hlinkClick r:id="rId8" action="ppaction://hlinksldjump"/>
              </a:rPr>
              <a:t>和解</a:t>
            </a:r>
            <a:r>
              <a:rPr lang="ja-JP" altLang="en-US" dirty="0" smtClean="0">
                <a:hlinkClick r:id="rId8" action="ppaction://hlinksldjump"/>
              </a:rPr>
              <a:t>の確定効</a:t>
            </a:r>
            <a:endParaRPr lang="en-US" altLang="ja-JP" dirty="0" smtClean="0"/>
          </a:p>
          <a:p>
            <a:pPr lvl="2"/>
            <a:r>
              <a:rPr lang="ja-JP" altLang="en-US" dirty="0">
                <a:hlinkClick r:id="rId9" action="ppaction://hlinksldjump"/>
              </a:rPr>
              <a:t>和解</a:t>
            </a:r>
            <a:r>
              <a:rPr lang="ja-JP" altLang="en-US" dirty="0" smtClean="0">
                <a:hlinkClick r:id="rId9" action="ppaction://hlinksldjump"/>
              </a:rPr>
              <a:t>の</a:t>
            </a:r>
            <a:r>
              <a:rPr lang="ja-JP" altLang="en-US" dirty="0">
                <a:hlinkClick r:id="rId9" action="ppaction://hlinksldjump"/>
              </a:rPr>
              <a:t>確定効</a:t>
            </a:r>
            <a:r>
              <a:rPr lang="ja-JP" altLang="en-US" dirty="0" smtClean="0">
                <a:hlinkClick r:id="rId9" action="ppaction://hlinksldjump"/>
              </a:rPr>
              <a:t>の</a:t>
            </a:r>
            <a:r>
              <a:rPr lang="ja-JP" altLang="en-US" dirty="0">
                <a:hlinkClick r:id="rId9" action="ppaction://hlinksldjump"/>
              </a:rPr>
              <a:t>例外</a:t>
            </a:r>
            <a:endParaRPr lang="en-US" altLang="ja-JP" dirty="0" smtClean="0"/>
          </a:p>
          <a:p>
            <a:pPr lvl="1"/>
            <a:r>
              <a:rPr lang="ja-JP" altLang="en-US" dirty="0">
                <a:hlinkClick r:id="rId10" action="ppaction://hlinksldjump"/>
              </a:rPr>
              <a:t>参考図書</a:t>
            </a:r>
            <a:endParaRPr lang="en-US" altLang="ja-JP" dirty="0" smtClean="0"/>
          </a:p>
        </p:txBody>
      </p:sp>
      <p:sp>
        <p:nvSpPr>
          <p:cNvPr id="3" name="動作設定ボタン : 最初 2">
            <a:hlinkClick r:id="rId11" action="ppaction://hlinksldjump" highlightClick="1"/>
          </p:cNvPr>
          <p:cNvSpPr/>
          <p:nvPr/>
        </p:nvSpPr>
        <p:spPr>
          <a:xfrm>
            <a:off x="3457576" y="1018432"/>
            <a:ext cx="466352" cy="322336"/>
          </a:xfrm>
          <a:prstGeom prst="actionButtonBeginning">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fld id="{B111514B-FA8F-467A-82BC-A64A02F936F0}" type="datetime1">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93192520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11560" y="1958975"/>
            <a:ext cx="7918648" cy="1470025"/>
          </a:xfrm>
        </p:spPr>
        <p:txBody>
          <a:bodyPr/>
          <a:lstStyle/>
          <a:p>
            <a:r>
              <a:rPr kumimoji="1" lang="ja-JP" altLang="en-US" dirty="0" smtClean="0"/>
              <a:t>和解</a:t>
            </a:r>
            <a:r>
              <a:rPr kumimoji="1" lang="ja-JP" altLang="en-US" dirty="0" smtClean="0"/>
              <a:t>契約</a:t>
            </a:r>
            <a:endParaRPr kumimoji="1" lang="ja-JP" altLang="en-US" dirty="0"/>
          </a:p>
        </p:txBody>
      </p:sp>
      <p:sp>
        <p:nvSpPr>
          <p:cNvPr id="6" name="サブタイトル 5"/>
          <p:cNvSpPr>
            <a:spLocks noGrp="1"/>
          </p:cNvSpPr>
          <p:nvPr>
            <p:ph type="subTitle" idx="1"/>
          </p:nvPr>
        </p:nvSpPr>
        <p:spPr>
          <a:xfrm>
            <a:off x="1129472" y="3429000"/>
            <a:ext cx="6885057" cy="2592288"/>
          </a:xfrm>
        </p:spPr>
        <p:txBody>
          <a:bodyPr>
            <a:noAutofit/>
          </a:bodyPr>
          <a:lstStyle/>
          <a:p>
            <a:pPr marL="342900" indent="-342900" algn="l">
              <a:lnSpc>
                <a:spcPct val="150000"/>
              </a:lnSpc>
              <a:buFont typeface="Wingdings" pitchFamily="2" charset="2"/>
              <a:buChar char="n"/>
            </a:pPr>
            <a:r>
              <a:rPr lang="ja-JP" altLang="en-US" sz="2400" dirty="0" smtClean="0"/>
              <a:t>和解</a:t>
            </a:r>
            <a:r>
              <a:rPr lang="ja-JP" altLang="en-US" sz="2400" dirty="0" smtClean="0"/>
              <a:t>契約の成立</a:t>
            </a:r>
            <a:endParaRPr lang="en-US" altLang="ja-JP" sz="2400" dirty="0" smtClean="0"/>
          </a:p>
          <a:p>
            <a:pPr marL="342900" indent="-342900" algn="l">
              <a:lnSpc>
                <a:spcPct val="150000"/>
              </a:lnSpc>
              <a:buFont typeface="Wingdings" pitchFamily="2" charset="2"/>
              <a:buChar char="n"/>
            </a:pPr>
            <a:r>
              <a:rPr lang="ja-JP" altLang="en-US" sz="2400" dirty="0" smtClean="0"/>
              <a:t>和解</a:t>
            </a:r>
            <a:r>
              <a:rPr lang="ja-JP" altLang="en-US" sz="2400" dirty="0" smtClean="0"/>
              <a:t>契約の</a:t>
            </a:r>
            <a:r>
              <a:rPr lang="ja-JP" altLang="en-US" sz="2400" dirty="0"/>
              <a:t>効力</a:t>
            </a:r>
            <a:endParaRPr lang="en-US" altLang="ja-JP" sz="2400" dirty="0" smtClean="0"/>
          </a:p>
        </p:txBody>
      </p:sp>
      <p:sp>
        <p:nvSpPr>
          <p:cNvPr id="2" name="日付プレースホルダー 1"/>
          <p:cNvSpPr>
            <a:spLocks noGrp="1"/>
          </p:cNvSpPr>
          <p:nvPr>
            <p:ph type="dt" sz="half" idx="10"/>
          </p:nvPr>
        </p:nvSpPr>
        <p:spPr/>
        <p:txBody>
          <a:bodyPr/>
          <a:lstStyle/>
          <a:p>
            <a:fld id="{BB459BD1-38C7-4164-8F3E-5030A0F8C553}" type="datetime1">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3517837034"/>
      </p:ext>
    </p:extLst>
  </p:cSld>
  <p:clrMapOvr>
    <a:masterClrMapping/>
  </p:clrMapOvr>
  <mc:AlternateContent xmlns:mc="http://schemas.openxmlformats.org/markup-compatibility/2006" xmlns:p14="http://schemas.microsoft.com/office/powerpoint/2010/main">
    <mc:Choice Requires="p14">
      <p:transition spd="slow" p14:dur="1500" advTm="5000">
        <p:split orient="vert"/>
      </p:transition>
    </mc:Choice>
    <mc:Fallback xmlns="">
      <p:transition spd="slow" advTm="5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685800" y="1268760"/>
            <a:ext cx="7772400" cy="1470025"/>
          </a:xfrm>
        </p:spPr>
        <p:txBody>
          <a:bodyPr>
            <a:normAutofit/>
          </a:bodyPr>
          <a:lstStyle/>
          <a:p>
            <a:r>
              <a:rPr kumimoji="1" lang="ja-JP" altLang="en-US" sz="4000" dirty="0" smtClean="0"/>
              <a:t>和解</a:t>
            </a:r>
            <a:r>
              <a:rPr kumimoji="1" lang="ja-JP" altLang="en-US" sz="4000" dirty="0" smtClean="0"/>
              <a:t>契約の成立</a:t>
            </a:r>
            <a:endParaRPr kumimoji="1" lang="ja-JP" altLang="en-US" sz="4000" dirty="0"/>
          </a:p>
        </p:txBody>
      </p:sp>
      <p:sp>
        <p:nvSpPr>
          <p:cNvPr id="8" name="サブタイトル 7"/>
          <p:cNvSpPr>
            <a:spLocks noGrp="1"/>
          </p:cNvSpPr>
          <p:nvPr>
            <p:ph type="subTitle" idx="1"/>
          </p:nvPr>
        </p:nvSpPr>
        <p:spPr>
          <a:xfrm>
            <a:off x="1371600" y="3429000"/>
            <a:ext cx="6400800" cy="1993776"/>
          </a:xfrm>
        </p:spPr>
        <p:txBody>
          <a:bodyPr>
            <a:noAutofit/>
          </a:bodyPr>
          <a:lstStyle/>
          <a:p>
            <a:pPr marL="514350" indent="-514350" algn="l">
              <a:buAutoNum type="arabicPeriod"/>
            </a:pPr>
            <a:r>
              <a:rPr kumimoji="1" lang="ja-JP" altLang="en-US" sz="2400" dirty="0" smtClean="0">
                <a:solidFill>
                  <a:schemeClr val="tx1"/>
                </a:solidFill>
              </a:rPr>
              <a:t>和解の成立要件としての互譲とは何か</a:t>
            </a:r>
            <a:r>
              <a:rPr kumimoji="1"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和解と示談とは同じか，違うとすれば，どう違うのか</a:t>
            </a:r>
            <a:r>
              <a:rPr kumimoji="1" lang="en-US" altLang="ja-JP" sz="2400" dirty="0" smtClean="0">
                <a:solidFill>
                  <a:schemeClr val="tx1"/>
                </a:solidFill>
              </a:rPr>
              <a:t>?</a:t>
            </a:r>
          </a:p>
          <a:p>
            <a:pPr marL="514350" indent="-514350" algn="l">
              <a:buAutoNum type="arabicPeriod"/>
            </a:pPr>
            <a:r>
              <a:rPr lang="ja-JP" altLang="en-US" sz="2400" dirty="0" smtClean="0">
                <a:solidFill>
                  <a:schemeClr val="tx1"/>
                </a:solidFill>
              </a:rPr>
              <a:t>訴訟による解決と比較した場合の和解のメリット</a:t>
            </a:r>
            <a:r>
              <a:rPr lang="ja-JP" altLang="en-US" sz="2400" dirty="0">
                <a:solidFill>
                  <a:schemeClr val="tx1"/>
                </a:solidFill>
              </a:rPr>
              <a:t>は何か</a:t>
            </a:r>
            <a:r>
              <a:rPr lang="en-US" altLang="ja-JP" sz="2400" dirty="0" smtClean="0">
                <a:solidFill>
                  <a:schemeClr val="tx1"/>
                </a:solidFill>
              </a:rPr>
              <a:t>?</a:t>
            </a:r>
          </a:p>
        </p:txBody>
      </p:sp>
      <p:sp>
        <p:nvSpPr>
          <p:cNvPr id="4" name="日付プレースホルダー 3"/>
          <p:cNvSpPr>
            <a:spLocks noGrp="1"/>
          </p:cNvSpPr>
          <p:nvPr>
            <p:ph type="dt" sz="half" idx="10"/>
          </p:nvPr>
        </p:nvSpPr>
        <p:spPr/>
        <p:txBody>
          <a:bodyPr/>
          <a:lstStyle/>
          <a:p>
            <a:fld id="{3CEB8538-F3C9-4548-9C6D-E79A11CE403E}"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6</a:t>
            </a:fld>
            <a:endParaRPr kumimoji="1" lang="ja-JP" altLang="en-US" dirty="0"/>
          </a:p>
        </p:txBody>
      </p:sp>
    </p:spTree>
    <p:extLst>
      <p:ext uri="{BB962C8B-B14F-4D97-AF65-F5344CB8AC3E}">
        <p14:creationId xmlns:p14="http://schemas.microsoft.com/office/powerpoint/2010/main" val="2958967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par>
                          <p:cTn id="12" fill="hold">
                            <p:stCondLst>
                              <p:cond delay="225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和解契約の成立と意義</a:t>
            </a:r>
            <a:endParaRPr kumimoji="1" lang="ja-JP" altLang="en-US" dirty="0"/>
          </a:p>
        </p:txBody>
      </p:sp>
      <p:sp>
        <p:nvSpPr>
          <p:cNvPr id="8" name="コンテンツ プレースホルダー 7"/>
          <p:cNvSpPr>
            <a:spLocks noGrp="1"/>
          </p:cNvSpPr>
          <p:nvPr>
            <p:ph sz="half" idx="1"/>
          </p:nvPr>
        </p:nvSpPr>
        <p:spPr/>
        <p:txBody>
          <a:bodyPr>
            <a:noAutofit/>
          </a:bodyPr>
          <a:lstStyle/>
          <a:p>
            <a:r>
              <a:rPr lang="ja-JP" altLang="en-US" sz="2400" b="1" dirty="0"/>
              <a:t>第</a:t>
            </a:r>
            <a:r>
              <a:rPr lang="en-US" altLang="ja-JP" sz="2400" b="1" dirty="0"/>
              <a:t>695</a:t>
            </a:r>
            <a:r>
              <a:rPr lang="ja-JP" altLang="en-US" sz="2400" b="1" dirty="0"/>
              <a:t>条</a:t>
            </a:r>
            <a:r>
              <a:rPr lang="ja-JP" altLang="en-US" sz="2400" dirty="0"/>
              <a:t>（和解</a:t>
            </a:r>
            <a:r>
              <a:rPr lang="ja-JP" altLang="en-US" sz="2400" dirty="0" smtClean="0"/>
              <a:t>）</a:t>
            </a:r>
            <a:endParaRPr lang="en-US" altLang="ja-JP" sz="2400" dirty="0" smtClean="0"/>
          </a:p>
          <a:p>
            <a:pPr lvl="1"/>
            <a:r>
              <a:rPr lang="ja-JP" altLang="en-US" sz="1800" dirty="0" smtClean="0"/>
              <a:t>和解</a:t>
            </a:r>
            <a:r>
              <a:rPr lang="ja-JP" altLang="en-US" sz="1800" dirty="0"/>
              <a:t>は，当事者が互いに譲歩をしてその間に存する争いをやめることを約することによって，その効力を生ずる</a:t>
            </a:r>
            <a:r>
              <a:rPr lang="ja-JP" altLang="en-US" sz="1800" dirty="0" smtClean="0"/>
              <a:t>。</a:t>
            </a:r>
            <a:endParaRPr lang="en-US" altLang="ja-JP" sz="1800" dirty="0" smtClean="0"/>
          </a:p>
          <a:p>
            <a:r>
              <a:rPr lang="ja-JP" altLang="en-US" sz="2400" dirty="0"/>
              <a:t>典型例</a:t>
            </a:r>
            <a:endParaRPr lang="en-US" altLang="ja-JP" sz="2400" dirty="0"/>
          </a:p>
          <a:p>
            <a:pPr lvl="1"/>
            <a:r>
              <a:rPr lang="ja-JP" altLang="en-US" sz="1800" dirty="0"/>
              <a:t>ある商品について，売買契約が締結されたが，売買代金について争いが生じ，売主が</a:t>
            </a:r>
            <a:r>
              <a:rPr lang="en-US" altLang="ja-JP" sz="1800" dirty="0"/>
              <a:t>100</a:t>
            </a:r>
            <a:r>
              <a:rPr lang="ja-JP" altLang="en-US" sz="1800" dirty="0"/>
              <a:t>万円，買主が</a:t>
            </a:r>
            <a:r>
              <a:rPr lang="en-US" altLang="ja-JP" sz="1800" dirty="0"/>
              <a:t>50</a:t>
            </a:r>
            <a:r>
              <a:rPr lang="ja-JP" altLang="en-US" sz="1800" dirty="0"/>
              <a:t>万円を主張しあったが，結局，代金を</a:t>
            </a:r>
            <a:r>
              <a:rPr lang="en-US" altLang="ja-JP" sz="1800" dirty="0"/>
              <a:t>70</a:t>
            </a:r>
            <a:r>
              <a:rPr lang="ja-JP" altLang="en-US" sz="1800" dirty="0"/>
              <a:t>万円とすることで決着したという場合のように，当事者が互いに譲歩して，争いをおさめることを和解</a:t>
            </a:r>
            <a:r>
              <a:rPr lang="ja-JP" altLang="en-US" sz="1800" dirty="0" smtClean="0"/>
              <a:t>と呼んでいる。</a:t>
            </a:r>
            <a:endParaRPr lang="en-US" altLang="ja-JP" sz="1800" dirty="0" smtClean="0"/>
          </a:p>
        </p:txBody>
      </p:sp>
      <p:sp>
        <p:nvSpPr>
          <p:cNvPr id="9" name="コンテンツ プレースホルダー 8"/>
          <p:cNvSpPr>
            <a:spLocks noGrp="1"/>
          </p:cNvSpPr>
          <p:nvPr>
            <p:ph sz="half" idx="2"/>
          </p:nvPr>
        </p:nvSpPr>
        <p:spPr/>
        <p:txBody>
          <a:bodyPr>
            <a:normAutofit fontScale="85000" lnSpcReduction="10000"/>
          </a:bodyPr>
          <a:lstStyle/>
          <a:p>
            <a:r>
              <a:rPr lang="ja-JP" altLang="en-US" sz="2400" dirty="0"/>
              <a:t>和解の意義</a:t>
            </a:r>
            <a:endParaRPr lang="en-US" altLang="ja-JP" sz="2400" dirty="0"/>
          </a:p>
          <a:p>
            <a:pPr lvl="1"/>
            <a:r>
              <a:rPr lang="ja-JP" altLang="en-US" sz="1800" dirty="0"/>
              <a:t>和解は，裁判の目的と同様，紛争の解決にある。しかし，その方法は，裁判が戦闘であるのに対して，和解の方法は平和である</a:t>
            </a:r>
            <a:r>
              <a:rPr lang="en-US" altLang="ja-JP" sz="1800" dirty="0"/>
              <a:t>[</a:t>
            </a:r>
            <a:r>
              <a:rPr lang="ja-JP" altLang="en-US" sz="1800" dirty="0"/>
              <a:t>梅・民法要義（</a:t>
            </a:r>
            <a:r>
              <a:rPr lang="en-US" altLang="ja-JP" sz="1800" dirty="0"/>
              <a:t>3</a:t>
            </a:r>
            <a:r>
              <a:rPr lang="ja-JP" altLang="en-US" sz="1800" dirty="0"/>
              <a:t>）（</a:t>
            </a:r>
            <a:r>
              <a:rPr lang="en-US" altLang="ja-JP" sz="1800" dirty="0"/>
              <a:t>1887</a:t>
            </a:r>
            <a:r>
              <a:rPr lang="ja-JP" altLang="en-US" sz="1800" dirty="0"/>
              <a:t>）</a:t>
            </a:r>
            <a:r>
              <a:rPr lang="en-US" altLang="ja-JP" sz="1800" dirty="0"/>
              <a:t>842</a:t>
            </a:r>
            <a:r>
              <a:rPr lang="ja-JP" altLang="en-US" sz="1800" dirty="0"/>
              <a:t>頁</a:t>
            </a:r>
            <a:r>
              <a:rPr lang="en-US" altLang="ja-JP" sz="1800" dirty="0"/>
              <a:t>]</a:t>
            </a:r>
            <a:r>
              <a:rPr lang="ja-JP" altLang="en-US" sz="1800" dirty="0" err="1"/>
              <a:t>。</a:t>
            </a:r>
            <a:endParaRPr lang="en-US" altLang="ja-JP" sz="1800" dirty="0"/>
          </a:p>
          <a:p>
            <a:r>
              <a:rPr kumimoji="1" lang="ja-JP" altLang="en-US" sz="2400" dirty="0" smtClean="0"/>
              <a:t>和解のメリット</a:t>
            </a:r>
            <a:endParaRPr kumimoji="1" lang="en-US" altLang="ja-JP" sz="2400" dirty="0" smtClean="0"/>
          </a:p>
          <a:p>
            <a:pPr lvl="1"/>
            <a:r>
              <a:rPr lang="ja-JP" altLang="en-US" sz="1800" dirty="0"/>
              <a:t>裁判は，一種の戦闘に類するものであり，莫大な費用と日時とを要するばかりでなく，勝ち負けがはっきりするために，敗訴した当事者には怨恨の情が残ることになる</a:t>
            </a:r>
            <a:r>
              <a:rPr lang="ja-JP" altLang="en-US" sz="1800" dirty="0" smtClean="0"/>
              <a:t>。</a:t>
            </a:r>
            <a:endParaRPr lang="en-US" altLang="ja-JP" sz="1800" dirty="0" smtClean="0"/>
          </a:p>
          <a:p>
            <a:pPr lvl="1"/>
            <a:r>
              <a:rPr lang="ja-JP" altLang="en-US" sz="1800" dirty="0" smtClean="0"/>
              <a:t>これ</a:t>
            </a:r>
            <a:r>
              <a:rPr lang="ja-JP" altLang="en-US" sz="1800" dirty="0"/>
              <a:t>に比して，和解は，互譲によるものであるだけに，妥結の条件は，当事者が考えているものよりも多少不利益になることはやむを得ない。しかし，相反目していた当事者が，他人の力を借りることなく，合意に基づいて和合し，再び友好関係を確立する意義は大きい。</a:t>
            </a:r>
            <a:endParaRPr kumimoji="1" lang="ja-JP" altLang="en-US" sz="1800"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7</a:t>
            </a:fld>
            <a:endParaRPr kumimoji="1" lang="ja-JP" altLang="en-US" dirty="0"/>
          </a:p>
        </p:txBody>
      </p:sp>
    </p:spTree>
    <p:extLst>
      <p:ext uri="{BB962C8B-B14F-4D97-AF65-F5344CB8AC3E}">
        <p14:creationId xmlns:p14="http://schemas.microsoft.com/office/powerpoint/2010/main" val="345036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2500"/>
                                        <p:tgtEl>
                                          <p:spTgt spid="8">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par>
                          <p:cTn id="16" fill="hold">
                            <p:stCondLst>
                              <p:cond delay="5000"/>
                            </p:stCondLst>
                            <p:childTnLst>
                              <p:par>
                                <p:cTn id="17" presetID="22" presetClass="entr" presetSubtype="1"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up)">
                                      <p:cBhvr>
                                        <p:cTn id="19" dur="5000"/>
                                        <p:tgtEl>
                                          <p:spTgt spid="8">
                                            <p:txEl>
                                              <p:pRg st="3" end="3"/>
                                            </p:txEl>
                                          </p:spTgt>
                                        </p:tgtEl>
                                      </p:cBhvr>
                                    </p:animEffect>
                                  </p:childTnLst>
                                </p:cTn>
                              </p:par>
                            </p:childTnLst>
                          </p:cTn>
                        </p:par>
                        <p:par>
                          <p:cTn id="20" fill="hold">
                            <p:stCondLst>
                              <p:cond delay="10500"/>
                            </p:stCondLst>
                            <p:childTnLst>
                              <p:par>
                                <p:cTn id="21" presetID="22" presetClass="entr" presetSubtype="8" fill="hold" grpId="0" nodeType="afterEffect">
                                  <p:stCondLst>
                                    <p:cond delay="50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wipe(left)">
                                      <p:cBhvr>
                                        <p:cTn id="23" dur="500"/>
                                        <p:tgtEl>
                                          <p:spTgt spid="9">
                                            <p:txEl>
                                              <p:pRg st="0" end="0"/>
                                            </p:txEl>
                                          </p:spTgt>
                                        </p:tgtEl>
                                      </p:cBhvr>
                                    </p:animEffect>
                                  </p:childTnLst>
                                </p:cTn>
                              </p:par>
                            </p:childTnLst>
                          </p:cTn>
                        </p:par>
                        <p:par>
                          <p:cTn id="24" fill="hold">
                            <p:stCondLst>
                              <p:cond delay="11500"/>
                            </p:stCondLst>
                            <p:childTnLst>
                              <p:par>
                                <p:cTn id="25" presetID="22" presetClass="entr" presetSubtype="1" fill="hold" grpId="0" nodeType="afterEffect">
                                  <p:stCondLst>
                                    <p:cond delay="50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up)">
                                      <p:cBhvr>
                                        <p:cTn id="27" dur="3000"/>
                                        <p:tgtEl>
                                          <p:spTgt spid="9">
                                            <p:txEl>
                                              <p:pRg st="1" end="1"/>
                                            </p:txEl>
                                          </p:spTgt>
                                        </p:tgtEl>
                                      </p:cBhvr>
                                    </p:animEffect>
                                  </p:childTnLst>
                                </p:cTn>
                              </p:par>
                            </p:childTnLst>
                          </p:cTn>
                        </p:par>
                        <p:par>
                          <p:cTn id="28" fill="hold">
                            <p:stCondLst>
                              <p:cond delay="15000"/>
                            </p:stCondLst>
                            <p:childTnLst>
                              <p:par>
                                <p:cTn id="29" presetID="22" presetClass="entr" presetSubtype="8" fill="hold" grpId="0" nodeType="afterEffect">
                                  <p:stCondLst>
                                    <p:cond delay="50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wipe(left)">
                                      <p:cBhvr>
                                        <p:cTn id="31" dur="500"/>
                                        <p:tgtEl>
                                          <p:spTgt spid="9">
                                            <p:txEl>
                                              <p:pRg st="2" end="2"/>
                                            </p:txEl>
                                          </p:spTgt>
                                        </p:tgtEl>
                                      </p:cBhvr>
                                    </p:animEffect>
                                  </p:childTnLst>
                                </p:cTn>
                              </p:par>
                            </p:childTnLst>
                          </p:cTn>
                        </p:par>
                        <p:par>
                          <p:cTn id="32" fill="hold">
                            <p:stCondLst>
                              <p:cond delay="16000"/>
                            </p:stCondLst>
                            <p:childTnLst>
                              <p:par>
                                <p:cTn id="33" presetID="22" presetClass="entr" presetSubtype="1" fill="hold" grpId="0" nodeType="afterEffect">
                                  <p:stCondLst>
                                    <p:cond delay="50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wipe(up)">
                                      <p:cBhvr>
                                        <p:cTn id="35" dur="3250"/>
                                        <p:tgtEl>
                                          <p:spTgt spid="9">
                                            <p:txEl>
                                              <p:pRg st="3" end="3"/>
                                            </p:txEl>
                                          </p:spTgt>
                                        </p:tgtEl>
                                      </p:cBhvr>
                                    </p:animEffect>
                                  </p:childTnLst>
                                </p:cTn>
                              </p:par>
                            </p:childTnLst>
                          </p:cTn>
                        </p:par>
                        <p:par>
                          <p:cTn id="36" fill="hold">
                            <p:stCondLst>
                              <p:cond delay="19750"/>
                            </p:stCondLst>
                            <p:childTnLst>
                              <p:par>
                                <p:cTn id="37" presetID="22" presetClass="entr" presetSubtype="1" fill="hold" grpId="0" nodeType="afterEffect">
                                  <p:stCondLst>
                                    <p:cond delay="50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wipe(up)">
                                      <p:cBhvr>
                                        <p:cTn id="39" dur="5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ハーバード流交渉術の薦め（</a:t>
            </a:r>
            <a:r>
              <a:rPr kumimoji="1" lang="en-US" altLang="ja-JP" dirty="0" smtClean="0"/>
              <a:t>1/2</a:t>
            </a:r>
            <a:r>
              <a:rPr kumimoji="1" lang="ja-JP" altLang="en-US" dirty="0" smtClean="0"/>
              <a:t>）</a:t>
            </a:r>
            <a:endParaRPr kumimoji="1" lang="ja-JP" altLang="en-US" dirty="0"/>
          </a:p>
        </p:txBody>
      </p:sp>
      <p:sp>
        <p:nvSpPr>
          <p:cNvPr id="3" name="コンテンツ プレースホルダー 2"/>
          <p:cNvSpPr>
            <a:spLocks noGrp="1"/>
          </p:cNvSpPr>
          <p:nvPr>
            <p:ph sz="half" idx="1"/>
          </p:nvPr>
        </p:nvSpPr>
        <p:spPr>
          <a:xfrm>
            <a:off x="457200" y="1600200"/>
            <a:ext cx="4114800" cy="4525963"/>
          </a:xfrm>
        </p:spPr>
        <p:txBody>
          <a:bodyPr>
            <a:noAutofit/>
          </a:bodyPr>
          <a:lstStyle/>
          <a:p>
            <a:r>
              <a:rPr lang="ja-JP" altLang="en-US" sz="2400" dirty="0"/>
              <a:t>バーバード流</a:t>
            </a:r>
            <a:r>
              <a:rPr lang="ja-JP" altLang="en-US" sz="2400" dirty="0" smtClean="0"/>
              <a:t>交渉術の紹介</a:t>
            </a:r>
            <a:endParaRPr lang="en-US" altLang="ja-JP" sz="2400" dirty="0" smtClean="0"/>
          </a:p>
          <a:p>
            <a:pPr lvl="1"/>
            <a:r>
              <a:rPr lang="ja-JP" altLang="en-US" sz="1800" dirty="0" smtClean="0"/>
              <a:t>フィッシャー</a:t>
            </a:r>
            <a:r>
              <a:rPr lang="en-US" altLang="ja-JP" sz="1800" dirty="0"/>
              <a:t>&amp;</a:t>
            </a:r>
            <a:r>
              <a:rPr lang="ja-JP" altLang="en-US" sz="1800" dirty="0"/>
              <a:t>ユーリー／金山宣夫，浅井和子</a:t>
            </a:r>
            <a:r>
              <a:rPr lang="ja-JP" altLang="en-US" sz="1800" dirty="0" smtClean="0"/>
              <a:t>訳</a:t>
            </a:r>
            <a:r>
              <a:rPr lang="en-US" altLang="ja-JP" sz="1800" dirty="0" smtClean="0"/>
              <a:t>『</a:t>
            </a:r>
            <a:r>
              <a:rPr lang="ja-JP" altLang="en-US" sz="1800" dirty="0"/>
              <a:t>ハーバード流交渉術（</a:t>
            </a:r>
            <a:r>
              <a:rPr lang="en-US" altLang="ja-JP" sz="1800" dirty="0"/>
              <a:t>Getting to Yes</a:t>
            </a:r>
            <a:r>
              <a:rPr lang="ja-JP" altLang="en-US" sz="1800" dirty="0"/>
              <a:t>）</a:t>
            </a:r>
            <a:r>
              <a:rPr lang="en-US" altLang="ja-JP" sz="1800" dirty="0"/>
              <a:t>』</a:t>
            </a:r>
            <a:r>
              <a:rPr lang="ja-JP" altLang="en-US" sz="1800" dirty="0"/>
              <a:t>三笠書房（</a:t>
            </a:r>
            <a:r>
              <a:rPr lang="en-US" altLang="ja-JP" sz="1800" dirty="0"/>
              <a:t>1990</a:t>
            </a:r>
            <a:r>
              <a:rPr lang="ja-JP" altLang="en-US" sz="1800" dirty="0" smtClean="0"/>
              <a:t>），</a:t>
            </a:r>
            <a:r>
              <a:rPr lang="en-US" altLang="ja-JP" sz="1800" dirty="0"/>
              <a:t>W.</a:t>
            </a:r>
            <a:r>
              <a:rPr lang="ja-JP" altLang="en-US" sz="1800" dirty="0"/>
              <a:t>ユーリー／斎藤精一郎訳</a:t>
            </a:r>
            <a:r>
              <a:rPr lang="en-US" altLang="ja-JP" sz="1800" dirty="0"/>
              <a:t>『</a:t>
            </a:r>
            <a:r>
              <a:rPr lang="ja-JP" altLang="en-US" sz="1800" dirty="0"/>
              <a:t>ハーバード流”</a:t>
            </a:r>
            <a:r>
              <a:rPr lang="en-US" altLang="ja-JP" sz="1800" dirty="0"/>
              <a:t>NO”</a:t>
            </a:r>
            <a:r>
              <a:rPr lang="ja-JP" altLang="en-US" sz="1800" dirty="0"/>
              <a:t>と言わせない交渉術</a:t>
            </a:r>
            <a:r>
              <a:rPr lang="en-US" altLang="ja-JP" sz="1800" dirty="0"/>
              <a:t>』</a:t>
            </a:r>
            <a:r>
              <a:rPr lang="ja-JP" altLang="en-US" sz="1800" dirty="0"/>
              <a:t>三笠書房（</a:t>
            </a:r>
            <a:r>
              <a:rPr lang="en-US" altLang="ja-JP" sz="1800" dirty="0"/>
              <a:t>1995</a:t>
            </a:r>
            <a:r>
              <a:rPr lang="ja-JP" altLang="en-US" sz="1800" dirty="0" smtClean="0"/>
              <a:t>）を参考</a:t>
            </a:r>
            <a:r>
              <a:rPr lang="ja-JP" altLang="en-US" sz="1800" dirty="0"/>
              <a:t>にして，ハーバード流</a:t>
            </a:r>
            <a:r>
              <a:rPr lang="ja-JP" altLang="en-US" sz="1800" dirty="0" smtClean="0"/>
              <a:t>交渉術を紹介する。</a:t>
            </a:r>
            <a:endParaRPr lang="en-US" altLang="ja-JP" sz="1800" dirty="0" smtClean="0"/>
          </a:p>
          <a:p>
            <a:r>
              <a:rPr lang="ja-JP" altLang="en-US" sz="2400" dirty="0"/>
              <a:t>ハーバード流交渉術の</a:t>
            </a:r>
            <a:r>
              <a:rPr lang="ja-JP" altLang="en-US" sz="2400" dirty="0" smtClean="0"/>
              <a:t>特色（その</a:t>
            </a:r>
            <a:r>
              <a:rPr lang="en-US" altLang="ja-JP" sz="2400" dirty="0" smtClean="0"/>
              <a:t>1</a:t>
            </a:r>
            <a:r>
              <a:rPr lang="ja-JP" altLang="en-US" sz="2400" dirty="0" smtClean="0"/>
              <a:t>）</a:t>
            </a:r>
            <a:endParaRPr lang="en-US" altLang="ja-JP" sz="2400" dirty="0"/>
          </a:p>
          <a:p>
            <a:pPr lvl="1"/>
            <a:r>
              <a:rPr lang="ja-JP" altLang="en-US" sz="1800" dirty="0"/>
              <a:t>当事者双方の正当な要望を可能な限り満足させる。←相互利益型交渉</a:t>
            </a:r>
            <a:r>
              <a:rPr lang="ja-JP" altLang="en-US" sz="1800" baseline="30000" dirty="0"/>
              <a:t>*</a:t>
            </a:r>
            <a:r>
              <a:rPr lang="ja-JP" altLang="en-US" sz="1800" dirty="0"/>
              <a:t>（</a:t>
            </a:r>
            <a:r>
              <a:rPr lang="ja-JP" altLang="en-US" sz="1800" b="1" dirty="0"/>
              <a:t>得・得</a:t>
            </a:r>
            <a:r>
              <a:rPr lang="ja-JP" altLang="en-US" sz="1800" dirty="0"/>
              <a:t>交渉</a:t>
            </a:r>
            <a:r>
              <a:rPr lang="ja-JP" altLang="en-US" sz="1800" dirty="0" smtClean="0"/>
              <a:t>）</a:t>
            </a:r>
            <a:endParaRPr lang="en-US" altLang="ja-JP" sz="800" dirty="0"/>
          </a:p>
        </p:txBody>
      </p:sp>
      <p:sp>
        <p:nvSpPr>
          <p:cNvPr id="4" name="コンテンツ プレースホルダー 3"/>
          <p:cNvSpPr>
            <a:spLocks noGrp="1"/>
          </p:cNvSpPr>
          <p:nvPr>
            <p:ph sz="half" idx="2"/>
          </p:nvPr>
        </p:nvSpPr>
        <p:spPr/>
        <p:txBody>
          <a:bodyPr>
            <a:normAutofit lnSpcReduction="10000"/>
          </a:bodyPr>
          <a:lstStyle/>
          <a:p>
            <a:pPr lvl="1"/>
            <a:r>
              <a:rPr lang="ja-JP" altLang="en-US" sz="1800" dirty="0" smtClean="0"/>
              <a:t>図書館</a:t>
            </a:r>
            <a:r>
              <a:rPr lang="ja-JP" altLang="en-US" sz="1800" dirty="0"/>
              <a:t>で二人の男が言い争っているとしよう。一人は窓を開けたいし，もう一人は閉めたい。彼らはどれだけ窓を開けておくか，さっきから言い争っているが，なかなか埒があかない</a:t>
            </a:r>
            <a:r>
              <a:rPr lang="ja-JP" altLang="en-US" sz="1800" dirty="0" smtClean="0"/>
              <a:t>。</a:t>
            </a:r>
            <a:endParaRPr lang="en-US" altLang="ja-JP" sz="1800" dirty="0" smtClean="0"/>
          </a:p>
          <a:p>
            <a:pPr lvl="1"/>
            <a:r>
              <a:rPr lang="ja-JP" altLang="en-US" sz="1800" dirty="0" smtClean="0"/>
              <a:t>そこ</a:t>
            </a:r>
            <a:r>
              <a:rPr lang="ja-JP" altLang="en-US" sz="1800" dirty="0"/>
              <a:t>へ図書館員が入ってきた。彼女は，一方の男になぜ窓を開けたいか尋ねた。「新鮮な空気が欲しいからですよ」と彼は答えた。次にもう一方に，なぜ閉めたいか尋ねると，「風に当たりたくないんですよ」という答えだった</a:t>
            </a:r>
            <a:r>
              <a:rPr lang="ja-JP" altLang="en-US" sz="1800" dirty="0" smtClean="0"/>
              <a:t>。</a:t>
            </a:r>
            <a:endParaRPr lang="en-US" altLang="ja-JP" sz="1800" dirty="0" smtClean="0"/>
          </a:p>
          <a:p>
            <a:pPr lvl="1"/>
            <a:r>
              <a:rPr lang="ja-JP" altLang="en-US" sz="1800" dirty="0" smtClean="0"/>
              <a:t>少し</a:t>
            </a:r>
            <a:r>
              <a:rPr lang="ja-JP" altLang="en-US" sz="1800" dirty="0"/>
              <a:t>考えてから，彼女は隣の部屋の窓を開けた。こうして風に当たることなく新鮮な空気が入れられ，二人の男は満足</a:t>
            </a:r>
            <a:r>
              <a:rPr lang="ja-JP" altLang="en-US" sz="1800" dirty="0" smtClean="0"/>
              <a:t>した</a:t>
            </a:r>
            <a:endParaRPr lang="en-US" altLang="ja-JP" sz="1800"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313592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0"/>
                                        <p:tgtEl>
                                          <p:spTgt spid="3">
                                            <p:txEl>
                                              <p:pRg st="1" end="1"/>
                                            </p:txEl>
                                          </p:spTgt>
                                        </p:tgtEl>
                                      </p:cBhvr>
                                    </p:animEffect>
                                  </p:childTnLst>
                                </p:cTn>
                              </p:par>
                            </p:childTnLst>
                          </p:cTn>
                        </p:par>
                        <p:par>
                          <p:cTn id="12" fill="hold">
                            <p:stCondLst>
                              <p:cond delay="700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1250"/>
                                        <p:tgtEl>
                                          <p:spTgt spid="3">
                                            <p:txEl>
                                              <p:pRg st="2" end="2"/>
                                            </p:txEl>
                                          </p:spTgt>
                                        </p:tgtEl>
                                      </p:cBhvr>
                                    </p:animEffect>
                                  </p:childTnLst>
                                </p:cTn>
                              </p:par>
                            </p:childTnLst>
                          </p:cTn>
                        </p:par>
                        <p:par>
                          <p:cTn id="16" fill="hold">
                            <p:stCondLst>
                              <p:cond delay="8750"/>
                            </p:stCondLst>
                            <p:childTnLst>
                              <p:par>
                                <p:cTn id="17" presetID="22" presetClass="entr" presetSubtype="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par>
                          <p:cTn id="20" fill="hold">
                            <p:stCondLst>
                              <p:cond delay="11250"/>
                            </p:stCondLst>
                            <p:childTnLst>
                              <p:par>
                                <p:cTn id="21" presetID="22" presetClass="entr" presetSubtype="1" fill="hold" grpId="0" nodeType="afterEffect">
                                  <p:stCondLst>
                                    <p:cond delay="50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ipe(up)">
                                      <p:cBhvr>
                                        <p:cTn id="23" dur="4000"/>
                                        <p:tgtEl>
                                          <p:spTgt spid="4">
                                            <p:txEl>
                                              <p:pRg st="0" end="0"/>
                                            </p:txEl>
                                          </p:spTgt>
                                        </p:tgtEl>
                                      </p:cBhvr>
                                    </p:animEffect>
                                  </p:childTnLst>
                                </p:cTn>
                              </p:par>
                            </p:childTnLst>
                          </p:cTn>
                        </p:par>
                        <p:par>
                          <p:cTn id="24" fill="hold">
                            <p:stCondLst>
                              <p:cond delay="15750"/>
                            </p:stCondLst>
                            <p:childTnLst>
                              <p:par>
                                <p:cTn id="25" presetID="22" presetClass="entr" presetSubtype="1" fill="hold" grpId="0" nodeType="afterEffect">
                                  <p:stCondLst>
                                    <p:cond delay="50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up)">
                                      <p:cBhvr>
                                        <p:cTn id="27" dur="4000"/>
                                        <p:tgtEl>
                                          <p:spTgt spid="4">
                                            <p:txEl>
                                              <p:pRg st="1" end="1"/>
                                            </p:txEl>
                                          </p:spTgt>
                                        </p:tgtEl>
                                      </p:cBhvr>
                                    </p:animEffect>
                                  </p:childTnLst>
                                </p:cTn>
                              </p:par>
                            </p:childTnLst>
                          </p:cTn>
                        </p:par>
                        <p:par>
                          <p:cTn id="28" fill="hold">
                            <p:stCondLst>
                              <p:cond delay="20250"/>
                            </p:stCondLst>
                            <p:childTnLst>
                              <p:par>
                                <p:cTn id="29" presetID="22" presetClass="entr" presetSubtype="1" fill="hold" grpId="0" nodeType="afterEffect">
                                  <p:stCondLst>
                                    <p:cond delay="50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wipe(up)">
                                      <p:cBhvr>
                                        <p:cTn id="31" dur="3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ハーバード流交渉術の薦め</a:t>
            </a:r>
            <a:r>
              <a:rPr lang="ja-JP" altLang="en-US" dirty="0" smtClean="0"/>
              <a:t>（</a:t>
            </a:r>
            <a:r>
              <a:rPr lang="en-US" altLang="ja-JP" dirty="0" smtClean="0"/>
              <a:t>2/2</a:t>
            </a:r>
            <a:r>
              <a:rPr lang="ja-JP" altLang="en-US" dirty="0"/>
              <a:t>）</a:t>
            </a:r>
            <a:endParaRPr kumimoji="1" lang="ja-JP" altLang="en-US" dirty="0"/>
          </a:p>
        </p:txBody>
      </p:sp>
      <p:sp>
        <p:nvSpPr>
          <p:cNvPr id="3" name="コンテンツ プレースホルダー 2"/>
          <p:cNvSpPr>
            <a:spLocks noGrp="1"/>
          </p:cNvSpPr>
          <p:nvPr>
            <p:ph sz="half" idx="1"/>
          </p:nvPr>
        </p:nvSpPr>
        <p:spPr/>
        <p:txBody>
          <a:bodyPr>
            <a:noAutofit/>
          </a:bodyPr>
          <a:lstStyle/>
          <a:p>
            <a:r>
              <a:rPr lang="ja-JP" altLang="en-US" sz="2000" dirty="0"/>
              <a:t>ハーバード流交渉術の</a:t>
            </a:r>
            <a:r>
              <a:rPr lang="ja-JP" altLang="en-US" sz="2000" dirty="0" smtClean="0"/>
              <a:t>特色（その</a:t>
            </a:r>
            <a:r>
              <a:rPr lang="en-US" altLang="ja-JP" sz="2000" dirty="0" smtClean="0"/>
              <a:t>2</a:t>
            </a:r>
            <a:r>
              <a:rPr lang="ja-JP" altLang="en-US" sz="2000" dirty="0" smtClean="0"/>
              <a:t>）</a:t>
            </a:r>
            <a:endParaRPr lang="en-US" altLang="ja-JP" sz="2000" dirty="0" smtClean="0"/>
          </a:p>
          <a:p>
            <a:pPr lvl="1"/>
            <a:r>
              <a:rPr lang="ja-JP" altLang="en-US" sz="1800" dirty="0"/>
              <a:t>対立する立場の裏にある利害に焦点をあわせ，双方が参加・協力して利害を公平に調整する。←協働型交渉（</a:t>
            </a:r>
            <a:r>
              <a:rPr lang="ja-JP" altLang="en-US" sz="1800" b="1" dirty="0"/>
              <a:t>横並び（隣席）</a:t>
            </a:r>
            <a:r>
              <a:rPr lang="ja-JP" altLang="en-US" sz="1800" dirty="0"/>
              <a:t>交渉</a:t>
            </a:r>
            <a:r>
              <a:rPr lang="ja-JP" altLang="en-US" sz="1800" baseline="30000" dirty="0"/>
              <a:t>**</a:t>
            </a:r>
            <a:r>
              <a:rPr lang="ja-JP" altLang="en-US" sz="1800" dirty="0"/>
              <a:t>）</a:t>
            </a:r>
            <a:endParaRPr lang="en-US" altLang="ja-JP" sz="1800" dirty="0"/>
          </a:p>
          <a:p>
            <a:pPr lvl="2"/>
            <a:r>
              <a:rPr lang="ja-JP" altLang="en-US" sz="1600" dirty="0"/>
              <a:t>交渉を成功に導く最も確かな方法は，相手のペースにはまる前に，相手をこちらのペース，つまり，協力方式の交渉パターンに引き入れて</a:t>
            </a:r>
            <a:r>
              <a:rPr lang="ja-JP" altLang="en-US" sz="1600" dirty="0" smtClean="0"/>
              <a:t>しまう</a:t>
            </a:r>
            <a:r>
              <a:rPr lang="ja-JP" altLang="en-US" sz="1600" dirty="0"/>
              <a:t>のがよい</a:t>
            </a:r>
            <a:r>
              <a:rPr lang="ja-JP" altLang="en-US" sz="1600" dirty="0" smtClean="0"/>
              <a:t>。</a:t>
            </a:r>
            <a:endParaRPr lang="en-US" altLang="ja-JP" sz="1600" dirty="0" smtClean="0"/>
          </a:p>
          <a:p>
            <a:pPr lvl="2"/>
            <a:r>
              <a:rPr lang="ja-JP" altLang="en-US" sz="1600" dirty="0" smtClean="0"/>
              <a:t>柔道</a:t>
            </a:r>
            <a:r>
              <a:rPr lang="ja-JP" altLang="en-US" sz="1600" dirty="0"/>
              <a:t>，柔術，合気道といった日本武道・武術は，相手の攻撃にまともに対することを避けて，それを巧みに</a:t>
            </a:r>
            <a:r>
              <a:rPr lang="ja-JP" altLang="en-US" sz="1600" b="1" dirty="0"/>
              <a:t>受け流す</a:t>
            </a:r>
            <a:r>
              <a:rPr lang="ja-JP" altLang="en-US" sz="1600" dirty="0"/>
              <a:t>ことを教えている</a:t>
            </a:r>
            <a:r>
              <a:rPr lang="ja-JP" altLang="en-US" sz="1600" dirty="0" smtClean="0"/>
              <a:t>。</a:t>
            </a:r>
            <a:endParaRPr kumimoji="1" lang="ja-JP" altLang="en-US" dirty="0"/>
          </a:p>
        </p:txBody>
      </p:sp>
      <p:sp>
        <p:nvSpPr>
          <p:cNvPr id="4" name="コンテンツ プレースホルダー 3"/>
          <p:cNvSpPr>
            <a:spLocks noGrp="1"/>
          </p:cNvSpPr>
          <p:nvPr>
            <p:ph sz="half" idx="2"/>
          </p:nvPr>
        </p:nvSpPr>
        <p:spPr/>
        <p:txBody>
          <a:bodyPr>
            <a:noAutofit/>
          </a:bodyPr>
          <a:lstStyle/>
          <a:p>
            <a:pPr lvl="1"/>
            <a:r>
              <a:rPr lang="ja-JP" altLang="en-US" sz="1800" dirty="0"/>
              <a:t>交渉で無理に相手のガードを崩そうとすれば，相手はかえって意固地になってしまうことが多い。こういう場合には，正面から攻めようとしないで，</a:t>
            </a:r>
            <a:r>
              <a:rPr lang="ja-JP" altLang="en-US" sz="1800" b="1" dirty="0"/>
              <a:t>回り込め</a:t>
            </a:r>
            <a:r>
              <a:rPr lang="ja-JP" altLang="en-US" sz="1800" dirty="0"/>
              <a:t>ばよい（</a:t>
            </a:r>
            <a:r>
              <a:rPr lang="en-US" altLang="ja-JP" sz="1800" dirty="0"/>
              <a:t>cf. </a:t>
            </a:r>
            <a:r>
              <a:rPr lang="ja-JP" altLang="en-US" sz="1800" dirty="0"/>
              <a:t>入り身投げ，小手返し）。これこそが，交渉を成功させる究極の秘訣なので</a:t>
            </a:r>
            <a:r>
              <a:rPr lang="ja-JP" altLang="en-US" sz="1800" dirty="0" smtClean="0"/>
              <a:t>ある</a:t>
            </a:r>
            <a:endParaRPr kumimoji="1" lang="en-US" altLang="ja-JP" sz="1800" dirty="0" smtClean="0"/>
          </a:p>
          <a:p>
            <a:r>
              <a:rPr kumimoji="1" lang="ja-JP" altLang="en-US" sz="2000" dirty="0" smtClean="0"/>
              <a:t>ハーバード流交渉術の特色（その</a:t>
            </a:r>
            <a:r>
              <a:rPr kumimoji="1" lang="en-US" altLang="ja-JP" sz="2000" dirty="0" smtClean="0"/>
              <a:t>3</a:t>
            </a:r>
            <a:r>
              <a:rPr kumimoji="1" lang="ja-JP" altLang="en-US" sz="2000" dirty="0" smtClean="0"/>
              <a:t>）</a:t>
            </a:r>
            <a:endParaRPr kumimoji="1" lang="en-US" altLang="ja-JP" sz="2000" dirty="0" smtClean="0"/>
          </a:p>
          <a:p>
            <a:pPr lvl="1"/>
            <a:r>
              <a:rPr lang="ja-JP" altLang="en-US" sz="1800" dirty="0"/>
              <a:t>時間がたっても効力を失わず，社会全体の利益を考慮に入れた解決を行う。←原則立脚型交渉</a:t>
            </a:r>
            <a:r>
              <a:rPr lang="ja-JP" altLang="en-US" sz="1800" baseline="30000" dirty="0"/>
              <a:t>***</a:t>
            </a:r>
            <a:r>
              <a:rPr lang="ja-JP" altLang="en-US" sz="1800" dirty="0"/>
              <a:t>（</a:t>
            </a:r>
            <a:r>
              <a:rPr lang="ja-JP" altLang="en-US" sz="1800" b="1" dirty="0"/>
              <a:t>勝ち・勝ち</a:t>
            </a:r>
            <a:r>
              <a:rPr lang="ja-JP" altLang="en-US" sz="1800" dirty="0"/>
              <a:t>交渉</a:t>
            </a:r>
            <a:r>
              <a:rPr lang="ja-JP" altLang="en-US" sz="1800" dirty="0" smtClean="0"/>
              <a:t>）</a:t>
            </a:r>
            <a:endParaRPr lang="ja-JP" altLang="en-US" sz="1800"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99146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500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8500"/>
                            </p:stCondLst>
                            <p:childTnLst>
                              <p:par>
                                <p:cTn id="17" presetID="22" presetClass="entr" presetSubtype="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3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ipe(up)">
                                      <p:cBhvr>
                                        <p:cTn id="24" dur="5000"/>
                                        <p:tgtEl>
                                          <p:spTgt spid="4">
                                            <p:txEl>
                                              <p:pRg st="0" end="0"/>
                                            </p:txEl>
                                          </p:spTgt>
                                        </p:tgtEl>
                                      </p:cBhvr>
                                    </p:animEffect>
                                  </p:childTnLst>
                                </p:cTn>
                              </p:par>
                            </p:childTnLst>
                          </p:cTn>
                        </p:par>
                        <p:par>
                          <p:cTn id="25" fill="hold">
                            <p:stCondLst>
                              <p:cond delay="5000"/>
                            </p:stCondLst>
                            <p:childTnLst>
                              <p:par>
                                <p:cTn id="26" presetID="22" presetClass="entr" presetSubtype="1" fill="hold" grpId="0" nodeType="afterEffect">
                                  <p:stCondLst>
                                    <p:cond delay="50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wipe(up)">
                                      <p:cBhvr>
                                        <p:cTn id="28" dur="1000"/>
                                        <p:tgtEl>
                                          <p:spTgt spid="4">
                                            <p:txEl>
                                              <p:pRg st="1" end="1"/>
                                            </p:txEl>
                                          </p:spTgt>
                                        </p:tgtEl>
                                      </p:cBhvr>
                                    </p:animEffect>
                                  </p:childTnLst>
                                </p:cTn>
                              </p:par>
                            </p:childTnLst>
                          </p:cTn>
                        </p:par>
                        <p:par>
                          <p:cTn id="29" fill="hold">
                            <p:stCondLst>
                              <p:cond delay="6500"/>
                            </p:stCondLst>
                            <p:childTnLst>
                              <p:par>
                                <p:cTn id="30" presetID="22" presetClass="entr" presetSubtype="1" fill="hold" grpId="0" nodeType="afterEffect">
                                  <p:stCondLst>
                                    <p:cond delay="50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up)">
                                      <p:cBhvr>
                                        <p:cTn id="32" dur="3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22154</TotalTime>
  <Words>1726</Words>
  <Application>Microsoft Office PowerPoint</Application>
  <PresentationFormat>画面に合わせる (4:3)</PresentationFormat>
  <Paragraphs>229</Paragraphs>
  <Slides>19</Slides>
  <Notes>7</Notes>
  <HiddenSlides>0</HiddenSlides>
  <MMClips>1</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新細明體</vt:lpstr>
      <vt:lpstr>Arial</vt:lpstr>
      <vt:lpstr>Calibri</vt:lpstr>
      <vt:lpstr>Wingdings</vt:lpstr>
      <vt:lpstr>Office テーマ</vt:lpstr>
      <vt:lpstr>契約法各論講義</vt:lpstr>
      <vt:lpstr>契約法各論　目次</vt:lpstr>
      <vt:lpstr>典型契約</vt:lpstr>
      <vt:lpstr>和解契約 目次（下枠の　　　　 をクリックすると，この目次に戻る）</vt:lpstr>
      <vt:lpstr>和解契約</vt:lpstr>
      <vt:lpstr>和解契約の成立</vt:lpstr>
      <vt:lpstr>和解契約の成立と意義</vt:lpstr>
      <vt:lpstr>ハーバード流交渉術の薦め（1/2）</vt:lpstr>
      <vt:lpstr>ハーバード流交渉術の薦め（2/2）</vt:lpstr>
      <vt:lpstr>和解と合気道の極意</vt:lpstr>
      <vt:lpstr>和解契約の効力</vt:lpstr>
      <vt:lpstr>和解の効力</vt:lpstr>
      <vt:lpstr>和解の効力の喪失</vt:lpstr>
      <vt:lpstr>参考文献</vt:lpstr>
      <vt:lpstr>和解の確定効</vt:lpstr>
      <vt:lpstr>和解の確定効の例外（1/2）</vt:lpstr>
      <vt:lpstr>和解の確定効の例外（2/2）</vt:lpstr>
      <vt:lpstr>参考図書</vt:lpstr>
      <vt:lpstr>契約法各論講義 　 和解契約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cp:lastModifiedBy>加賀山茂</cp:lastModifiedBy>
  <cp:revision>1192</cp:revision>
  <dcterms:modified xsi:type="dcterms:W3CDTF">2015-01-13T22:04:20Z</dcterms:modified>
</cp:coreProperties>
</file>