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430" r:id="rId4"/>
    <p:sldId id="649" r:id="rId5"/>
    <p:sldId id="650" r:id="rId6"/>
    <p:sldId id="462" r:id="rId7"/>
    <p:sldId id="658" r:id="rId8"/>
    <p:sldId id="561" r:id="rId9"/>
    <p:sldId id="562" r:id="rId10"/>
    <p:sldId id="563" r:id="rId11"/>
    <p:sldId id="656" r:id="rId12"/>
    <p:sldId id="587" r:id="rId13"/>
    <p:sldId id="588" r:id="rId14"/>
    <p:sldId id="589" r:id="rId15"/>
    <p:sldId id="659" r:id="rId16"/>
    <p:sldId id="564" r:id="rId17"/>
    <p:sldId id="565" r:id="rId18"/>
    <p:sldId id="566" r:id="rId19"/>
    <p:sldId id="567" r:id="rId20"/>
    <p:sldId id="660" r:id="rId21"/>
    <p:sldId id="568" r:id="rId22"/>
    <p:sldId id="569" r:id="rId23"/>
    <p:sldId id="570" r:id="rId24"/>
    <p:sldId id="598" r:id="rId25"/>
    <p:sldId id="571" r:id="rId26"/>
    <p:sldId id="572" r:id="rId27"/>
    <p:sldId id="573" r:id="rId28"/>
    <p:sldId id="574" r:id="rId29"/>
    <p:sldId id="661" r:id="rId30"/>
    <p:sldId id="651" r:id="rId31"/>
    <p:sldId id="652" r:id="rId32"/>
    <p:sldId id="654" r:id="rId33"/>
    <p:sldId id="653" r:id="rId34"/>
    <p:sldId id="599" r:id="rId35"/>
    <p:sldId id="586" r:id="rId36"/>
    <p:sldId id="440" r:id="rId37"/>
    <p:sldId id="648" r:id="rId38"/>
  </p:sldIdLst>
  <p:sldSz cx="9144000" cy="6858000" type="screen4x3"/>
  <p:notesSz cx="6784975"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総論講義1 タイトル" id="{EEA6388E-0000-4BEF-99E4-D1C9DF12F575}">
          <p14:sldIdLst>
            <p14:sldId id="256"/>
          </p14:sldIdLst>
        </p14:section>
        <p14:section name="目次" id="{27EA17C2-2037-4CD0-8CAE-640FDCC442FF}">
          <p14:sldIdLst>
            <p14:sldId id="430"/>
          </p14:sldIdLst>
        </p14:section>
        <p14:section name="基本と応用との関係" id="{DDE48960-3798-46A8-A558-D48583BBA292}">
          <p14:sldIdLst>
            <p14:sldId id="649"/>
            <p14:sldId id="650"/>
          </p14:sldIdLst>
        </p14:section>
        <p14:section name="民法条文の適用頻度" id="{38F100DA-0A0B-4333-BF75-E490C08EC3B0}">
          <p14:sldIdLst>
            <p14:sldId id="462"/>
          </p14:sldIdLst>
        </p14:section>
        <p14:section name="連帯債務" id="{DD39EC98-3AD7-4515-818A-B0D0FCAD2D46}">
          <p14:sldIdLst>
            <p14:sldId id="658"/>
            <p14:sldId id="561"/>
            <p14:sldId id="562"/>
            <p14:sldId id="563"/>
            <p14:sldId id="656"/>
            <p14:sldId id="587"/>
            <p14:sldId id="588"/>
            <p14:sldId id="589"/>
            <p14:sldId id="659"/>
            <p14:sldId id="564"/>
            <p14:sldId id="565"/>
            <p14:sldId id="566"/>
            <p14:sldId id="567"/>
            <p14:sldId id="660"/>
            <p14:sldId id="568"/>
            <p14:sldId id="569"/>
            <p14:sldId id="570"/>
            <p14:sldId id="598"/>
            <p14:sldId id="571"/>
            <p14:sldId id="572"/>
            <p14:sldId id="573"/>
            <p14:sldId id="574"/>
            <p14:sldId id="661"/>
            <p14:sldId id="651"/>
            <p14:sldId id="652"/>
            <p14:sldId id="654"/>
            <p14:sldId id="653"/>
            <p14:sldId id="599"/>
          </p14:sldIdLst>
        </p14:section>
        <p14:section name="参考文献" id="{A1C0EDA8-6F4E-4870-BC8A-A9AA16D15431}">
          <p14:sldIdLst>
            <p14:sldId id="586"/>
          </p14:sldIdLst>
        </p14:section>
        <p14:section name="不当利得" id="{DA501C49-E167-46DA-ADF0-C58593710DAC}">
          <p14:sldIdLst>
            <p14:sldId id="440"/>
          </p14:sldIdLst>
        </p14:section>
        <p14:section name="エンディング" id="{21DA4F55-6742-4E5E-ACE4-4D893207DE13}">
          <p14:sldIdLst>
            <p14:sldId id="64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48" autoAdjust="0"/>
  </p:normalViewPr>
  <p:slideViewPr>
    <p:cSldViewPr>
      <p:cViewPr varScale="1">
        <p:scale>
          <a:sx n="86" d="100"/>
          <a:sy n="86" d="100"/>
        </p:scale>
        <p:origin x="-4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70" d="100"/>
          <a:sy n="70" d="100"/>
        </p:scale>
        <p:origin x="-2328" y="-114"/>
      </p:cViewPr>
      <p:guideLst>
        <p:guide orient="horz" pos="3127"/>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slide" Target="../slides/slide2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DC40EC-751E-4224-9DB5-40E9369AA8B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8F41E1BC-2AE5-4455-9375-A7022695FEA1}">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dirty="0" smtClean="0"/>
            <a:t>連帯債務者の一人に生じた事由の</a:t>
          </a:r>
          <a:r>
            <a:rPr kumimoji="1" lang="en-US" altLang="ja-JP" sz="2400" dirty="0" smtClean="0"/>
            <a:t/>
          </a:r>
          <a:br>
            <a:rPr kumimoji="1" lang="en-US" altLang="ja-JP" sz="2400" dirty="0" smtClean="0"/>
          </a:br>
          <a:r>
            <a:rPr kumimoji="1" lang="ja-JP" altLang="en-US" sz="2400" b="1" dirty="0" smtClean="0">
              <a:solidFill>
                <a:srgbClr val="FFFF00"/>
              </a:solidFill>
            </a:rPr>
            <a:t>絶対的効力</a:t>
          </a:r>
          <a:endParaRPr kumimoji="1" lang="ja-JP" altLang="en-US" sz="2400" b="1" dirty="0">
            <a:solidFill>
              <a:srgbClr val="FFFF00"/>
            </a:solidFill>
          </a:endParaRPr>
        </a:p>
      </dgm:t>
    </dgm:pt>
    <dgm:pt modelId="{00BE6FD0-5643-4AAB-85FF-6E5E2065F162}" type="parTrans" cxnId="{F876BD07-A91D-40A1-9639-33EED5C66375}">
      <dgm:prSet/>
      <dgm:spPr/>
      <dgm:t>
        <a:bodyPr/>
        <a:lstStyle/>
        <a:p>
          <a:endParaRPr kumimoji="1" lang="ja-JP" altLang="en-US"/>
        </a:p>
      </dgm:t>
    </dgm:pt>
    <dgm:pt modelId="{55DF15E6-FA8C-41FB-A094-F6E573205214}" type="sibTrans" cxnId="{F876BD07-A91D-40A1-9639-33EED5C66375}">
      <dgm:prSet/>
      <dgm:spPr/>
      <dgm:t>
        <a:bodyPr/>
        <a:lstStyle/>
        <a:p>
          <a:endParaRPr kumimoji="1" lang="ja-JP" altLang="en-US"/>
        </a:p>
      </dgm:t>
    </dgm:pt>
    <dgm:pt modelId="{27A32E5A-EA23-4E06-8B91-6484C21BB22D}">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2400" b="0" dirty="0" smtClean="0">
              <a:solidFill>
                <a:srgbClr val="FFFF00"/>
              </a:solidFill>
            </a:rPr>
            <a:t>付従性のみ：</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t>不成立</a:t>
          </a:r>
          <a:r>
            <a:rPr kumimoji="1" lang="ja-JP" altLang="en-US" sz="2400" b="0" dirty="0" smtClean="0"/>
            <a:t>，</a:t>
          </a:r>
          <a:r>
            <a:rPr kumimoji="1" lang="ja-JP" altLang="en-US" sz="2400" b="1" dirty="0" smtClean="0"/>
            <a:t>無効，</a:t>
          </a:r>
          <a:r>
            <a:rPr kumimoji="1" lang="ja-JP" altLang="en-US" sz="2400" b="1" dirty="0" smtClean="0">
              <a:hlinkClick xmlns:r="http://schemas.openxmlformats.org/officeDocument/2006/relationships" r:id="rId1" action="ppaction://hlinksldjump"/>
            </a:rPr>
            <a:t>免除</a:t>
          </a:r>
          <a:r>
            <a:rPr kumimoji="1" lang="ja-JP" altLang="en-US" sz="2400" b="1" dirty="0" smtClean="0"/>
            <a:t>，</a:t>
          </a:r>
          <a:r>
            <a:rPr kumimoji="1" lang="en-US" altLang="ja-JP" sz="2400" b="1" dirty="0" smtClean="0"/>
            <a:t/>
          </a:r>
          <a:br>
            <a:rPr kumimoji="1" lang="en-US" altLang="ja-JP" sz="2400" b="1" dirty="0" smtClean="0"/>
          </a:br>
          <a:r>
            <a:rPr kumimoji="1" lang="ja-JP" altLang="en-US" sz="2400" b="1" dirty="0" smtClean="0"/>
            <a:t>消滅時効</a:t>
          </a:r>
          <a:endParaRPr kumimoji="1" lang="ja-JP" altLang="en-US" sz="2400" b="1" dirty="0"/>
        </a:p>
      </dgm:t>
    </dgm:pt>
    <dgm:pt modelId="{EF5B0504-23A1-4826-B795-A5E68AE8DE1F}" type="parTrans" cxnId="{2A65B1FD-4944-4E5D-8651-67F5AF748DA5}">
      <dgm:prSet/>
      <dgm:spPr/>
      <dgm:t>
        <a:bodyPr/>
        <a:lstStyle/>
        <a:p>
          <a:endParaRPr kumimoji="1" lang="ja-JP" altLang="en-US"/>
        </a:p>
      </dgm:t>
    </dgm:pt>
    <dgm:pt modelId="{FA5AB691-4FA3-4C9F-8EB1-496BF673B325}" type="sibTrans" cxnId="{2A65B1FD-4944-4E5D-8651-67F5AF748DA5}">
      <dgm:prSet/>
      <dgm:spPr/>
      <dgm:t>
        <a:bodyPr/>
        <a:lstStyle/>
        <a:p>
          <a:endParaRPr kumimoji="1" lang="ja-JP" altLang="en-US"/>
        </a:p>
      </dgm:t>
    </dgm:pt>
    <dgm:pt modelId="{D2455C34-DE05-4DE9-A900-119E8758EAB1}">
      <dgm:prSet phldrT="[テキスト]" custT="1">
        <dgm:style>
          <a:lnRef idx="0">
            <a:schemeClr val="accent4"/>
          </a:lnRef>
          <a:fillRef idx="3">
            <a:schemeClr val="accent4"/>
          </a:fillRef>
          <a:effectRef idx="3">
            <a:schemeClr val="accent4"/>
          </a:effectRef>
          <a:fontRef idx="minor">
            <a:schemeClr val="lt1"/>
          </a:fontRef>
        </dgm:style>
      </dgm:prSet>
      <dgm:spPr/>
      <dgm:t>
        <a:bodyPr/>
        <a:lstStyle/>
        <a:p>
          <a:r>
            <a:rPr kumimoji="1" lang="ja-JP" altLang="en-US" sz="2400" b="0" dirty="0" smtClean="0">
              <a:solidFill>
                <a:srgbClr val="FFFF00"/>
              </a:solidFill>
            </a:rPr>
            <a:t>付従性＋求償：</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t>弁済，更改・代物弁済，相殺，混同</a:t>
          </a:r>
          <a:endParaRPr kumimoji="1" lang="ja-JP" altLang="en-US" sz="2400" b="1" dirty="0"/>
        </a:p>
      </dgm:t>
    </dgm:pt>
    <dgm:pt modelId="{A390D3BD-ECC6-49CA-A2BD-DEA29093BD97}" type="parTrans" cxnId="{79A4E68D-C8CC-478D-BC7E-CF5429F5D7A0}">
      <dgm:prSet/>
      <dgm:spPr/>
      <dgm:t>
        <a:bodyPr/>
        <a:lstStyle/>
        <a:p>
          <a:endParaRPr kumimoji="1" lang="ja-JP" altLang="en-US"/>
        </a:p>
      </dgm:t>
    </dgm:pt>
    <dgm:pt modelId="{26381D20-338A-4A5C-B9BC-86164B50AC58}" type="sibTrans" cxnId="{79A4E68D-C8CC-478D-BC7E-CF5429F5D7A0}">
      <dgm:prSet/>
      <dgm:spPr/>
      <dgm:t>
        <a:bodyPr/>
        <a:lstStyle/>
        <a:p>
          <a:endParaRPr kumimoji="1" lang="ja-JP" altLang="en-US"/>
        </a:p>
      </dgm:t>
    </dgm:pt>
    <dgm:pt modelId="{0A25BB85-C4F9-457F-9864-43C2D29F6F9B}">
      <dgm:prSet phldrT="[テキスト]" phldr="1"/>
      <dgm:spPr/>
      <dgm:t>
        <a:bodyPr/>
        <a:lstStyle/>
        <a:p>
          <a:endParaRPr kumimoji="1" lang="ja-JP" altLang="en-US"/>
        </a:p>
      </dgm:t>
    </dgm:pt>
    <dgm:pt modelId="{0D43AD08-EDAF-40BE-8E10-A86C4E9D79E7}" type="parTrans" cxnId="{7F28BB3F-5008-4459-AB94-8133277C4646}">
      <dgm:prSet/>
      <dgm:spPr/>
      <dgm:t>
        <a:bodyPr/>
        <a:lstStyle/>
        <a:p>
          <a:endParaRPr kumimoji="1" lang="ja-JP" altLang="en-US"/>
        </a:p>
      </dgm:t>
    </dgm:pt>
    <dgm:pt modelId="{C35C4B9B-832A-4D65-A18A-907A2D75B85F}" type="sibTrans" cxnId="{7F28BB3F-5008-4459-AB94-8133277C4646}">
      <dgm:prSet/>
      <dgm:spPr/>
      <dgm:t>
        <a:bodyPr/>
        <a:lstStyle/>
        <a:p>
          <a:endParaRPr kumimoji="1" lang="ja-JP" altLang="en-US"/>
        </a:p>
      </dgm:t>
    </dgm:pt>
    <dgm:pt modelId="{27897A75-44A4-4BA6-B55D-5603130BE4E4}">
      <dgm:prSet phldrT="[テキスト]" phldr="1"/>
      <dgm:spPr/>
      <dgm:t>
        <a:bodyPr/>
        <a:lstStyle/>
        <a:p>
          <a:endParaRPr kumimoji="1" lang="ja-JP" altLang="en-US"/>
        </a:p>
      </dgm:t>
    </dgm:pt>
    <dgm:pt modelId="{5FB2459E-08EF-4620-99C9-520425328DCA}" type="parTrans" cxnId="{55C1B7EA-E400-4C31-9C0B-00B172F68F42}">
      <dgm:prSet/>
      <dgm:spPr/>
      <dgm:t>
        <a:bodyPr/>
        <a:lstStyle/>
        <a:p>
          <a:endParaRPr kumimoji="1" lang="ja-JP" altLang="en-US"/>
        </a:p>
      </dgm:t>
    </dgm:pt>
    <dgm:pt modelId="{1A50361A-60CD-4DC7-912A-1C0CED5F8130}" type="sibTrans" cxnId="{55C1B7EA-E400-4C31-9C0B-00B172F68F42}">
      <dgm:prSet/>
      <dgm:spPr/>
      <dgm:t>
        <a:bodyPr/>
        <a:lstStyle/>
        <a:p>
          <a:endParaRPr kumimoji="1" lang="ja-JP" altLang="en-US"/>
        </a:p>
      </dgm:t>
    </dgm:pt>
    <dgm:pt modelId="{12FC2E6A-A752-417D-A86C-1919AA048459}">
      <dgm:prSet phldrT="[テキスト]" phldr="1"/>
      <dgm:spPr/>
      <dgm:t>
        <a:bodyPr/>
        <a:lstStyle/>
        <a:p>
          <a:endParaRPr kumimoji="1" lang="ja-JP" altLang="en-US"/>
        </a:p>
      </dgm:t>
    </dgm:pt>
    <dgm:pt modelId="{74839908-8A4E-49E0-9A65-3D58A1105981}" type="parTrans" cxnId="{9B7F6746-841C-4A8B-B9D6-8BAAD7274E68}">
      <dgm:prSet/>
      <dgm:spPr/>
      <dgm:t>
        <a:bodyPr/>
        <a:lstStyle/>
        <a:p>
          <a:endParaRPr kumimoji="1" lang="ja-JP" altLang="en-US"/>
        </a:p>
      </dgm:t>
    </dgm:pt>
    <dgm:pt modelId="{2623428F-C711-4957-9541-25C4C69F81AB}" type="sibTrans" cxnId="{9B7F6746-841C-4A8B-B9D6-8BAAD7274E68}">
      <dgm:prSet/>
      <dgm:spPr/>
      <dgm:t>
        <a:bodyPr/>
        <a:lstStyle/>
        <a:p>
          <a:endParaRPr kumimoji="1" lang="ja-JP" altLang="en-US"/>
        </a:p>
      </dgm:t>
    </dgm:pt>
    <dgm:pt modelId="{785C267A-F4D5-4A90-A4DF-B4B7614DD0CE}">
      <dgm:prSet phldrT="[テキスト]" phldr="1"/>
      <dgm:spPr/>
      <dgm:t>
        <a:bodyPr/>
        <a:lstStyle/>
        <a:p>
          <a:endParaRPr kumimoji="1" lang="ja-JP" altLang="en-US"/>
        </a:p>
      </dgm:t>
    </dgm:pt>
    <dgm:pt modelId="{D9C2E263-94BF-4CEE-AEDC-9330647BA5E5}" type="parTrans" cxnId="{F4E92FAA-5785-4A87-81C4-E79EC197FB95}">
      <dgm:prSet/>
      <dgm:spPr/>
      <dgm:t>
        <a:bodyPr/>
        <a:lstStyle/>
        <a:p>
          <a:endParaRPr kumimoji="1" lang="ja-JP" altLang="en-US"/>
        </a:p>
      </dgm:t>
    </dgm:pt>
    <dgm:pt modelId="{E1764DD0-C43E-4048-BB82-309AE57F7B0F}" type="sibTrans" cxnId="{F4E92FAA-5785-4A87-81C4-E79EC197FB95}">
      <dgm:prSet/>
      <dgm:spPr/>
      <dgm:t>
        <a:bodyPr/>
        <a:lstStyle/>
        <a:p>
          <a:endParaRPr kumimoji="1" lang="ja-JP" altLang="en-US"/>
        </a:p>
      </dgm:t>
    </dgm:pt>
    <dgm:pt modelId="{958E3805-8935-4A25-B308-E04336956268}">
      <dgm:prSet phldrT="[テキスト]" phldr="1"/>
      <dgm:spPr/>
      <dgm:t>
        <a:bodyPr/>
        <a:lstStyle/>
        <a:p>
          <a:endParaRPr kumimoji="1" lang="ja-JP" altLang="en-US"/>
        </a:p>
      </dgm:t>
    </dgm:pt>
    <dgm:pt modelId="{379FE409-69A2-4EDA-979D-E17B1512EE9F}" type="parTrans" cxnId="{286765F1-A1CD-47DD-A9EF-4F8CA466BE55}">
      <dgm:prSet/>
      <dgm:spPr/>
      <dgm:t>
        <a:bodyPr/>
        <a:lstStyle/>
        <a:p>
          <a:endParaRPr kumimoji="1" lang="ja-JP" altLang="en-US"/>
        </a:p>
      </dgm:t>
    </dgm:pt>
    <dgm:pt modelId="{BC91C4B5-9BFD-4016-8355-D855BCCC18E7}" type="sibTrans" cxnId="{286765F1-A1CD-47DD-A9EF-4F8CA466BE55}">
      <dgm:prSet/>
      <dgm:spPr/>
      <dgm:t>
        <a:bodyPr/>
        <a:lstStyle/>
        <a:p>
          <a:endParaRPr kumimoji="1" lang="ja-JP" altLang="en-US"/>
        </a:p>
      </dgm:t>
    </dgm:pt>
    <dgm:pt modelId="{3626EC50-1994-4A7E-B101-6C329FDBC5B9}">
      <dgm:prSet phldrT="[テキスト]" phldr="1"/>
      <dgm:spPr/>
      <dgm:t>
        <a:bodyPr/>
        <a:lstStyle/>
        <a:p>
          <a:endParaRPr kumimoji="1" lang="ja-JP" altLang="en-US"/>
        </a:p>
      </dgm:t>
    </dgm:pt>
    <dgm:pt modelId="{8C164989-6C3F-4431-A284-6A070AB40129}" type="parTrans" cxnId="{7886DE2D-4DF9-4FAF-B9F7-1164078E9013}">
      <dgm:prSet/>
      <dgm:spPr/>
      <dgm:t>
        <a:bodyPr/>
        <a:lstStyle/>
        <a:p>
          <a:endParaRPr kumimoji="1" lang="ja-JP" altLang="en-US"/>
        </a:p>
      </dgm:t>
    </dgm:pt>
    <dgm:pt modelId="{DFC58CFB-6D89-4ED9-9700-58C5A17804E7}" type="sibTrans" cxnId="{7886DE2D-4DF9-4FAF-B9F7-1164078E9013}">
      <dgm:prSet/>
      <dgm:spPr/>
      <dgm:t>
        <a:bodyPr/>
        <a:lstStyle/>
        <a:p>
          <a:endParaRPr kumimoji="1" lang="ja-JP" altLang="en-US"/>
        </a:p>
      </dgm:t>
    </dgm:pt>
    <dgm:pt modelId="{DE0DA77F-178D-4AEE-9FD8-62223A01041F}">
      <dgm:prSet phldrT="[テキスト]" custT="1">
        <dgm:style>
          <a:lnRef idx="0">
            <a:schemeClr val="accent1"/>
          </a:lnRef>
          <a:fillRef idx="3">
            <a:schemeClr val="accent1"/>
          </a:fillRef>
          <a:effectRef idx="3">
            <a:schemeClr val="accent1"/>
          </a:effectRef>
          <a:fontRef idx="minor">
            <a:schemeClr val="lt1"/>
          </a:fontRef>
        </dgm:style>
      </dgm:prSet>
      <dgm:spPr/>
      <dgm:t>
        <a:bodyPr/>
        <a:lstStyle/>
        <a:p>
          <a:r>
            <a:rPr kumimoji="1" lang="ja-JP" altLang="en-US" sz="2400" b="0" dirty="0" smtClean="0">
              <a:solidFill>
                <a:srgbClr val="FFFF00"/>
              </a:solidFill>
            </a:rPr>
            <a:t>保証の</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0" dirty="0" smtClean="0">
              <a:solidFill>
                <a:srgbClr val="FFFF00"/>
              </a:solidFill>
            </a:rPr>
            <a:t>規定の準用</a:t>
          </a:r>
          <a:r>
            <a:rPr kumimoji="1" lang="ja-JP" altLang="en-US" sz="2400" b="1" dirty="0" smtClean="0">
              <a:solidFill>
                <a:srgbClr val="FFFF00"/>
              </a:solidFill>
            </a:rPr>
            <a:t>：</a:t>
          </a:r>
          <a:r>
            <a:rPr kumimoji="1" lang="en-US" altLang="ja-JP" sz="2400" b="1" dirty="0" smtClean="0"/>
            <a:t/>
          </a:r>
          <a:br>
            <a:rPr kumimoji="1" lang="en-US" altLang="ja-JP" sz="2400" b="1" dirty="0" smtClean="0"/>
          </a:br>
          <a:r>
            <a:rPr kumimoji="1" lang="ja-JP" altLang="en-US" sz="2400" b="1" dirty="0" smtClean="0"/>
            <a:t>請求</a:t>
          </a:r>
          <a:endParaRPr kumimoji="1" lang="ja-JP" altLang="en-US" sz="2400" b="1" dirty="0"/>
        </a:p>
      </dgm:t>
    </dgm:pt>
    <dgm:pt modelId="{AC8DBD72-B499-460E-B835-B3771AD58BDB}" type="parTrans" cxnId="{AC59C883-15F0-4BBA-A4BA-64BFB6B0C265}">
      <dgm:prSet/>
      <dgm:spPr/>
      <dgm:t>
        <a:bodyPr/>
        <a:lstStyle/>
        <a:p>
          <a:endParaRPr kumimoji="1" lang="ja-JP" altLang="en-US"/>
        </a:p>
      </dgm:t>
    </dgm:pt>
    <dgm:pt modelId="{28B61693-9EC6-48D9-8041-EA8498684F2C}" type="sibTrans" cxnId="{AC59C883-15F0-4BBA-A4BA-64BFB6B0C265}">
      <dgm:prSet/>
      <dgm:spPr/>
      <dgm:t>
        <a:bodyPr/>
        <a:lstStyle/>
        <a:p>
          <a:endParaRPr kumimoji="1" lang="ja-JP" altLang="en-US"/>
        </a:p>
      </dgm:t>
    </dgm:pt>
    <dgm:pt modelId="{F84B6728-E01A-4E1E-8A04-FCF7AD2CA937}" type="pres">
      <dgm:prSet presAssocID="{80DC40EC-751E-4224-9DB5-40E9369AA8BE}" presName="cycle" presStyleCnt="0">
        <dgm:presLayoutVars>
          <dgm:chMax val="1"/>
          <dgm:dir/>
          <dgm:animLvl val="ctr"/>
          <dgm:resizeHandles val="exact"/>
        </dgm:presLayoutVars>
      </dgm:prSet>
      <dgm:spPr/>
      <dgm:t>
        <a:bodyPr/>
        <a:lstStyle/>
        <a:p>
          <a:endParaRPr kumimoji="1" lang="ja-JP" altLang="en-US"/>
        </a:p>
      </dgm:t>
    </dgm:pt>
    <dgm:pt modelId="{261FBE65-02F0-4C78-A732-A114CD27FDD2}" type="pres">
      <dgm:prSet presAssocID="{8F41E1BC-2AE5-4455-9375-A7022695FEA1}" presName="centerShape" presStyleLbl="node0" presStyleIdx="0" presStyleCnt="1" custScaleX="159948" custScaleY="79713" custLinFactNeighborY="-1954"/>
      <dgm:spPr/>
      <dgm:t>
        <a:bodyPr/>
        <a:lstStyle/>
        <a:p>
          <a:endParaRPr kumimoji="1" lang="ja-JP" altLang="en-US"/>
        </a:p>
      </dgm:t>
    </dgm:pt>
    <dgm:pt modelId="{158FDBE1-B25B-40A4-B7A8-A74432E4D444}" type="pres">
      <dgm:prSet presAssocID="{EF5B0504-23A1-4826-B795-A5E68AE8DE1F}" presName="parTrans" presStyleLbl="bgSibTrans2D1" presStyleIdx="0" presStyleCnt="3"/>
      <dgm:spPr/>
      <dgm:t>
        <a:bodyPr/>
        <a:lstStyle/>
        <a:p>
          <a:endParaRPr kumimoji="1" lang="ja-JP" altLang="en-US"/>
        </a:p>
      </dgm:t>
    </dgm:pt>
    <dgm:pt modelId="{2B32E33D-E032-4411-A53F-253806A920F0}" type="pres">
      <dgm:prSet presAssocID="{27A32E5A-EA23-4E06-8B91-6484C21BB22D}" presName="node" presStyleLbl="node1" presStyleIdx="0" presStyleCnt="3" custScaleX="110000" custRadScaleRad="114388" custRadScaleInc="-8177">
        <dgm:presLayoutVars>
          <dgm:bulletEnabled val="1"/>
        </dgm:presLayoutVars>
      </dgm:prSet>
      <dgm:spPr/>
      <dgm:t>
        <a:bodyPr/>
        <a:lstStyle/>
        <a:p>
          <a:endParaRPr kumimoji="1" lang="ja-JP" altLang="en-US"/>
        </a:p>
      </dgm:t>
    </dgm:pt>
    <dgm:pt modelId="{B9B4B457-426B-4380-BB94-80423442C8AB}" type="pres">
      <dgm:prSet presAssocID="{A390D3BD-ECC6-49CA-A2BD-DEA29093BD97}" presName="parTrans" presStyleLbl="bgSibTrans2D1" presStyleIdx="1" presStyleCnt="3"/>
      <dgm:spPr/>
      <dgm:t>
        <a:bodyPr/>
        <a:lstStyle/>
        <a:p>
          <a:endParaRPr kumimoji="1" lang="ja-JP" altLang="en-US"/>
        </a:p>
      </dgm:t>
    </dgm:pt>
    <dgm:pt modelId="{08CC35D3-009D-4713-A2FC-330D12EB061A}" type="pres">
      <dgm:prSet presAssocID="{D2455C34-DE05-4DE9-A900-119E8758EAB1}" presName="node" presStyleLbl="node1" presStyleIdx="1" presStyleCnt="3" custScaleX="110000" custRadScaleRad="88346">
        <dgm:presLayoutVars>
          <dgm:bulletEnabled val="1"/>
        </dgm:presLayoutVars>
      </dgm:prSet>
      <dgm:spPr/>
      <dgm:t>
        <a:bodyPr/>
        <a:lstStyle/>
        <a:p>
          <a:endParaRPr kumimoji="1" lang="ja-JP" altLang="en-US"/>
        </a:p>
      </dgm:t>
    </dgm:pt>
    <dgm:pt modelId="{0CA8166E-E19D-46FE-8B5D-D83B843EC60B}" type="pres">
      <dgm:prSet presAssocID="{AC8DBD72-B499-460E-B835-B3771AD58BDB}" presName="parTrans" presStyleLbl="bgSibTrans2D1" presStyleIdx="2" presStyleCnt="3"/>
      <dgm:spPr/>
      <dgm:t>
        <a:bodyPr/>
        <a:lstStyle/>
        <a:p>
          <a:endParaRPr kumimoji="1" lang="ja-JP" altLang="en-US"/>
        </a:p>
      </dgm:t>
    </dgm:pt>
    <dgm:pt modelId="{295414A7-C7C4-4A25-8408-135ED35E5BAB}" type="pres">
      <dgm:prSet presAssocID="{DE0DA77F-178D-4AEE-9FD8-62223A01041F}" presName="node" presStyleLbl="node1" presStyleIdx="2" presStyleCnt="3" custScaleX="110000" custRadScaleRad="114388" custRadScaleInc="8177">
        <dgm:presLayoutVars>
          <dgm:bulletEnabled val="1"/>
        </dgm:presLayoutVars>
      </dgm:prSet>
      <dgm:spPr/>
      <dgm:t>
        <a:bodyPr/>
        <a:lstStyle/>
        <a:p>
          <a:endParaRPr kumimoji="1" lang="ja-JP" altLang="en-US"/>
        </a:p>
      </dgm:t>
    </dgm:pt>
  </dgm:ptLst>
  <dgm:cxnLst>
    <dgm:cxn modelId="{AC59C883-15F0-4BBA-A4BA-64BFB6B0C265}" srcId="{8F41E1BC-2AE5-4455-9375-A7022695FEA1}" destId="{DE0DA77F-178D-4AEE-9FD8-62223A01041F}" srcOrd="2" destOrd="0" parTransId="{AC8DBD72-B499-460E-B835-B3771AD58BDB}" sibTransId="{28B61693-9EC6-48D9-8041-EA8498684F2C}"/>
    <dgm:cxn modelId="{286765F1-A1CD-47DD-A9EF-4F8CA466BE55}" srcId="{785C267A-F4D5-4A90-A4DF-B4B7614DD0CE}" destId="{958E3805-8935-4A25-B308-E04336956268}" srcOrd="0" destOrd="0" parTransId="{379FE409-69A2-4EDA-979D-E17B1512EE9F}" sibTransId="{BC91C4B5-9BFD-4016-8355-D855BCCC18E7}"/>
    <dgm:cxn modelId="{F4E92FAA-5785-4A87-81C4-E79EC197FB95}" srcId="{80DC40EC-751E-4224-9DB5-40E9369AA8BE}" destId="{785C267A-F4D5-4A90-A4DF-B4B7614DD0CE}" srcOrd="2" destOrd="0" parTransId="{D9C2E263-94BF-4CEE-AEDC-9330647BA5E5}" sibTransId="{E1764DD0-C43E-4048-BB82-309AE57F7B0F}"/>
    <dgm:cxn modelId="{55C1B7EA-E400-4C31-9C0B-00B172F68F42}" srcId="{0A25BB85-C4F9-457F-9864-43C2D29F6F9B}" destId="{27897A75-44A4-4BA6-B55D-5603130BE4E4}" srcOrd="0" destOrd="0" parTransId="{5FB2459E-08EF-4620-99C9-520425328DCA}" sibTransId="{1A50361A-60CD-4DC7-912A-1C0CED5F8130}"/>
    <dgm:cxn modelId="{D6305EA6-ED02-4EEC-8490-0F854038D1CD}" type="presOf" srcId="{AC8DBD72-B499-460E-B835-B3771AD58BDB}" destId="{0CA8166E-E19D-46FE-8B5D-D83B843EC60B}" srcOrd="0" destOrd="0" presId="urn:microsoft.com/office/officeart/2005/8/layout/radial4"/>
    <dgm:cxn modelId="{A6D8B8C1-1B63-47B4-A0C5-EF703DA4D2F2}" type="presOf" srcId="{A390D3BD-ECC6-49CA-A2BD-DEA29093BD97}" destId="{B9B4B457-426B-4380-BB94-80423442C8AB}" srcOrd="0" destOrd="0" presId="urn:microsoft.com/office/officeart/2005/8/layout/radial4"/>
    <dgm:cxn modelId="{F876BD07-A91D-40A1-9639-33EED5C66375}" srcId="{80DC40EC-751E-4224-9DB5-40E9369AA8BE}" destId="{8F41E1BC-2AE5-4455-9375-A7022695FEA1}" srcOrd="0" destOrd="0" parTransId="{00BE6FD0-5643-4AAB-85FF-6E5E2065F162}" sibTransId="{55DF15E6-FA8C-41FB-A094-F6E573205214}"/>
    <dgm:cxn modelId="{2A65B1FD-4944-4E5D-8651-67F5AF748DA5}" srcId="{8F41E1BC-2AE5-4455-9375-A7022695FEA1}" destId="{27A32E5A-EA23-4E06-8B91-6484C21BB22D}" srcOrd="0" destOrd="0" parTransId="{EF5B0504-23A1-4826-B795-A5E68AE8DE1F}" sibTransId="{FA5AB691-4FA3-4C9F-8EB1-496BF673B325}"/>
    <dgm:cxn modelId="{AAD79AD9-FB0E-4760-9A8F-BEEB570A3EE5}" type="presOf" srcId="{D2455C34-DE05-4DE9-A900-119E8758EAB1}" destId="{08CC35D3-009D-4713-A2FC-330D12EB061A}" srcOrd="0" destOrd="0" presId="urn:microsoft.com/office/officeart/2005/8/layout/radial4"/>
    <dgm:cxn modelId="{4E0ABB18-5836-4D9A-A507-FC8AC11A6897}" type="presOf" srcId="{8F41E1BC-2AE5-4455-9375-A7022695FEA1}" destId="{261FBE65-02F0-4C78-A732-A114CD27FDD2}" srcOrd="0" destOrd="0" presId="urn:microsoft.com/office/officeart/2005/8/layout/radial4"/>
    <dgm:cxn modelId="{79A4E68D-C8CC-478D-BC7E-CF5429F5D7A0}" srcId="{8F41E1BC-2AE5-4455-9375-A7022695FEA1}" destId="{D2455C34-DE05-4DE9-A900-119E8758EAB1}" srcOrd="1" destOrd="0" parTransId="{A390D3BD-ECC6-49CA-A2BD-DEA29093BD97}" sibTransId="{26381D20-338A-4A5C-B9BC-86164B50AC58}"/>
    <dgm:cxn modelId="{2BF539E1-7891-4051-8534-C307C46EB19B}" type="presOf" srcId="{27A32E5A-EA23-4E06-8B91-6484C21BB22D}" destId="{2B32E33D-E032-4411-A53F-253806A920F0}" srcOrd="0" destOrd="0" presId="urn:microsoft.com/office/officeart/2005/8/layout/radial4"/>
    <dgm:cxn modelId="{81767887-B9E4-47FC-B3B3-21C948CE904E}" type="presOf" srcId="{80DC40EC-751E-4224-9DB5-40E9369AA8BE}" destId="{F84B6728-E01A-4E1E-8A04-FCF7AD2CA937}" srcOrd="0" destOrd="0" presId="urn:microsoft.com/office/officeart/2005/8/layout/radial4"/>
    <dgm:cxn modelId="{167A59EF-FF9D-4FF9-8AAA-B7272B760D6A}" type="presOf" srcId="{EF5B0504-23A1-4826-B795-A5E68AE8DE1F}" destId="{158FDBE1-B25B-40A4-B7A8-A74432E4D444}" srcOrd="0" destOrd="0" presId="urn:microsoft.com/office/officeart/2005/8/layout/radial4"/>
    <dgm:cxn modelId="{9B7F6746-841C-4A8B-B9D6-8BAAD7274E68}" srcId="{0A25BB85-C4F9-457F-9864-43C2D29F6F9B}" destId="{12FC2E6A-A752-417D-A86C-1919AA048459}" srcOrd="1" destOrd="0" parTransId="{74839908-8A4E-49E0-9A65-3D58A1105981}" sibTransId="{2623428F-C711-4957-9541-25C4C69F81AB}"/>
    <dgm:cxn modelId="{7F28BB3F-5008-4459-AB94-8133277C4646}" srcId="{80DC40EC-751E-4224-9DB5-40E9369AA8BE}" destId="{0A25BB85-C4F9-457F-9864-43C2D29F6F9B}" srcOrd="1" destOrd="0" parTransId="{0D43AD08-EDAF-40BE-8E10-A86C4E9D79E7}" sibTransId="{C35C4B9B-832A-4D65-A18A-907A2D75B85F}"/>
    <dgm:cxn modelId="{7886DE2D-4DF9-4FAF-B9F7-1164078E9013}" srcId="{785C267A-F4D5-4A90-A4DF-B4B7614DD0CE}" destId="{3626EC50-1994-4A7E-B101-6C329FDBC5B9}" srcOrd="1" destOrd="0" parTransId="{8C164989-6C3F-4431-A284-6A070AB40129}" sibTransId="{DFC58CFB-6D89-4ED9-9700-58C5A17804E7}"/>
    <dgm:cxn modelId="{705B8CCE-A8F0-4440-B197-F7942DB5C678}" type="presOf" srcId="{DE0DA77F-178D-4AEE-9FD8-62223A01041F}" destId="{295414A7-C7C4-4A25-8408-135ED35E5BAB}" srcOrd="0" destOrd="0" presId="urn:microsoft.com/office/officeart/2005/8/layout/radial4"/>
    <dgm:cxn modelId="{2F4481B4-5E69-4F98-9C0D-2C13BF92F192}" type="presParOf" srcId="{F84B6728-E01A-4E1E-8A04-FCF7AD2CA937}" destId="{261FBE65-02F0-4C78-A732-A114CD27FDD2}" srcOrd="0" destOrd="0" presId="urn:microsoft.com/office/officeart/2005/8/layout/radial4"/>
    <dgm:cxn modelId="{8C148E2F-9620-4A12-A265-B40CA3BBE2AB}" type="presParOf" srcId="{F84B6728-E01A-4E1E-8A04-FCF7AD2CA937}" destId="{158FDBE1-B25B-40A4-B7A8-A74432E4D444}" srcOrd="1" destOrd="0" presId="urn:microsoft.com/office/officeart/2005/8/layout/radial4"/>
    <dgm:cxn modelId="{3A27F66E-0487-446C-B145-8291D2F58850}" type="presParOf" srcId="{F84B6728-E01A-4E1E-8A04-FCF7AD2CA937}" destId="{2B32E33D-E032-4411-A53F-253806A920F0}" srcOrd="2" destOrd="0" presId="urn:microsoft.com/office/officeart/2005/8/layout/radial4"/>
    <dgm:cxn modelId="{3321F819-476D-4771-BD1F-FA2A1DDF3642}" type="presParOf" srcId="{F84B6728-E01A-4E1E-8A04-FCF7AD2CA937}" destId="{B9B4B457-426B-4380-BB94-80423442C8AB}" srcOrd="3" destOrd="0" presId="urn:microsoft.com/office/officeart/2005/8/layout/radial4"/>
    <dgm:cxn modelId="{22276EB6-3A8B-4076-800D-D03F0C11ED0C}" type="presParOf" srcId="{F84B6728-E01A-4E1E-8A04-FCF7AD2CA937}" destId="{08CC35D3-009D-4713-A2FC-330D12EB061A}" srcOrd="4" destOrd="0" presId="urn:microsoft.com/office/officeart/2005/8/layout/radial4"/>
    <dgm:cxn modelId="{FE1E6739-EF2C-4419-98BD-7D8BB73C0CBC}" type="presParOf" srcId="{F84B6728-E01A-4E1E-8A04-FCF7AD2CA937}" destId="{0CA8166E-E19D-46FE-8B5D-D83B843EC60B}" srcOrd="5" destOrd="0" presId="urn:microsoft.com/office/officeart/2005/8/layout/radial4"/>
    <dgm:cxn modelId="{E8952B22-BCF8-4796-A803-3FE0450CCA6E}" type="presParOf" srcId="{F84B6728-E01A-4E1E-8A04-FCF7AD2CA937}" destId="{295414A7-C7C4-4A25-8408-135ED35E5BAB}" srcOrd="6"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060710-7A49-48A1-B4C9-0914C6005A83}"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46D86AF8-D3D4-4D2C-B01C-BBC5E1D31C5C}">
      <dgm:prSet phldrT="[テキスト]" custT="1">
        <dgm:style>
          <a:lnRef idx="3">
            <a:schemeClr val="lt1"/>
          </a:lnRef>
          <a:fillRef idx="1">
            <a:schemeClr val="accent4"/>
          </a:fillRef>
          <a:effectRef idx="1">
            <a:schemeClr val="accent4"/>
          </a:effectRef>
          <a:fontRef idx="minor">
            <a:schemeClr val="lt1"/>
          </a:fontRef>
        </dgm:style>
      </dgm:prSet>
      <dgm:spPr/>
      <dgm:t>
        <a:bodyPr/>
        <a:lstStyle/>
        <a:p>
          <a:r>
            <a:rPr kumimoji="1" lang="ja-JP" altLang="en-US" sz="2800" b="1" dirty="0" smtClean="0"/>
            <a:t>不</a:t>
          </a:r>
          <a:r>
            <a:rPr kumimoji="1" lang="en-US" altLang="ja-JP" sz="2800" b="1" dirty="0" smtClean="0"/>
            <a:t/>
          </a:r>
          <a:br>
            <a:rPr kumimoji="1" lang="en-US" altLang="ja-JP" sz="2800" b="1" dirty="0" smtClean="0"/>
          </a:br>
          <a:r>
            <a:rPr kumimoji="1" lang="ja-JP" altLang="en-US" sz="2800" b="1" dirty="0" smtClean="0"/>
            <a:t>当</a:t>
          </a:r>
          <a:r>
            <a:rPr kumimoji="1" lang="en-US" altLang="ja-JP" sz="2800" b="1" dirty="0" smtClean="0"/>
            <a:t/>
          </a:r>
          <a:br>
            <a:rPr kumimoji="1" lang="en-US" altLang="ja-JP" sz="2800" b="1" dirty="0" smtClean="0"/>
          </a:br>
          <a:r>
            <a:rPr kumimoji="1" lang="ja-JP" altLang="en-US" sz="2800" b="1" dirty="0" smtClean="0"/>
            <a:t>利</a:t>
          </a:r>
          <a:r>
            <a:rPr kumimoji="1" lang="en-US" altLang="ja-JP" sz="2800" b="1" dirty="0" smtClean="0"/>
            <a:t/>
          </a:r>
          <a:br>
            <a:rPr kumimoji="1" lang="en-US" altLang="ja-JP" sz="2800" b="1" dirty="0" smtClean="0"/>
          </a:br>
          <a:r>
            <a:rPr kumimoji="1" lang="ja-JP" altLang="en-US" sz="2800" b="1" dirty="0" smtClean="0"/>
            <a:t>得</a:t>
          </a:r>
          <a:endParaRPr kumimoji="1" lang="ja-JP" altLang="en-US" sz="2800" b="1" dirty="0"/>
        </a:p>
      </dgm:t>
    </dgm:pt>
    <dgm:pt modelId="{F4801A78-43E2-4F24-B1A5-5EF1E155D3BE}" type="parTrans" cxnId="{F21B89E0-3E59-4EEA-99E7-FBD17492801B}">
      <dgm:prSet/>
      <dgm:spPr/>
      <dgm:t>
        <a:bodyPr/>
        <a:lstStyle/>
        <a:p>
          <a:endParaRPr kumimoji="1" lang="ja-JP" altLang="en-US" sz="1050" b="1"/>
        </a:p>
      </dgm:t>
    </dgm:pt>
    <dgm:pt modelId="{B53AC827-501B-426F-B2A1-6F6F5C7F18EE}" type="sibTrans" cxnId="{F21B89E0-3E59-4EEA-99E7-FBD17492801B}">
      <dgm:prSet/>
      <dgm:spPr/>
      <dgm:t>
        <a:bodyPr/>
        <a:lstStyle/>
        <a:p>
          <a:endParaRPr kumimoji="1" lang="ja-JP" altLang="en-US" sz="1050" b="1"/>
        </a:p>
      </dgm:t>
    </dgm:pt>
    <dgm:pt modelId="{F6E04FBF-B8E6-4875-83D9-B34EC682BEAA}">
      <dgm:prSet phldrT="[テキスト]"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kumimoji="1" lang="ja-JP" altLang="en-US" sz="2800" b="1" dirty="0" smtClean="0"/>
            <a:t>一般不当利得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703</a:t>
          </a:r>
          <a:r>
            <a:rPr kumimoji="1" lang="ja-JP" altLang="en-US" sz="2400" b="1" dirty="0" smtClean="0"/>
            <a:t>条，</a:t>
          </a:r>
          <a:r>
            <a:rPr kumimoji="1" lang="en-US" altLang="ja-JP" sz="2400" b="1" dirty="0" smtClean="0"/>
            <a:t>704</a:t>
          </a:r>
          <a:r>
            <a:rPr kumimoji="1" lang="ja-JP" altLang="en-US" sz="2400" b="1" dirty="0" smtClean="0"/>
            <a:t>条</a:t>
          </a:r>
          <a:endParaRPr kumimoji="1" lang="ja-JP" altLang="en-US" sz="2400" b="1" dirty="0"/>
        </a:p>
      </dgm:t>
    </dgm:pt>
    <dgm:pt modelId="{1F8399AB-D005-4560-B290-E5D559EEF6FD}" type="parTrans" cxnId="{003DBA80-65C0-40A8-ADD1-130B78709FEA}">
      <dgm:prSet custT="1"/>
      <dgm:spPr/>
      <dgm:t>
        <a:bodyPr/>
        <a:lstStyle/>
        <a:p>
          <a:endParaRPr kumimoji="1" lang="ja-JP" altLang="en-US" sz="1050" b="1"/>
        </a:p>
      </dgm:t>
    </dgm:pt>
    <dgm:pt modelId="{5F013B4E-FE8E-455C-A7D3-FF9B8F55FA14}" type="sibTrans" cxnId="{003DBA80-65C0-40A8-ADD1-130B78709FEA}">
      <dgm:prSet/>
      <dgm:spPr/>
      <dgm:t>
        <a:bodyPr/>
        <a:lstStyle/>
        <a:p>
          <a:endParaRPr kumimoji="1" lang="ja-JP" altLang="en-US" sz="1050" b="1"/>
        </a:p>
      </dgm:t>
    </dgm:pt>
    <dgm:pt modelId="{D8DA7A14-CC0B-45C3-901F-82619689B8B2}">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特別不当利得</a:t>
          </a:r>
          <a:endParaRPr kumimoji="1" lang="ja-JP" altLang="en-US" sz="2800" b="1" dirty="0"/>
        </a:p>
      </dgm:t>
    </dgm:pt>
    <dgm:pt modelId="{55E35B0A-AABD-4596-8576-FA27B5B115B7}" type="parTrans" cxnId="{4D754758-AB40-4FD6-8E18-B1888D76E809}">
      <dgm:prSet custT="1"/>
      <dgm:spPr/>
      <dgm:t>
        <a:bodyPr/>
        <a:lstStyle/>
        <a:p>
          <a:endParaRPr kumimoji="1" lang="ja-JP" altLang="en-US" sz="1050" b="1"/>
        </a:p>
      </dgm:t>
    </dgm:pt>
    <dgm:pt modelId="{CB6798F2-4818-44A2-92A2-0BE193E09CB4}" type="sibTrans" cxnId="{4D754758-AB40-4FD6-8E18-B1888D76E809}">
      <dgm:prSet/>
      <dgm:spPr/>
      <dgm:t>
        <a:bodyPr/>
        <a:lstStyle/>
        <a:p>
          <a:endParaRPr kumimoji="1" lang="ja-JP" altLang="en-US" sz="1050" b="1"/>
        </a:p>
      </dgm:t>
    </dgm:pt>
    <dgm:pt modelId="{42D9C0F6-7D5C-4D03-A75B-7D54A1F7F861}">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給付不当利得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705,706,708</a:t>
          </a:r>
          <a:r>
            <a:rPr kumimoji="1" lang="ja-JP" altLang="en-US" sz="2400" b="1" dirty="0" smtClean="0"/>
            <a:t>条</a:t>
          </a:r>
          <a:endParaRPr kumimoji="1" lang="en-US" altLang="ja-JP" sz="2400" b="1" dirty="0" smtClean="0"/>
        </a:p>
      </dgm:t>
    </dgm:pt>
    <dgm:pt modelId="{4FF5E35E-3637-4A5D-BD12-908C758A1E40}" type="parTrans" cxnId="{23F1A45D-6294-4ADF-89EA-6427EEBD4968}">
      <dgm:prSet custT="1"/>
      <dgm:spPr/>
      <dgm:t>
        <a:bodyPr/>
        <a:lstStyle/>
        <a:p>
          <a:endParaRPr kumimoji="1" lang="ja-JP" altLang="en-US" sz="1050" b="1"/>
        </a:p>
      </dgm:t>
    </dgm:pt>
    <dgm:pt modelId="{3D08A0C5-E48D-42E2-9476-A2C3DF8F2DBA}" type="sibTrans" cxnId="{23F1A45D-6294-4ADF-89EA-6427EEBD4968}">
      <dgm:prSet/>
      <dgm:spPr/>
      <dgm:t>
        <a:bodyPr/>
        <a:lstStyle/>
        <a:p>
          <a:endParaRPr kumimoji="1" lang="ja-JP" altLang="en-US" sz="1050" b="1"/>
        </a:p>
      </dgm:t>
    </dgm:pt>
    <dgm:pt modelId="{F006CA80-AC84-48C2-B095-B8FE6156EB6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支出不当利得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707</a:t>
          </a:r>
          <a:r>
            <a:rPr kumimoji="1" lang="ja-JP" altLang="en-US" sz="2400" b="1" dirty="0" smtClean="0"/>
            <a:t>条</a:t>
          </a:r>
          <a:endParaRPr kumimoji="1" lang="ja-JP" altLang="en-US" sz="2800" b="1" dirty="0"/>
        </a:p>
      </dgm:t>
    </dgm:pt>
    <dgm:pt modelId="{89D33D5F-E1D2-49E4-9B55-47F58AD24E73}" type="parTrans" cxnId="{68303FA5-1D72-4321-A24B-4E3D27E69A20}">
      <dgm:prSet custT="1"/>
      <dgm:spPr/>
      <dgm:t>
        <a:bodyPr/>
        <a:lstStyle/>
        <a:p>
          <a:endParaRPr kumimoji="1" lang="ja-JP" altLang="en-US" sz="1050" b="1"/>
        </a:p>
      </dgm:t>
    </dgm:pt>
    <dgm:pt modelId="{0CC133C6-6B9C-4480-9AFB-1DBEFE1B2DEB}" type="sibTrans" cxnId="{68303FA5-1D72-4321-A24B-4E3D27E69A20}">
      <dgm:prSet/>
      <dgm:spPr/>
      <dgm:t>
        <a:bodyPr/>
        <a:lstStyle/>
        <a:p>
          <a:endParaRPr kumimoji="1" lang="ja-JP" altLang="en-US" sz="1050" b="1"/>
        </a:p>
      </dgm:t>
    </dgm:pt>
    <dgm:pt modelId="{43FA67B3-5350-4026-B443-FCE64E961364}">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侵害不当利得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191</a:t>
          </a:r>
          <a:r>
            <a:rPr kumimoji="1" lang="ja-JP" altLang="en-US" sz="2400" b="1" dirty="0" smtClean="0"/>
            <a:t>条，</a:t>
          </a:r>
          <a:r>
            <a:rPr kumimoji="1" lang="en-US" altLang="ja-JP" sz="2400" b="1" dirty="0" smtClean="0"/>
            <a:t>248</a:t>
          </a:r>
          <a:r>
            <a:rPr kumimoji="1" lang="ja-JP" altLang="en-US" sz="2400" b="1" dirty="0" smtClean="0"/>
            <a:t>条</a:t>
          </a:r>
          <a:endParaRPr kumimoji="1" lang="ja-JP" altLang="en-US" sz="2400" b="1" dirty="0"/>
        </a:p>
      </dgm:t>
    </dgm:pt>
    <dgm:pt modelId="{F5A43A7C-990D-4E42-A05D-33907C6B1E94}" type="parTrans" cxnId="{82733648-A1DD-4111-843E-0B16DB5BC7B9}">
      <dgm:prSet custT="1"/>
      <dgm:spPr/>
      <dgm:t>
        <a:bodyPr/>
        <a:lstStyle/>
        <a:p>
          <a:endParaRPr kumimoji="1" lang="ja-JP" altLang="en-US" sz="1050" b="1"/>
        </a:p>
      </dgm:t>
    </dgm:pt>
    <dgm:pt modelId="{3A9CB34E-C6B6-4F6E-B010-FB026427B38A}" type="sibTrans" cxnId="{82733648-A1DD-4111-843E-0B16DB5BC7B9}">
      <dgm:prSet/>
      <dgm:spPr/>
      <dgm:t>
        <a:bodyPr/>
        <a:lstStyle/>
        <a:p>
          <a:endParaRPr kumimoji="1" lang="ja-JP" altLang="en-US" sz="1050" b="1"/>
        </a:p>
      </dgm:t>
    </dgm:pt>
    <dgm:pt modelId="{C469AD9F-6AF7-4E66-B9ED-8AA4462D8CA1}" type="pres">
      <dgm:prSet presAssocID="{73060710-7A49-48A1-B4C9-0914C6005A83}" presName="diagram" presStyleCnt="0">
        <dgm:presLayoutVars>
          <dgm:chPref val="1"/>
          <dgm:dir/>
          <dgm:animOne val="branch"/>
          <dgm:animLvl val="lvl"/>
          <dgm:resizeHandles val="exact"/>
        </dgm:presLayoutVars>
      </dgm:prSet>
      <dgm:spPr/>
      <dgm:t>
        <a:bodyPr/>
        <a:lstStyle/>
        <a:p>
          <a:endParaRPr kumimoji="1" lang="ja-JP" altLang="en-US"/>
        </a:p>
      </dgm:t>
    </dgm:pt>
    <dgm:pt modelId="{07E29AC4-3014-4D0F-88B8-A924551180A3}" type="pres">
      <dgm:prSet presAssocID="{46D86AF8-D3D4-4D2C-B01C-BBC5E1D31C5C}" presName="root1" presStyleCnt="0"/>
      <dgm:spPr/>
    </dgm:pt>
    <dgm:pt modelId="{44311FB2-103F-443E-9DAE-47FCBF17150C}" type="pres">
      <dgm:prSet presAssocID="{46D86AF8-D3D4-4D2C-B01C-BBC5E1D31C5C}" presName="LevelOneTextNode" presStyleLbl="node0" presStyleIdx="0" presStyleCnt="1" custScaleX="38555" custScaleY="214359" custLinFactNeighborX="25732" custLinFactNeighborY="-19872">
        <dgm:presLayoutVars>
          <dgm:chPref val="3"/>
        </dgm:presLayoutVars>
      </dgm:prSet>
      <dgm:spPr/>
      <dgm:t>
        <a:bodyPr/>
        <a:lstStyle/>
        <a:p>
          <a:endParaRPr kumimoji="1" lang="ja-JP" altLang="en-US"/>
        </a:p>
      </dgm:t>
    </dgm:pt>
    <dgm:pt modelId="{D3335513-4C26-4FEC-BACB-2515981AA88D}" type="pres">
      <dgm:prSet presAssocID="{46D86AF8-D3D4-4D2C-B01C-BBC5E1D31C5C}" presName="level2hierChild" presStyleCnt="0"/>
      <dgm:spPr/>
    </dgm:pt>
    <dgm:pt modelId="{F6C10AE0-2371-42D7-BC8C-AF961ADDC60B}" type="pres">
      <dgm:prSet presAssocID="{1F8399AB-D005-4560-B290-E5D559EEF6FD}" presName="conn2-1" presStyleLbl="parChTrans1D2" presStyleIdx="0" presStyleCnt="2"/>
      <dgm:spPr/>
      <dgm:t>
        <a:bodyPr/>
        <a:lstStyle/>
        <a:p>
          <a:endParaRPr kumimoji="1" lang="ja-JP" altLang="en-US"/>
        </a:p>
      </dgm:t>
    </dgm:pt>
    <dgm:pt modelId="{A6E4B9D7-BAEA-454C-8995-E0960AA1A891}" type="pres">
      <dgm:prSet presAssocID="{1F8399AB-D005-4560-B290-E5D559EEF6FD}" presName="connTx" presStyleLbl="parChTrans1D2" presStyleIdx="0" presStyleCnt="2"/>
      <dgm:spPr/>
      <dgm:t>
        <a:bodyPr/>
        <a:lstStyle/>
        <a:p>
          <a:endParaRPr kumimoji="1" lang="ja-JP" altLang="en-US"/>
        </a:p>
      </dgm:t>
    </dgm:pt>
    <dgm:pt modelId="{A47025F3-72A2-4217-B697-45D627C36CC8}" type="pres">
      <dgm:prSet presAssocID="{F6E04FBF-B8E6-4875-83D9-B34EC682BEAA}" presName="root2" presStyleCnt="0"/>
      <dgm:spPr/>
    </dgm:pt>
    <dgm:pt modelId="{7FA65D9C-31B7-431E-BF2B-865A1ADEE56B}" type="pres">
      <dgm:prSet presAssocID="{F6E04FBF-B8E6-4875-83D9-B34EC682BEAA}" presName="LevelTwoTextNode" presStyleLbl="node2" presStyleIdx="0" presStyleCnt="2" custScaleX="121001" custScaleY="90910" custLinFactNeighborX="7184" custLinFactNeighborY="-26543">
        <dgm:presLayoutVars>
          <dgm:chPref val="3"/>
        </dgm:presLayoutVars>
      </dgm:prSet>
      <dgm:spPr/>
      <dgm:t>
        <a:bodyPr/>
        <a:lstStyle/>
        <a:p>
          <a:endParaRPr kumimoji="1" lang="ja-JP" altLang="en-US"/>
        </a:p>
      </dgm:t>
    </dgm:pt>
    <dgm:pt modelId="{9E2BE237-600A-4C98-AE79-B138F0E93F7B}" type="pres">
      <dgm:prSet presAssocID="{F6E04FBF-B8E6-4875-83D9-B34EC682BEAA}" presName="level3hierChild" presStyleCnt="0"/>
      <dgm:spPr/>
    </dgm:pt>
    <dgm:pt modelId="{6329A0F7-2FF1-4DBE-AD58-650384CFA2D8}" type="pres">
      <dgm:prSet presAssocID="{55E35B0A-AABD-4596-8576-FA27B5B115B7}" presName="conn2-1" presStyleLbl="parChTrans1D2" presStyleIdx="1" presStyleCnt="2"/>
      <dgm:spPr/>
      <dgm:t>
        <a:bodyPr/>
        <a:lstStyle/>
        <a:p>
          <a:endParaRPr kumimoji="1" lang="ja-JP" altLang="en-US"/>
        </a:p>
      </dgm:t>
    </dgm:pt>
    <dgm:pt modelId="{EC7EE402-88A8-403F-962F-E5E818FD4B71}" type="pres">
      <dgm:prSet presAssocID="{55E35B0A-AABD-4596-8576-FA27B5B115B7}" presName="connTx" presStyleLbl="parChTrans1D2" presStyleIdx="1" presStyleCnt="2"/>
      <dgm:spPr/>
      <dgm:t>
        <a:bodyPr/>
        <a:lstStyle/>
        <a:p>
          <a:endParaRPr kumimoji="1" lang="ja-JP" altLang="en-US"/>
        </a:p>
      </dgm:t>
    </dgm:pt>
    <dgm:pt modelId="{68AF4600-379A-4C40-8158-F4E9CD68DDE0}" type="pres">
      <dgm:prSet presAssocID="{D8DA7A14-CC0B-45C3-901F-82619689B8B2}" presName="root2" presStyleCnt="0"/>
      <dgm:spPr/>
    </dgm:pt>
    <dgm:pt modelId="{3B9FBC31-A0D2-4544-BC5A-51DBD4570F7C}" type="pres">
      <dgm:prSet presAssocID="{D8DA7A14-CC0B-45C3-901F-82619689B8B2}" presName="LevelTwoTextNode" presStyleLbl="node2" presStyleIdx="1" presStyleCnt="2" custScaleX="121001" custScaleY="90910" custLinFactNeighborX="7184" custLinFactNeighborY="-26542">
        <dgm:presLayoutVars>
          <dgm:chPref val="3"/>
        </dgm:presLayoutVars>
      </dgm:prSet>
      <dgm:spPr/>
      <dgm:t>
        <a:bodyPr/>
        <a:lstStyle/>
        <a:p>
          <a:endParaRPr kumimoji="1" lang="ja-JP" altLang="en-US"/>
        </a:p>
      </dgm:t>
    </dgm:pt>
    <dgm:pt modelId="{B361329D-28DE-4CA0-AA23-5787B129D31C}" type="pres">
      <dgm:prSet presAssocID="{D8DA7A14-CC0B-45C3-901F-82619689B8B2}" presName="level3hierChild" presStyleCnt="0"/>
      <dgm:spPr/>
    </dgm:pt>
    <dgm:pt modelId="{3835ED6C-0909-4335-9AC4-2BB5D767FC23}" type="pres">
      <dgm:prSet presAssocID="{4FF5E35E-3637-4A5D-BD12-908C758A1E40}" presName="conn2-1" presStyleLbl="parChTrans1D3" presStyleIdx="0" presStyleCnt="3"/>
      <dgm:spPr/>
      <dgm:t>
        <a:bodyPr/>
        <a:lstStyle/>
        <a:p>
          <a:endParaRPr kumimoji="1" lang="ja-JP" altLang="en-US"/>
        </a:p>
      </dgm:t>
    </dgm:pt>
    <dgm:pt modelId="{5EEBC08E-BAA9-467A-A883-E5D4F6F5112C}" type="pres">
      <dgm:prSet presAssocID="{4FF5E35E-3637-4A5D-BD12-908C758A1E40}" presName="connTx" presStyleLbl="parChTrans1D3" presStyleIdx="0" presStyleCnt="3"/>
      <dgm:spPr/>
      <dgm:t>
        <a:bodyPr/>
        <a:lstStyle/>
        <a:p>
          <a:endParaRPr kumimoji="1" lang="ja-JP" altLang="en-US"/>
        </a:p>
      </dgm:t>
    </dgm:pt>
    <dgm:pt modelId="{9E750657-9EBA-4D5F-BE23-49C3498AA0A2}" type="pres">
      <dgm:prSet presAssocID="{42D9C0F6-7D5C-4D03-A75B-7D54A1F7F861}" presName="root2" presStyleCnt="0"/>
      <dgm:spPr/>
    </dgm:pt>
    <dgm:pt modelId="{AA16DCC0-F2FE-470C-A4AE-63A6D62F5771}" type="pres">
      <dgm:prSet presAssocID="{42D9C0F6-7D5C-4D03-A75B-7D54A1F7F861}" presName="LevelTwoTextNode" presStyleLbl="node3" presStyleIdx="0" presStyleCnt="3" custScaleX="121000" custScaleY="90910" custLinFactNeighborX="-6313" custLinFactNeighborY="-26543">
        <dgm:presLayoutVars>
          <dgm:chPref val="3"/>
        </dgm:presLayoutVars>
      </dgm:prSet>
      <dgm:spPr/>
      <dgm:t>
        <a:bodyPr/>
        <a:lstStyle/>
        <a:p>
          <a:endParaRPr kumimoji="1" lang="ja-JP" altLang="en-US"/>
        </a:p>
      </dgm:t>
    </dgm:pt>
    <dgm:pt modelId="{9E1AEF90-CCD2-4394-A7B0-D10E0E9156A6}" type="pres">
      <dgm:prSet presAssocID="{42D9C0F6-7D5C-4D03-A75B-7D54A1F7F861}" presName="level3hierChild" presStyleCnt="0"/>
      <dgm:spPr/>
    </dgm:pt>
    <dgm:pt modelId="{E8B56A4C-0B93-46F6-A679-806559C7AA41}" type="pres">
      <dgm:prSet presAssocID="{89D33D5F-E1D2-49E4-9B55-47F58AD24E73}" presName="conn2-1" presStyleLbl="parChTrans1D3" presStyleIdx="1" presStyleCnt="3"/>
      <dgm:spPr/>
      <dgm:t>
        <a:bodyPr/>
        <a:lstStyle/>
        <a:p>
          <a:endParaRPr kumimoji="1" lang="ja-JP" altLang="en-US"/>
        </a:p>
      </dgm:t>
    </dgm:pt>
    <dgm:pt modelId="{9208138E-FEB1-43CF-AB2A-0728AA2A133B}" type="pres">
      <dgm:prSet presAssocID="{89D33D5F-E1D2-49E4-9B55-47F58AD24E73}" presName="connTx" presStyleLbl="parChTrans1D3" presStyleIdx="1" presStyleCnt="3"/>
      <dgm:spPr/>
      <dgm:t>
        <a:bodyPr/>
        <a:lstStyle/>
        <a:p>
          <a:endParaRPr kumimoji="1" lang="ja-JP" altLang="en-US"/>
        </a:p>
      </dgm:t>
    </dgm:pt>
    <dgm:pt modelId="{01D9074C-699C-498B-9F40-F7D7EEE5B856}" type="pres">
      <dgm:prSet presAssocID="{F006CA80-AC84-48C2-B095-B8FE6156EB6F}" presName="root2" presStyleCnt="0"/>
      <dgm:spPr/>
    </dgm:pt>
    <dgm:pt modelId="{B1849CDA-7577-4E08-A230-5302D708DC3C}" type="pres">
      <dgm:prSet presAssocID="{F006CA80-AC84-48C2-B095-B8FE6156EB6F}" presName="LevelTwoTextNode" presStyleLbl="node3" presStyleIdx="1" presStyleCnt="3" custScaleX="121000" custScaleY="90910" custLinFactNeighborX="-6313" custLinFactNeighborY="-26543">
        <dgm:presLayoutVars>
          <dgm:chPref val="3"/>
        </dgm:presLayoutVars>
      </dgm:prSet>
      <dgm:spPr/>
      <dgm:t>
        <a:bodyPr/>
        <a:lstStyle/>
        <a:p>
          <a:endParaRPr kumimoji="1" lang="ja-JP" altLang="en-US"/>
        </a:p>
      </dgm:t>
    </dgm:pt>
    <dgm:pt modelId="{B3A2257A-AE7B-43E1-842C-E3430AE51133}" type="pres">
      <dgm:prSet presAssocID="{F006CA80-AC84-48C2-B095-B8FE6156EB6F}" presName="level3hierChild" presStyleCnt="0"/>
      <dgm:spPr/>
    </dgm:pt>
    <dgm:pt modelId="{6C294D9F-2FB6-4ABE-A3DF-6AD7B1D2751F}" type="pres">
      <dgm:prSet presAssocID="{F5A43A7C-990D-4E42-A05D-33907C6B1E94}" presName="conn2-1" presStyleLbl="parChTrans1D3" presStyleIdx="2" presStyleCnt="3"/>
      <dgm:spPr/>
      <dgm:t>
        <a:bodyPr/>
        <a:lstStyle/>
        <a:p>
          <a:endParaRPr kumimoji="1" lang="ja-JP" altLang="en-US"/>
        </a:p>
      </dgm:t>
    </dgm:pt>
    <dgm:pt modelId="{D2151356-B004-4792-9C9D-E1560FA59366}" type="pres">
      <dgm:prSet presAssocID="{F5A43A7C-990D-4E42-A05D-33907C6B1E94}" presName="connTx" presStyleLbl="parChTrans1D3" presStyleIdx="2" presStyleCnt="3"/>
      <dgm:spPr/>
      <dgm:t>
        <a:bodyPr/>
        <a:lstStyle/>
        <a:p>
          <a:endParaRPr kumimoji="1" lang="ja-JP" altLang="en-US"/>
        </a:p>
      </dgm:t>
    </dgm:pt>
    <dgm:pt modelId="{A5D14BE8-6F15-4398-9B12-11C20618EA2C}" type="pres">
      <dgm:prSet presAssocID="{43FA67B3-5350-4026-B443-FCE64E961364}" presName="root2" presStyleCnt="0"/>
      <dgm:spPr/>
    </dgm:pt>
    <dgm:pt modelId="{D915BD6D-EF5C-475B-821E-40D963ACF8AB}" type="pres">
      <dgm:prSet presAssocID="{43FA67B3-5350-4026-B443-FCE64E961364}" presName="LevelTwoTextNode" presStyleLbl="node3" presStyleIdx="2" presStyleCnt="3" custScaleX="121000" custScaleY="90910" custLinFactNeighborX="-6313" custLinFactNeighborY="-26543">
        <dgm:presLayoutVars>
          <dgm:chPref val="3"/>
        </dgm:presLayoutVars>
      </dgm:prSet>
      <dgm:spPr/>
      <dgm:t>
        <a:bodyPr/>
        <a:lstStyle/>
        <a:p>
          <a:endParaRPr kumimoji="1" lang="ja-JP" altLang="en-US"/>
        </a:p>
      </dgm:t>
    </dgm:pt>
    <dgm:pt modelId="{6A778AE8-AED3-4F48-99DC-D7601222364E}" type="pres">
      <dgm:prSet presAssocID="{43FA67B3-5350-4026-B443-FCE64E961364}" presName="level3hierChild" presStyleCnt="0"/>
      <dgm:spPr/>
    </dgm:pt>
  </dgm:ptLst>
  <dgm:cxnLst>
    <dgm:cxn modelId="{6F0A9870-4999-47EB-8B1F-C6EB53CDBA9E}" type="presOf" srcId="{F006CA80-AC84-48C2-B095-B8FE6156EB6F}" destId="{B1849CDA-7577-4E08-A230-5302D708DC3C}" srcOrd="0" destOrd="0" presId="urn:microsoft.com/office/officeart/2005/8/layout/hierarchy2"/>
    <dgm:cxn modelId="{003DBA80-65C0-40A8-ADD1-130B78709FEA}" srcId="{46D86AF8-D3D4-4D2C-B01C-BBC5E1D31C5C}" destId="{F6E04FBF-B8E6-4875-83D9-B34EC682BEAA}" srcOrd="0" destOrd="0" parTransId="{1F8399AB-D005-4560-B290-E5D559EEF6FD}" sibTransId="{5F013B4E-FE8E-455C-A7D3-FF9B8F55FA14}"/>
    <dgm:cxn modelId="{6362CB9F-604D-4006-85EB-758DD489D10E}" type="presOf" srcId="{F5A43A7C-990D-4E42-A05D-33907C6B1E94}" destId="{6C294D9F-2FB6-4ABE-A3DF-6AD7B1D2751F}" srcOrd="0" destOrd="0" presId="urn:microsoft.com/office/officeart/2005/8/layout/hierarchy2"/>
    <dgm:cxn modelId="{68303FA5-1D72-4321-A24B-4E3D27E69A20}" srcId="{D8DA7A14-CC0B-45C3-901F-82619689B8B2}" destId="{F006CA80-AC84-48C2-B095-B8FE6156EB6F}" srcOrd="1" destOrd="0" parTransId="{89D33D5F-E1D2-49E4-9B55-47F58AD24E73}" sibTransId="{0CC133C6-6B9C-4480-9AFB-1DBEFE1B2DEB}"/>
    <dgm:cxn modelId="{4D754758-AB40-4FD6-8E18-B1888D76E809}" srcId="{46D86AF8-D3D4-4D2C-B01C-BBC5E1D31C5C}" destId="{D8DA7A14-CC0B-45C3-901F-82619689B8B2}" srcOrd="1" destOrd="0" parTransId="{55E35B0A-AABD-4596-8576-FA27B5B115B7}" sibTransId="{CB6798F2-4818-44A2-92A2-0BE193E09CB4}"/>
    <dgm:cxn modelId="{1E378B8B-8743-4D30-B1A9-DCE3D7CFDD14}" type="presOf" srcId="{46D86AF8-D3D4-4D2C-B01C-BBC5E1D31C5C}" destId="{44311FB2-103F-443E-9DAE-47FCBF17150C}" srcOrd="0" destOrd="0" presId="urn:microsoft.com/office/officeart/2005/8/layout/hierarchy2"/>
    <dgm:cxn modelId="{1291A3CE-23EC-4C7E-A5C6-D0F67DDA06A7}" type="presOf" srcId="{1F8399AB-D005-4560-B290-E5D559EEF6FD}" destId="{A6E4B9D7-BAEA-454C-8995-E0960AA1A891}" srcOrd="1" destOrd="0" presId="urn:microsoft.com/office/officeart/2005/8/layout/hierarchy2"/>
    <dgm:cxn modelId="{88B616BB-7C34-455C-ADDB-B2B6A30FE001}" type="presOf" srcId="{89D33D5F-E1D2-49E4-9B55-47F58AD24E73}" destId="{E8B56A4C-0B93-46F6-A679-806559C7AA41}" srcOrd="0" destOrd="0" presId="urn:microsoft.com/office/officeart/2005/8/layout/hierarchy2"/>
    <dgm:cxn modelId="{F21B89E0-3E59-4EEA-99E7-FBD17492801B}" srcId="{73060710-7A49-48A1-B4C9-0914C6005A83}" destId="{46D86AF8-D3D4-4D2C-B01C-BBC5E1D31C5C}" srcOrd="0" destOrd="0" parTransId="{F4801A78-43E2-4F24-B1A5-5EF1E155D3BE}" sibTransId="{B53AC827-501B-426F-B2A1-6F6F5C7F18EE}"/>
    <dgm:cxn modelId="{343AF214-D5D4-48BC-81D3-DADB15DEFA1F}" type="presOf" srcId="{73060710-7A49-48A1-B4C9-0914C6005A83}" destId="{C469AD9F-6AF7-4E66-B9ED-8AA4462D8CA1}" srcOrd="0" destOrd="0" presId="urn:microsoft.com/office/officeart/2005/8/layout/hierarchy2"/>
    <dgm:cxn modelId="{97DDDCB3-0829-4A28-9DB9-43401B280FA9}" type="presOf" srcId="{4FF5E35E-3637-4A5D-BD12-908C758A1E40}" destId="{3835ED6C-0909-4335-9AC4-2BB5D767FC23}" srcOrd="0" destOrd="0" presId="urn:microsoft.com/office/officeart/2005/8/layout/hierarchy2"/>
    <dgm:cxn modelId="{192234E4-CA38-45C9-BAC2-405A1217032E}" type="presOf" srcId="{F6E04FBF-B8E6-4875-83D9-B34EC682BEAA}" destId="{7FA65D9C-31B7-431E-BF2B-865A1ADEE56B}" srcOrd="0" destOrd="0" presId="urn:microsoft.com/office/officeart/2005/8/layout/hierarchy2"/>
    <dgm:cxn modelId="{705FB3F1-EC19-4390-959B-746A9A8591DC}" type="presOf" srcId="{89D33D5F-E1D2-49E4-9B55-47F58AD24E73}" destId="{9208138E-FEB1-43CF-AB2A-0728AA2A133B}" srcOrd="1" destOrd="0" presId="urn:microsoft.com/office/officeart/2005/8/layout/hierarchy2"/>
    <dgm:cxn modelId="{82733648-A1DD-4111-843E-0B16DB5BC7B9}" srcId="{D8DA7A14-CC0B-45C3-901F-82619689B8B2}" destId="{43FA67B3-5350-4026-B443-FCE64E961364}" srcOrd="2" destOrd="0" parTransId="{F5A43A7C-990D-4E42-A05D-33907C6B1E94}" sibTransId="{3A9CB34E-C6B6-4F6E-B010-FB026427B38A}"/>
    <dgm:cxn modelId="{D4AA84BD-ECC4-4EE3-B828-DF032E2E16BC}" type="presOf" srcId="{D8DA7A14-CC0B-45C3-901F-82619689B8B2}" destId="{3B9FBC31-A0D2-4544-BC5A-51DBD4570F7C}" srcOrd="0" destOrd="0" presId="urn:microsoft.com/office/officeart/2005/8/layout/hierarchy2"/>
    <dgm:cxn modelId="{995A274D-CB15-4A7F-8F73-C84566EA7316}" type="presOf" srcId="{43FA67B3-5350-4026-B443-FCE64E961364}" destId="{D915BD6D-EF5C-475B-821E-40D963ACF8AB}" srcOrd="0" destOrd="0" presId="urn:microsoft.com/office/officeart/2005/8/layout/hierarchy2"/>
    <dgm:cxn modelId="{E6502F21-B1A4-402B-86E5-32991DF9FA89}" type="presOf" srcId="{55E35B0A-AABD-4596-8576-FA27B5B115B7}" destId="{6329A0F7-2FF1-4DBE-AD58-650384CFA2D8}" srcOrd="0" destOrd="0" presId="urn:microsoft.com/office/officeart/2005/8/layout/hierarchy2"/>
    <dgm:cxn modelId="{49662086-2C72-4A2E-8EAA-F710D5A008F9}" type="presOf" srcId="{55E35B0A-AABD-4596-8576-FA27B5B115B7}" destId="{EC7EE402-88A8-403F-962F-E5E818FD4B71}" srcOrd="1" destOrd="0" presId="urn:microsoft.com/office/officeart/2005/8/layout/hierarchy2"/>
    <dgm:cxn modelId="{901CAB02-417A-4678-A516-9DB08ED7F49A}" type="presOf" srcId="{42D9C0F6-7D5C-4D03-A75B-7D54A1F7F861}" destId="{AA16DCC0-F2FE-470C-A4AE-63A6D62F5771}" srcOrd="0" destOrd="0" presId="urn:microsoft.com/office/officeart/2005/8/layout/hierarchy2"/>
    <dgm:cxn modelId="{34CE5F83-0D20-4721-A637-089052D1F89F}" type="presOf" srcId="{4FF5E35E-3637-4A5D-BD12-908C758A1E40}" destId="{5EEBC08E-BAA9-467A-A883-E5D4F6F5112C}" srcOrd="1" destOrd="0" presId="urn:microsoft.com/office/officeart/2005/8/layout/hierarchy2"/>
    <dgm:cxn modelId="{80F2B950-D7F5-4F90-BD65-B0C355ACF758}" type="presOf" srcId="{F5A43A7C-990D-4E42-A05D-33907C6B1E94}" destId="{D2151356-B004-4792-9C9D-E1560FA59366}" srcOrd="1" destOrd="0" presId="urn:microsoft.com/office/officeart/2005/8/layout/hierarchy2"/>
    <dgm:cxn modelId="{23F1A45D-6294-4ADF-89EA-6427EEBD4968}" srcId="{D8DA7A14-CC0B-45C3-901F-82619689B8B2}" destId="{42D9C0F6-7D5C-4D03-A75B-7D54A1F7F861}" srcOrd="0" destOrd="0" parTransId="{4FF5E35E-3637-4A5D-BD12-908C758A1E40}" sibTransId="{3D08A0C5-E48D-42E2-9476-A2C3DF8F2DBA}"/>
    <dgm:cxn modelId="{E62E856B-96A8-4153-A4C3-620D271724CF}" type="presOf" srcId="{1F8399AB-D005-4560-B290-E5D559EEF6FD}" destId="{F6C10AE0-2371-42D7-BC8C-AF961ADDC60B}" srcOrd="0" destOrd="0" presId="urn:microsoft.com/office/officeart/2005/8/layout/hierarchy2"/>
    <dgm:cxn modelId="{D9CFA49E-88D2-47D8-8079-D7C2E352C653}" type="presParOf" srcId="{C469AD9F-6AF7-4E66-B9ED-8AA4462D8CA1}" destId="{07E29AC4-3014-4D0F-88B8-A924551180A3}" srcOrd="0" destOrd="0" presId="urn:microsoft.com/office/officeart/2005/8/layout/hierarchy2"/>
    <dgm:cxn modelId="{93D374AE-A3F7-475B-987E-007AEB561C22}" type="presParOf" srcId="{07E29AC4-3014-4D0F-88B8-A924551180A3}" destId="{44311FB2-103F-443E-9DAE-47FCBF17150C}" srcOrd="0" destOrd="0" presId="urn:microsoft.com/office/officeart/2005/8/layout/hierarchy2"/>
    <dgm:cxn modelId="{8DCBA58C-E61D-4171-A0B1-0A4E50C2A512}" type="presParOf" srcId="{07E29AC4-3014-4D0F-88B8-A924551180A3}" destId="{D3335513-4C26-4FEC-BACB-2515981AA88D}" srcOrd="1" destOrd="0" presId="urn:microsoft.com/office/officeart/2005/8/layout/hierarchy2"/>
    <dgm:cxn modelId="{59E88565-25A6-414C-B8C3-1CCCA767F053}" type="presParOf" srcId="{D3335513-4C26-4FEC-BACB-2515981AA88D}" destId="{F6C10AE0-2371-42D7-BC8C-AF961ADDC60B}" srcOrd="0" destOrd="0" presId="urn:microsoft.com/office/officeart/2005/8/layout/hierarchy2"/>
    <dgm:cxn modelId="{34DA1622-FD84-4757-8AB7-EB5B980404D6}" type="presParOf" srcId="{F6C10AE0-2371-42D7-BC8C-AF961ADDC60B}" destId="{A6E4B9D7-BAEA-454C-8995-E0960AA1A891}" srcOrd="0" destOrd="0" presId="urn:microsoft.com/office/officeart/2005/8/layout/hierarchy2"/>
    <dgm:cxn modelId="{21C595DB-5836-4E9B-9F6F-BBF80CD184D4}" type="presParOf" srcId="{D3335513-4C26-4FEC-BACB-2515981AA88D}" destId="{A47025F3-72A2-4217-B697-45D627C36CC8}" srcOrd="1" destOrd="0" presId="urn:microsoft.com/office/officeart/2005/8/layout/hierarchy2"/>
    <dgm:cxn modelId="{90C8CD02-2561-4853-830E-7F1E79CC530F}" type="presParOf" srcId="{A47025F3-72A2-4217-B697-45D627C36CC8}" destId="{7FA65D9C-31B7-431E-BF2B-865A1ADEE56B}" srcOrd="0" destOrd="0" presId="urn:microsoft.com/office/officeart/2005/8/layout/hierarchy2"/>
    <dgm:cxn modelId="{7E23E852-A3DA-4A5D-AB93-DF6125F2E0E4}" type="presParOf" srcId="{A47025F3-72A2-4217-B697-45D627C36CC8}" destId="{9E2BE237-600A-4C98-AE79-B138F0E93F7B}" srcOrd="1" destOrd="0" presId="urn:microsoft.com/office/officeart/2005/8/layout/hierarchy2"/>
    <dgm:cxn modelId="{5B48CD63-0B23-4AE7-817A-8B0C38B7A39A}" type="presParOf" srcId="{D3335513-4C26-4FEC-BACB-2515981AA88D}" destId="{6329A0F7-2FF1-4DBE-AD58-650384CFA2D8}" srcOrd="2" destOrd="0" presId="urn:microsoft.com/office/officeart/2005/8/layout/hierarchy2"/>
    <dgm:cxn modelId="{33DA3927-DE5B-476F-9452-5995D97EECE6}" type="presParOf" srcId="{6329A0F7-2FF1-4DBE-AD58-650384CFA2D8}" destId="{EC7EE402-88A8-403F-962F-E5E818FD4B71}" srcOrd="0" destOrd="0" presId="urn:microsoft.com/office/officeart/2005/8/layout/hierarchy2"/>
    <dgm:cxn modelId="{0744300B-D4B6-48F2-9AAB-DD43E85F2726}" type="presParOf" srcId="{D3335513-4C26-4FEC-BACB-2515981AA88D}" destId="{68AF4600-379A-4C40-8158-F4E9CD68DDE0}" srcOrd="3" destOrd="0" presId="urn:microsoft.com/office/officeart/2005/8/layout/hierarchy2"/>
    <dgm:cxn modelId="{E4F4F5C5-BB22-4439-A5A6-02EF509E2F3B}" type="presParOf" srcId="{68AF4600-379A-4C40-8158-F4E9CD68DDE0}" destId="{3B9FBC31-A0D2-4544-BC5A-51DBD4570F7C}" srcOrd="0" destOrd="0" presId="urn:microsoft.com/office/officeart/2005/8/layout/hierarchy2"/>
    <dgm:cxn modelId="{0F419BA3-B3FF-4CAD-8215-DECD0E05B8DC}" type="presParOf" srcId="{68AF4600-379A-4C40-8158-F4E9CD68DDE0}" destId="{B361329D-28DE-4CA0-AA23-5787B129D31C}" srcOrd="1" destOrd="0" presId="urn:microsoft.com/office/officeart/2005/8/layout/hierarchy2"/>
    <dgm:cxn modelId="{EF30DEA4-8C0D-43AD-BB76-AA4C5938E910}" type="presParOf" srcId="{B361329D-28DE-4CA0-AA23-5787B129D31C}" destId="{3835ED6C-0909-4335-9AC4-2BB5D767FC23}" srcOrd="0" destOrd="0" presId="urn:microsoft.com/office/officeart/2005/8/layout/hierarchy2"/>
    <dgm:cxn modelId="{7C2DBE97-8559-4C9A-B449-50311E7EA201}" type="presParOf" srcId="{3835ED6C-0909-4335-9AC4-2BB5D767FC23}" destId="{5EEBC08E-BAA9-467A-A883-E5D4F6F5112C}" srcOrd="0" destOrd="0" presId="urn:microsoft.com/office/officeart/2005/8/layout/hierarchy2"/>
    <dgm:cxn modelId="{4B1A2DA8-6B89-4CC3-B653-79017D30D862}" type="presParOf" srcId="{B361329D-28DE-4CA0-AA23-5787B129D31C}" destId="{9E750657-9EBA-4D5F-BE23-49C3498AA0A2}" srcOrd="1" destOrd="0" presId="urn:microsoft.com/office/officeart/2005/8/layout/hierarchy2"/>
    <dgm:cxn modelId="{A4DD0600-79B7-49CF-B0AB-54AE3A949AC5}" type="presParOf" srcId="{9E750657-9EBA-4D5F-BE23-49C3498AA0A2}" destId="{AA16DCC0-F2FE-470C-A4AE-63A6D62F5771}" srcOrd="0" destOrd="0" presId="urn:microsoft.com/office/officeart/2005/8/layout/hierarchy2"/>
    <dgm:cxn modelId="{E0431054-C7D2-49D4-95CD-593D3034FF86}" type="presParOf" srcId="{9E750657-9EBA-4D5F-BE23-49C3498AA0A2}" destId="{9E1AEF90-CCD2-4394-A7B0-D10E0E9156A6}" srcOrd="1" destOrd="0" presId="urn:microsoft.com/office/officeart/2005/8/layout/hierarchy2"/>
    <dgm:cxn modelId="{F157A932-54BC-4D62-A8EE-B8C6B3064FE6}" type="presParOf" srcId="{B361329D-28DE-4CA0-AA23-5787B129D31C}" destId="{E8B56A4C-0B93-46F6-A679-806559C7AA41}" srcOrd="2" destOrd="0" presId="urn:microsoft.com/office/officeart/2005/8/layout/hierarchy2"/>
    <dgm:cxn modelId="{030E0D8B-73AF-48F2-8A29-BD6C23EEEB9C}" type="presParOf" srcId="{E8B56A4C-0B93-46F6-A679-806559C7AA41}" destId="{9208138E-FEB1-43CF-AB2A-0728AA2A133B}" srcOrd="0" destOrd="0" presId="urn:microsoft.com/office/officeart/2005/8/layout/hierarchy2"/>
    <dgm:cxn modelId="{865E43E6-D01D-408B-BDF5-3AD2DC35A16A}" type="presParOf" srcId="{B361329D-28DE-4CA0-AA23-5787B129D31C}" destId="{01D9074C-699C-498B-9F40-F7D7EEE5B856}" srcOrd="3" destOrd="0" presId="urn:microsoft.com/office/officeart/2005/8/layout/hierarchy2"/>
    <dgm:cxn modelId="{5ACE06EE-59C1-4822-B671-5C4512FCF8FD}" type="presParOf" srcId="{01D9074C-699C-498B-9F40-F7D7EEE5B856}" destId="{B1849CDA-7577-4E08-A230-5302D708DC3C}" srcOrd="0" destOrd="0" presId="urn:microsoft.com/office/officeart/2005/8/layout/hierarchy2"/>
    <dgm:cxn modelId="{49968508-C6D6-4977-BAB4-9F17DCA18F18}" type="presParOf" srcId="{01D9074C-699C-498B-9F40-F7D7EEE5B856}" destId="{B3A2257A-AE7B-43E1-842C-E3430AE51133}" srcOrd="1" destOrd="0" presId="urn:microsoft.com/office/officeart/2005/8/layout/hierarchy2"/>
    <dgm:cxn modelId="{18B2E8B6-A8A8-4A2F-82B0-831F85AEB6EF}" type="presParOf" srcId="{B361329D-28DE-4CA0-AA23-5787B129D31C}" destId="{6C294D9F-2FB6-4ABE-A3DF-6AD7B1D2751F}" srcOrd="4" destOrd="0" presId="urn:microsoft.com/office/officeart/2005/8/layout/hierarchy2"/>
    <dgm:cxn modelId="{9E33F351-E710-4D2F-A4A7-9304EFF6D3C7}" type="presParOf" srcId="{6C294D9F-2FB6-4ABE-A3DF-6AD7B1D2751F}" destId="{D2151356-B004-4792-9C9D-E1560FA59366}" srcOrd="0" destOrd="0" presId="urn:microsoft.com/office/officeart/2005/8/layout/hierarchy2"/>
    <dgm:cxn modelId="{695F3C56-AAC2-4DD7-B3A8-69EF0EEA163A}" type="presParOf" srcId="{B361329D-28DE-4CA0-AA23-5787B129D31C}" destId="{A5D14BE8-6F15-4398-9B12-11C20618EA2C}" srcOrd="5" destOrd="0" presId="urn:microsoft.com/office/officeart/2005/8/layout/hierarchy2"/>
    <dgm:cxn modelId="{6100CFA1-3D28-41AC-AEFD-37177CDB94CE}" type="presParOf" srcId="{A5D14BE8-6F15-4398-9B12-11C20618EA2C}" destId="{D915BD6D-EF5C-475B-821E-40D963ACF8AB}" srcOrd="0" destOrd="0" presId="urn:microsoft.com/office/officeart/2005/8/layout/hierarchy2"/>
    <dgm:cxn modelId="{1BF8A3FD-8538-42F5-848D-37BAC46A6C00}" type="presParOf" srcId="{A5D14BE8-6F15-4398-9B12-11C20618EA2C}" destId="{6A778AE8-AED3-4F48-99DC-D7601222364E}"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r>
              <a:rPr kumimoji="1" lang="en-US" altLang="ja-JP" smtClean="0"/>
              <a:t>Lecture on Obligation, 2014</a:t>
            </a:r>
            <a:endParaRPr kumimoji="1" lang="ja-JP" altLang="en-US"/>
          </a:p>
        </p:txBody>
      </p:sp>
      <p:sp>
        <p:nvSpPr>
          <p:cNvPr id="3" name="日付プレースホルダー 2"/>
          <p:cNvSpPr>
            <a:spLocks noGrp="1"/>
          </p:cNvSpPr>
          <p:nvPr>
            <p:ph type="dt" sz="quarter" idx="1"/>
          </p:nvPr>
        </p:nvSpPr>
        <p:spPr>
          <a:xfrm>
            <a:off x="3843249" y="0"/>
            <a:ext cx="2940156" cy="496491"/>
          </a:xfrm>
          <a:prstGeom prst="rect">
            <a:avLst/>
          </a:prstGeom>
        </p:spPr>
        <p:txBody>
          <a:bodyPr vert="horz" lIns="91440" tIns="45720" rIns="91440" bIns="45720" rtlCol="0"/>
          <a:lstStyle>
            <a:lvl1pPr algn="r">
              <a:defRPr sz="1200"/>
            </a:lvl1pPr>
          </a:lstStyle>
          <a:p>
            <a:r>
              <a:rPr kumimoji="1" lang="en-US" altLang="ja-JP" smtClean="0"/>
              <a:t>2014/7/1</a:t>
            </a:r>
            <a:endParaRPr kumimoji="1" lang="ja-JP" altLang="en-US"/>
          </a:p>
        </p:txBody>
      </p:sp>
      <p:sp>
        <p:nvSpPr>
          <p:cNvPr id="4" name="フッター プレースホルダー 3"/>
          <p:cNvSpPr>
            <a:spLocks noGrp="1"/>
          </p:cNvSpPr>
          <p:nvPr>
            <p:ph type="ftr" sz="quarter" idx="2"/>
          </p:nvPr>
        </p:nvSpPr>
        <p:spPr>
          <a:xfrm>
            <a:off x="0" y="9431599"/>
            <a:ext cx="2940156" cy="496491"/>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43249" y="9431599"/>
            <a:ext cx="2940156" cy="496491"/>
          </a:xfrm>
          <a:prstGeom prst="rect">
            <a:avLst/>
          </a:prstGeom>
        </p:spPr>
        <p:txBody>
          <a:bodyPr vert="horz" lIns="91440" tIns="45720" rIns="91440" bIns="45720"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r>
              <a:rPr kumimoji="1" lang="en-US" altLang="ja-JP" smtClean="0"/>
              <a:t>Lecture on Obligation, 2014</a:t>
            </a:r>
            <a:endParaRPr kumimoji="1" lang="ja-JP" altLang="en-US"/>
          </a:p>
        </p:txBody>
      </p:sp>
      <p:sp>
        <p:nvSpPr>
          <p:cNvPr id="3" name="日付プレースホルダー 2"/>
          <p:cNvSpPr>
            <a:spLocks noGrp="1"/>
          </p:cNvSpPr>
          <p:nvPr>
            <p:ph type="dt" idx="1"/>
          </p:nvPr>
        </p:nvSpPr>
        <p:spPr>
          <a:xfrm>
            <a:off x="3843249" y="0"/>
            <a:ext cx="2940156" cy="496491"/>
          </a:xfrm>
          <a:prstGeom prst="rect">
            <a:avLst/>
          </a:prstGeom>
        </p:spPr>
        <p:txBody>
          <a:bodyPr vert="horz" lIns="91440" tIns="45720" rIns="91440" bIns="45720" rtlCol="0"/>
          <a:lstStyle>
            <a:lvl1pPr algn="r">
              <a:defRPr sz="1200"/>
            </a:lvl1pPr>
          </a:lstStyle>
          <a:p>
            <a:r>
              <a:rPr kumimoji="1" lang="en-US" altLang="ja-JP" smtClean="0"/>
              <a:t>2014/7/1</a:t>
            </a:r>
            <a:endParaRPr kumimoji="1" lang="ja-JP" altLang="en-US"/>
          </a:p>
        </p:txBody>
      </p:sp>
      <p:sp>
        <p:nvSpPr>
          <p:cNvPr id="4" name="スライド イメージ プレースホルダー 3"/>
          <p:cNvSpPr>
            <a:spLocks noGrp="1" noRot="1" noChangeAspect="1"/>
          </p:cNvSpPr>
          <p:nvPr>
            <p:ph type="sldImg" idx="2"/>
          </p:nvPr>
        </p:nvSpPr>
        <p:spPr>
          <a:xfrm>
            <a:off x="909638" y="744538"/>
            <a:ext cx="4965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8498" y="4716661"/>
            <a:ext cx="5427980" cy="4468416"/>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1599"/>
            <a:ext cx="2940156" cy="496491"/>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43249" y="9431599"/>
            <a:ext cx="2940156" cy="496491"/>
          </a:xfrm>
          <a:prstGeom prst="rect">
            <a:avLst/>
          </a:prstGeom>
        </p:spPr>
        <p:txBody>
          <a:bodyPr vert="horz" lIns="91440" tIns="45720" rIns="91440" bIns="45720"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2014/7/1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2014</a:t>
            </a:r>
            <a:endParaRPr kumimoji="1" lang="ja-JP" altLang="en-US"/>
          </a:p>
        </p:txBody>
      </p:sp>
    </p:spTree>
    <p:extLst>
      <p:ext uri="{BB962C8B-B14F-4D97-AF65-F5344CB8AC3E}">
        <p14:creationId xmlns:p14="http://schemas.microsoft.com/office/powerpoint/2010/main" val="3334366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2014</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2341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2014/7/1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2014/7/1</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2014</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2014/7/1</a:t>
            </a:r>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2014</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2014/7/1</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20.xml"/><Relationship Id="rId2" Type="http://schemas.openxmlformats.org/officeDocument/2006/relationships/slideLayout" Target="../slideLayouts/slideLayout2.xml"/><Relationship Id="rId16" Type="http://schemas.openxmlformats.org/officeDocument/2006/relationships/slide" Target="../slides/slide3.xml"/><Relationship Id="rId20" Type="http://schemas.openxmlformats.org/officeDocument/2006/relationships/slide" Target="../slides/slide3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5.xml"/><Relationship Id="rId10" Type="http://schemas.openxmlformats.org/officeDocument/2006/relationships/slideLayout" Target="../slideLayouts/slideLayout10.xml"/><Relationship Id="rId19" Type="http://schemas.openxmlformats.org/officeDocument/2006/relationships/slide" Target="../slides/slide2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2014/7/1</a:t>
            </a:r>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2014</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1824407" y="6362706"/>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236296"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情報 9">
            <a:hlinkClick r:id="rId14" action="ppaction://hlinksldjump" highlightClick="1"/>
          </p:cNvPr>
          <p:cNvSpPr/>
          <p:nvPr userDrawn="1"/>
        </p:nvSpPr>
        <p:spPr>
          <a:xfrm>
            <a:off x="5508104" y="6362706"/>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情報 11">
            <a:hlinkClick r:id="rId15" action="ppaction://hlinksldjump" highlightClick="1"/>
          </p:cNvPr>
          <p:cNvSpPr/>
          <p:nvPr userDrawn="1"/>
        </p:nvSpPr>
        <p:spPr>
          <a:xfrm>
            <a:off x="2798692" y="6360671"/>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rId16" action="ppaction://hlinksldjump" highlightClick="1"/>
          </p:cNvPr>
          <p:cNvSpPr/>
          <p:nvPr userDrawn="1"/>
        </p:nvSpPr>
        <p:spPr>
          <a:xfrm>
            <a:off x="2317174" y="6360671"/>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動作設定ボタン : 情報 13">
            <a:hlinkClick r:id="rId17" action="ppaction://hlinksldjump" highlightClick="1"/>
          </p:cNvPr>
          <p:cNvSpPr/>
          <p:nvPr userDrawn="1"/>
        </p:nvSpPr>
        <p:spPr>
          <a:xfrm>
            <a:off x="5940152" y="6360671"/>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動作設定ボタン : 情報 14">
            <a:hlinkClick r:id="rId18" action="ppaction://hlinksldjump" highlightClick="1"/>
          </p:cNvPr>
          <p:cNvSpPr/>
          <p:nvPr userDrawn="1"/>
        </p:nvSpPr>
        <p:spPr>
          <a:xfrm>
            <a:off x="3275856" y="6360671"/>
            <a:ext cx="360000" cy="360000"/>
          </a:xfrm>
          <a:prstGeom prst="actionButtonInformati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動作設定ボタン : 情報 15">
            <a:hlinkClick r:id="rId19" action="ppaction://hlinksldjump" highlightClick="1"/>
          </p:cNvPr>
          <p:cNvSpPr/>
          <p:nvPr userDrawn="1"/>
        </p:nvSpPr>
        <p:spPr>
          <a:xfrm>
            <a:off x="6372200" y="6360053"/>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動作設定ボタン : 情報 16">
            <a:hlinkClick r:id="rId20" action="ppaction://hlinksldjump" highlightClick="1"/>
          </p:cNvPr>
          <p:cNvSpPr/>
          <p:nvPr userDrawn="1"/>
        </p:nvSpPr>
        <p:spPr>
          <a:xfrm>
            <a:off x="6804288" y="6360053"/>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2014/7/1</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 action="ppaction://noaction"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情報 10">
            <a:hlinkClick r:id="" action="ppaction://noaction" highlightClick="1"/>
          </p:cNvPr>
          <p:cNvSpPr/>
          <p:nvPr userDrawn="1"/>
        </p:nvSpPr>
        <p:spPr>
          <a:xfrm>
            <a:off x="5652160" y="638132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3131840" y="6381897"/>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8.xml"/><Relationship Id="rId1" Type="http://schemas.openxmlformats.org/officeDocument/2006/relationships/slideLayout" Target="../slideLayouts/slideLayout5.xml"/><Relationship Id="rId5" Type="http://schemas.openxmlformats.org/officeDocument/2006/relationships/slide" Target="slide15.xml"/><Relationship Id="rId4" Type="http://schemas.openxmlformats.org/officeDocument/2006/relationships/slide" Target="slide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6.xml"/><Relationship Id="rId5" Type="http://schemas.openxmlformats.org/officeDocument/2006/relationships/slide" Target="slide18.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36.xml"/><Relationship Id="rId18" Type="http://schemas.openxmlformats.org/officeDocument/2006/relationships/slide" Target="slide33.xml"/><Relationship Id="rId3" Type="http://schemas.openxmlformats.org/officeDocument/2006/relationships/slide" Target="slide5.xml"/><Relationship Id="rId21" Type="http://schemas.openxmlformats.org/officeDocument/2006/relationships/slide" Target="slide35.xml"/><Relationship Id="rId7" Type="http://schemas.openxmlformats.org/officeDocument/2006/relationships/slide" Target="slide11.xml"/><Relationship Id="rId12" Type="http://schemas.openxmlformats.org/officeDocument/2006/relationships/slide" Target="slide17.xml"/><Relationship Id="rId17" Type="http://schemas.openxmlformats.org/officeDocument/2006/relationships/slide" Target="slide23.xml"/><Relationship Id="rId2" Type="http://schemas.openxmlformats.org/officeDocument/2006/relationships/slide" Target="slide3.xml"/><Relationship Id="rId16" Type="http://schemas.openxmlformats.org/officeDocument/2006/relationships/slide" Target="slide22.xml"/><Relationship Id="rId20" Type="http://schemas.openxmlformats.org/officeDocument/2006/relationships/slide" Target="slide34.xml"/><Relationship Id="rId1" Type="http://schemas.openxmlformats.org/officeDocument/2006/relationships/slideLayout" Target="../slideLayouts/slideLayout4.xml"/><Relationship Id="rId6" Type="http://schemas.openxmlformats.org/officeDocument/2006/relationships/slide" Target="slide10.xml"/><Relationship Id="rId11" Type="http://schemas.openxmlformats.org/officeDocument/2006/relationships/slide" Target="slide16.xml"/><Relationship Id="rId5" Type="http://schemas.openxmlformats.org/officeDocument/2006/relationships/slide" Target="slide8.xml"/><Relationship Id="rId15" Type="http://schemas.openxmlformats.org/officeDocument/2006/relationships/slide" Target="slide20.xml"/><Relationship Id="rId10" Type="http://schemas.openxmlformats.org/officeDocument/2006/relationships/slide" Target="slide15.xml"/><Relationship Id="rId19" Type="http://schemas.openxmlformats.org/officeDocument/2006/relationships/slide" Target="slide29.xml"/><Relationship Id="rId4" Type="http://schemas.openxmlformats.org/officeDocument/2006/relationships/slide" Target="slide7.xml"/><Relationship Id="rId9" Type="http://schemas.openxmlformats.org/officeDocument/2006/relationships/slide" Target="slide13.xml"/><Relationship Id="rId14" Type="http://schemas.openxmlformats.org/officeDocument/2006/relationships/slide" Target="slide27.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 Target="slide17.xml"/><Relationship Id="rId7" Type="http://schemas.openxmlformats.org/officeDocument/2006/relationships/diagramQuickStyle" Target="../diagrams/quickStyle1.xml"/><Relationship Id="rId2"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slide" Target="slide18.xml"/><Relationship Id="rId9" Type="http://schemas.microsoft.com/office/2007/relationships/diagramDrawing" Target="../diagrams/drawing1.xml"/></Relationships>
</file>

<file path=ppt/slides/_rels/slide22.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29.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0.xml"/><Relationship Id="rId1" Type="http://schemas.openxmlformats.org/officeDocument/2006/relationships/slideLayout" Target="../slideLayouts/slideLayout6.xml"/><Relationship Id="rId5" Type="http://schemas.openxmlformats.org/officeDocument/2006/relationships/slide" Target="slide7.xml"/><Relationship Id="rId4" Type="http://schemas.openxmlformats.org/officeDocument/2006/relationships/slide" Target="slide21.xml"/></Relationships>
</file>

<file path=ppt/slides/_rels/slide3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1.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3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 Target="slide5.xml"/><Relationship Id="rId7" Type="http://schemas.openxmlformats.org/officeDocument/2006/relationships/diagramQuickStyle" Target="../diagrams/quickStyle2.xml"/><Relationship Id="rId2" Type="http://schemas.openxmlformats.org/officeDocument/2006/relationships/slide" Target="slide34.xml"/><Relationship Id="rId1" Type="http://schemas.openxmlformats.org/officeDocument/2006/relationships/slideLayout" Target="../slideLayouts/slideLayout6.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slide" Target="slide10.xml"/><Relationship Id="rId9" Type="http://schemas.microsoft.com/office/2007/relationships/diagramDrawing" Target="../diagrams/drawing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8.xml"/></Relationships>
</file>

<file path=ppt/slides/_rels/slide5.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772400" cy="1470025"/>
          </a:xfrm>
        </p:spPr>
        <p:txBody>
          <a:bodyPr>
            <a:normAutofit/>
          </a:bodyPr>
          <a:lstStyle/>
          <a:p>
            <a:r>
              <a:rPr kumimoji="1" lang="ja-JP" altLang="en-US" sz="8000" dirty="0" smtClean="0"/>
              <a:t>債権総論講義</a:t>
            </a:r>
            <a:endParaRPr kumimoji="1" lang="ja-JP" altLang="en-US" sz="8000" dirty="0"/>
          </a:p>
        </p:txBody>
      </p:sp>
      <p:sp>
        <p:nvSpPr>
          <p:cNvPr id="3" name="サブタイトル 2"/>
          <p:cNvSpPr>
            <a:spLocks noGrp="1"/>
          </p:cNvSpPr>
          <p:nvPr>
            <p:ph type="subTitle" idx="1"/>
          </p:nvPr>
        </p:nvSpPr>
        <p:spPr>
          <a:xfrm>
            <a:off x="1371600" y="2924944"/>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2014/7/1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2014</a:t>
            </a:r>
            <a:endParaRPr lang="ja-JP" altLang="en-US" dirty="0" smtClean="0"/>
          </a:p>
        </p:txBody>
      </p:sp>
      <p:sp>
        <p:nvSpPr>
          <p:cNvPr id="7" name="テキスト ボックス 6"/>
          <p:cNvSpPr txBox="1"/>
          <p:nvPr/>
        </p:nvSpPr>
        <p:spPr>
          <a:xfrm>
            <a:off x="4283968" y="1988840"/>
            <a:ext cx="3312368" cy="707886"/>
          </a:xfrm>
          <a:prstGeom prst="rect">
            <a:avLst/>
          </a:prstGeom>
          <a:noFill/>
        </p:spPr>
        <p:txBody>
          <a:bodyPr wrap="square" rtlCol="0">
            <a:spAutoFit/>
          </a:bodyPr>
          <a:lstStyle/>
          <a:p>
            <a:pPr algn="r"/>
            <a:r>
              <a:rPr kumimoji="1" lang="ja-JP" altLang="en-US" sz="4000" dirty="0" smtClean="0"/>
              <a:t>第</a:t>
            </a:r>
            <a:r>
              <a:rPr kumimoji="1" lang="en-US" altLang="ja-JP" sz="4000" dirty="0" smtClean="0"/>
              <a:t>13</a:t>
            </a:r>
            <a:r>
              <a:rPr kumimoji="1" lang="ja-JP" altLang="en-US" sz="4000" dirty="0" smtClean="0"/>
              <a:t>回</a:t>
            </a:r>
            <a:endParaRPr kumimoji="1" lang="ja-JP" altLang="en-US" sz="4000" dirty="0"/>
          </a:p>
        </p:txBody>
      </p:sp>
      <p:sp>
        <p:nvSpPr>
          <p:cNvPr id="8" name="テキスト ボックス 7"/>
          <p:cNvSpPr txBox="1"/>
          <p:nvPr/>
        </p:nvSpPr>
        <p:spPr>
          <a:xfrm>
            <a:off x="779960" y="4077072"/>
            <a:ext cx="7560840" cy="1754326"/>
          </a:xfrm>
          <a:prstGeom prst="rect">
            <a:avLst/>
          </a:prstGeom>
          <a:noFill/>
        </p:spPr>
        <p:txBody>
          <a:bodyPr wrap="square" rtlCol="0">
            <a:spAutoFit/>
          </a:bodyPr>
          <a:lstStyle/>
          <a:p>
            <a:pPr marL="285750" indent="-285750">
              <a:buClr>
                <a:schemeClr val="tx2"/>
              </a:buClr>
              <a:buFont typeface="Wingdings" panose="05000000000000000000" pitchFamily="2" charset="2"/>
              <a:buChar char="n"/>
            </a:pPr>
            <a:r>
              <a:rPr kumimoji="1" lang="ja-JP" altLang="en-US" dirty="0" smtClean="0"/>
              <a:t>トピックス</a:t>
            </a:r>
            <a:endParaRPr kumimoji="1" lang="en-US" altLang="ja-JP" dirty="0" smtClean="0"/>
          </a:p>
          <a:p>
            <a:pPr marL="742950" lvl="1" indent="-285750">
              <a:buClr>
                <a:srgbClr val="FF0000"/>
              </a:buClr>
              <a:buFont typeface="Wingdings" panose="05000000000000000000" pitchFamily="2" charset="2"/>
              <a:buChar char="n"/>
            </a:pPr>
            <a:r>
              <a:rPr kumimoji="1" lang="ja-JP" altLang="en-US" dirty="0" smtClean="0"/>
              <a:t>今回の講義は，連帯債務の基礎理論と応用問題（不真正連帯債務）の解説です。</a:t>
            </a:r>
            <a:endParaRPr kumimoji="1" lang="en-US" altLang="ja-JP" dirty="0" smtClean="0"/>
          </a:p>
          <a:p>
            <a:pPr marL="742950" lvl="1" indent="-285750">
              <a:buClr>
                <a:srgbClr val="FF0000"/>
              </a:buClr>
              <a:buFont typeface="Wingdings" panose="05000000000000000000" pitchFamily="2" charset="2"/>
              <a:buChar char="n"/>
            </a:pPr>
            <a:r>
              <a:rPr kumimoji="1" lang="ja-JP" altLang="en-US" dirty="0" smtClean="0"/>
              <a:t>「大学の教授が理解できないことを私たちが理解できるとは思えないです</a:t>
            </a:r>
            <a:r>
              <a:rPr lang="ja-JP" altLang="en-US" dirty="0"/>
              <a:t>。」 </a:t>
            </a:r>
            <a:r>
              <a:rPr lang="ja-JP" altLang="en-US" dirty="0" smtClean="0"/>
              <a:t>（</a:t>
            </a:r>
            <a:r>
              <a:rPr lang="en-US" altLang="ja-JP" dirty="0" smtClean="0"/>
              <a:t>T</a:t>
            </a:r>
            <a:r>
              <a:rPr lang="ja-JP" altLang="en-US" dirty="0" smtClean="0"/>
              <a:t>）と</a:t>
            </a:r>
            <a:r>
              <a:rPr kumimoji="1" lang="ja-JP" altLang="en-US" dirty="0" smtClean="0"/>
              <a:t>いう，学生諸君の気持ちを代弁していると思われる素直で貴重な意見に対する挑戦です。ご期待下さい。</a:t>
            </a:r>
            <a:endParaRPr kumimoji="1" lang="en-US" altLang="ja-JP" dirty="0" smtClean="0"/>
          </a:p>
        </p:txBody>
      </p:sp>
    </p:spTree>
    <p:extLst>
      <p:ext uri="{BB962C8B-B14F-4D97-AF65-F5344CB8AC3E}">
        <p14:creationId xmlns:p14="http://schemas.microsoft.com/office/powerpoint/2010/main" val="20738299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000"/>
                                        <p:tgtEl>
                                          <p:spTgt spid="8">
                                            <p:txEl>
                                              <p:pRg st="1" end="1"/>
                                            </p:txEl>
                                          </p:spTgt>
                                        </p:tgtEl>
                                      </p:cBhvr>
                                    </p:animEffect>
                                  </p:childTnLst>
                                </p:cTn>
                              </p:par>
                            </p:childTnLst>
                          </p:cTn>
                        </p:par>
                        <p:par>
                          <p:cTn id="12" fill="hold">
                            <p:stCondLst>
                              <p:cond delay="25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債務の消滅と求償のジレンマ</a:t>
            </a:r>
            <a:r>
              <a:rPr kumimoji="1" lang="en-US" altLang="ja-JP" dirty="0" smtClean="0"/>
              <a:t/>
            </a:r>
            <a:br>
              <a:rPr kumimoji="1" lang="en-US" altLang="ja-JP" dirty="0" smtClean="0"/>
            </a:br>
            <a:r>
              <a:rPr lang="ja-JP" altLang="en-US" sz="2200" dirty="0" smtClean="0"/>
              <a:t>連帯債務者の一人が全額弁済すると連帯債務は消滅するのか</a:t>
            </a:r>
            <a:r>
              <a:rPr lang="en-US" altLang="ja-JP" sz="2200" dirty="0" smtClean="0"/>
              <a:t>?</a:t>
            </a:r>
            <a:endParaRPr kumimoji="1" lang="ja-JP" altLang="en-US" sz="2200" dirty="0"/>
          </a:p>
        </p:txBody>
      </p:sp>
      <p:sp>
        <p:nvSpPr>
          <p:cNvPr id="7" name="テキスト プレースホルダー 6"/>
          <p:cNvSpPr>
            <a:spLocks noGrp="1"/>
          </p:cNvSpPr>
          <p:nvPr>
            <p:ph type="body" idx="1"/>
          </p:nvPr>
        </p:nvSpPr>
        <p:spPr>
          <a:xfrm>
            <a:off x="457200" y="1484784"/>
            <a:ext cx="4186808" cy="639762"/>
          </a:xfrm>
        </p:spPr>
        <p:txBody>
          <a:bodyPr anchor="ctr">
            <a:normAutofit fontScale="77500" lnSpcReduction="20000"/>
          </a:bodyPr>
          <a:lstStyle/>
          <a:p>
            <a:pPr algn="ctr"/>
            <a:r>
              <a:rPr kumimoji="1" lang="ja-JP" altLang="en-US" dirty="0" smtClean="0">
                <a:hlinkClick r:id="rId2" action="ppaction://hlinksldjump"/>
              </a:rPr>
              <a:t>通説（我妻説）</a:t>
            </a:r>
            <a:endParaRPr kumimoji="1" lang="en-US" altLang="ja-JP" dirty="0" smtClean="0"/>
          </a:p>
          <a:p>
            <a:pPr algn="ctr"/>
            <a:r>
              <a:rPr lang="ja-JP" altLang="en-US" dirty="0"/>
              <a:t>債務</a:t>
            </a:r>
            <a:r>
              <a:rPr lang="ja-JP" altLang="en-US" dirty="0" smtClean="0"/>
              <a:t>の消滅と</a:t>
            </a:r>
            <a:r>
              <a:rPr lang="ja-JP" altLang="en-US" dirty="0" smtClean="0">
                <a:hlinkClick r:id="rId3" action="ppaction://hlinksldjump"/>
              </a:rPr>
              <a:t>不当利得</a:t>
            </a:r>
            <a:r>
              <a:rPr lang="ja-JP" altLang="en-US" dirty="0" smtClean="0"/>
              <a:t>の組合せ</a:t>
            </a:r>
            <a:endParaRPr kumimoji="1" lang="ja-JP" altLang="en-US" dirty="0"/>
          </a:p>
        </p:txBody>
      </p:sp>
      <p:sp>
        <p:nvSpPr>
          <p:cNvPr id="10" name="コンテンツ プレースホルダー 9"/>
          <p:cNvSpPr>
            <a:spLocks noGrp="1"/>
          </p:cNvSpPr>
          <p:nvPr>
            <p:ph sz="half" idx="2"/>
          </p:nvPr>
        </p:nvSpPr>
        <p:spPr>
          <a:xfrm>
            <a:off x="457200" y="2124546"/>
            <a:ext cx="4186808" cy="4040758"/>
          </a:xfrm>
        </p:spPr>
        <p:txBody>
          <a:bodyPr>
            <a:noAutofit/>
          </a:bodyPr>
          <a:lstStyle/>
          <a:p>
            <a:pPr>
              <a:buFont typeface="+mj-lt"/>
              <a:buAutoNum type="arabicPeriod"/>
            </a:pPr>
            <a:r>
              <a:rPr lang="ja-JP" altLang="en-US" sz="1800" dirty="0"/>
              <a:t>連帯債務者の一人の全額弁済によって</a:t>
            </a:r>
            <a:r>
              <a:rPr lang="ja-JP" altLang="en-US" sz="1800" b="1" dirty="0">
                <a:solidFill>
                  <a:srgbClr val="FF0000"/>
                </a:solidFill>
              </a:rPr>
              <a:t>連帯債務は消滅</a:t>
            </a:r>
            <a:r>
              <a:rPr lang="ja-JP" altLang="en-US" sz="1800" b="1" dirty="0" smtClean="0">
                <a:solidFill>
                  <a:srgbClr val="FF0000"/>
                </a:solidFill>
              </a:rPr>
              <a:t>する</a:t>
            </a:r>
            <a:r>
              <a:rPr lang="ja-JP" altLang="en-US" sz="1800" dirty="0" smtClean="0"/>
              <a:t>。</a:t>
            </a:r>
            <a:endParaRPr lang="en-US" altLang="ja-JP" sz="1800" dirty="0" smtClean="0"/>
          </a:p>
          <a:p>
            <a:pPr lvl="1"/>
            <a:r>
              <a:rPr lang="ja-JP" altLang="en-US" sz="1600" b="1" dirty="0">
                <a:solidFill>
                  <a:srgbClr val="FF0000"/>
                </a:solidFill>
              </a:rPr>
              <a:t>本来は，</a:t>
            </a:r>
            <a:r>
              <a:rPr lang="ja-JP" altLang="en-US" sz="1600" b="1" dirty="0" smtClean="0">
                <a:solidFill>
                  <a:srgbClr val="FF0000"/>
                </a:solidFill>
              </a:rPr>
              <a:t>民法</a:t>
            </a:r>
            <a:r>
              <a:rPr lang="en-US" altLang="ja-JP" sz="1600" b="1" dirty="0" smtClean="0">
                <a:solidFill>
                  <a:srgbClr val="FF0000"/>
                </a:solidFill>
              </a:rPr>
              <a:t>440</a:t>
            </a:r>
            <a:r>
              <a:rPr lang="ja-JP" altLang="en-US" sz="1600" b="1" dirty="0" smtClean="0">
                <a:solidFill>
                  <a:srgbClr val="FF0000"/>
                </a:solidFill>
              </a:rPr>
              <a:t>条に該当するはず</a:t>
            </a:r>
            <a:r>
              <a:rPr lang="ja-JP" altLang="en-US" sz="1600" dirty="0" smtClean="0"/>
              <a:t>だが，債務が消滅するのは，当然のことと考える。</a:t>
            </a:r>
            <a:endParaRPr lang="en-US" altLang="ja-JP" sz="1600" dirty="0"/>
          </a:p>
          <a:p>
            <a:pPr>
              <a:buFont typeface="+mj-lt"/>
              <a:buAutoNum type="arabicPeriod"/>
            </a:pPr>
            <a:r>
              <a:rPr lang="ja-JP" altLang="en-US" sz="1800" dirty="0"/>
              <a:t>全額弁済した連帯債務者は，他の連帯債務者に対して</a:t>
            </a:r>
            <a:r>
              <a:rPr lang="ja-JP" altLang="en-US" sz="1800" b="1" dirty="0">
                <a:solidFill>
                  <a:srgbClr val="FF0000"/>
                </a:solidFill>
              </a:rPr>
              <a:t>求償権</a:t>
            </a:r>
            <a:r>
              <a:rPr lang="ja-JP" altLang="en-US" sz="1800" dirty="0"/>
              <a:t>を</a:t>
            </a:r>
            <a:r>
              <a:rPr lang="ja-JP" altLang="en-US" sz="1800" dirty="0" smtClean="0"/>
              <a:t>有する。</a:t>
            </a:r>
            <a:endParaRPr lang="en-US" altLang="ja-JP" sz="1800" dirty="0" smtClean="0"/>
          </a:p>
          <a:p>
            <a:pPr lvl="1"/>
            <a:r>
              <a:rPr lang="ja-JP" altLang="en-US" sz="1600" b="1" dirty="0" smtClean="0">
                <a:solidFill>
                  <a:srgbClr val="FF0000"/>
                </a:solidFill>
              </a:rPr>
              <a:t>求償は，連帯</a:t>
            </a:r>
            <a:r>
              <a:rPr lang="ja-JP" altLang="en-US" sz="1600" b="1" dirty="0">
                <a:solidFill>
                  <a:srgbClr val="FF0000"/>
                </a:solidFill>
              </a:rPr>
              <a:t>債務が消滅した後の不当</a:t>
            </a:r>
            <a:r>
              <a:rPr lang="ja-JP" altLang="en-US" sz="1600" b="1" dirty="0" smtClean="0">
                <a:solidFill>
                  <a:srgbClr val="FF0000"/>
                </a:solidFill>
              </a:rPr>
              <a:t>利得（民法</a:t>
            </a:r>
            <a:r>
              <a:rPr lang="en-US" altLang="ja-JP" sz="1600" b="1" dirty="0" smtClean="0">
                <a:solidFill>
                  <a:srgbClr val="FF0000"/>
                </a:solidFill>
              </a:rPr>
              <a:t>703</a:t>
            </a:r>
            <a:r>
              <a:rPr lang="ja-JP" altLang="en-US" sz="1600" b="1" dirty="0" smtClean="0">
                <a:solidFill>
                  <a:srgbClr val="FF0000"/>
                </a:solidFill>
              </a:rPr>
              <a:t>条以下）の</a:t>
            </a:r>
            <a:r>
              <a:rPr lang="ja-JP" altLang="en-US" sz="1600" b="1" dirty="0">
                <a:solidFill>
                  <a:srgbClr val="FF0000"/>
                </a:solidFill>
              </a:rPr>
              <a:t>問題</a:t>
            </a:r>
            <a:r>
              <a:rPr lang="ja-JP" altLang="en-US" sz="1600" dirty="0"/>
              <a:t>として処理</a:t>
            </a:r>
            <a:r>
              <a:rPr lang="ja-JP" altLang="en-US" sz="1600" dirty="0" smtClean="0"/>
              <a:t>する</a:t>
            </a:r>
            <a:r>
              <a:rPr lang="ja-JP" altLang="en-US" sz="1600" dirty="0"/>
              <a:t>。 </a:t>
            </a:r>
            <a:r>
              <a:rPr lang="ja-JP" altLang="en-US" sz="1600" dirty="0" smtClean="0"/>
              <a:t>←西川</a:t>
            </a:r>
            <a:r>
              <a:rPr lang="ja-JP" altLang="en-US" sz="1600" dirty="0"/>
              <a:t>由紀</a:t>
            </a:r>
            <a:endParaRPr lang="en-US" altLang="ja-JP" sz="1600" dirty="0" smtClean="0"/>
          </a:p>
          <a:p>
            <a:pPr lvl="1"/>
            <a:r>
              <a:rPr lang="ja-JP" altLang="en-US" sz="1600" dirty="0" smtClean="0"/>
              <a:t>←（批判）連帯債務者の求償権には</a:t>
            </a:r>
            <a:r>
              <a:rPr lang="ja-JP" altLang="en-US" sz="1600" b="1" dirty="0" smtClean="0">
                <a:solidFill>
                  <a:schemeClr val="tx2"/>
                </a:solidFill>
              </a:rPr>
              <a:t>法律上の原因があるのに（民法</a:t>
            </a:r>
            <a:r>
              <a:rPr lang="en-US" altLang="ja-JP" sz="1600" b="1" dirty="0" smtClean="0">
                <a:solidFill>
                  <a:schemeClr val="tx2"/>
                </a:solidFill>
              </a:rPr>
              <a:t>442</a:t>
            </a:r>
            <a:r>
              <a:rPr lang="ja-JP" altLang="en-US" sz="1600" b="1" dirty="0" smtClean="0">
                <a:solidFill>
                  <a:schemeClr val="tx2"/>
                </a:solidFill>
              </a:rPr>
              <a:t>条）</a:t>
            </a:r>
            <a:r>
              <a:rPr lang="ja-JP" altLang="en-US" sz="1600" dirty="0" smtClean="0"/>
              <a:t>，</a:t>
            </a:r>
            <a:r>
              <a:rPr lang="ja-JP" altLang="en-US" sz="1600" b="1" dirty="0" smtClean="0">
                <a:solidFill>
                  <a:srgbClr val="FF0000"/>
                </a:solidFill>
              </a:rPr>
              <a:t>法律上の原因がないときのみに適用される</a:t>
            </a:r>
            <a:r>
              <a:rPr lang="ja-JP" altLang="en-US" sz="1600" b="1" dirty="0" smtClean="0">
                <a:solidFill>
                  <a:schemeClr val="tx2"/>
                </a:solidFill>
                <a:hlinkClick r:id="rId3" action="ppaction://hlinksldjump"/>
              </a:rPr>
              <a:t>不当利得（民法</a:t>
            </a:r>
            <a:r>
              <a:rPr lang="en-US" altLang="ja-JP" sz="1600" b="1" dirty="0" smtClean="0">
                <a:solidFill>
                  <a:schemeClr val="tx2"/>
                </a:solidFill>
                <a:hlinkClick r:id="rId3" action="ppaction://hlinksldjump"/>
              </a:rPr>
              <a:t>703</a:t>
            </a:r>
            <a:r>
              <a:rPr lang="ja-JP" altLang="en-US" sz="1600" b="1" dirty="0" smtClean="0">
                <a:solidFill>
                  <a:schemeClr val="tx2"/>
                </a:solidFill>
                <a:hlinkClick r:id="rId3" action="ppaction://hlinksldjump"/>
              </a:rPr>
              <a:t>条）</a:t>
            </a:r>
            <a:r>
              <a:rPr lang="ja-JP" altLang="en-US" sz="1600" b="1" dirty="0" smtClean="0">
                <a:solidFill>
                  <a:srgbClr val="FF0000"/>
                </a:solidFill>
              </a:rPr>
              <a:t>を持ち出すのは，</a:t>
            </a:r>
            <a:r>
              <a:rPr lang="ja-JP" altLang="en-US" sz="1600" b="1" dirty="0" smtClean="0">
                <a:solidFill>
                  <a:schemeClr val="tx2"/>
                </a:solidFill>
              </a:rPr>
              <a:t>背理</a:t>
            </a:r>
            <a:r>
              <a:rPr lang="ja-JP" altLang="en-US" sz="1600" dirty="0" smtClean="0"/>
              <a:t>である。</a:t>
            </a:r>
            <a:endParaRPr lang="ja-JP" altLang="en-US" sz="1600" dirty="0"/>
          </a:p>
          <a:p>
            <a:pPr marL="0" indent="0">
              <a:buNone/>
            </a:pPr>
            <a:endParaRPr kumimoji="1" lang="ja-JP" altLang="en-US" sz="1800" dirty="0"/>
          </a:p>
        </p:txBody>
      </p:sp>
      <p:sp>
        <p:nvSpPr>
          <p:cNvPr id="8" name="テキスト プレースホルダー 7"/>
          <p:cNvSpPr>
            <a:spLocks noGrp="1"/>
          </p:cNvSpPr>
          <p:nvPr>
            <p:ph type="body" sz="quarter" idx="3"/>
          </p:nvPr>
        </p:nvSpPr>
        <p:spPr>
          <a:xfrm>
            <a:off x="4778697" y="1484784"/>
            <a:ext cx="4041775" cy="639762"/>
          </a:xfrm>
        </p:spPr>
        <p:txBody>
          <a:bodyPr anchor="ctr">
            <a:normAutofit fontScale="77500" lnSpcReduction="20000"/>
          </a:bodyPr>
          <a:lstStyle/>
          <a:p>
            <a:pPr algn="ctr"/>
            <a:r>
              <a:rPr kumimoji="1" lang="ja-JP" altLang="en-US" dirty="0" smtClean="0"/>
              <a:t>少数説（加賀山説）</a:t>
            </a:r>
            <a:r>
              <a:rPr kumimoji="1" lang="ja-JP" altLang="en-US" sz="2300" dirty="0" smtClean="0"/>
              <a:t>←</a:t>
            </a:r>
            <a:r>
              <a:rPr kumimoji="1" lang="ja-JP" altLang="en-US" sz="2300" dirty="0" smtClean="0">
                <a:hlinkClick r:id="rId4" action="ppaction://hlinksldjump"/>
              </a:rPr>
              <a:t>まとめ</a:t>
            </a:r>
            <a:endParaRPr kumimoji="1" lang="en-US" altLang="ja-JP" sz="2300" dirty="0" smtClean="0"/>
          </a:p>
          <a:p>
            <a:pPr algn="ctr"/>
            <a:r>
              <a:rPr kumimoji="1" lang="ja-JP" altLang="en-US" dirty="0" smtClean="0">
                <a:hlinkClick r:id="rId5" action="ppaction://hlinksldjump"/>
              </a:rPr>
              <a:t>債務の弁済と保証の弁済の組合せ</a:t>
            </a:r>
            <a:endParaRPr kumimoji="1" lang="ja-JP" altLang="en-US" dirty="0"/>
          </a:p>
        </p:txBody>
      </p:sp>
      <p:sp>
        <p:nvSpPr>
          <p:cNvPr id="11" name="コンテンツ プレースホルダー 10"/>
          <p:cNvSpPr>
            <a:spLocks noGrp="1"/>
          </p:cNvSpPr>
          <p:nvPr>
            <p:ph sz="quarter" idx="4"/>
          </p:nvPr>
        </p:nvSpPr>
        <p:spPr>
          <a:xfrm>
            <a:off x="4778697" y="2124546"/>
            <a:ext cx="4041775" cy="4040758"/>
          </a:xfrm>
        </p:spPr>
        <p:txBody>
          <a:bodyPr>
            <a:normAutofit lnSpcReduction="10000"/>
          </a:bodyPr>
          <a:lstStyle/>
          <a:p>
            <a:pPr marL="268288" indent="-268288">
              <a:buFont typeface="+mj-lt"/>
              <a:buAutoNum type="arabicPeriod"/>
            </a:pPr>
            <a:r>
              <a:rPr lang="ja-JP" altLang="en-US" sz="2000" b="1" dirty="0" smtClean="0"/>
              <a:t>負担部分の弁済（</a:t>
            </a:r>
            <a:r>
              <a:rPr lang="ja-JP" altLang="en-US" sz="2000" b="1" dirty="0" smtClean="0">
                <a:solidFill>
                  <a:schemeClr val="tx2"/>
                </a:solidFill>
              </a:rPr>
              <a:t>消滅</a:t>
            </a:r>
            <a:r>
              <a:rPr lang="en-US" altLang="ja-JP" sz="2000" b="1" dirty="0" smtClean="0">
                <a:solidFill>
                  <a:schemeClr val="tx2"/>
                </a:solidFill>
              </a:rPr>
              <a:t>+</a:t>
            </a:r>
            <a:r>
              <a:rPr lang="ja-JP" altLang="en-US" sz="2000" b="1" dirty="0" smtClean="0">
                <a:solidFill>
                  <a:schemeClr val="tx2"/>
                </a:solidFill>
              </a:rPr>
              <a:t>付従性</a:t>
            </a:r>
            <a:r>
              <a:rPr lang="ja-JP" altLang="en-US" sz="2000" b="1" dirty="0" smtClean="0"/>
              <a:t>）</a:t>
            </a:r>
            <a:endParaRPr lang="en-US" altLang="ja-JP" sz="2000" b="1" dirty="0" smtClean="0"/>
          </a:p>
          <a:p>
            <a:pPr lvl="1">
              <a:buClr>
                <a:srgbClr val="00B050"/>
              </a:buClr>
            </a:pPr>
            <a:r>
              <a:rPr kumimoji="1" lang="ja-JP" altLang="en-US" sz="1800" dirty="0" smtClean="0"/>
              <a:t>負担部分（債務）の債務者本人による弁済によって，</a:t>
            </a:r>
            <a:r>
              <a:rPr kumimoji="1" lang="ja-JP" altLang="en-US" sz="1800" b="1" dirty="0" smtClean="0">
                <a:solidFill>
                  <a:schemeClr val="tx2"/>
                </a:solidFill>
              </a:rPr>
              <a:t>負担部分は</a:t>
            </a:r>
            <a:r>
              <a:rPr kumimoji="1" lang="ja-JP" altLang="en-US" sz="1800" b="1" dirty="0">
                <a:solidFill>
                  <a:schemeClr val="tx2"/>
                </a:solidFill>
              </a:rPr>
              <a:t>消滅</a:t>
            </a:r>
            <a:r>
              <a:rPr kumimoji="1" lang="ja-JP" altLang="en-US" sz="1800" dirty="0" smtClean="0"/>
              <a:t>し，他の連帯債務者（連帯保証人）の</a:t>
            </a:r>
            <a:r>
              <a:rPr kumimoji="1" lang="ja-JP" altLang="en-US" sz="1800" b="1" dirty="0" smtClean="0">
                <a:solidFill>
                  <a:schemeClr val="tx2"/>
                </a:solidFill>
              </a:rPr>
              <a:t>保証部分も付従性（民法</a:t>
            </a:r>
            <a:r>
              <a:rPr kumimoji="1" lang="en-US" altLang="ja-JP" sz="1800" b="1" dirty="0" smtClean="0">
                <a:solidFill>
                  <a:schemeClr val="tx2"/>
                </a:solidFill>
              </a:rPr>
              <a:t>448</a:t>
            </a:r>
            <a:r>
              <a:rPr kumimoji="1" lang="ja-JP" altLang="en-US" sz="1800" b="1" dirty="0" smtClean="0">
                <a:solidFill>
                  <a:schemeClr val="tx2"/>
                </a:solidFill>
              </a:rPr>
              <a:t>条）によって消滅</a:t>
            </a:r>
            <a:r>
              <a:rPr kumimoji="1" lang="ja-JP" altLang="en-US" sz="1800" dirty="0" smtClean="0"/>
              <a:t>する。</a:t>
            </a:r>
            <a:endParaRPr kumimoji="1" lang="en-US" altLang="ja-JP" sz="1800" dirty="0" smtClean="0"/>
          </a:p>
          <a:p>
            <a:pPr marL="268288" indent="-268288">
              <a:buFont typeface="+mj-lt"/>
              <a:buAutoNum type="arabicPeriod"/>
            </a:pPr>
            <a:r>
              <a:rPr lang="ja-JP" altLang="en-US" sz="2000" b="1" dirty="0"/>
              <a:t>負担部分</a:t>
            </a:r>
            <a:r>
              <a:rPr lang="ja-JP" altLang="en-US" sz="2000" b="1" dirty="0" smtClean="0"/>
              <a:t>を超える弁済（</a:t>
            </a:r>
            <a:r>
              <a:rPr lang="ja-JP" altLang="en-US" sz="2000" b="1" dirty="0" smtClean="0">
                <a:solidFill>
                  <a:schemeClr val="tx2"/>
                </a:solidFill>
              </a:rPr>
              <a:t>求償権</a:t>
            </a:r>
            <a:r>
              <a:rPr lang="en-US" altLang="ja-JP" sz="2000" b="1" dirty="0" smtClean="0">
                <a:solidFill>
                  <a:schemeClr val="tx2"/>
                </a:solidFill>
              </a:rPr>
              <a:t>+</a:t>
            </a:r>
            <a:r>
              <a:rPr lang="ja-JP" altLang="en-US" sz="2000" b="1" dirty="0" smtClean="0">
                <a:solidFill>
                  <a:schemeClr val="tx2"/>
                </a:solidFill>
              </a:rPr>
              <a:t>弁済による代位（消滅せず）</a:t>
            </a:r>
            <a:r>
              <a:rPr lang="ja-JP" altLang="en-US" sz="2000" b="1" dirty="0" smtClean="0"/>
              <a:t>）</a:t>
            </a:r>
            <a:endParaRPr lang="en-US" altLang="ja-JP" sz="2000" b="1" dirty="0" smtClean="0"/>
          </a:p>
          <a:p>
            <a:pPr lvl="1">
              <a:buClr>
                <a:srgbClr val="00B050"/>
              </a:buClr>
            </a:pPr>
            <a:r>
              <a:rPr lang="ja-JP" altLang="en-US" sz="1800" dirty="0" smtClean="0"/>
              <a:t>連帯保証人による弁済として，</a:t>
            </a:r>
            <a:r>
              <a:rPr lang="ja-JP" altLang="en-US" sz="1800" b="1" dirty="0" smtClean="0">
                <a:solidFill>
                  <a:schemeClr val="tx2"/>
                </a:solidFill>
              </a:rPr>
              <a:t>求償権（民法</a:t>
            </a:r>
            <a:r>
              <a:rPr lang="en-US" altLang="ja-JP" sz="1800" b="1" dirty="0" smtClean="0">
                <a:solidFill>
                  <a:schemeClr val="tx2"/>
                </a:solidFill>
              </a:rPr>
              <a:t>465</a:t>
            </a:r>
            <a:r>
              <a:rPr lang="ja-JP" altLang="en-US" sz="1800" b="1" dirty="0" smtClean="0">
                <a:solidFill>
                  <a:schemeClr val="tx2"/>
                </a:solidFill>
              </a:rPr>
              <a:t>条による</a:t>
            </a:r>
            <a:r>
              <a:rPr lang="en-US" altLang="ja-JP" sz="1800" b="1" dirty="0" smtClean="0">
                <a:solidFill>
                  <a:schemeClr val="tx2"/>
                </a:solidFill>
              </a:rPr>
              <a:t>442</a:t>
            </a:r>
            <a:r>
              <a:rPr lang="ja-JP" altLang="en-US" sz="1800" b="1" dirty="0" smtClean="0">
                <a:solidFill>
                  <a:schemeClr val="tx2"/>
                </a:solidFill>
              </a:rPr>
              <a:t>条の準用）を確保するため，民法</a:t>
            </a:r>
            <a:r>
              <a:rPr lang="en-US" altLang="ja-JP" sz="1800" b="1" dirty="0" smtClean="0">
                <a:solidFill>
                  <a:schemeClr val="tx2"/>
                </a:solidFill>
              </a:rPr>
              <a:t>500</a:t>
            </a:r>
            <a:r>
              <a:rPr lang="ja-JP" altLang="en-US" sz="1800" b="1" dirty="0" smtClean="0">
                <a:solidFill>
                  <a:schemeClr val="tx2"/>
                </a:solidFill>
              </a:rPr>
              <a:t>条の代位が生じる。その範囲で，債務は消滅せず，弁済した連帯債務者に移転する</a:t>
            </a:r>
            <a:r>
              <a:rPr lang="ja-JP" altLang="en-US" sz="1800" dirty="0" smtClean="0"/>
              <a:t>。</a:t>
            </a:r>
            <a:endParaRPr lang="en-US" altLang="ja-JP" sz="1800" dirty="0" smtClean="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45985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1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up)">
                                      <p:cBhvr>
                                        <p:cTn id="12" dur="10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up)">
                                      <p:cBhvr>
                                        <p:cTn id="17" dur="10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up)">
                                      <p:cBhvr>
                                        <p:cTn id="22" dur="10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up)">
                                      <p:cBhvr>
                                        <p:cTn id="27"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連帯債務を理解するための前提（</a:t>
            </a:r>
            <a:r>
              <a:rPr kumimoji="1" lang="en-US" altLang="ja-JP" sz="3600" dirty="0" smtClean="0"/>
              <a:t>1/3</a:t>
            </a:r>
            <a:r>
              <a:rPr kumimoji="1" lang="ja-JP" altLang="en-US" sz="3600" dirty="0" smtClean="0"/>
              <a:t>）</a:t>
            </a:r>
            <a:r>
              <a:rPr kumimoji="1" lang="en-US" altLang="ja-JP" sz="3600" dirty="0" smtClean="0"/>
              <a:t/>
            </a:r>
            <a:br>
              <a:rPr kumimoji="1" lang="en-US" altLang="ja-JP" sz="3600" dirty="0" smtClean="0"/>
            </a:br>
            <a:r>
              <a:rPr lang="ja-JP" altLang="en-US" sz="3100" dirty="0" smtClean="0"/>
              <a:t>債権譲渡（移転）と更改（消滅）との違い</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6" name="テキスト プレースホルダー 6"/>
          <p:cNvSpPr txBox="1">
            <a:spLocks/>
          </p:cNvSpPr>
          <p:nvPr/>
        </p:nvSpPr>
        <p:spPr>
          <a:xfrm>
            <a:off x="459804" y="1533170"/>
            <a:ext cx="4040188" cy="745443"/>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債権譲渡</a:t>
            </a:r>
            <a:endParaRPr lang="en-US" altLang="ja-JP" dirty="0" smtClean="0"/>
          </a:p>
        </p:txBody>
      </p:sp>
      <p:sp>
        <p:nvSpPr>
          <p:cNvPr id="7" name="テキスト プレースホルダー 8"/>
          <p:cNvSpPr txBox="1">
            <a:spLocks/>
          </p:cNvSpPr>
          <p:nvPr/>
        </p:nvSpPr>
        <p:spPr>
          <a:xfrm>
            <a:off x="4716016" y="1533170"/>
            <a:ext cx="4041775" cy="745443"/>
          </a:xfrm>
          <a:prstGeom prst="rect">
            <a:avLst/>
          </a:prstGeom>
        </p:spPr>
        <p:txBody>
          <a:bodyPr vert="horz" lIns="91440" tIns="45720" rIns="91440" bIns="45720" rtlCol="0" anchor="ctr">
            <a:normAutofit fontScale="8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更改</a:t>
            </a:r>
            <a:r>
              <a:rPr lang="en-US" altLang="ja-JP" dirty="0" smtClean="0"/>
              <a:t/>
            </a:r>
            <a:br>
              <a:rPr lang="en-US" altLang="ja-JP" dirty="0" smtClean="0"/>
            </a:br>
            <a:r>
              <a:rPr lang="ja-JP" altLang="en-US" sz="2600" dirty="0" smtClean="0"/>
              <a:t>（債権者の交替による更改）</a:t>
            </a:r>
            <a:endParaRPr lang="ja-JP" altLang="en-US" sz="2600" dirty="0"/>
          </a:p>
        </p:txBody>
      </p:sp>
      <p:sp>
        <p:nvSpPr>
          <p:cNvPr id="8" name="円/楕円 7"/>
          <p:cNvSpPr/>
          <p:nvPr/>
        </p:nvSpPr>
        <p:spPr>
          <a:xfrm>
            <a:off x="550992" y="3286997"/>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9" name="円/楕円 8"/>
          <p:cNvSpPr/>
          <p:nvPr/>
        </p:nvSpPr>
        <p:spPr>
          <a:xfrm>
            <a:off x="550992" y="5013176"/>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新債権者</a:t>
            </a:r>
            <a:endParaRPr kumimoji="1" lang="ja-JP" altLang="en-US" dirty="0"/>
          </a:p>
        </p:txBody>
      </p:sp>
      <p:sp>
        <p:nvSpPr>
          <p:cNvPr id="10" name="円/楕円 9"/>
          <p:cNvSpPr/>
          <p:nvPr/>
        </p:nvSpPr>
        <p:spPr>
          <a:xfrm>
            <a:off x="2999264" y="3286997"/>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11" name="直線矢印コネクタ 10"/>
          <p:cNvCxnSpPr>
            <a:stCxn id="8" idx="6"/>
            <a:endCxn id="10" idx="2"/>
          </p:cNvCxnSpPr>
          <p:nvPr/>
        </p:nvCxnSpPr>
        <p:spPr>
          <a:xfrm>
            <a:off x="2135168" y="3575029"/>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9" idx="6"/>
            <a:endCxn id="10" idx="4"/>
          </p:cNvCxnSpPr>
          <p:nvPr/>
        </p:nvCxnSpPr>
        <p:spPr>
          <a:xfrm flipV="1">
            <a:off x="2135168" y="3863061"/>
            <a:ext cx="1656184" cy="1438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endCxn id="10" idx="3"/>
          </p:cNvCxnSpPr>
          <p:nvPr/>
        </p:nvCxnSpPr>
        <p:spPr>
          <a:xfrm flipV="1">
            <a:off x="1703120" y="3778698"/>
            <a:ext cx="1528141" cy="6594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1847136" y="3863062"/>
            <a:ext cx="1656184" cy="1078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a:xfrm flipV="1">
            <a:off x="1847136" y="3717032"/>
            <a:ext cx="1224136" cy="250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p:nvPr/>
        </p:nvCxnSpPr>
        <p:spPr>
          <a:xfrm>
            <a:off x="2140678" y="3575029"/>
            <a:ext cx="864096" cy="0"/>
          </a:xfrm>
          <a:prstGeom prst="straightConnector1">
            <a:avLst/>
          </a:prstGeom>
          <a:ln w="38100">
            <a:prstDash val="sysDot"/>
            <a:tailEnd type="arrow"/>
          </a:ln>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539552" y="3266170"/>
            <a:ext cx="1584176" cy="576064"/>
          </a:xfrm>
          <a:prstGeom prst="ellipse">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旧債権者</a:t>
            </a:r>
            <a:endParaRPr kumimoji="1" lang="ja-JP" altLang="en-US" dirty="0"/>
          </a:p>
        </p:txBody>
      </p:sp>
      <p:sp>
        <p:nvSpPr>
          <p:cNvPr id="18" name="円弧 17"/>
          <p:cNvSpPr/>
          <p:nvPr/>
        </p:nvSpPr>
        <p:spPr>
          <a:xfrm rot="17478536">
            <a:off x="2133605" y="3381002"/>
            <a:ext cx="1628127" cy="1176116"/>
          </a:xfrm>
          <a:prstGeom prst="arc">
            <a:avLst>
              <a:gd name="adj1" fmla="val 10246856"/>
              <a:gd name="adj2" fmla="val 17341974"/>
            </a:avLst>
          </a:prstGeom>
          <a:ln w="3810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楕円 18"/>
          <p:cNvSpPr/>
          <p:nvPr/>
        </p:nvSpPr>
        <p:spPr>
          <a:xfrm>
            <a:off x="4881816" y="3286997"/>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0" name="円/楕円 19"/>
          <p:cNvSpPr/>
          <p:nvPr/>
        </p:nvSpPr>
        <p:spPr>
          <a:xfrm>
            <a:off x="4881816" y="5013176"/>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新債権者</a:t>
            </a:r>
            <a:endParaRPr kumimoji="1" lang="ja-JP" altLang="en-US" dirty="0"/>
          </a:p>
        </p:txBody>
      </p:sp>
      <p:sp>
        <p:nvSpPr>
          <p:cNvPr id="21" name="円/楕円 20"/>
          <p:cNvSpPr/>
          <p:nvPr/>
        </p:nvSpPr>
        <p:spPr>
          <a:xfrm>
            <a:off x="7330088" y="3286997"/>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22" name="直線矢印コネクタ 21"/>
          <p:cNvCxnSpPr>
            <a:stCxn id="19" idx="6"/>
            <a:endCxn id="21" idx="2"/>
          </p:cNvCxnSpPr>
          <p:nvPr/>
        </p:nvCxnSpPr>
        <p:spPr>
          <a:xfrm>
            <a:off x="6465992" y="3575029"/>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直線矢印コネクタ 22"/>
          <p:cNvCxnSpPr>
            <a:stCxn id="20" idx="6"/>
            <a:endCxn id="21" idx="4"/>
          </p:cNvCxnSpPr>
          <p:nvPr/>
        </p:nvCxnSpPr>
        <p:spPr>
          <a:xfrm flipV="1">
            <a:off x="6465992" y="3863061"/>
            <a:ext cx="1656184" cy="1438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p:nvPr/>
        </p:nvCxnSpPr>
        <p:spPr>
          <a:xfrm>
            <a:off x="6471502" y="3575029"/>
            <a:ext cx="864096" cy="0"/>
          </a:xfrm>
          <a:prstGeom prst="straightConnector1">
            <a:avLst/>
          </a:prstGeom>
          <a:ln w="38100">
            <a:prstDash val="sysDot"/>
            <a:tailEnd type="arrow"/>
          </a:ln>
        </p:spPr>
        <p:style>
          <a:lnRef idx="2">
            <a:schemeClr val="accent1"/>
          </a:lnRef>
          <a:fillRef idx="0">
            <a:schemeClr val="accent1"/>
          </a:fillRef>
          <a:effectRef idx="1">
            <a:schemeClr val="accent1"/>
          </a:effectRef>
          <a:fontRef idx="minor">
            <a:schemeClr val="tx1"/>
          </a:fontRef>
        </p:style>
      </p:cxnSp>
      <p:sp>
        <p:nvSpPr>
          <p:cNvPr id="25" name="円/楕円 24"/>
          <p:cNvSpPr/>
          <p:nvPr/>
        </p:nvSpPr>
        <p:spPr>
          <a:xfrm>
            <a:off x="4870376" y="3266170"/>
            <a:ext cx="1584176" cy="576064"/>
          </a:xfrm>
          <a:prstGeom prst="ellipse">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旧債権者</a:t>
            </a:r>
            <a:endParaRPr kumimoji="1" lang="ja-JP" altLang="en-US" dirty="0"/>
          </a:p>
        </p:txBody>
      </p:sp>
      <p:sp>
        <p:nvSpPr>
          <p:cNvPr id="26" name="テキスト ボックス 25"/>
          <p:cNvSpPr txBox="1"/>
          <p:nvPr/>
        </p:nvSpPr>
        <p:spPr>
          <a:xfrm>
            <a:off x="550992" y="2278613"/>
            <a:ext cx="4032448" cy="646331"/>
          </a:xfrm>
          <a:prstGeom prst="rect">
            <a:avLst/>
          </a:prstGeom>
          <a:noFill/>
        </p:spPr>
        <p:txBody>
          <a:bodyPr wrap="square" rtlCol="0">
            <a:spAutoFit/>
          </a:bodyPr>
          <a:lstStyle/>
          <a:p>
            <a:r>
              <a:rPr kumimoji="1" lang="ja-JP" altLang="en-US" dirty="0" smtClean="0"/>
              <a:t>債権は消滅せず，存続したまま，旧債権者から新債権者へと</a:t>
            </a:r>
            <a:r>
              <a:rPr kumimoji="1" lang="ja-JP" altLang="en-US" b="1" dirty="0" smtClean="0">
                <a:solidFill>
                  <a:srgbClr val="FF0000"/>
                </a:solidFill>
              </a:rPr>
              <a:t>移転</a:t>
            </a:r>
            <a:r>
              <a:rPr kumimoji="1" lang="ja-JP" altLang="en-US" dirty="0" smtClean="0"/>
              <a:t>する。</a:t>
            </a:r>
            <a:endParaRPr kumimoji="1" lang="ja-JP" altLang="en-US" dirty="0"/>
          </a:p>
        </p:txBody>
      </p:sp>
      <p:sp>
        <p:nvSpPr>
          <p:cNvPr id="27" name="テキスト ボックス 26"/>
          <p:cNvSpPr txBox="1"/>
          <p:nvPr/>
        </p:nvSpPr>
        <p:spPr>
          <a:xfrm>
            <a:off x="5076056" y="2278613"/>
            <a:ext cx="3528392" cy="646331"/>
          </a:xfrm>
          <a:prstGeom prst="rect">
            <a:avLst/>
          </a:prstGeom>
          <a:noFill/>
        </p:spPr>
        <p:txBody>
          <a:bodyPr wrap="square" rtlCol="0">
            <a:spAutoFit/>
          </a:bodyPr>
          <a:lstStyle/>
          <a:p>
            <a:r>
              <a:rPr kumimoji="1" lang="ja-JP" altLang="en-US" dirty="0" smtClean="0"/>
              <a:t>債権は</a:t>
            </a:r>
            <a:r>
              <a:rPr kumimoji="1" lang="ja-JP" altLang="en-US" b="1" dirty="0" smtClean="0">
                <a:solidFill>
                  <a:srgbClr val="FF0000"/>
                </a:solidFill>
              </a:rPr>
              <a:t>消滅</a:t>
            </a:r>
            <a:r>
              <a:rPr kumimoji="1" lang="ja-JP" altLang="en-US" dirty="0" smtClean="0"/>
              <a:t>し，新債権者と債務者との間で，新たな債権が発生する。</a:t>
            </a:r>
            <a:endParaRPr kumimoji="1" lang="ja-JP" altLang="en-US" dirty="0"/>
          </a:p>
        </p:txBody>
      </p:sp>
    </p:spTree>
    <p:extLst>
      <p:ext uri="{BB962C8B-B14F-4D97-AF65-F5344CB8AC3E}">
        <p14:creationId xmlns:p14="http://schemas.microsoft.com/office/powerpoint/2010/main" val="22558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1000"/>
                                        <p:tgtEl>
                                          <p:spTgt spid="26"/>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125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1000"/>
                                        <p:tgtEl>
                                          <p:spTgt spid="9"/>
                                        </p:tgtEl>
                                      </p:cBhvr>
                                    </p:animEffect>
                                  </p:childTnLst>
                                </p:cTn>
                              </p:par>
                              <p:par>
                                <p:cTn id="30" presetID="10" presetClass="exit" presetSubtype="0" fill="hold" grpId="1" nodeType="withEffect">
                                  <p:stCondLst>
                                    <p:cond delay="100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par>
                                <p:cTn id="33" presetID="22" presetClass="entr" presetSubtype="8" fill="hold" grpId="0" nodeType="withEffect">
                                  <p:stCondLst>
                                    <p:cond delay="100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1500"/>
                            </p:stCondLst>
                            <p:childTnLst>
                              <p:par>
                                <p:cTn id="37" presetID="10" presetClass="exit" presetSubtype="0" fill="hold" nodeType="afterEffect">
                                  <p:stCondLst>
                                    <p:cond delay="0"/>
                                  </p:stCondLst>
                                  <p:childTnLst>
                                    <p:animEffect transition="out" filter="fad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2500"/>
                                        <p:tgtEl>
                                          <p:spTgt spid="18"/>
                                        </p:tgtEl>
                                      </p:cBhvr>
                                    </p:animEffect>
                                  </p:childTnLst>
                                </p:cTn>
                              </p:par>
                              <p:par>
                                <p:cTn id="43" presetID="10" presetClass="entr" presetSubtype="0" fill="hold" nodeType="withEffect">
                                  <p:stCondLst>
                                    <p:cond delay="25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xit" presetSubtype="0" fill="hold" nodeType="withEffect">
                                  <p:stCondLst>
                                    <p:cond delay="500"/>
                                  </p:stCondLst>
                                  <p:childTnLst>
                                    <p:animEffect transition="out" filter="fade">
                                      <p:cBhvr>
                                        <p:cTn id="47" dur="500"/>
                                        <p:tgtEl>
                                          <p:spTgt spid="15"/>
                                        </p:tgtEl>
                                      </p:cBhvr>
                                    </p:animEffect>
                                    <p:set>
                                      <p:cBhvr>
                                        <p:cTn id="48" dur="1" fill="hold">
                                          <p:stCondLst>
                                            <p:cond delay="499"/>
                                          </p:stCondLst>
                                        </p:cTn>
                                        <p:tgtEl>
                                          <p:spTgt spid="15"/>
                                        </p:tgtEl>
                                        <p:attrNameLst>
                                          <p:attrName>style.visibility</p:attrName>
                                        </p:attrNameLst>
                                      </p:cBhvr>
                                      <p:to>
                                        <p:strVal val="hidden"/>
                                      </p:to>
                                    </p:set>
                                  </p:childTnLst>
                                </p:cTn>
                              </p:par>
                              <p:par>
                                <p:cTn id="49" presetID="10" presetClass="entr" presetSubtype="0" fill="hold" nodeType="withEffect">
                                  <p:stCondLst>
                                    <p:cond delay="75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par>
                                <p:cTn id="52" presetID="10" presetClass="exit" presetSubtype="0" fill="hold" nodeType="withEffect">
                                  <p:stCondLst>
                                    <p:cond delay="1000"/>
                                  </p:stCondLst>
                                  <p:childTnLst>
                                    <p:animEffect transition="out" filter="fade">
                                      <p:cBhvr>
                                        <p:cTn id="53" dur="500"/>
                                        <p:tgtEl>
                                          <p:spTgt spid="13"/>
                                        </p:tgtEl>
                                      </p:cBhvr>
                                    </p:animEffect>
                                    <p:set>
                                      <p:cBhvr>
                                        <p:cTn id="54" dur="1" fill="hold">
                                          <p:stCondLst>
                                            <p:cond delay="499"/>
                                          </p:stCondLst>
                                        </p:cTn>
                                        <p:tgtEl>
                                          <p:spTgt spid="13"/>
                                        </p:tgtEl>
                                        <p:attrNameLst>
                                          <p:attrName>style.visibility</p:attrName>
                                        </p:attrNameLst>
                                      </p:cBhvr>
                                      <p:to>
                                        <p:strVal val="hidden"/>
                                      </p:to>
                                    </p:set>
                                  </p:childTnLst>
                                </p:cTn>
                              </p:par>
                              <p:par>
                                <p:cTn id="55" presetID="10" presetClass="entr" presetSubtype="0" fill="hold" nodeType="withEffect">
                                  <p:stCondLst>
                                    <p:cond delay="125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xit" presetSubtype="0" fill="hold" nodeType="withEffect">
                                  <p:stCondLst>
                                    <p:cond delay="1500"/>
                                  </p:stCondLst>
                                  <p:childTnLst>
                                    <p:animEffect transition="out" filter="fade">
                                      <p:cBhvr>
                                        <p:cTn id="59" dur="500"/>
                                        <p:tgtEl>
                                          <p:spTgt spid="14"/>
                                        </p:tgtEl>
                                      </p:cBhvr>
                                    </p:animEffect>
                                    <p:set>
                                      <p:cBhvr>
                                        <p:cTn id="60" dur="1" fill="hold">
                                          <p:stCondLst>
                                            <p:cond delay="499"/>
                                          </p:stCondLst>
                                        </p:cTn>
                                        <p:tgtEl>
                                          <p:spTgt spid="14"/>
                                        </p:tgtEl>
                                        <p:attrNameLst>
                                          <p:attrName>style.visibility</p:attrName>
                                        </p:attrNameLst>
                                      </p:cBhvr>
                                      <p:to>
                                        <p:strVal val="hidden"/>
                                      </p:to>
                                    </p:set>
                                  </p:childTnLst>
                                </p:cTn>
                              </p:par>
                              <p:par>
                                <p:cTn id="61" presetID="10" presetClass="entr" presetSubtype="0" fill="hold" nodeType="withEffect">
                                  <p:stCondLst>
                                    <p:cond delay="175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500"/>
                                        <p:tgtEl>
                                          <p:spTgt spid="12"/>
                                        </p:tgtEl>
                                      </p:cBhvr>
                                    </p:animEffect>
                                  </p:childTnLst>
                                </p:cTn>
                              </p:par>
                              <p:par>
                                <p:cTn id="64" presetID="10" presetClass="entr" presetSubtype="0" fill="hold" nodeType="withEffect">
                                  <p:stCondLst>
                                    <p:cond delay="200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par>
                          <p:cTn id="67" fill="hold">
                            <p:stCondLst>
                              <p:cond delay="4000"/>
                            </p:stCondLst>
                            <p:childTnLst>
                              <p:par>
                                <p:cTn id="68" presetID="22" presetClass="entr" presetSubtype="8" fill="hold" grpId="0" nodeType="afterEffect">
                                  <p:stCondLst>
                                    <p:cond delay="105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550"/>
                            </p:stCondLst>
                            <p:childTnLst>
                              <p:par>
                                <p:cTn id="72" presetID="22" presetClass="entr" presetSubtype="8"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childTnLst>
                          </p:cTn>
                        </p:par>
                        <p:par>
                          <p:cTn id="75" fill="hold">
                            <p:stCondLst>
                              <p:cond delay="6050"/>
                            </p:stCondLst>
                            <p:childTnLst>
                              <p:par>
                                <p:cTn id="76" presetID="22" presetClass="entr" presetSubtype="8"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left)">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wipe(left)">
                                      <p:cBhvr>
                                        <p:cTn id="83" dur="500"/>
                                        <p:tgtEl>
                                          <p:spTgt spid="20"/>
                                        </p:tgtEl>
                                      </p:cBhvr>
                                    </p:animEffect>
                                  </p:childTnLst>
                                </p:cTn>
                              </p:par>
                              <p:par>
                                <p:cTn id="84" presetID="10" presetClass="exit" presetSubtype="0" fill="hold" grpId="1" nodeType="withEffect">
                                  <p:stCondLst>
                                    <p:cond delay="250"/>
                                  </p:stCondLst>
                                  <p:childTnLst>
                                    <p:animEffect transition="out" filter="fade">
                                      <p:cBhvr>
                                        <p:cTn id="85" dur="500"/>
                                        <p:tgtEl>
                                          <p:spTgt spid="19"/>
                                        </p:tgtEl>
                                      </p:cBhvr>
                                    </p:animEffect>
                                    <p:set>
                                      <p:cBhvr>
                                        <p:cTn id="86" dur="1" fill="hold">
                                          <p:stCondLst>
                                            <p:cond delay="499"/>
                                          </p:stCondLst>
                                        </p:cTn>
                                        <p:tgtEl>
                                          <p:spTgt spid="19"/>
                                        </p:tgtEl>
                                        <p:attrNameLst>
                                          <p:attrName>style.visibility</p:attrName>
                                        </p:attrNameLst>
                                      </p:cBhvr>
                                      <p:to>
                                        <p:strVal val="hidden"/>
                                      </p:to>
                                    </p:set>
                                  </p:childTnLst>
                                </p:cTn>
                              </p:par>
                              <p:par>
                                <p:cTn id="87" presetID="22" presetClass="entr" presetSubtype="8" fill="hold" grpId="0" nodeType="withEffect">
                                  <p:stCondLst>
                                    <p:cond delay="250"/>
                                  </p:stCondLst>
                                  <p:childTnLst>
                                    <p:set>
                                      <p:cBhvr>
                                        <p:cTn id="88" dur="1" fill="hold">
                                          <p:stCondLst>
                                            <p:cond delay="0"/>
                                          </p:stCondLst>
                                        </p:cTn>
                                        <p:tgtEl>
                                          <p:spTgt spid="25"/>
                                        </p:tgtEl>
                                        <p:attrNameLst>
                                          <p:attrName>style.visibility</p:attrName>
                                        </p:attrNameLst>
                                      </p:cBhvr>
                                      <p:to>
                                        <p:strVal val="visible"/>
                                      </p:to>
                                    </p:set>
                                    <p:animEffect transition="in" filter="wipe(left)">
                                      <p:cBhvr>
                                        <p:cTn id="89" dur="500"/>
                                        <p:tgtEl>
                                          <p:spTgt spid="25"/>
                                        </p:tgtEl>
                                      </p:cBhvr>
                                    </p:animEffect>
                                  </p:childTnLst>
                                </p:cTn>
                              </p:par>
                            </p:childTnLst>
                          </p:cTn>
                        </p:par>
                        <p:par>
                          <p:cTn id="90" fill="hold">
                            <p:stCondLst>
                              <p:cond delay="750"/>
                            </p:stCondLst>
                            <p:childTnLst>
                              <p:par>
                                <p:cTn id="91" presetID="10" presetClass="exit" presetSubtype="0" fill="hold" nodeType="afterEffect">
                                  <p:stCondLst>
                                    <p:cond delay="0"/>
                                  </p:stCondLst>
                                  <p:childTnLst>
                                    <p:animEffect transition="out" filter="fade">
                                      <p:cBhvr>
                                        <p:cTn id="92" dur="500"/>
                                        <p:tgtEl>
                                          <p:spTgt spid="22"/>
                                        </p:tgtEl>
                                      </p:cBhvr>
                                    </p:animEffect>
                                    <p:set>
                                      <p:cBhvr>
                                        <p:cTn id="93" dur="1" fill="hold">
                                          <p:stCondLst>
                                            <p:cond delay="499"/>
                                          </p:stCondLst>
                                        </p:cTn>
                                        <p:tgtEl>
                                          <p:spTgt spid="22"/>
                                        </p:tgtEl>
                                        <p:attrNameLst>
                                          <p:attrName>style.visibility</p:attrName>
                                        </p:attrNameLst>
                                      </p:cBhvr>
                                      <p:to>
                                        <p:strVal val="hidden"/>
                                      </p:to>
                                    </p:set>
                                  </p:childTnLst>
                                </p:cTn>
                              </p:par>
                              <p:par>
                                <p:cTn id="94" presetID="10" presetClass="entr" presetSubtype="0" fill="hold" nodeType="withEffect">
                                  <p:stCondLst>
                                    <p:cond delay="500"/>
                                  </p:stCondLst>
                                  <p:childTnLst>
                                    <p:set>
                                      <p:cBhvr>
                                        <p:cTn id="95" dur="1" fill="hold">
                                          <p:stCondLst>
                                            <p:cond delay="0"/>
                                          </p:stCondLst>
                                        </p:cTn>
                                        <p:tgtEl>
                                          <p:spTgt spid="24"/>
                                        </p:tgtEl>
                                        <p:attrNameLst>
                                          <p:attrName>style.visibility</p:attrName>
                                        </p:attrNameLst>
                                      </p:cBhvr>
                                      <p:to>
                                        <p:strVal val="visible"/>
                                      </p:to>
                                    </p:set>
                                    <p:animEffect transition="in" filter="fade">
                                      <p:cBhvr>
                                        <p:cTn id="96" dur="500"/>
                                        <p:tgtEl>
                                          <p:spTgt spid="24"/>
                                        </p:tgtEl>
                                      </p:cBhvr>
                                    </p:animEffect>
                                  </p:childTnLst>
                                </p:cTn>
                              </p:par>
                              <p:par>
                                <p:cTn id="97" presetID="22" presetClass="entr" presetSubtype="4" fill="hold" nodeType="withEffect">
                                  <p:stCondLst>
                                    <p:cond delay="500"/>
                                  </p:stCondLst>
                                  <p:childTnLst>
                                    <p:set>
                                      <p:cBhvr>
                                        <p:cTn id="98" dur="1" fill="hold">
                                          <p:stCondLst>
                                            <p:cond delay="0"/>
                                          </p:stCondLst>
                                        </p:cTn>
                                        <p:tgtEl>
                                          <p:spTgt spid="23"/>
                                        </p:tgtEl>
                                        <p:attrNameLst>
                                          <p:attrName>style.visibility</p:attrName>
                                        </p:attrNameLst>
                                      </p:cBhvr>
                                      <p:to>
                                        <p:strVal val="visible"/>
                                      </p:to>
                                    </p:set>
                                    <p:animEffect transition="in" filter="wipe(down)">
                                      <p:cBhvr>
                                        <p:cTn id="9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P spid="17" grpId="0" animBg="1"/>
      <p:bldP spid="18" grpId="0" animBg="1"/>
      <p:bldP spid="19" grpId="0" animBg="1"/>
      <p:bldP spid="19" grpId="1" animBg="1"/>
      <p:bldP spid="20" grpId="0" animBg="1"/>
      <p:bldP spid="21" grpId="0" animBg="1"/>
      <p:bldP spid="25" grpId="0" animBg="1"/>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連帯債務を理解するための前提</a:t>
            </a:r>
            <a:r>
              <a:rPr lang="ja-JP" altLang="en-US" sz="3600" dirty="0" smtClean="0"/>
              <a:t>（</a:t>
            </a:r>
            <a:r>
              <a:rPr lang="en-US" altLang="ja-JP" sz="3600" dirty="0" smtClean="0"/>
              <a:t>2/3</a:t>
            </a:r>
            <a:r>
              <a:rPr lang="ja-JP" altLang="en-US" sz="3600" dirty="0" smtClean="0"/>
              <a:t>）</a:t>
            </a:r>
            <a:r>
              <a:rPr lang="en-US" altLang="ja-JP" sz="3600" dirty="0" smtClean="0"/>
              <a:t/>
            </a:r>
            <a:br>
              <a:rPr lang="en-US" altLang="ja-JP" sz="3600" dirty="0" smtClean="0"/>
            </a:br>
            <a:r>
              <a:rPr lang="ja-JP" altLang="en-US" sz="3100" dirty="0" smtClean="0"/>
              <a:t>債権の法定移転としての「弁済による代位」</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6" name="テキスト プレースホルダー 6"/>
          <p:cNvSpPr txBox="1">
            <a:spLocks/>
          </p:cNvSpPr>
          <p:nvPr/>
        </p:nvSpPr>
        <p:spPr>
          <a:xfrm>
            <a:off x="243366" y="1535113"/>
            <a:ext cx="4256626" cy="45372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2563" indent="-182563" algn="ctr">
              <a:buFont typeface="+mj-lt"/>
              <a:buAutoNum type="arabicPeriod"/>
            </a:pPr>
            <a:r>
              <a:rPr lang="ja-JP" altLang="en-US" sz="2400" dirty="0" smtClean="0"/>
              <a:t>債権の法定移転（民法</a:t>
            </a:r>
            <a:r>
              <a:rPr lang="en-US" altLang="ja-JP" sz="2400" dirty="0" smtClean="0"/>
              <a:t>466</a:t>
            </a:r>
            <a:r>
              <a:rPr lang="ja-JP" altLang="en-US" sz="2400" dirty="0" smtClean="0"/>
              <a:t>条）</a:t>
            </a:r>
            <a:endParaRPr lang="en-US" altLang="ja-JP" sz="2400" dirty="0" smtClean="0"/>
          </a:p>
        </p:txBody>
      </p:sp>
      <p:sp>
        <p:nvSpPr>
          <p:cNvPr id="7" name="テキスト プレースホルダー 8"/>
          <p:cNvSpPr txBox="1">
            <a:spLocks/>
          </p:cNvSpPr>
          <p:nvPr/>
        </p:nvSpPr>
        <p:spPr>
          <a:xfrm>
            <a:off x="4716016" y="1535113"/>
            <a:ext cx="4041775" cy="45372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8288" indent="-268288" algn="ctr">
              <a:buFont typeface="+mj-lt"/>
              <a:buAutoNum type="arabicPeriod" startAt="2"/>
            </a:pPr>
            <a:r>
              <a:rPr lang="ja-JP" altLang="en-US" sz="2400" dirty="0" smtClean="0"/>
              <a:t>債権者に代位（民法</a:t>
            </a:r>
            <a:r>
              <a:rPr lang="en-US" altLang="ja-JP" sz="2400" dirty="0" smtClean="0"/>
              <a:t>515</a:t>
            </a:r>
            <a:r>
              <a:rPr lang="ja-JP" altLang="en-US" sz="2400" dirty="0" smtClean="0"/>
              <a:t>条）</a:t>
            </a:r>
            <a:endParaRPr lang="ja-JP" altLang="en-US" sz="2400" dirty="0"/>
          </a:p>
        </p:txBody>
      </p:sp>
      <p:sp>
        <p:nvSpPr>
          <p:cNvPr id="8" name="円/楕円 7"/>
          <p:cNvSpPr/>
          <p:nvPr/>
        </p:nvSpPr>
        <p:spPr>
          <a:xfrm>
            <a:off x="550992" y="3089787"/>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9" name="円/楕円 8"/>
          <p:cNvSpPr/>
          <p:nvPr/>
        </p:nvSpPr>
        <p:spPr>
          <a:xfrm>
            <a:off x="550992" y="4815966"/>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第三者</a:t>
            </a:r>
            <a:endParaRPr kumimoji="1" lang="ja-JP" altLang="en-US" dirty="0"/>
          </a:p>
        </p:txBody>
      </p:sp>
      <p:sp>
        <p:nvSpPr>
          <p:cNvPr id="10" name="円/楕円 9"/>
          <p:cNvSpPr/>
          <p:nvPr/>
        </p:nvSpPr>
        <p:spPr>
          <a:xfrm>
            <a:off x="2999264" y="3089787"/>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11" name="直線矢印コネクタ 10"/>
          <p:cNvCxnSpPr>
            <a:stCxn id="8" idx="6"/>
            <a:endCxn id="10" idx="2"/>
          </p:cNvCxnSpPr>
          <p:nvPr/>
        </p:nvCxnSpPr>
        <p:spPr>
          <a:xfrm>
            <a:off x="2135168" y="3377819"/>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9" idx="6"/>
            <a:endCxn id="10" idx="4"/>
          </p:cNvCxnSpPr>
          <p:nvPr/>
        </p:nvCxnSpPr>
        <p:spPr>
          <a:xfrm flipV="1">
            <a:off x="2135168" y="3665851"/>
            <a:ext cx="1656184" cy="1438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endCxn id="10" idx="3"/>
          </p:cNvCxnSpPr>
          <p:nvPr/>
        </p:nvCxnSpPr>
        <p:spPr>
          <a:xfrm flipV="1">
            <a:off x="1703120" y="3581488"/>
            <a:ext cx="1528141" cy="6594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1847136" y="3665852"/>
            <a:ext cx="1656184" cy="1078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a:xfrm flipV="1">
            <a:off x="1847136" y="3519822"/>
            <a:ext cx="1224136" cy="250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p:nvPr/>
        </p:nvCxnSpPr>
        <p:spPr>
          <a:xfrm>
            <a:off x="2140678" y="3377819"/>
            <a:ext cx="864096" cy="0"/>
          </a:xfrm>
          <a:prstGeom prst="straightConnector1">
            <a:avLst/>
          </a:prstGeom>
          <a:ln w="38100">
            <a:prstDash val="sysDot"/>
            <a:tailEnd type="arrow"/>
          </a:ln>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539552" y="3068960"/>
            <a:ext cx="1584176" cy="576064"/>
          </a:xfrm>
          <a:prstGeom prst="ellipse">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弁済済み</a:t>
            </a:r>
            <a:r>
              <a:rPr kumimoji="1" lang="ja-JP" altLang="en-US" dirty="0" smtClean="0"/>
              <a:t>債権者</a:t>
            </a:r>
            <a:endParaRPr kumimoji="1" lang="ja-JP" altLang="en-US" dirty="0"/>
          </a:p>
        </p:txBody>
      </p:sp>
      <p:sp>
        <p:nvSpPr>
          <p:cNvPr id="18" name="円弧 17"/>
          <p:cNvSpPr/>
          <p:nvPr/>
        </p:nvSpPr>
        <p:spPr>
          <a:xfrm rot="17478536">
            <a:off x="2159851" y="3291060"/>
            <a:ext cx="1589626" cy="1176116"/>
          </a:xfrm>
          <a:prstGeom prst="arc">
            <a:avLst>
              <a:gd name="adj1" fmla="val 10699873"/>
              <a:gd name="adj2" fmla="val 17341974"/>
            </a:avLst>
          </a:prstGeom>
          <a:ln w="3810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楕円 18"/>
          <p:cNvSpPr/>
          <p:nvPr/>
        </p:nvSpPr>
        <p:spPr>
          <a:xfrm>
            <a:off x="4881816" y="3068960"/>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0" name="円/楕円 19"/>
          <p:cNvSpPr/>
          <p:nvPr/>
        </p:nvSpPr>
        <p:spPr>
          <a:xfrm>
            <a:off x="4881816" y="4795139"/>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第三者</a:t>
            </a:r>
            <a:endParaRPr kumimoji="1" lang="ja-JP" altLang="en-US" dirty="0"/>
          </a:p>
        </p:txBody>
      </p:sp>
      <p:sp>
        <p:nvSpPr>
          <p:cNvPr id="21" name="円/楕円 20"/>
          <p:cNvSpPr/>
          <p:nvPr/>
        </p:nvSpPr>
        <p:spPr>
          <a:xfrm>
            <a:off x="7330088" y="3068960"/>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22" name="直線矢印コネクタ 21"/>
          <p:cNvCxnSpPr>
            <a:stCxn id="19" idx="6"/>
            <a:endCxn id="21" idx="2"/>
          </p:cNvCxnSpPr>
          <p:nvPr/>
        </p:nvCxnSpPr>
        <p:spPr>
          <a:xfrm>
            <a:off x="6465992" y="3356992"/>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テキスト ボックス 22"/>
          <p:cNvSpPr txBox="1"/>
          <p:nvPr/>
        </p:nvSpPr>
        <p:spPr>
          <a:xfrm>
            <a:off x="251521" y="2060848"/>
            <a:ext cx="4248472" cy="923330"/>
          </a:xfrm>
          <a:prstGeom prst="rect">
            <a:avLst/>
          </a:prstGeom>
          <a:noFill/>
        </p:spPr>
        <p:txBody>
          <a:bodyPr wrap="square" rtlCol="0">
            <a:spAutoFit/>
          </a:bodyPr>
          <a:lstStyle/>
          <a:p>
            <a:r>
              <a:rPr kumimoji="1" lang="ja-JP" altLang="en-US" dirty="0" smtClean="0"/>
              <a:t>第三者の弁済によって，債権は消滅せず，債権は，自動的に第三者に移転する（法定移転なので対抗要件は不要）。</a:t>
            </a:r>
            <a:endParaRPr kumimoji="1" lang="ja-JP" altLang="en-US" dirty="0"/>
          </a:p>
        </p:txBody>
      </p:sp>
      <p:sp>
        <p:nvSpPr>
          <p:cNvPr id="24" name="テキスト ボックス 23"/>
          <p:cNvSpPr txBox="1"/>
          <p:nvPr/>
        </p:nvSpPr>
        <p:spPr>
          <a:xfrm>
            <a:off x="4716016" y="2060848"/>
            <a:ext cx="4032448" cy="923330"/>
          </a:xfrm>
          <a:prstGeom prst="rect">
            <a:avLst/>
          </a:prstGeom>
          <a:noFill/>
        </p:spPr>
        <p:txBody>
          <a:bodyPr wrap="square" rtlCol="0">
            <a:spAutoFit/>
          </a:bodyPr>
          <a:lstStyle/>
          <a:p>
            <a:r>
              <a:rPr kumimoji="1" lang="ja-JP" altLang="en-US" dirty="0" smtClean="0"/>
              <a:t>第三者の弁済によって，満足した債権者はその地位を退き，第三者が債権者の地位に就く。</a:t>
            </a:r>
            <a:endParaRPr kumimoji="1" lang="ja-JP" altLang="en-US" dirty="0"/>
          </a:p>
        </p:txBody>
      </p:sp>
      <p:sp>
        <p:nvSpPr>
          <p:cNvPr id="25" name="円弧 24"/>
          <p:cNvSpPr/>
          <p:nvPr/>
        </p:nvSpPr>
        <p:spPr>
          <a:xfrm>
            <a:off x="5439472" y="3645025"/>
            <a:ext cx="572688" cy="1150113"/>
          </a:xfrm>
          <a:prstGeom prst="arc">
            <a:avLst>
              <a:gd name="adj1" fmla="val 5380996"/>
              <a:gd name="adj2" fmla="val 15506440"/>
            </a:avLst>
          </a:prstGeom>
          <a:ln w="38100">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p:cNvSpPr txBox="1"/>
          <p:nvPr/>
        </p:nvSpPr>
        <p:spPr>
          <a:xfrm>
            <a:off x="4716016" y="4075059"/>
            <a:ext cx="648072" cy="369332"/>
          </a:xfrm>
          <a:prstGeom prst="rect">
            <a:avLst/>
          </a:prstGeom>
          <a:noFill/>
        </p:spPr>
        <p:txBody>
          <a:bodyPr wrap="square" rtlCol="0">
            <a:spAutoFit/>
          </a:bodyPr>
          <a:lstStyle/>
          <a:p>
            <a:r>
              <a:rPr kumimoji="1" lang="ja-JP" altLang="en-US" dirty="0" smtClean="0"/>
              <a:t>弁済</a:t>
            </a:r>
            <a:endParaRPr kumimoji="1" lang="ja-JP" altLang="en-US" dirty="0"/>
          </a:p>
        </p:txBody>
      </p:sp>
      <p:sp>
        <p:nvSpPr>
          <p:cNvPr id="27" name="円弧 26"/>
          <p:cNvSpPr/>
          <p:nvPr/>
        </p:nvSpPr>
        <p:spPr>
          <a:xfrm>
            <a:off x="1046984" y="3665852"/>
            <a:ext cx="572688" cy="1148099"/>
          </a:xfrm>
          <a:prstGeom prst="arc">
            <a:avLst>
              <a:gd name="adj1" fmla="val 5380996"/>
              <a:gd name="adj2" fmla="val 15506440"/>
            </a:avLst>
          </a:prstGeom>
          <a:ln w="38100">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332379" y="4095886"/>
            <a:ext cx="651448" cy="369332"/>
          </a:xfrm>
          <a:prstGeom prst="rect">
            <a:avLst/>
          </a:prstGeom>
          <a:noFill/>
        </p:spPr>
        <p:txBody>
          <a:bodyPr wrap="square" rtlCol="0">
            <a:spAutoFit/>
          </a:bodyPr>
          <a:lstStyle/>
          <a:p>
            <a:r>
              <a:rPr kumimoji="1" lang="ja-JP" altLang="en-US" dirty="0" smtClean="0"/>
              <a:t>弁済</a:t>
            </a:r>
            <a:endParaRPr kumimoji="1" lang="ja-JP" altLang="en-US" dirty="0"/>
          </a:p>
        </p:txBody>
      </p:sp>
      <p:sp>
        <p:nvSpPr>
          <p:cNvPr id="29" name="テキスト ボックス 28"/>
          <p:cNvSpPr txBox="1"/>
          <p:nvPr/>
        </p:nvSpPr>
        <p:spPr>
          <a:xfrm>
            <a:off x="550992" y="5495976"/>
            <a:ext cx="3949000" cy="400110"/>
          </a:xfrm>
          <a:prstGeom prst="rect">
            <a:avLst/>
          </a:prstGeom>
          <a:noFill/>
        </p:spPr>
        <p:txBody>
          <a:bodyPr wrap="square" rtlCol="0">
            <a:spAutoFit/>
          </a:bodyPr>
          <a:lstStyle/>
          <a:p>
            <a:pPr algn="ctr"/>
            <a:r>
              <a:rPr kumimoji="1" lang="ja-JP" altLang="en-US" sz="2000" dirty="0" smtClean="0"/>
              <a:t>債権の</a:t>
            </a:r>
            <a:r>
              <a:rPr kumimoji="1" lang="ja-JP" altLang="en-US" sz="2000" b="1" dirty="0" smtClean="0">
                <a:solidFill>
                  <a:srgbClr val="FF0000"/>
                </a:solidFill>
              </a:rPr>
              <a:t>移転</a:t>
            </a:r>
            <a:r>
              <a:rPr kumimoji="1" lang="ja-JP" altLang="en-US" sz="2000" dirty="0" smtClean="0"/>
              <a:t>が強調されている。</a:t>
            </a:r>
            <a:endParaRPr kumimoji="1" lang="ja-JP" altLang="en-US" sz="2000" dirty="0"/>
          </a:p>
        </p:txBody>
      </p:sp>
      <p:sp>
        <p:nvSpPr>
          <p:cNvPr id="30" name="テキスト ボックス 29"/>
          <p:cNvSpPr txBox="1"/>
          <p:nvPr/>
        </p:nvSpPr>
        <p:spPr>
          <a:xfrm>
            <a:off x="4355976" y="5475149"/>
            <a:ext cx="4558288" cy="646331"/>
          </a:xfrm>
          <a:prstGeom prst="rect">
            <a:avLst/>
          </a:prstGeom>
          <a:noFill/>
        </p:spPr>
        <p:txBody>
          <a:bodyPr wrap="square" rtlCol="0">
            <a:spAutoFit/>
          </a:bodyPr>
          <a:lstStyle/>
          <a:p>
            <a:pPr algn="ctr"/>
            <a:r>
              <a:rPr kumimoji="1" lang="ja-JP" altLang="en-US" dirty="0" smtClean="0"/>
              <a:t>債権の</a:t>
            </a:r>
            <a:r>
              <a:rPr kumimoji="1" lang="ja-JP" altLang="en-US" b="1" dirty="0" smtClean="0">
                <a:solidFill>
                  <a:srgbClr val="FF0000"/>
                </a:solidFill>
              </a:rPr>
              <a:t>不消滅</a:t>
            </a:r>
            <a:r>
              <a:rPr kumimoji="1" lang="ja-JP" altLang="en-US" dirty="0" smtClean="0"/>
              <a:t>が強調されている。</a:t>
            </a:r>
            <a:r>
              <a:rPr lang="ja-JP" altLang="en-US" dirty="0" smtClean="0"/>
              <a:t>表現</a:t>
            </a:r>
            <a:r>
              <a:rPr lang="ja-JP" altLang="en-US" dirty="0"/>
              <a:t>の違いだけ</a:t>
            </a:r>
            <a:r>
              <a:rPr lang="ja-JP" altLang="en-US" dirty="0" smtClean="0"/>
              <a:t>で，</a:t>
            </a:r>
            <a:r>
              <a:rPr lang="ja-JP" altLang="en-US" b="1" dirty="0" smtClean="0">
                <a:solidFill>
                  <a:srgbClr val="FF0000"/>
                </a:solidFill>
              </a:rPr>
              <a:t>効果は同じ</a:t>
            </a:r>
            <a:r>
              <a:rPr lang="ja-JP" altLang="en-US" dirty="0" smtClean="0"/>
              <a:t>。←陣内優，園田拓也</a:t>
            </a:r>
            <a:endParaRPr kumimoji="1" lang="ja-JP" altLang="en-US" dirty="0"/>
          </a:p>
        </p:txBody>
      </p:sp>
    </p:spTree>
    <p:extLst>
      <p:ext uri="{BB962C8B-B14F-4D97-AF65-F5344CB8AC3E}">
        <p14:creationId xmlns:p14="http://schemas.microsoft.com/office/powerpoint/2010/main" val="126637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1500"/>
                                        <p:tgtEl>
                                          <p:spTgt spid="23"/>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1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500"/>
                            </p:stCondLst>
                            <p:childTnLst>
                              <p:par>
                                <p:cTn id="26" presetID="22" presetClass="entr" presetSubtype="8" fill="hold" grpId="0" nodeType="afterEffect">
                                  <p:stCondLst>
                                    <p:cond delay="100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ipe(down)">
                                      <p:cBhvr>
                                        <p:cTn id="33" dur="500"/>
                                        <p:tgtEl>
                                          <p:spTgt spid="27"/>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left)">
                                      <p:cBhvr>
                                        <p:cTn id="36" dur="500"/>
                                        <p:tgtEl>
                                          <p:spTgt spid="28"/>
                                        </p:tgtEl>
                                      </p:cBhvr>
                                    </p:animEffect>
                                  </p:childTnLst>
                                </p:cTn>
                              </p:par>
                              <p:par>
                                <p:cTn id="37" presetID="10" presetClass="exit" presetSubtype="0" fill="hold" grpId="1" nodeType="withEffect">
                                  <p:stCondLst>
                                    <p:cond delay="500"/>
                                  </p:stCondLst>
                                  <p:childTnLst>
                                    <p:animEffect transition="out" filter="fade">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par>
                                <p:cTn id="40" presetID="22" presetClass="entr" presetSubtype="8" fill="hold" grpId="0" nodeType="withEffect">
                                  <p:stCondLst>
                                    <p:cond delay="50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par>
                          <p:cTn id="43" fill="hold">
                            <p:stCondLst>
                              <p:cond delay="1000"/>
                            </p:stCondLst>
                            <p:childTnLst>
                              <p:par>
                                <p:cTn id="44" presetID="10" presetClass="exit" presetSubtype="0" fill="hold" nodeType="after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22" presetClass="entr" presetSubtype="1" fill="hold" grpId="0" nodeType="withEffect">
                                  <p:stCondLst>
                                    <p:cond delay="250"/>
                                  </p:stCondLst>
                                  <p:childTnLst>
                                    <p:set>
                                      <p:cBhvr>
                                        <p:cTn id="48" dur="1" fill="hold">
                                          <p:stCondLst>
                                            <p:cond delay="0"/>
                                          </p:stCondLst>
                                        </p:cTn>
                                        <p:tgtEl>
                                          <p:spTgt spid="18"/>
                                        </p:tgtEl>
                                        <p:attrNameLst>
                                          <p:attrName>style.visibility</p:attrName>
                                        </p:attrNameLst>
                                      </p:cBhvr>
                                      <p:to>
                                        <p:strVal val="visible"/>
                                      </p:to>
                                    </p:set>
                                    <p:animEffect transition="in" filter="wipe(up)">
                                      <p:cBhvr>
                                        <p:cTn id="49" dur="2500"/>
                                        <p:tgtEl>
                                          <p:spTgt spid="18"/>
                                        </p:tgtEl>
                                      </p:cBhvr>
                                    </p:animEffect>
                                  </p:childTnLst>
                                </p:cTn>
                              </p:par>
                              <p:par>
                                <p:cTn id="50" presetID="10" presetClass="entr" presetSubtype="0" fill="hold" nodeType="withEffect">
                                  <p:stCondLst>
                                    <p:cond delay="75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0" presetClass="exit" presetSubtype="0" fill="hold" nodeType="withEffect">
                                  <p:stCondLst>
                                    <p:cond delay="1000"/>
                                  </p:stCondLst>
                                  <p:childTnLst>
                                    <p:animEffect transition="out" filter="fade">
                                      <p:cBhvr>
                                        <p:cTn id="54" dur="500"/>
                                        <p:tgtEl>
                                          <p:spTgt spid="15"/>
                                        </p:tgtEl>
                                      </p:cBhvr>
                                    </p:animEffect>
                                    <p:set>
                                      <p:cBhvr>
                                        <p:cTn id="55" dur="1" fill="hold">
                                          <p:stCondLst>
                                            <p:cond delay="499"/>
                                          </p:stCondLst>
                                        </p:cTn>
                                        <p:tgtEl>
                                          <p:spTgt spid="15"/>
                                        </p:tgtEl>
                                        <p:attrNameLst>
                                          <p:attrName>style.visibility</p:attrName>
                                        </p:attrNameLst>
                                      </p:cBhvr>
                                      <p:to>
                                        <p:strVal val="hidden"/>
                                      </p:to>
                                    </p:set>
                                  </p:childTnLst>
                                </p:cTn>
                              </p:par>
                              <p:par>
                                <p:cTn id="56" presetID="10" presetClass="entr" presetSubtype="0" fill="hold" nodeType="withEffect">
                                  <p:stCondLst>
                                    <p:cond delay="125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par>
                                <p:cTn id="59" presetID="10" presetClass="exit" presetSubtype="0" fill="hold" nodeType="withEffect">
                                  <p:stCondLst>
                                    <p:cond delay="1500"/>
                                  </p:stCondLst>
                                  <p:childTnLst>
                                    <p:animEffect transition="out" filter="fad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par>
                                <p:cTn id="62" presetID="10" presetClass="entr" presetSubtype="0" fill="hold" nodeType="withEffect">
                                  <p:stCondLst>
                                    <p:cond delay="175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par>
                                <p:cTn id="65" presetID="10" presetClass="exit" presetSubtype="0" fill="hold" nodeType="withEffect">
                                  <p:stCondLst>
                                    <p:cond delay="2000"/>
                                  </p:stCondLst>
                                  <p:childTnLst>
                                    <p:animEffect transition="out" filter="fade">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cTn>
                              </p:par>
                              <p:par>
                                <p:cTn id="68" presetID="10" presetClass="entr" presetSubtype="0" fill="hold" nodeType="withEffect">
                                  <p:stCondLst>
                                    <p:cond delay="225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500"/>
                                        <p:tgtEl>
                                          <p:spTgt spid="12"/>
                                        </p:tgtEl>
                                      </p:cBhvr>
                                    </p:animEffect>
                                  </p:childTnLst>
                                </p:cTn>
                              </p:par>
                              <p:par>
                                <p:cTn id="71" presetID="22" presetClass="entr" presetSubtype="8" fill="hold" grpId="0" nodeType="withEffect">
                                  <p:stCondLst>
                                    <p:cond delay="275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1000"/>
                                        <p:tgtEl>
                                          <p:spTgt spid="29"/>
                                        </p:tgtEl>
                                      </p:cBhvr>
                                    </p:animEffect>
                                  </p:childTnLst>
                                </p:cTn>
                              </p:par>
                              <p:par>
                                <p:cTn id="74" presetID="10" presetClass="entr" presetSubtype="0" fill="hold" nodeType="withEffect">
                                  <p:stCondLst>
                                    <p:cond delay="325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childTnLst>
                          </p:cTn>
                        </p:par>
                        <p:par>
                          <p:cTn id="77" fill="hold">
                            <p:stCondLst>
                              <p:cond delay="4750"/>
                            </p:stCondLst>
                            <p:childTnLst>
                              <p:par>
                                <p:cTn id="78" presetID="22" presetClass="entr" presetSubtype="8" fill="hold" grpId="0" nodeType="afterEffect">
                                  <p:stCondLst>
                                    <p:cond delay="50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500"/>
                                        <p:tgtEl>
                                          <p:spTgt spid="19"/>
                                        </p:tgtEl>
                                      </p:cBhvr>
                                    </p:animEffect>
                                  </p:childTnLst>
                                </p:cTn>
                              </p:par>
                            </p:childTnLst>
                          </p:cTn>
                        </p:par>
                        <p:par>
                          <p:cTn id="81" fill="hold">
                            <p:stCondLst>
                              <p:cond delay="5750"/>
                            </p:stCondLst>
                            <p:childTnLst>
                              <p:par>
                                <p:cTn id="82" presetID="22" presetClass="entr" presetSubtype="8" fill="hold" nodeType="after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left)">
                                      <p:cBhvr>
                                        <p:cTn id="84" dur="500"/>
                                        <p:tgtEl>
                                          <p:spTgt spid="22"/>
                                        </p:tgtEl>
                                      </p:cBhvr>
                                    </p:animEffect>
                                  </p:childTnLst>
                                </p:cTn>
                              </p:par>
                            </p:childTnLst>
                          </p:cTn>
                        </p:par>
                        <p:par>
                          <p:cTn id="85" fill="hold">
                            <p:stCondLst>
                              <p:cond delay="6250"/>
                            </p:stCondLst>
                            <p:childTnLst>
                              <p:par>
                                <p:cTn id="86" presetID="22" presetClass="entr" presetSubtype="8"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wipe(left)">
                                      <p:cBhvr>
                                        <p:cTn id="88" dur="500"/>
                                        <p:tgtEl>
                                          <p:spTgt spid="21"/>
                                        </p:tgtEl>
                                      </p:cBhvr>
                                    </p:animEffect>
                                  </p:childTnLst>
                                </p:cTn>
                              </p:par>
                            </p:childTnLst>
                          </p:cTn>
                        </p:par>
                        <p:par>
                          <p:cTn id="89" fill="hold">
                            <p:stCondLst>
                              <p:cond delay="6750"/>
                            </p:stCondLst>
                            <p:childTnLst>
                              <p:par>
                                <p:cTn id="90" presetID="22" presetClass="entr" presetSubtype="8" fill="hold" grpId="1"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left)">
                                      <p:cBhvr>
                                        <p:cTn id="92" dur="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down)">
                                      <p:cBhvr>
                                        <p:cTn id="97" dur="500"/>
                                        <p:tgtEl>
                                          <p:spTgt spid="2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wipe(left)">
                                      <p:cBhvr>
                                        <p:cTn id="100" dur="500"/>
                                        <p:tgtEl>
                                          <p:spTgt spid="26"/>
                                        </p:tgtEl>
                                      </p:cBhvr>
                                    </p:animEffect>
                                  </p:childTnLst>
                                </p:cTn>
                              </p:par>
                              <p:par>
                                <p:cTn id="101" presetID="10" presetClass="exit" presetSubtype="0" fill="hold" grpId="1" nodeType="withEffect">
                                  <p:stCondLst>
                                    <p:cond delay="500"/>
                                  </p:stCondLst>
                                  <p:childTnLst>
                                    <p:animEffect transition="out" filter="fade">
                                      <p:cBhvr>
                                        <p:cTn id="102" dur="1500"/>
                                        <p:tgtEl>
                                          <p:spTgt spid="19"/>
                                        </p:tgtEl>
                                      </p:cBhvr>
                                    </p:animEffect>
                                    <p:set>
                                      <p:cBhvr>
                                        <p:cTn id="103" dur="1" fill="hold">
                                          <p:stCondLst>
                                            <p:cond delay="1499"/>
                                          </p:stCondLst>
                                        </p:cTn>
                                        <p:tgtEl>
                                          <p:spTgt spid="19"/>
                                        </p:tgtEl>
                                        <p:attrNameLst>
                                          <p:attrName>style.visibility</p:attrName>
                                        </p:attrNameLst>
                                      </p:cBhvr>
                                      <p:to>
                                        <p:strVal val="hidden"/>
                                      </p:to>
                                    </p:set>
                                  </p:childTnLst>
                                </p:cTn>
                              </p:par>
                              <p:par>
                                <p:cTn id="104" presetID="42" presetClass="path" presetSubtype="0" accel="50000" decel="50000" fill="hold" grpId="0" nodeType="withEffect">
                                  <p:stCondLst>
                                    <p:cond delay="500"/>
                                  </p:stCondLst>
                                  <p:childTnLst>
                                    <p:animMotion origin="layout" path="M 3.88889E-6 -1.05458E-6 L 3.88889E-6 -0.25162 " pathEditMode="relative" rAng="0" ptsTypes="AA">
                                      <p:cBhvr>
                                        <p:cTn id="105" dur="1500" fill="hold"/>
                                        <p:tgtEl>
                                          <p:spTgt spid="20"/>
                                        </p:tgtEl>
                                        <p:attrNameLst>
                                          <p:attrName>ppt_x</p:attrName>
                                          <p:attrName>ppt_y</p:attrName>
                                        </p:attrNameLst>
                                      </p:cBhvr>
                                      <p:rCtr x="0" y="-12581"/>
                                    </p:animMotion>
                                  </p:childTnLst>
                                </p:cTn>
                              </p:par>
                              <p:par>
                                <p:cTn id="106" presetID="10" presetClass="exit" presetSubtype="0" fill="hold" grpId="1" nodeType="withEffect">
                                  <p:stCondLst>
                                    <p:cond delay="1500"/>
                                  </p:stCondLst>
                                  <p:childTnLst>
                                    <p:animEffect transition="out" filter="fade">
                                      <p:cBhvr>
                                        <p:cTn id="107" dur="500"/>
                                        <p:tgtEl>
                                          <p:spTgt spid="25"/>
                                        </p:tgtEl>
                                      </p:cBhvr>
                                    </p:animEffect>
                                    <p:set>
                                      <p:cBhvr>
                                        <p:cTn id="108" dur="1" fill="hold">
                                          <p:stCondLst>
                                            <p:cond delay="499"/>
                                          </p:stCondLst>
                                        </p:cTn>
                                        <p:tgtEl>
                                          <p:spTgt spid="25"/>
                                        </p:tgtEl>
                                        <p:attrNameLst>
                                          <p:attrName>style.visibility</p:attrName>
                                        </p:attrNameLst>
                                      </p:cBhvr>
                                      <p:to>
                                        <p:strVal val="hidden"/>
                                      </p:to>
                                    </p:set>
                                  </p:childTnLst>
                                </p:cTn>
                              </p:par>
                              <p:par>
                                <p:cTn id="109" presetID="10" presetClass="exit" presetSubtype="0" fill="hold" grpId="1" nodeType="withEffect">
                                  <p:stCondLst>
                                    <p:cond delay="1500"/>
                                  </p:stCondLst>
                                  <p:childTnLst>
                                    <p:animEffect transition="out" filter="fade">
                                      <p:cBhvr>
                                        <p:cTn id="110" dur="500"/>
                                        <p:tgtEl>
                                          <p:spTgt spid="26"/>
                                        </p:tgtEl>
                                      </p:cBhvr>
                                    </p:animEffect>
                                    <p:set>
                                      <p:cBhvr>
                                        <p:cTn id="111" dur="1" fill="hold">
                                          <p:stCondLst>
                                            <p:cond delay="499"/>
                                          </p:stCondLst>
                                        </p:cTn>
                                        <p:tgtEl>
                                          <p:spTgt spid="26"/>
                                        </p:tgtEl>
                                        <p:attrNameLst>
                                          <p:attrName>style.visibility</p:attrName>
                                        </p:attrNameLst>
                                      </p:cBhvr>
                                      <p:to>
                                        <p:strVal val="hidden"/>
                                      </p:to>
                                    </p:set>
                                  </p:childTnLst>
                                </p:cTn>
                              </p:par>
                              <p:par>
                                <p:cTn id="112" presetID="22" presetClass="entr" presetSubtype="1" fill="hold" grpId="0" nodeType="withEffect">
                                  <p:stCondLst>
                                    <p:cond delay="1500"/>
                                  </p:stCondLst>
                                  <p:childTnLst>
                                    <p:set>
                                      <p:cBhvr>
                                        <p:cTn id="113" dur="1" fill="hold">
                                          <p:stCondLst>
                                            <p:cond delay="0"/>
                                          </p:stCondLst>
                                        </p:cTn>
                                        <p:tgtEl>
                                          <p:spTgt spid="30"/>
                                        </p:tgtEl>
                                        <p:attrNameLst>
                                          <p:attrName>style.visibility</p:attrName>
                                        </p:attrNameLst>
                                      </p:cBhvr>
                                      <p:to>
                                        <p:strVal val="visible"/>
                                      </p:to>
                                    </p:set>
                                    <p:animEffect transition="in" filter="wipe(up)">
                                      <p:cBhvr>
                                        <p:cTn id="114"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P spid="17" grpId="0" animBg="1"/>
      <p:bldP spid="18" grpId="0" animBg="1"/>
      <p:bldP spid="19" grpId="0" animBg="1"/>
      <p:bldP spid="19" grpId="1" animBg="1"/>
      <p:bldP spid="20" grpId="0" animBg="1"/>
      <p:bldP spid="20" grpId="1" animBg="1"/>
      <p:bldP spid="21" grpId="0" animBg="1"/>
      <p:bldP spid="23" grpId="0"/>
      <p:bldP spid="24" grpId="0"/>
      <p:bldP spid="25" grpId="0" animBg="1"/>
      <p:bldP spid="25" grpId="1" animBg="1"/>
      <p:bldP spid="26" grpId="0"/>
      <p:bldP spid="26" grpId="1"/>
      <p:bldP spid="27" grpId="0" animBg="1"/>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66129"/>
          </a:xfrm>
        </p:spPr>
        <p:txBody>
          <a:bodyPr>
            <a:noAutofit/>
          </a:bodyPr>
          <a:lstStyle/>
          <a:p>
            <a:r>
              <a:rPr lang="ja-JP" altLang="en-US" sz="3600" dirty="0">
                <a:hlinkClick r:id="rId2" action="ppaction://hlinksldjump"/>
              </a:rPr>
              <a:t>連帯債務</a:t>
            </a:r>
            <a:r>
              <a:rPr lang="ja-JP" altLang="en-US" sz="3600" dirty="0"/>
              <a:t>を理解するための前提</a:t>
            </a:r>
            <a:r>
              <a:rPr lang="ja-JP" altLang="en-US" sz="3600" dirty="0" smtClean="0"/>
              <a:t>（</a:t>
            </a:r>
            <a:r>
              <a:rPr lang="en-US" altLang="ja-JP" sz="3600" dirty="0" smtClean="0"/>
              <a:t>3/3</a:t>
            </a:r>
            <a:r>
              <a:rPr lang="ja-JP" altLang="en-US" sz="3600" dirty="0"/>
              <a:t>）</a:t>
            </a:r>
            <a:r>
              <a:rPr lang="en-US" altLang="ja-JP" sz="3600" dirty="0"/>
              <a:t/>
            </a:r>
            <a:br>
              <a:rPr lang="en-US" altLang="ja-JP" sz="3600" dirty="0"/>
            </a:br>
            <a:r>
              <a:rPr lang="ja-JP" altLang="en-US" sz="2400" dirty="0" smtClean="0"/>
              <a:t>債務者による弁済と保証人による弁済との違い</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
        <p:nvSpPr>
          <p:cNvPr id="26" name="上矢印 25"/>
          <p:cNvSpPr/>
          <p:nvPr/>
        </p:nvSpPr>
        <p:spPr>
          <a:xfrm rot="1236452">
            <a:off x="2642843" y="3730704"/>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27" name="上矢印 26"/>
          <p:cNvSpPr/>
          <p:nvPr/>
        </p:nvSpPr>
        <p:spPr>
          <a:xfrm rot="20251076">
            <a:off x="1311100" y="3696550"/>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28" name="左矢印 27"/>
          <p:cNvSpPr/>
          <p:nvPr/>
        </p:nvSpPr>
        <p:spPr>
          <a:xfrm>
            <a:off x="6228184" y="2348880"/>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9" name="テキスト プレースホルダー 6"/>
          <p:cNvSpPr txBox="1">
            <a:spLocks/>
          </p:cNvSpPr>
          <p:nvPr/>
        </p:nvSpPr>
        <p:spPr>
          <a:xfrm>
            <a:off x="674627" y="1340767"/>
            <a:ext cx="3728297" cy="573015"/>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3600" dirty="0" smtClean="0"/>
              <a:t>債務者が弁済した場合</a:t>
            </a:r>
            <a:r>
              <a:rPr lang="en-US" altLang="ja-JP" sz="3600" dirty="0" smtClean="0"/>
              <a:t/>
            </a:r>
            <a:br>
              <a:rPr lang="en-US" altLang="ja-JP" sz="3600" dirty="0" smtClean="0"/>
            </a:br>
            <a:r>
              <a:rPr lang="ja-JP" altLang="en-US" dirty="0" smtClean="0"/>
              <a:t>→負担部分の弁済に応用</a:t>
            </a:r>
            <a:endParaRPr lang="ja-JP" altLang="en-US" dirty="0"/>
          </a:p>
        </p:txBody>
      </p:sp>
      <p:sp>
        <p:nvSpPr>
          <p:cNvPr id="30" name="テキスト プレースホルダー 8"/>
          <p:cNvSpPr txBox="1">
            <a:spLocks/>
          </p:cNvSpPr>
          <p:nvPr/>
        </p:nvSpPr>
        <p:spPr>
          <a:xfrm>
            <a:off x="3923928" y="1340767"/>
            <a:ext cx="4969108" cy="573015"/>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3600" dirty="0" smtClean="0"/>
              <a:t>保証人が弁済した場合</a:t>
            </a:r>
            <a:r>
              <a:rPr lang="en-US" altLang="ja-JP" sz="3600" dirty="0" smtClean="0"/>
              <a:t/>
            </a:r>
            <a:br>
              <a:rPr lang="en-US" altLang="ja-JP" sz="3600" dirty="0" smtClean="0"/>
            </a:br>
            <a:r>
              <a:rPr lang="ja-JP" altLang="en-US" dirty="0" smtClean="0"/>
              <a:t>→負担部分を超えた保証部分の弁済に応用</a:t>
            </a:r>
            <a:endParaRPr lang="en-US" altLang="ja-JP" dirty="0" smtClean="0"/>
          </a:p>
        </p:txBody>
      </p:sp>
      <p:sp>
        <p:nvSpPr>
          <p:cNvPr id="31" name="正方形/長方形 30"/>
          <p:cNvSpPr/>
          <p:nvPr/>
        </p:nvSpPr>
        <p:spPr>
          <a:xfrm>
            <a:off x="755576" y="1988840"/>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2" name="正方形/長方形 31"/>
          <p:cNvSpPr/>
          <p:nvPr/>
        </p:nvSpPr>
        <p:spPr>
          <a:xfrm>
            <a:off x="2987824" y="1992536"/>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33" name="上矢印 32"/>
          <p:cNvSpPr/>
          <p:nvPr/>
        </p:nvSpPr>
        <p:spPr>
          <a:xfrm rot="20251076">
            <a:off x="1320210" y="3700350"/>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34" name="上矢印 33"/>
          <p:cNvSpPr/>
          <p:nvPr/>
        </p:nvSpPr>
        <p:spPr>
          <a:xfrm rot="1236452">
            <a:off x="2642842" y="3718086"/>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35" name="円弧 34"/>
          <p:cNvSpPr/>
          <p:nvPr/>
        </p:nvSpPr>
        <p:spPr>
          <a:xfrm rot="20105029">
            <a:off x="1101175" y="3648315"/>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円弧 35"/>
          <p:cNvSpPr/>
          <p:nvPr/>
        </p:nvSpPr>
        <p:spPr>
          <a:xfrm rot="1194015">
            <a:off x="7541351" y="3713229"/>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5004048" y="1992536"/>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8" name="上矢印 37"/>
          <p:cNvSpPr/>
          <p:nvPr/>
        </p:nvSpPr>
        <p:spPr>
          <a:xfrm rot="20251076">
            <a:off x="5532824" y="3678984"/>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39" name="上矢印 38"/>
          <p:cNvSpPr/>
          <p:nvPr/>
        </p:nvSpPr>
        <p:spPr>
          <a:xfrm rot="1236452">
            <a:off x="6891314" y="3703853"/>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40" name="テキスト ボックス 39"/>
          <p:cNvSpPr txBox="1"/>
          <p:nvPr/>
        </p:nvSpPr>
        <p:spPr>
          <a:xfrm>
            <a:off x="539552" y="4654877"/>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41" name="テキスト ボックス 40"/>
          <p:cNvSpPr txBox="1"/>
          <p:nvPr/>
        </p:nvSpPr>
        <p:spPr>
          <a:xfrm>
            <a:off x="7956376" y="4654877"/>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42"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rId3" action="ppaction://hlinksldjump"/>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43"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a:t>）</a:t>
            </a:r>
            <a:r>
              <a:rPr lang="ja-JP" altLang="en-US" sz="1600" dirty="0"/>
              <a:t>←多田直矢</a:t>
            </a:r>
          </a:p>
        </p:txBody>
      </p:sp>
      <p:sp>
        <p:nvSpPr>
          <p:cNvPr id="44" name="左矢印 43"/>
          <p:cNvSpPr/>
          <p:nvPr/>
        </p:nvSpPr>
        <p:spPr>
          <a:xfrm>
            <a:off x="6163808" y="2348880"/>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45" name="正方形/長方形 44"/>
          <p:cNvSpPr/>
          <p:nvPr/>
        </p:nvSpPr>
        <p:spPr>
          <a:xfrm>
            <a:off x="7308304" y="1996232"/>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46" name="円/楕円 45"/>
          <p:cNvSpPr/>
          <p:nvPr/>
        </p:nvSpPr>
        <p:spPr>
          <a:xfrm>
            <a:off x="1547664" y="4520208"/>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47" name="円/楕円 46"/>
          <p:cNvSpPr/>
          <p:nvPr/>
        </p:nvSpPr>
        <p:spPr>
          <a:xfrm>
            <a:off x="5796136" y="4523904"/>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48" name="テキスト ボックス 47"/>
          <p:cNvSpPr txBox="1"/>
          <p:nvPr/>
        </p:nvSpPr>
        <p:spPr>
          <a:xfrm>
            <a:off x="4499992" y="3740839"/>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49" name="正方形/長方形 48"/>
          <p:cNvSpPr/>
          <p:nvPr/>
        </p:nvSpPr>
        <p:spPr>
          <a:xfrm>
            <a:off x="774181" y="1985791"/>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50" name="正方形/長方形 49"/>
          <p:cNvSpPr/>
          <p:nvPr/>
        </p:nvSpPr>
        <p:spPr>
          <a:xfrm>
            <a:off x="2987824" y="1985791"/>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357990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500"/>
                                        <p:tgtEl>
                                          <p:spTgt spid="3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00"/>
                                        <p:tgtEl>
                                          <p:spTgt spid="34"/>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down)">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up)">
                                      <p:cBhvr>
                                        <p:cTn id="28" dur="500"/>
                                        <p:tgtEl>
                                          <p:spTgt spid="3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500"/>
                                        <p:tgtEl>
                                          <p:spTgt spid="40"/>
                                        </p:tgtEl>
                                      </p:cBhvr>
                                    </p:animEffect>
                                  </p:childTnLst>
                                </p:cTn>
                              </p:par>
                            </p:childTnLst>
                          </p:cTn>
                        </p:par>
                        <p:par>
                          <p:cTn id="32" fill="hold">
                            <p:stCondLst>
                              <p:cond delay="500"/>
                            </p:stCondLst>
                            <p:childTnLst>
                              <p:par>
                                <p:cTn id="33" presetID="42" presetClass="exit" presetSubtype="0" fill="hold" grpId="1" nodeType="afterEffect">
                                  <p:stCondLst>
                                    <p:cond delay="250"/>
                                  </p:stCondLst>
                                  <p:childTnLst>
                                    <p:animEffect transition="out" filter="fade">
                                      <p:cBhvr>
                                        <p:cTn id="34" dur="500"/>
                                        <p:tgtEl>
                                          <p:spTgt spid="31"/>
                                        </p:tgtEl>
                                      </p:cBhvr>
                                    </p:animEffect>
                                    <p:anim calcmode="lin" valueType="num">
                                      <p:cBhvr>
                                        <p:cTn id="35" dur="500"/>
                                        <p:tgtEl>
                                          <p:spTgt spid="31"/>
                                        </p:tgtEl>
                                        <p:attrNameLst>
                                          <p:attrName>ppt_x</p:attrName>
                                        </p:attrNameLst>
                                      </p:cBhvr>
                                      <p:tavLst>
                                        <p:tav tm="0">
                                          <p:val>
                                            <p:strVal val="ppt_x"/>
                                          </p:val>
                                        </p:tav>
                                        <p:tav tm="100000">
                                          <p:val>
                                            <p:strVal val="ppt_x"/>
                                          </p:val>
                                        </p:tav>
                                      </p:tavLst>
                                    </p:anim>
                                    <p:anim calcmode="lin" valueType="num">
                                      <p:cBhvr>
                                        <p:cTn id="36" dur="500"/>
                                        <p:tgtEl>
                                          <p:spTgt spid="31"/>
                                        </p:tgtEl>
                                        <p:attrNameLst>
                                          <p:attrName>ppt_y</p:attrName>
                                        </p:attrNameLst>
                                      </p:cBhvr>
                                      <p:tavLst>
                                        <p:tav tm="0">
                                          <p:val>
                                            <p:strVal val="ppt_y"/>
                                          </p:val>
                                        </p:tav>
                                        <p:tav tm="100000">
                                          <p:val>
                                            <p:strVal val="ppt_y+.1"/>
                                          </p:val>
                                        </p:tav>
                                      </p:tavLst>
                                    </p:anim>
                                    <p:set>
                                      <p:cBhvr>
                                        <p:cTn id="37" dur="1" fill="hold">
                                          <p:stCondLst>
                                            <p:cond delay="499"/>
                                          </p:stCondLst>
                                        </p:cTn>
                                        <p:tgtEl>
                                          <p:spTgt spid="31"/>
                                        </p:tgtEl>
                                        <p:attrNameLst>
                                          <p:attrName>style.visibility</p:attrName>
                                        </p:attrNameLst>
                                      </p:cBhvr>
                                      <p:to>
                                        <p:strVal val="hidden"/>
                                      </p:to>
                                    </p:set>
                                  </p:childTnLst>
                                </p:cTn>
                              </p:par>
                              <p:par>
                                <p:cTn id="38" presetID="10" presetClass="entr" presetSubtype="0" fill="hold" grpId="0" nodeType="withEffect">
                                  <p:stCondLst>
                                    <p:cond delay="25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par>
                                <p:cTn id="41" presetID="42" presetClass="exit" presetSubtype="0" fill="hold" grpId="1" nodeType="withEffect">
                                  <p:stCondLst>
                                    <p:cond delay="250"/>
                                  </p:stCondLst>
                                  <p:childTnLst>
                                    <p:animEffect transition="out" filter="fade">
                                      <p:cBhvr>
                                        <p:cTn id="42" dur="500"/>
                                        <p:tgtEl>
                                          <p:spTgt spid="33"/>
                                        </p:tgtEl>
                                      </p:cBhvr>
                                    </p:animEffect>
                                    <p:anim calcmode="lin" valueType="num">
                                      <p:cBhvr>
                                        <p:cTn id="43" dur="500"/>
                                        <p:tgtEl>
                                          <p:spTgt spid="33"/>
                                        </p:tgtEl>
                                        <p:attrNameLst>
                                          <p:attrName>ppt_x</p:attrName>
                                        </p:attrNameLst>
                                      </p:cBhvr>
                                      <p:tavLst>
                                        <p:tav tm="0">
                                          <p:val>
                                            <p:strVal val="ppt_x"/>
                                          </p:val>
                                        </p:tav>
                                        <p:tav tm="100000">
                                          <p:val>
                                            <p:strVal val="ppt_x"/>
                                          </p:val>
                                        </p:tav>
                                      </p:tavLst>
                                    </p:anim>
                                    <p:anim calcmode="lin" valueType="num">
                                      <p:cBhvr>
                                        <p:cTn id="44" dur="500"/>
                                        <p:tgtEl>
                                          <p:spTgt spid="33"/>
                                        </p:tgtEl>
                                        <p:attrNameLst>
                                          <p:attrName>ppt_y</p:attrName>
                                        </p:attrNameLst>
                                      </p:cBhvr>
                                      <p:tavLst>
                                        <p:tav tm="0">
                                          <p:val>
                                            <p:strVal val="ppt_y"/>
                                          </p:val>
                                        </p:tav>
                                        <p:tav tm="100000">
                                          <p:val>
                                            <p:strVal val="ppt_y+.1"/>
                                          </p:val>
                                        </p:tav>
                                      </p:tavLst>
                                    </p:anim>
                                    <p:set>
                                      <p:cBhvr>
                                        <p:cTn id="45" dur="1" fill="hold">
                                          <p:stCondLst>
                                            <p:cond delay="499"/>
                                          </p:stCondLst>
                                        </p:cTn>
                                        <p:tgtEl>
                                          <p:spTgt spid="33"/>
                                        </p:tgtEl>
                                        <p:attrNameLst>
                                          <p:attrName>style.visibility</p:attrName>
                                        </p:attrNameLst>
                                      </p:cBhvr>
                                      <p:to>
                                        <p:strVal val="hidden"/>
                                      </p:to>
                                    </p:set>
                                  </p:childTnLst>
                                </p:cTn>
                              </p:par>
                              <p:par>
                                <p:cTn id="46" presetID="10" presetClass="entr" presetSubtype="0" fill="hold" grpId="0" nodeType="withEffect">
                                  <p:stCondLst>
                                    <p:cond delay="25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1250"/>
                            </p:stCondLst>
                            <p:childTnLst>
                              <p:par>
                                <p:cTn id="50" presetID="42" presetClass="exit" presetSubtype="0" fill="hold" grpId="1" nodeType="afterEffect">
                                  <p:stCondLst>
                                    <p:cond delay="250"/>
                                  </p:stCondLst>
                                  <p:childTnLst>
                                    <p:animEffect transition="out" filter="fade">
                                      <p:cBhvr>
                                        <p:cTn id="51" dur="500"/>
                                        <p:tgtEl>
                                          <p:spTgt spid="32"/>
                                        </p:tgtEl>
                                      </p:cBhvr>
                                    </p:animEffect>
                                    <p:anim calcmode="lin" valueType="num">
                                      <p:cBhvr>
                                        <p:cTn id="52" dur="500"/>
                                        <p:tgtEl>
                                          <p:spTgt spid="32"/>
                                        </p:tgtEl>
                                        <p:attrNameLst>
                                          <p:attrName>ppt_x</p:attrName>
                                        </p:attrNameLst>
                                      </p:cBhvr>
                                      <p:tavLst>
                                        <p:tav tm="0">
                                          <p:val>
                                            <p:strVal val="ppt_x"/>
                                          </p:val>
                                        </p:tav>
                                        <p:tav tm="100000">
                                          <p:val>
                                            <p:strVal val="ppt_x"/>
                                          </p:val>
                                        </p:tav>
                                      </p:tavLst>
                                    </p:anim>
                                    <p:anim calcmode="lin" valueType="num">
                                      <p:cBhvr>
                                        <p:cTn id="53" dur="500"/>
                                        <p:tgtEl>
                                          <p:spTgt spid="32"/>
                                        </p:tgtEl>
                                        <p:attrNameLst>
                                          <p:attrName>ppt_y</p:attrName>
                                        </p:attrNameLst>
                                      </p:cBhvr>
                                      <p:tavLst>
                                        <p:tav tm="0">
                                          <p:val>
                                            <p:strVal val="ppt_y"/>
                                          </p:val>
                                        </p:tav>
                                        <p:tav tm="100000">
                                          <p:val>
                                            <p:strVal val="ppt_y+.1"/>
                                          </p:val>
                                        </p:tav>
                                      </p:tavLst>
                                    </p:anim>
                                    <p:set>
                                      <p:cBhvr>
                                        <p:cTn id="54" dur="1" fill="hold">
                                          <p:stCondLst>
                                            <p:cond delay="499"/>
                                          </p:stCondLst>
                                        </p:cTn>
                                        <p:tgtEl>
                                          <p:spTgt spid="32"/>
                                        </p:tgtEl>
                                        <p:attrNameLst>
                                          <p:attrName>style.visibility</p:attrName>
                                        </p:attrNameLst>
                                      </p:cBhvr>
                                      <p:to>
                                        <p:strVal val="hidden"/>
                                      </p:to>
                                    </p:set>
                                  </p:childTnLst>
                                </p:cTn>
                              </p:par>
                              <p:par>
                                <p:cTn id="55" presetID="10" presetClass="entr" presetSubtype="0" fill="hold" grpId="0" nodeType="withEffect">
                                  <p:stCondLst>
                                    <p:cond delay="25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500"/>
                                        <p:tgtEl>
                                          <p:spTgt spid="50"/>
                                        </p:tgtEl>
                                      </p:cBhvr>
                                    </p:animEffect>
                                  </p:childTnLst>
                                </p:cTn>
                              </p:par>
                              <p:par>
                                <p:cTn id="58" presetID="42" presetClass="exit" presetSubtype="0" fill="hold" grpId="1" nodeType="withEffect">
                                  <p:stCondLst>
                                    <p:cond delay="250"/>
                                  </p:stCondLst>
                                  <p:childTnLst>
                                    <p:animEffect transition="out" filter="fade">
                                      <p:cBhvr>
                                        <p:cTn id="59" dur="500"/>
                                        <p:tgtEl>
                                          <p:spTgt spid="34"/>
                                        </p:tgtEl>
                                      </p:cBhvr>
                                    </p:animEffect>
                                    <p:anim calcmode="lin" valueType="num">
                                      <p:cBhvr>
                                        <p:cTn id="60" dur="500"/>
                                        <p:tgtEl>
                                          <p:spTgt spid="34"/>
                                        </p:tgtEl>
                                        <p:attrNameLst>
                                          <p:attrName>ppt_x</p:attrName>
                                        </p:attrNameLst>
                                      </p:cBhvr>
                                      <p:tavLst>
                                        <p:tav tm="0">
                                          <p:val>
                                            <p:strVal val="ppt_x"/>
                                          </p:val>
                                        </p:tav>
                                        <p:tav tm="100000">
                                          <p:val>
                                            <p:strVal val="ppt_x"/>
                                          </p:val>
                                        </p:tav>
                                      </p:tavLst>
                                    </p:anim>
                                    <p:anim calcmode="lin" valueType="num">
                                      <p:cBhvr>
                                        <p:cTn id="61" dur="500"/>
                                        <p:tgtEl>
                                          <p:spTgt spid="34"/>
                                        </p:tgtEl>
                                        <p:attrNameLst>
                                          <p:attrName>ppt_y</p:attrName>
                                        </p:attrNameLst>
                                      </p:cBhvr>
                                      <p:tavLst>
                                        <p:tav tm="0">
                                          <p:val>
                                            <p:strVal val="ppt_y"/>
                                          </p:val>
                                        </p:tav>
                                        <p:tav tm="100000">
                                          <p:val>
                                            <p:strVal val="ppt_y+.1"/>
                                          </p:val>
                                        </p:tav>
                                      </p:tavLst>
                                    </p:anim>
                                    <p:set>
                                      <p:cBhvr>
                                        <p:cTn id="62" dur="1" fill="hold">
                                          <p:stCondLst>
                                            <p:cond delay="499"/>
                                          </p:stCondLst>
                                        </p:cTn>
                                        <p:tgtEl>
                                          <p:spTgt spid="34"/>
                                        </p:tgtEl>
                                        <p:attrNameLst>
                                          <p:attrName>style.visibility</p:attrName>
                                        </p:attrNameLst>
                                      </p:cBhvr>
                                      <p:to>
                                        <p:strVal val="hidden"/>
                                      </p:to>
                                    </p:set>
                                  </p:childTnLst>
                                </p:cTn>
                              </p:par>
                              <p:par>
                                <p:cTn id="63" presetID="10" presetClass="entr" presetSubtype="0" fill="hold" grpId="0" nodeType="withEffect">
                                  <p:stCondLst>
                                    <p:cond delay="25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500"/>
                                        <p:tgtEl>
                                          <p:spTgt spid="26"/>
                                        </p:tgtEl>
                                      </p:cBhvr>
                                    </p:animEffect>
                                  </p:childTnLst>
                                </p:cTn>
                              </p:par>
                              <p:par>
                                <p:cTn id="66" presetID="22" presetClass="entr" presetSubtype="1" fill="hold" grpId="0" nodeType="withEffect">
                                  <p:stCondLst>
                                    <p:cond delay="750"/>
                                  </p:stCondLst>
                                  <p:childTnLst>
                                    <p:set>
                                      <p:cBhvr>
                                        <p:cTn id="67" dur="1" fill="hold">
                                          <p:stCondLst>
                                            <p:cond delay="0"/>
                                          </p:stCondLst>
                                        </p:cTn>
                                        <p:tgtEl>
                                          <p:spTgt spid="42"/>
                                        </p:tgtEl>
                                        <p:attrNameLst>
                                          <p:attrName>style.visibility</p:attrName>
                                        </p:attrNameLst>
                                      </p:cBhvr>
                                      <p:to>
                                        <p:strVal val="visible"/>
                                      </p:to>
                                    </p:set>
                                    <p:animEffect transition="in" filter="wipe(up)">
                                      <p:cBhvr>
                                        <p:cTn id="68" dur="20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wipe(down)">
                                      <p:cBhvr>
                                        <p:cTn id="73" dur="500"/>
                                        <p:tgtEl>
                                          <p:spTgt spid="47"/>
                                        </p:tgtEl>
                                      </p:cBhvr>
                                    </p:animEffect>
                                  </p:childTnLst>
                                </p:cTn>
                              </p:par>
                            </p:childTnLst>
                          </p:cTn>
                        </p:par>
                        <p:par>
                          <p:cTn id="74" fill="hold">
                            <p:stCondLst>
                              <p:cond delay="500"/>
                            </p:stCondLst>
                            <p:childTnLst>
                              <p:par>
                                <p:cTn id="75" presetID="22" presetClass="entr" presetSubtype="4" fill="hold" grpId="1" nodeType="after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wipe(down)">
                                      <p:cBhvr>
                                        <p:cTn id="77" dur="500"/>
                                        <p:tgtEl>
                                          <p:spTgt spid="38"/>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down)">
                                      <p:cBhvr>
                                        <p:cTn id="81" dur="500"/>
                                        <p:tgtEl>
                                          <p:spTgt spid="37"/>
                                        </p:tgtEl>
                                      </p:cBhvr>
                                    </p:animEffect>
                                  </p:childTnLst>
                                </p:cTn>
                              </p:par>
                            </p:childTnLst>
                          </p:cTn>
                        </p:par>
                        <p:par>
                          <p:cTn id="82" fill="hold">
                            <p:stCondLst>
                              <p:cond delay="150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500"/>
                                        <p:tgtEl>
                                          <p:spTgt spid="39"/>
                                        </p:tgtEl>
                                      </p:cBhvr>
                                    </p:animEffect>
                                  </p:childTnLst>
                                </p:cTn>
                              </p:par>
                            </p:childTnLst>
                          </p:cTn>
                        </p:par>
                        <p:par>
                          <p:cTn id="86" fill="hold">
                            <p:stCondLst>
                              <p:cond delay="2000"/>
                            </p:stCondLst>
                            <p:childTnLst>
                              <p:par>
                                <p:cTn id="87" presetID="22" presetClass="entr" presetSubtype="4"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wipe(down)">
                                      <p:cBhvr>
                                        <p:cTn id="89" dur="500"/>
                                        <p:tgtEl>
                                          <p:spTgt spid="4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wipe(up)">
                                      <p:cBhvr>
                                        <p:cTn id="94" dur="500"/>
                                        <p:tgtEl>
                                          <p:spTgt spid="36"/>
                                        </p:tgtEl>
                                      </p:cBhvr>
                                    </p:animEffect>
                                  </p:childTnLst>
                                </p:cTn>
                              </p:par>
                              <p:par>
                                <p:cTn id="95" presetID="22" presetClass="entr" presetSubtype="1" fill="hold" grpId="0" nodeType="withEffect">
                                  <p:stCondLst>
                                    <p:cond delay="1000"/>
                                  </p:stCondLst>
                                  <p:childTnLst>
                                    <p:set>
                                      <p:cBhvr>
                                        <p:cTn id="96" dur="1" fill="hold">
                                          <p:stCondLst>
                                            <p:cond delay="0"/>
                                          </p:stCondLst>
                                        </p:cTn>
                                        <p:tgtEl>
                                          <p:spTgt spid="41"/>
                                        </p:tgtEl>
                                        <p:attrNameLst>
                                          <p:attrName>style.visibility</p:attrName>
                                        </p:attrNameLst>
                                      </p:cBhvr>
                                      <p:to>
                                        <p:strVal val="visible"/>
                                      </p:to>
                                    </p:set>
                                    <p:animEffect transition="in" filter="wipe(up)">
                                      <p:cBhvr>
                                        <p:cTn id="97" dur="500"/>
                                        <p:tgtEl>
                                          <p:spTgt spid="41"/>
                                        </p:tgtEl>
                                      </p:cBhvr>
                                    </p:animEffect>
                                  </p:childTnLst>
                                </p:cTn>
                              </p:par>
                              <p:par>
                                <p:cTn id="98" presetID="42" presetClass="path" presetSubtype="0" accel="50000" decel="50000" fill="hold" grpId="0" nodeType="withEffect">
                                  <p:stCondLst>
                                    <p:cond delay="500"/>
                                  </p:stCondLst>
                                  <p:childTnLst>
                                    <p:animMotion origin="layout" path="M 1.11111E-6 2.59259E-6 L 0.08646 -0.20787 " pathEditMode="relative" rAng="0" ptsTypes="AA">
                                      <p:cBhvr>
                                        <p:cTn id="99" dur="2000" fill="hold"/>
                                        <p:tgtEl>
                                          <p:spTgt spid="38"/>
                                        </p:tgtEl>
                                        <p:attrNameLst>
                                          <p:attrName>ppt_x</p:attrName>
                                          <p:attrName>ppt_y</p:attrName>
                                        </p:attrNameLst>
                                      </p:cBhvr>
                                      <p:rCtr x="4323" y="-10394"/>
                                    </p:animMotion>
                                  </p:childTnLst>
                                </p:cTn>
                              </p:par>
                              <p:par>
                                <p:cTn id="100" presetID="10" presetClass="exit" presetSubtype="0" fill="hold" grpId="2" nodeType="withEffect">
                                  <p:stCondLst>
                                    <p:cond delay="1250"/>
                                  </p:stCondLst>
                                  <p:childTnLst>
                                    <p:animEffect transition="out" filter="fade">
                                      <p:cBhvr>
                                        <p:cTn id="101" dur="500"/>
                                        <p:tgtEl>
                                          <p:spTgt spid="38"/>
                                        </p:tgtEl>
                                      </p:cBhvr>
                                    </p:animEffect>
                                    <p:set>
                                      <p:cBhvr>
                                        <p:cTn id="102" dur="1" fill="hold">
                                          <p:stCondLst>
                                            <p:cond delay="499"/>
                                          </p:stCondLst>
                                        </p:cTn>
                                        <p:tgtEl>
                                          <p:spTgt spid="38"/>
                                        </p:tgtEl>
                                        <p:attrNameLst>
                                          <p:attrName>style.visibility</p:attrName>
                                        </p:attrNameLst>
                                      </p:cBhvr>
                                      <p:to>
                                        <p:strVal val="hidden"/>
                                      </p:to>
                                    </p:set>
                                  </p:childTnLst>
                                </p:cTn>
                              </p:par>
                              <p:par>
                                <p:cTn id="103" presetID="31" presetClass="entr" presetSubtype="0" fill="hold" grpId="0" nodeType="withEffect">
                                  <p:stCondLst>
                                    <p:cond delay="1250"/>
                                  </p:stCondLst>
                                  <p:childTnLst>
                                    <p:set>
                                      <p:cBhvr>
                                        <p:cTn id="104" dur="1" fill="hold">
                                          <p:stCondLst>
                                            <p:cond delay="0"/>
                                          </p:stCondLst>
                                        </p:cTn>
                                        <p:tgtEl>
                                          <p:spTgt spid="44"/>
                                        </p:tgtEl>
                                        <p:attrNameLst>
                                          <p:attrName>style.visibility</p:attrName>
                                        </p:attrNameLst>
                                      </p:cBhvr>
                                      <p:to>
                                        <p:strVal val="visible"/>
                                      </p:to>
                                    </p:set>
                                    <p:anim calcmode="lin" valueType="num">
                                      <p:cBhvr>
                                        <p:cTn id="105" dur="500" fill="hold"/>
                                        <p:tgtEl>
                                          <p:spTgt spid="44"/>
                                        </p:tgtEl>
                                        <p:attrNameLst>
                                          <p:attrName>ppt_w</p:attrName>
                                        </p:attrNameLst>
                                      </p:cBhvr>
                                      <p:tavLst>
                                        <p:tav tm="0">
                                          <p:val>
                                            <p:fltVal val="0"/>
                                          </p:val>
                                        </p:tav>
                                        <p:tav tm="100000">
                                          <p:val>
                                            <p:strVal val="#ppt_w"/>
                                          </p:val>
                                        </p:tav>
                                      </p:tavLst>
                                    </p:anim>
                                    <p:anim calcmode="lin" valueType="num">
                                      <p:cBhvr>
                                        <p:cTn id="106" dur="500" fill="hold"/>
                                        <p:tgtEl>
                                          <p:spTgt spid="44"/>
                                        </p:tgtEl>
                                        <p:attrNameLst>
                                          <p:attrName>ppt_h</p:attrName>
                                        </p:attrNameLst>
                                      </p:cBhvr>
                                      <p:tavLst>
                                        <p:tav tm="0">
                                          <p:val>
                                            <p:fltVal val="0"/>
                                          </p:val>
                                        </p:tav>
                                        <p:tav tm="100000">
                                          <p:val>
                                            <p:strVal val="#ppt_h"/>
                                          </p:val>
                                        </p:tav>
                                      </p:tavLst>
                                    </p:anim>
                                    <p:anim calcmode="lin" valueType="num">
                                      <p:cBhvr>
                                        <p:cTn id="107" dur="500" fill="hold"/>
                                        <p:tgtEl>
                                          <p:spTgt spid="44"/>
                                        </p:tgtEl>
                                        <p:attrNameLst>
                                          <p:attrName>style.rotation</p:attrName>
                                        </p:attrNameLst>
                                      </p:cBhvr>
                                      <p:tavLst>
                                        <p:tav tm="0">
                                          <p:val>
                                            <p:fltVal val="90"/>
                                          </p:val>
                                        </p:tav>
                                        <p:tav tm="100000">
                                          <p:val>
                                            <p:fltVal val="0"/>
                                          </p:val>
                                        </p:tav>
                                      </p:tavLst>
                                    </p:anim>
                                    <p:animEffect transition="in" filter="fade">
                                      <p:cBhvr>
                                        <p:cTn id="108" dur="500"/>
                                        <p:tgtEl>
                                          <p:spTgt spid="44"/>
                                        </p:tgtEl>
                                      </p:cBhvr>
                                    </p:animEffect>
                                  </p:childTnLst>
                                </p:cTn>
                              </p:par>
                              <p:par>
                                <p:cTn id="109" presetID="42" presetClass="path" presetSubtype="0" accel="50000" decel="50000" fill="hold" grpId="2" nodeType="withEffect">
                                  <p:stCondLst>
                                    <p:cond delay="500"/>
                                  </p:stCondLst>
                                  <p:childTnLst>
                                    <p:animMotion origin="layout" path="M 8.33333E-7 -3.7037E-6 L -0.06163 -0.21041 " pathEditMode="relative" rAng="0" ptsTypes="AA">
                                      <p:cBhvr>
                                        <p:cTn id="110" dur="2000" fill="hold"/>
                                        <p:tgtEl>
                                          <p:spTgt spid="39"/>
                                        </p:tgtEl>
                                        <p:attrNameLst>
                                          <p:attrName>ppt_x</p:attrName>
                                          <p:attrName>ppt_y</p:attrName>
                                        </p:attrNameLst>
                                      </p:cBhvr>
                                      <p:rCtr x="-3090" y="-10532"/>
                                    </p:animMotion>
                                  </p:childTnLst>
                                </p:cTn>
                              </p:par>
                              <p:par>
                                <p:cTn id="111" presetID="10" presetClass="exit" presetSubtype="0" fill="hold" grpId="1" nodeType="withEffect">
                                  <p:stCondLst>
                                    <p:cond delay="1750"/>
                                  </p:stCondLst>
                                  <p:childTnLst>
                                    <p:animEffect transition="out" filter="fade">
                                      <p:cBhvr>
                                        <p:cTn id="112" dur="500"/>
                                        <p:tgtEl>
                                          <p:spTgt spid="39"/>
                                        </p:tgtEl>
                                      </p:cBhvr>
                                    </p:animEffect>
                                    <p:set>
                                      <p:cBhvr>
                                        <p:cTn id="113" dur="1" fill="hold">
                                          <p:stCondLst>
                                            <p:cond delay="499"/>
                                          </p:stCondLst>
                                        </p:cTn>
                                        <p:tgtEl>
                                          <p:spTgt spid="39"/>
                                        </p:tgtEl>
                                        <p:attrNameLst>
                                          <p:attrName>style.visibility</p:attrName>
                                        </p:attrNameLst>
                                      </p:cBhvr>
                                      <p:to>
                                        <p:strVal val="hidden"/>
                                      </p:to>
                                    </p:set>
                                  </p:childTnLst>
                                </p:cTn>
                              </p:par>
                              <p:par>
                                <p:cTn id="114" presetID="31" presetClass="entr" presetSubtype="0" fill="hold" grpId="0" nodeType="withEffect">
                                  <p:stCondLst>
                                    <p:cond delay="1750"/>
                                  </p:stCondLst>
                                  <p:childTnLst>
                                    <p:set>
                                      <p:cBhvr>
                                        <p:cTn id="115" dur="1" fill="hold">
                                          <p:stCondLst>
                                            <p:cond delay="0"/>
                                          </p:stCondLst>
                                        </p:cTn>
                                        <p:tgtEl>
                                          <p:spTgt spid="28"/>
                                        </p:tgtEl>
                                        <p:attrNameLst>
                                          <p:attrName>style.visibility</p:attrName>
                                        </p:attrNameLst>
                                      </p:cBhvr>
                                      <p:to>
                                        <p:strVal val="visible"/>
                                      </p:to>
                                    </p:set>
                                    <p:anim calcmode="lin" valueType="num">
                                      <p:cBhvr>
                                        <p:cTn id="116" dur="500" fill="hold"/>
                                        <p:tgtEl>
                                          <p:spTgt spid="28"/>
                                        </p:tgtEl>
                                        <p:attrNameLst>
                                          <p:attrName>ppt_w</p:attrName>
                                        </p:attrNameLst>
                                      </p:cBhvr>
                                      <p:tavLst>
                                        <p:tav tm="0">
                                          <p:val>
                                            <p:fltVal val="0"/>
                                          </p:val>
                                        </p:tav>
                                        <p:tav tm="100000">
                                          <p:val>
                                            <p:strVal val="#ppt_w"/>
                                          </p:val>
                                        </p:tav>
                                      </p:tavLst>
                                    </p:anim>
                                    <p:anim calcmode="lin" valueType="num">
                                      <p:cBhvr>
                                        <p:cTn id="117" dur="500" fill="hold"/>
                                        <p:tgtEl>
                                          <p:spTgt spid="28"/>
                                        </p:tgtEl>
                                        <p:attrNameLst>
                                          <p:attrName>ppt_h</p:attrName>
                                        </p:attrNameLst>
                                      </p:cBhvr>
                                      <p:tavLst>
                                        <p:tav tm="0">
                                          <p:val>
                                            <p:fltVal val="0"/>
                                          </p:val>
                                        </p:tav>
                                        <p:tav tm="100000">
                                          <p:val>
                                            <p:strVal val="#ppt_h"/>
                                          </p:val>
                                        </p:tav>
                                      </p:tavLst>
                                    </p:anim>
                                    <p:anim calcmode="lin" valueType="num">
                                      <p:cBhvr>
                                        <p:cTn id="118" dur="500" fill="hold"/>
                                        <p:tgtEl>
                                          <p:spTgt spid="28"/>
                                        </p:tgtEl>
                                        <p:attrNameLst>
                                          <p:attrName>style.rotation</p:attrName>
                                        </p:attrNameLst>
                                      </p:cBhvr>
                                      <p:tavLst>
                                        <p:tav tm="0">
                                          <p:val>
                                            <p:fltVal val="90"/>
                                          </p:val>
                                        </p:tav>
                                        <p:tav tm="100000">
                                          <p:val>
                                            <p:fltVal val="0"/>
                                          </p:val>
                                        </p:tav>
                                      </p:tavLst>
                                    </p:anim>
                                    <p:animEffect transition="in" filter="fade">
                                      <p:cBhvr>
                                        <p:cTn id="119" dur="500"/>
                                        <p:tgtEl>
                                          <p:spTgt spid="28"/>
                                        </p:tgtEl>
                                      </p:cBhvr>
                                    </p:animEffect>
                                  </p:childTnLst>
                                </p:cTn>
                              </p:par>
                              <p:par>
                                <p:cTn id="120" presetID="22" presetClass="entr" presetSubtype="1" fill="hold" grpId="0" nodeType="withEffect">
                                  <p:stCondLst>
                                    <p:cond delay="500"/>
                                  </p:stCondLst>
                                  <p:childTnLst>
                                    <p:set>
                                      <p:cBhvr>
                                        <p:cTn id="121" dur="1" fill="hold">
                                          <p:stCondLst>
                                            <p:cond delay="0"/>
                                          </p:stCondLst>
                                        </p:cTn>
                                        <p:tgtEl>
                                          <p:spTgt spid="48"/>
                                        </p:tgtEl>
                                        <p:attrNameLst>
                                          <p:attrName>style.visibility</p:attrName>
                                        </p:attrNameLst>
                                      </p:cBhvr>
                                      <p:to>
                                        <p:strVal val="visible"/>
                                      </p:to>
                                    </p:set>
                                    <p:animEffect transition="in" filter="wipe(up)">
                                      <p:cBhvr>
                                        <p:cTn id="122" dur="1750"/>
                                        <p:tgtEl>
                                          <p:spTgt spid="48"/>
                                        </p:tgtEl>
                                      </p:cBhvr>
                                    </p:animEffect>
                                  </p:childTnLst>
                                </p:cTn>
                              </p:par>
                            </p:childTnLst>
                          </p:cTn>
                        </p:par>
                        <p:par>
                          <p:cTn id="123" fill="hold">
                            <p:stCondLst>
                              <p:cond delay="2500"/>
                            </p:stCondLst>
                            <p:childTnLst>
                              <p:par>
                                <p:cTn id="124" presetID="22" presetClass="entr" presetSubtype="1" fill="hold" grpId="0" nodeType="afterEffect">
                                  <p:stCondLst>
                                    <p:cond delay="200"/>
                                  </p:stCondLst>
                                  <p:childTnLst>
                                    <p:set>
                                      <p:cBhvr>
                                        <p:cTn id="125" dur="1" fill="hold">
                                          <p:stCondLst>
                                            <p:cond delay="0"/>
                                          </p:stCondLst>
                                        </p:cTn>
                                        <p:tgtEl>
                                          <p:spTgt spid="43"/>
                                        </p:tgtEl>
                                        <p:attrNameLst>
                                          <p:attrName>style.visibility</p:attrName>
                                        </p:attrNameLst>
                                      </p:cBhvr>
                                      <p:to>
                                        <p:strVal val="visible"/>
                                      </p:to>
                                    </p:set>
                                    <p:animEffect transition="in" filter="wipe(up)">
                                      <p:cBhvr>
                                        <p:cTn id="126"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1" grpId="0" animBg="1"/>
      <p:bldP spid="31" grpId="1" animBg="1"/>
      <p:bldP spid="32" grpId="0" animBg="1"/>
      <p:bldP spid="32" grpId="1" animBg="1"/>
      <p:bldP spid="33" grpId="0" animBg="1"/>
      <p:bldP spid="33" grpId="1" animBg="1"/>
      <p:bldP spid="34" grpId="0" animBg="1"/>
      <p:bldP spid="34" grpId="1" animBg="1"/>
      <p:bldP spid="35" grpId="0" animBg="1"/>
      <p:bldP spid="36" grpId="0" animBg="1"/>
      <p:bldP spid="37" grpId="0" animBg="1"/>
      <p:bldP spid="38" grpId="0" animBg="1"/>
      <p:bldP spid="38" grpId="1" animBg="1"/>
      <p:bldP spid="38" grpId="2" animBg="1"/>
      <p:bldP spid="39" grpId="0" animBg="1"/>
      <p:bldP spid="39" grpId="1" animBg="1"/>
      <p:bldP spid="39" grpId="2" animBg="1"/>
      <p:bldP spid="40" grpId="0"/>
      <p:bldP spid="41" grpId="0"/>
      <p:bldP spid="42" grpId="0"/>
      <p:bldP spid="43" grpId="0"/>
      <p:bldP spid="44" grpId="0" animBg="1"/>
      <p:bldP spid="45" grpId="0" animBg="1"/>
      <p:bldP spid="46" grpId="0" animBg="1"/>
      <p:bldP spid="47" grpId="0" animBg="1"/>
      <p:bldP spid="48" grpId="0"/>
      <p:bldP spid="49" grpId="0" animBg="1"/>
      <p:bldP spid="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2130425"/>
            <a:ext cx="7772400" cy="1802631"/>
          </a:xfrm>
        </p:spPr>
        <p:txBody>
          <a:bodyPr/>
          <a:lstStyle/>
          <a:p>
            <a:r>
              <a:rPr kumimoji="1" lang="ja-JP" altLang="en-US" dirty="0" smtClean="0"/>
              <a:t>相互保証理論による</a:t>
            </a:r>
            <a:r>
              <a:rPr kumimoji="1" lang="en-US" altLang="ja-JP" dirty="0" smtClean="0"/>
              <a:t/>
            </a:r>
            <a:br>
              <a:rPr kumimoji="1" lang="en-US" altLang="ja-JP" dirty="0" smtClean="0"/>
            </a:br>
            <a:r>
              <a:rPr kumimoji="1" lang="ja-JP" altLang="en-US" dirty="0" smtClean="0"/>
              <a:t>連帯債務の構造の解明</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2919453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連帯債務</a:t>
            </a:r>
            <a:r>
              <a:rPr lang="ja-JP" altLang="en-US" dirty="0" smtClean="0"/>
              <a:t>の構造</a:t>
            </a:r>
            <a:r>
              <a:rPr lang="en-US" altLang="ja-JP" dirty="0" smtClean="0"/>
              <a:t/>
            </a:r>
            <a:br>
              <a:rPr lang="en-US" altLang="ja-JP" dirty="0" smtClean="0"/>
            </a:br>
            <a:r>
              <a:rPr lang="ja-JP" altLang="en-US" dirty="0" smtClean="0"/>
              <a:t>相互保証理論による解明</a:t>
            </a:r>
            <a:r>
              <a:rPr lang="ja-JP" altLang="en-US" sz="2700" dirty="0" smtClean="0"/>
              <a:t>→</a:t>
            </a:r>
            <a:r>
              <a:rPr lang="ja-JP" altLang="en-US" sz="2700" dirty="0" smtClean="0">
                <a:hlinkClick r:id="rId2" action="ppaction://hlinksldjump"/>
              </a:rPr>
              <a:t>ジレンマの克服</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
        <p:nvSpPr>
          <p:cNvPr id="6" name="上矢印 5"/>
          <p:cNvSpPr/>
          <p:nvPr/>
        </p:nvSpPr>
        <p:spPr>
          <a:xfrm rot="3134850">
            <a:off x="6224485" y="4400444"/>
            <a:ext cx="484632" cy="1389033"/>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7" name="上矢印 6"/>
          <p:cNvSpPr/>
          <p:nvPr/>
        </p:nvSpPr>
        <p:spPr>
          <a:xfrm>
            <a:off x="4340536" y="4650164"/>
            <a:ext cx="484632"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8" name="上矢印 7"/>
          <p:cNvSpPr/>
          <p:nvPr/>
        </p:nvSpPr>
        <p:spPr>
          <a:xfrm rot="18432143">
            <a:off x="2464592" y="4377596"/>
            <a:ext cx="484632" cy="14223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正方形/長方形 8"/>
          <p:cNvSpPr/>
          <p:nvPr/>
        </p:nvSpPr>
        <p:spPr>
          <a:xfrm>
            <a:off x="6761926" y="2327394"/>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0" name="正方形/長方形 9"/>
          <p:cNvSpPr/>
          <p:nvPr/>
        </p:nvSpPr>
        <p:spPr>
          <a:xfrm>
            <a:off x="3845112" y="2326875"/>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1" name="正方形/長方形 10"/>
          <p:cNvSpPr/>
          <p:nvPr/>
        </p:nvSpPr>
        <p:spPr>
          <a:xfrm>
            <a:off x="979582" y="2331468"/>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2" name="正方形/長方形 11"/>
          <p:cNvSpPr/>
          <p:nvPr/>
        </p:nvSpPr>
        <p:spPr>
          <a:xfrm>
            <a:off x="971600" y="3587534"/>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3" name="正方形/長方形 12"/>
          <p:cNvSpPr/>
          <p:nvPr/>
        </p:nvSpPr>
        <p:spPr>
          <a:xfrm>
            <a:off x="971600" y="2831450"/>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4" name="正方形/長方形 13"/>
          <p:cNvSpPr/>
          <p:nvPr/>
        </p:nvSpPr>
        <p:spPr>
          <a:xfrm>
            <a:off x="968742" y="232739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5" name="正方形/長方形 14"/>
          <p:cNvSpPr/>
          <p:nvPr/>
        </p:nvSpPr>
        <p:spPr>
          <a:xfrm>
            <a:off x="3851920" y="2831450"/>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6" name="正方形/長方形 15"/>
          <p:cNvSpPr/>
          <p:nvPr/>
        </p:nvSpPr>
        <p:spPr>
          <a:xfrm>
            <a:off x="3851920" y="3911570"/>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7" name="正方形/長方形 16"/>
          <p:cNvSpPr/>
          <p:nvPr/>
        </p:nvSpPr>
        <p:spPr>
          <a:xfrm>
            <a:off x="3853668" y="232739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8" name="正方形/長方形 17"/>
          <p:cNvSpPr/>
          <p:nvPr/>
        </p:nvSpPr>
        <p:spPr>
          <a:xfrm>
            <a:off x="6752196" y="304747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9" name="正方形/長方形 18"/>
          <p:cNvSpPr/>
          <p:nvPr/>
        </p:nvSpPr>
        <p:spPr>
          <a:xfrm>
            <a:off x="6752196" y="2327394"/>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20" name="正方形/長方形 19"/>
          <p:cNvSpPr/>
          <p:nvPr/>
        </p:nvSpPr>
        <p:spPr>
          <a:xfrm>
            <a:off x="6753944" y="4127594"/>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21" name="円/楕円 20"/>
          <p:cNvSpPr/>
          <p:nvPr/>
        </p:nvSpPr>
        <p:spPr>
          <a:xfrm>
            <a:off x="3131840" y="529695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22" name="上矢印 21"/>
          <p:cNvSpPr/>
          <p:nvPr/>
        </p:nvSpPr>
        <p:spPr>
          <a:xfrm rot="18487026">
            <a:off x="2082094" y="430114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3" name="上矢印 22"/>
          <p:cNvSpPr/>
          <p:nvPr/>
        </p:nvSpPr>
        <p:spPr>
          <a:xfrm rot="18487026">
            <a:off x="2407728" y="4379047"/>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4" name="上矢印 23"/>
          <p:cNvSpPr/>
          <p:nvPr/>
        </p:nvSpPr>
        <p:spPr>
          <a:xfrm rot="18487026">
            <a:off x="2754207" y="4388096"/>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5" name="上矢印 24"/>
          <p:cNvSpPr/>
          <p:nvPr/>
        </p:nvSpPr>
        <p:spPr>
          <a:xfrm>
            <a:off x="3960803" y="4597878"/>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6" name="上矢印 25"/>
          <p:cNvSpPr/>
          <p:nvPr/>
        </p:nvSpPr>
        <p:spPr>
          <a:xfrm>
            <a:off x="4329684" y="4597878"/>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7" name="上矢印 26"/>
          <p:cNvSpPr/>
          <p:nvPr/>
        </p:nvSpPr>
        <p:spPr>
          <a:xfrm>
            <a:off x="4716016" y="4597878"/>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8" name="上矢印 27"/>
          <p:cNvSpPr/>
          <p:nvPr/>
        </p:nvSpPr>
        <p:spPr>
          <a:xfrm rot="3205735">
            <a:off x="5918814" y="4362173"/>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9" name="上矢印 28"/>
          <p:cNvSpPr/>
          <p:nvPr/>
        </p:nvSpPr>
        <p:spPr>
          <a:xfrm rot="3205735">
            <a:off x="6278048" y="4326838"/>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30" name="上矢印 29"/>
          <p:cNvSpPr/>
          <p:nvPr/>
        </p:nvSpPr>
        <p:spPr>
          <a:xfrm rot="3205735">
            <a:off x="6613118" y="4252873"/>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31" name="テキスト ボックス 30"/>
          <p:cNvSpPr txBox="1"/>
          <p:nvPr/>
        </p:nvSpPr>
        <p:spPr>
          <a:xfrm>
            <a:off x="971600" y="165028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32" name="テキスト ボックス 31"/>
          <p:cNvSpPr txBox="1"/>
          <p:nvPr/>
        </p:nvSpPr>
        <p:spPr>
          <a:xfrm>
            <a:off x="3873624" y="165028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33" name="テキスト ボックス 32"/>
          <p:cNvSpPr txBox="1"/>
          <p:nvPr/>
        </p:nvSpPr>
        <p:spPr>
          <a:xfrm>
            <a:off x="6753944" y="165028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34" name="テキスト ボックス 33"/>
          <p:cNvSpPr txBox="1"/>
          <p:nvPr/>
        </p:nvSpPr>
        <p:spPr>
          <a:xfrm>
            <a:off x="979582" y="1916832"/>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300+(300)</a:t>
            </a:r>
            <a:endParaRPr kumimoji="1" lang="ja-JP" altLang="en-US" sz="1600" dirty="0">
              <a:latin typeface="Times New Roman" pitchFamily="18" charset="0"/>
              <a:cs typeface="Times New Roman" pitchFamily="18" charset="0"/>
            </a:endParaRPr>
          </a:p>
        </p:txBody>
      </p:sp>
      <p:sp>
        <p:nvSpPr>
          <p:cNvPr id="35" name="テキスト ボックス 34"/>
          <p:cNvSpPr txBox="1"/>
          <p:nvPr/>
        </p:nvSpPr>
        <p:spPr>
          <a:xfrm>
            <a:off x="3895405" y="1916832"/>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200+(400)</a:t>
            </a:r>
            <a:endParaRPr kumimoji="1" lang="ja-JP" altLang="en-US" sz="1600" dirty="0">
              <a:latin typeface="Times New Roman" pitchFamily="18" charset="0"/>
              <a:cs typeface="Times New Roman" pitchFamily="18" charset="0"/>
            </a:endParaRPr>
          </a:p>
        </p:txBody>
      </p:sp>
      <p:sp>
        <p:nvSpPr>
          <p:cNvPr id="36" name="テキスト ボックス 35"/>
          <p:cNvSpPr txBox="1"/>
          <p:nvPr/>
        </p:nvSpPr>
        <p:spPr>
          <a:xfrm>
            <a:off x="6775725" y="1916832"/>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100+(500)</a:t>
            </a:r>
            <a:endParaRPr kumimoji="1" lang="ja-JP" alt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0805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par>
                          <p:cTn id="40" fill="hold">
                            <p:stCondLst>
                              <p:cond delay="5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xit" presetSubtype="0" fill="hold" grpId="1" nodeType="clickEffect">
                                  <p:stCondLst>
                                    <p:cond delay="0"/>
                                  </p:stCondLst>
                                  <p:childTnLst>
                                    <p:animEffect transition="out" filter="fade">
                                      <p:cBhvr>
                                        <p:cTn id="47" dur="500"/>
                                        <p:tgtEl>
                                          <p:spTgt spid="11"/>
                                        </p:tgtEl>
                                      </p:cBhvr>
                                    </p:animEffect>
                                    <p:anim calcmode="lin" valueType="num">
                                      <p:cBhvr>
                                        <p:cTn id="48" dur="500"/>
                                        <p:tgtEl>
                                          <p:spTgt spid="11"/>
                                        </p:tgtEl>
                                        <p:attrNameLst>
                                          <p:attrName>ppt_x</p:attrName>
                                        </p:attrNameLst>
                                      </p:cBhvr>
                                      <p:tavLst>
                                        <p:tav tm="0">
                                          <p:val>
                                            <p:strVal val="ppt_x"/>
                                          </p:val>
                                        </p:tav>
                                        <p:tav tm="100000">
                                          <p:val>
                                            <p:strVal val="ppt_x"/>
                                          </p:val>
                                        </p:tav>
                                      </p:tavLst>
                                    </p:anim>
                                    <p:anim calcmode="lin" valueType="num">
                                      <p:cBhvr>
                                        <p:cTn id="49" dur="500"/>
                                        <p:tgtEl>
                                          <p:spTgt spid="11"/>
                                        </p:tgtEl>
                                        <p:attrNameLst>
                                          <p:attrName>ppt_y</p:attrName>
                                        </p:attrNameLst>
                                      </p:cBhvr>
                                      <p:tavLst>
                                        <p:tav tm="0">
                                          <p:val>
                                            <p:strVal val="ppt_y"/>
                                          </p:val>
                                        </p:tav>
                                        <p:tav tm="100000">
                                          <p:val>
                                            <p:strVal val="ppt_y+.1"/>
                                          </p:val>
                                        </p:tav>
                                      </p:tavLst>
                                    </p:anim>
                                    <p:set>
                                      <p:cBhvr>
                                        <p:cTn id="50" dur="1" fill="hold">
                                          <p:stCondLst>
                                            <p:cond delay="499"/>
                                          </p:stCondLst>
                                        </p:cTn>
                                        <p:tgtEl>
                                          <p:spTgt spid="11"/>
                                        </p:tgtEl>
                                        <p:attrNameLst>
                                          <p:attrName>style.visibility</p:attrName>
                                        </p:attrNameLst>
                                      </p:cBhvr>
                                      <p:to>
                                        <p:strVal val="hidden"/>
                                      </p:to>
                                    </p:set>
                                  </p:childTnLst>
                                </p:cTn>
                              </p:par>
                              <p:par>
                                <p:cTn id="51" presetID="10" presetClass="exit" presetSubtype="0" fill="hold" grpId="1" nodeType="withEffect">
                                  <p:stCondLst>
                                    <p:cond delay="50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childTnLst>
                          </p:cTn>
                        </p:par>
                        <p:par>
                          <p:cTn id="54" fill="hold">
                            <p:stCondLst>
                              <p:cond delay="1000"/>
                            </p:stCondLst>
                            <p:childTnLst>
                              <p:par>
                                <p:cTn id="55" presetID="22" presetClass="entr" presetSubtype="4"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down)">
                                      <p:cBhvr>
                                        <p:cTn id="57" dur="500"/>
                                        <p:tgtEl>
                                          <p:spTgt spid="22"/>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down)">
                                      <p:cBhvr>
                                        <p:cTn id="60" dur="500"/>
                                        <p:tgtEl>
                                          <p:spTgt spid="12"/>
                                        </p:tgtEl>
                                      </p:cBhvr>
                                    </p:animEffect>
                                  </p:childTnLst>
                                </p:cTn>
                              </p:par>
                            </p:childTnLst>
                          </p:cTn>
                        </p:par>
                        <p:par>
                          <p:cTn id="61" fill="hold">
                            <p:stCondLst>
                              <p:cond delay="1500"/>
                            </p:stCondLst>
                            <p:childTnLst>
                              <p:par>
                                <p:cTn id="62" presetID="22" presetClass="entr" presetSubtype="4" fill="hold" grpId="0" nodeType="afterEffect">
                                  <p:stCondLst>
                                    <p:cond delay="500"/>
                                  </p:stCondLst>
                                  <p:childTnLst>
                                    <p:set>
                                      <p:cBhvr>
                                        <p:cTn id="63" dur="1" fill="hold">
                                          <p:stCondLst>
                                            <p:cond delay="0"/>
                                          </p:stCondLst>
                                        </p:cTn>
                                        <p:tgtEl>
                                          <p:spTgt spid="23"/>
                                        </p:tgtEl>
                                        <p:attrNameLst>
                                          <p:attrName>style.visibility</p:attrName>
                                        </p:attrNameLst>
                                      </p:cBhvr>
                                      <p:to>
                                        <p:strVal val="visible"/>
                                      </p:to>
                                    </p:set>
                                    <p:animEffect transition="in" filter="wipe(down)">
                                      <p:cBhvr>
                                        <p:cTn id="64" dur="500"/>
                                        <p:tgtEl>
                                          <p:spTgt spid="23"/>
                                        </p:tgtEl>
                                      </p:cBhvr>
                                    </p:animEffect>
                                  </p:childTnLst>
                                </p:cTn>
                              </p:par>
                              <p:par>
                                <p:cTn id="65" presetID="22" presetClass="entr" presetSubtype="4" fill="hold" grpId="0" nodeType="withEffect">
                                  <p:stCondLst>
                                    <p:cond delay="50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00"/>
                                        <p:tgtEl>
                                          <p:spTgt spid="13"/>
                                        </p:tgtEl>
                                      </p:cBhvr>
                                    </p:animEffect>
                                  </p:childTnLst>
                                </p:cTn>
                              </p:par>
                            </p:childTnLst>
                          </p:cTn>
                        </p:par>
                        <p:par>
                          <p:cTn id="68" fill="hold">
                            <p:stCondLst>
                              <p:cond delay="2500"/>
                            </p:stCondLst>
                            <p:childTnLst>
                              <p:par>
                                <p:cTn id="69" presetID="22" presetClass="entr" presetSubtype="4" fill="hold" grpId="0" nodeType="afterEffect">
                                  <p:stCondLst>
                                    <p:cond delay="500"/>
                                  </p:stCondLst>
                                  <p:childTnLst>
                                    <p:set>
                                      <p:cBhvr>
                                        <p:cTn id="70" dur="1" fill="hold">
                                          <p:stCondLst>
                                            <p:cond delay="0"/>
                                          </p:stCondLst>
                                        </p:cTn>
                                        <p:tgtEl>
                                          <p:spTgt spid="24"/>
                                        </p:tgtEl>
                                        <p:attrNameLst>
                                          <p:attrName>style.visibility</p:attrName>
                                        </p:attrNameLst>
                                      </p:cBhvr>
                                      <p:to>
                                        <p:strVal val="visible"/>
                                      </p:to>
                                    </p:set>
                                    <p:animEffect transition="in" filter="wipe(down)">
                                      <p:cBhvr>
                                        <p:cTn id="71" dur="500"/>
                                        <p:tgtEl>
                                          <p:spTgt spid="24"/>
                                        </p:tgtEl>
                                      </p:cBhvr>
                                    </p:animEffect>
                                  </p:childTnLst>
                                </p:cTn>
                              </p:par>
                              <p:par>
                                <p:cTn id="72" presetID="22" presetClass="entr" presetSubtype="4" fill="hold" grpId="0" nodeType="withEffect">
                                  <p:stCondLst>
                                    <p:cond delay="50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00"/>
                                        <p:tgtEl>
                                          <p:spTgt spid="14"/>
                                        </p:tgtEl>
                                      </p:cBhvr>
                                    </p:animEffect>
                                  </p:childTnLst>
                                </p:cTn>
                              </p:par>
                            </p:childTnLst>
                          </p:cTn>
                        </p:par>
                        <p:par>
                          <p:cTn id="75" fill="hold">
                            <p:stCondLst>
                              <p:cond delay="3500"/>
                            </p:stCondLst>
                            <p:childTnLst>
                              <p:par>
                                <p:cTn id="76" presetID="22" presetClass="entr" presetSubtype="8" fill="hold" grpId="0" nodeType="afterEffect">
                                  <p:stCondLst>
                                    <p:cond delay="250"/>
                                  </p:stCondLst>
                                  <p:childTnLst>
                                    <p:set>
                                      <p:cBhvr>
                                        <p:cTn id="77" dur="1" fill="hold">
                                          <p:stCondLst>
                                            <p:cond delay="0"/>
                                          </p:stCondLst>
                                        </p:cTn>
                                        <p:tgtEl>
                                          <p:spTgt spid="34"/>
                                        </p:tgtEl>
                                        <p:attrNameLst>
                                          <p:attrName>style.visibility</p:attrName>
                                        </p:attrNameLst>
                                      </p:cBhvr>
                                      <p:to>
                                        <p:strVal val="visible"/>
                                      </p:to>
                                    </p:set>
                                    <p:animEffect transition="in" filter="wipe(left)">
                                      <p:cBhvr>
                                        <p:cTn id="78" dur="500"/>
                                        <p:tgtEl>
                                          <p:spTgt spid="34"/>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xit" presetSubtype="0" fill="hold" grpId="1" nodeType="clickEffect">
                                  <p:stCondLst>
                                    <p:cond delay="0"/>
                                  </p:stCondLst>
                                  <p:childTnLst>
                                    <p:animEffect transition="out" filter="fade">
                                      <p:cBhvr>
                                        <p:cTn id="82" dur="500"/>
                                        <p:tgtEl>
                                          <p:spTgt spid="10"/>
                                        </p:tgtEl>
                                      </p:cBhvr>
                                    </p:animEffect>
                                    <p:anim calcmode="lin" valueType="num">
                                      <p:cBhvr>
                                        <p:cTn id="83" dur="500"/>
                                        <p:tgtEl>
                                          <p:spTgt spid="10"/>
                                        </p:tgtEl>
                                        <p:attrNameLst>
                                          <p:attrName>ppt_x</p:attrName>
                                        </p:attrNameLst>
                                      </p:cBhvr>
                                      <p:tavLst>
                                        <p:tav tm="0">
                                          <p:val>
                                            <p:strVal val="ppt_x"/>
                                          </p:val>
                                        </p:tav>
                                        <p:tav tm="100000">
                                          <p:val>
                                            <p:strVal val="ppt_x"/>
                                          </p:val>
                                        </p:tav>
                                      </p:tavLst>
                                    </p:anim>
                                    <p:anim calcmode="lin" valueType="num">
                                      <p:cBhvr>
                                        <p:cTn id="84" dur="500"/>
                                        <p:tgtEl>
                                          <p:spTgt spid="10"/>
                                        </p:tgtEl>
                                        <p:attrNameLst>
                                          <p:attrName>ppt_y</p:attrName>
                                        </p:attrNameLst>
                                      </p:cBhvr>
                                      <p:tavLst>
                                        <p:tav tm="0">
                                          <p:val>
                                            <p:strVal val="ppt_y"/>
                                          </p:val>
                                        </p:tav>
                                        <p:tav tm="100000">
                                          <p:val>
                                            <p:strVal val="ppt_y+.1"/>
                                          </p:val>
                                        </p:tav>
                                      </p:tavLst>
                                    </p:anim>
                                    <p:set>
                                      <p:cBhvr>
                                        <p:cTn id="85" dur="1" fill="hold">
                                          <p:stCondLst>
                                            <p:cond delay="499"/>
                                          </p:stCondLst>
                                        </p:cTn>
                                        <p:tgtEl>
                                          <p:spTgt spid="10"/>
                                        </p:tgtEl>
                                        <p:attrNameLst>
                                          <p:attrName>style.visibility</p:attrName>
                                        </p:attrNameLst>
                                      </p:cBhvr>
                                      <p:to>
                                        <p:strVal val="hidden"/>
                                      </p:to>
                                    </p:set>
                                  </p:childTnLst>
                                </p:cTn>
                              </p:par>
                              <p:par>
                                <p:cTn id="86" presetID="10" presetClass="exit" presetSubtype="0" fill="hold" grpId="1" nodeType="withEffect">
                                  <p:stCondLst>
                                    <p:cond delay="250"/>
                                  </p:stCondLst>
                                  <p:childTnLst>
                                    <p:animEffect transition="out" filter="fade">
                                      <p:cBhvr>
                                        <p:cTn id="87" dur="500"/>
                                        <p:tgtEl>
                                          <p:spTgt spid="7"/>
                                        </p:tgtEl>
                                      </p:cBhvr>
                                    </p:animEffect>
                                    <p:set>
                                      <p:cBhvr>
                                        <p:cTn id="88" dur="1" fill="hold">
                                          <p:stCondLst>
                                            <p:cond delay="499"/>
                                          </p:stCondLst>
                                        </p:cTn>
                                        <p:tgtEl>
                                          <p:spTgt spid="7"/>
                                        </p:tgtEl>
                                        <p:attrNameLst>
                                          <p:attrName>style.visibility</p:attrName>
                                        </p:attrNameLst>
                                      </p:cBhvr>
                                      <p:to>
                                        <p:strVal val="hidden"/>
                                      </p:to>
                                    </p:set>
                                  </p:childTnLst>
                                </p:cTn>
                              </p:par>
                            </p:childTnLst>
                          </p:cTn>
                        </p:par>
                        <p:par>
                          <p:cTn id="89" fill="hold">
                            <p:stCondLst>
                              <p:cond delay="750"/>
                            </p:stCondLst>
                            <p:childTnLst>
                              <p:par>
                                <p:cTn id="90" presetID="22" presetClass="entr" presetSubtype="4"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down)">
                                      <p:cBhvr>
                                        <p:cTn id="92" dur="500"/>
                                        <p:tgtEl>
                                          <p:spTgt spid="25"/>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wipe(down)">
                                      <p:cBhvr>
                                        <p:cTn id="95" dur="500"/>
                                        <p:tgtEl>
                                          <p:spTgt spid="16"/>
                                        </p:tgtEl>
                                      </p:cBhvr>
                                    </p:animEffect>
                                  </p:childTnLst>
                                </p:cTn>
                              </p:par>
                            </p:childTnLst>
                          </p:cTn>
                        </p:par>
                        <p:par>
                          <p:cTn id="96" fill="hold">
                            <p:stCondLst>
                              <p:cond delay="1250"/>
                            </p:stCondLst>
                            <p:childTnLst>
                              <p:par>
                                <p:cTn id="97" presetID="22" presetClass="entr" presetSubtype="4" fill="hold" grpId="0" nodeType="afterEffect">
                                  <p:stCondLst>
                                    <p:cond delay="25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00"/>
                                        <p:tgtEl>
                                          <p:spTgt spid="26"/>
                                        </p:tgtEl>
                                      </p:cBhvr>
                                    </p:animEffect>
                                  </p:childTnLst>
                                </p:cTn>
                              </p:par>
                              <p:par>
                                <p:cTn id="100" presetID="22" presetClass="entr" presetSubtype="4" fill="hold" grpId="0" nodeType="withEffect">
                                  <p:stCondLst>
                                    <p:cond delay="250"/>
                                  </p:stCondLst>
                                  <p:childTnLst>
                                    <p:set>
                                      <p:cBhvr>
                                        <p:cTn id="101" dur="1" fill="hold">
                                          <p:stCondLst>
                                            <p:cond delay="0"/>
                                          </p:stCondLst>
                                        </p:cTn>
                                        <p:tgtEl>
                                          <p:spTgt spid="15"/>
                                        </p:tgtEl>
                                        <p:attrNameLst>
                                          <p:attrName>style.visibility</p:attrName>
                                        </p:attrNameLst>
                                      </p:cBhvr>
                                      <p:to>
                                        <p:strVal val="visible"/>
                                      </p:to>
                                    </p:set>
                                    <p:animEffect transition="in" filter="wipe(down)">
                                      <p:cBhvr>
                                        <p:cTn id="102" dur="500"/>
                                        <p:tgtEl>
                                          <p:spTgt spid="15"/>
                                        </p:tgtEl>
                                      </p:cBhvr>
                                    </p:animEffect>
                                  </p:childTnLst>
                                </p:cTn>
                              </p:par>
                            </p:childTnLst>
                          </p:cTn>
                        </p:par>
                        <p:par>
                          <p:cTn id="103" fill="hold">
                            <p:stCondLst>
                              <p:cond delay="2000"/>
                            </p:stCondLst>
                            <p:childTnLst>
                              <p:par>
                                <p:cTn id="104" presetID="22" presetClass="entr" presetSubtype="4" fill="hold" grpId="0" nodeType="afterEffect">
                                  <p:stCondLst>
                                    <p:cond delay="250"/>
                                  </p:stCondLst>
                                  <p:childTnLst>
                                    <p:set>
                                      <p:cBhvr>
                                        <p:cTn id="105" dur="1" fill="hold">
                                          <p:stCondLst>
                                            <p:cond delay="0"/>
                                          </p:stCondLst>
                                        </p:cTn>
                                        <p:tgtEl>
                                          <p:spTgt spid="27"/>
                                        </p:tgtEl>
                                        <p:attrNameLst>
                                          <p:attrName>style.visibility</p:attrName>
                                        </p:attrNameLst>
                                      </p:cBhvr>
                                      <p:to>
                                        <p:strVal val="visible"/>
                                      </p:to>
                                    </p:set>
                                    <p:animEffect transition="in" filter="wipe(down)">
                                      <p:cBhvr>
                                        <p:cTn id="106" dur="500"/>
                                        <p:tgtEl>
                                          <p:spTgt spid="27"/>
                                        </p:tgtEl>
                                      </p:cBhvr>
                                    </p:animEffect>
                                  </p:childTnLst>
                                </p:cTn>
                              </p:par>
                              <p:par>
                                <p:cTn id="107" presetID="22" presetClass="entr" presetSubtype="4" fill="hold" grpId="0" nodeType="withEffect">
                                  <p:stCondLst>
                                    <p:cond delay="250"/>
                                  </p:stCondLst>
                                  <p:childTnLst>
                                    <p:set>
                                      <p:cBhvr>
                                        <p:cTn id="108" dur="1" fill="hold">
                                          <p:stCondLst>
                                            <p:cond delay="0"/>
                                          </p:stCondLst>
                                        </p:cTn>
                                        <p:tgtEl>
                                          <p:spTgt spid="17"/>
                                        </p:tgtEl>
                                        <p:attrNameLst>
                                          <p:attrName>style.visibility</p:attrName>
                                        </p:attrNameLst>
                                      </p:cBhvr>
                                      <p:to>
                                        <p:strVal val="visible"/>
                                      </p:to>
                                    </p:set>
                                    <p:animEffect transition="in" filter="wipe(down)">
                                      <p:cBhvr>
                                        <p:cTn id="109" dur="500"/>
                                        <p:tgtEl>
                                          <p:spTgt spid="17"/>
                                        </p:tgtEl>
                                      </p:cBhvr>
                                    </p:animEffect>
                                  </p:childTnLst>
                                </p:cTn>
                              </p:par>
                            </p:childTnLst>
                          </p:cTn>
                        </p:par>
                        <p:par>
                          <p:cTn id="110" fill="hold">
                            <p:stCondLst>
                              <p:cond delay="2750"/>
                            </p:stCondLst>
                            <p:childTnLst>
                              <p:par>
                                <p:cTn id="111" presetID="22" presetClass="entr" presetSubtype="8" fill="hold" grpId="0" nodeType="afterEffect">
                                  <p:stCondLst>
                                    <p:cond delay="250"/>
                                  </p:stCondLst>
                                  <p:childTnLst>
                                    <p:set>
                                      <p:cBhvr>
                                        <p:cTn id="112" dur="1" fill="hold">
                                          <p:stCondLst>
                                            <p:cond delay="0"/>
                                          </p:stCondLst>
                                        </p:cTn>
                                        <p:tgtEl>
                                          <p:spTgt spid="35"/>
                                        </p:tgtEl>
                                        <p:attrNameLst>
                                          <p:attrName>style.visibility</p:attrName>
                                        </p:attrNameLst>
                                      </p:cBhvr>
                                      <p:to>
                                        <p:strVal val="visible"/>
                                      </p:to>
                                    </p:set>
                                    <p:animEffect transition="in" filter="wipe(left)">
                                      <p:cBhvr>
                                        <p:cTn id="113" dur="500"/>
                                        <p:tgtEl>
                                          <p:spTgt spid="35"/>
                                        </p:tgtEl>
                                      </p:cBhvr>
                                    </p:animEffect>
                                  </p:childTnLst>
                                </p:cTn>
                              </p:par>
                            </p:childTnLst>
                          </p:cTn>
                        </p:par>
                      </p:childTnLst>
                    </p:cTn>
                  </p:par>
                  <p:par>
                    <p:cTn id="114" fill="hold">
                      <p:stCondLst>
                        <p:cond delay="indefinite"/>
                      </p:stCondLst>
                      <p:childTnLst>
                        <p:par>
                          <p:cTn id="115" fill="hold">
                            <p:stCondLst>
                              <p:cond delay="0"/>
                            </p:stCondLst>
                            <p:childTnLst>
                              <p:par>
                                <p:cTn id="116" presetID="42" presetClass="exit" presetSubtype="0" fill="hold" grpId="1" nodeType="clickEffect">
                                  <p:stCondLst>
                                    <p:cond delay="0"/>
                                  </p:stCondLst>
                                  <p:childTnLst>
                                    <p:animEffect transition="out" filter="fade">
                                      <p:cBhvr>
                                        <p:cTn id="117" dur="500"/>
                                        <p:tgtEl>
                                          <p:spTgt spid="9"/>
                                        </p:tgtEl>
                                      </p:cBhvr>
                                    </p:animEffect>
                                    <p:anim calcmode="lin" valueType="num">
                                      <p:cBhvr>
                                        <p:cTn id="118" dur="500"/>
                                        <p:tgtEl>
                                          <p:spTgt spid="9"/>
                                        </p:tgtEl>
                                        <p:attrNameLst>
                                          <p:attrName>ppt_x</p:attrName>
                                        </p:attrNameLst>
                                      </p:cBhvr>
                                      <p:tavLst>
                                        <p:tav tm="0">
                                          <p:val>
                                            <p:strVal val="ppt_x"/>
                                          </p:val>
                                        </p:tav>
                                        <p:tav tm="100000">
                                          <p:val>
                                            <p:strVal val="ppt_x"/>
                                          </p:val>
                                        </p:tav>
                                      </p:tavLst>
                                    </p:anim>
                                    <p:anim calcmode="lin" valueType="num">
                                      <p:cBhvr>
                                        <p:cTn id="119" dur="500"/>
                                        <p:tgtEl>
                                          <p:spTgt spid="9"/>
                                        </p:tgtEl>
                                        <p:attrNameLst>
                                          <p:attrName>ppt_y</p:attrName>
                                        </p:attrNameLst>
                                      </p:cBhvr>
                                      <p:tavLst>
                                        <p:tav tm="0">
                                          <p:val>
                                            <p:strVal val="ppt_y"/>
                                          </p:val>
                                        </p:tav>
                                        <p:tav tm="100000">
                                          <p:val>
                                            <p:strVal val="ppt_y+.1"/>
                                          </p:val>
                                        </p:tav>
                                      </p:tavLst>
                                    </p:anim>
                                    <p:set>
                                      <p:cBhvr>
                                        <p:cTn id="120" dur="1" fill="hold">
                                          <p:stCondLst>
                                            <p:cond delay="499"/>
                                          </p:stCondLst>
                                        </p:cTn>
                                        <p:tgtEl>
                                          <p:spTgt spid="9"/>
                                        </p:tgtEl>
                                        <p:attrNameLst>
                                          <p:attrName>style.visibility</p:attrName>
                                        </p:attrNameLst>
                                      </p:cBhvr>
                                      <p:to>
                                        <p:strVal val="hidden"/>
                                      </p:to>
                                    </p:set>
                                  </p:childTnLst>
                                </p:cTn>
                              </p:par>
                              <p:par>
                                <p:cTn id="121" presetID="10" presetClass="exit" presetSubtype="0" fill="hold" grpId="1" nodeType="withEffect">
                                  <p:stCondLst>
                                    <p:cond delay="200"/>
                                  </p:stCondLst>
                                  <p:childTnLst>
                                    <p:animEffect transition="out" filter="fade">
                                      <p:cBhvr>
                                        <p:cTn id="122" dur="500"/>
                                        <p:tgtEl>
                                          <p:spTgt spid="6"/>
                                        </p:tgtEl>
                                      </p:cBhvr>
                                    </p:animEffect>
                                    <p:set>
                                      <p:cBhvr>
                                        <p:cTn id="123" dur="1" fill="hold">
                                          <p:stCondLst>
                                            <p:cond delay="499"/>
                                          </p:stCondLst>
                                        </p:cTn>
                                        <p:tgtEl>
                                          <p:spTgt spid="6"/>
                                        </p:tgtEl>
                                        <p:attrNameLst>
                                          <p:attrName>style.visibility</p:attrName>
                                        </p:attrNameLst>
                                      </p:cBhvr>
                                      <p:to>
                                        <p:strVal val="hidden"/>
                                      </p:to>
                                    </p:set>
                                  </p:childTnLst>
                                </p:cTn>
                              </p:par>
                            </p:childTnLst>
                          </p:cTn>
                        </p:par>
                        <p:par>
                          <p:cTn id="124" fill="hold">
                            <p:stCondLst>
                              <p:cond delay="700"/>
                            </p:stCondLst>
                            <p:childTnLst>
                              <p:par>
                                <p:cTn id="125" presetID="22" presetClass="entr" presetSubtype="4" fill="hold" grpId="0" nodeType="after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wipe(down)">
                                      <p:cBhvr>
                                        <p:cTn id="127" dur="500"/>
                                        <p:tgtEl>
                                          <p:spTgt spid="28"/>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20"/>
                                        </p:tgtEl>
                                        <p:attrNameLst>
                                          <p:attrName>style.visibility</p:attrName>
                                        </p:attrNameLst>
                                      </p:cBhvr>
                                      <p:to>
                                        <p:strVal val="visible"/>
                                      </p:to>
                                    </p:set>
                                    <p:animEffect transition="in" filter="wipe(down)">
                                      <p:cBhvr>
                                        <p:cTn id="130" dur="500"/>
                                        <p:tgtEl>
                                          <p:spTgt spid="20"/>
                                        </p:tgtEl>
                                      </p:cBhvr>
                                    </p:animEffect>
                                  </p:childTnLst>
                                </p:cTn>
                              </p:par>
                            </p:childTnLst>
                          </p:cTn>
                        </p:par>
                        <p:par>
                          <p:cTn id="131" fill="hold">
                            <p:stCondLst>
                              <p:cond delay="1200"/>
                            </p:stCondLst>
                            <p:childTnLst>
                              <p:par>
                                <p:cTn id="132" presetID="22" presetClass="entr" presetSubtype="4" fill="hold" grpId="0" nodeType="afterEffect">
                                  <p:stCondLst>
                                    <p:cond delay="250"/>
                                  </p:stCondLst>
                                  <p:childTnLst>
                                    <p:set>
                                      <p:cBhvr>
                                        <p:cTn id="133" dur="1" fill="hold">
                                          <p:stCondLst>
                                            <p:cond delay="0"/>
                                          </p:stCondLst>
                                        </p:cTn>
                                        <p:tgtEl>
                                          <p:spTgt spid="29"/>
                                        </p:tgtEl>
                                        <p:attrNameLst>
                                          <p:attrName>style.visibility</p:attrName>
                                        </p:attrNameLst>
                                      </p:cBhvr>
                                      <p:to>
                                        <p:strVal val="visible"/>
                                      </p:to>
                                    </p:set>
                                    <p:animEffect transition="in" filter="wipe(down)">
                                      <p:cBhvr>
                                        <p:cTn id="134" dur="500"/>
                                        <p:tgtEl>
                                          <p:spTgt spid="29"/>
                                        </p:tgtEl>
                                      </p:cBhvr>
                                    </p:animEffect>
                                  </p:childTnLst>
                                </p:cTn>
                              </p:par>
                              <p:par>
                                <p:cTn id="135" presetID="22" presetClass="entr" presetSubtype="4" fill="hold" grpId="0" nodeType="withEffect">
                                  <p:stCondLst>
                                    <p:cond delay="250"/>
                                  </p:stCondLst>
                                  <p:childTnLst>
                                    <p:set>
                                      <p:cBhvr>
                                        <p:cTn id="136" dur="1" fill="hold">
                                          <p:stCondLst>
                                            <p:cond delay="0"/>
                                          </p:stCondLst>
                                        </p:cTn>
                                        <p:tgtEl>
                                          <p:spTgt spid="18"/>
                                        </p:tgtEl>
                                        <p:attrNameLst>
                                          <p:attrName>style.visibility</p:attrName>
                                        </p:attrNameLst>
                                      </p:cBhvr>
                                      <p:to>
                                        <p:strVal val="visible"/>
                                      </p:to>
                                    </p:set>
                                    <p:animEffect transition="in" filter="wipe(down)">
                                      <p:cBhvr>
                                        <p:cTn id="137" dur="500"/>
                                        <p:tgtEl>
                                          <p:spTgt spid="18"/>
                                        </p:tgtEl>
                                      </p:cBhvr>
                                    </p:animEffect>
                                  </p:childTnLst>
                                </p:cTn>
                              </p:par>
                            </p:childTnLst>
                          </p:cTn>
                        </p:par>
                        <p:par>
                          <p:cTn id="138" fill="hold">
                            <p:stCondLst>
                              <p:cond delay="1950"/>
                            </p:stCondLst>
                            <p:childTnLst>
                              <p:par>
                                <p:cTn id="139" presetID="22" presetClass="entr" presetSubtype="4" fill="hold" grpId="0" nodeType="afterEffect">
                                  <p:stCondLst>
                                    <p:cond delay="250"/>
                                  </p:stCondLst>
                                  <p:childTnLst>
                                    <p:set>
                                      <p:cBhvr>
                                        <p:cTn id="140" dur="1" fill="hold">
                                          <p:stCondLst>
                                            <p:cond delay="0"/>
                                          </p:stCondLst>
                                        </p:cTn>
                                        <p:tgtEl>
                                          <p:spTgt spid="30"/>
                                        </p:tgtEl>
                                        <p:attrNameLst>
                                          <p:attrName>style.visibility</p:attrName>
                                        </p:attrNameLst>
                                      </p:cBhvr>
                                      <p:to>
                                        <p:strVal val="visible"/>
                                      </p:to>
                                    </p:set>
                                    <p:animEffect transition="in" filter="wipe(down)">
                                      <p:cBhvr>
                                        <p:cTn id="141" dur="500"/>
                                        <p:tgtEl>
                                          <p:spTgt spid="30"/>
                                        </p:tgtEl>
                                      </p:cBhvr>
                                    </p:animEffect>
                                  </p:childTnLst>
                                </p:cTn>
                              </p:par>
                              <p:par>
                                <p:cTn id="142" presetID="22" presetClass="entr" presetSubtype="4" fill="hold" grpId="0" nodeType="withEffect">
                                  <p:stCondLst>
                                    <p:cond delay="250"/>
                                  </p:stCondLst>
                                  <p:childTnLst>
                                    <p:set>
                                      <p:cBhvr>
                                        <p:cTn id="143" dur="1" fill="hold">
                                          <p:stCondLst>
                                            <p:cond delay="0"/>
                                          </p:stCondLst>
                                        </p:cTn>
                                        <p:tgtEl>
                                          <p:spTgt spid="19"/>
                                        </p:tgtEl>
                                        <p:attrNameLst>
                                          <p:attrName>style.visibility</p:attrName>
                                        </p:attrNameLst>
                                      </p:cBhvr>
                                      <p:to>
                                        <p:strVal val="visible"/>
                                      </p:to>
                                    </p:set>
                                    <p:animEffect transition="in" filter="wipe(down)">
                                      <p:cBhvr>
                                        <p:cTn id="144" dur="500"/>
                                        <p:tgtEl>
                                          <p:spTgt spid="19"/>
                                        </p:tgtEl>
                                      </p:cBhvr>
                                    </p:animEffect>
                                  </p:childTnLst>
                                </p:cTn>
                              </p:par>
                            </p:childTnLst>
                          </p:cTn>
                        </p:par>
                        <p:par>
                          <p:cTn id="145" fill="hold">
                            <p:stCondLst>
                              <p:cond delay="2700"/>
                            </p:stCondLst>
                            <p:childTnLst>
                              <p:par>
                                <p:cTn id="146" presetID="22" presetClass="entr" presetSubtype="8" fill="hold" grpId="0" nodeType="afterEffect">
                                  <p:stCondLst>
                                    <p:cond delay="250"/>
                                  </p:stCondLst>
                                  <p:childTnLst>
                                    <p:set>
                                      <p:cBhvr>
                                        <p:cTn id="147" dur="1" fill="hold">
                                          <p:stCondLst>
                                            <p:cond delay="0"/>
                                          </p:stCondLst>
                                        </p:cTn>
                                        <p:tgtEl>
                                          <p:spTgt spid="36"/>
                                        </p:tgtEl>
                                        <p:attrNameLst>
                                          <p:attrName>style.visibility</p:attrName>
                                        </p:attrNameLst>
                                      </p:cBhvr>
                                      <p:to>
                                        <p:strVal val="visible"/>
                                      </p:to>
                                    </p:set>
                                    <p:animEffect transition="in" filter="wipe(left)">
                                      <p:cBhvr>
                                        <p:cTn id="14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相互保証理論のメリットは何か</a:t>
            </a:r>
            <a:r>
              <a:rPr lang="en-US" altLang="ja-JP" dirty="0"/>
              <a:t>?</a:t>
            </a:r>
            <a:br>
              <a:rPr lang="en-US" altLang="ja-JP" dirty="0"/>
            </a:br>
            <a:r>
              <a:rPr lang="ja-JP" altLang="en-US" sz="3100" dirty="0"/>
              <a:t>連帯債務者間の</a:t>
            </a:r>
            <a:r>
              <a:rPr lang="ja-JP" altLang="en-US" sz="3100" dirty="0">
                <a:hlinkClick r:id="rId2" action="ppaction://hlinksldjump"/>
              </a:rPr>
              <a:t>求償関係</a:t>
            </a:r>
            <a:r>
              <a:rPr lang="ja-JP" altLang="en-US" sz="3100" dirty="0"/>
              <a:t>の解明→</a:t>
            </a:r>
            <a:r>
              <a:rPr lang="ja-JP" altLang="en-US" sz="2800" b="1" dirty="0">
                <a:hlinkClick r:id="rId3" action="ppaction://hlinksldjump"/>
              </a:rPr>
              <a:t>保証との比較</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6" name="円/楕円 5"/>
          <p:cNvSpPr/>
          <p:nvPr/>
        </p:nvSpPr>
        <p:spPr>
          <a:xfrm>
            <a:off x="3131840" y="5229200"/>
            <a:ext cx="2880320" cy="69837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0</a:t>
            </a:r>
            <a:endParaRPr kumimoji="1" lang="ja-JP" altLang="en-US" b="1" dirty="0">
              <a:latin typeface="Times New Roman" pitchFamily="18" charset="0"/>
              <a:cs typeface="Times New Roman" pitchFamily="18" charset="0"/>
            </a:endParaRPr>
          </a:p>
        </p:txBody>
      </p:sp>
      <p:sp>
        <p:nvSpPr>
          <p:cNvPr id="7" name="正方形/長方形 6"/>
          <p:cNvSpPr/>
          <p:nvPr/>
        </p:nvSpPr>
        <p:spPr>
          <a:xfrm>
            <a:off x="971600" y="3515526"/>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8" name="正方形/長方形 7"/>
          <p:cNvSpPr/>
          <p:nvPr/>
        </p:nvSpPr>
        <p:spPr>
          <a:xfrm>
            <a:off x="971600" y="2759442"/>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9" name="正方形/長方形 8"/>
          <p:cNvSpPr/>
          <p:nvPr/>
        </p:nvSpPr>
        <p:spPr>
          <a:xfrm>
            <a:off x="968742"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0" name="正方形/長方形 9"/>
          <p:cNvSpPr/>
          <p:nvPr/>
        </p:nvSpPr>
        <p:spPr>
          <a:xfrm>
            <a:off x="3851920" y="2759442"/>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1" name="正方形/長方形 10"/>
          <p:cNvSpPr/>
          <p:nvPr/>
        </p:nvSpPr>
        <p:spPr>
          <a:xfrm>
            <a:off x="3851920" y="3839562"/>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3853668"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3" name="正方形/長方形 12"/>
          <p:cNvSpPr/>
          <p:nvPr/>
        </p:nvSpPr>
        <p:spPr>
          <a:xfrm>
            <a:off x="6752196" y="2975466"/>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4" name="正方形/長方形 13"/>
          <p:cNvSpPr/>
          <p:nvPr/>
        </p:nvSpPr>
        <p:spPr>
          <a:xfrm>
            <a:off x="6752196" y="2255386"/>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5" name="正方形/長方形 14"/>
          <p:cNvSpPr/>
          <p:nvPr/>
        </p:nvSpPr>
        <p:spPr>
          <a:xfrm>
            <a:off x="6753944" y="4055586"/>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6" name="円/楕円 15"/>
          <p:cNvSpPr/>
          <p:nvPr/>
        </p:nvSpPr>
        <p:spPr>
          <a:xfrm>
            <a:off x="3131840" y="522920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7" name="上矢印 16"/>
          <p:cNvSpPr/>
          <p:nvPr/>
        </p:nvSpPr>
        <p:spPr>
          <a:xfrm rot="18487026">
            <a:off x="2082094" y="4229135"/>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8" name="上矢印 17"/>
          <p:cNvSpPr/>
          <p:nvPr/>
        </p:nvSpPr>
        <p:spPr>
          <a:xfrm rot="18487026">
            <a:off x="2407728" y="4307039"/>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9" name="上矢印 18"/>
          <p:cNvSpPr/>
          <p:nvPr/>
        </p:nvSpPr>
        <p:spPr>
          <a:xfrm rot="18487026">
            <a:off x="2754207" y="4316088"/>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0" name="上矢印 19"/>
          <p:cNvSpPr/>
          <p:nvPr/>
        </p:nvSpPr>
        <p:spPr>
          <a:xfrm>
            <a:off x="3960803" y="4525870"/>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1" name="上矢印 20"/>
          <p:cNvSpPr/>
          <p:nvPr/>
        </p:nvSpPr>
        <p:spPr>
          <a:xfrm>
            <a:off x="4329684" y="4525870"/>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2" name="上矢印 21"/>
          <p:cNvSpPr/>
          <p:nvPr/>
        </p:nvSpPr>
        <p:spPr>
          <a:xfrm>
            <a:off x="4716016" y="4525870"/>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3" name="上矢印 22"/>
          <p:cNvSpPr/>
          <p:nvPr/>
        </p:nvSpPr>
        <p:spPr>
          <a:xfrm rot="3205735">
            <a:off x="5918814" y="4290165"/>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4" name="上矢印 23"/>
          <p:cNvSpPr/>
          <p:nvPr/>
        </p:nvSpPr>
        <p:spPr>
          <a:xfrm rot="3205735">
            <a:off x="6278048" y="4254830"/>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5" name="上矢印 24"/>
          <p:cNvSpPr/>
          <p:nvPr/>
        </p:nvSpPr>
        <p:spPr>
          <a:xfrm rot="3205735">
            <a:off x="6613118" y="4180865"/>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6" name="テキスト ボックス 25"/>
          <p:cNvSpPr txBox="1"/>
          <p:nvPr/>
        </p:nvSpPr>
        <p:spPr>
          <a:xfrm>
            <a:off x="971600" y="1665260"/>
            <a:ext cx="1418456" cy="523220"/>
          </a:xfrm>
          <a:prstGeom prst="rect">
            <a:avLst/>
          </a:prstGeom>
          <a:noFill/>
        </p:spPr>
        <p:txBody>
          <a:bodyPr wrap="square" rtlCol="0">
            <a:spAutoFit/>
          </a:bodyPr>
          <a:lstStyle/>
          <a:p>
            <a:pPr algn="ctr"/>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300+(300)</a:t>
            </a:r>
            <a:endParaRPr kumimoji="1" lang="ja-JP" altLang="en-US" b="1" baseline="-25000" dirty="0">
              <a:latin typeface="Times New Roman" pitchFamily="18" charset="0"/>
              <a:cs typeface="Times New Roman" pitchFamily="18" charset="0"/>
            </a:endParaRPr>
          </a:p>
        </p:txBody>
      </p:sp>
      <p:sp>
        <p:nvSpPr>
          <p:cNvPr id="27" name="テキスト ボックス 26"/>
          <p:cNvSpPr txBox="1"/>
          <p:nvPr/>
        </p:nvSpPr>
        <p:spPr>
          <a:xfrm>
            <a:off x="3873624" y="166526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200+(400)</a:t>
            </a:r>
            <a:endParaRPr kumimoji="1" lang="ja-JP" altLang="en-US" b="1" baseline="-25000" dirty="0">
              <a:latin typeface="Times New Roman" pitchFamily="18" charset="0"/>
              <a:cs typeface="Times New Roman" pitchFamily="18" charset="0"/>
            </a:endParaRPr>
          </a:p>
        </p:txBody>
      </p:sp>
      <p:sp>
        <p:nvSpPr>
          <p:cNvPr id="28" name="テキスト ボックス 27"/>
          <p:cNvSpPr txBox="1"/>
          <p:nvPr/>
        </p:nvSpPr>
        <p:spPr>
          <a:xfrm>
            <a:off x="6753944" y="166526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3</a:t>
            </a:r>
            <a:endParaRPr lang="en-US" altLang="ja-JP" sz="1600" b="1" dirty="0" smtClean="0">
              <a:latin typeface="Times New Roman" pitchFamily="18" charset="0"/>
              <a:cs typeface="Times New Roman" pitchFamily="18" charset="0"/>
            </a:endParaRPr>
          </a:p>
          <a:p>
            <a:pPr algn="ctr"/>
            <a:r>
              <a:rPr kumimoji="1" lang="en-US" altLang="ja-JP" b="1" baseline="-25000" dirty="0" smtClean="0">
                <a:latin typeface="Times New Roman" pitchFamily="18" charset="0"/>
                <a:cs typeface="Times New Roman" pitchFamily="18" charset="0"/>
              </a:rPr>
              <a:t>100+(500)</a:t>
            </a:r>
            <a:endParaRPr kumimoji="1" lang="ja-JP" altLang="en-US" b="1" baseline="-25000" dirty="0">
              <a:latin typeface="Times New Roman" pitchFamily="18" charset="0"/>
              <a:cs typeface="Times New Roman" pitchFamily="18" charset="0"/>
            </a:endParaRPr>
          </a:p>
        </p:txBody>
      </p:sp>
      <p:sp>
        <p:nvSpPr>
          <p:cNvPr id="29" name="テキスト ボックス 28"/>
          <p:cNvSpPr txBox="1"/>
          <p:nvPr/>
        </p:nvSpPr>
        <p:spPr>
          <a:xfrm>
            <a:off x="971600" y="5301208"/>
            <a:ext cx="1184907" cy="646331"/>
          </a:xfrm>
          <a:prstGeom prst="rect">
            <a:avLst/>
          </a:prstGeom>
          <a:noFill/>
        </p:spPr>
        <p:txBody>
          <a:bodyPr wrap="square" rtlCol="0">
            <a:spAutoFit/>
          </a:bodyP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kumimoji="1" lang="ja-JP" altLang="en-US" sz="1600" dirty="0" smtClean="0"/>
              <a:t>が</a:t>
            </a:r>
            <a:r>
              <a:rPr kumimoji="1" lang="en-US" altLang="ja-JP" dirty="0" smtClean="0"/>
              <a:t>600</a:t>
            </a:r>
          </a:p>
          <a:p>
            <a:pPr algn="ctr"/>
            <a:r>
              <a:rPr lang="ja-JP" altLang="en-US" dirty="0" smtClean="0"/>
              <a:t>全額</a:t>
            </a:r>
            <a:r>
              <a:rPr kumimoji="1" lang="ja-JP" altLang="en-US" dirty="0" smtClean="0"/>
              <a:t>弁済</a:t>
            </a:r>
            <a:endParaRPr kumimoji="1" lang="ja-JP" altLang="en-US" dirty="0"/>
          </a:p>
        </p:txBody>
      </p:sp>
      <p:sp>
        <p:nvSpPr>
          <p:cNvPr id="30" name="右矢印 29"/>
          <p:cNvSpPr/>
          <p:nvPr/>
        </p:nvSpPr>
        <p:spPr>
          <a:xfrm rot="2397374">
            <a:off x="2297293" y="3175718"/>
            <a:ext cx="1696834"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smtClean="0"/>
              <a:t>200</a:t>
            </a:r>
            <a:endParaRPr kumimoji="1" lang="ja-JP" altLang="en-US" sz="1600" dirty="0"/>
          </a:p>
        </p:txBody>
      </p:sp>
      <p:sp>
        <p:nvSpPr>
          <p:cNvPr id="31" name="右矢印 30"/>
          <p:cNvSpPr/>
          <p:nvPr/>
        </p:nvSpPr>
        <p:spPr>
          <a:xfrm rot="2303997">
            <a:off x="2286639" y="3380952"/>
            <a:ext cx="1776862"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600" dirty="0" smtClean="0"/>
              <a:t>200</a:t>
            </a:r>
            <a:endParaRPr kumimoji="1" lang="ja-JP" altLang="en-US" sz="1600" dirty="0"/>
          </a:p>
        </p:txBody>
      </p:sp>
      <p:sp>
        <p:nvSpPr>
          <p:cNvPr id="32" name="右矢印 31"/>
          <p:cNvSpPr/>
          <p:nvPr/>
        </p:nvSpPr>
        <p:spPr>
          <a:xfrm rot="1426357">
            <a:off x="2241060" y="3023766"/>
            <a:ext cx="4628810"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dirty="0"/>
              <a:t>100</a:t>
            </a:r>
            <a:endParaRPr lang="ja-JP" altLang="en-US" sz="1600" dirty="0"/>
          </a:p>
        </p:txBody>
      </p:sp>
      <p:sp>
        <p:nvSpPr>
          <p:cNvPr id="33" name="右矢印 32"/>
          <p:cNvSpPr/>
          <p:nvPr/>
        </p:nvSpPr>
        <p:spPr>
          <a:xfrm rot="1435736">
            <a:off x="2238864" y="3178981"/>
            <a:ext cx="4656876"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600" dirty="0" smtClean="0"/>
              <a:t>100</a:t>
            </a:r>
            <a:endParaRPr kumimoji="1" lang="ja-JP" altLang="en-US" sz="1600" dirty="0"/>
          </a:p>
        </p:txBody>
      </p:sp>
      <p:sp>
        <p:nvSpPr>
          <p:cNvPr id="34" name="テキスト ボックス 33"/>
          <p:cNvSpPr txBox="1"/>
          <p:nvPr/>
        </p:nvSpPr>
        <p:spPr>
          <a:xfrm>
            <a:off x="5292080" y="2260029"/>
            <a:ext cx="3672408" cy="1384995"/>
          </a:xfrm>
          <a:prstGeom prst="rect">
            <a:avLst/>
          </a:prstGeom>
          <a:noFill/>
        </p:spPr>
        <p:txBody>
          <a:bodyPr wrap="square" rtlCol="0">
            <a:spAutoFit/>
          </a:bodyPr>
          <a:lstStyle/>
          <a:p>
            <a:r>
              <a:rPr lang="ja-JP" altLang="en-US" sz="1400" b="1" dirty="0">
                <a:solidFill>
                  <a:schemeClr val="tx2"/>
                </a:solidFill>
              </a:rPr>
              <a:t>第</a:t>
            </a:r>
            <a:r>
              <a:rPr lang="en-US" altLang="ja-JP" sz="1400" b="1" dirty="0">
                <a:solidFill>
                  <a:schemeClr val="tx2"/>
                </a:solidFill>
              </a:rPr>
              <a:t>501</a:t>
            </a:r>
            <a:r>
              <a:rPr lang="ja-JP" altLang="en-US" sz="1400" b="1" dirty="0">
                <a:solidFill>
                  <a:schemeClr val="tx2"/>
                </a:solidFill>
              </a:rPr>
              <a:t>条</a:t>
            </a:r>
            <a:r>
              <a:rPr lang="ja-JP" altLang="en-US" sz="1400" dirty="0">
                <a:solidFill>
                  <a:schemeClr val="tx2"/>
                </a:solidFill>
              </a:rPr>
              <a:t>（弁済による代位の効果）</a:t>
            </a:r>
            <a:endParaRPr lang="en-US" altLang="ja-JP" sz="1400" dirty="0">
              <a:solidFill>
                <a:schemeClr val="tx2"/>
              </a:solidFill>
            </a:endParaRPr>
          </a:p>
          <a:p>
            <a:pPr lvl="1"/>
            <a:r>
              <a:rPr lang="ja-JP" altLang="en-US" sz="1400" dirty="0">
                <a:solidFill>
                  <a:schemeClr val="tx2"/>
                </a:solidFill>
              </a:rPr>
              <a:t>前</a:t>
            </a:r>
            <a:r>
              <a:rPr lang="en-US" altLang="ja-JP" sz="1400" dirty="0">
                <a:solidFill>
                  <a:schemeClr val="tx2"/>
                </a:solidFill>
              </a:rPr>
              <a:t>2</a:t>
            </a:r>
            <a:r>
              <a:rPr lang="ja-JP" altLang="en-US" sz="1400" dirty="0">
                <a:solidFill>
                  <a:schemeClr val="tx2"/>
                </a:solidFill>
              </a:rPr>
              <a:t>条の規定により債権者に代位した者は，自己の権利に基づいて求償をすることができる範囲内において，債権の効力及び担保としてその債権者が有していた一切の権利を行使することができる</a:t>
            </a:r>
            <a:r>
              <a:rPr lang="ja-JP" altLang="en-US" sz="1400" dirty="0" smtClean="0">
                <a:solidFill>
                  <a:schemeClr val="tx2"/>
                </a:solidFill>
              </a:rPr>
              <a:t>。</a:t>
            </a:r>
            <a:endParaRPr lang="ja-JP" altLang="en-US" sz="1400" dirty="0">
              <a:solidFill>
                <a:schemeClr val="tx2"/>
              </a:solidFill>
            </a:endParaRPr>
          </a:p>
        </p:txBody>
      </p:sp>
      <p:sp>
        <p:nvSpPr>
          <p:cNvPr id="35" name="テキスト ボックス 34"/>
          <p:cNvSpPr txBox="1"/>
          <p:nvPr/>
        </p:nvSpPr>
        <p:spPr>
          <a:xfrm>
            <a:off x="6660232" y="5230941"/>
            <a:ext cx="2016224" cy="646331"/>
          </a:xfrm>
          <a:prstGeom prst="rect">
            <a:avLst/>
          </a:prstGeom>
          <a:noFill/>
        </p:spPr>
        <p:txBody>
          <a:bodyPr wrap="square" rtlCol="0">
            <a:spAutoFit/>
          </a:bodyPr>
          <a:lstStyle/>
          <a:p>
            <a:pPr algn="ctr"/>
            <a:r>
              <a:rPr kumimoji="1" lang="ja-JP" altLang="en-US" dirty="0" smtClean="0"/>
              <a:t>→</a:t>
            </a:r>
            <a:r>
              <a:rPr kumimoji="1" lang="ja-JP" altLang="en-US" dirty="0" smtClean="0">
                <a:hlinkClick r:id="rId4" action="ppaction://hlinksldjump"/>
              </a:rPr>
              <a:t>通説との対比</a:t>
            </a:r>
            <a:endParaRPr kumimoji="1" lang="en-US" altLang="ja-JP" dirty="0" smtClean="0"/>
          </a:p>
          <a:p>
            <a:r>
              <a:rPr lang="ja-JP" altLang="en-US" dirty="0" smtClean="0"/>
              <a:t>→</a:t>
            </a:r>
            <a:r>
              <a:rPr lang="ja-JP" altLang="en-US" dirty="0" smtClean="0">
                <a:hlinkClick r:id="rId5" action="ppaction://hlinksldjump"/>
              </a:rPr>
              <a:t>通説</a:t>
            </a:r>
            <a:r>
              <a:rPr lang="ja-JP" altLang="en-US" dirty="0">
                <a:hlinkClick r:id="rId5" action="ppaction://hlinksldjump"/>
              </a:rPr>
              <a:t>へ</a:t>
            </a:r>
            <a:r>
              <a:rPr lang="ja-JP" altLang="en-US" dirty="0" smtClean="0">
                <a:hlinkClick r:id="rId5" action="ppaction://hlinksldjump"/>
              </a:rPr>
              <a:t>の</a:t>
            </a:r>
            <a:r>
              <a:rPr lang="ja-JP" altLang="en-US" dirty="0">
                <a:hlinkClick r:id="rId5" action="ppaction://hlinksldjump"/>
              </a:rPr>
              <a:t>再批判</a:t>
            </a:r>
            <a:endParaRPr kumimoji="1" lang="ja-JP" altLang="en-US" dirty="0"/>
          </a:p>
        </p:txBody>
      </p:sp>
      <p:sp>
        <p:nvSpPr>
          <p:cNvPr id="36" name="テキスト ボックス 35"/>
          <p:cNvSpPr txBox="1"/>
          <p:nvPr/>
        </p:nvSpPr>
        <p:spPr>
          <a:xfrm>
            <a:off x="683568" y="3575918"/>
            <a:ext cx="2779534" cy="107721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sz="1600" b="1" dirty="0" smtClean="0"/>
              <a:t>第</a:t>
            </a:r>
            <a:r>
              <a:rPr kumimoji="1" lang="en-US" altLang="ja-JP" sz="1600" b="1" dirty="0" smtClean="0"/>
              <a:t>1</a:t>
            </a:r>
            <a:r>
              <a:rPr kumimoji="1" lang="ja-JP" altLang="en-US" sz="1600" b="1" dirty="0" smtClean="0"/>
              <a:t>段階</a:t>
            </a:r>
            <a:r>
              <a:rPr kumimoji="1" lang="ja-JP" altLang="en-US" sz="1600" dirty="0" smtClean="0">
                <a:solidFill>
                  <a:schemeClr val="tx1">
                    <a:lumMod val="65000"/>
                    <a:lumOff val="35000"/>
                  </a:schemeClr>
                </a:solidFill>
              </a:rPr>
              <a:t>（債務の弁済）</a:t>
            </a:r>
            <a:endParaRPr kumimoji="1"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lang="ja-JP" altLang="en-US" sz="1600" dirty="0"/>
              <a:t>付従性に</a:t>
            </a:r>
            <a:r>
              <a:rPr lang="ja-JP" altLang="en-US" sz="1600" dirty="0" smtClean="0"/>
              <a:t>よる消滅</a:t>
            </a:r>
            <a:endParaRPr kumimoji="1" lang="en-US" altLang="ja-JP" sz="1600" dirty="0" smtClean="0"/>
          </a:p>
          <a:p>
            <a:pPr marL="285750" indent="-285750">
              <a:buClr>
                <a:srgbClr val="00B050"/>
              </a:buClr>
              <a:buFont typeface="Wingdings" pitchFamily="2" charset="2"/>
              <a:buChar char="u"/>
            </a:pPr>
            <a:r>
              <a:rPr lang="ja-JP" altLang="en-US" sz="1600" b="1" dirty="0"/>
              <a:t>第</a:t>
            </a:r>
            <a:r>
              <a:rPr lang="en-US" altLang="ja-JP" sz="1600" b="1" dirty="0"/>
              <a:t>2</a:t>
            </a:r>
            <a:r>
              <a:rPr lang="ja-JP" altLang="en-US" sz="1600" b="1" dirty="0" smtClean="0"/>
              <a:t>段階</a:t>
            </a:r>
            <a:r>
              <a:rPr lang="ja-JP" altLang="en-US" sz="1600" dirty="0" smtClean="0">
                <a:solidFill>
                  <a:schemeClr val="tx1">
                    <a:lumMod val="65000"/>
                    <a:lumOff val="35000"/>
                  </a:schemeClr>
                </a:solidFill>
              </a:rPr>
              <a:t>（保証の履行）</a:t>
            </a:r>
            <a:endParaRPr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kumimoji="1" lang="ja-JP" altLang="en-US" sz="1600" dirty="0"/>
              <a:t>求償権</a:t>
            </a:r>
            <a:r>
              <a:rPr kumimoji="1" lang="ja-JP" altLang="en-US" sz="1600" dirty="0" smtClean="0"/>
              <a:t>の</a:t>
            </a:r>
            <a:r>
              <a:rPr kumimoji="1" lang="ja-JP" altLang="en-US" sz="1600" dirty="0"/>
              <a:t>発生</a:t>
            </a:r>
            <a:r>
              <a:rPr kumimoji="1" lang="ja-JP" altLang="en-US" sz="1600" dirty="0" smtClean="0"/>
              <a:t>と代位</a:t>
            </a:r>
            <a:endParaRPr kumimoji="1" lang="ja-JP" altLang="en-US" sz="1600" dirty="0"/>
          </a:p>
        </p:txBody>
      </p:sp>
    </p:spTree>
    <p:extLst>
      <p:ext uri="{BB962C8B-B14F-4D97-AF65-F5344CB8AC3E}">
        <p14:creationId xmlns:p14="http://schemas.microsoft.com/office/powerpoint/2010/main" val="376081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par>
                          <p:cTn id="41" fill="hold">
                            <p:stCondLst>
                              <p:cond delay="3500"/>
                            </p:stCondLst>
                            <p:childTnLst>
                              <p:par>
                                <p:cTn id="42" presetID="22" presetClass="entr" presetSubtype="4"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down)">
                                      <p:cBhvr>
                                        <p:cTn id="44" dur="500"/>
                                        <p:tgtEl>
                                          <p:spTgt spid="2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00"/>
                                        <p:tgtEl>
                                          <p:spTgt spid="10"/>
                                        </p:tgtEl>
                                      </p:cBhvr>
                                    </p:animEffect>
                                  </p:childTnLst>
                                </p:cTn>
                              </p:par>
                            </p:childTnLst>
                          </p:cTn>
                        </p:par>
                        <p:par>
                          <p:cTn id="55" fill="hold">
                            <p:stCondLst>
                              <p:cond delay="4500"/>
                            </p:stCondLst>
                            <p:childTnLst>
                              <p:par>
                                <p:cTn id="56" presetID="22" presetClass="entr" presetSubtype="4"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down)">
                                      <p:cBhvr>
                                        <p:cTn id="58" dur="500"/>
                                        <p:tgtEl>
                                          <p:spTgt spid="22"/>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childTnLst>
                          </p:cTn>
                        </p:par>
                        <p:par>
                          <p:cTn id="62" fill="hold">
                            <p:stCondLst>
                              <p:cond delay="5000"/>
                            </p:stCondLst>
                            <p:childTnLst>
                              <p:par>
                                <p:cTn id="63" presetID="22" presetClass="entr" presetSubtype="4"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down)">
                                      <p:cBhvr>
                                        <p:cTn id="65" dur="500"/>
                                        <p:tgtEl>
                                          <p:spTgt spid="2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childTnLst>
                          </p:cTn>
                        </p:par>
                        <p:par>
                          <p:cTn id="69" fill="hold">
                            <p:stCondLst>
                              <p:cond delay="5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down)">
                                      <p:cBhvr>
                                        <p:cTn id="75" dur="500"/>
                                        <p:tgtEl>
                                          <p:spTgt spid="13"/>
                                        </p:tgtEl>
                                      </p:cBhvr>
                                    </p:animEffect>
                                  </p:childTnLst>
                                </p:cTn>
                              </p:par>
                            </p:childTnLst>
                          </p:cTn>
                        </p:par>
                        <p:par>
                          <p:cTn id="76" fill="hold">
                            <p:stCondLst>
                              <p:cond delay="6000"/>
                            </p:stCondLst>
                            <p:childTnLst>
                              <p:par>
                                <p:cTn id="77" presetID="22" presetClass="entr" presetSubtype="4"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down)">
                                      <p:cBhvr>
                                        <p:cTn id="79" dur="500"/>
                                        <p:tgtEl>
                                          <p:spTgt spid="25"/>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down)">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1000"/>
                                        <p:tgtEl>
                                          <p:spTgt spid="29"/>
                                        </p:tgtEl>
                                      </p:cBhvr>
                                    </p:animEffect>
                                  </p:childTnLst>
                                </p:cTn>
                              </p:par>
                            </p:childTnLst>
                          </p:cTn>
                        </p:par>
                        <p:par>
                          <p:cTn id="88" fill="hold">
                            <p:stCondLst>
                              <p:cond delay="1000"/>
                            </p:stCondLst>
                            <p:childTnLst>
                              <p:par>
                                <p:cTn id="89" presetID="10" presetClass="exit" presetSubtype="0" fill="hold" grpId="1" nodeType="afterEffect">
                                  <p:stCondLst>
                                    <p:cond delay="500"/>
                                  </p:stCondLst>
                                  <p:childTnLst>
                                    <p:animEffect transition="out" filter="fade">
                                      <p:cBhvr>
                                        <p:cTn id="90" dur="1000"/>
                                        <p:tgtEl>
                                          <p:spTgt spid="17"/>
                                        </p:tgtEl>
                                      </p:cBhvr>
                                    </p:animEffect>
                                    <p:set>
                                      <p:cBhvr>
                                        <p:cTn id="91" dur="1" fill="hold">
                                          <p:stCondLst>
                                            <p:cond delay="999"/>
                                          </p:stCondLst>
                                        </p:cTn>
                                        <p:tgtEl>
                                          <p:spTgt spid="17"/>
                                        </p:tgtEl>
                                        <p:attrNameLst>
                                          <p:attrName>style.visibility</p:attrName>
                                        </p:attrNameLst>
                                      </p:cBhvr>
                                      <p:to>
                                        <p:strVal val="hidden"/>
                                      </p:to>
                                    </p:set>
                                  </p:childTnLst>
                                </p:cTn>
                              </p:par>
                              <p:par>
                                <p:cTn id="92" presetID="10" presetClass="exit" presetSubtype="0" fill="hold" grpId="1" nodeType="withEffect">
                                  <p:stCondLst>
                                    <p:cond delay="500"/>
                                  </p:stCondLst>
                                  <p:childTnLst>
                                    <p:animEffect transition="out" filter="fade">
                                      <p:cBhvr>
                                        <p:cTn id="93" dur="500"/>
                                        <p:tgtEl>
                                          <p:spTgt spid="21"/>
                                        </p:tgtEl>
                                      </p:cBhvr>
                                    </p:animEffect>
                                    <p:set>
                                      <p:cBhvr>
                                        <p:cTn id="94" dur="1" fill="hold">
                                          <p:stCondLst>
                                            <p:cond delay="499"/>
                                          </p:stCondLst>
                                        </p:cTn>
                                        <p:tgtEl>
                                          <p:spTgt spid="21"/>
                                        </p:tgtEl>
                                        <p:attrNameLst>
                                          <p:attrName>style.visibility</p:attrName>
                                        </p:attrNameLst>
                                      </p:cBhvr>
                                      <p:to>
                                        <p:strVal val="hidden"/>
                                      </p:to>
                                    </p:set>
                                  </p:childTnLst>
                                </p:cTn>
                              </p:par>
                              <p:par>
                                <p:cTn id="95" presetID="10" presetClass="exit" presetSubtype="0" fill="hold" grpId="1" nodeType="withEffect">
                                  <p:stCondLst>
                                    <p:cond delay="500"/>
                                  </p:stCondLst>
                                  <p:childTnLst>
                                    <p:animEffect transition="out" filter="fade">
                                      <p:cBhvr>
                                        <p:cTn id="96" dur="500"/>
                                        <p:tgtEl>
                                          <p:spTgt spid="24"/>
                                        </p:tgtEl>
                                      </p:cBhvr>
                                    </p:animEffect>
                                    <p:set>
                                      <p:cBhvr>
                                        <p:cTn id="97" dur="1" fill="hold">
                                          <p:stCondLst>
                                            <p:cond delay="499"/>
                                          </p:stCondLst>
                                        </p:cTn>
                                        <p:tgtEl>
                                          <p:spTgt spid="24"/>
                                        </p:tgtEl>
                                        <p:attrNameLst>
                                          <p:attrName>style.visibility</p:attrName>
                                        </p:attrNameLst>
                                      </p:cBhvr>
                                      <p:to>
                                        <p:strVal val="hidden"/>
                                      </p:to>
                                    </p:set>
                                  </p:childTnLst>
                                </p:cTn>
                              </p:par>
                              <p:par>
                                <p:cTn id="98" presetID="10" presetClass="exit" presetSubtype="0" fill="hold" grpId="1" nodeType="withEffect">
                                  <p:stCondLst>
                                    <p:cond delay="500"/>
                                  </p:stCondLst>
                                  <p:childTnLst>
                                    <p:animEffect transition="out" filter="fade">
                                      <p:cBhvr>
                                        <p:cTn id="99" dur="500"/>
                                        <p:tgtEl>
                                          <p:spTgt spid="18"/>
                                        </p:tgtEl>
                                      </p:cBhvr>
                                    </p:animEffect>
                                    <p:set>
                                      <p:cBhvr>
                                        <p:cTn id="100" dur="1" fill="hold">
                                          <p:stCondLst>
                                            <p:cond delay="499"/>
                                          </p:stCondLst>
                                        </p:cTn>
                                        <p:tgtEl>
                                          <p:spTgt spid="18"/>
                                        </p:tgtEl>
                                        <p:attrNameLst>
                                          <p:attrName>style.visibility</p:attrName>
                                        </p:attrNameLst>
                                      </p:cBhvr>
                                      <p:to>
                                        <p:strVal val="hidden"/>
                                      </p:to>
                                    </p:set>
                                  </p:childTnLst>
                                </p:cTn>
                              </p:par>
                              <p:par>
                                <p:cTn id="101" presetID="10" presetClass="exit" presetSubtype="0" fill="hold" grpId="1" nodeType="withEffect">
                                  <p:stCondLst>
                                    <p:cond delay="500"/>
                                  </p:stCondLst>
                                  <p:childTnLst>
                                    <p:animEffect transition="out" filter="fade">
                                      <p:cBhvr>
                                        <p:cTn id="102" dur="500"/>
                                        <p:tgtEl>
                                          <p:spTgt spid="19"/>
                                        </p:tgtEl>
                                      </p:cBhvr>
                                    </p:animEffect>
                                    <p:set>
                                      <p:cBhvr>
                                        <p:cTn id="103" dur="1" fill="hold">
                                          <p:stCondLst>
                                            <p:cond delay="499"/>
                                          </p:stCondLst>
                                        </p:cTn>
                                        <p:tgtEl>
                                          <p:spTgt spid="19"/>
                                        </p:tgtEl>
                                        <p:attrNameLst>
                                          <p:attrName>style.visibility</p:attrName>
                                        </p:attrNameLst>
                                      </p:cBhvr>
                                      <p:to>
                                        <p:strVal val="hidden"/>
                                      </p:to>
                                    </p:set>
                                  </p:childTnLst>
                                </p:cTn>
                              </p:par>
                              <p:par>
                                <p:cTn id="104" presetID="10" presetClass="exit" presetSubtype="0" fill="hold" grpId="1" nodeType="withEffect">
                                  <p:stCondLst>
                                    <p:cond delay="500"/>
                                  </p:stCondLst>
                                  <p:childTnLst>
                                    <p:animEffect transition="out" filter="fade">
                                      <p:cBhvr>
                                        <p:cTn id="105" dur="1000"/>
                                        <p:tgtEl>
                                          <p:spTgt spid="7"/>
                                        </p:tgtEl>
                                      </p:cBhvr>
                                    </p:animEffect>
                                    <p:set>
                                      <p:cBhvr>
                                        <p:cTn id="106" dur="1" fill="hold">
                                          <p:stCondLst>
                                            <p:cond delay="999"/>
                                          </p:stCondLst>
                                        </p:cTn>
                                        <p:tgtEl>
                                          <p:spTgt spid="7"/>
                                        </p:tgtEl>
                                        <p:attrNameLst>
                                          <p:attrName>style.visibility</p:attrName>
                                        </p:attrNameLst>
                                      </p:cBhvr>
                                      <p:to>
                                        <p:strVal val="hidden"/>
                                      </p:to>
                                    </p:set>
                                  </p:childTnLst>
                                </p:cTn>
                              </p:par>
                            </p:childTnLst>
                          </p:cTn>
                        </p:par>
                        <p:par>
                          <p:cTn id="107" fill="hold">
                            <p:stCondLst>
                              <p:cond delay="2500"/>
                            </p:stCondLst>
                            <p:childTnLst>
                              <p:par>
                                <p:cTn id="108" presetID="22" presetClass="entr" presetSubtype="8" fill="hold" nodeType="afterEffect">
                                  <p:stCondLst>
                                    <p:cond delay="250"/>
                                  </p:stCondLst>
                                  <p:childTnLst>
                                    <p:set>
                                      <p:cBhvr>
                                        <p:cTn id="109" dur="1" fill="hold">
                                          <p:stCondLst>
                                            <p:cond delay="0"/>
                                          </p:stCondLst>
                                        </p:cTn>
                                        <p:tgtEl>
                                          <p:spTgt spid="36">
                                            <p:txEl>
                                              <p:pRg st="0" end="0"/>
                                            </p:txEl>
                                          </p:spTgt>
                                        </p:tgtEl>
                                        <p:attrNameLst>
                                          <p:attrName>style.visibility</p:attrName>
                                        </p:attrNameLst>
                                      </p:cBhvr>
                                      <p:to>
                                        <p:strVal val="visible"/>
                                      </p:to>
                                    </p:set>
                                    <p:animEffect transition="in" filter="wipe(left)">
                                      <p:cBhvr>
                                        <p:cTn id="110" dur="500"/>
                                        <p:tgtEl>
                                          <p:spTgt spid="36">
                                            <p:txEl>
                                              <p:pRg st="0" end="0"/>
                                            </p:txEl>
                                          </p:spTgt>
                                        </p:tgtEl>
                                      </p:cBhvr>
                                    </p:animEffect>
                                  </p:childTnLst>
                                </p:cTn>
                              </p:par>
                            </p:childTnLst>
                          </p:cTn>
                        </p:par>
                        <p:par>
                          <p:cTn id="111" fill="hold">
                            <p:stCondLst>
                              <p:cond delay="3250"/>
                            </p:stCondLst>
                            <p:childTnLst>
                              <p:par>
                                <p:cTn id="112" presetID="22" presetClass="entr" presetSubtype="8" fill="hold" nodeType="afterEffect">
                                  <p:stCondLst>
                                    <p:cond delay="250"/>
                                  </p:stCondLst>
                                  <p:childTnLst>
                                    <p:set>
                                      <p:cBhvr>
                                        <p:cTn id="113" dur="1" fill="hold">
                                          <p:stCondLst>
                                            <p:cond delay="0"/>
                                          </p:stCondLst>
                                        </p:cTn>
                                        <p:tgtEl>
                                          <p:spTgt spid="36">
                                            <p:txEl>
                                              <p:pRg st="1" end="1"/>
                                            </p:txEl>
                                          </p:spTgt>
                                        </p:tgtEl>
                                        <p:attrNameLst>
                                          <p:attrName>style.visibility</p:attrName>
                                        </p:attrNameLst>
                                      </p:cBhvr>
                                      <p:to>
                                        <p:strVal val="visible"/>
                                      </p:to>
                                    </p:set>
                                    <p:animEffect transition="in" filter="wipe(left)">
                                      <p:cBhvr>
                                        <p:cTn id="114" dur="750"/>
                                        <p:tgtEl>
                                          <p:spTgt spid="36">
                                            <p:txEl>
                                              <p:pRg st="1" end="1"/>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42" presetClass="exit" presetSubtype="0" fill="hold" grpId="1" nodeType="clickEffect">
                                  <p:stCondLst>
                                    <p:cond delay="0"/>
                                  </p:stCondLst>
                                  <p:childTnLst>
                                    <p:animEffect transition="out" filter="fade">
                                      <p:cBhvr>
                                        <p:cTn id="118" dur="1000"/>
                                        <p:tgtEl>
                                          <p:spTgt spid="10"/>
                                        </p:tgtEl>
                                      </p:cBhvr>
                                    </p:animEffect>
                                    <p:anim calcmode="lin" valueType="num">
                                      <p:cBhvr>
                                        <p:cTn id="119" dur="1000"/>
                                        <p:tgtEl>
                                          <p:spTgt spid="10"/>
                                        </p:tgtEl>
                                        <p:attrNameLst>
                                          <p:attrName>ppt_x</p:attrName>
                                        </p:attrNameLst>
                                      </p:cBhvr>
                                      <p:tavLst>
                                        <p:tav tm="0">
                                          <p:val>
                                            <p:strVal val="ppt_x"/>
                                          </p:val>
                                        </p:tav>
                                        <p:tav tm="100000">
                                          <p:val>
                                            <p:strVal val="ppt_x"/>
                                          </p:val>
                                        </p:tav>
                                      </p:tavLst>
                                    </p:anim>
                                    <p:anim calcmode="lin" valueType="num">
                                      <p:cBhvr>
                                        <p:cTn id="120" dur="1000"/>
                                        <p:tgtEl>
                                          <p:spTgt spid="10"/>
                                        </p:tgtEl>
                                        <p:attrNameLst>
                                          <p:attrName>ppt_y</p:attrName>
                                        </p:attrNameLst>
                                      </p:cBhvr>
                                      <p:tavLst>
                                        <p:tav tm="0">
                                          <p:val>
                                            <p:strVal val="ppt_y"/>
                                          </p:val>
                                        </p:tav>
                                        <p:tav tm="100000">
                                          <p:val>
                                            <p:strVal val="ppt_y+.1"/>
                                          </p:val>
                                        </p:tav>
                                      </p:tavLst>
                                    </p:anim>
                                    <p:set>
                                      <p:cBhvr>
                                        <p:cTn id="121" dur="1" fill="hold">
                                          <p:stCondLst>
                                            <p:cond delay="999"/>
                                          </p:stCondLst>
                                        </p:cTn>
                                        <p:tgtEl>
                                          <p:spTgt spid="10"/>
                                        </p:tgtEl>
                                        <p:attrNameLst>
                                          <p:attrName>style.visibility</p:attrName>
                                        </p:attrNameLst>
                                      </p:cBhvr>
                                      <p:to>
                                        <p:strVal val="hidden"/>
                                      </p:to>
                                    </p:set>
                                  </p:childTnLst>
                                </p:cTn>
                              </p:par>
                              <p:par>
                                <p:cTn id="122" presetID="42" presetClass="exit" presetSubtype="0" fill="hold" grpId="1" nodeType="withEffect">
                                  <p:stCondLst>
                                    <p:cond delay="0"/>
                                  </p:stCondLst>
                                  <p:childTnLst>
                                    <p:animEffect transition="out" filter="fade">
                                      <p:cBhvr>
                                        <p:cTn id="123" dur="1000"/>
                                        <p:tgtEl>
                                          <p:spTgt spid="13"/>
                                        </p:tgtEl>
                                      </p:cBhvr>
                                    </p:animEffect>
                                    <p:anim calcmode="lin" valueType="num">
                                      <p:cBhvr>
                                        <p:cTn id="124" dur="1000"/>
                                        <p:tgtEl>
                                          <p:spTgt spid="13"/>
                                        </p:tgtEl>
                                        <p:attrNameLst>
                                          <p:attrName>ppt_x</p:attrName>
                                        </p:attrNameLst>
                                      </p:cBhvr>
                                      <p:tavLst>
                                        <p:tav tm="0">
                                          <p:val>
                                            <p:strVal val="ppt_x"/>
                                          </p:val>
                                        </p:tav>
                                        <p:tav tm="100000">
                                          <p:val>
                                            <p:strVal val="ppt_x"/>
                                          </p:val>
                                        </p:tav>
                                      </p:tavLst>
                                    </p:anim>
                                    <p:anim calcmode="lin" valueType="num">
                                      <p:cBhvr>
                                        <p:cTn id="125" dur="1000"/>
                                        <p:tgtEl>
                                          <p:spTgt spid="13"/>
                                        </p:tgtEl>
                                        <p:attrNameLst>
                                          <p:attrName>ppt_y</p:attrName>
                                        </p:attrNameLst>
                                      </p:cBhvr>
                                      <p:tavLst>
                                        <p:tav tm="0">
                                          <p:val>
                                            <p:strVal val="ppt_y"/>
                                          </p:val>
                                        </p:tav>
                                        <p:tav tm="100000">
                                          <p:val>
                                            <p:strVal val="ppt_y+.1"/>
                                          </p:val>
                                        </p:tav>
                                      </p:tavLst>
                                    </p:anim>
                                    <p:set>
                                      <p:cBhvr>
                                        <p:cTn id="126" dur="1" fill="hold">
                                          <p:stCondLst>
                                            <p:cond delay="999"/>
                                          </p:stCondLst>
                                        </p:cTn>
                                        <p:tgtEl>
                                          <p:spTgt spid="13"/>
                                        </p:tgtEl>
                                        <p:attrNameLst>
                                          <p:attrName>style.visibility</p:attrName>
                                        </p:attrNameLst>
                                      </p:cBhvr>
                                      <p:to>
                                        <p:strVal val="hidden"/>
                                      </p:to>
                                    </p:set>
                                  </p:childTnLst>
                                </p:cTn>
                              </p:par>
                            </p:childTnLst>
                          </p:cTn>
                        </p:par>
                        <p:par>
                          <p:cTn id="127" fill="hold">
                            <p:stCondLst>
                              <p:cond delay="1000"/>
                            </p:stCondLst>
                            <p:childTnLst>
                              <p:par>
                                <p:cTn id="128" presetID="22" presetClass="entr" presetSubtype="8" fill="hold" nodeType="afterEffect">
                                  <p:stCondLst>
                                    <p:cond delay="250"/>
                                  </p:stCondLst>
                                  <p:childTnLst>
                                    <p:set>
                                      <p:cBhvr>
                                        <p:cTn id="129" dur="1" fill="hold">
                                          <p:stCondLst>
                                            <p:cond delay="0"/>
                                          </p:stCondLst>
                                        </p:cTn>
                                        <p:tgtEl>
                                          <p:spTgt spid="36">
                                            <p:txEl>
                                              <p:pRg st="2" end="2"/>
                                            </p:txEl>
                                          </p:spTgt>
                                        </p:tgtEl>
                                        <p:attrNameLst>
                                          <p:attrName>style.visibility</p:attrName>
                                        </p:attrNameLst>
                                      </p:cBhvr>
                                      <p:to>
                                        <p:strVal val="visible"/>
                                      </p:to>
                                    </p:set>
                                    <p:animEffect transition="in" filter="wipe(left)">
                                      <p:cBhvr>
                                        <p:cTn id="130" dur="500"/>
                                        <p:tgtEl>
                                          <p:spTgt spid="36">
                                            <p:txEl>
                                              <p:pRg st="2" end="2"/>
                                            </p:txEl>
                                          </p:spTgt>
                                        </p:tgtEl>
                                      </p:cBhvr>
                                    </p:animEffect>
                                  </p:childTnLst>
                                </p:cTn>
                              </p:par>
                            </p:childTnLst>
                          </p:cTn>
                        </p:par>
                        <p:par>
                          <p:cTn id="131" fill="hold">
                            <p:stCondLst>
                              <p:cond delay="1750"/>
                            </p:stCondLst>
                            <p:childTnLst>
                              <p:par>
                                <p:cTn id="132" presetID="22" presetClass="entr" presetSubtype="8" fill="hold" nodeType="afterEffect">
                                  <p:stCondLst>
                                    <p:cond delay="250"/>
                                  </p:stCondLst>
                                  <p:childTnLst>
                                    <p:set>
                                      <p:cBhvr>
                                        <p:cTn id="133" dur="1" fill="hold">
                                          <p:stCondLst>
                                            <p:cond delay="0"/>
                                          </p:stCondLst>
                                        </p:cTn>
                                        <p:tgtEl>
                                          <p:spTgt spid="36">
                                            <p:txEl>
                                              <p:pRg st="3" end="3"/>
                                            </p:txEl>
                                          </p:spTgt>
                                        </p:tgtEl>
                                        <p:attrNameLst>
                                          <p:attrName>style.visibility</p:attrName>
                                        </p:attrNameLst>
                                      </p:cBhvr>
                                      <p:to>
                                        <p:strVal val="visible"/>
                                      </p:to>
                                    </p:set>
                                    <p:animEffect transition="in" filter="wipe(left)">
                                      <p:cBhvr>
                                        <p:cTn id="134" dur="750"/>
                                        <p:tgtEl>
                                          <p:spTgt spid="36">
                                            <p:txEl>
                                              <p:pRg st="3" end="3"/>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42" presetClass="path" presetSubtype="0" accel="50000" decel="50000" fill="hold" grpId="1" nodeType="clickEffect">
                                  <p:stCondLst>
                                    <p:cond delay="0"/>
                                  </p:stCondLst>
                                  <p:childTnLst>
                                    <p:animMotion origin="layout" path="M 1.38889E-6 8.97317E-7 L -0.14861 -0.22433 " pathEditMode="relative" rAng="0" ptsTypes="AA">
                                      <p:cBhvr>
                                        <p:cTn id="138" dur="1000" fill="hold"/>
                                        <p:tgtEl>
                                          <p:spTgt spid="20"/>
                                        </p:tgtEl>
                                        <p:attrNameLst>
                                          <p:attrName>ppt_x</p:attrName>
                                          <p:attrName>ppt_y</p:attrName>
                                        </p:attrNameLst>
                                      </p:cBhvr>
                                      <p:rCtr x="-7431" y="-11216"/>
                                    </p:animMotion>
                                  </p:childTnLst>
                                </p:cTn>
                              </p:par>
                              <p:par>
                                <p:cTn id="139" presetID="10" presetClass="exit" presetSubtype="0" fill="hold" grpId="2" nodeType="withEffect">
                                  <p:stCondLst>
                                    <p:cond delay="500"/>
                                  </p:stCondLst>
                                  <p:childTnLst>
                                    <p:animEffect transition="out" filter="fade">
                                      <p:cBhvr>
                                        <p:cTn id="140" dur="550"/>
                                        <p:tgtEl>
                                          <p:spTgt spid="20"/>
                                        </p:tgtEl>
                                      </p:cBhvr>
                                    </p:animEffect>
                                    <p:set>
                                      <p:cBhvr>
                                        <p:cTn id="141" dur="1" fill="hold">
                                          <p:stCondLst>
                                            <p:cond delay="549"/>
                                          </p:stCondLst>
                                        </p:cTn>
                                        <p:tgtEl>
                                          <p:spTgt spid="20"/>
                                        </p:tgtEl>
                                        <p:attrNameLst>
                                          <p:attrName>style.visibility</p:attrName>
                                        </p:attrNameLst>
                                      </p:cBhvr>
                                      <p:to>
                                        <p:strVal val="hidden"/>
                                      </p:to>
                                    </p:set>
                                  </p:childTnLst>
                                </p:cTn>
                              </p:par>
                              <p:par>
                                <p:cTn id="142" presetID="31" presetClass="entr" presetSubtype="0" fill="hold" grpId="0" nodeType="withEffect">
                                  <p:stCondLst>
                                    <p:cond delay="500"/>
                                  </p:stCondLst>
                                  <p:childTnLst>
                                    <p:set>
                                      <p:cBhvr>
                                        <p:cTn id="143" dur="1" fill="hold">
                                          <p:stCondLst>
                                            <p:cond delay="0"/>
                                          </p:stCondLst>
                                        </p:cTn>
                                        <p:tgtEl>
                                          <p:spTgt spid="31"/>
                                        </p:tgtEl>
                                        <p:attrNameLst>
                                          <p:attrName>style.visibility</p:attrName>
                                        </p:attrNameLst>
                                      </p:cBhvr>
                                      <p:to>
                                        <p:strVal val="visible"/>
                                      </p:to>
                                    </p:set>
                                    <p:anim calcmode="lin" valueType="num">
                                      <p:cBhvr>
                                        <p:cTn id="144" dur="500" fill="hold"/>
                                        <p:tgtEl>
                                          <p:spTgt spid="31"/>
                                        </p:tgtEl>
                                        <p:attrNameLst>
                                          <p:attrName>ppt_w</p:attrName>
                                        </p:attrNameLst>
                                      </p:cBhvr>
                                      <p:tavLst>
                                        <p:tav tm="0">
                                          <p:val>
                                            <p:fltVal val="0"/>
                                          </p:val>
                                        </p:tav>
                                        <p:tav tm="100000">
                                          <p:val>
                                            <p:strVal val="#ppt_w"/>
                                          </p:val>
                                        </p:tav>
                                      </p:tavLst>
                                    </p:anim>
                                    <p:anim calcmode="lin" valueType="num">
                                      <p:cBhvr>
                                        <p:cTn id="145" dur="500" fill="hold"/>
                                        <p:tgtEl>
                                          <p:spTgt spid="31"/>
                                        </p:tgtEl>
                                        <p:attrNameLst>
                                          <p:attrName>ppt_h</p:attrName>
                                        </p:attrNameLst>
                                      </p:cBhvr>
                                      <p:tavLst>
                                        <p:tav tm="0">
                                          <p:val>
                                            <p:fltVal val="0"/>
                                          </p:val>
                                        </p:tav>
                                        <p:tav tm="100000">
                                          <p:val>
                                            <p:strVal val="#ppt_h"/>
                                          </p:val>
                                        </p:tav>
                                      </p:tavLst>
                                    </p:anim>
                                    <p:anim calcmode="lin" valueType="num">
                                      <p:cBhvr>
                                        <p:cTn id="146" dur="500" fill="hold"/>
                                        <p:tgtEl>
                                          <p:spTgt spid="31"/>
                                        </p:tgtEl>
                                        <p:attrNameLst>
                                          <p:attrName>style.rotation</p:attrName>
                                        </p:attrNameLst>
                                      </p:cBhvr>
                                      <p:tavLst>
                                        <p:tav tm="0">
                                          <p:val>
                                            <p:fltVal val="90"/>
                                          </p:val>
                                        </p:tav>
                                        <p:tav tm="100000">
                                          <p:val>
                                            <p:fltVal val="0"/>
                                          </p:val>
                                        </p:tav>
                                      </p:tavLst>
                                    </p:anim>
                                    <p:animEffect transition="in" filter="fade">
                                      <p:cBhvr>
                                        <p:cTn id="147" dur="500"/>
                                        <p:tgtEl>
                                          <p:spTgt spid="31"/>
                                        </p:tgtEl>
                                      </p:cBhvr>
                                    </p:animEffect>
                                  </p:childTnLst>
                                </p:cTn>
                              </p:par>
                            </p:childTnLst>
                          </p:cTn>
                        </p:par>
                        <p:par>
                          <p:cTn id="148" fill="hold">
                            <p:stCondLst>
                              <p:cond delay="1050"/>
                            </p:stCondLst>
                            <p:childTnLst>
                              <p:par>
                                <p:cTn id="149" presetID="42" presetClass="path" presetSubtype="0" accel="50000" decel="50000" fill="hold" grpId="1" nodeType="afterEffect">
                                  <p:stCondLst>
                                    <p:cond delay="0"/>
                                  </p:stCondLst>
                                  <p:childTnLst>
                                    <p:animMotion origin="layout" path="M -2.77778E-6 -4.55134E-6 L -0.40712 -0.26364 " pathEditMode="relative" rAng="0" ptsTypes="AA">
                                      <p:cBhvr>
                                        <p:cTn id="150" dur="1000" fill="hold"/>
                                        <p:tgtEl>
                                          <p:spTgt spid="25"/>
                                        </p:tgtEl>
                                        <p:attrNameLst>
                                          <p:attrName>ppt_x</p:attrName>
                                          <p:attrName>ppt_y</p:attrName>
                                        </p:attrNameLst>
                                      </p:cBhvr>
                                      <p:rCtr x="-20365" y="-13182"/>
                                    </p:animMotion>
                                  </p:childTnLst>
                                </p:cTn>
                              </p:par>
                              <p:par>
                                <p:cTn id="151" presetID="10" presetClass="exit" presetSubtype="0" fill="hold" grpId="2" nodeType="withEffect">
                                  <p:stCondLst>
                                    <p:cond delay="0"/>
                                  </p:stCondLst>
                                  <p:childTnLst>
                                    <p:animEffect transition="out" filter="fade">
                                      <p:cBhvr>
                                        <p:cTn id="152" dur="1000"/>
                                        <p:tgtEl>
                                          <p:spTgt spid="25"/>
                                        </p:tgtEl>
                                      </p:cBhvr>
                                    </p:animEffect>
                                    <p:set>
                                      <p:cBhvr>
                                        <p:cTn id="153" dur="1" fill="hold">
                                          <p:stCondLst>
                                            <p:cond delay="999"/>
                                          </p:stCondLst>
                                        </p:cTn>
                                        <p:tgtEl>
                                          <p:spTgt spid="25"/>
                                        </p:tgtEl>
                                        <p:attrNameLst>
                                          <p:attrName>style.visibility</p:attrName>
                                        </p:attrNameLst>
                                      </p:cBhvr>
                                      <p:to>
                                        <p:strVal val="hidden"/>
                                      </p:to>
                                    </p:set>
                                  </p:childTnLst>
                                </p:cTn>
                              </p:par>
                              <p:par>
                                <p:cTn id="154" presetID="31" presetClass="entr" presetSubtype="0" fill="hold" grpId="0" nodeType="withEffect">
                                  <p:stCondLst>
                                    <p:cond delay="500"/>
                                  </p:stCondLst>
                                  <p:childTnLst>
                                    <p:set>
                                      <p:cBhvr>
                                        <p:cTn id="155" dur="1" fill="hold">
                                          <p:stCondLst>
                                            <p:cond delay="0"/>
                                          </p:stCondLst>
                                        </p:cTn>
                                        <p:tgtEl>
                                          <p:spTgt spid="30"/>
                                        </p:tgtEl>
                                        <p:attrNameLst>
                                          <p:attrName>style.visibility</p:attrName>
                                        </p:attrNameLst>
                                      </p:cBhvr>
                                      <p:to>
                                        <p:strVal val="visible"/>
                                      </p:to>
                                    </p:set>
                                    <p:anim calcmode="lin" valueType="num">
                                      <p:cBhvr>
                                        <p:cTn id="156" dur="500" fill="hold"/>
                                        <p:tgtEl>
                                          <p:spTgt spid="30"/>
                                        </p:tgtEl>
                                        <p:attrNameLst>
                                          <p:attrName>ppt_w</p:attrName>
                                        </p:attrNameLst>
                                      </p:cBhvr>
                                      <p:tavLst>
                                        <p:tav tm="0">
                                          <p:val>
                                            <p:fltVal val="0"/>
                                          </p:val>
                                        </p:tav>
                                        <p:tav tm="100000">
                                          <p:val>
                                            <p:strVal val="#ppt_w"/>
                                          </p:val>
                                        </p:tav>
                                      </p:tavLst>
                                    </p:anim>
                                    <p:anim calcmode="lin" valueType="num">
                                      <p:cBhvr>
                                        <p:cTn id="157" dur="500" fill="hold"/>
                                        <p:tgtEl>
                                          <p:spTgt spid="30"/>
                                        </p:tgtEl>
                                        <p:attrNameLst>
                                          <p:attrName>ppt_h</p:attrName>
                                        </p:attrNameLst>
                                      </p:cBhvr>
                                      <p:tavLst>
                                        <p:tav tm="0">
                                          <p:val>
                                            <p:fltVal val="0"/>
                                          </p:val>
                                        </p:tav>
                                        <p:tav tm="100000">
                                          <p:val>
                                            <p:strVal val="#ppt_h"/>
                                          </p:val>
                                        </p:tav>
                                      </p:tavLst>
                                    </p:anim>
                                    <p:anim calcmode="lin" valueType="num">
                                      <p:cBhvr>
                                        <p:cTn id="158" dur="500" fill="hold"/>
                                        <p:tgtEl>
                                          <p:spTgt spid="30"/>
                                        </p:tgtEl>
                                        <p:attrNameLst>
                                          <p:attrName>style.rotation</p:attrName>
                                        </p:attrNameLst>
                                      </p:cBhvr>
                                      <p:tavLst>
                                        <p:tav tm="0">
                                          <p:val>
                                            <p:fltVal val="90"/>
                                          </p:val>
                                        </p:tav>
                                        <p:tav tm="100000">
                                          <p:val>
                                            <p:fltVal val="0"/>
                                          </p:val>
                                        </p:tav>
                                      </p:tavLst>
                                    </p:anim>
                                    <p:animEffect transition="in" filter="fade">
                                      <p:cBhvr>
                                        <p:cTn id="159" dur="500"/>
                                        <p:tgtEl>
                                          <p:spTgt spid="30"/>
                                        </p:tgtEl>
                                      </p:cBhvr>
                                    </p:animEffect>
                                  </p:childTnLst>
                                </p:cTn>
                              </p:par>
                              <p:par>
                                <p:cTn id="160" presetID="10" presetClass="exit" presetSubtype="0" fill="hold" grpId="1" nodeType="withEffect">
                                  <p:stCondLst>
                                    <p:cond delay="500"/>
                                  </p:stCondLst>
                                  <p:childTnLst>
                                    <p:animEffect transition="out" filter="fade">
                                      <p:cBhvr>
                                        <p:cTn id="161" dur="500"/>
                                        <p:tgtEl>
                                          <p:spTgt spid="14"/>
                                        </p:tgtEl>
                                      </p:cBhvr>
                                    </p:animEffect>
                                    <p:set>
                                      <p:cBhvr>
                                        <p:cTn id="162" dur="1" fill="hold">
                                          <p:stCondLst>
                                            <p:cond delay="499"/>
                                          </p:stCondLst>
                                        </p:cTn>
                                        <p:tgtEl>
                                          <p:spTgt spid="14"/>
                                        </p:tgtEl>
                                        <p:attrNameLst>
                                          <p:attrName>style.visibility</p:attrName>
                                        </p:attrNameLst>
                                      </p:cBhvr>
                                      <p:to>
                                        <p:strVal val="hidden"/>
                                      </p:to>
                                    </p:set>
                                  </p:childTnLst>
                                </p:cTn>
                              </p:par>
                            </p:childTnLst>
                          </p:cTn>
                        </p:par>
                        <p:par>
                          <p:cTn id="163" fill="hold">
                            <p:stCondLst>
                              <p:cond delay="2050"/>
                            </p:stCondLst>
                            <p:childTnLst>
                              <p:par>
                                <p:cTn id="164" presetID="22" presetClass="entr" presetSubtype="8" fill="hold" grpId="0" nodeType="afterEffect">
                                  <p:stCondLst>
                                    <p:cond delay="0"/>
                                  </p:stCondLst>
                                  <p:childTnLst>
                                    <p:set>
                                      <p:cBhvr>
                                        <p:cTn id="165" dur="1" fill="hold">
                                          <p:stCondLst>
                                            <p:cond delay="0"/>
                                          </p:stCondLst>
                                        </p:cTn>
                                        <p:tgtEl>
                                          <p:spTgt spid="34">
                                            <p:txEl>
                                              <p:pRg st="0" end="0"/>
                                            </p:txEl>
                                          </p:spTgt>
                                        </p:tgtEl>
                                        <p:attrNameLst>
                                          <p:attrName>style.visibility</p:attrName>
                                        </p:attrNameLst>
                                      </p:cBhvr>
                                      <p:to>
                                        <p:strVal val="visible"/>
                                      </p:to>
                                    </p:set>
                                    <p:animEffect transition="in" filter="wipe(left)">
                                      <p:cBhvr>
                                        <p:cTn id="166" dur="1000"/>
                                        <p:tgtEl>
                                          <p:spTgt spid="34">
                                            <p:txEl>
                                              <p:pRg st="0" end="0"/>
                                            </p:txEl>
                                          </p:spTgt>
                                        </p:tgtEl>
                                      </p:cBhvr>
                                    </p:animEffect>
                                  </p:childTnLst>
                                </p:cTn>
                              </p:par>
                            </p:childTnLst>
                          </p:cTn>
                        </p:par>
                        <p:par>
                          <p:cTn id="167" fill="hold">
                            <p:stCondLst>
                              <p:cond delay="3050"/>
                            </p:stCondLst>
                            <p:childTnLst>
                              <p:par>
                                <p:cTn id="168" presetID="22" presetClass="entr" presetSubtype="1" fill="hold" grpId="0" nodeType="afterEffect">
                                  <p:stCondLst>
                                    <p:cond delay="500"/>
                                  </p:stCondLst>
                                  <p:childTnLst>
                                    <p:set>
                                      <p:cBhvr>
                                        <p:cTn id="169" dur="1" fill="hold">
                                          <p:stCondLst>
                                            <p:cond delay="0"/>
                                          </p:stCondLst>
                                        </p:cTn>
                                        <p:tgtEl>
                                          <p:spTgt spid="34">
                                            <p:txEl>
                                              <p:pRg st="1" end="1"/>
                                            </p:txEl>
                                          </p:spTgt>
                                        </p:tgtEl>
                                        <p:attrNameLst>
                                          <p:attrName>style.visibility</p:attrName>
                                        </p:attrNameLst>
                                      </p:cBhvr>
                                      <p:to>
                                        <p:strVal val="visible"/>
                                      </p:to>
                                    </p:set>
                                    <p:animEffect transition="in" filter="wipe(up)">
                                      <p:cBhvr>
                                        <p:cTn id="170" dur="5000"/>
                                        <p:tgtEl>
                                          <p:spTgt spid="34">
                                            <p:txEl>
                                              <p:pRg st="1" end="1"/>
                                            </p:txEl>
                                          </p:spTgt>
                                        </p:tgtEl>
                                      </p:cBhvr>
                                    </p:animEffect>
                                  </p:childTnLst>
                                </p:cTn>
                              </p:par>
                              <p:par>
                                <p:cTn id="171" presetID="42" presetClass="path" presetSubtype="0" accel="50000" decel="50000" fill="hold" grpId="1" nodeType="withEffect">
                                  <p:stCondLst>
                                    <p:cond delay="0"/>
                                  </p:stCondLst>
                                  <p:childTnLst>
                                    <p:animMotion origin="layout" path="M -4.72222E-6 -1.91489E-6 L -0.37847 -0.34389 " pathEditMode="relative" rAng="0" ptsTypes="AA">
                                      <p:cBhvr>
                                        <p:cTn id="172" dur="1000" fill="hold"/>
                                        <p:tgtEl>
                                          <p:spTgt spid="23"/>
                                        </p:tgtEl>
                                        <p:attrNameLst>
                                          <p:attrName>ppt_x</p:attrName>
                                          <p:attrName>ppt_y</p:attrName>
                                        </p:attrNameLst>
                                      </p:cBhvr>
                                      <p:rCtr x="-18924" y="-17206"/>
                                    </p:animMotion>
                                  </p:childTnLst>
                                </p:cTn>
                              </p:par>
                              <p:par>
                                <p:cTn id="173" presetID="10" presetClass="exit" presetSubtype="0" fill="hold" grpId="3" nodeType="withEffect">
                                  <p:stCondLst>
                                    <p:cond delay="250"/>
                                  </p:stCondLst>
                                  <p:childTnLst>
                                    <p:animEffect transition="out" filter="fade">
                                      <p:cBhvr>
                                        <p:cTn id="174" dur="1000"/>
                                        <p:tgtEl>
                                          <p:spTgt spid="25"/>
                                        </p:tgtEl>
                                      </p:cBhvr>
                                    </p:animEffect>
                                    <p:set>
                                      <p:cBhvr>
                                        <p:cTn id="175" dur="1" fill="hold">
                                          <p:stCondLst>
                                            <p:cond delay="999"/>
                                          </p:stCondLst>
                                        </p:cTn>
                                        <p:tgtEl>
                                          <p:spTgt spid="25"/>
                                        </p:tgtEl>
                                        <p:attrNameLst>
                                          <p:attrName>style.visibility</p:attrName>
                                        </p:attrNameLst>
                                      </p:cBhvr>
                                      <p:to>
                                        <p:strVal val="hidden"/>
                                      </p:to>
                                    </p:set>
                                  </p:childTnLst>
                                </p:cTn>
                              </p:par>
                              <p:par>
                                <p:cTn id="176" presetID="10" presetClass="exit" presetSubtype="0" fill="hold" grpId="2" nodeType="withEffect">
                                  <p:stCondLst>
                                    <p:cond delay="250"/>
                                  </p:stCondLst>
                                  <p:childTnLst>
                                    <p:animEffect transition="out" filter="fade">
                                      <p:cBhvr>
                                        <p:cTn id="177" dur="1000"/>
                                        <p:tgtEl>
                                          <p:spTgt spid="23"/>
                                        </p:tgtEl>
                                      </p:cBhvr>
                                    </p:animEffect>
                                    <p:set>
                                      <p:cBhvr>
                                        <p:cTn id="178" dur="1" fill="hold">
                                          <p:stCondLst>
                                            <p:cond delay="999"/>
                                          </p:stCondLst>
                                        </p:cTn>
                                        <p:tgtEl>
                                          <p:spTgt spid="23"/>
                                        </p:tgtEl>
                                        <p:attrNameLst>
                                          <p:attrName>style.visibility</p:attrName>
                                        </p:attrNameLst>
                                      </p:cBhvr>
                                      <p:to>
                                        <p:strVal val="hidden"/>
                                      </p:to>
                                    </p:set>
                                  </p:childTnLst>
                                </p:cTn>
                              </p:par>
                              <p:par>
                                <p:cTn id="179" presetID="31" presetClass="entr" presetSubtype="0" fill="hold" grpId="0" nodeType="withEffect">
                                  <p:stCondLst>
                                    <p:cond delay="250"/>
                                  </p:stCondLst>
                                  <p:childTnLst>
                                    <p:set>
                                      <p:cBhvr>
                                        <p:cTn id="180" dur="1" fill="hold">
                                          <p:stCondLst>
                                            <p:cond delay="0"/>
                                          </p:stCondLst>
                                        </p:cTn>
                                        <p:tgtEl>
                                          <p:spTgt spid="33"/>
                                        </p:tgtEl>
                                        <p:attrNameLst>
                                          <p:attrName>style.visibility</p:attrName>
                                        </p:attrNameLst>
                                      </p:cBhvr>
                                      <p:to>
                                        <p:strVal val="visible"/>
                                      </p:to>
                                    </p:set>
                                    <p:anim calcmode="lin" valueType="num">
                                      <p:cBhvr>
                                        <p:cTn id="181" dur="1000" fill="hold"/>
                                        <p:tgtEl>
                                          <p:spTgt spid="33"/>
                                        </p:tgtEl>
                                        <p:attrNameLst>
                                          <p:attrName>ppt_w</p:attrName>
                                        </p:attrNameLst>
                                      </p:cBhvr>
                                      <p:tavLst>
                                        <p:tav tm="0">
                                          <p:val>
                                            <p:fltVal val="0"/>
                                          </p:val>
                                        </p:tav>
                                        <p:tav tm="100000">
                                          <p:val>
                                            <p:strVal val="#ppt_w"/>
                                          </p:val>
                                        </p:tav>
                                      </p:tavLst>
                                    </p:anim>
                                    <p:anim calcmode="lin" valueType="num">
                                      <p:cBhvr>
                                        <p:cTn id="182" dur="1000" fill="hold"/>
                                        <p:tgtEl>
                                          <p:spTgt spid="33"/>
                                        </p:tgtEl>
                                        <p:attrNameLst>
                                          <p:attrName>ppt_h</p:attrName>
                                        </p:attrNameLst>
                                      </p:cBhvr>
                                      <p:tavLst>
                                        <p:tav tm="0">
                                          <p:val>
                                            <p:fltVal val="0"/>
                                          </p:val>
                                        </p:tav>
                                        <p:tav tm="100000">
                                          <p:val>
                                            <p:strVal val="#ppt_h"/>
                                          </p:val>
                                        </p:tav>
                                      </p:tavLst>
                                    </p:anim>
                                    <p:anim calcmode="lin" valueType="num">
                                      <p:cBhvr>
                                        <p:cTn id="183" dur="1000" fill="hold"/>
                                        <p:tgtEl>
                                          <p:spTgt spid="33"/>
                                        </p:tgtEl>
                                        <p:attrNameLst>
                                          <p:attrName>style.rotation</p:attrName>
                                        </p:attrNameLst>
                                      </p:cBhvr>
                                      <p:tavLst>
                                        <p:tav tm="0">
                                          <p:val>
                                            <p:fltVal val="90"/>
                                          </p:val>
                                        </p:tav>
                                        <p:tav tm="100000">
                                          <p:val>
                                            <p:fltVal val="0"/>
                                          </p:val>
                                        </p:tav>
                                      </p:tavLst>
                                    </p:anim>
                                    <p:animEffect transition="in" filter="fade">
                                      <p:cBhvr>
                                        <p:cTn id="184" dur="1000"/>
                                        <p:tgtEl>
                                          <p:spTgt spid="33"/>
                                        </p:tgtEl>
                                      </p:cBhvr>
                                    </p:animEffect>
                                  </p:childTnLst>
                                </p:cTn>
                              </p:par>
                              <p:par>
                                <p:cTn id="185" presetID="42" presetClass="path" presetSubtype="0" accel="50000" decel="50000" fill="hold" grpId="1" nodeType="withEffect">
                                  <p:stCondLst>
                                    <p:cond delay="500"/>
                                  </p:stCondLst>
                                  <p:childTnLst>
                                    <p:animMotion origin="layout" path="M 2.5E-6 8.97317E-7 L -0.23906 -0.33973 " pathEditMode="relative" rAng="0" ptsTypes="AA">
                                      <p:cBhvr>
                                        <p:cTn id="186" dur="1000" fill="hold"/>
                                        <p:tgtEl>
                                          <p:spTgt spid="22"/>
                                        </p:tgtEl>
                                        <p:attrNameLst>
                                          <p:attrName>ppt_x</p:attrName>
                                          <p:attrName>ppt_y</p:attrName>
                                        </p:attrNameLst>
                                      </p:cBhvr>
                                      <p:rCtr x="-11962" y="-16998"/>
                                    </p:animMotion>
                                  </p:childTnLst>
                                </p:cTn>
                              </p:par>
                              <p:par>
                                <p:cTn id="187" presetID="10" presetClass="exit" presetSubtype="0" fill="hold" grpId="2" nodeType="withEffect">
                                  <p:stCondLst>
                                    <p:cond delay="500"/>
                                  </p:stCondLst>
                                  <p:childTnLst>
                                    <p:animEffect transition="out" filter="fade">
                                      <p:cBhvr>
                                        <p:cTn id="188" dur="1000"/>
                                        <p:tgtEl>
                                          <p:spTgt spid="22"/>
                                        </p:tgtEl>
                                      </p:cBhvr>
                                    </p:animEffect>
                                    <p:set>
                                      <p:cBhvr>
                                        <p:cTn id="189" dur="1" fill="hold">
                                          <p:stCondLst>
                                            <p:cond delay="999"/>
                                          </p:stCondLst>
                                        </p:cTn>
                                        <p:tgtEl>
                                          <p:spTgt spid="22"/>
                                        </p:tgtEl>
                                        <p:attrNameLst>
                                          <p:attrName>style.visibility</p:attrName>
                                        </p:attrNameLst>
                                      </p:cBhvr>
                                      <p:to>
                                        <p:strVal val="hidden"/>
                                      </p:to>
                                    </p:set>
                                  </p:childTnLst>
                                </p:cTn>
                              </p:par>
                              <p:par>
                                <p:cTn id="190" presetID="10" presetClass="exit" presetSubtype="0" fill="hold" grpId="1" nodeType="withEffect">
                                  <p:stCondLst>
                                    <p:cond delay="500"/>
                                  </p:stCondLst>
                                  <p:childTnLst>
                                    <p:animEffect transition="out" filter="fade">
                                      <p:cBhvr>
                                        <p:cTn id="191" dur="1000"/>
                                        <p:tgtEl>
                                          <p:spTgt spid="12"/>
                                        </p:tgtEl>
                                      </p:cBhvr>
                                    </p:animEffect>
                                    <p:set>
                                      <p:cBhvr>
                                        <p:cTn id="192" dur="1" fill="hold">
                                          <p:stCondLst>
                                            <p:cond delay="999"/>
                                          </p:stCondLst>
                                        </p:cTn>
                                        <p:tgtEl>
                                          <p:spTgt spid="12"/>
                                        </p:tgtEl>
                                        <p:attrNameLst>
                                          <p:attrName>style.visibility</p:attrName>
                                        </p:attrNameLst>
                                      </p:cBhvr>
                                      <p:to>
                                        <p:strVal val="hidden"/>
                                      </p:to>
                                    </p:set>
                                  </p:childTnLst>
                                </p:cTn>
                              </p:par>
                              <p:par>
                                <p:cTn id="193" presetID="31" presetClass="entr" presetSubtype="0" fill="hold" grpId="0" nodeType="withEffect">
                                  <p:stCondLst>
                                    <p:cond delay="750"/>
                                  </p:stCondLst>
                                  <p:childTnLst>
                                    <p:set>
                                      <p:cBhvr>
                                        <p:cTn id="194" dur="1" fill="hold">
                                          <p:stCondLst>
                                            <p:cond delay="0"/>
                                          </p:stCondLst>
                                        </p:cTn>
                                        <p:tgtEl>
                                          <p:spTgt spid="32"/>
                                        </p:tgtEl>
                                        <p:attrNameLst>
                                          <p:attrName>style.visibility</p:attrName>
                                        </p:attrNameLst>
                                      </p:cBhvr>
                                      <p:to>
                                        <p:strVal val="visible"/>
                                      </p:to>
                                    </p:set>
                                    <p:anim calcmode="lin" valueType="num">
                                      <p:cBhvr>
                                        <p:cTn id="195" dur="1000" fill="hold"/>
                                        <p:tgtEl>
                                          <p:spTgt spid="32"/>
                                        </p:tgtEl>
                                        <p:attrNameLst>
                                          <p:attrName>ppt_w</p:attrName>
                                        </p:attrNameLst>
                                      </p:cBhvr>
                                      <p:tavLst>
                                        <p:tav tm="0">
                                          <p:val>
                                            <p:fltVal val="0"/>
                                          </p:val>
                                        </p:tav>
                                        <p:tav tm="100000">
                                          <p:val>
                                            <p:strVal val="#ppt_w"/>
                                          </p:val>
                                        </p:tav>
                                      </p:tavLst>
                                    </p:anim>
                                    <p:anim calcmode="lin" valueType="num">
                                      <p:cBhvr>
                                        <p:cTn id="196" dur="1000" fill="hold"/>
                                        <p:tgtEl>
                                          <p:spTgt spid="32"/>
                                        </p:tgtEl>
                                        <p:attrNameLst>
                                          <p:attrName>ppt_h</p:attrName>
                                        </p:attrNameLst>
                                      </p:cBhvr>
                                      <p:tavLst>
                                        <p:tav tm="0">
                                          <p:val>
                                            <p:fltVal val="0"/>
                                          </p:val>
                                        </p:tav>
                                        <p:tav tm="100000">
                                          <p:val>
                                            <p:strVal val="#ppt_h"/>
                                          </p:val>
                                        </p:tav>
                                      </p:tavLst>
                                    </p:anim>
                                    <p:anim calcmode="lin" valueType="num">
                                      <p:cBhvr>
                                        <p:cTn id="197" dur="1000" fill="hold"/>
                                        <p:tgtEl>
                                          <p:spTgt spid="32"/>
                                        </p:tgtEl>
                                        <p:attrNameLst>
                                          <p:attrName>style.rotation</p:attrName>
                                        </p:attrNameLst>
                                      </p:cBhvr>
                                      <p:tavLst>
                                        <p:tav tm="0">
                                          <p:val>
                                            <p:fltVal val="90"/>
                                          </p:val>
                                        </p:tav>
                                        <p:tav tm="100000">
                                          <p:val>
                                            <p:fltVal val="0"/>
                                          </p:val>
                                        </p:tav>
                                      </p:tavLst>
                                    </p:anim>
                                    <p:animEffect transition="in" filter="fade">
                                      <p:cBhvr>
                                        <p:cTn id="198" dur="1000"/>
                                        <p:tgtEl>
                                          <p:spTgt spid="32"/>
                                        </p:tgtEl>
                                      </p:cBhvr>
                                    </p:animEffect>
                                  </p:childTnLst>
                                </p:cTn>
                              </p:par>
                              <p:par>
                                <p:cTn id="199" presetID="10" presetClass="exit" presetSubtype="0" fill="hold" grpId="1" nodeType="withEffect">
                                  <p:stCondLst>
                                    <p:cond delay="1250"/>
                                  </p:stCondLst>
                                  <p:childTnLst>
                                    <p:animEffect transition="out" filter="fade">
                                      <p:cBhvr>
                                        <p:cTn id="200" dur="500"/>
                                        <p:tgtEl>
                                          <p:spTgt spid="16"/>
                                        </p:tgtEl>
                                      </p:cBhvr>
                                    </p:animEffect>
                                    <p:set>
                                      <p:cBhvr>
                                        <p:cTn id="201" dur="1" fill="hold">
                                          <p:stCondLst>
                                            <p:cond delay="499"/>
                                          </p:stCondLst>
                                        </p:cTn>
                                        <p:tgtEl>
                                          <p:spTgt spid="16"/>
                                        </p:tgtEl>
                                        <p:attrNameLst>
                                          <p:attrName>style.visibility</p:attrName>
                                        </p:attrNameLst>
                                      </p:cBhvr>
                                      <p:to>
                                        <p:strVal val="hidden"/>
                                      </p:to>
                                    </p:set>
                                  </p:childTnLst>
                                </p:cTn>
                              </p:par>
                              <p:par>
                                <p:cTn id="202" presetID="10" presetClass="entr" presetSubtype="0" fill="hold" grpId="0" nodeType="withEffect">
                                  <p:stCondLst>
                                    <p:cond delay="750"/>
                                  </p:stCondLst>
                                  <p:childTnLst>
                                    <p:set>
                                      <p:cBhvr>
                                        <p:cTn id="203" dur="1" fill="hold">
                                          <p:stCondLst>
                                            <p:cond delay="0"/>
                                          </p:stCondLst>
                                        </p:cTn>
                                        <p:tgtEl>
                                          <p:spTgt spid="6"/>
                                        </p:tgtEl>
                                        <p:attrNameLst>
                                          <p:attrName>style.visibility</p:attrName>
                                        </p:attrNameLst>
                                      </p:cBhvr>
                                      <p:to>
                                        <p:strVal val="visible"/>
                                      </p:to>
                                    </p:set>
                                    <p:animEffect transition="in" filter="fade">
                                      <p:cBhvr>
                                        <p:cTn id="204" dur="1000"/>
                                        <p:tgtEl>
                                          <p:spTgt spid="6"/>
                                        </p:tgtEl>
                                      </p:cBhvr>
                                    </p:animEffect>
                                  </p:childTnLst>
                                </p:cTn>
                              </p:par>
                            </p:childTnLst>
                          </p:cTn>
                        </p:par>
                        <p:par>
                          <p:cTn id="205" fill="hold">
                            <p:stCondLst>
                              <p:cond delay="8550"/>
                            </p:stCondLst>
                            <p:childTnLst>
                              <p:par>
                                <p:cTn id="206" presetID="22" presetClass="entr" presetSubtype="1" fill="hold" grpId="0" nodeType="afterEffect">
                                  <p:stCondLst>
                                    <p:cond delay="0"/>
                                  </p:stCondLst>
                                  <p:childTnLst>
                                    <p:set>
                                      <p:cBhvr>
                                        <p:cTn id="207" dur="1" fill="hold">
                                          <p:stCondLst>
                                            <p:cond delay="0"/>
                                          </p:stCondLst>
                                        </p:cTn>
                                        <p:tgtEl>
                                          <p:spTgt spid="35"/>
                                        </p:tgtEl>
                                        <p:attrNameLst>
                                          <p:attrName>style.visibility</p:attrName>
                                        </p:attrNameLst>
                                      </p:cBhvr>
                                      <p:to>
                                        <p:strVal val="visible"/>
                                      </p:to>
                                    </p:set>
                                    <p:animEffect transition="in" filter="wipe(up)">
                                      <p:cBhvr>
                                        <p:cTn id="208"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9" grpId="0" animBg="1"/>
      <p:bldP spid="10" grpId="0" animBg="1"/>
      <p:bldP spid="10" grpId="1" animBg="1"/>
      <p:bldP spid="11" grpId="0" animBg="1"/>
      <p:bldP spid="12" grpId="0" animBg="1"/>
      <p:bldP spid="12" grpId="1" animBg="1"/>
      <p:bldP spid="13" grpId="0" animBg="1"/>
      <p:bldP spid="13" grpId="1" animBg="1"/>
      <p:bldP spid="14" grpId="0" animBg="1"/>
      <p:bldP spid="14" grpId="1" animBg="1"/>
      <p:bldP spid="15" grpId="0"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0" grpId="2" animBg="1"/>
      <p:bldP spid="21" grpId="0" animBg="1"/>
      <p:bldP spid="21" grpId="1" animBg="1"/>
      <p:bldP spid="22" grpId="0" animBg="1"/>
      <p:bldP spid="22" grpId="1" animBg="1"/>
      <p:bldP spid="22" grpId="2" animBg="1"/>
      <p:bldP spid="23" grpId="0" animBg="1"/>
      <p:bldP spid="23" grpId="1" animBg="1"/>
      <p:bldP spid="23" grpId="2" animBg="1"/>
      <p:bldP spid="24" grpId="0" animBg="1"/>
      <p:bldP spid="24" grpId="1" animBg="1"/>
      <p:bldP spid="25" grpId="0" animBg="1"/>
      <p:bldP spid="25" grpId="1" animBg="1"/>
      <p:bldP spid="25" grpId="2" animBg="1"/>
      <p:bldP spid="25" grpId="3" animBg="1"/>
      <p:bldP spid="26" grpId="0"/>
      <p:bldP spid="27" grpId="0"/>
      <p:bldP spid="28" grpId="0"/>
      <p:bldP spid="29" grpId="0"/>
      <p:bldP spid="30" grpId="0" animBg="1"/>
      <p:bldP spid="31" grpId="0" animBg="1"/>
      <p:bldP spid="32" grpId="0" animBg="1"/>
      <p:bldP spid="33" grpId="0" animBg="1"/>
      <p:bldP spid="34" grpId="0" build="p"/>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相互保証理論に対する通説の評価</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6" name="コンテンツ プレースホルダー 6"/>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mtClean="0"/>
              <a:t>平井説（</a:t>
            </a:r>
            <a:r>
              <a:rPr lang="en-US" altLang="ja-JP" smtClean="0"/>
              <a:t>[</a:t>
            </a:r>
            <a:r>
              <a:rPr lang="ja-JP" altLang="en-US" smtClean="0"/>
              <a:t>平井・債権総論（</a:t>
            </a:r>
            <a:r>
              <a:rPr lang="en-US" altLang="ja-JP" smtClean="0"/>
              <a:t>1994</a:t>
            </a:r>
            <a:r>
              <a:rPr lang="ja-JP" altLang="en-US" smtClean="0"/>
              <a:t>）</a:t>
            </a:r>
            <a:r>
              <a:rPr lang="en-US" altLang="ja-JP" smtClean="0"/>
              <a:t>327</a:t>
            </a:r>
            <a:r>
              <a:rPr lang="ja-JP" altLang="en-US" smtClean="0"/>
              <a:t>，</a:t>
            </a:r>
            <a:r>
              <a:rPr lang="en-US" altLang="ja-JP" smtClean="0"/>
              <a:t>330</a:t>
            </a:r>
            <a:r>
              <a:rPr lang="ja-JP" altLang="en-US" smtClean="0"/>
              <a:t>頁</a:t>
            </a:r>
            <a:r>
              <a:rPr lang="en-US" altLang="ja-JP" smtClean="0"/>
              <a:t>]</a:t>
            </a:r>
            <a:r>
              <a:rPr lang="ja-JP" altLang="en-US" smtClean="0"/>
              <a:t>）</a:t>
            </a:r>
            <a:endParaRPr lang="en-US" altLang="ja-JP" smtClean="0"/>
          </a:p>
          <a:p>
            <a:pPr lvl="1"/>
            <a:r>
              <a:rPr lang="en-US" altLang="ja-JP" sz="2400" smtClean="0"/>
              <a:t>〔</a:t>
            </a:r>
            <a:r>
              <a:rPr lang="ja-JP" altLang="en-US" sz="2400" smtClean="0"/>
              <a:t>保証と異なり</a:t>
            </a:r>
            <a:r>
              <a:rPr lang="en-US" altLang="ja-JP" sz="2400" smtClean="0"/>
              <a:t>〕</a:t>
            </a:r>
            <a:r>
              <a:rPr lang="ja-JP" altLang="en-US" sz="2400" smtClean="0"/>
              <a:t>連帯債務においては，複数の債務の間に主従の別</a:t>
            </a:r>
            <a:r>
              <a:rPr lang="ja-JP" altLang="en-US" sz="2400" b="1" smtClean="0">
                <a:solidFill>
                  <a:srgbClr val="FF0000"/>
                </a:solidFill>
              </a:rPr>
              <a:t>（付従性）が存在せず</a:t>
            </a:r>
            <a:r>
              <a:rPr lang="ja-JP" altLang="en-US" sz="2400" smtClean="0"/>
              <a:t>，各自が同一内容の独立の債務を負担しているにとどまる</a:t>
            </a:r>
            <a:r>
              <a:rPr lang="en-US" altLang="ja-JP" sz="2400" smtClean="0"/>
              <a:t>(327</a:t>
            </a:r>
            <a:r>
              <a:rPr lang="ja-JP" altLang="en-US" sz="2400" smtClean="0"/>
              <a:t>頁</a:t>
            </a:r>
            <a:r>
              <a:rPr lang="en-US" altLang="ja-JP" sz="2400" smtClean="0"/>
              <a:t>)</a:t>
            </a:r>
            <a:r>
              <a:rPr lang="ja-JP" altLang="en-US" sz="2400" smtClean="0"/>
              <a:t>。</a:t>
            </a:r>
            <a:endParaRPr lang="en-US" altLang="ja-JP" sz="2400" smtClean="0"/>
          </a:p>
          <a:p>
            <a:pPr lvl="1"/>
            <a:r>
              <a:rPr lang="en-US" altLang="ja-JP" sz="2400" smtClean="0"/>
              <a:t>〔</a:t>
            </a:r>
            <a:r>
              <a:rPr lang="ja-JP" altLang="en-US" sz="2400" smtClean="0"/>
              <a:t>相互保証</a:t>
            </a:r>
            <a:r>
              <a:rPr lang="en-US" altLang="ja-JP" sz="2400" smtClean="0"/>
              <a:t>〕</a:t>
            </a:r>
            <a:r>
              <a:rPr lang="ja-JP" altLang="en-US" sz="2400" smtClean="0"/>
              <a:t>説は</a:t>
            </a:r>
            <a:r>
              <a:rPr lang="ja-JP" altLang="en-US" sz="2400" b="1" smtClean="0">
                <a:solidFill>
                  <a:schemeClr val="tx2"/>
                </a:solidFill>
              </a:rPr>
              <a:t>きわめて明快</a:t>
            </a:r>
            <a:r>
              <a:rPr lang="ja-JP" altLang="en-US" sz="2400" smtClean="0"/>
              <a:t>であり，連帯債務を対人担保の側面において理解しようとする本書の立場の理論的根拠となるものではあるけれども，</a:t>
            </a:r>
            <a:endParaRPr lang="en-US" altLang="ja-JP" sz="2400" smtClean="0"/>
          </a:p>
          <a:p>
            <a:pPr lvl="1"/>
            <a:r>
              <a:rPr lang="ja-JP" altLang="en-US" sz="2400" b="1" smtClean="0">
                <a:solidFill>
                  <a:srgbClr val="FF0000"/>
                </a:solidFill>
              </a:rPr>
              <a:t>負担部分を基礎とした効果を生じる場合以外の場合</a:t>
            </a:r>
            <a:r>
              <a:rPr lang="ja-JP" altLang="en-US" sz="2400" smtClean="0"/>
              <a:t>（</a:t>
            </a:r>
            <a:r>
              <a:rPr lang="en-US" altLang="ja-JP" sz="2400" smtClean="0"/>
              <a:t>435</a:t>
            </a:r>
            <a:r>
              <a:rPr lang="ja-JP" altLang="en-US" sz="2400" smtClean="0"/>
              <a:t>条</a:t>
            </a:r>
            <a:r>
              <a:rPr lang="en-US" altLang="ja-JP" sz="2400" smtClean="0"/>
              <a:t>〔</a:t>
            </a:r>
            <a:r>
              <a:rPr lang="ja-JP" altLang="en-US" sz="2400" smtClean="0"/>
              <a:t>更改：代物弁済</a:t>
            </a:r>
            <a:r>
              <a:rPr lang="en-US" altLang="ja-JP" sz="2400" smtClean="0"/>
              <a:t>〕</a:t>
            </a:r>
            <a:r>
              <a:rPr lang="ja-JP" altLang="en-US" sz="2400" smtClean="0"/>
              <a:t>，</a:t>
            </a:r>
            <a:r>
              <a:rPr lang="en-US" altLang="ja-JP" sz="2400" smtClean="0"/>
              <a:t>438</a:t>
            </a:r>
            <a:r>
              <a:rPr lang="ja-JP" altLang="en-US" sz="2400" smtClean="0"/>
              <a:t>条</a:t>
            </a:r>
            <a:r>
              <a:rPr lang="en-US" altLang="ja-JP" sz="2400" smtClean="0"/>
              <a:t>〔</a:t>
            </a:r>
            <a:r>
              <a:rPr lang="ja-JP" altLang="en-US" sz="2400" smtClean="0"/>
              <a:t>混同：民法</a:t>
            </a:r>
            <a:r>
              <a:rPr lang="en-US" altLang="ja-JP" sz="2400" smtClean="0"/>
              <a:t>438</a:t>
            </a:r>
            <a:r>
              <a:rPr lang="ja-JP" altLang="en-US" sz="2400" smtClean="0"/>
              <a:t>条によって弁済をしたものとみなされる</a:t>
            </a:r>
            <a:r>
              <a:rPr lang="en-US" altLang="ja-JP" sz="2400" smtClean="0"/>
              <a:t>〕</a:t>
            </a:r>
            <a:r>
              <a:rPr lang="ja-JP" altLang="en-US" sz="2400" smtClean="0"/>
              <a:t>について</a:t>
            </a:r>
            <a:r>
              <a:rPr lang="ja-JP" altLang="en-US" sz="2400" b="1" smtClean="0">
                <a:solidFill>
                  <a:srgbClr val="FF0000"/>
                </a:solidFill>
              </a:rPr>
              <a:t>の説明に窮する</a:t>
            </a:r>
            <a:r>
              <a:rPr lang="ja-JP" altLang="en-US" sz="2400" smtClean="0"/>
              <a:t>（</a:t>
            </a:r>
            <a:r>
              <a:rPr lang="en-US" altLang="ja-JP" sz="2400" smtClean="0"/>
              <a:t>330</a:t>
            </a:r>
            <a:r>
              <a:rPr lang="ja-JP" altLang="en-US" sz="2400" smtClean="0"/>
              <a:t>頁）。</a:t>
            </a:r>
            <a:endParaRPr lang="en-US" altLang="ja-JP" sz="2400" dirty="0" smtClean="0"/>
          </a:p>
        </p:txBody>
      </p:sp>
    </p:spTree>
    <p:extLst>
      <p:ext uri="{BB962C8B-B14F-4D97-AF65-F5344CB8AC3E}">
        <p14:creationId xmlns:p14="http://schemas.microsoft.com/office/powerpoint/2010/main" val="119927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up)">
                                      <p:cBhvr>
                                        <p:cTn id="17"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相互保証理論からの反論</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6" name="コンテンツ プレースホルダー 6"/>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pPr>
            <a:r>
              <a:rPr lang="ja-JP" altLang="en-US" sz="2800" dirty="0" smtClean="0"/>
              <a:t>通説からの相互保証理論に対する批判は，無理解の暴露であり，的外れ。</a:t>
            </a:r>
            <a:endParaRPr lang="en-US" altLang="ja-JP" sz="2800" dirty="0" smtClean="0"/>
          </a:p>
          <a:p>
            <a:pPr lvl="1">
              <a:buClr>
                <a:srgbClr val="00B050"/>
              </a:buClr>
            </a:pPr>
            <a:r>
              <a:rPr lang="ja-JP" altLang="en-US" sz="2000" dirty="0" smtClean="0"/>
              <a:t>平井説は，相互保証理論を理解した上での批判のように見える。</a:t>
            </a:r>
            <a:endParaRPr lang="en-US" altLang="ja-JP" sz="2000" dirty="0" smtClean="0"/>
          </a:p>
          <a:p>
            <a:pPr lvl="2">
              <a:buClr>
                <a:srgbClr val="00B050"/>
              </a:buClr>
            </a:pPr>
            <a:r>
              <a:rPr lang="en-US" altLang="ja-JP" sz="1800" dirty="0" smtClean="0"/>
              <a:t>[</a:t>
            </a:r>
            <a:r>
              <a:rPr lang="ja-JP" altLang="en-US" sz="1800" dirty="0" smtClean="0"/>
              <a:t>内田・民法</a:t>
            </a:r>
            <a:r>
              <a:rPr lang="en-US" altLang="ja-JP" sz="1800" dirty="0" smtClean="0"/>
              <a:t>Ⅲ</a:t>
            </a:r>
            <a:r>
              <a:rPr lang="ja-JP" altLang="en-US" sz="1800" dirty="0" smtClean="0"/>
              <a:t>（</a:t>
            </a:r>
            <a:r>
              <a:rPr lang="en-US" altLang="ja-JP" sz="1800" dirty="0" smtClean="0"/>
              <a:t>2005</a:t>
            </a:r>
            <a:r>
              <a:rPr lang="ja-JP" altLang="en-US" sz="1800" dirty="0" smtClean="0"/>
              <a:t>）</a:t>
            </a:r>
            <a:r>
              <a:rPr lang="en-US" altLang="ja-JP" sz="1800" dirty="0" smtClean="0"/>
              <a:t>374</a:t>
            </a:r>
            <a:r>
              <a:rPr lang="ja-JP" altLang="en-US" sz="1800" dirty="0" smtClean="0"/>
              <a:t>頁</a:t>
            </a:r>
            <a:r>
              <a:rPr lang="en-US" altLang="ja-JP" sz="1800" dirty="0" smtClean="0"/>
              <a:t>]</a:t>
            </a:r>
            <a:r>
              <a:rPr lang="ja-JP" altLang="en-US" sz="1800" dirty="0" smtClean="0"/>
              <a:t>も「この考え方は明快で理解しやすいが，</a:t>
            </a:r>
            <a:r>
              <a:rPr lang="ja-JP" altLang="en-US" sz="1800" b="1" dirty="0" smtClean="0"/>
              <a:t>請求の絶対効などはうまく説明できない</a:t>
            </a:r>
            <a:r>
              <a:rPr lang="ja-JP" altLang="en-US" sz="1800" dirty="0" smtClean="0"/>
              <a:t>」としている。</a:t>
            </a:r>
            <a:endParaRPr lang="en-US" altLang="ja-JP" sz="1800" dirty="0" smtClean="0"/>
          </a:p>
          <a:p>
            <a:pPr lvl="1">
              <a:buClr>
                <a:srgbClr val="00B050"/>
              </a:buClr>
            </a:pPr>
            <a:r>
              <a:rPr lang="ja-JP" altLang="en-US" sz="2000" dirty="0" smtClean="0"/>
              <a:t>しかし，</a:t>
            </a:r>
            <a:r>
              <a:rPr lang="ja-JP" altLang="en-US" sz="2000" b="1" dirty="0" smtClean="0"/>
              <a:t>平井説は，</a:t>
            </a:r>
            <a:r>
              <a:rPr lang="ja-JP" altLang="en-US" sz="2000" b="1" dirty="0" smtClean="0">
                <a:hlinkClick r:id="rId2" action="ppaction://hlinksldjump"/>
              </a:rPr>
              <a:t>連帯債務には付従性が存在しない</a:t>
            </a:r>
            <a:r>
              <a:rPr lang="ja-JP" altLang="en-US" sz="2000" b="1" dirty="0" smtClean="0"/>
              <a:t>としている</a:t>
            </a:r>
            <a:r>
              <a:rPr lang="ja-JP" altLang="en-US" sz="2000" dirty="0" smtClean="0"/>
              <a:t>ことから，</a:t>
            </a:r>
            <a:r>
              <a:rPr lang="ja-JP" altLang="en-US" sz="2000" b="1" dirty="0" smtClean="0"/>
              <a:t>相互保証理論の核心部分</a:t>
            </a:r>
            <a:r>
              <a:rPr lang="ja-JP" altLang="en-US" sz="2000" dirty="0" smtClean="0"/>
              <a:t>（連帯債務とは，本来の債務と連帯保証の結合であり，連帯債務者の一人の負担部分が消滅すると，他の連帯債務の保証部分も付従性によって消滅する）</a:t>
            </a:r>
            <a:r>
              <a:rPr lang="ja-JP" altLang="en-US" sz="2000" b="1" dirty="0" smtClean="0"/>
              <a:t>を理解せずに批判している</a:t>
            </a:r>
            <a:r>
              <a:rPr lang="ja-JP" altLang="en-US" sz="2000" dirty="0" smtClean="0"/>
              <a:t>ことがわかる。</a:t>
            </a:r>
            <a:endParaRPr lang="en-US" altLang="ja-JP" sz="2000" dirty="0" smtClean="0"/>
          </a:p>
          <a:p>
            <a:pPr lvl="1">
              <a:buClr>
                <a:srgbClr val="00B050"/>
              </a:buClr>
            </a:pPr>
            <a:r>
              <a:rPr lang="ja-JP" altLang="en-US" sz="2000" dirty="0" smtClean="0"/>
              <a:t>しかも，</a:t>
            </a:r>
            <a:r>
              <a:rPr lang="ja-JP" altLang="en-US" sz="2000" dirty="0" smtClean="0">
                <a:hlinkClick r:id="rId3" action="ppaction://hlinksldjump"/>
              </a:rPr>
              <a:t>弁済の絶対的効力</a:t>
            </a:r>
            <a:r>
              <a:rPr lang="ja-JP" altLang="en-US" sz="2000" dirty="0" smtClean="0"/>
              <a:t>（更改，混同の絶対的効力も同じ）をきちんと説明できるのは，相互保証理論だけであることに気づいていない。</a:t>
            </a:r>
            <a:endParaRPr lang="en-US" altLang="ja-JP" sz="2000" dirty="0" smtClean="0"/>
          </a:p>
          <a:p>
            <a:pPr lvl="2"/>
            <a:r>
              <a:rPr lang="ja-JP" altLang="en-US" sz="1400" dirty="0" smtClean="0"/>
              <a:t>この説によって答案を作成しても，試験で減点されることはありません。←鈴木麻優子</a:t>
            </a:r>
            <a:endParaRPr lang="ja-JP" altLang="en-US" sz="1400" dirty="0"/>
          </a:p>
        </p:txBody>
      </p:sp>
    </p:spTree>
    <p:extLst>
      <p:ext uri="{BB962C8B-B14F-4D97-AF65-F5344CB8AC3E}">
        <p14:creationId xmlns:p14="http://schemas.microsoft.com/office/powerpoint/2010/main" val="75953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1000"/>
                                        <p:tgtEl>
                                          <p:spTgt spid="6">
                                            <p:txEl>
                                              <p:pRg st="1" end="1"/>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1000"/>
                                        <p:tgtEl>
                                          <p:spTgt spid="6">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up)">
                                      <p:cBhvr>
                                        <p:cTn id="16" dur="1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up)">
                                      <p:cBhvr>
                                        <p:cTn id="21" dur="1000"/>
                                        <p:tgtEl>
                                          <p:spTgt spid="6">
                                            <p:txEl>
                                              <p:pRg st="4" end="4"/>
                                            </p:txEl>
                                          </p:spTgt>
                                        </p:tgtEl>
                                      </p:cBhvr>
                                    </p:animEffect>
                                  </p:childTnLst>
                                </p:cTn>
                              </p:par>
                            </p:childTnLst>
                          </p:cTn>
                        </p:par>
                        <p:par>
                          <p:cTn id="22" fill="hold">
                            <p:stCondLst>
                              <p:cond delay="1000"/>
                            </p:stCondLst>
                            <p:childTnLst>
                              <p:par>
                                <p:cTn id="23" presetID="22" presetClass="entr" presetSubtype="8" fill="hold" grpId="0" nodeType="afterEffect">
                                  <p:stCondLst>
                                    <p:cond delay="50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wipe(left)">
                                      <p:cBhvr>
                                        <p:cTn id="25"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2130425"/>
            <a:ext cx="7772400" cy="1730623"/>
          </a:xfrm>
        </p:spPr>
        <p:txBody>
          <a:bodyPr>
            <a:normAutofit fontScale="90000"/>
          </a:bodyPr>
          <a:lstStyle/>
          <a:p>
            <a:r>
              <a:rPr kumimoji="1" lang="ja-JP" altLang="en-US" dirty="0" smtClean="0"/>
              <a:t>連帯債務者の一人に生じた事由の他の連帯債務者に対する影響</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3793464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kumimoji="1" lang="ja-JP" altLang="en-US" sz="2800" dirty="0"/>
          </a:p>
        </p:txBody>
      </p:sp>
      <p:sp>
        <p:nvSpPr>
          <p:cNvPr id="3" name="コンテンツ プレースホルダー 2"/>
          <p:cNvSpPr>
            <a:spLocks noGrp="1"/>
          </p:cNvSpPr>
          <p:nvPr>
            <p:ph sz="half" idx="1"/>
          </p:nvPr>
        </p:nvSpPr>
        <p:spPr/>
        <p:txBody>
          <a:bodyPr>
            <a:noAutofit/>
          </a:bodyPr>
          <a:lstStyle/>
          <a:p>
            <a:r>
              <a:rPr lang="ja-JP" altLang="en-US" sz="2000" dirty="0" smtClean="0">
                <a:hlinkClick r:id="rId2" action="ppaction://hlinksldjump"/>
              </a:rPr>
              <a:t>基本と</a:t>
            </a:r>
            <a:r>
              <a:rPr lang="ja-JP" altLang="en-US" sz="2000" dirty="0">
                <a:hlinkClick r:id="rId2" action="ppaction://hlinksldjump"/>
              </a:rPr>
              <a:t>応用</a:t>
            </a:r>
            <a:r>
              <a:rPr lang="ja-JP" altLang="en-US" sz="2000" dirty="0" smtClean="0">
                <a:hlinkClick r:id="rId2" action="ppaction://hlinksldjump"/>
              </a:rPr>
              <a:t>との関係</a:t>
            </a:r>
            <a:endParaRPr kumimoji="1" lang="en-US" altLang="ja-JP" sz="2000" dirty="0" smtClean="0"/>
          </a:p>
          <a:p>
            <a:r>
              <a:rPr kumimoji="1" lang="ja-JP" altLang="en-US" sz="2000" dirty="0" smtClean="0">
                <a:hlinkClick r:id="rId3" action="ppaction://hlinksldjump"/>
              </a:rPr>
              <a:t>民法の条文の適用頻度</a:t>
            </a:r>
            <a:endParaRPr lang="en-US" altLang="ja-JP" sz="2000" dirty="0"/>
          </a:p>
          <a:p>
            <a:r>
              <a:rPr lang="ja-JP" altLang="en-US" sz="2000" dirty="0" smtClean="0"/>
              <a:t>連帯債務</a:t>
            </a:r>
            <a:endParaRPr lang="en-US" altLang="ja-JP" sz="2000" dirty="0" smtClean="0"/>
          </a:p>
          <a:p>
            <a:pPr lvl="1"/>
            <a:r>
              <a:rPr lang="ja-JP" altLang="en-US" sz="1800" dirty="0" smtClean="0">
                <a:hlinkClick r:id="rId4" action="ppaction://hlinksldjump"/>
              </a:rPr>
              <a:t>基本設例</a:t>
            </a:r>
            <a:endParaRPr lang="en-US" altLang="ja-JP" sz="1800" dirty="0" smtClean="0"/>
          </a:p>
          <a:p>
            <a:pPr lvl="1"/>
            <a:r>
              <a:rPr lang="ja-JP" altLang="en-US" sz="1800" dirty="0" smtClean="0"/>
              <a:t>問題の困難さ</a:t>
            </a:r>
            <a:endParaRPr lang="en-US" altLang="ja-JP" sz="1800" dirty="0" smtClean="0">
              <a:hlinkClick r:id="rId5" action="ppaction://hlinksldjump"/>
            </a:endParaRPr>
          </a:p>
          <a:p>
            <a:pPr lvl="2"/>
            <a:r>
              <a:rPr lang="ja-JP" altLang="en-US" sz="1600" dirty="0" smtClean="0">
                <a:hlinkClick r:id="rId5" action="ppaction://hlinksldjump"/>
              </a:rPr>
              <a:t>連帯債務の定義</a:t>
            </a:r>
            <a:endParaRPr lang="en-US" altLang="ja-JP" sz="1600" dirty="0" smtClean="0"/>
          </a:p>
          <a:p>
            <a:pPr lvl="2"/>
            <a:r>
              <a:rPr lang="ja-JP" altLang="en-US" sz="1600" dirty="0" smtClean="0">
                <a:hlinkClick r:id="rId6" action="ppaction://hlinksldjump"/>
              </a:rPr>
              <a:t>連帯債務のジレンマ</a:t>
            </a:r>
            <a:endParaRPr lang="en-US" altLang="ja-JP" sz="1600" dirty="0" smtClean="0"/>
          </a:p>
          <a:p>
            <a:pPr lvl="1"/>
            <a:r>
              <a:rPr lang="ja-JP" altLang="en-US" sz="1800" dirty="0" smtClean="0"/>
              <a:t>前提となる基礎理論</a:t>
            </a:r>
            <a:endParaRPr lang="en-US" altLang="ja-JP" sz="1800" dirty="0" smtClean="0"/>
          </a:p>
          <a:p>
            <a:pPr lvl="2"/>
            <a:r>
              <a:rPr lang="ja-JP" altLang="en-US" sz="1600" dirty="0">
                <a:hlinkClick r:id="rId7" action="ppaction://hlinksldjump"/>
              </a:rPr>
              <a:t>債権</a:t>
            </a:r>
            <a:r>
              <a:rPr lang="ja-JP" altLang="en-US" sz="1600" dirty="0" smtClean="0">
                <a:hlinkClick r:id="rId7" action="ppaction://hlinksldjump"/>
              </a:rPr>
              <a:t>の移転と消滅</a:t>
            </a:r>
            <a:endParaRPr lang="en-US" altLang="ja-JP" sz="1600" dirty="0" smtClean="0"/>
          </a:p>
          <a:p>
            <a:pPr lvl="2"/>
            <a:r>
              <a:rPr lang="ja-JP" altLang="en-US" sz="1600" dirty="0">
                <a:hlinkClick r:id="rId8" action="ppaction://hlinksldjump"/>
              </a:rPr>
              <a:t>弁済に</a:t>
            </a:r>
            <a:r>
              <a:rPr lang="ja-JP" altLang="en-US" sz="1600" dirty="0" smtClean="0">
                <a:hlinkClick r:id="rId8" action="ppaction://hlinksldjump"/>
              </a:rPr>
              <a:t>よる代位と債権の移転</a:t>
            </a:r>
            <a:endParaRPr lang="en-US" altLang="ja-JP" sz="1600" dirty="0" smtClean="0"/>
          </a:p>
          <a:p>
            <a:pPr lvl="2"/>
            <a:r>
              <a:rPr lang="ja-JP" altLang="en-US" sz="1600" dirty="0" smtClean="0">
                <a:hlinkClick r:id="rId9" action="ppaction://hlinksldjump"/>
              </a:rPr>
              <a:t>債務者</a:t>
            </a:r>
            <a:r>
              <a:rPr lang="ja-JP" altLang="en-US" sz="1600" dirty="0">
                <a:hlinkClick r:id="rId9" action="ppaction://hlinksldjump"/>
              </a:rPr>
              <a:t>に</a:t>
            </a:r>
            <a:r>
              <a:rPr lang="ja-JP" altLang="en-US" sz="1600" dirty="0" smtClean="0">
                <a:hlinkClick r:id="rId9" action="ppaction://hlinksldjump"/>
              </a:rPr>
              <a:t>よる弁済と保証人による弁済</a:t>
            </a:r>
            <a:endParaRPr lang="en-US" altLang="ja-JP" sz="1600" dirty="0" smtClean="0"/>
          </a:p>
          <a:p>
            <a:pPr lvl="1"/>
            <a:r>
              <a:rPr lang="ja-JP" altLang="en-US" sz="1800" dirty="0"/>
              <a:t>連帯債務の</a:t>
            </a:r>
            <a:r>
              <a:rPr lang="ja-JP" altLang="en-US" sz="1800" dirty="0" smtClean="0"/>
              <a:t>構造</a:t>
            </a:r>
            <a:endParaRPr lang="en-US" altLang="ja-JP" sz="1800" dirty="0" smtClean="0"/>
          </a:p>
          <a:p>
            <a:pPr lvl="2"/>
            <a:r>
              <a:rPr lang="ja-JP" altLang="en-US" sz="1600" dirty="0">
                <a:hlinkClick r:id="rId10" action="ppaction://hlinksldjump"/>
              </a:rPr>
              <a:t>相互保証理論</a:t>
            </a:r>
            <a:endParaRPr lang="en-US" altLang="ja-JP" sz="1600" dirty="0" smtClean="0"/>
          </a:p>
        </p:txBody>
      </p:sp>
      <p:sp>
        <p:nvSpPr>
          <p:cNvPr id="7" name="コンテンツ プレースホルダー 6"/>
          <p:cNvSpPr>
            <a:spLocks noGrp="1"/>
          </p:cNvSpPr>
          <p:nvPr>
            <p:ph sz="half" idx="2"/>
          </p:nvPr>
        </p:nvSpPr>
        <p:spPr/>
        <p:txBody>
          <a:bodyPr>
            <a:normAutofit fontScale="92500" lnSpcReduction="10000"/>
          </a:bodyPr>
          <a:lstStyle/>
          <a:p>
            <a:pPr lvl="2"/>
            <a:r>
              <a:rPr lang="ja-JP" altLang="en-US" sz="1600" dirty="0" smtClean="0">
                <a:hlinkClick r:id="rId11" action="ppaction://hlinksldjump"/>
              </a:rPr>
              <a:t>相互保証理論によるジレンマの解消</a:t>
            </a:r>
            <a:endParaRPr lang="en-US" altLang="ja-JP" sz="1600" dirty="0" smtClean="0">
              <a:hlinkClick r:id="rId12" action="ppaction://hlinksldjump"/>
            </a:endParaRPr>
          </a:p>
          <a:p>
            <a:pPr lvl="2"/>
            <a:r>
              <a:rPr lang="ja-JP" altLang="en-US" sz="1600" dirty="0" smtClean="0">
                <a:hlinkClick r:id="rId12" action="ppaction://hlinksldjump"/>
              </a:rPr>
              <a:t>相互</a:t>
            </a:r>
            <a:r>
              <a:rPr lang="ja-JP" altLang="en-US" sz="1600" dirty="0">
                <a:hlinkClick r:id="rId12" action="ppaction://hlinksldjump"/>
              </a:rPr>
              <a:t>保証理論の</a:t>
            </a:r>
            <a:r>
              <a:rPr lang="ja-JP" altLang="en-US" sz="1600" dirty="0" smtClean="0">
                <a:hlinkClick r:id="rId12" action="ppaction://hlinksldjump"/>
              </a:rPr>
              <a:t>評価</a:t>
            </a:r>
            <a:endParaRPr lang="en-US" altLang="ja-JP" sz="1600" dirty="0" smtClean="0">
              <a:hlinkClick r:id="rId13" action="ppaction://hlinksldjump"/>
            </a:endParaRPr>
          </a:p>
          <a:p>
            <a:pPr lvl="1"/>
            <a:r>
              <a:rPr lang="ja-JP" altLang="en-US" sz="1800" dirty="0" smtClean="0"/>
              <a:t>連帯債務者の一人について生じた事由の他の連帯債務者への影響</a:t>
            </a:r>
            <a:endParaRPr lang="en-US" altLang="ja-JP" sz="1800" dirty="0" smtClean="0">
              <a:hlinkClick r:id="rId14" action="ppaction://hlinksldjump"/>
            </a:endParaRPr>
          </a:p>
          <a:p>
            <a:pPr lvl="2"/>
            <a:r>
              <a:rPr lang="ja-JP" altLang="en-US" sz="1600" dirty="0" smtClean="0">
                <a:hlinkClick r:id="rId15" action="ppaction://hlinksldjump"/>
              </a:rPr>
              <a:t>相対的効力と絶対的効力</a:t>
            </a:r>
            <a:endParaRPr lang="en-US" altLang="ja-JP" sz="1600" dirty="0" smtClean="0">
              <a:hlinkClick r:id="rId14" action="ppaction://hlinksldjump"/>
            </a:endParaRPr>
          </a:p>
          <a:p>
            <a:pPr lvl="2"/>
            <a:r>
              <a:rPr lang="ja-JP" altLang="en-US" sz="1600" dirty="0" smtClean="0">
                <a:hlinkClick r:id="rId16" action="ppaction://hlinksldjump"/>
              </a:rPr>
              <a:t>免除</a:t>
            </a:r>
            <a:r>
              <a:rPr lang="ja-JP" altLang="en-US" sz="1600" dirty="0">
                <a:hlinkClick r:id="rId16" action="ppaction://hlinksldjump"/>
              </a:rPr>
              <a:t>の</a:t>
            </a:r>
            <a:r>
              <a:rPr lang="ja-JP" altLang="en-US" sz="1600" dirty="0" smtClean="0">
                <a:hlinkClick r:id="rId16" action="ppaction://hlinksldjump"/>
              </a:rPr>
              <a:t>絶対効</a:t>
            </a:r>
            <a:endParaRPr lang="en-US" altLang="ja-JP" sz="1600" dirty="0" smtClean="0">
              <a:hlinkClick r:id="rId14" action="ppaction://hlinksldjump"/>
            </a:endParaRPr>
          </a:p>
          <a:p>
            <a:pPr lvl="3"/>
            <a:r>
              <a:rPr lang="ja-JP" altLang="en-US" sz="1400" dirty="0" smtClean="0">
                <a:hlinkClick r:id="rId17" action="ppaction://hlinksldjump"/>
              </a:rPr>
              <a:t>理解度チェック</a:t>
            </a:r>
            <a:endParaRPr lang="en-US" altLang="ja-JP" sz="1400" dirty="0" smtClean="0">
              <a:hlinkClick r:id="rId14" action="ppaction://hlinksldjump"/>
            </a:endParaRPr>
          </a:p>
          <a:p>
            <a:pPr lvl="3"/>
            <a:r>
              <a:rPr lang="ja-JP" altLang="en-US" sz="1400" dirty="0">
                <a:hlinkClick r:id="rId18" action="ppaction://hlinksldjump"/>
              </a:rPr>
              <a:t>定期</a:t>
            </a:r>
            <a:r>
              <a:rPr lang="ja-JP" altLang="en-US" sz="1400" dirty="0" smtClean="0">
                <a:hlinkClick r:id="rId18" action="ppaction://hlinksldjump"/>
              </a:rPr>
              <a:t>試験仮想問題</a:t>
            </a:r>
            <a:r>
              <a:rPr lang="en-US" altLang="ja-JP" sz="1400" dirty="0" smtClean="0">
                <a:hlinkClick r:id="rId18" action="ppaction://hlinksldjump"/>
              </a:rPr>
              <a:t>9</a:t>
            </a:r>
            <a:endParaRPr lang="en-US" altLang="ja-JP" sz="1400" dirty="0" smtClean="0">
              <a:hlinkClick r:id="rId14" action="ppaction://hlinksldjump"/>
            </a:endParaRPr>
          </a:p>
          <a:p>
            <a:pPr lvl="2"/>
            <a:r>
              <a:rPr lang="ja-JP" altLang="en-US" sz="1600" dirty="0" smtClean="0">
                <a:hlinkClick r:id="rId19" action="ppaction://hlinksldjump"/>
              </a:rPr>
              <a:t>応用問題（不真正連帯債務）</a:t>
            </a:r>
            <a:endParaRPr lang="en-US" altLang="ja-JP" sz="1600" dirty="0" smtClean="0">
              <a:hlinkClick r:id="rId20" action="ppaction://hlinksldjump"/>
            </a:endParaRPr>
          </a:p>
          <a:p>
            <a:pPr lvl="1"/>
            <a:r>
              <a:rPr lang="ja-JP" altLang="en-US" sz="1800" dirty="0">
                <a:hlinkClick r:id="rId14" action="ppaction://hlinksldjump"/>
              </a:rPr>
              <a:t>連帯</a:t>
            </a:r>
            <a:r>
              <a:rPr lang="ja-JP" altLang="en-US" sz="1800" dirty="0" smtClean="0">
                <a:hlinkClick r:id="rId14" action="ppaction://hlinksldjump"/>
              </a:rPr>
              <a:t>債務の理論のまとめ</a:t>
            </a:r>
            <a:endParaRPr lang="en-US" altLang="ja-JP" sz="1800" dirty="0" smtClean="0">
              <a:hlinkClick r:id="rId20" action="ppaction://hlinksldjump"/>
            </a:endParaRPr>
          </a:p>
          <a:p>
            <a:pPr lvl="1"/>
            <a:r>
              <a:rPr lang="ja-JP" altLang="en-US" sz="1800" dirty="0" smtClean="0">
                <a:hlinkClick r:id="rId20" action="ppaction://hlinksldjump"/>
              </a:rPr>
              <a:t>参考文献</a:t>
            </a:r>
            <a:endParaRPr lang="en-US" altLang="ja-JP" sz="1800" dirty="0" smtClean="0"/>
          </a:p>
          <a:p>
            <a:r>
              <a:rPr lang="ja-JP" altLang="en-US" sz="2000" dirty="0" smtClean="0"/>
              <a:t>債権</a:t>
            </a:r>
            <a:r>
              <a:rPr lang="ja-JP" altLang="en-US" sz="2000" dirty="0"/>
              <a:t>各論</a:t>
            </a:r>
            <a:endParaRPr lang="en-US" altLang="ja-JP" sz="2000" dirty="0"/>
          </a:p>
          <a:p>
            <a:pPr lvl="1"/>
            <a:r>
              <a:rPr lang="ja-JP" altLang="en-US" sz="1800" dirty="0">
                <a:hlinkClick r:id="rId21" action="ppaction://hlinksldjump"/>
              </a:rPr>
              <a:t>不当利得</a:t>
            </a:r>
            <a:endParaRPr lang="en-US" altLang="ja-JP" sz="1800" dirty="0"/>
          </a:p>
          <a:p>
            <a:r>
              <a:rPr lang="ja-JP" altLang="en-US" sz="2000" dirty="0">
                <a:hlinkClick r:id="rId13" action="ppaction://hlinksldjump"/>
              </a:rPr>
              <a:t>活用すべき文献</a:t>
            </a:r>
            <a:endParaRPr lang="en-US" altLang="ja-JP" sz="2000" dirty="0"/>
          </a:p>
          <a:p>
            <a:pPr marL="0" indent="0">
              <a:buNone/>
            </a:pP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cxnSp>
        <p:nvCxnSpPr>
          <p:cNvPr id="9" name="直線矢印コネクタ 8"/>
          <p:cNvCxnSpPr/>
          <p:nvPr/>
        </p:nvCxnSpPr>
        <p:spPr>
          <a:xfrm>
            <a:off x="2267744" y="2924944"/>
            <a:ext cx="3384376" cy="1224136"/>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756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連帯債務の一人に生じた事由の</a:t>
            </a:r>
            <a:r>
              <a:rPr lang="en-US" altLang="ja-JP" sz="3600" dirty="0"/>
              <a:t/>
            </a:r>
            <a:br>
              <a:rPr lang="en-US" altLang="ja-JP" sz="3600" dirty="0"/>
            </a:br>
            <a:r>
              <a:rPr lang="ja-JP" altLang="en-US" sz="3600" dirty="0"/>
              <a:t>他の連帯債務者に対する絶対的</a:t>
            </a:r>
            <a:r>
              <a:rPr lang="ja-JP" altLang="en-US" sz="3600" dirty="0" smtClean="0"/>
              <a:t>効力</a:t>
            </a:r>
            <a:r>
              <a:rPr lang="ja-JP" altLang="en-US" sz="2800" dirty="0" smtClean="0"/>
              <a:t>→</a:t>
            </a:r>
            <a:r>
              <a:rPr lang="ja-JP" altLang="en-US" sz="2800" dirty="0" smtClean="0">
                <a:hlinkClick r:id="rId2" action="ppaction://hlinksldjump"/>
              </a:rPr>
              <a:t>図</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dirty="0" smtClean="0"/>
              <a:t>第</a:t>
            </a:r>
            <a:r>
              <a:rPr lang="en-US" altLang="ja-JP" sz="2000" b="1" dirty="0" smtClean="0"/>
              <a:t>440</a:t>
            </a:r>
            <a:r>
              <a:rPr lang="ja-JP" altLang="en-US" sz="2000" b="1" dirty="0" smtClean="0"/>
              <a:t>条</a:t>
            </a:r>
            <a:r>
              <a:rPr lang="ja-JP" altLang="en-US" sz="2000" dirty="0" smtClean="0"/>
              <a:t>（相対的効力の原則）</a:t>
            </a:r>
            <a:endParaRPr lang="en-US" altLang="ja-JP" sz="2000" dirty="0" smtClean="0"/>
          </a:p>
          <a:p>
            <a:pPr lvl="1"/>
            <a:r>
              <a:rPr lang="ja-JP" altLang="en-US" sz="1800" dirty="0" smtClean="0"/>
              <a:t>第</a:t>
            </a:r>
            <a:r>
              <a:rPr lang="en-US" altLang="ja-JP" sz="1800" dirty="0" smtClean="0"/>
              <a:t>434</a:t>
            </a:r>
            <a:r>
              <a:rPr lang="ja-JP" altLang="en-US" sz="1800" dirty="0" smtClean="0"/>
              <a:t>条から前条までに規定する場合</a:t>
            </a:r>
            <a:r>
              <a:rPr lang="en-US" altLang="ja-JP" sz="1800" dirty="0" smtClean="0"/>
              <a:t>〔</a:t>
            </a:r>
            <a:r>
              <a:rPr lang="ja-JP" altLang="en-US" sz="1800" dirty="0" smtClean="0"/>
              <a:t>履行の請求，更改，相殺，免除，混同，消滅時効</a:t>
            </a:r>
            <a:r>
              <a:rPr lang="en-US" altLang="ja-JP" sz="1800" dirty="0" smtClean="0"/>
              <a:t>〕</a:t>
            </a:r>
            <a:r>
              <a:rPr lang="ja-JP" altLang="en-US" sz="1800" dirty="0" smtClean="0"/>
              <a:t>を除き，連帯債務者の</a:t>
            </a:r>
            <a:r>
              <a:rPr lang="en-US" altLang="ja-JP" sz="1800" dirty="0" smtClean="0"/>
              <a:t>1</a:t>
            </a:r>
            <a:r>
              <a:rPr lang="ja-JP" altLang="en-US" sz="1800" dirty="0" smtClean="0"/>
              <a:t>人について生じた事由は，他の連帯債務者に対してその効力を生じない。</a:t>
            </a:r>
            <a:endParaRPr lang="en-US" altLang="ja-JP" sz="1800" dirty="0" smtClean="0"/>
          </a:p>
          <a:p>
            <a:pPr>
              <a:buClr>
                <a:srgbClr val="00B050"/>
              </a:buClr>
              <a:buFont typeface="Wingdings" panose="05000000000000000000" pitchFamily="2" charset="2"/>
              <a:buChar char="u"/>
            </a:pPr>
            <a:r>
              <a:rPr lang="ja-JP" altLang="en-US" sz="2000" dirty="0" smtClean="0"/>
              <a:t>絶対的効力（以下の</a:t>
            </a:r>
            <a:r>
              <a:rPr lang="en-US" altLang="ja-JP" sz="2000" dirty="0" smtClean="0"/>
              <a:t>3</a:t>
            </a:r>
            <a:r>
              <a:rPr lang="ja-JP" altLang="en-US" sz="2000" dirty="0" err="1" smtClean="0"/>
              <a:t>つに</a:t>
            </a:r>
            <a:r>
              <a:rPr lang="ja-JP" altLang="en-US" sz="2000" dirty="0" smtClean="0"/>
              <a:t>まとめることができる）</a:t>
            </a:r>
            <a:endParaRPr lang="en-US" altLang="ja-JP" sz="2000" dirty="0" smtClean="0"/>
          </a:p>
          <a:p>
            <a:pPr marL="800100" lvl="1" indent="-342900">
              <a:buClr>
                <a:srgbClr val="00B050"/>
              </a:buClr>
              <a:buFont typeface="+mj-lt"/>
              <a:buAutoNum type="arabicPeriod"/>
            </a:pPr>
            <a:r>
              <a:rPr lang="ja-JP" altLang="en-US" sz="1800" b="1" dirty="0" smtClean="0"/>
              <a:t>債権の不満足消滅（付従性のみが生じる）</a:t>
            </a:r>
            <a:endParaRPr lang="en-US" altLang="ja-JP" sz="1800" b="1" dirty="0" smtClean="0"/>
          </a:p>
          <a:p>
            <a:pPr lvl="2">
              <a:buClr>
                <a:srgbClr val="00B050"/>
              </a:buClr>
              <a:buFont typeface="Wingdings" panose="05000000000000000000" pitchFamily="2" charset="2"/>
              <a:buChar char="u"/>
            </a:pPr>
            <a:r>
              <a:rPr lang="ja-JP" altLang="en-US" sz="1600" dirty="0" smtClean="0"/>
              <a:t>連帯債務者の一人の負担部分の消滅（免除，消滅時効）によって，他の連帯債務者の保証部分が付従性によって消滅する。</a:t>
            </a:r>
            <a:endParaRPr lang="en-US" altLang="ja-JP" sz="1600" dirty="0" smtClean="0"/>
          </a:p>
          <a:p>
            <a:pPr marL="800100" lvl="1" indent="-342900">
              <a:buClr>
                <a:srgbClr val="00B050"/>
              </a:buClr>
              <a:buFont typeface="+mj-lt"/>
              <a:buAutoNum type="arabicPeriod" startAt="2"/>
            </a:pPr>
            <a:r>
              <a:rPr lang="ja-JP" altLang="en-US" sz="1800" b="1" dirty="0" smtClean="0"/>
              <a:t>債権の満足消滅（付従性＋求償が生じる）</a:t>
            </a:r>
            <a:endParaRPr lang="en-US" altLang="ja-JP" sz="1800" b="1" dirty="0" smtClean="0"/>
          </a:p>
          <a:p>
            <a:pPr lvl="2">
              <a:buClr>
                <a:srgbClr val="00B050"/>
              </a:buClr>
              <a:buFont typeface="Wingdings" panose="05000000000000000000" pitchFamily="2" charset="2"/>
              <a:buChar char="u"/>
            </a:pPr>
            <a:r>
              <a:rPr lang="ja-JP" altLang="en-US" sz="1600" dirty="0" smtClean="0"/>
              <a:t>連帯債務者の一人の負担部分を超えた</a:t>
            </a:r>
            <a:r>
              <a:rPr lang="ja-JP" altLang="en-US" sz="1600" b="1" dirty="0" smtClean="0">
                <a:solidFill>
                  <a:schemeClr val="tx2">
                    <a:lumMod val="75000"/>
                  </a:schemeClr>
                </a:solidFill>
              </a:rPr>
              <a:t>弁済</a:t>
            </a:r>
            <a:r>
              <a:rPr lang="ja-JP" altLang="en-US" sz="1600" dirty="0" smtClean="0"/>
              <a:t>，更改：</a:t>
            </a:r>
            <a:r>
              <a:rPr lang="ja-JP" altLang="en-US" sz="1600" b="1" dirty="0" smtClean="0">
                <a:solidFill>
                  <a:schemeClr val="tx2">
                    <a:lumMod val="75000"/>
                  </a:schemeClr>
                </a:solidFill>
              </a:rPr>
              <a:t>代物弁済</a:t>
            </a:r>
            <a:r>
              <a:rPr lang="ja-JP" altLang="en-US" sz="1600" dirty="0" smtClean="0"/>
              <a:t>，相殺，混同は，付従性による消滅の他に，求償権</a:t>
            </a:r>
            <a:r>
              <a:rPr lang="en-US" altLang="ja-JP" sz="1600" dirty="0" smtClean="0"/>
              <a:t>(</a:t>
            </a:r>
            <a:r>
              <a:rPr lang="ja-JP" altLang="en-US" sz="1600" dirty="0" smtClean="0"/>
              <a:t>通説によれば全部消滅）が生じる。</a:t>
            </a:r>
            <a:endParaRPr lang="en-US" altLang="ja-JP" sz="1600" dirty="0" smtClean="0"/>
          </a:p>
          <a:p>
            <a:pPr marL="800100" lvl="1" indent="-342900">
              <a:buClr>
                <a:srgbClr val="00B050"/>
              </a:buClr>
              <a:buFont typeface="+mj-lt"/>
              <a:buAutoNum type="arabicPeriod" startAt="3"/>
            </a:pPr>
            <a:r>
              <a:rPr lang="ja-JP" altLang="en-US" sz="1800" b="1" dirty="0" smtClean="0"/>
              <a:t>履行の請求（保証の規定の準用）</a:t>
            </a:r>
            <a:endParaRPr lang="en-US" altLang="ja-JP" sz="1800" b="1" dirty="0" smtClean="0"/>
          </a:p>
          <a:p>
            <a:pPr lvl="2">
              <a:buClr>
                <a:srgbClr val="00B050"/>
              </a:buClr>
              <a:buFont typeface="Wingdings" panose="05000000000000000000" pitchFamily="2" charset="2"/>
              <a:buChar char="u"/>
            </a:pPr>
            <a:r>
              <a:rPr lang="ja-JP" altLang="en-US" sz="1600" dirty="0" smtClean="0"/>
              <a:t>民法</a:t>
            </a:r>
            <a:r>
              <a:rPr lang="en-US" altLang="ja-JP" sz="1600" dirty="0" smtClean="0"/>
              <a:t>457</a:t>
            </a:r>
            <a:r>
              <a:rPr lang="ja-JP" altLang="en-US" sz="1600" dirty="0" smtClean="0"/>
              <a:t>条</a:t>
            </a:r>
            <a:r>
              <a:rPr lang="en-US" altLang="ja-JP" sz="1600" dirty="0" smtClean="0"/>
              <a:t>1</a:t>
            </a:r>
            <a:r>
              <a:rPr lang="ja-JP" altLang="en-US" sz="1600" dirty="0" smtClean="0"/>
              <a:t>項（主たる債務者に対する履行の請求その他の事由による時効の中断は，保証人に対しても，その効力を生じる）の準用。</a:t>
            </a:r>
            <a:endParaRPr lang="ja-JP" altLang="en-US" sz="1600" dirty="0"/>
          </a:p>
        </p:txBody>
      </p:sp>
    </p:spTree>
    <p:extLst>
      <p:ext uri="{BB962C8B-B14F-4D97-AF65-F5344CB8AC3E}">
        <p14:creationId xmlns:p14="http://schemas.microsoft.com/office/powerpoint/2010/main" val="139164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par>
                          <p:cTn id="13" fill="hold">
                            <p:stCondLst>
                              <p:cond delay="500"/>
                            </p:stCondLst>
                            <p:childTnLst>
                              <p:par>
                                <p:cTn id="14" presetID="22" presetClass="entr" presetSubtype="1" fill="hold" grpId="0" nodeType="afterEffect">
                                  <p:stCondLst>
                                    <p:cond delay="50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wipe(up)">
                                      <p:cBhvr>
                                        <p:cTn id="16" dur="1000"/>
                                        <p:tgtEl>
                                          <p:spTgt spid="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wipe(left)">
                                      <p:cBhvr>
                                        <p:cTn id="21" dur="500"/>
                                        <p:tgtEl>
                                          <p:spTgt spid="6">
                                            <p:txEl>
                                              <p:pRg st="5" end="5"/>
                                            </p:txEl>
                                          </p:spTgt>
                                        </p:tgtEl>
                                      </p:cBhvr>
                                    </p:animEffect>
                                  </p:childTnLst>
                                </p:cTn>
                              </p:par>
                            </p:childTnLst>
                          </p:cTn>
                        </p:par>
                        <p:par>
                          <p:cTn id="22" fill="hold">
                            <p:stCondLst>
                              <p:cond delay="500"/>
                            </p:stCondLst>
                            <p:childTnLst>
                              <p:par>
                                <p:cTn id="23" presetID="22" presetClass="entr" presetSubtype="1" fill="hold" grpId="0" nodeType="afterEffect">
                                  <p:stCondLst>
                                    <p:cond delay="50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wipe(up)">
                                      <p:cBhvr>
                                        <p:cTn id="25" dur="1000"/>
                                        <p:tgtEl>
                                          <p:spTgt spid="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wipe(left)">
                                      <p:cBhvr>
                                        <p:cTn id="30" dur="500"/>
                                        <p:tgtEl>
                                          <p:spTgt spid="6">
                                            <p:txEl>
                                              <p:pRg st="7" end="7"/>
                                            </p:txEl>
                                          </p:spTgt>
                                        </p:tgtEl>
                                      </p:cBhvr>
                                    </p:animEffect>
                                  </p:childTnLst>
                                </p:cTn>
                              </p:par>
                            </p:childTnLst>
                          </p:cTn>
                        </p:par>
                        <p:par>
                          <p:cTn id="31" fill="hold">
                            <p:stCondLst>
                              <p:cond delay="500"/>
                            </p:stCondLst>
                            <p:childTnLst>
                              <p:par>
                                <p:cTn id="32" presetID="22" presetClass="entr" presetSubtype="1" fill="hold" grpId="0" nodeType="afterEffect">
                                  <p:stCondLst>
                                    <p:cond delay="50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wipe(up)">
                                      <p:cBhvr>
                                        <p:cTn id="34"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連帯債務の絶対的効力の</a:t>
            </a:r>
            <a:r>
              <a:rPr kumimoji="1" lang="en-US" altLang="ja-JP" dirty="0" smtClean="0"/>
              <a:t>3</a:t>
            </a:r>
            <a:r>
              <a:rPr kumimoji="1" lang="ja-JP" altLang="en-US" dirty="0" smtClean="0"/>
              <a:t>分類</a:t>
            </a:r>
            <a:r>
              <a:rPr kumimoji="1" lang="en-US" altLang="ja-JP" dirty="0" smtClean="0"/>
              <a:t/>
            </a:r>
            <a:br>
              <a:rPr kumimoji="1" lang="en-US" altLang="ja-JP" dirty="0" smtClean="0"/>
            </a:br>
            <a:r>
              <a:rPr lang="ja-JP" altLang="en-US" sz="3100" dirty="0" smtClean="0">
                <a:hlinkClick r:id="rId2" action="ppaction://hlinksldjump"/>
              </a:rPr>
              <a:t>→条文と原理</a:t>
            </a:r>
            <a:r>
              <a:rPr lang="ja-JP" altLang="en-US" sz="3100" dirty="0" smtClean="0"/>
              <a:t>，</a:t>
            </a:r>
            <a:r>
              <a:rPr lang="ja-JP" altLang="en-US" sz="3100" dirty="0" smtClean="0">
                <a:hlinkClick r:id="rId3" action="ppaction://hlinksldjump"/>
              </a:rPr>
              <a:t>通説</a:t>
            </a:r>
            <a:r>
              <a:rPr lang="ja-JP" altLang="en-US" sz="3100" dirty="0" smtClean="0"/>
              <a:t>とその</a:t>
            </a:r>
            <a:r>
              <a:rPr lang="ja-JP" altLang="en-US" sz="3100" dirty="0" smtClean="0">
                <a:hlinkClick r:id="rId4" action="ppaction://hlinksldjump"/>
              </a:rPr>
              <a:t>反論</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graphicFrame>
        <p:nvGraphicFramePr>
          <p:cNvPr id="6" name="図表 5"/>
          <p:cNvGraphicFramePr/>
          <p:nvPr>
            <p:extLst>
              <p:ext uri="{D42A27DB-BD31-4B8C-83A1-F6EECF244321}">
                <p14:modId xmlns:p14="http://schemas.microsoft.com/office/powerpoint/2010/main" val="3917454418"/>
              </p:ext>
            </p:extLst>
          </p:nvPr>
        </p:nvGraphicFramePr>
        <p:xfrm>
          <a:off x="611560" y="1412776"/>
          <a:ext cx="7992888" cy="46400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05683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graphicEl>
                                              <a:dgm id="{261FBE65-02F0-4C78-A732-A114CD27FDD2}"/>
                                            </p:graphicEl>
                                          </p:spTgt>
                                        </p:tgtEl>
                                        <p:attrNameLst>
                                          <p:attrName>style.visibility</p:attrName>
                                        </p:attrNameLst>
                                      </p:cBhvr>
                                      <p:to>
                                        <p:strVal val="visible"/>
                                      </p:to>
                                    </p:set>
                                    <p:animEffect transition="in" filter="wipe(up)">
                                      <p:cBhvr>
                                        <p:cTn id="7" dur="1000"/>
                                        <p:tgtEl>
                                          <p:spTgt spid="6">
                                            <p:graphicEl>
                                              <a:dgm id="{261FBE65-02F0-4C78-A732-A114CD27FDD2}"/>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
                                            <p:graphicEl>
                                              <a:dgm id="{158FDBE1-B25B-40A4-B7A8-A74432E4D444}"/>
                                            </p:graphicEl>
                                          </p:spTgt>
                                        </p:tgtEl>
                                        <p:attrNameLst>
                                          <p:attrName>style.visibility</p:attrName>
                                        </p:attrNameLst>
                                      </p:cBhvr>
                                      <p:to>
                                        <p:strVal val="visible"/>
                                      </p:to>
                                    </p:set>
                                    <p:animEffect transition="in" filter="wipe(up)">
                                      <p:cBhvr>
                                        <p:cTn id="11" dur="500"/>
                                        <p:tgtEl>
                                          <p:spTgt spid="6">
                                            <p:graphicEl>
                                              <a:dgm id="{158FDBE1-B25B-40A4-B7A8-A74432E4D444}"/>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graphicEl>
                                              <a:dgm id="{2B32E33D-E032-4411-A53F-253806A920F0}"/>
                                            </p:graphicEl>
                                          </p:spTgt>
                                        </p:tgtEl>
                                        <p:attrNameLst>
                                          <p:attrName>style.visibility</p:attrName>
                                        </p:attrNameLst>
                                      </p:cBhvr>
                                      <p:to>
                                        <p:strVal val="visible"/>
                                      </p:to>
                                    </p:set>
                                    <p:animEffect transition="in" filter="wipe(up)">
                                      <p:cBhvr>
                                        <p:cTn id="16" dur="1000"/>
                                        <p:tgtEl>
                                          <p:spTgt spid="6">
                                            <p:graphicEl>
                                              <a:dgm id="{2B32E33D-E032-4411-A53F-253806A920F0}"/>
                                            </p:graphicEl>
                                          </p:spTgt>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6">
                                            <p:graphicEl>
                                              <a:dgm id="{B9B4B457-426B-4380-BB94-80423442C8AB}"/>
                                            </p:graphicEl>
                                          </p:spTgt>
                                        </p:tgtEl>
                                        <p:attrNameLst>
                                          <p:attrName>style.visibility</p:attrName>
                                        </p:attrNameLst>
                                      </p:cBhvr>
                                      <p:to>
                                        <p:strVal val="visible"/>
                                      </p:to>
                                    </p:set>
                                    <p:animEffect transition="in" filter="wipe(up)">
                                      <p:cBhvr>
                                        <p:cTn id="20" dur="500"/>
                                        <p:tgtEl>
                                          <p:spTgt spid="6">
                                            <p:graphicEl>
                                              <a:dgm id="{B9B4B457-426B-4380-BB94-80423442C8AB}"/>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graphicEl>
                                              <a:dgm id="{08CC35D3-009D-4713-A2FC-330D12EB061A}"/>
                                            </p:graphicEl>
                                          </p:spTgt>
                                        </p:tgtEl>
                                        <p:attrNameLst>
                                          <p:attrName>style.visibility</p:attrName>
                                        </p:attrNameLst>
                                      </p:cBhvr>
                                      <p:to>
                                        <p:strVal val="visible"/>
                                      </p:to>
                                    </p:set>
                                    <p:animEffect transition="in" filter="wipe(up)">
                                      <p:cBhvr>
                                        <p:cTn id="25" dur="1000"/>
                                        <p:tgtEl>
                                          <p:spTgt spid="6">
                                            <p:graphicEl>
                                              <a:dgm id="{08CC35D3-009D-4713-A2FC-330D12EB061A}"/>
                                            </p:graphicEl>
                                          </p:spTgt>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6">
                                            <p:graphicEl>
                                              <a:dgm id="{0CA8166E-E19D-46FE-8B5D-D83B843EC60B}"/>
                                            </p:graphicEl>
                                          </p:spTgt>
                                        </p:tgtEl>
                                        <p:attrNameLst>
                                          <p:attrName>style.visibility</p:attrName>
                                        </p:attrNameLst>
                                      </p:cBhvr>
                                      <p:to>
                                        <p:strVal val="visible"/>
                                      </p:to>
                                    </p:set>
                                    <p:animEffect transition="in" filter="wipe(up)">
                                      <p:cBhvr>
                                        <p:cTn id="29" dur="500"/>
                                        <p:tgtEl>
                                          <p:spTgt spid="6">
                                            <p:graphicEl>
                                              <a:dgm id="{0CA8166E-E19D-46FE-8B5D-D83B843EC60B}"/>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graphicEl>
                                              <a:dgm id="{295414A7-C7C4-4A25-8408-135ED35E5BAB}"/>
                                            </p:graphicEl>
                                          </p:spTgt>
                                        </p:tgtEl>
                                        <p:attrNameLst>
                                          <p:attrName>style.visibility</p:attrName>
                                        </p:attrNameLst>
                                      </p:cBhvr>
                                      <p:to>
                                        <p:strVal val="visible"/>
                                      </p:to>
                                    </p:set>
                                    <p:animEffect transition="in" filter="wipe(up)">
                                      <p:cBhvr>
                                        <p:cTn id="34" dur="1000"/>
                                        <p:tgtEl>
                                          <p:spTgt spid="6">
                                            <p:graphicEl>
                                              <a:dgm id="{295414A7-C7C4-4A25-8408-135ED35E5BA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相互保証理論による</a:t>
            </a:r>
            <a:r>
              <a:rPr kumimoji="1" lang="en-US" altLang="ja-JP" dirty="0" smtClean="0"/>
              <a:t/>
            </a:r>
            <a:br>
              <a:rPr kumimoji="1" lang="en-US" altLang="ja-JP" dirty="0" smtClean="0"/>
            </a:br>
            <a:r>
              <a:rPr kumimoji="1" lang="ja-JP" altLang="en-US" dirty="0" smtClean="0"/>
              <a:t>免除の絶対的効力の説明</a:t>
            </a:r>
            <a:r>
              <a:rPr kumimoji="1" lang="ja-JP" altLang="en-US" sz="3100" dirty="0" smtClean="0"/>
              <a:t>→</a:t>
            </a:r>
            <a:r>
              <a:rPr kumimoji="1" lang="ja-JP" altLang="en-US" sz="3100" dirty="0" smtClean="0">
                <a:hlinkClick r:id="rId2" action="ppaction://hlinksldjump"/>
              </a:rPr>
              <a:t>応用例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6" name="円/楕円 5"/>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7" name="上矢印 6"/>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8" name="上矢印 7"/>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9" name="上矢印 8"/>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0" name="正方形/長方形 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1" name="正方形/長方形 10"/>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3" name="正方形/長方形 12"/>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4" name="正方形/長方形 13"/>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5" name="正方形/長方形 1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6" name="正方形/長方形 15"/>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7" name="正方形/長方形 16"/>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8" name="正方形/長方形 17"/>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9" name="円/楕円 18"/>
          <p:cNvSpPr/>
          <p:nvPr/>
        </p:nvSpPr>
        <p:spPr>
          <a:xfrm>
            <a:off x="3131840" y="531865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0" name="上矢印 19"/>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1" name="上矢印 20"/>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3" name="上矢印 22"/>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4" name="上矢印 23"/>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5" name="上矢印 24"/>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6" name="テキスト ボックス 25"/>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7" name="テキスト ボックス 26"/>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8" name="テキスト ボックス 27"/>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29" name="直線コネクタ 28"/>
          <p:cNvCxnSpPr/>
          <p:nvPr/>
        </p:nvCxnSpPr>
        <p:spPr>
          <a:xfrm flipH="1">
            <a:off x="950086" y="2277888"/>
            <a:ext cx="1452102"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935095" y="2277888"/>
            <a:ext cx="1454961" cy="23474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32" name="テキスト ボックス 31"/>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3" name="テキスト ボックス 32"/>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4" name="テキスト ボックス 33"/>
          <p:cNvSpPr txBox="1"/>
          <p:nvPr/>
        </p:nvSpPr>
        <p:spPr>
          <a:xfrm>
            <a:off x="3007346" y="2252989"/>
            <a:ext cx="5544616" cy="1077218"/>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437</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人に対する免除</a:t>
            </a:r>
            <a:r>
              <a:rPr lang="ja-JP" altLang="en-US" sz="1600" dirty="0" smtClean="0">
                <a:solidFill>
                  <a:schemeClr val="tx2"/>
                </a:solidFill>
              </a:rPr>
              <a:t>）</a:t>
            </a:r>
            <a:endParaRPr lang="en-US" altLang="ja-JP" sz="1600" dirty="0" smtClean="0">
              <a:solidFill>
                <a:schemeClr val="tx2"/>
              </a:solidFill>
            </a:endParaRPr>
          </a:p>
          <a:p>
            <a:pPr lvl="1"/>
            <a:r>
              <a:rPr lang="ja-JP" altLang="en-US" sz="1600" dirty="0" smtClean="0">
                <a:solidFill>
                  <a:schemeClr val="tx2"/>
                </a:solidFill>
              </a:rPr>
              <a:t>連帯</a:t>
            </a:r>
            <a:r>
              <a:rPr lang="ja-JP" altLang="en-US" sz="1600" dirty="0">
                <a:solidFill>
                  <a:schemeClr val="tx2"/>
                </a:solidFill>
              </a:rPr>
              <a:t>債務者の</a:t>
            </a:r>
            <a:r>
              <a:rPr lang="en-US" altLang="ja-JP" sz="1600" dirty="0">
                <a:solidFill>
                  <a:schemeClr val="tx2"/>
                </a:solidFill>
              </a:rPr>
              <a:t>1</a:t>
            </a:r>
            <a:r>
              <a:rPr lang="ja-JP" altLang="en-US" sz="1600" dirty="0">
                <a:solidFill>
                  <a:schemeClr val="tx2"/>
                </a:solidFill>
              </a:rPr>
              <a:t>人に対してした債務の免除は，その連帯債務者の負担部分についてのみ，他の連帯債務者の利益のためにも，その効力を生ずる。</a:t>
            </a:r>
            <a:endParaRPr kumimoji="1" lang="ja-JP" altLang="en-US" sz="1600" dirty="0">
              <a:solidFill>
                <a:schemeClr val="tx2"/>
              </a:solidFill>
            </a:endParaRPr>
          </a:p>
        </p:txBody>
      </p:sp>
      <p:sp>
        <p:nvSpPr>
          <p:cNvPr id="35" name="テキスト ボックス 34"/>
          <p:cNvSpPr txBox="1"/>
          <p:nvPr/>
        </p:nvSpPr>
        <p:spPr>
          <a:xfrm>
            <a:off x="467544" y="3923764"/>
            <a:ext cx="2417792" cy="338554"/>
          </a:xfrm>
          <a:prstGeom prst="rect">
            <a:avLst/>
          </a:prstGeom>
          <a:noFill/>
        </p:spPr>
        <p:txBody>
          <a:bodyPr wrap="square" rtlCol="0">
            <a:spAutoFit/>
          </a:bodyPr>
          <a:lstStyle/>
          <a:p>
            <a:pPr algn="ctr"/>
            <a:r>
              <a:rPr kumimoji="1" lang="ja-JP" altLang="en-US" sz="1600" dirty="0" smtClean="0"/>
              <a:t>債務の消滅による付従性</a:t>
            </a:r>
            <a:endParaRPr kumimoji="1" lang="ja-JP" altLang="en-US" sz="1600" dirty="0"/>
          </a:p>
        </p:txBody>
      </p:sp>
    </p:spTree>
    <p:extLst>
      <p:ext uri="{BB962C8B-B14F-4D97-AF65-F5344CB8AC3E}">
        <p14:creationId xmlns:p14="http://schemas.microsoft.com/office/powerpoint/2010/main" val="357845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50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250"/>
                                        <p:tgtEl>
                                          <p:spTgt spid="29"/>
                                        </p:tgtEl>
                                      </p:cBhvr>
                                    </p:animEffect>
                                  </p:childTnLst>
                                </p:cTn>
                              </p:par>
                            </p:childTnLst>
                          </p:cTn>
                        </p:par>
                        <p:par>
                          <p:cTn id="8" fill="hold">
                            <p:stCondLst>
                              <p:cond delay="1750"/>
                            </p:stCondLst>
                            <p:childTnLst>
                              <p:par>
                                <p:cTn id="9" presetID="22" presetClass="entr" presetSubtype="1" fill="hold" nodeType="afterEffect">
                                  <p:stCondLst>
                                    <p:cond delay="25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250"/>
                                        <p:tgtEl>
                                          <p:spTgt spid="30"/>
                                        </p:tgtEl>
                                      </p:cBhvr>
                                    </p:animEffect>
                                  </p:childTnLst>
                                </p:cTn>
                              </p:par>
                            </p:childTnLst>
                          </p:cTn>
                        </p:par>
                        <p:par>
                          <p:cTn id="12" fill="hold">
                            <p:stCondLst>
                              <p:cond delay="2250"/>
                            </p:stCondLst>
                            <p:childTnLst>
                              <p:par>
                                <p:cTn id="13" presetID="22" presetClass="entr" presetSubtype="8"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2750"/>
                            </p:stCondLst>
                            <p:childTnLst>
                              <p:par>
                                <p:cTn id="17" presetID="22" presetClass="exit" presetSubtype="4" fill="hold" grpId="0" nodeType="afterEffect">
                                  <p:stCondLst>
                                    <p:cond delay="0"/>
                                  </p:stCondLst>
                                  <p:childTnLst>
                                    <p:animEffect transition="out" filter="wipe(down)">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childTnLst>
                          </p:cTn>
                        </p:par>
                        <p:par>
                          <p:cTn id="23" fill="hold">
                            <p:stCondLst>
                              <p:cond delay="3250"/>
                            </p:stCondLst>
                            <p:childTnLst>
                              <p:par>
                                <p:cTn id="24" presetID="22" presetClass="entr" presetSubtype="8" fill="hold" grpId="0" nodeType="afterEffect">
                                  <p:stCondLst>
                                    <p:cond delay="25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xit" presetSubtype="0" fill="hold" grpId="0" nodeType="clickEffect">
                                  <p:stCondLst>
                                    <p:cond delay="0"/>
                                  </p:stCondLst>
                                  <p:childTnLst>
                                    <p:animEffect transition="out" filter="fade">
                                      <p:cBhvr>
                                        <p:cTn id="30" dur="500"/>
                                        <p:tgtEl>
                                          <p:spTgt spid="15"/>
                                        </p:tgtEl>
                                      </p:cBhvr>
                                    </p:animEffect>
                                    <p:anim calcmode="lin" valueType="num">
                                      <p:cBhvr>
                                        <p:cTn id="31" dur="500"/>
                                        <p:tgtEl>
                                          <p:spTgt spid="15"/>
                                        </p:tgtEl>
                                        <p:attrNameLst>
                                          <p:attrName>ppt_x</p:attrName>
                                        </p:attrNameLst>
                                      </p:cBhvr>
                                      <p:tavLst>
                                        <p:tav tm="0">
                                          <p:val>
                                            <p:strVal val="ppt_x"/>
                                          </p:val>
                                        </p:tav>
                                        <p:tav tm="100000">
                                          <p:val>
                                            <p:strVal val="ppt_x"/>
                                          </p:val>
                                        </p:tav>
                                      </p:tavLst>
                                    </p:anim>
                                    <p:anim calcmode="lin" valueType="num">
                                      <p:cBhvr>
                                        <p:cTn id="32" dur="500"/>
                                        <p:tgtEl>
                                          <p:spTgt spid="15"/>
                                        </p:tgtEl>
                                        <p:attrNameLst>
                                          <p:attrName>ppt_y</p:attrName>
                                        </p:attrNameLst>
                                      </p:cBhvr>
                                      <p:tavLst>
                                        <p:tav tm="0">
                                          <p:val>
                                            <p:strVal val="ppt_y"/>
                                          </p:val>
                                        </p:tav>
                                        <p:tav tm="100000">
                                          <p:val>
                                            <p:strVal val="ppt_y+.1"/>
                                          </p:val>
                                        </p:tav>
                                      </p:tavLst>
                                    </p:anim>
                                    <p:set>
                                      <p:cBhvr>
                                        <p:cTn id="33" dur="1" fill="hold">
                                          <p:stCondLst>
                                            <p:cond delay="499"/>
                                          </p:stCondLst>
                                        </p:cTn>
                                        <p:tgtEl>
                                          <p:spTgt spid="15"/>
                                        </p:tgtEl>
                                        <p:attrNameLst>
                                          <p:attrName>style.visibility</p:attrName>
                                        </p:attrNameLst>
                                      </p:cBhvr>
                                      <p:to>
                                        <p:strVal val="hidden"/>
                                      </p:to>
                                    </p:set>
                                  </p:childTnLst>
                                </p:cTn>
                              </p:par>
                            </p:childTnLst>
                          </p:cTn>
                        </p:par>
                        <p:par>
                          <p:cTn id="34" fill="hold">
                            <p:stCondLst>
                              <p:cond delay="500"/>
                            </p:stCondLst>
                            <p:childTnLst>
                              <p:par>
                                <p:cTn id="35" presetID="42" presetClass="path" presetSubtype="0" accel="50000" decel="50000" fill="hold" grpId="0" nodeType="afterEffect">
                                  <p:stCondLst>
                                    <p:cond delay="250"/>
                                  </p:stCondLst>
                                  <p:childTnLst>
                                    <p:animMotion origin="layout" path="M 1.66667E-6 0.00254 L 0.00104 0.15765 " pathEditMode="relative" rAng="0" ptsTypes="AA">
                                      <p:cBhvr>
                                        <p:cTn id="36" dur="1000" fill="hold"/>
                                        <p:tgtEl>
                                          <p:spTgt spid="16"/>
                                        </p:tgtEl>
                                        <p:attrNameLst>
                                          <p:attrName>ppt_x</p:attrName>
                                          <p:attrName>ppt_y</p:attrName>
                                        </p:attrNameLst>
                                      </p:cBhvr>
                                      <p:rCtr x="52" y="7744"/>
                                    </p:animMotion>
                                  </p:childTnLst>
                                </p:cTn>
                              </p:par>
                              <p:par>
                                <p:cTn id="37" presetID="10" presetClass="exit" presetSubtype="0" fill="hold" grpId="0" nodeType="withEffect">
                                  <p:stCondLst>
                                    <p:cond delay="250"/>
                                  </p:stCondLst>
                                  <p:childTnLst>
                                    <p:animEffect transition="out" filter="fade">
                                      <p:cBhvr>
                                        <p:cTn id="38" dur="1000"/>
                                        <p:tgtEl>
                                          <p:spTgt spid="8"/>
                                        </p:tgtEl>
                                      </p:cBhvr>
                                    </p:animEffect>
                                    <p:set>
                                      <p:cBhvr>
                                        <p:cTn id="39" dur="1" fill="hold">
                                          <p:stCondLst>
                                            <p:cond delay="999"/>
                                          </p:stCondLst>
                                        </p:cTn>
                                        <p:tgtEl>
                                          <p:spTgt spid="8"/>
                                        </p:tgtEl>
                                        <p:attrNameLst>
                                          <p:attrName>style.visibility</p:attrName>
                                        </p:attrNameLst>
                                      </p:cBhvr>
                                      <p:to>
                                        <p:strVal val="hidden"/>
                                      </p:to>
                                    </p:set>
                                  </p:childTnLst>
                                </p:cTn>
                              </p:par>
                            </p:childTnLst>
                          </p:cTn>
                        </p:par>
                        <p:par>
                          <p:cTn id="40" fill="hold">
                            <p:stCondLst>
                              <p:cond delay="1750"/>
                            </p:stCondLst>
                            <p:childTnLst>
                              <p:par>
                                <p:cTn id="41" presetID="22" presetClass="entr" presetSubtype="8" fill="hold" grpId="0" nodeType="afterEffect">
                                  <p:stCondLst>
                                    <p:cond delay="25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2500"/>
                            </p:stCondLst>
                            <p:childTnLst>
                              <p:par>
                                <p:cTn id="45" presetID="42" presetClass="exit" presetSubtype="0" fill="hold" grpId="0" nodeType="afterEffect">
                                  <p:stCondLst>
                                    <p:cond delay="250"/>
                                  </p:stCondLst>
                                  <p:childTnLst>
                                    <p:animEffect transition="out" filter="fade">
                                      <p:cBhvr>
                                        <p:cTn id="46" dur="500"/>
                                        <p:tgtEl>
                                          <p:spTgt spid="17"/>
                                        </p:tgtEl>
                                      </p:cBhvr>
                                    </p:animEffect>
                                    <p:anim calcmode="lin" valueType="num">
                                      <p:cBhvr>
                                        <p:cTn id="47" dur="500"/>
                                        <p:tgtEl>
                                          <p:spTgt spid="17"/>
                                        </p:tgtEl>
                                        <p:attrNameLst>
                                          <p:attrName>ppt_x</p:attrName>
                                        </p:attrNameLst>
                                      </p:cBhvr>
                                      <p:tavLst>
                                        <p:tav tm="0">
                                          <p:val>
                                            <p:strVal val="ppt_x"/>
                                          </p:val>
                                        </p:tav>
                                        <p:tav tm="100000">
                                          <p:val>
                                            <p:strVal val="ppt_x"/>
                                          </p:val>
                                        </p:tav>
                                      </p:tavLst>
                                    </p:anim>
                                    <p:anim calcmode="lin" valueType="num">
                                      <p:cBhvr>
                                        <p:cTn id="48" dur="500"/>
                                        <p:tgtEl>
                                          <p:spTgt spid="17"/>
                                        </p:tgtEl>
                                        <p:attrNameLst>
                                          <p:attrName>ppt_y</p:attrName>
                                        </p:attrNameLst>
                                      </p:cBhvr>
                                      <p:tavLst>
                                        <p:tav tm="0">
                                          <p:val>
                                            <p:strVal val="ppt_y"/>
                                          </p:val>
                                        </p:tav>
                                        <p:tav tm="100000">
                                          <p:val>
                                            <p:strVal val="ppt_y+.1"/>
                                          </p:val>
                                        </p:tav>
                                      </p:tavLst>
                                    </p:anim>
                                    <p:set>
                                      <p:cBhvr>
                                        <p:cTn id="49" dur="1" fill="hold">
                                          <p:stCondLst>
                                            <p:cond delay="499"/>
                                          </p:stCondLst>
                                        </p:cTn>
                                        <p:tgtEl>
                                          <p:spTgt spid="17"/>
                                        </p:tgtEl>
                                        <p:attrNameLst>
                                          <p:attrName>style.visibility</p:attrName>
                                        </p:attrNameLst>
                                      </p:cBhvr>
                                      <p:to>
                                        <p:strVal val="hidden"/>
                                      </p:to>
                                    </p:set>
                                  </p:childTnLst>
                                </p:cTn>
                              </p:par>
                            </p:childTnLst>
                          </p:cTn>
                        </p:par>
                        <p:par>
                          <p:cTn id="50" fill="hold">
                            <p:stCondLst>
                              <p:cond delay="3250"/>
                            </p:stCondLst>
                            <p:childTnLst>
                              <p:par>
                                <p:cTn id="51" presetID="42" presetClass="path" presetSubtype="0" accel="50000" decel="50000" fill="hold" grpId="0" nodeType="afterEffect">
                                  <p:stCondLst>
                                    <p:cond delay="250"/>
                                  </p:stCondLst>
                                  <p:childTnLst>
                                    <p:animMotion origin="layout" path="M -2.22222E-6 -0.00508 L -0.00104 0.15534 " pathEditMode="relative" rAng="0" ptsTypes="AA">
                                      <p:cBhvr>
                                        <p:cTn id="52" dur="1000" fill="hold"/>
                                        <p:tgtEl>
                                          <p:spTgt spid="18"/>
                                        </p:tgtEl>
                                        <p:attrNameLst>
                                          <p:attrName>ppt_x</p:attrName>
                                          <p:attrName>ppt_y</p:attrName>
                                        </p:attrNameLst>
                                      </p:cBhvr>
                                      <p:rCtr x="-52" y="8021"/>
                                    </p:animMotion>
                                  </p:childTnLst>
                                </p:cTn>
                              </p:par>
                              <p:par>
                                <p:cTn id="53" presetID="10" presetClass="exit" presetSubtype="0" fill="hold" grpId="0" nodeType="withEffect">
                                  <p:stCondLst>
                                    <p:cond delay="250"/>
                                  </p:stCondLst>
                                  <p:childTnLst>
                                    <p:animEffect transition="out" filter="fade">
                                      <p:cBhvr>
                                        <p:cTn id="54" dur="1000"/>
                                        <p:tgtEl>
                                          <p:spTgt spid="7"/>
                                        </p:tgtEl>
                                      </p:cBhvr>
                                    </p:animEffect>
                                    <p:set>
                                      <p:cBhvr>
                                        <p:cTn id="55" dur="1" fill="hold">
                                          <p:stCondLst>
                                            <p:cond delay="999"/>
                                          </p:stCondLst>
                                        </p:cTn>
                                        <p:tgtEl>
                                          <p:spTgt spid="7"/>
                                        </p:tgtEl>
                                        <p:attrNameLst>
                                          <p:attrName>style.visibility</p:attrName>
                                        </p:attrNameLst>
                                      </p:cBhvr>
                                      <p:to>
                                        <p:strVal val="hidden"/>
                                      </p:to>
                                    </p:set>
                                  </p:childTnLst>
                                </p:cTn>
                              </p:par>
                            </p:childTnLst>
                          </p:cTn>
                        </p:par>
                        <p:par>
                          <p:cTn id="56" fill="hold">
                            <p:stCondLst>
                              <p:cond delay="4500"/>
                            </p:stCondLst>
                            <p:childTnLst>
                              <p:par>
                                <p:cTn id="57" presetID="22" presetClass="entr" presetSubtype="8" fill="hold" grpId="0" nodeType="afterEffect">
                                  <p:stCondLst>
                                    <p:cond delay="25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xit" presetSubtype="4" fill="hold" grpId="0" nodeType="clickEffect">
                                  <p:stCondLst>
                                    <p:cond delay="0"/>
                                  </p:stCondLst>
                                  <p:childTnLst>
                                    <p:animEffect transition="out" filter="wipe(down)">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par>
                                <p:cTn id="65" presetID="10" presetClass="exit" presetSubtype="0" fill="hold" grpId="0" nodeType="withEffect">
                                  <p:stCondLst>
                                    <p:cond delay="250"/>
                                  </p:stCondLst>
                                  <p:childTnLst>
                                    <p:animEffect transition="out" filter="fad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childTnLst>
                          </p:cTn>
                        </p:par>
                        <p:par>
                          <p:cTn id="68" fill="hold">
                            <p:stCondLst>
                              <p:cond delay="750"/>
                            </p:stCondLst>
                            <p:childTnLst>
                              <p:par>
                                <p:cTn id="69" presetID="22" presetClass="exit" presetSubtype="4" fill="hold" grpId="0" nodeType="afterEffect">
                                  <p:stCondLst>
                                    <p:cond delay="0"/>
                                  </p:stCondLst>
                                  <p:childTnLst>
                                    <p:animEffect transition="out" filter="wipe(down)">
                                      <p:cBhvr>
                                        <p:cTn id="70" dur="500"/>
                                        <p:tgtEl>
                                          <p:spTgt spid="14"/>
                                        </p:tgtEl>
                                      </p:cBhvr>
                                    </p:animEffect>
                                    <p:set>
                                      <p:cBhvr>
                                        <p:cTn id="71" dur="1" fill="hold">
                                          <p:stCondLst>
                                            <p:cond delay="499"/>
                                          </p:stCondLst>
                                        </p:cTn>
                                        <p:tgtEl>
                                          <p:spTgt spid="14"/>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500"/>
                                        <p:tgtEl>
                                          <p:spTgt spid="21"/>
                                        </p:tgtEl>
                                      </p:cBhvr>
                                    </p:animEffect>
                                    <p:set>
                                      <p:cBhvr>
                                        <p:cTn id="74" dur="1" fill="hold">
                                          <p:stCondLst>
                                            <p:cond delay="499"/>
                                          </p:stCondLst>
                                        </p:cTn>
                                        <p:tgtEl>
                                          <p:spTgt spid="21"/>
                                        </p:tgtEl>
                                        <p:attrNameLst>
                                          <p:attrName>style.visibility</p:attrName>
                                        </p:attrNameLst>
                                      </p:cBhvr>
                                      <p:to>
                                        <p:strVal val="hidden"/>
                                      </p:to>
                                    </p:set>
                                  </p:childTnLst>
                                </p:cTn>
                              </p:par>
                            </p:childTnLst>
                          </p:cTn>
                        </p:par>
                        <p:par>
                          <p:cTn id="75" fill="hold">
                            <p:stCondLst>
                              <p:cond delay="1250"/>
                            </p:stCondLst>
                            <p:childTnLst>
                              <p:par>
                                <p:cTn id="76" presetID="10" presetClass="exit" presetSubtype="0" fill="hold" grpId="0" nodeType="afterEffect">
                                  <p:stCondLst>
                                    <p:cond delay="250"/>
                                  </p:stCondLst>
                                  <p:childTnLst>
                                    <p:animEffect transition="out" filter="fade">
                                      <p:cBhvr>
                                        <p:cTn id="77" dur="500"/>
                                        <p:tgtEl>
                                          <p:spTgt spid="19"/>
                                        </p:tgtEl>
                                      </p:cBhvr>
                                    </p:animEffect>
                                    <p:set>
                                      <p:cBhvr>
                                        <p:cTn id="78" dur="1" fill="hold">
                                          <p:stCondLst>
                                            <p:cond delay="499"/>
                                          </p:stCondLst>
                                        </p:cTn>
                                        <p:tgtEl>
                                          <p:spTgt spid="19"/>
                                        </p:tgtEl>
                                        <p:attrNameLst>
                                          <p:attrName>style.visibility</p:attrName>
                                        </p:attrNameLst>
                                      </p:cBhvr>
                                      <p:to>
                                        <p:strVal val="hidden"/>
                                      </p:to>
                                    </p:set>
                                  </p:childTnLst>
                                </p:cTn>
                              </p:par>
                              <p:par>
                                <p:cTn id="79" presetID="10" presetClass="entr" presetSubtype="0" fill="hold" grpId="0" nodeType="withEffect">
                                  <p:stCondLst>
                                    <p:cond delay="25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500"/>
                                        <p:tgtEl>
                                          <p:spTgt spid="6"/>
                                        </p:tgtEl>
                                      </p:cBhvr>
                                    </p:animEffect>
                                  </p:childTnLst>
                                </p:cTn>
                              </p:par>
                            </p:childTnLst>
                          </p:cTn>
                        </p:par>
                        <p:par>
                          <p:cTn id="82" fill="hold">
                            <p:stCondLst>
                              <p:cond delay="2000"/>
                            </p:stCondLst>
                            <p:childTnLst>
                              <p:par>
                                <p:cTn id="83" presetID="22" presetClass="entr" presetSubtype="8" fill="hold" grpId="0" nodeType="afterEffect">
                                  <p:stCondLst>
                                    <p:cond delay="500"/>
                                  </p:stCondLst>
                                  <p:childTnLst>
                                    <p:set>
                                      <p:cBhvr>
                                        <p:cTn id="84" dur="1" fill="hold">
                                          <p:stCondLst>
                                            <p:cond delay="0"/>
                                          </p:stCondLst>
                                        </p:cTn>
                                        <p:tgtEl>
                                          <p:spTgt spid="34">
                                            <p:txEl>
                                              <p:pRg st="0" end="0"/>
                                            </p:txEl>
                                          </p:spTgt>
                                        </p:tgtEl>
                                        <p:attrNameLst>
                                          <p:attrName>style.visibility</p:attrName>
                                        </p:attrNameLst>
                                      </p:cBhvr>
                                      <p:to>
                                        <p:strVal val="visible"/>
                                      </p:to>
                                    </p:set>
                                    <p:animEffect transition="in" filter="wipe(left)">
                                      <p:cBhvr>
                                        <p:cTn id="85" dur="1000"/>
                                        <p:tgtEl>
                                          <p:spTgt spid="34">
                                            <p:txEl>
                                              <p:pRg st="0" end="0"/>
                                            </p:txEl>
                                          </p:spTgt>
                                        </p:tgtEl>
                                      </p:cBhvr>
                                    </p:animEffect>
                                  </p:childTnLst>
                                </p:cTn>
                              </p:par>
                            </p:childTnLst>
                          </p:cTn>
                        </p:par>
                        <p:par>
                          <p:cTn id="86" fill="hold">
                            <p:stCondLst>
                              <p:cond delay="3500"/>
                            </p:stCondLst>
                            <p:childTnLst>
                              <p:par>
                                <p:cTn id="87" presetID="22" presetClass="entr" presetSubtype="1" fill="hold" grpId="0" nodeType="afterEffect">
                                  <p:stCondLst>
                                    <p:cond delay="500"/>
                                  </p:stCondLst>
                                  <p:childTnLst>
                                    <p:set>
                                      <p:cBhvr>
                                        <p:cTn id="88" dur="1" fill="hold">
                                          <p:stCondLst>
                                            <p:cond delay="0"/>
                                          </p:stCondLst>
                                        </p:cTn>
                                        <p:tgtEl>
                                          <p:spTgt spid="34">
                                            <p:txEl>
                                              <p:pRg st="1" end="1"/>
                                            </p:txEl>
                                          </p:spTgt>
                                        </p:tgtEl>
                                        <p:attrNameLst>
                                          <p:attrName>style.visibility</p:attrName>
                                        </p:attrNameLst>
                                      </p:cBhvr>
                                      <p:to>
                                        <p:strVal val="visible"/>
                                      </p:to>
                                    </p:set>
                                    <p:animEffect transition="in" filter="wipe(up)">
                                      <p:cBhvr>
                                        <p:cTn id="89" dur="3500"/>
                                        <p:tgtEl>
                                          <p:spTgt spid="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1" grpId="0"/>
      <p:bldP spid="32" grpId="0"/>
      <p:bldP spid="33" grpId="0"/>
      <p:bldP spid="34" grpId="0" build="p"/>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理解度チェック問題</a:t>
            </a:r>
            <a:endParaRPr kumimoji="1" lang="ja-JP" altLang="en-US" dirty="0"/>
          </a:p>
        </p:txBody>
      </p:sp>
      <p:sp>
        <p:nvSpPr>
          <p:cNvPr id="10" name="コンテンツ プレースホルダー 9"/>
          <p:cNvSpPr>
            <a:spLocks noGrp="1"/>
          </p:cNvSpPr>
          <p:nvPr>
            <p:ph idx="1"/>
          </p:nvPr>
        </p:nvSpPr>
        <p:spPr/>
        <p:txBody>
          <a:bodyPr>
            <a:normAutofit/>
          </a:bodyPr>
          <a:lstStyle/>
          <a:p>
            <a:r>
              <a:rPr kumimoji="1" lang="ja-JP" altLang="en-US" sz="2400" dirty="0" smtClean="0"/>
              <a:t>設例</a:t>
            </a:r>
            <a:endParaRPr kumimoji="1" lang="en-US" altLang="ja-JP" sz="2400" dirty="0" smtClean="0"/>
          </a:p>
          <a:p>
            <a:pPr lvl="1"/>
            <a:r>
              <a:rPr lang="en-US" altLang="ja-JP" sz="2000" dirty="0"/>
              <a:t>X</a:t>
            </a:r>
            <a:r>
              <a:rPr lang="ja-JP" altLang="ja-JP" sz="2000" dirty="0"/>
              <a:t>から</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がそれぞれ，</a:t>
            </a:r>
            <a:r>
              <a:rPr lang="en-US" altLang="ja-JP" sz="2000" dirty="0"/>
              <a:t>300</a:t>
            </a:r>
            <a:r>
              <a:rPr lang="ja-JP" altLang="ja-JP" sz="2000" dirty="0"/>
              <a:t>万円，</a:t>
            </a:r>
            <a:r>
              <a:rPr lang="en-US" altLang="ja-JP" sz="2000" dirty="0"/>
              <a:t>200</a:t>
            </a:r>
            <a:r>
              <a:rPr lang="ja-JP" altLang="ja-JP" sz="2000" dirty="0"/>
              <a:t>万円，</a:t>
            </a:r>
            <a:r>
              <a:rPr lang="en-US" altLang="ja-JP" sz="2000" dirty="0"/>
              <a:t>100</a:t>
            </a:r>
            <a:r>
              <a:rPr lang="ja-JP" altLang="ja-JP" sz="2000" dirty="0"/>
              <a:t>万円を借り受けて，それぞれが，連帯して</a:t>
            </a:r>
            <a:r>
              <a:rPr lang="en-US" altLang="ja-JP" sz="2000" dirty="0"/>
              <a:t>600</a:t>
            </a:r>
            <a:r>
              <a:rPr lang="ja-JP" altLang="ja-JP" sz="2000" dirty="0"/>
              <a:t>万円を弁済することを約した</a:t>
            </a:r>
            <a:r>
              <a:rPr lang="ja-JP" altLang="ja-JP" sz="2000" dirty="0" smtClean="0"/>
              <a:t>。</a:t>
            </a:r>
            <a:endParaRPr lang="en-US" altLang="ja-JP" sz="2000" dirty="0" smtClean="0"/>
          </a:p>
          <a:p>
            <a:r>
              <a:rPr kumimoji="1" lang="ja-JP" altLang="en-US" sz="2400" dirty="0" smtClean="0"/>
              <a:t>問題</a:t>
            </a:r>
            <a:r>
              <a:rPr kumimoji="1" lang="en-US" altLang="ja-JP" sz="2400" dirty="0" smtClean="0"/>
              <a:t>1</a:t>
            </a:r>
          </a:p>
          <a:p>
            <a:pPr lvl="1"/>
            <a:r>
              <a:rPr lang="en-US" altLang="ja-JP" sz="2000" dirty="0"/>
              <a:t>X</a:t>
            </a:r>
            <a:r>
              <a:rPr lang="ja-JP" altLang="ja-JP" sz="2000" dirty="0"/>
              <a:t>が</a:t>
            </a:r>
            <a:r>
              <a:rPr lang="en-US" altLang="ja-JP" sz="2000" dirty="0" smtClean="0"/>
              <a:t>Y</a:t>
            </a:r>
            <a:r>
              <a:rPr lang="en-US" altLang="ja-JP" sz="2000" baseline="-25000" dirty="0" smtClean="0"/>
              <a:t>1</a:t>
            </a:r>
            <a:r>
              <a:rPr lang="ja-JP" altLang="ja-JP" sz="2000" dirty="0" smtClean="0"/>
              <a:t>に</a:t>
            </a:r>
            <a:r>
              <a:rPr lang="ja-JP" altLang="ja-JP" sz="2000" dirty="0"/>
              <a:t>対して</a:t>
            </a:r>
            <a:r>
              <a:rPr lang="ja-JP" altLang="ja-JP" sz="2000" dirty="0">
                <a:hlinkClick r:id="rId2" action="ppaction://hlinksldjump"/>
              </a:rPr>
              <a:t>連帯債務の全額を免除</a:t>
            </a:r>
            <a:r>
              <a:rPr lang="ja-JP" altLang="ja-JP" sz="2000" dirty="0"/>
              <a:t>したとする。</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は，</a:t>
            </a:r>
            <a:r>
              <a:rPr lang="en-US" altLang="ja-JP" sz="2000" dirty="0"/>
              <a:t>X</a:t>
            </a:r>
            <a:r>
              <a:rPr lang="ja-JP" altLang="ja-JP" sz="2000" dirty="0"/>
              <a:t>に対して，それぞれ，どのような債務を負担するか</a:t>
            </a:r>
            <a:r>
              <a:rPr lang="ja-JP" altLang="ja-JP" sz="2000" dirty="0" smtClean="0"/>
              <a:t>。</a:t>
            </a:r>
            <a:r>
              <a:rPr lang="en-US" altLang="ja-JP" sz="2000" dirty="0" smtClean="0"/>
              <a:t/>
            </a:r>
            <a:br>
              <a:rPr lang="en-US" altLang="ja-JP" sz="2000" dirty="0" smtClean="0"/>
            </a:br>
            <a:r>
              <a:rPr lang="ja-JP" altLang="en-US" sz="2000" dirty="0" smtClean="0"/>
              <a:t>（</a:t>
            </a:r>
            <a:r>
              <a:rPr lang="ja-JP" altLang="ja-JP" sz="2000" dirty="0" smtClean="0"/>
              <a:t>全額</a:t>
            </a:r>
            <a:r>
              <a:rPr lang="ja-JP" altLang="ja-JP" sz="2000" dirty="0"/>
              <a:t>○○○万円（負担部分○○○万円，保証部分○○○万円）という形式</a:t>
            </a:r>
            <a:r>
              <a:rPr lang="ja-JP" altLang="ja-JP" sz="2000" dirty="0" smtClean="0"/>
              <a:t>で</a:t>
            </a:r>
            <a:r>
              <a:rPr lang="ja-JP" altLang="en-US" sz="2000" dirty="0" smtClean="0"/>
              <a:t>解答したのち，その理由をアイラック（</a:t>
            </a:r>
            <a:r>
              <a:rPr lang="en-US" altLang="ja-JP" sz="2000" dirty="0" smtClean="0"/>
              <a:t>IRAC</a:t>
            </a:r>
            <a:r>
              <a:rPr lang="ja-JP" altLang="en-US" sz="2000" dirty="0" smtClean="0"/>
              <a:t>）で述べること）。</a:t>
            </a:r>
            <a:endParaRPr kumimoji="1" lang="en-US" altLang="ja-JP" sz="2000" dirty="0" smtClean="0"/>
          </a:p>
          <a:p>
            <a:r>
              <a:rPr lang="ja-JP" altLang="en-US" sz="2400" dirty="0" smtClean="0"/>
              <a:t>問題</a:t>
            </a:r>
            <a:r>
              <a:rPr lang="en-US" altLang="ja-JP" sz="2400" dirty="0" smtClean="0"/>
              <a:t>2</a:t>
            </a:r>
          </a:p>
          <a:p>
            <a:pPr lvl="1"/>
            <a:r>
              <a:rPr lang="ja-JP" altLang="ja-JP" sz="2000" dirty="0"/>
              <a:t>問題</a:t>
            </a:r>
            <a:r>
              <a:rPr lang="en-US" altLang="ja-JP" sz="2000" dirty="0"/>
              <a:t>1-1</a:t>
            </a:r>
            <a:r>
              <a:rPr lang="ja-JP" altLang="ja-JP" sz="2000" dirty="0"/>
              <a:t>において，</a:t>
            </a:r>
            <a:r>
              <a:rPr lang="en-US" altLang="ja-JP" sz="2000" dirty="0" smtClean="0"/>
              <a:t>Y</a:t>
            </a:r>
            <a:r>
              <a:rPr lang="en-US" altLang="ja-JP" sz="2000" baseline="-25000" dirty="0" smtClean="0"/>
              <a:t>2</a:t>
            </a:r>
            <a:r>
              <a:rPr lang="ja-JP" altLang="ja-JP" sz="2000" dirty="0" smtClean="0"/>
              <a:t>が</a:t>
            </a:r>
            <a:r>
              <a:rPr lang="ja-JP" altLang="ja-JP" sz="2000" dirty="0"/>
              <a:t>免除後の連帯債務の全額を</a:t>
            </a:r>
            <a:r>
              <a:rPr lang="en-US" altLang="ja-JP" sz="2000" dirty="0"/>
              <a:t>X</a:t>
            </a:r>
            <a:r>
              <a:rPr lang="ja-JP" altLang="ja-JP" sz="2000" dirty="0"/>
              <a:t>に弁済したとする。この場合，</a:t>
            </a:r>
            <a:r>
              <a:rPr lang="en-US" altLang="ja-JP" sz="2000" dirty="0" smtClean="0"/>
              <a:t>Y</a:t>
            </a:r>
            <a:r>
              <a:rPr lang="en-US" altLang="ja-JP" sz="2000" baseline="-25000" dirty="0" smtClean="0"/>
              <a:t>2</a:t>
            </a:r>
            <a:r>
              <a:rPr lang="ja-JP" altLang="ja-JP" sz="2000" dirty="0" smtClean="0"/>
              <a:t>は</a:t>
            </a:r>
            <a:r>
              <a:rPr lang="ja-JP" altLang="ja-JP" sz="2000" dirty="0"/>
              <a:t>，他の連帯債務者に対して，いくら求償することができるか。</a:t>
            </a:r>
            <a:endParaRPr kumimoji="1" lang="ja-JP" altLang="en-US" sz="2000" dirty="0"/>
          </a:p>
        </p:txBody>
      </p:sp>
      <p:sp>
        <p:nvSpPr>
          <p:cNvPr id="7" name="日付プレースホルダー 6"/>
          <p:cNvSpPr>
            <a:spLocks noGrp="1"/>
          </p:cNvSpPr>
          <p:nvPr>
            <p:ph type="dt" sz="half" idx="10"/>
          </p:nvPr>
        </p:nvSpPr>
        <p:spPr/>
        <p:txBody>
          <a:bodyPr/>
          <a:lstStyle/>
          <a:p>
            <a:r>
              <a:rPr kumimoji="1" lang="en-US" altLang="ja-JP" smtClean="0"/>
              <a:t>2014/7/1</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81981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1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up)">
                                      <p:cBhvr>
                                        <p:cTn id="12" dur="10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animEffect transition="in" filter="wipe(up)">
                                      <p:cBhvr>
                                        <p:cTn id="17" dur="1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一部免除の場合の</a:t>
            </a:r>
            <a:r>
              <a:rPr kumimoji="1" lang="en-US" altLang="ja-JP" dirty="0" smtClean="0"/>
              <a:t/>
            </a:r>
            <a:br>
              <a:rPr kumimoji="1" lang="en-US" altLang="ja-JP" dirty="0" smtClean="0"/>
            </a:br>
            <a:r>
              <a:rPr kumimoji="1" lang="ja-JP" altLang="en-US" dirty="0" smtClean="0"/>
              <a:t>絶対的効力の説明</a:t>
            </a:r>
            <a:r>
              <a:rPr kumimoji="1" lang="ja-JP" altLang="en-US" sz="3100" dirty="0" smtClean="0"/>
              <a:t>→</a:t>
            </a:r>
            <a:r>
              <a:rPr lang="en-US" altLang="ja-JP" sz="3100" dirty="0" smtClean="0">
                <a:hlinkClick r:id="rId2" action="ppaction://hlinksldjump"/>
              </a:rPr>
              <a:t>Q9</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36" name="正方形/長方形 35"/>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37" name="正方形/長方形 36"/>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38" name="上矢印 37"/>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39" name="上矢印 38"/>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40" name="上矢印 39"/>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41" name="正方形/長方形 40"/>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42" name="日付プレースホルダー 2"/>
          <p:cNvSpPr txBox="1">
            <a:spLocks/>
          </p:cNvSpPr>
          <p:nvPr/>
        </p:nvSpPr>
        <p:spPr>
          <a:xfrm>
            <a:off x="457200" y="6356350"/>
            <a:ext cx="21336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t>2013/2/1</a:t>
            </a:r>
            <a:endParaRPr lang="ja-JP" altLang="en-US"/>
          </a:p>
        </p:txBody>
      </p:sp>
      <p:sp>
        <p:nvSpPr>
          <p:cNvPr id="43" name="フッター プレースホルダー 3"/>
          <p:cNvSpPr txBox="1">
            <a:spLocks/>
          </p:cNvSpPr>
          <p:nvPr/>
        </p:nvSpPr>
        <p:spPr>
          <a:xfrm>
            <a:off x="3124200" y="6356350"/>
            <a:ext cx="2895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t>Revolution of Secured Transaction</a:t>
            </a:r>
            <a:endParaRPr lang="ja-JP" altLang="en-US" dirty="0"/>
          </a:p>
        </p:txBody>
      </p:sp>
      <p:sp>
        <p:nvSpPr>
          <p:cNvPr id="44" name="スライド番号プレースホルダー 4"/>
          <p:cNvSpPr txBox="1">
            <a:spLocks/>
          </p:cNvSpPr>
          <p:nvPr/>
        </p:nvSpPr>
        <p:spPr>
          <a:xfrm>
            <a:off x="655320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24</a:t>
            </a:fld>
            <a:endParaRPr lang="ja-JP" altLang="en-US"/>
          </a:p>
        </p:txBody>
      </p:sp>
      <p:sp>
        <p:nvSpPr>
          <p:cNvPr id="45" name="正方形/長方形 4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46" name="正方形/長方形 45"/>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47" name="正方形/長方形 46"/>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48" name="正方形/長方形 47"/>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49" name="上矢印 48"/>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50" name="上矢印 49"/>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51" name="上矢印 50"/>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52" name="上矢印 51"/>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53" name="テキスト ボックス 52"/>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54" name="テキスト ボックス 53"/>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55" name="テキスト ボックス 54"/>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56" name="直線コネクタ 55"/>
          <p:cNvCxnSpPr/>
          <p:nvPr/>
        </p:nvCxnSpPr>
        <p:spPr>
          <a:xfrm flipH="1">
            <a:off x="983732" y="2261882"/>
            <a:ext cx="679263" cy="23955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endCxn id="49" idx="0"/>
          </p:cNvCxnSpPr>
          <p:nvPr/>
        </p:nvCxnSpPr>
        <p:spPr>
          <a:xfrm>
            <a:off x="953752" y="2251866"/>
            <a:ext cx="639346" cy="24267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59" name="テキスト ボックス 58"/>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450</a:t>
            </a:r>
            <a:endParaRPr kumimoji="1" lang="ja-JP" altLang="en-US" dirty="0"/>
          </a:p>
        </p:txBody>
      </p:sp>
      <p:sp>
        <p:nvSpPr>
          <p:cNvPr id="60" name="テキスト ボックス 59"/>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450</a:t>
            </a:r>
            <a:endParaRPr kumimoji="1" lang="ja-JP" altLang="en-US" dirty="0"/>
          </a:p>
        </p:txBody>
      </p:sp>
      <p:cxnSp>
        <p:nvCxnSpPr>
          <p:cNvPr id="61" name="直線コネクタ 60"/>
          <p:cNvCxnSpPr>
            <a:stCxn id="58" idx="2"/>
          </p:cNvCxnSpPr>
          <p:nvPr/>
        </p:nvCxnSpPr>
        <p:spPr>
          <a:xfrm flipH="1">
            <a:off x="1619673" y="2307868"/>
            <a:ext cx="28332" cy="239557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3853668" y="3432797"/>
            <a:ext cx="1418456" cy="540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smtClean="0"/>
              <a:t>150</a:t>
            </a:r>
            <a:endParaRPr lang="ja-JP" altLang="en-US" sz="1600" dirty="0"/>
          </a:p>
        </p:txBody>
      </p:sp>
      <p:sp>
        <p:nvSpPr>
          <p:cNvPr id="63" name="正方形/長方形 62"/>
          <p:cNvSpPr/>
          <p:nvPr/>
        </p:nvSpPr>
        <p:spPr>
          <a:xfrm>
            <a:off x="6753944" y="3609238"/>
            <a:ext cx="1418456" cy="540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smtClean="0"/>
              <a:t>150</a:t>
            </a:r>
            <a:endParaRPr lang="ja-JP" altLang="en-US" sz="1600" dirty="0"/>
          </a:p>
        </p:txBody>
      </p:sp>
      <p:sp>
        <p:nvSpPr>
          <p:cNvPr id="64" name="正方形/長方形 63"/>
          <p:cNvSpPr/>
          <p:nvPr/>
        </p:nvSpPr>
        <p:spPr>
          <a:xfrm>
            <a:off x="968742" y="3489896"/>
            <a:ext cx="1418456" cy="2520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3</a:t>
            </a:r>
            <a:r>
              <a:rPr kumimoji="1" lang="ja-JP" altLang="en-US" sz="1200" b="1" dirty="0" smtClean="0"/>
              <a:t>保証部分</a:t>
            </a:r>
            <a:r>
              <a:rPr lang="ja-JP" altLang="en-US" sz="1200" dirty="0" smtClean="0"/>
              <a:t>（</a:t>
            </a:r>
            <a:r>
              <a:rPr lang="en-US" altLang="ja-JP" sz="1200" dirty="0" smtClean="0"/>
              <a:t>50</a:t>
            </a:r>
            <a:r>
              <a:rPr lang="ja-JP" altLang="en-US" sz="1200" dirty="0" smtClean="0"/>
              <a:t>）</a:t>
            </a:r>
            <a:endParaRPr kumimoji="1" lang="en-US" altLang="ja-JP" sz="1200" b="1" dirty="0" smtClean="0"/>
          </a:p>
        </p:txBody>
      </p:sp>
      <p:sp>
        <p:nvSpPr>
          <p:cNvPr id="65" name="上矢印 64"/>
          <p:cNvSpPr/>
          <p:nvPr/>
        </p:nvSpPr>
        <p:spPr>
          <a:xfrm>
            <a:off x="4340536" y="46480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66" name="上矢印 65"/>
          <p:cNvSpPr/>
          <p:nvPr/>
        </p:nvSpPr>
        <p:spPr>
          <a:xfrm rot="3205735">
            <a:off x="6278048" y="4331825"/>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67" name="円/楕円 66"/>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68" name="上矢印 67"/>
          <p:cNvSpPr/>
          <p:nvPr/>
        </p:nvSpPr>
        <p:spPr>
          <a:xfrm rot="18487026">
            <a:off x="2754207" y="4416533"/>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dirty="0"/>
              <a:t>5</a:t>
            </a:r>
            <a:r>
              <a:rPr kumimoji="1" lang="en-US" altLang="ja-JP" sz="1200" dirty="0" smtClean="0"/>
              <a:t>0</a:t>
            </a:r>
            <a:endParaRPr kumimoji="1" lang="ja-JP" altLang="en-US" sz="1200" dirty="0"/>
          </a:p>
        </p:txBody>
      </p:sp>
      <p:sp>
        <p:nvSpPr>
          <p:cNvPr id="69" name="正方形/長方形 68"/>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70" name="正方形/長方形 6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71" name="上矢印 70"/>
          <p:cNvSpPr/>
          <p:nvPr/>
        </p:nvSpPr>
        <p:spPr>
          <a:xfrm rot="18487026">
            <a:off x="2407729" y="440619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dirty="0"/>
              <a:t>1</a:t>
            </a:r>
            <a:r>
              <a:rPr kumimoji="1" lang="en-US" altLang="ja-JP" sz="1200" dirty="0" smtClean="0"/>
              <a:t>00</a:t>
            </a:r>
            <a:endParaRPr kumimoji="1" lang="ja-JP" altLang="en-US" sz="1200" dirty="0"/>
          </a:p>
        </p:txBody>
      </p:sp>
      <p:sp>
        <p:nvSpPr>
          <p:cNvPr id="72" name="上矢印 71"/>
          <p:cNvSpPr/>
          <p:nvPr/>
        </p:nvSpPr>
        <p:spPr>
          <a:xfrm rot="18487026">
            <a:off x="2114227" y="434400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200" dirty="0"/>
              <a:t>150</a:t>
            </a:r>
            <a:endParaRPr kumimoji="1" lang="ja-JP" altLang="en-US" sz="1200" dirty="0"/>
          </a:p>
        </p:txBody>
      </p:sp>
      <p:sp>
        <p:nvSpPr>
          <p:cNvPr id="73" name="正方形/長方形 72"/>
          <p:cNvSpPr/>
          <p:nvPr/>
        </p:nvSpPr>
        <p:spPr>
          <a:xfrm>
            <a:off x="971600" y="3741924"/>
            <a:ext cx="1418456" cy="3780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pP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2</a:t>
            </a:r>
            <a:r>
              <a:rPr lang="ja-JP" altLang="en-US" sz="1200" b="1" dirty="0" smtClean="0"/>
              <a:t>保証部分</a:t>
            </a:r>
            <a:endParaRPr lang="en-US" altLang="ja-JP" sz="1200" b="1" dirty="0" smtClean="0"/>
          </a:p>
          <a:p>
            <a:pPr algn="ctr">
              <a:lnSpc>
                <a:spcPts val="1100"/>
              </a:lnSpc>
            </a:pPr>
            <a:r>
              <a:rPr lang="en-US" altLang="ja-JP" sz="1200" dirty="0"/>
              <a:t>1</a:t>
            </a:r>
            <a:r>
              <a:rPr kumimoji="1" lang="en-US" altLang="ja-JP" sz="1200" dirty="0" smtClean="0"/>
              <a:t>00</a:t>
            </a:r>
            <a:endParaRPr kumimoji="1" lang="ja-JP" altLang="en-US" sz="1200" dirty="0"/>
          </a:p>
        </p:txBody>
      </p:sp>
      <p:sp>
        <p:nvSpPr>
          <p:cNvPr id="74" name="正方形/長方形 73"/>
          <p:cNvSpPr/>
          <p:nvPr/>
        </p:nvSpPr>
        <p:spPr>
          <a:xfrm>
            <a:off x="968742" y="4127852"/>
            <a:ext cx="1418456" cy="5428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lang="en-US" altLang="ja-JP" sz="1600" dirty="0"/>
              <a:t>15</a:t>
            </a:r>
            <a:r>
              <a:rPr kumimoji="1" lang="en-US" altLang="ja-JP" sz="1600" dirty="0" smtClean="0"/>
              <a:t>0</a:t>
            </a:r>
            <a:endParaRPr kumimoji="1" lang="ja-JP" altLang="en-US" sz="1600" dirty="0"/>
          </a:p>
        </p:txBody>
      </p:sp>
      <p:sp>
        <p:nvSpPr>
          <p:cNvPr id="75" name="上矢印 74"/>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76" name="上矢印 75"/>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77" name="円/楕円 76"/>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300, 450</a:t>
            </a:r>
            <a:endParaRPr kumimoji="1" lang="ja-JP" alt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89161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down)">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1000"/>
                                        <p:tgtEl>
                                          <p:spTgt spid="56"/>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wipe(down)">
                                      <p:cBhvr>
                                        <p:cTn id="15" dur="10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1000"/>
                                        <p:tgtEl>
                                          <p:spTgt spid="41"/>
                                        </p:tgtEl>
                                      </p:cBhvr>
                                    </p:animEffect>
                                    <p:set>
                                      <p:cBhvr>
                                        <p:cTn id="20" dur="1" fill="hold">
                                          <p:stCondLst>
                                            <p:cond delay="999"/>
                                          </p:stCondLst>
                                        </p:cTn>
                                        <p:tgtEl>
                                          <p:spTgt spid="41"/>
                                        </p:tgtEl>
                                        <p:attrNameLst>
                                          <p:attrName>style.visibility</p:attrName>
                                        </p:attrNameLst>
                                      </p:cBhvr>
                                      <p:to>
                                        <p:strVal val="hidden"/>
                                      </p:to>
                                    </p:set>
                                  </p:childTnLst>
                                </p:cTn>
                              </p:par>
                              <p:par>
                                <p:cTn id="21" presetID="22" presetClass="entr" presetSubtype="4"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wipe(down)">
                                      <p:cBhvr>
                                        <p:cTn id="23" dur="1000"/>
                                        <p:tgtEl>
                                          <p:spTgt spid="74"/>
                                        </p:tgtEl>
                                      </p:cBhvr>
                                    </p:animEffect>
                                  </p:childTnLst>
                                </p:cTn>
                              </p:par>
                              <p:par>
                                <p:cTn id="24" presetID="10" presetClass="exit" presetSubtype="0" fill="hold" grpId="0" nodeType="withEffect">
                                  <p:stCondLst>
                                    <p:cond delay="0"/>
                                  </p:stCondLst>
                                  <p:childTnLst>
                                    <p:animEffect transition="out" filter="fade">
                                      <p:cBhvr>
                                        <p:cTn id="25" dur="1000"/>
                                        <p:tgtEl>
                                          <p:spTgt spid="49"/>
                                        </p:tgtEl>
                                      </p:cBhvr>
                                    </p:animEffect>
                                    <p:set>
                                      <p:cBhvr>
                                        <p:cTn id="26" dur="1" fill="hold">
                                          <p:stCondLst>
                                            <p:cond delay="999"/>
                                          </p:stCondLst>
                                        </p:cTn>
                                        <p:tgtEl>
                                          <p:spTgt spid="49"/>
                                        </p:tgtEl>
                                        <p:attrNameLst>
                                          <p:attrName>style.visibility</p:attrName>
                                        </p:attrNameLst>
                                      </p:cBhvr>
                                      <p:to>
                                        <p:strVal val="hidden"/>
                                      </p:to>
                                    </p:set>
                                  </p:childTnLst>
                                </p:cTn>
                              </p:par>
                              <p:par>
                                <p:cTn id="27" presetID="22" presetClass="entr" presetSubtype="4"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down)">
                                      <p:cBhvr>
                                        <p:cTn id="29" dur="1000"/>
                                        <p:tgtEl>
                                          <p:spTgt spid="72"/>
                                        </p:tgtEl>
                                      </p:cBhvr>
                                    </p:animEffect>
                                  </p:childTnLst>
                                </p:cTn>
                              </p:par>
                              <p:par>
                                <p:cTn id="30" presetID="10" presetClass="exit" presetSubtype="0" fill="hold" grpId="0" nodeType="withEffect">
                                  <p:stCondLst>
                                    <p:cond delay="0"/>
                                  </p:stCondLst>
                                  <p:childTnLst>
                                    <p:animEffect transition="out" filter="fade">
                                      <p:cBhvr>
                                        <p:cTn id="31" dur="1000"/>
                                        <p:tgtEl>
                                          <p:spTgt spid="37"/>
                                        </p:tgtEl>
                                      </p:cBhvr>
                                    </p:animEffect>
                                    <p:set>
                                      <p:cBhvr>
                                        <p:cTn id="32" dur="1" fill="hold">
                                          <p:stCondLst>
                                            <p:cond delay="999"/>
                                          </p:stCondLst>
                                        </p:cTn>
                                        <p:tgtEl>
                                          <p:spTgt spid="37"/>
                                        </p:tgtEl>
                                        <p:attrNameLst>
                                          <p:attrName>style.visibility</p:attrName>
                                        </p:attrNameLst>
                                      </p:cBhvr>
                                      <p:to>
                                        <p:strVal val="hidden"/>
                                      </p:to>
                                    </p:set>
                                  </p:childTnLst>
                                </p:cTn>
                              </p:par>
                              <p:par>
                                <p:cTn id="33" presetID="22" presetClass="entr" presetSubtype="4"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wipe(down)">
                                      <p:cBhvr>
                                        <p:cTn id="35" dur="1000"/>
                                        <p:tgtEl>
                                          <p:spTgt spid="73"/>
                                        </p:tgtEl>
                                      </p:cBhvr>
                                    </p:animEffect>
                                  </p:childTnLst>
                                </p:cTn>
                              </p:par>
                              <p:par>
                                <p:cTn id="36" presetID="10" presetClass="exit" presetSubtype="0" fill="hold" grpId="0" nodeType="withEffect">
                                  <p:stCondLst>
                                    <p:cond delay="0"/>
                                  </p:stCondLst>
                                  <p:childTnLst>
                                    <p:animEffect transition="out" filter="fade">
                                      <p:cBhvr>
                                        <p:cTn id="37" dur="1000"/>
                                        <p:tgtEl>
                                          <p:spTgt spid="40"/>
                                        </p:tgtEl>
                                      </p:cBhvr>
                                    </p:animEffect>
                                    <p:set>
                                      <p:cBhvr>
                                        <p:cTn id="38" dur="1" fill="hold">
                                          <p:stCondLst>
                                            <p:cond delay="999"/>
                                          </p:stCondLst>
                                        </p:cTn>
                                        <p:tgtEl>
                                          <p:spTgt spid="40"/>
                                        </p:tgtEl>
                                        <p:attrNameLst>
                                          <p:attrName>style.visibility</p:attrName>
                                        </p:attrNameLst>
                                      </p:cBhvr>
                                      <p:to>
                                        <p:strVal val="hidden"/>
                                      </p:to>
                                    </p:set>
                                  </p:childTnLst>
                                </p:cTn>
                              </p:par>
                              <p:par>
                                <p:cTn id="39" presetID="22" presetClass="entr" presetSubtype="4" fill="hold" grpId="0" nodeType="withEffect">
                                  <p:stCondLst>
                                    <p:cond delay="0"/>
                                  </p:stCondLst>
                                  <p:childTnLst>
                                    <p:set>
                                      <p:cBhvr>
                                        <p:cTn id="40" dur="1" fill="hold">
                                          <p:stCondLst>
                                            <p:cond delay="0"/>
                                          </p:stCondLst>
                                        </p:cTn>
                                        <p:tgtEl>
                                          <p:spTgt spid="71"/>
                                        </p:tgtEl>
                                        <p:attrNameLst>
                                          <p:attrName>style.visibility</p:attrName>
                                        </p:attrNameLst>
                                      </p:cBhvr>
                                      <p:to>
                                        <p:strVal val="visible"/>
                                      </p:to>
                                    </p:set>
                                    <p:animEffect transition="in" filter="wipe(down)">
                                      <p:cBhvr>
                                        <p:cTn id="41" dur="1000"/>
                                        <p:tgtEl>
                                          <p:spTgt spid="71"/>
                                        </p:tgtEl>
                                      </p:cBhvr>
                                    </p:animEffect>
                                  </p:childTnLst>
                                </p:cTn>
                              </p:par>
                              <p:par>
                                <p:cTn id="42" presetID="10" presetClass="exit" presetSubtype="0" fill="hold" grpId="0" nodeType="withEffect">
                                  <p:stCondLst>
                                    <p:cond delay="0"/>
                                  </p:stCondLst>
                                  <p:childTnLst>
                                    <p:animEffect transition="out" filter="fade">
                                      <p:cBhvr>
                                        <p:cTn id="43" dur="1000"/>
                                        <p:tgtEl>
                                          <p:spTgt spid="36"/>
                                        </p:tgtEl>
                                      </p:cBhvr>
                                    </p:animEffect>
                                    <p:set>
                                      <p:cBhvr>
                                        <p:cTn id="44" dur="1" fill="hold">
                                          <p:stCondLst>
                                            <p:cond delay="999"/>
                                          </p:stCondLst>
                                        </p:cTn>
                                        <p:tgtEl>
                                          <p:spTgt spid="36"/>
                                        </p:tgtEl>
                                        <p:attrNameLst>
                                          <p:attrName>style.visibility</p:attrName>
                                        </p:attrNameLst>
                                      </p:cBhvr>
                                      <p:to>
                                        <p:strVal val="hidden"/>
                                      </p:to>
                                    </p:set>
                                  </p:childTnLst>
                                </p:cTn>
                              </p:par>
                              <p:par>
                                <p:cTn id="45" presetID="22" presetClass="entr" presetSubtype="4" fill="hold" grpId="0" nodeType="withEffect">
                                  <p:stCondLst>
                                    <p:cond delay="0"/>
                                  </p:stCondLst>
                                  <p:childTnLst>
                                    <p:set>
                                      <p:cBhvr>
                                        <p:cTn id="46" dur="1" fill="hold">
                                          <p:stCondLst>
                                            <p:cond delay="0"/>
                                          </p:stCondLst>
                                        </p:cTn>
                                        <p:tgtEl>
                                          <p:spTgt spid="64"/>
                                        </p:tgtEl>
                                        <p:attrNameLst>
                                          <p:attrName>style.visibility</p:attrName>
                                        </p:attrNameLst>
                                      </p:cBhvr>
                                      <p:to>
                                        <p:strVal val="visible"/>
                                      </p:to>
                                    </p:set>
                                    <p:animEffect transition="in" filter="wipe(down)">
                                      <p:cBhvr>
                                        <p:cTn id="47" dur="1000"/>
                                        <p:tgtEl>
                                          <p:spTgt spid="64"/>
                                        </p:tgtEl>
                                      </p:cBhvr>
                                    </p:animEffect>
                                  </p:childTnLst>
                                </p:cTn>
                              </p:par>
                              <p:par>
                                <p:cTn id="48" presetID="10" presetClass="exit" presetSubtype="0" fill="hold" grpId="0" nodeType="withEffect">
                                  <p:stCondLst>
                                    <p:cond delay="0"/>
                                  </p:stCondLst>
                                  <p:childTnLst>
                                    <p:animEffect transition="out" filter="fade">
                                      <p:cBhvr>
                                        <p:cTn id="49" dur="1000"/>
                                        <p:tgtEl>
                                          <p:spTgt spid="50"/>
                                        </p:tgtEl>
                                      </p:cBhvr>
                                    </p:animEffect>
                                    <p:set>
                                      <p:cBhvr>
                                        <p:cTn id="50" dur="1" fill="hold">
                                          <p:stCondLst>
                                            <p:cond delay="999"/>
                                          </p:stCondLst>
                                        </p:cTn>
                                        <p:tgtEl>
                                          <p:spTgt spid="50"/>
                                        </p:tgtEl>
                                        <p:attrNameLst>
                                          <p:attrName>style.visibility</p:attrName>
                                        </p:attrNameLst>
                                      </p:cBhvr>
                                      <p:to>
                                        <p:strVal val="hidden"/>
                                      </p:to>
                                    </p:set>
                                  </p:childTnLst>
                                </p:cTn>
                              </p:par>
                              <p:par>
                                <p:cTn id="51" presetID="22" presetClass="entr" presetSubtype="4" fill="hold" grpId="0" nodeType="with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wipe(down)">
                                      <p:cBhvr>
                                        <p:cTn id="53" dur="1000"/>
                                        <p:tgtEl>
                                          <p:spTgt spid="68"/>
                                        </p:tgtEl>
                                      </p:cBhvr>
                                    </p:animEffect>
                                  </p:childTnLst>
                                </p:cTn>
                              </p:par>
                            </p:childTnLst>
                          </p:cTn>
                        </p:par>
                        <p:par>
                          <p:cTn id="54" fill="hold">
                            <p:stCondLst>
                              <p:cond delay="1000"/>
                            </p:stCondLst>
                            <p:childTnLst>
                              <p:par>
                                <p:cTn id="55" presetID="22" presetClass="entr" presetSubtype="8" fill="hold" grpId="0" nodeType="afterEffect">
                                  <p:stCondLst>
                                    <p:cond delay="250"/>
                                  </p:stCondLst>
                                  <p:childTnLst>
                                    <p:set>
                                      <p:cBhvr>
                                        <p:cTn id="56" dur="1" fill="hold">
                                          <p:stCondLst>
                                            <p:cond delay="0"/>
                                          </p:stCondLst>
                                        </p:cTn>
                                        <p:tgtEl>
                                          <p:spTgt spid="58"/>
                                        </p:tgtEl>
                                        <p:attrNameLst>
                                          <p:attrName>style.visibility</p:attrName>
                                        </p:attrNameLst>
                                      </p:cBhvr>
                                      <p:to>
                                        <p:strVal val="visible"/>
                                      </p:to>
                                    </p:set>
                                    <p:animEffect transition="in" filter="wipe(left)">
                                      <p:cBhvr>
                                        <p:cTn id="57" dur="1000"/>
                                        <p:tgtEl>
                                          <p:spTgt spid="58"/>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xit" presetSubtype="0" fill="hold" grpId="0" nodeType="clickEffect">
                                  <p:stCondLst>
                                    <p:cond delay="0"/>
                                  </p:stCondLst>
                                  <p:childTnLst>
                                    <p:animEffect transition="out" filter="fade">
                                      <p:cBhvr>
                                        <p:cTn id="61" dur="1000"/>
                                        <p:tgtEl>
                                          <p:spTgt spid="45"/>
                                        </p:tgtEl>
                                      </p:cBhvr>
                                    </p:animEffect>
                                    <p:anim calcmode="lin" valueType="num">
                                      <p:cBhvr>
                                        <p:cTn id="62" dur="1000"/>
                                        <p:tgtEl>
                                          <p:spTgt spid="45"/>
                                        </p:tgtEl>
                                        <p:attrNameLst>
                                          <p:attrName>ppt_x</p:attrName>
                                        </p:attrNameLst>
                                      </p:cBhvr>
                                      <p:tavLst>
                                        <p:tav tm="0">
                                          <p:val>
                                            <p:strVal val="ppt_x"/>
                                          </p:val>
                                        </p:tav>
                                        <p:tav tm="100000">
                                          <p:val>
                                            <p:strVal val="ppt_x"/>
                                          </p:val>
                                        </p:tav>
                                      </p:tavLst>
                                    </p:anim>
                                    <p:anim calcmode="lin" valueType="num">
                                      <p:cBhvr>
                                        <p:cTn id="63" dur="1000"/>
                                        <p:tgtEl>
                                          <p:spTgt spid="45"/>
                                        </p:tgtEl>
                                        <p:attrNameLst>
                                          <p:attrName>ppt_y</p:attrName>
                                        </p:attrNameLst>
                                      </p:cBhvr>
                                      <p:tavLst>
                                        <p:tav tm="0">
                                          <p:val>
                                            <p:strVal val="ppt_y"/>
                                          </p:val>
                                        </p:tav>
                                        <p:tav tm="100000">
                                          <p:val>
                                            <p:strVal val="ppt_y+.1"/>
                                          </p:val>
                                        </p:tav>
                                      </p:tavLst>
                                    </p:anim>
                                    <p:set>
                                      <p:cBhvr>
                                        <p:cTn id="64" dur="1" fill="hold">
                                          <p:stCondLst>
                                            <p:cond delay="999"/>
                                          </p:stCondLst>
                                        </p:cTn>
                                        <p:tgtEl>
                                          <p:spTgt spid="45"/>
                                        </p:tgtEl>
                                        <p:attrNameLst>
                                          <p:attrName>style.visibility</p:attrName>
                                        </p:attrNameLst>
                                      </p:cBhvr>
                                      <p:to>
                                        <p:strVal val="hidden"/>
                                      </p:to>
                                    </p:set>
                                  </p:childTnLst>
                                </p:cTn>
                              </p:par>
                              <p:par>
                                <p:cTn id="65" presetID="22" presetClass="entr" presetSubtype="4" fill="hold" grpId="0" nodeType="withEffect">
                                  <p:stCondLst>
                                    <p:cond delay="250"/>
                                  </p:stCondLst>
                                  <p:childTnLst>
                                    <p:set>
                                      <p:cBhvr>
                                        <p:cTn id="66" dur="1" fill="hold">
                                          <p:stCondLst>
                                            <p:cond delay="0"/>
                                          </p:stCondLst>
                                        </p:cTn>
                                        <p:tgtEl>
                                          <p:spTgt spid="62"/>
                                        </p:tgtEl>
                                        <p:attrNameLst>
                                          <p:attrName>style.visibility</p:attrName>
                                        </p:attrNameLst>
                                      </p:cBhvr>
                                      <p:to>
                                        <p:strVal val="visible"/>
                                      </p:to>
                                    </p:set>
                                    <p:animEffect transition="in" filter="wipe(down)">
                                      <p:cBhvr>
                                        <p:cTn id="67" dur="1000"/>
                                        <p:tgtEl>
                                          <p:spTgt spid="62"/>
                                        </p:tgtEl>
                                      </p:cBhvr>
                                    </p:animEffect>
                                  </p:childTnLst>
                                </p:cTn>
                              </p:par>
                            </p:childTnLst>
                          </p:cTn>
                        </p:par>
                        <p:par>
                          <p:cTn id="68" fill="hold">
                            <p:stCondLst>
                              <p:cond delay="1250"/>
                            </p:stCondLst>
                            <p:childTnLst>
                              <p:par>
                                <p:cTn id="69" presetID="42" presetClass="path" presetSubtype="0" accel="50000" decel="50000" fill="hold" grpId="0" nodeType="afterEffect">
                                  <p:stCondLst>
                                    <p:cond delay="250"/>
                                  </p:stCondLst>
                                  <p:childTnLst>
                                    <p:animMotion origin="layout" path="M 1.66667E-6 0.00208 L 0.00104 0.08393 " pathEditMode="relative" rAng="0" ptsTypes="AA">
                                      <p:cBhvr>
                                        <p:cTn id="70" dur="1500" fill="hold"/>
                                        <p:tgtEl>
                                          <p:spTgt spid="46"/>
                                        </p:tgtEl>
                                        <p:attrNameLst>
                                          <p:attrName>ppt_x</p:attrName>
                                          <p:attrName>ppt_y</p:attrName>
                                        </p:attrNameLst>
                                      </p:cBhvr>
                                      <p:rCtr x="52" y="4092"/>
                                    </p:animMotion>
                                  </p:childTnLst>
                                </p:cTn>
                              </p:par>
                              <p:par>
                                <p:cTn id="71" presetID="10" presetClass="exit" presetSubtype="0" fill="hold" grpId="0" nodeType="withEffect">
                                  <p:stCondLst>
                                    <p:cond delay="250"/>
                                  </p:stCondLst>
                                  <p:childTnLst>
                                    <p:animEffect transition="out" filter="fade">
                                      <p:cBhvr>
                                        <p:cTn id="72" dur="1000"/>
                                        <p:tgtEl>
                                          <p:spTgt spid="39"/>
                                        </p:tgtEl>
                                      </p:cBhvr>
                                    </p:animEffect>
                                    <p:set>
                                      <p:cBhvr>
                                        <p:cTn id="73" dur="1" fill="hold">
                                          <p:stCondLst>
                                            <p:cond delay="999"/>
                                          </p:stCondLst>
                                        </p:cTn>
                                        <p:tgtEl>
                                          <p:spTgt spid="39"/>
                                        </p:tgtEl>
                                        <p:attrNameLst>
                                          <p:attrName>style.visibility</p:attrName>
                                        </p:attrNameLst>
                                      </p:cBhvr>
                                      <p:to>
                                        <p:strVal val="hidden"/>
                                      </p:to>
                                    </p:set>
                                  </p:childTnLst>
                                </p:cTn>
                              </p:par>
                              <p:par>
                                <p:cTn id="74" presetID="22" presetClass="entr" presetSubtype="4" fill="hold" grpId="0" nodeType="withEffect">
                                  <p:stCondLst>
                                    <p:cond delay="250"/>
                                  </p:stCondLst>
                                  <p:childTnLst>
                                    <p:set>
                                      <p:cBhvr>
                                        <p:cTn id="75" dur="1" fill="hold">
                                          <p:stCondLst>
                                            <p:cond delay="0"/>
                                          </p:stCondLst>
                                        </p:cTn>
                                        <p:tgtEl>
                                          <p:spTgt spid="65"/>
                                        </p:tgtEl>
                                        <p:attrNameLst>
                                          <p:attrName>style.visibility</p:attrName>
                                        </p:attrNameLst>
                                      </p:cBhvr>
                                      <p:to>
                                        <p:strVal val="visible"/>
                                      </p:to>
                                    </p:set>
                                    <p:animEffect transition="in" filter="wipe(down)">
                                      <p:cBhvr>
                                        <p:cTn id="76" dur="1000"/>
                                        <p:tgtEl>
                                          <p:spTgt spid="65"/>
                                        </p:tgtEl>
                                      </p:cBhvr>
                                    </p:animEffect>
                                  </p:childTnLst>
                                </p:cTn>
                              </p:par>
                            </p:childTnLst>
                          </p:cTn>
                        </p:par>
                        <p:par>
                          <p:cTn id="77" fill="hold">
                            <p:stCondLst>
                              <p:cond delay="3000"/>
                            </p:stCondLst>
                            <p:childTnLst>
                              <p:par>
                                <p:cTn id="78" presetID="22" presetClass="entr" presetSubtype="8" fill="hold" grpId="0" nodeType="afterEffect">
                                  <p:stCondLst>
                                    <p:cond delay="250"/>
                                  </p:stCondLst>
                                  <p:childTnLst>
                                    <p:set>
                                      <p:cBhvr>
                                        <p:cTn id="79" dur="1" fill="hold">
                                          <p:stCondLst>
                                            <p:cond delay="0"/>
                                          </p:stCondLst>
                                        </p:cTn>
                                        <p:tgtEl>
                                          <p:spTgt spid="59"/>
                                        </p:tgtEl>
                                        <p:attrNameLst>
                                          <p:attrName>style.visibility</p:attrName>
                                        </p:attrNameLst>
                                      </p:cBhvr>
                                      <p:to>
                                        <p:strVal val="visible"/>
                                      </p:to>
                                    </p:set>
                                    <p:animEffect transition="in" filter="wipe(left)">
                                      <p:cBhvr>
                                        <p:cTn id="80" dur="1000"/>
                                        <p:tgtEl>
                                          <p:spTgt spid="59"/>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xit" presetSubtype="0" fill="hold" grpId="0" nodeType="clickEffect">
                                  <p:stCondLst>
                                    <p:cond delay="0"/>
                                  </p:stCondLst>
                                  <p:childTnLst>
                                    <p:animEffect transition="out" filter="fade">
                                      <p:cBhvr>
                                        <p:cTn id="84" dur="1000"/>
                                        <p:tgtEl>
                                          <p:spTgt spid="47"/>
                                        </p:tgtEl>
                                      </p:cBhvr>
                                    </p:animEffect>
                                    <p:anim calcmode="lin" valueType="num">
                                      <p:cBhvr>
                                        <p:cTn id="85" dur="1000"/>
                                        <p:tgtEl>
                                          <p:spTgt spid="47"/>
                                        </p:tgtEl>
                                        <p:attrNameLst>
                                          <p:attrName>ppt_x</p:attrName>
                                        </p:attrNameLst>
                                      </p:cBhvr>
                                      <p:tavLst>
                                        <p:tav tm="0">
                                          <p:val>
                                            <p:strVal val="ppt_x"/>
                                          </p:val>
                                        </p:tav>
                                        <p:tav tm="100000">
                                          <p:val>
                                            <p:strVal val="ppt_x"/>
                                          </p:val>
                                        </p:tav>
                                      </p:tavLst>
                                    </p:anim>
                                    <p:anim calcmode="lin" valueType="num">
                                      <p:cBhvr>
                                        <p:cTn id="86" dur="1000"/>
                                        <p:tgtEl>
                                          <p:spTgt spid="47"/>
                                        </p:tgtEl>
                                        <p:attrNameLst>
                                          <p:attrName>ppt_y</p:attrName>
                                        </p:attrNameLst>
                                      </p:cBhvr>
                                      <p:tavLst>
                                        <p:tav tm="0">
                                          <p:val>
                                            <p:strVal val="ppt_y"/>
                                          </p:val>
                                        </p:tav>
                                        <p:tav tm="100000">
                                          <p:val>
                                            <p:strVal val="ppt_y+.1"/>
                                          </p:val>
                                        </p:tav>
                                      </p:tavLst>
                                    </p:anim>
                                    <p:set>
                                      <p:cBhvr>
                                        <p:cTn id="87" dur="1" fill="hold">
                                          <p:stCondLst>
                                            <p:cond delay="999"/>
                                          </p:stCondLst>
                                        </p:cTn>
                                        <p:tgtEl>
                                          <p:spTgt spid="47"/>
                                        </p:tgtEl>
                                        <p:attrNameLst>
                                          <p:attrName>style.visibility</p:attrName>
                                        </p:attrNameLst>
                                      </p:cBhvr>
                                      <p:to>
                                        <p:strVal val="hidden"/>
                                      </p:to>
                                    </p:set>
                                  </p:childTnLst>
                                </p:cTn>
                              </p:par>
                              <p:par>
                                <p:cTn id="88" presetID="22" presetClass="entr" presetSubtype="4" fill="hold" grpId="0" nodeType="withEffect">
                                  <p:stCondLst>
                                    <p:cond delay="250"/>
                                  </p:stCondLst>
                                  <p:childTnLst>
                                    <p:set>
                                      <p:cBhvr>
                                        <p:cTn id="89" dur="1" fill="hold">
                                          <p:stCondLst>
                                            <p:cond delay="0"/>
                                          </p:stCondLst>
                                        </p:cTn>
                                        <p:tgtEl>
                                          <p:spTgt spid="63"/>
                                        </p:tgtEl>
                                        <p:attrNameLst>
                                          <p:attrName>style.visibility</p:attrName>
                                        </p:attrNameLst>
                                      </p:cBhvr>
                                      <p:to>
                                        <p:strVal val="visible"/>
                                      </p:to>
                                    </p:set>
                                    <p:animEffect transition="in" filter="wipe(down)">
                                      <p:cBhvr>
                                        <p:cTn id="90" dur="1000"/>
                                        <p:tgtEl>
                                          <p:spTgt spid="63"/>
                                        </p:tgtEl>
                                      </p:cBhvr>
                                    </p:animEffect>
                                  </p:childTnLst>
                                </p:cTn>
                              </p:par>
                            </p:childTnLst>
                          </p:cTn>
                        </p:par>
                        <p:par>
                          <p:cTn id="91" fill="hold">
                            <p:stCondLst>
                              <p:cond delay="1250"/>
                            </p:stCondLst>
                            <p:childTnLst>
                              <p:par>
                                <p:cTn id="92" presetID="42" presetClass="path" presetSubtype="0" accel="50000" decel="50000" fill="hold" grpId="0" nodeType="afterEffect">
                                  <p:stCondLst>
                                    <p:cond delay="250"/>
                                  </p:stCondLst>
                                  <p:childTnLst>
                                    <p:animMotion origin="layout" path="M -2.22222E-6 -0.00416 L -0.00104 0.07977 " pathEditMode="relative" rAng="0" ptsTypes="AA">
                                      <p:cBhvr>
                                        <p:cTn id="93" dur="1500" fill="hold"/>
                                        <p:tgtEl>
                                          <p:spTgt spid="48"/>
                                        </p:tgtEl>
                                        <p:attrNameLst>
                                          <p:attrName>ppt_x</p:attrName>
                                          <p:attrName>ppt_y</p:attrName>
                                        </p:attrNameLst>
                                      </p:cBhvr>
                                      <p:rCtr x="-52" y="4185"/>
                                    </p:animMotion>
                                  </p:childTnLst>
                                </p:cTn>
                              </p:par>
                              <p:par>
                                <p:cTn id="94" presetID="10" presetClass="exit" presetSubtype="0" fill="hold" grpId="0" nodeType="withEffect">
                                  <p:stCondLst>
                                    <p:cond delay="250"/>
                                  </p:stCondLst>
                                  <p:childTnLst>
                                    <p:animEffect transition="out" filter="fade">
                                      <p:cBhvr>
                                        <p:cTn id="95" dur="1000"/>
                                        <p:tgtEl>
                                          <p:spTgt spid="38"/>
                                        </p:tgtEl>
                                      </p:cBhvr>
                                    </p:animEffect>
                                    <p:set>
                                      <p:cBhvr>
                                        <p:cTn id="96" dur="1" fill="hold">
                                          <p:stCondLst>
                                            <p:cond delay="999"/>
                                          </p:stCondLst>
                                        </p:cTn>
                                        <p:tgtEl>
                                          <p:spTgt spid="38"/>
                                        </p:tgtEl>
                                        <p:attrNameLst>
                                          <p:attrName>style.visibility</p:attrName>
                                        </p:attrNameLst>
                                      </p:cBhvr>
                                      <p:to>
                                        <p:strVal val="hidden"/>
                                      </p:to>
                                    </p:set>
                                  </p:childTnLst>
                                </p:cTn>
                              </p:par>
                              <p:par>
                                <p:cTn id="97" presetID="22" presetClass="entr" presetSubtype="4" fill="hold" grpId="0" nodeType="withEffect">
                                  <p:stCondLst>
                                    <p:cond delay="250"/>
                                  </p:stCondLst>
                                  <p:childTnLst>
                                    <p:set>
                                      <p:cBhvr>
                                        <p:cTn id="98" dur="1" fill="hold">
                                          <p:stCondLst>
                                            <p:cond delay="0"/>
                                          </p:stCondLst>
                                        </p:cTn>
                                        <p:tgtEl>
                                          <p:spTgt spid="66"/>
                                        </p:tgtEl>
                                        <p:attrNameLst>
                                          <p:attrName>style.visibility</p:attrName>
                                        </p:attrNameLst>
                                      </p:cBhvr>
                                      <p:to>
                                        <p:strVal val="visible"/>
                                      </p:to>
                                    </p:set>
                                    <p:animEffect transition="in" filter="wipe(down)">
                                      <p:cBhvr>
                                        <p:cTn id="99" dur="1000"/>
                                        <p:tgtEl>
                                          <p:spTgt spid="66"/>
                                        </p:tgtEl>
                                      </p:cBhvr>
                                    </p:animEffect>
                                  </p:childTnLst>
                                </p:cTn>
                              </p:par>
                            </p:childTnLst>
                          </p:cTn>
                        </p:par>
                        <p:par>
                          <p:cTn id="100" fill="hold">
                            <p:stCondLst>
                              <p:cond delay="3000"/>
                            </p:stCondLst>
                            <p:childTnLst>
                              <p:par>
                                <p:cTn id="101" presetID="22" presetClass="entr" presetSubtype="8" fill="hold" grpId="0" nodeType="afterEffect">
                                  <p:stCondLst>
                                    <p:cond delay="250"/>
                                  </p:stCondLst>
                                  <p:childTnLst>
                                    <p:set>
                                      <p:cBhvr>
                                        <p:cTn id="102" dur="1" fill="hold">
                                          <p:stCondLst>
                                            <p:cond delay="0"/>
                                          </p:stCondLst>
                                        </p:cTn>
                                        <p:tgtEl>
                                          <p:spTgt spid="60"/>
                                        </p:tgtEl>
                                        <p:attrNameLst>
                                          <p:attrName>style.visibility</p:attrName>
                                        </p:attrNameLst>
                                      </p:cBhvr>
                                      <p:to>
                                        <p:strVal val="visible"/>
                                      </p:to>
                                    </p:set>
                                    <p:animEffect transition="in" filter="wipe(left)">
                                      <p:cBhvr>
                                        <p:cTn id="103" dur="1000"/>
                                        <p:tgtEl>
                                          <p:spTgt spid="60"/>
                                        </p:tgtEl>
                                      </p:cBhvr>
                                    </p:animEffect>
                                  </p:childTnLst>
                                </p:cTn>
                              </p:par>
                            </p:childTnLst>
                          </p:cTn>
                        </p:par>
                        <p:par>
                          <p:cTn id="104" fill="hold">
                            <p:stCondLst>
                              <p:cond delay="4250"/>
                            </p:stCondLst>
                            <p:childTnLst>
                              <p:par>
                                <p:cTn id="105" presetID="10" presetClass="exit" presetSubtype="0" fill="hold" grpId="0" nodeType="afterEffect">
                                  <p:stCondLst>
                                    <p:cond delay="250"/>
                                  </p:stCondLst>
                                  <p:childTnLst>
                                    <p:animEffect transition="out" filter="fade">
                                      <p:cBhvr>
                                        <p:cTn id="106" dur="500"/>
                                        <p:tgtEl>
                                          <p:spTgt spid="67"/>
                                        </p:tgtEl>
                                      </p:cBhvr>
                                    </p:animEffect>
                                    <p:set>
                                      <p:cBhvr>
                                        <p:cTn id="107" dur="1" fill="hold">
                                          <p:stCondLst>
                                            <p:cond delay="499"/>
                                          </p:stCondLst>
                                        </p:cTn>
                                        <p:tgtEl>
                                          <p:spTgt spid="67"/>
                                        </p:tgtEl>
                                        <p:attrNameLst>
                                          <p:attrName>style.visibility</p:attrName>
                                        </p:attrNameLst>
                                      </p:cBhvr>
                                      <p:to>
                                        <p:strVal val="hidden"/>
                                      </p:to>
                                    </p:set>
                                  </p:childTnLst>
                                </p:cTn>
                              </p:par>
                              <p:par>
                                <p:cTn id="108" presetID="10" presetClass="entr" presetSubtype="0" fill="hold" grpId="0" nodeType="withEffect">
                                  <p:stCondLst>
                                    <p:cond delay="250"/>
                                  </p:stCondLst>
                                  <p:childTnLst>
                                    <p:set>
                                      <p:cBhvr>
                                        <p:cTn id="109" dur="1" fill="hold">
                                          <p:stCondLst>
                                            <p:cond delay="0"/>
                                          </p:stCondLst>
                                        </p:cTn>
                                        <p:tgtEl>
                                          <p:spTgt spid="77"/>
                                        </p:tgtEl>
                                        <p:attrNameLst>
                                          <p:attrName>style.visibility</p:attrName>
                                        </p:attrNameLst>
                                      </p:cBhvr>
                                      <p:to>
                                        <p:strVal val="visible"/>
                                      </p:to>
                                    </p:set>
                                    <p:animEffect transition="in" filter="fade">
                                      <p:cBhvr>
                                        <p:cTn id="11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5" grpId="0" animBg="1"/>
      <p:bldP spid="46" grpId="0" animBg="1"/>
      <p:bldP spid="47" grpId="0" animBg="1"/>
      <p:bldP spid="48" grpId="0" animBg="1"/>
      <p:bldP spid="49" grpId="0" animBg="1"/>
      <p:bldP spid="50" grpId="0" animBg="1"/>
      <p:bldP spid="58" grpId="0"/>
      <p:bldP spid="59" grpId="0"/>
      <p:bldP spid="60" grpId="0"/>
      <p:bldP spid="62" grpId="0" animBg="1"/>
      <p:bldP spid="63" grpId="0" animBg="1"/>
      <p:bldP spid="64" grpId="0" animBg="1"/>
      <p:bldP spid="65" grpId="0" animBg="1"/>
      <p:bldP spid="66" grpId="0" animBg="1"/>
      <p:bldP spid="67" grpId="0" animBg="1"/>
      <p:bldP spid="68" grpId="0" animBg="1"/>
      <p:bldP spid="71" grpId="0" animBg="1"/>
      <p:bldP spid="72" grpId="0" animBg="1"/>
      <p:bldP spid="73" grpId="0" animBg="1"/>
      <p:bldP spid="74" grpId="0" animBg="1"/>
      <p:bldP spid="7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noAutofit/>
          </a:bodyPr>
          <a:lstStyle/>
          <a:p>
            <a:r>
              <a:rPr lang="ja-JP" altLang="en-US" sz="3600" dirty="0"/>
              <a:t>負担部分の範囲内の弁済と</a:t>
            </a:r>
            <a:r>
              <a:rPr lang="en-US" altLang="ja-JP" sz="3600" dirty="0"/>
              <a:t/>
            </a:r>
            <a:br>
              <a:rPr lang="en-US" altLang="ja-JP" sz="3600" dirty="0"/>
            </a:br>
            <a:r>
              <a:rPr lang="ja-JP" altLang="en-US" sz="3600" dirty="0"/>
              <a:t>負担分を超える弁済との区別</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
        <p:nvSpPr>
          <p:cNvPr id="6" name="円形吹き出し 5"/>
          <p:cNvSpPr/>
          <p:nvPr/>
        </p:nvSpPr>
        <p:spPr>
          <a:xfrm>
            <a:off x="3779912" y="5301208"/>
            <a:ext cx="3312368" cy="998822"/>
          </a:xfrm>
          <a:prstGeom prst="wedgeEllipseCallout">
            <a:avLst>
              <a:gd name="adj1" fmla="val -69604"/>
              <a:gd name="adj2" fmla="val -2531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準用関係は，順序を変更すると，意味が全く異なる場合がある。</a:t>
            </a:r>
            <a:endParaRPr kumimoji="1" lang="ja-JP" altLang="en-US" dirty="0"/>
          </a:p>
        </p:txBody>
      </p:sp>
      <p:sp>
        <p:nvSpPr>
          <p:cNvPr id="7" name="円形吹き出し 6"/>
          <p:cNvSpPr/>
          <p:nvPr/>
        </p:nvSpPr>
        <p:spPr>
          <a:xfrm>
            <a:off x="3779912" y="5301208"/>
            <a:ext cx="3312368" cy="998822"/>
          </a:xfrm>
          <a:prstGeom prst="wedgeEllipseCallout">
            <a:avLst>
              <a:gd name="adj1" fmla="val 50481"/>
              <a:gd name="adj2" fmla="val -5430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solidFill>
                  <a:srgbClr val="FFFF00"/>
                </a:solidFill>
              </a:rPr>
              <a:t>準用</a:t>
            </a:r>
            <a:r>
              <a:rPr kumimoji="1" lang="ja-JP" altLang="en-US" dirty="0" smtClean="0"/>
              <a:t>関係は，順序を変えると，意味が違ってしまう場合がある。</a:t>
            </a:r>
            <a:endParaRPr kumimoji="1" lang="ja-JP" altLang="en-US" dirty="0"/>
          </a:p>
        </p:txBody>
      </p:sp>
      <p:sp>
        <p:nvSpPr>
          <p:cNvPr id="8" name="テキスト プレースホルダー 6"/>
          <p:cNvSpPr txBox="1">
            <a:spLocks/>
          </p:cNvSpPr>
          <p:nvPr/>
        </p:nvSpPr>
        <p:spPr>
          <a:xfrm>
            <a:off x="457200" y="1340768"/>
            <a:ext cx="4040188" cy="453727"/>
          </a:xfrm>
          <a:prstGeom prst="rect">
            <a:avLst/>
          </a:prstGeom>
        </p:spPr>
        <p:txBody>
          <a:bodyPr>
            <a:normAutofit fontScale="8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現行民法の規定</a:t>
            </a:r>
            <a:endParaRPr lang="ja-JP" altLang="en-US" dirty="0"/>
          </a:p>
        </p:txBody>
      </p:sp>
      <p:sp>
        <p:nvSpPr>
          <p:cNvPr id="9" name="コンテンツ プレースホルダー 7"/>
          <p:cNvSpPr txBox="1">
            <a:spLocks/>
          </p:cNvSpPr>
          <p:nvPr/>
        </p:nvSpPr>
        <p:spPr>
          <a:xfrm>
            <a:off x="457200" y="1794495"/>
            <a:ext cx="4040188" cy="2118221"/>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smtClean="0"/>
              <a:t>第</a:t>
            </a:r>
            <a:r>
              <a:rPr lang="en-US" altLang="ja-JP" sz="1800" b="1" smtClean="0"/>
              <a:t>442</a:t>
            </a:r>
            <a:r>
              <a:rPr lang="ja-JP" altLang="en-US" sz="1800" b="1" smtClean="0"/>
              <a:t>条</a:t>
            </a:r>
            <a:r>
              <a:rPr lang="ja-JP" altLang="en-US" sz="1800" smtClean="0"/>
              <a:t>（連帯債務者間の求償権）</a:t>
            </a:r>
            <a:endParaRPr lang="en-US" altLang="ja-JP" sz="1800" smtClean="0"/>
          </a:p>
          <a:p>
            <a:pPr lvl="1"/>
            <a:r>
              <a:rPr lang="ja-JP" altLang="en-US" sz="1800" smtClean="0"/>
              <a:t>①連帯債務者の</a:t>
            </a:r>
            <a:r>
              <a:rPr lang="en-US" altLang="ja-JP" sz="1800" smtClean="0"/>
              <a:t>1</a:t>
            </a:r>
            <a:r>
              <a:rPr lang="ja-JP" altLang="en-US" sz="1800" smtClean="0"/>
              <a:t>人が弁済をし，その他自己の財産をもって</a:t>
            </a:r>
            <a:r>
              <a:rPr lang="ja-JP" altLang="en-US" sz="1800" b="1" smtClean="0"/>
              <a:t>共同の免責を得たとき</a:t>
            </a:r>
            <a:r>
              <a:rPr lang="ja-JP" altLang="en-US" sz="1800" smtClean="0"/>
              <a:t>は，その連帯債務者は，他の連帯債務者に対し，各自の負担部分について求償権を有する。</a:t>
            </a:r>
            <a:endParaRPr lang="ja-JP" altLang="en-US" sz="1800" dirty="0"/>
          </a:p>
        </p:txBody>
      </p:sp>
      <p:sp>
        <p:nvSpPr>
          <p:cNvPr id="10" name="テキスト プレースホルダー 8"/>
          <p:cNvSpPr txBox="1">
            <a:spLocks/>
          </p:cNvSpPr>
          <p:nvPr/>
        </p:nvSpPr>
        <p:spPr>
          <a:xfrm>
            <a:off x="4645025" y="1340768"/>
            <a:ext cx="4041775" cy="453727"/>
          </a:xfrm>
          <a:prstGeom prst="rect">
            <a:avLst/>
          </a:prstGeom>
        </p:spPr>
        <p:txBody>
          <a:bodyPr>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旧民法の順序への復帰（案）</a:t>
            </a:r>
            <a:endParaRPr lang="ja-JP" altLang="en-US" dirty="0"/>
          </a:p>
        </p:txBody>
      </p:sp>
      <p:sp>
        <p:nvSpPr>
          <p:cNvPr id="11" name="コンテンツ プレースホルダー 9"/>
          <p:cNvSpPr txBox="1">
            <a:spLocks/>
          </p:cNvSpPr>
          <p:nvPr/>
        </p:nvSpPr>
        <p:spPr>
          <a:xfrm>
            <a:off x="4645025" y="1794496"/>
            <a:ext cx="4247455" cy="2153061"/>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1800" b="1" smtClean="0"/>
              <a:t>第</a:t>
            </a:r>
            <a:r>
              <a:rPr lang="en-US" altLang="ja-JP" sz="1800" b="1" smtClean="0"/>
              <a:t>465</a:t>
            </a:r>
            <a:r>
              <a:rPr lang="ja-JP" altLang="en-US" sz="1800" b="1" smtClean="0"/>
              <a:t>条</a:t>
            </a:r>
            <a:r>
              <a:rPr lang="ja-JP" altLang="en-US" sz="1800" smtClean="0"/>
              <a:t>（共同保証人間の求償権）</a:t>
            </a:r>
            <a:endParaRPr lang="en-US" altLang="ja-JP" sz="1800" smtClean="0"/>
          </a:p>
          <a:p>
            <a:pPr lvl="1">
              <a:buClr>
                <a:srgbClr val="00B050"/>
              </a:buClr>
              <a:buFont typeface="Wingdings" panose="05000000000000000000" pitchFamily="2" charset="2"/>
              <a:buChar char="u"/>
            </a:pPr>
            <a:r>
              <a:rPr lang="ja-JP" altLang="en-US" sz="1800" smtClean="0"/>
              <a:t>①数人の保証人がある場合において，</a:t>
            </a:r>
            <a:r>
              <a:rPr lang="en-US" altLang="ja-JP" sz="1800" smtClean="0"/>
              <a:t>…</a:t>
            </a:r>
            <a:r>
              <a:rPr lang="ja-JP" altLang="en-US" sz="1800" smtClean="0"/>
              <a:t>各保証人が全額を弁済すべき旨の特約があるため，その全額又は</a:t>
            </a:r>
            <a:r>
              <a:rPr lang="ja-JP" altLang="en-US" sz="1800" b="1" smtClean="0"/>
              <a:t>自己の負担部分を超える額を弁済したとき</a:t>
            </a:r>
            <a:r>
              <a:rPr lang="ja-JP" altLang="en-US" sz="1800" smtClean="0"/>
              <a:t>は，他の保証人に対し，各自の負担部分について求償権を有する。</a:t>
            </a:r>
            <a:r>
              <a:rPr lang="ja-JP" altLang="en-US" sz="1600" smtClean="0"/>
              <a:t>　</a:t>
            </a:r>
            <a:endParaRPr lang="ja-JP" altLang="en-US" sz="1600" dirty="0"/>
          </a:p>
        </p:txBody>
      </p:sp>
      <p:sp>
        <p:nvSpPr>
          <p:cNvPr id="12" name="テキスト ボックス 11"/>
          <p:cNvSpPr txBox="1"/>
          <p:nvPr/>
        </p:nvSpPr>
        <p:spPr>
          <a:xfrm>
            <a:off x="467544" y="3882727"/>
            <a:ext cx="4032448" cy="1754326"/>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b="1" dirty="0"/>
              <a:t>第</a:t>
            </a:r>
            <a:r>
              <a:rPr lang="en-US" altLang="ja-JP" b="1" dirty="0"/>
              <a:t>465</a:t>
            </a:r>
            <a:r>
              <a:rPr lang="ja-JP" altLang="en-US" b="1" dirty="0"/>
              <a:t>条</a:t>
            </a:r>
            <a:r>
              <a:rPr lang="ja-JP" altLang="en-US" dirty="0"/>
              <a:t>（共同保証人間の求償権</a:t>
            </a:r>
            <a:r>
              <a:rPr lang="ja-JP" altLang="en-US" dirty="0" smtClean="0"/>
              <a:t>）</a:t>
            </a:r>
            <a:endParaRPr lang="en-US" altLang="ja-JP" dirty="0" smtClean="0"/>
          </a:p>
          <a:p>
            <a:pPr marL="742950" lvl="1" indent="-285750">
              <a:buClr>
                <a:srgbClr val="FF0000"/>
              </a:buClr>
              <a:buFont typeface="Wingdings" pitchFamily="2" charset="2"/>
              <a:buChar char="n"/>
            </a:pPr>
            <a:r>
              <a:rPr lang="ja-JP" altLang="en-US" dirty="0" smtClean="0"/>
              <a:t>①</a:t>
            </a:r>
            <a:r>
              <a:rPr lang="ja-JP" altLang="en-US" dirty="0"/>
              <a:t>第</a:t>
            </a:r>
            <a:r>
              <a:rPr lang="en-US" altLang="ja-JP" dirty="0"/>
              <a:t>442</a:t>
            </a:r>
            <a:r>
              <a:rPr lang="ja-JP" altLang="en-US" dirty="0" smtClean="0"/>
              <a:t>条</a:t>
            </a:r>
            <a:r>
              <a:rPr lang="en-US" altLang="ja-JP" dirty="0" smtClean="0"/>
              <a:t>…</a:t>
            </a:r>
            <a:r>
              <a:rPr lang="ja-JP" altLang="en-US" dirty="0" smtClean="0"/>
              <a:t>の</a:t>
            </a:r>
            <a:r>
              <a:rPr lang="ja-JP" altLang="en-US" dirty="0"/>
              <a:t>規定は</a:t>
            </a:r>
            <a:r>
              <a:rPr lang="ja-JP" altLang="en-US" dirty="0" smtClean="0"/>
              <a:t>，</a:t>
            </a:r>
            <a:r>
              <a:rPr lang="en-US" altLang="ja-JP" dirty="0" smtClean="0"/>
              <a:t>…</a:t>
            </a:r>
            <a:r>
              <a:rPr lang="ja-JP" altLang="en-US" dirty="0" smtClean="0"/>
              <a:t>各保証人</a:t>
            </a:r>
            <a:r>
              <a:rPr lang="ja-JP" altLang="en-US" dirty="0"/>
              <a:t>が全額を弁済すべき旨の特約があるため，その全額又は</a:t>
            </a:r>
            <a:r>
              <a:rPr lang="ja-JP" altLang="en-US" b="1" dirty="0"/>
              <a:t>自己の負担部分を超える額を弁済したとき</a:t>
            </a:r>
            <a:r>
              <a:rPr lang="ja-JP" altLang="en-US" dirty="0"/>
              <a:t>について</a:t>
            </a:r>
            <a:r>
              <a:rPr lang="ja-JP" altLang="en-US" b="1" dirty="0">
                <a:solidFill>
                  <a:srgbClr val="FF0000"/>
                </a:solidFill>
              </a:rPr>
              <a:t>準用</a:t>
            </a:r>
            <a:r>
              <a:rPr lang="ja-JP" altLang="en-US" dirty="0"/>
              <a:t>する。</a:t>
            </a:r>
            <a:r>
              <a:rPr kumimoji="1" lang="ja-JP" altLang="en-US" dirty="0" smtClean="0"/>
              <a:t>　　</a:t>
            </a:r>
            <a:endParaRPr kumimoji="1" lang="ja-JP" altLang="en-US" dirty="0"/>
          </a:p>
        </p:txBody>
      </p:sp>
      <p:sp>
        <p:nvSpPr>
          <p:cNvPr id="13" name="テキスト ボックス 12"/>
          <p:cNvSpPr txBox="1"/>
          <p:nvPr/>
        </p:nvSpPr>
        <p:spPr>
          <a:xfrm>
            <a:off x="4644008" y="3917567"/>
            <a:ext cx="3960440" cy="1477328"/>
          </a:xfrm>
          <a:prstGeom prst="rect">
            <a:avLst/>
          </a:prstGeom>
          <a:noFill/>
        </p:spPr>
        <p:txBody>
          <a:bodyPr wrap="square" rtlCol="0">
            <a:spAutoFit/>
          </a:bodyPr>
          <a:lstStyle/>
          <a:p>
            <a:pPr marL="342900" indent="-342900">
              <a:buClr>
                <a:srgbClr val="00B050"/>
              </a:buClr>
              <a:buFont typeface="Wingdings" pitchFamily="2" charset="2"/>
              <a:buChar char="u"/>
            </a:pPr>
            <a:r>
              <a:rPr lang="ja-JP" altLang="en-US" b="1" dirty="0"/>
              <a:t>第</a:t>
            </a:r>
            <a:r>
              <a:rPr lang="en-US" altLang="ja-JP" b="1" dirty="0"/>
              <a:t>442</a:t>
            </a:r>
            <a:r>
              <a:rPr lang="ja-JP" altLang="en-US" b="1" dirty="0"/>
              <a:t>条</a:t>
            </a:r>
            <a:r>
              <a:rPr lang="ja-JP" altLang="en-US" dirty="0"/>
              <a:t>（連帯債務者間の求償権</a:t>
            </a:r>
            <a:r>
              <a:rPr lang="ja-JP" altLang="en-US" dirty="0" smtClean="0"/>
              <a:t>）</a:t>
            </a:r>
            <a:endParaRPr lang="en-US" altLang="ja-JP" dirty="0"/>
          </a:p>
          <a:p>
            <a:pPr marL="800100" lvl="1" indent="-342900">
              <a:buClr>
                <a:srgbClr val="00B050"/>
              </a:buClr>
              <a:buFont typeface="Wingdings" pitchFamily="2" charset="2"/>
              <a:buChar char="u"/>
            </a:pPr>
            <a:r>
              <a:rPr lang="ja-JP" altLang="en-US" dirty="0" smtClean="0"/>
              <a:t>①</a:t>
            </a:r>
            <a:r>
              <a:rPr lang="ja-JP" altLang="en-US" dirty="0"/>
              <a:t>連帯債務者の</a:t>
            </a:r>
            <a:r>
              <a:rPr lang="en-US" altLang="ja-JP" dirty="0"/>
              <a:t>1</a:t>
            </a:r>
            <a:r>
              <a:rPr lang="ja-JP" altLang="en-US" dirty="0"/>
              <a:t>人が弁済をし，その他自己の財産をもって</a:t>
            </a:r>
            <a:r>
              <a:rPr lang="ja-JP" altLang="en-US" b="1" dirty="0"/>
              <a:t>共同の免責を得たとき</a:t>
            </a:r>
            <a:r>
              <a:rPr lang="ja-JP" altLang="en-US" dirty="0"/>
              <a:t>は</a:t>
            </a:r>
            <a:r>
              <a:rPr lang="ja-JP" altLang="en-US" dirty="0" smtClean="0"/>
              <a:t>，第</a:t>
            </a:r>
            <a:r>
              <a:rPr lang="en-US" altLang="ja-JP" dirty="0" smtClean="0"/>
              <a:t>465</a:t>
            </a:r>
            <a:r>
              <a:rPr lang="ja-JP" altLang="en-US" dirty="0" smtClean="0"/>
              <a:t>条の規定を</a:t>
            </a:r>
            <a:r>
              <a:rPr lang="ja-JP" altLang="en-US" b="1" dirty="0" smtClean="0">
                <a:solidFill>
                  <a:schemeClr val="tx2"/>
                </a:solidFill>
              </a:rPr>
              <a:t>準用</a:t>
            </a:r>
            <a:r>
              <a:rPr lang="ja-JP" altLang="en-US" dirty="0" smtClean="0"/>
              <a:t>する。</a:t>
            </a:r>
            <a:r>
              <a:rPr kumimoji="1" lang="ja-JP" altLang="en-US" dirty="0" smtClean="0"/>
              <a:t>　</a:t>
            </a:r>
            <a:endParaRPr kumimoji="1" lang="en-US" altLang="ja-JP" dirty="0" smtClean="0"/>
          </a:p>
        </p:txBody>
      </p:sp>
      <p:cxnSp>
        <p:nvCxnSpPr>
          <p:cNvPr id="14" name="直線矢印コネクタ 13"/>
          <p:cNvCxnSpPr/>
          <p:nvPr/>
        </p:nvCxnSpPr>
        <p:spPr>
          <a:xfrm flipV="1">
            <a:off x="4211960" y="2082527"/>
            <a:ext cx="792088" cy="18722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355976" y="2082527"/>
            <a:ext cx="792088" cy="1835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雲形吹き出し 15"/>
          <p:cNvSpPr/>
          <p:nvPr/>
        </p:nvSpPr>
        <p:spPr>
          <a:xfrm>
            <a:off x="611560" y="5661248"/>
            <a:ext cx="2736304" cy="612648"/>
          </a:xfrm>
          <a:prstGeom prst="cloudCallout">
            <a:avLst>
              <a:gd name="adj1" fmla="val 37680"/>
              <a:gd name="adj2" fmla="val -7182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反対解釈が可能</a:t>
            </a:r>
            <a:endParaRPr kumimoji="1" lang="ja-JP" altLang="en-US" dirty="0"/>
          </a:p>
        </p:txBody>
      </p:sp>
      <p:sp>
        <p:nvSpPr>
          <p:cNvPr id="17" name="雲形吹き出し 16"/>
          <p:cNvSpPr/>
          <p:nvPr/>
        </p:nvSpPr>
        <p:spPr>
          <a:xfrm>
            <a:off x="7164288" y="5517232"/>
            <a:ext cx="1728192" cy="718953"/>
          </a:xfrm>
          <a:prstGeom prst="cloudCallout">
            <a:avLst>
              <a:gd name="adj1" fmla="val -40339"/>
              <a:gd name="adj2" fmla="val -8020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反対解釈できない</a:t>
            </a:r>
            <a:endParaRPr kumimoji="1" lang="ja-JP" altLang="en-US" dirty="0"/>
          </a:p>
        </p:txBody>
      </p:sp>
    </p:spTree>
    <p:extLst>
      <p:ext uri="{BB962C8B-B14F-4D97-AF65-F5344CB8AC3E}">
        <p14:creationId xmlns:p14="http://schemas.microsoft.com/office/powerpoint/2010/main" val="99862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1000"/>
                                        <p:tgtEl>
                                          <p:spTgt spid="9">
                                            <p:txEl>
                                              <p:pRg st="1" end="1"/>
                                            </p:txEl>
                                          </p:spTgt>
                                        </p:tgtEl>
                                      </p:cBhvr>
                                    </p:animEffect>
                                  </p:childTnLst>
                                </p:cTn>
                              </p:par>
                            </p:childTnLst>
                          </p:cTn>
                        </p:par>
                        <p:par>
                          <p:cTn id="12" fill="hold">
                            <p:stCondLst>
                              <p:cond delay="3000"/>
                            </p:stCondLst>
                            <p:childTnLst>
                              <p:par>
                                <p:cTn id="13" presetID="22" presetClass="entr" presetSubtype="1" fill="hold" nodeType="afterEffect">
                                  <p:stCondLst>
                                    <p:cond delay="50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500"/>
                                        <p:tgtEl>
                                          <p:spTgt spid="15"/>
                                        </p:tgtEl>
                                      </p:cBhvr>
                                    </p:animEffect>
                                  </p:childTnLst>
                                </p:cTn>
                              </p:par>
                            </p:childTnLst>
                          </p:cTn>
                        </p:par>
                        <p:par>
                          <p:cTn id="16" fill="hold">
                            <p:stCondLst>
                              <p:cond delay="4000"/>
                            </p:stCondLst>
                            <p:childTnLst>
                              <p:par>
                                <p:cTn id="17" presetID="22" presetClass="entr" presetSubtype="8" fill="hold" grpId="0" nodeType="afterEffect">
                                  <p:stCondLst>
                                    <p:cond delay="50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left)">
                                      <p:cBhvr>
                                        <p:cTn id="19" dur="1000"/>
                                        <p:tgtEl>
                                          <p:spTgt spid="13">
                                            <p:txEl>
                                              <p:pRg st="0" end="0"/>
                                            </p:txEl>
                                          </p:spTgt>
                                        </p:tgtEl>
                                      </p:cBhvr>
                                    </p:animEffect>
                                  </p:childTnLst>
                                </p:cTn>
                              </p:par>
                            </p:childTnLst>
                          </p:cTn>
                        </p:par>
                        <p:par>
                          <p:cTn id="20" fill="hold">
                            <p:stCondLst>
                              <p:cond delay="5500"/>
                            </p:stCondLst>
                            <p:childTnLst>
                              <p:par>
                                <p:cTn id="21" presetID="22" presetClass="entr" presetSubtype="1" fill="hold" grpId="0" nodeType="afterEffect">
                                  <p:stCondLst>
                                    <p:cond delay="550"/>
                                  </p:stCondLst>
                                  <p:childTnLst>
                                    <p:set>
                                      <p:cBhvr>
                                        <p:cTn id="22" dur="1" fill="hold">
                                          <p:stCondLst>
                                            <p:cond delay="0"/>
                                          </p:stCondLst>
                                        </p:cTn>
                                        <p:tgtEl>
                                          <p:spTgt spid="13">
                                            <p:txEl>
                                              <p:pRg st="1" end="1"/>
                                            </p:txEl>
                                          </p:spTgt>
                                        </p:tgtEl>
                                        <p:attrNameLst>
                                          <p:attrName>style.visibility</p:attrName>
                                        </p:attrNameLst>
                                      </p:cBhvr>
                                      <p:to>
                                        <p:strVal val="visible"/>
                                      </p:to>
                                    </p:set>
                                    <p:animEffect transition="in" filter="wipe(up)">
                                      <p:cBhvr>
                                        <p:cTn id="23" dur="1000"/>
                                        <p:tgtEl>
                                          <p:spTgt spid="13">
                                            <p:txEl>
                                              <p:pRg st="1" end="1"/>
                                            </p:txEl>
                                          </p:spTgt>
                                        </p:tgtEl>
                                      </p:cBhvr>
                                    </p:animEffect>
                                  </p:childTnLst>
                                </p:cTn>
                              </p:par>
                            </p:childTnLst>
                          </p:cTn>
                        </p:par>
                        <p:par>
                          <p:cTn id="24" fill="hold">
                            <p:stCondLst>
                              <p:cond delay="7050"/>
                            </p:stCondLst>
                            <p:childTnLst>
                              <p:par>
                                <p:cTn id="25" presetID="22" presetClass="entr" presetSubtype="8" fill="hold" grpId="0" nodeType="afterEffect">
                                  <p:stCondLst>
                                    <p:cond delay="50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left)">
                                      <p:cBhvr>
                                        <p:cTn id="27" dur="1000"/>
                                        <p:tgtEl>
                                          <p:spTgt spid="12">
                                            <p:txEl>
                                              <p:pRg st="0" end="0"/>
                                            </p:txEl>
                                          </p:spTgt>
                                        </p:tgtEl>
                                      </p:cBhvr>
                                    </p:animEffect>
                                  </p:childTnLst>
                                </p:cTn>
                              </p:par>
                            </p:childTnLst>
                          </p:cTn>
                        </p:par>
                        <p:par>
                          <p:cTn id="28" fill="hold">
                            <p:stCondLst>
                              <p:cond delay="8550"/>
                            </p:stCondLst>
                            <p:childTnLst>
                              <p:par>
                                <p:cTn id="29" presetID="22" presetClass="entr" presetSubtype="1" fill="hold" grpId="0" nodeType="afterEffect">
                                  <p:stCondLst>
                                    <p:cond delay="500"/>
                                  </p:stCondLst>
                                  <p:childTnLst>
                                    <p:set>
                                      <p:cBhvr>
                                        <p:cTn id="30" dur="1" fill="hold">
                                          <p:stCondLst>
                                            <p:cond delay="0"/>
                                          </p:stCondLst>
                                        </p:cTn>
                                        <p:tgtEl>
                                          <p:spTgt spid="12">
                                            <p:txEl>
                                              <p:pRg st="1" end="1"/>
                                            </p:txEl>
                                          </p:spTgt>
                                        </p:tgtEl>
                                        <p:attrNameLst>
                                          <p:attrName>style.visibility</p:attrName>
                                        </p:attrNameLst>
                                      </p:cBhvr>
                                      <p:to>
                                        <p:strVal val="visible"/>
                                      </p:to>
                                    </p:set>
                                    <p:animEffect transition="in" filter="wipe(up)">
                                      <p:cBhvr>
                                        <p:cTn id="31" dur="1000"/>
                                        <p:tgtEl>
                                          <p:spTgt spid="1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1000"/>
                                        <p:tgtEl>
                                          <p:spTgt spid="16"/>
                                        </p:tgtEl>
                                      </p:cBhvr>
                                    </p:animEffect>
                                  </p:childTnLst>
                                </p:cTn>
                              </p:par>
                            </p:childTnLst>
                          </p:cTn>
                        </p:par>
                        <p:par>
                          <p:cTn id="37" fill="hold">
                            <p:stCondLst>
                              <p:cond delay="1000"/>
                            </p:stCondLst>
                            <p:childTnLst>
                              <p:par>
                                <p:cTn id="38" presetID="22" presetClass="entr" presetSubtype="4" fill="hold" nodeType="after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par>
                          <p:cTn id="41" fill="hold">
                            <p:stCondLst>
                              <p:cond delay="2000"/>
                            </p:stCondLst>
                            <p:childTnLst>
                              <p:par>
                                <p:cTn id="42" presetID="22" presetClass="entr" presetSubtype="8" fill="hold" grpId="0" nodeType="afterEffect">
                                  <p:stCondLst>
                                    <p:cond delay="50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wipe(left)">
                                      <p:cBhvr>
                                        <p:cTn id="44" dur="1000"/>
                                        <p:tgtEl>
                                          <p:spTgt spid="11">
                                            <p:txEl>
                                              <p:pRg st="0" end="0"/>
                                            </p:txEl>
                                          </p:spTgt>
                                        </p:tgtEl>
                                      </p:cBhvr>
                                    </p:animEffect>
                                  </p:childTnLst>
                                </p:cTn>
                              </p:par>
                            </p:childTnLst>
                          </p:cTn>
                        </p:par>
                        <p:par>
                          <p:cTn id="45" fill="hold">
                            <p:stCondLst>
                              <p:cond delay="3500"/>
                            </p:stCondLst>
                            <p:childTnLst>
                              <p:par>
                                <p:cTn id="46" presetID="22" presetClass="entr" presetSubtype="1" fill="hold" grpId="0" nodeType="afterEffect">
                                  <p:stCondLst>
                                    <p:cond delay="500"/>
                                  </p:stCondLst>
                                  <p:childTnLst>
                                    <p:set>
                                      <p:cBhvr>
                                        <p:cTn id="47" dur="1" fill="hold">
                                          <p:stCondLst>
                                            <p:cond delay="0"/>
                                          </p:stCondLst>
                                        </p:cTn>
                                        <p:tgtEl>
                                          <p:spTgt spid="11">
                                            <p:txEl>
                                              <p:pRg st="1" end="1"/>
                                            </p:txEl>
                                          </p:spTgt>
                                        </p:tgtEl>
                                        <p:attrNameLst>
                                          <p:attrName>style.visibility</p:attrName>
                                        </p:attrNameLst>
                                      </p:cBhvr>
                                      <p:to>
                                        <p:strVal val="visible"/>
                                      </p:to>
                                    </p:set>
                                    <p:animEffect transition="in" filter="wipe(up)">
                                      <p:cBhvr>
                                        <p:cTn id="48" dur="1000"/>
                                        <p:tgtEl>
                                          <p:spTgt spid="11">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1000"/>
                                        <p:tgtEl>
                                          <p:spTgt spid="17"/>
                                        </p:tgtEl>
                                      </p:cBhvr>
                                    </p:animEffect>
                                  </p:childTnLst>
                                </p:cTn>
                              </p:par>
                            </p:childTnLst>
                          </p:cTn>
                        </p:par>
                        <p:par>
                          <p:cTn id="54" fill="hold">
                            <p:stCondLst>
                              <p:cond delay="1000"/>
                            </p:stCondLst>
                            <p:childTnLst>
                              <p:par>
                                <p:cTn id="55" presetID="16" presetClass="entr" presetSubtype="37" fill="hold" grpId="0" nodeType="afterEffect">
                                  <p:stCondLst>
                                    <p:cond delay="500"/>
                                  </p:stCondLst>
                                  <p:childTnLst>
                                    <p:set>
                                      <p:cBhvr>
                                        <p:cTn id="56" dur="1" fill="hold">
                                          <p:stCondLst>
                                            <p:cond delay="0"/>
                                          </p:stCondLst>
                                        </p:cTn>
                                        <p:tgtEl>
                                          <p:spTgt spid="6"/>
                                        </p:tgtEl>
                                        <p:attrNameLst>
                                          <p:attrName>style.visibility</p:attrName>
                                        </p:attrNameLst>
                                      </p:cBhvr>
                                      <p:to>
                                        <p:strVal val="visible"/>
                                      </p:to>
                                    </p:set>
                                    <p:animEffect transition="in" filter="barn(outVertical)">
                                      <p:cBhvr>
                                        <p:cTn id="57" dur="1000"/>
                                        <p:tgtEl>
                                          <p:spTgt spid="6"/>
                                        </p:tgtEl>
                                      </p:cBhvr>
                                    </p:animEffect>
                                  </p:childTnLst>
                                </p:cTn>
                              </p:par>
                              <p:par>
                                <p:cTn id="58" presetID="16" presetClass="entr" presetSubtype="37" fill="hold" grpId="0" nodeType="withEffect">
                                  <p:stCondLst>
                                    <p:cond delay="500"/>
                                  </p:stCondLst>
                                  <p:childTnLst>
                                    <p:set>
                                      <p:cBhvr>
                                        <p:cTn id="59" dur="1" fill="hold">
                                          <p:stCondLst>
                                            <p:cond delay="0"/>
                                          </p:stCondLst>
                                        </p:cTn>
                                        <p:tgtEl>
                                          <p:spTgt spid="7"/>
                                        </p:tgtEl>
                                        <p:attrNameLst>
                                          <p:attrName>style.visibility</p:attrName>
                                        </p:attrNameLst>
                                      </p:cBhvr>
                                      <p:to>
                                        <p:strVal val="visible"/>
                                      </p:to>
                                    </p:set>
                                    <p:animEffect transition="in" filter="barn(outVertical)">
                                      <p:cBhvr>
                                        <p:cTn id="6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build="p"/>
      <p:bldP spid="11" grpId="0" build="p"/>
      <p:bldP spid="12" grpId="0" build="p"/>
      <p:bldP spid="13" grpId="0" build="p"/>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一部弁済の場合の充当</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b="1" smtClean="0"/>
              <a:t>第</a:t>
            </a:r>
            <a:r>
              <a:rPr lang="en-US" altLang="ja-JP" sz="2400" b="1" smtClean="0"/>
              <a:t>489</a:t>
            </a:r>
            <a:r>
              <a:rPr lang="ja-JP" altLang="en-US" sz="2400" b="1" smtClean="0"/>
              <a:t>条</a:t>
            </a:r>
            <a:r>
              <a:rPr lang="ja-JP" altLang="en-US" sz="2400" smtClean="0"/>
              <a:t>（法定充当）</a:t>
            </a:r>
            <a:endParaRPr lang="en-US" altLang="ja-JP" sz="2400" smtClean="0"/>
          </a:p>
          <a:p>
            <a:pPr lvl="1"/>
            <a:r>
              <a:rPr lang="ja-JP" altLang="en-US" sz="2000" smtClean="0"/>
              <a:t>弁済をする者及び弁済を受領する者がいずれも前条の規定による弁済の充当の指定をしないときは，次の各号の定めるところに従い，その弁済を充当する。</a:t>
            </a:r>
            <a:endParaRPr lang="en-US" altLang="ja-JP" sz="2000" smtClean="0"/>
          </a:p>
          <a:p>
            <a:pPr lvl="2"/>
            <a:r>
              <a:rPr lang="ja-JP" altLang="en-US" sz="1800" smtClean="0"/>
              <a:t>二　すべての債務が弁済期にあるとき，又は弁済期にないときは，</a:t>
            </a:r>
            <a:r>
              <a:rPr lang="ja-JP" altLang="en-US" sz="1800" b="1" smtClean="0"/>
              <a:t>債務者のために弁済の利益が多いもの</a:t>
            </a:r>
            <a:r>
              <a:rPr lang="ja-JP" altLang="en-US" sz="1800" smtClean="0"/>
              <a:t>に先に充当する。</a:t>
            </a:r>
            <a:endParaRPr lang="en-US" altLang="ja-JP" sz="1800" smtClean="0"/>
          </a:p>
          <a:p>
            <a:r>
              <a:rPr lang="ja-JP" altLang="en-US" sz="2400" smtClean="0"/>
              <a:t>ヨーロッパ契約法原則</a:t>
            </a:r>
            <a:r>
              <a:rPr lang="en-US" altLang="ja-JP" sz="2400" smtClean="0"/>
              <a:t>10</a:t>
            </a:r>
            <a:r>
              <a:rPr lang="ja-JP" altLang="en-US" sz="2400" smtClean="0"/>
              <a:t>：</a:t>
            </a:r>
            <a:r>
              <a:rPr lang="en-US" altLang="ja-JP" sz="2400" smtClean="0"/>
              <a:t>106</a:t>
            </a:r>
            <a:r>
              <a:rPr lang="ja-JP" altLang="en-US" sz="2400" smtClean="0"/>
              <a:t>条（求償の要件）</a:t>
            </a:r>
            <a:endParaRPr lang="en-US" altLang="ja-JP" sz="2400" smtClean="0"/>
          </a:p>
          <a:p>
            <a:pPr lvl="1"/>
            <a:r>
              <a:rPr lang="ja-JP" altLang="en-US" sz="2000" smtClean="0"/>
              <a:t>連帯債務者の一人が負担部分を超えて履行したときは，他のいずれの連帯債務者に対しても，それらの債務者各自の未履行部分を限度として，自らの</a:t>
            </a:r>
            <a:r>
              <a:rPr lang="ja-JP" altLang="en-US" sz="2000" b="1" smtClean="0"/>
              <a:t>負担部分を超える部分を求償することができる</a:t>
            </a:r>
            <a:r>
              <a:rPr lang="ja-JP" altLang="en-US" sz="2000" smtClean="0"/>
              <a:t>。</a:t>
            </a:r>
            <a:endParaRPr lang="en-US" altLang="ja-JP" sz="2000" smtClean="0"/>
          </a:p>
          <a:p>
            <a:pPr lvl="2"/>
            <a:r>
              <a:rPr lang="ja-JP" altLang="en-US" sz="1800" smtClean="0"/>
              <a:t>潮見他・ヨーロッパ契約法原則</a:t>
            </a:r>
            <a:r>
              <a:rPr lang="en-US" altLang="ja-JP" sz="1800" smtClean="0"/>
              <a:t>Ⅲ</a:t>
            </a:r>
            <a:r>
              <a:rPr lang="ja-JP" altLang="en-US" sz="1800" smtClean="0"/>
              <a:t>（</a:t>
            </a:r>
            <a:r>
              <a:rPr lang="en-US" altLang="ja-JP" sz="1800" smtClean="0"/>
              <a:t>2008</a:t>
            </a:r>
            <a:r>
              <a:rPr lang="ja-JP" altLang="en-US" sz="1800" smtClean="0"/>
              <a:t>）</a:t>
            </a:r>
            <a:r>
              <a:rPr lang="en-US" altLang="ja-JP" sz="1800" smtClean="0"/>
              <a:t>32</a:t>
            </a:r>
            <a:r>
              <a:rPr lang="ja-JP" altLang="en-US" sz="1800" smtClean="0"/>
              <a:t>頁。</a:t>
            </a:r>
            <a:endParaRPr lang="en-US" altLang="ja-JP" sz="1800" dirty="0" smtClean="0"/>
          </a:p>
        </p:txBody>
      </p:sp>
    </p:spTree>
    <p:extLst>
      <p:ext uri="{BB962C8B-B14F-4D97-AF65-F5344CB8AC3E}">
        <p14:creationId xmlns:p14="http://schemas.microsoft.com/office/powerpoint/2010/main" val="362120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up)">
                                      <p:cBhvr>
                                        <p:cTn id="11" dur="3500"/>
                                        <p:tgtEl>
                                          <p:spTgt spid="6">
                                            <p:txEl>
                                              <p:pRg st="1" end="1"/>
                                            </p:txEl>
                                          </p:spTgt>
                                        </p:tgtEl>
                                      </p:cBhvr>
                                    </p:animEffect>
                                  </p:childTnLst>
                                </p:cTn>
                              </p:par>
                            </p:childTnLst>
                          </p:cTn>
                        </p:par>
                        <p:par>
                          <p:cTn id="12" fill="hold">
                            <p:stCondLst>
                              <p:cond delay="5250"/>
                            </p:stCondLst>
                            <p:childTnLst>
                              <p:par>
                                <p:cTn id="13" presetID="22" presetClass="entr" presetSubtype="1" fill="hold" grpId="0" nodeType="afterEffect">
                                  <p:stCondLst>
                                    <p:cond delay="5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up)">
                                      <p:cBhvr>
                                        <p:cTn id="15" dur="3000"/>
                                        <p:tgtEl>
                                          <p:spTgt spid="6">
                                            <p:txEl>
                                              <p:pRg st="2" end="2"/>
                                            </p:txEl>
                                          </p:spTgt>
                                        </p:tgtEl>
                                      </p:cBhvr>
                                    </p:animEffect>
                                  </p:childTnLst>
                                </p:cTn>
                              </p:par>
                            </p:childTnLst>
                          </p:cTn>
                        </p:par>
                        <p:par>
                          <p:cTn id="16" fill="hold">
                            <p:stCondLst>
                              <p:cond delay="8750"/>
                            </p:stCondLst>
                            <p:childTnLst>
                              <p:par>
                                <p:cTn id="17" presetID="22" presetClass="entr" presetSubtype="8" fill="hold" grpId="0" nodeType="afterEffect">
                                  <p:stCondLst>
                                    <p:cond delay="50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1500"/>
                                        <p:tgtEl>
                                          <p:spTgt spid="6">
                                            <p:txEl>
                                              <p:pRg st="3" end="3"/>
                                            </p:txEl>
                                          </p:spTgt>
                                        </p:tgtEl>
                                      </p:cBhvr>
                                    </p:animEffect>
                                  </p:childTnLst>
                                </p:cTn>
                              </p:par>
                            </p:childTnLst>
                          </p:cTn>
                        </p:par>
                        <p:par>
                          <p:cTn id="20" fill="hold">
                            <p:stCondLst>
                              <p:cond delay="10750"/>
                            </p:stCondLst>
                            <p:childTnLst>
                              <p:par>
                                <p:cTn id="21" presetID="22" presetClass="entr" presetSubtype="1" fill="hold" grpId="0" nodeType="afterEffect">
                                  <p:stCondLst>
                                    <p:cond delay="50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up)">
                                      <p:cBhvr>
                                        <p:cTn id="23" dur="5000"/>
                                        <p:tgtEl>
                                          <p:spTgt spid="6">
                                            <p:txEl>
                                              <p:pRg st="4" end="4"/>
                                            </p:txEl>
                                          </p:spTgt>
                                        </p:tgtEl>
                                      </p:cBhvr>
                                    </p:animEffect>
                                  </p:childTnLst>
                                </p:cTn>
                              </p:par>
                            </p:childTnLst>
                          </p:cTn>
                        </p:par>
                        <p:par>
                          <p:cTn id="24" fill="hold">
                            <p:stCondLst>
                              <p:cond delay="16250"/>
                            </p:stCondLst>
                            <p:childTnLst>
                              <p:par>
                                <p:cTn id="25" presetID="22" presetClass="entr" presetSubtype="8" fill="hold" grpId="0" nodeType="afterEffect">
                                  <p:stCondLst>
                                    <p:cond delay="50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1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連帯債務のまとめ</a:t>
            </a:r>
            <a:r>
              <a:rPr kumimoji="1" lang="en-US" altLang="ja-JP" dirty="0" smtClean="0"/>
              <a:t/>
            </a:r>
            <a:br>
              <a:rPr kumimoji="1" lang="en-US" altLang="ja-JP" dirty="0" smtClean="0"/>
            </a:br>
            <a:r>
              <a:rPr lang="ja-JP" altLang="en-US" sz="3100" dirty="0"/>
              <a:t>連帯債務</a:t>
            </a:r>
            <a:r>
              <a:rPr lang="ja-JP" altLang="en-US" sz="3100" dirty="0" smtClean="0"/>
              <a:t>の基礎理論としての「相互保証」理論</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
        <p:nvSpPr>
          <p:cNvPr id="6" name="テキスト プレースホルダー 6"/>
          <p:cNvSpPr txBox="1">
            <a:spLocks/>
          </p:cNvSpPr>
          <p:nvPr/>
        </p:nvSpPr>
        <p:spPr>
          <a:xfrm>
            <a:off x="539500" y="1535113"/>
            <a:ext cx="2806503"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smtClean="0"/>
              <a:t>通説</a:t>
            </a:r>
            <a:endParaRPr lang="ja-JP" altLang="en-US" sz="2800" dirty="0"/>
          </a:p>
        </p:txBody>
      </p:sp>
      <p:sp>
        <p:nvSpPr>
          <p:cNvPr id="7" name="コンテンツ プレースホルダー 7"/>
          <p:cNvSpPr txBox="1">
            <a:spLocks/>
          </p:cNvSpPr>
          <p:nvPr/>
        </p:nvSpPr>
        <p:spPr>
          <a:xfrm>
            <a:off x="539552" y="2174875"/>
            <a:ext cx="2808312"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4500" lvl="1" indent="-261938"/>
            <a:r>
              <a:rPr lang="ja-JP" altLang="en-US" sz="1800" dirty="0" smtClean="0"/>
              <a:t>連帯債務は，保証と異なり，</a:t>
            </a:r>
            <a:r>
              <a:rPr lang="ja-JP" altLang="en-US" sz="1800" b="1" dirty="0" smtClean="0">
                <a:solidFill>
                  <a:srgbClr val="FF0000"/>
                </a:solidFill>
              </a:rPr>
              <a:t>本来の債務</a:t>
            </a:r>
            <a:r>
              <a:rPr lang="ja-JP" altLang="en-US" sz="1800" dirty="0" smtClean="0"/>
              <a:t>である。</a:t>
            </a:r>
            <a:endParaRPr lang="en-US" altLang="ja-JP" sz="1800" dirty="0" smtClean="0"/>
          </a:p>
          <a:p>
            <a:pPr marL="444500" lvl="1" indent="-261938"/>
            <a:r>
              <a:rPr lang="ja-JP" altLang="en-US" sz="1800" dirty="0" smtClean="0"/>
              <a:t>したがって，</a:t>
            </a:r>
            <a:r>
              <a:rPr lang="ja-JP" altLang="en-US" sz="1800" b="1" dirty="0" smtClean="0">
                <a:solidFill>
                  <a:srgbClr val="FF0000"/>
                </a:solidFill>
              </a:rPr>
              <a:t>連帯債務には，付従性という性質は存在しない</a:t>
            </a:r>
            <a:r>
              <a:rPr lang="ja-JP" altLang="en-US" sz="1800" dirty="0" smtClean="0"/>
              <a:t>。</a:t>
            </a:r>
            <a:endParaRPr lang="en-US" altLang="ja-JP" sz="1800" dirty="0" smtClean="0"/>
          </a:p>
          <a:p>
            <a:pPr marL="444500" lvl="1" indent="-261938"/>
            <a:r>
              <a:rPr lang="ja-JP" altLang="en-US" sz="1800" dirty="0" smtClean="0"/>
              <a:t>連帯債務者の一人に生じた事由の</a:t>
            </a:r>
            <a:r>
              <a:rPr lang="ja-JP" altLang="en-US" sz="1800" b="1" dirty="0" smtClean="0">
                <a:solidFill>
                  <a:srgbClr val="FF0000"/>
                </a:solidFill>
              </a:rPr>
              <a:t>絶対的効力は，政策的考慮に基づくもの</a:t>
            </a:r>
            <a:r>
              <a:rPr lang="ja-JP" altLang="en-US" sz="1800" dirty="0" smtClean="0"/>
              <a:t>であって，制限的に解釈すべきである（</a:t>
            </a:r>
            <a:r>
              <a:rPr lang="ja-JP" altLang="en-US" sz="1800" b="1" dirty="0" smtClean="0">
                <a:solidFill>
                  <a:srgbClr val="FF0000"/>
                </a:solidFill>
              </a:rPr>
              <a:t>理論の放棄</a:t>
            </a:r>
            <a:r>
              <a:rPr lang="ja-JP" altLang="en-US" sz="1800" dirty="0" smtClean="0"/>
              <a:t>）。</a:t>
            </a:r>
            <a:endParaRPr lang="en-US" altLang="ja-JP" sz="1800" dirty="0" smtClean="0"/>
          </a:p>
        </p:txBody>
      </p:sp>
      <p:sp>
        <p:nvSpPr>
          <p:cNvPr id="8" name="テキスト プレースホルダー 8"/>
          <p:cNvSpPr txBox="1">
            <a:spLocks/>
          </p:cNvSpPr>
          <p:nvPr/>
        </p:nvSpPr>
        <p:spPr>
          <a:xfrm>
            <a:off x="3563888" y="1535113"/>
            <a:ext cx="5122913" cy="639762"/>
          </a:xfrm>
          <a:prstGeom prst="rect">
            <a:avLst/>
          </a:prstGeom>
        </p:spPr>
        <p:txBody>
          <a:bodyPr anchor="ctr">
            <a:normAutofit fontScale="925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dirty="0" smtClean="0">
                <a:hlinkClick r:id="rId2" action="ppaction://hlinksldjump"/>
              </a:rPr>
              <a:t>加賀山説</a:t>
            </a:r>
            <a:r>
              <a:rPr lang="ja-JP" altLang="en-US" sz="2800" dirty="0" smtClean="0"/>
              <a:t>（純粋相互保証理論）</a:t>
            </a:r>
            <a:endParaRPr lang="ja-JP" altLang="en-US" sz="2800" dirty="0"/>
          </a:p>
        </p:txBody>
      </p:sp>
      <p:sp>
        <p:nvSpPr>
          <p:cNvPr id="9" name="コンテンツ プレースホルダー 9"/>
          <p:cNvSpPr txBox="1">
            <a:spLocks/>
          </p:cNvSpPr>
          <p:nvPr/>
        </p:nvSpPr>
        <p:spPr>
          <a:xfrm>
            <a:off x="3563888" y="2174875"/>
            <a:ext cx="5122913"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4500" lvl="1" indent="-261938">
              <a:buClr>
                <a:schemeClr val="tx2"/>
              </a:buClr>
            </a:pPr>
            <a:r>
              <a:rPr lang="ja-JP" altLang="en-US" sz="1800" dirty="0" smtClean="0"/>
              <a:t>連帯債務は，</a:t>
            </a:r>
            <a:r>
              <a:rPr lang="ja-JP" altLang="en-US" sz="1800" b="1" dirty="0" smtClean="0">
                <a:solidFill>
                  <a:schemeClr val="tx2"/>
                </a:solidFill>
              </a:rPr>
              <a:t>本来の債務（負担部分）と保証（連帯保証部分）とが結合したもの</a:t>
            </a:r>
            <a:r>
              <a:rPr lang="ja-JP" altLang="en-US" sz="1800" dirty="0" smtClean="0"/>
              <a:t>である。</a:t>
            </a:r>
            <a:endParaRPr lang="en-US" altLang="ja-JP" sz="1800" dirty="0" smtClean="0"/>
          </a:p>
          <a:p>
            <a:pPr marL="444500" lvl="1" indent="-261938">
              <a:buClr>
                <a:schemeClr val="tx2"/>
              </a:buClr>
            </a:pPr>
            <a:r>
              <a:rPr lang="ja-JP" altLang="en-US" sz="1800" dirty="0" smtClean="0"/>
              <a:t>したがって，</a:t>
            </a:r>
            <a:r>
              <a:rPr lang="ja-JP" altLang="en-US" sz="1800" b="1" dirty="0" smtClean="0">
                <a:solidFill>
                  <a:schemeClr val="tx2"/>
                </a:solidFill>
              </a:rPr>
              <a:t>負担部分が消滅した場合</a:t>
            </a:r>
            <a:r>
              <a:rPr lang="ja-JP" altLang="en-US" sz="1800" dirty="0" smtClean="0"/>
              <a:t>には，他の連帯債務者の連帯</a:t>
            </a:r>
            <a:r>
              <a:rPr lang="ja-JP" altLang="en-US" sz="1800" b="1" dirty="0" smtClean="0">
                <a:solidFill>
                  <a:schemeClr val="tx2"/>
                </a:solidFill>
              </a:rPr>
              <a:t>保証部分が付従性</a:t>
            </a:r>
            <a:r>
              <a:rPr lang="ja-JP" altLang="en-US" sz="1800" b="1" dirty="0">
                <a:solidFill>
                  <a:schemeClr val="tx2">
                    <a:lumMod val="75000"/>
                  </a:schemeClr>
                </a:solidFill>
              </a:rPr>
              <a:t>（民法</a:t>
            </a:r>
            <a:r>
              <a:rPr lang="en-US" altLang="ja-JP" sz="1800" b="1" dirty="0">
                <a:solidFill>
                  <a:schemeClr val="tx2">
                    <a:lumMod val="75000"/>
                  </a:schemeClr>
                </a:solidFill>
              </a:rPr>
              <a:t>448</a:t>
            </a:r>
            <a:r>
              <a:rPr lang="ja-JP" altLang="en-US" sz="1800" b="1" dirty="0">
                <a:solidFill>
                  <a:schemeClr val="tx2">
                    <a:lumMod val="75000"/>
                  </a:schemeClr>
                </a:solidFill>
              </a:rPr>
              <a:t>条）</a:t>
            </a:r>
            <a:r>
              <a:rPr lang="ja-JP" altLang="en-US" sz="1800" b="1" dirty="0" smtClean="0">
                <a:solidFill>
                  <a:schemeClr val="tx2"/>
                </a:solidFill>
              </a:rPr>
              <a:t>によって消滅</a:t>
            </a:r>
            <a:r>
              <a:rPr lang="ja-JP" altLang="en-US" sz="1800" dirty="0" smtClean="0"/>
              <a:t>する。</a:t>
            </a:r>
            <a:endParaRPr lang="en-US" altLang="ja-JP" sz="1800" dirty="0" smtClean="0"/>
          </a:p>
          <a:p>
            <a:pPr marL="444500" lvl="1" indent="-261938">
              <a:buClr>
                <a:schemeClr val="tx2"/>
              </a:buClr>
            </a:pPr>
            <a:r>
              <a:rPr lang="ja-JP" altLang="en-US" sz="1800" b="1" dirty="0" smtClean="0">
                <a:solidFill>
                  <a:schemeClr val="tx2">
                    <a:lumMod val="75000"/>
                  </a:schemeClr>
                </a:solidFill>
              </a:rPr>
              <a:t>免除等の絶対的効力</a:t>
            </a:r>
            <a:r>
              <a:rPr lang="ja-JP" altLang="en-US" sz="1800" dirty="0" smtClean="0"/>
              <a:t>は，</a:t>
            </a:r>
            <a:r>
              <a:rPr lang="ja-JP" altLang="en-US" sz="1800" b="1" dirty="0" smtClean="0">
                <a:solidFill>
                  <a:schemeClr val="tx2">
                    <a:lumMod val="75000"/>
                  </a:schemeClr>
                </a:solidFill>
              </a:rPr>
              <a:t>付従性によって論理的な説明が可能</a:t>
            </a:r>
            <a:r>
              <a:rPr lang="ja-JP" altLang="en-US" sz="1800" dirty="0" smtClean="0"/>
              <a:t>である（この点が，通説と決定的に異なる）。</a:t>
            </a:r>
            <a:endParaRPr lang="en-US" altLang="ja-JP" sz="1800" dirty="0" smtClean="0"/>
          </a:p>
          <a:p>
            <a:pPr marL="444500" lvl="1" indent="-261938">
              <a:buClr>
                <a:srgbClr val="00B050"/>
              </a:buClr>
            </a:pPr>
            <a:r>
              <a:rPr lang="ja-JP" altLang="en-US" sz="1800" dirty="0" smtClean="0"/>
              <a:t>連帯債務者の一人が，</a:t>
            </a:r>
            <a:r>
              <a:rPr lang="ja-JP" altLang="en-US" sz="1800" b="1" dirty="0" smtClean="0">
                <a:solidFill>
                  <a:schemeClr val="tx2">
                    <a:lumMod val="75000"/>
                  </a:schemeClr>
                </a:solidFill>
              </a:rPr>
              <a:t>負担部分を超えて弁済・相殺・更改等を行った場合</a:t>
            </a:r>
            <a:r>
              <a:rPr lang="ja-JP" altLang="en-US" sz="1800" dirty="0" smtClean="0"/>
              <a:t>には，</a:t>
            </a:r>
            <a:r>
              <a:rPr lang="ja-JP" altLang="en-US" sz="1800" b="1" dirty="0" smtClean="0">
                <a:solidFill>
                  <a:schemeClr val="tx2">
                    <a:lumMod val="75000"/>
                  </a:schemeClr>
                </a:solidFill>
              </a:rPr>
              <a:t>債務者の弁済</a:t>
            </a:r>
            <a:r>
              <a:rPr lang="ja-JP" altLang="en-US" sz="1800" dirty="0" smtClean="0"/>
              <a:t>として消滅の</a:t>
            </a:r>
            <a:r>
              <a:rPr lang="ja-JP" altLang="en-US" sz="1800" b="1" dirty="0" smtClean="0">
                <a:solidFill>
                  <a:schemeClr val="tx2">
                    <a:lumMod val="75000"/>
                  </a:schemeClr>
                </a:solidFill>
              </a:rPr>
              <a:t>付従性が問題となるだけでなく</a:t>
            </a:r>
            <a:r>
              <a:rPr lang="ja-JP" altLang="en-US" sz="1800" dirty="0" smtClean="0"/>
              <a:t>，連帯</a:t>
            </a:r>
            <a:r>
              <a:rPr lang="ja-JP" altLang="en-US" sz="1800" b="1" dirty="0" smtClean="0"/>
              <a:t>保証人の弁済として</a:t>
            </a:r>
            <a:r>
              <a:rPr lang="ja-JP" altLang="en-US" sz="1800" dirty="0" smtClean="0"/>
              <a:t>，</a:t>
            </a:r>
            <a:r>
              <a:rPr lang="ja-JP" altLang="en-US" sz="1800" b="1" dirty="0" smtClean="0">
                <a:solidFill>
                  <a:schemeClr val="tx2">
                    <a:lumMod val="75000"/>
                  </a:schemeClr>
                </a:solidFill>
              </a:rPr>
              <a:t>他の連帯債務者に対して求償権を取得する</a:t>
            </a:r>
            <a:r>
              <a:rPr lang="ja-JP" altLang="en-US" sz="1800" dirty="0" smtClean="0"/>
              <a:t>ことになる。</a:t>
            </a:r>
            <a:endParaRPr lang="ja-JP" altLang="en-US" sz="1800" dirty="0"/>
          </a:p>
        </p:txBody>
      </p:sp>
    </p:spTree>
    <p:extLst>
      <p:ext uri="{BB962C8B-B14F-4D97-AF65-F5344CB8AC3E}">
        <p14:creationId xmlns:p14="http://schemas.microsoft.com/office/powerpoint/2010/main" val="95849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up)">
                                      <p:cBhvr>
                                        <p:cTn id="22" dur="1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wipe(up)">
                                      <p:cBhvr>
                                        <p:cTn id="27"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不真正連帯債務</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768017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連帯債務の応用例 </a:t>
            </a:r>
            <a:r>
              <a:rPr kumimoji="1" lang="ja-JP" altLang="en-US" sz="2000" dirty="0" smtClean="0"/>
              <a:t>←齋藤風香</a:t>
            </a:r>
            <a:r>
              <a:rPr lang="ja-JP" altLang="en-US" sz="2000" dirty="0"/>
              <a:t>，鈴木康</a:t>
            </a:r>
            <a:r>
              <a:rPr lang="ja-JP" altLang="en-US" sz="2000" dirty="0" smtClean="0"/>
              <a:t>，</a:t>
            </a:r>
            <a:r>
              <a:rPr lang="ja-JP" altLang="en-US" sz="2000" dirty="0" smtClean="0">
                <a:hlinkClick r:id="rId2" action="ppaction://hlinksldjump"/>
              </a:rPr>
              <a:t>事案</a:t>
            </a:r>
            <a:r>
              <a:rPr lang="ja-JP" altLang="en-US" sz="2000" dirty="0" smtClean="0"/>
              <a:t>，</a:t>
            </a:r>
            <a:r>
              <a:rPr kumimoji="1" lang="ja-JP" altLang="en-US" sz="2000" dirty="0" smtClean="0">
                <a:hlinkClick r:id="rId3" action="ppaction://hlinksldjump"/>
              </a:rPr>
              <a:t>基本設例</a:t>
            </a:r>
            <a:r>
              <a:rPr kumimoji="1" lang="en-US" altLang="ja-JP" sz="2200" dirty="0" smtClean="0"/>
              <a:t/>
            </a:r>
            <a:br>
              <a:rPr kumimoji="1" lang="en-US" altLang="ja-JP" sz="2200" dirty="0" smtClean="0"/>
            </a:br>
            <a:r>
              <a:rPr lang="ja-JP" altLang="en-US" sz="3100" dirty="0"/>
              <a:t>被害者救済のため</a:t>
            </a:r>
            <a:r>
              <a:rPr lang="ja-JP" altLang="en-US" sz="3100" dirty="0" smtClean="0"/>
              <a:t>の連帯債務（民法</a:t>
            </a:r>
            <a:r>
              <a:rPr lang="en-US" altLang="ja-JP" sz="3100" dirty="0" smtClean="0"/>
              <a:t>719</a:t>
            </a:r>
            <a:r>
              <a:rPr lang="ja-JP" altLang="en-US" sz="3100" dirty="0" smtClean="0"/>
              <a:t>条）</a:t>
            </a:r>
            <a:endParaRPr kumimoji="1" lang="ja-JP" altLang="en-US" dirty="0"/>
          </a:p>
        </p:txBody>
      </p:sp>
      <p:sp>
        <p:nvSpPr>
          <p:cNvPr id="7" name="コンテンツ プレースホルダー 6"/>
          <p:cNvSpPr>
            <a:spLocks noGrp="1"/>
          </p:cNvSpPr>
          <p:nvPr>
            <p:ph idx="1"/>
          </p:nvPr>
        </p:nvSpPr>
        <p:spPr/>
        <p:txBody>
          <a:bodyPr>
            <a:noAutofit/>
          </a:bodyPr>
          <a:lstStyle/>
          <a:p>
            <a:r>
              <a:rPr kumimoji="1" lang="ja-JP" altLang="en-US" sz="2400" dirty="0" smtClean="0"/>
              <a:t>民法</a:t>
            </a:r>
            <a:r>
              <a:rPr kumimoji="1" lang="en-US" altLang="ja-JP" sz="2400" dirty="0" smtClean="0"/>
              <a:t>719</a:t>
            </a:r>
            <a:r>
              <a:rPr kumimoji="1" lang="ja-JP" altLang="en-US" sz="2400" dirty="0" smtClean="0"/>
              <a:t>条（共同不法行為）←</a:t>
            </a:r>
            <a:r>
              <a:rPr kumimoji="1" lang="ja-JP" altLang="en-US" sz="2400" dirty="0" smtClean="0">
                <a:hlinkClick r:id="rId4" action="ppaction://hlinksldjump"/>
              </a:rPr>
              <a:t>適用頻度</a:t>
            </a:r>
            <a:r>
              <a:rPr kumimoji="1" lang="ja-JP" altLang="en-US" sz="2400" dirty="0" smtClean="0"/>
              <a:t>第</a:t>
            </a:r>
            <a:r>
              <a:rPr kumimoji="1" lang="en-US" altLang="ja-JP" sz="2400" dirty="0" smtClean="0"/>
              <a:t>7</a:t>
            </a:r>
            <a:r>
              <a:rPr kumimoji="1" lang="ja-JP" altLang="en-US" sz="2400" dirty="0" smtClean="0"/>
              <a:t>位</a:t>
            </a:r>
            <a:endParaRPr kumimoji="1" lang="en-US" altLang="ja-JP" sz="2400" dirty="0" smtClean="0"/>
          </a:p>
          <a:p>
            <a:pPr lvl="1"/>
            <a:r>
              <a:rPr lang="ja-JP" altLang="en-US" sz="2000" b="1" dirty="0"/>
              <a:t>第</a:t>
            </a:r>
            <a:r>
              <a:rPr lang="en-US" altLang="ja-JP" sz="2000" b="1" dirty="0"/>
              <a:t>719</a:t>
            </a:r>
            <a:r>
              <a:rPr lang="ja-JP" altLang="en-US" sz="2000" b="1" dirty="0"/>
              <a:t>条</a:t>
            </a:r>
            <a:r>
              <a:rPr lang="ja-JP" altLang="en-US" sz="2000" dirty="0"/>
              <a:t>（共同不法行為者の責任</a:t>
            </a:r>
            <a:r>
              <a:rPr lang="ja-JP" altLang="en-US" sz="2000" dirty="0" smtClean="0"/>
              <a:t>）</a:t>
            </a:r>
            <a:endParaRPr lang="en-US" altLang="ja-JP" sz="2000" dirty="0" smtClean="0"/>
          </a:p>
          <a:p>
            <a:pPr lvl="2"/>
            <a:r>
              <a:rPr lang="ja-JP" altLang="en-US" sz="1600" dirty="0" smtClean="0"/>
              <a:t>①</a:t>
            </a:r>
            <a:r>
              <a:rPr lang="ja-JP" altLang="en-US" sz="1600" dirty="0"/>
              <a:t>数人が共同の不法行為によって他人に損害を加えたときは，</a:t>
            </a:r>
            <a:r>
              <a:rPr lang="ja-JP" altLang="en-US" sz="1600" b="1" dirty="0">
                <a:solidFill>
                  <a:srgbClr val="FF0000"/>
                </a:solidFill>
              </a:rPr>
              <a:t>各自が連帯してその損害を賠償する責任を負う</a:t>
            </a:r>
            <a:r>
              <a:rPr lang="ja-JP" altLang="en-US" sz="1600" dirty="0"/>
              <a:t>。共同行為者のうちいずれの者がその損害を加えたかを知ることができないときも，同様とする</a:t>
            </a:r>
            <a:r>
              <a:rPr lang="ja-JP" altLang="en-US" sz="1600" dirty="0" smtClean="0"/>
              <a:t>。</a:t>
            </a:r>
            <a:endParaRPr lang="en-US" altLang="ja-JP" sz="1600" dirty="0" smtClean="0"/>
          </a:p>
          <a:p>
            <a:pPr lvl="2"/>
            <a:r>
              <a:rPr lang="ja-JP" altLang="en-US" sz="1600" dirty="0" smtClean="0"/>
              <a:t>②</a:t>
            </a:r>
            <a:r>
              <a:rPr lang="ja-JP" altLang="en-US" sz="1600" dirty="0"/>
              <a:t>行為者を教唆した者及び</a:t>
            </a:r>
            <a:r>
              <a:rPr lang="ja-JP" altLang="en-US" sz="1600" dirty="0" smtClean="0"/>
              <a:t>幇助</a:t>
            </a:r>
            <a:r>
              <a:rPr lang="ja-JP" altLang="en-US" sz="1600" dirty="0"/>
              <a:t>した者は，共同行為者とみなして，前項の規定を適用する</a:t>
            </a:r>
            <a:r>
              <a:rPr lang="ja-JP" altLang="en-US" sz="1600" dirty="0" smtClean="0"/>
              <a:t>。</a:t>
            </a:r>
            <a:endParaRPr lang="en-US" altLang="ja-JP" sz="1600" dirty="0" smtClean="0"/>
          </a:p>
          <a:p>
            <a:r>
              <a:rPr kumimoji="1" lang="ja-JP" altLang="en-US" sz="2400" dirty="0" smtClean="0"/>
              <a:t>民法</a:t>
            </a:r>
            <a:r>
              <a:rPr kumimoji="1" lang="en-US" altLang="ja-JP" sz="2400" dirty="0"/>
              <a:t>719</a:t>
            </a:r>
            <a:r>
              <a:rPr kumimoji="1" lang="ja-JP" altLang="en-US" sz="2400" dirty="0"/>
              <a:t>条は</a:t>
            </a:r>
            <a:r>
              <a:rPr kumimoji="1" lang="ja-JP" altLang="en-US" sz="2400" dirty="0" smtClean="0"/>
              <a:t>，連帯債務とは異なる「不真正連帯債務」か？</a:t>
            </a:r>
            <a:endParaRPr kumimoji="1" lang="en-US" altLang="ja-JP" sz="2400" dirty="0" smtClean="0"/>
          </a:p>
          <a:p>
            <a:pPr lvl="1"/>
            <a:r>
              <a:rPr lang="ja-JP" altLang="en-US" sz="2000" dirty="0" smtClean="0"/>
              <a:t>この概念は，条文の根拠がない上に，「求償ができない」ことがその特色であったのにもかかわらず，判例が民法</a:t>
            </a:r>
            <a:r>
              <a:rPr lang="en-US" altLang="ja-JP" sz="2000" dirty="0" smtClean="0"/>
              <a:t>719</a:t>
            </a:r>
            <a:r>
              <a:rPr lang="ja-JP" altLang="en-US" sz="2000" dirty="0" smtClean="0"/>
              <a:t>条の場合に加害者間の公平の観点から求償を認めるに至っており，これに反対する学説は存在しない。</a:t>
            </a:r>
            <a:endParaRPr lang="en-US" altLang="ja-JP" sz="2000" dirty="0" smtClean="0"/>
          </a:p>
          <a:p>
            <a:pPr lvl="2">
              <a:buClr>
                <a:srgbClr val="00B050"/>
              </a:buClr>
            </a:pPr>
            <a:r>
              <a:rPr kumimoji="1" lang="ja-JP" altLang="en-US" sz="1600" dirty="0"/>
              <a:t>求償が</a:t>
            </a:r>
            <a:r>
              <a:rPr kumimoji="1" lang="ja-JP" altLang="en-US" sz="1600" dirty="0" smtClean="0"/>
              <a:t>できるのであれば，真正の連帯債務にほかならない。→</a:t>
            </a:r>
            <a:r>
              <a:rPr kumimoji="1" lang="ja-JP" altLang="en-US" sz="1600" dirty="0" smtClean="0">
                <a:hlinkClick r:id="rId2" action="ppaction://hlinksldjump"/>
              </a:rPr>
              <a:t>反対判例</a:t>
            </a:r>
            <a:endParaRPr kumimoji="1" lang="en-US" altLang="ja-JP" sz="1600" dirty="0" smtClean="0"/>
          </a:p>
          <a:p>
            <a:pPr lvl="2">
              <a:buClr>
                <a:srgbClr val="00B050"/>
              </a:buClr>
            </a:pPr>
            <a:r>
              <a:rPr kumimoji="1" lang="ja-JP" altLang="en-US" sz="1600" dirty="0" smtClean="0"/>
              <a:t>「不真正連帯債務」という概念は，歴史の遺物であって，不要な概念である。</a:t>
            </a:r>
            <a:endParaRPr kumimoji="1" lang="ja-JP" altLang="en-US" sz="16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7168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par>
                          <p:cTn id="8" fill="hold">
                            <p:stCondLst>
                              <p:cond delay="750"/>
                            </p:stCondLst>
                            <p:childTnLst>
                              <p:par>
                                <p:cTn id="9" presetID="22" presetClass="entr" presetSubtype="1" fill="hold" grpId="0" nodeType="afterEffect">
                                  <p:stCondLst>
                                    <p:cond delay="25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wipe(up)">
                                      <p:cBhvr>
                                        <p:cTn id="11" dur="1000"/>
                                        <p:tgtEl>
                                          <p:spTgt spid="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up)">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wipe(up)">
                                      <p:cBhvr>
                                        <p:cTn id="21" dur="500"/>
                                        <p:tgtEl>
                                          <p:spTgt spid="7">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wipe(left)">
                                      <p:cBhvr>
                                        <p:cTn id="26" dur="500"/>
                                        <p:tgtEl>
                                          <p:spTgt spid="7">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wipe(left)">
                                      <p:cBhvr>
                                        <p:cTn id="31"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基本と応用との関係（</a:t>
            </a:r>
            <a:r>
              <a:rPr kumimoji="1" lang="en-US" altLang="ja-JP" dirty="0" smtClean="0"/>
              <a:t>1/2</a:t>
            </a:r>
            <a:r>
              <a:rPr kumimoji="1" lang="ja-JP" altLang="en-US" dirty="0" smtClean="0"/>
              <a:t>）</a:t>
            </a:r>
            <a:r>
              <a:rPr kumimoji="1" lang="ja-JP" altLang="en-US" sz="2800" dirty="0" smtClean="0"/>
              <a:t>→</a:t>
            </a:r>
            <a:r>
              <a:rPr kumimoji="1" lang="en-US" altLang="ja-JP" sz="2800" dirty="0" smtClean="0">
                <a:hlinkClick r:id="rId2" action="ppaction://hlinksldjump"/>
              </a:rPr>
              <a:t>2</a:t>
            </a:r>
            <a:r>
              <a:rPr kumimoji="1" lang="en-US" altLang="ja-JP" dirty="0" smtClean="0"/>
              <a:t/>
            </a:r>
            <a:br>
              <a:rPr kumimoji="1" lang="en-US" altLang="ja-JP" dirty="0" smtClean="0"/>
            </a:br>
            <a:r>
              <a:rPr lang="ja-JP" altLang="en-US" sz="2000" dirty="0"/>
              <a:t>←もうこれ以上の高難度のレベルは</a:t>
            </a:r>
            <a:r>
              <a:rPr lang="ja-JP" altLang="en-US" sz="2000" dirty="0" smtClean="0"/>
              <a:t>きついです</a:t>
            </a:r>
            <a:r>
              <a:rPr lang="ja-JP" altLang="en-US" sz="2000" dirty="0" smtClean="0"/>
              <a:t>（</a:t>
            </a:r>
            <a:r>
              <a:rPr lang="en-US" altLang="ja-JP" sz="2000" dirty="0" smtClean="0"/>
              <a:t>S</a:t>
            </a:r>
            <a:r>
              <a:rPr lang="ja-JP" altLang="en-US" sz="2000" dirty="0" smtClean="0"/>
              <a:t>）</a:t>
            </a:r>
            <a:endParaRPr kumimoji="1" lang="ja-JP" altLang="en-US" sz="2000" dirty="0"/>
          </a:p>
        </p:txBody>
      </p:sp>
      <p:sp>
        <p:nvSpPr>
          <p:cNvPr id="3" name="コンテンツ プレースホルダー 2"/>
          <p:cNvSpPr>
            <a:spLocks noGrp="1"/>
          </p:cNvSpPr>
          <p:nvPr>
            <p:ph idx="1"/>
          </p:nvPr>
        </p:nvSpPr>
        <p:spPr/>
        <p:txBody>
          <a:bodyPr>
            <a:noAutofit/>
          </a:bodyPr>
          <a:lstStyle/>
          <a:p>
            <a:r>
              <a:rPr lang="ja-JP" altLang="en-US" sz="2400" dirty="0" smtClean="0"/>
              <a:t>基本的知識の修得は不可欠だが，それで応用力は</a:t>
            </a:r>
            <a:r>
              <a:rPr lang="ja-JP" altLang="en-US" sz="2400" dirty="0"/>
              <a:t>養えるか</a:t>
            </a:r>
            <a:endParaRPr lang="en-US" altLang="ja-JP" sz="2400" dirty="0" smtClean="0"/>
          </a:p>
          <a:p>
            <a:pPr lvl="1"/>
            <a:r>
              <a:rPr lang="ja-JP" altLang="en-US" sz="2000" dirty="0" smtClean="0"/>
              <a:t>大学</a:t>
            </a:r>
            <a:r>
              <a:rPr lang="ja-JP" altLang="en-US" sz="2000" dirty="0"/>
              <a:t>教育は基本が大切であって，応用は，実務に任せるべきだとの議論がある</a:t>
            </a:r>
            <a:r>
              <a:rPr lang="ja-JP" altLang="en-US" sz="2000" dirty="0" smtClean="0"/>
              <a:t>。</a:t>
            </a:r>
            <a:endParaRPr lang="en-US" altLang="ja-JP" sz="2000" dirty="0" smtClean="0"/>
          </a:p>
          <a:p>
            <a:pPr lvl="1">
              <a:buClr>
                <a:srgbClr val="00B050"/>
              </a:buClr>
            </a:pPr>
            <a:r>
              <a:rPr lang="ja-JP" altLang="en-US" sz="2000" dirty="0" smtClean="0"/>
              <a:t>しかし</a:t>
            </a:r>
            <a:r>
              <a:rPr lang="ja-JP" altLang="en-US" sz="2000" dirty="0"/>
              <a:t>，応用がきく基本でなければ意味がないのではないだろうか</a:t>
            </a:r>
            <a:r>
              <a:rPr lang="ja-JP" altLang="en-US" sz="2000" dirty="0" smtClean="0"/>
              <a:t>。</a:t>
            </a:r>
            <a:endParaRPr lang="en-US" altLang="ja-JP" sz="2000" dirty="0" smtClean="0"/>
          </a:p>
          <a:p>
            <a:r>
              <a:rPr kumimoji="1" lang="ja-JP" altLang="en-US" sz="2400" dirty="0" smtClean="0"/>
              <a:t>高度な問題に接して初めて分かる基本の大切さ</a:t>
            </a:r>
            <a:endParaRPr kumimoji="1" lang="en-US" altLang="ja-JP" sz="2400" dirty="0" smtClean="0"/>
          </a:p>
          <a:p>
            <a:pPr lvl="1"/>
            <a:r>
              <a:rPr lang="ja-JP" altLang="en-US" sz="2000" dirty="0"/>
              <a:t>基本ができていないと，応用はおぼつかない</a:t>
            </a:r>
            <a:r>
              <a:rPr lang="ja-JP" altLang="en-US" sz="2000" dirty="0" smtClean="0"/>
              <a:t>。だから，基本から始めて応用に至るのが順当であると，一般には考えられている。</a:t>
            </a:r>
            <a:endParaRPr lang="en-US" altLang="ja-JP" sz="2000" dirty="0" smtClean="0"/>
          </a:p>
          <a:p>
            <a:pPr lvl="1">
              <a:buClr>
                <a:srgbClr val="00B050"/>
              </a:buClr>
            </a:pPr>
            <a:r>
              <a:rPr lang="ja-JP" altLang="en-US" sz="2000" dirty="0" smtClean="0"/>
              <a:t>しかし</a:t>
            </a:r>
            <a:r>
              <a:rPr lang="ja-JP" altLang="en-US" sz="2000" dirty="0"/>
              <a:t>，本当に基本をマスターするつもりであれば，その前に，応用の厳しい試練を受けるべきで</a:t>
            </a:r>
            <a:r>
              <a:rPr lang="ja-JP" altLang="en-US" sz="2000" dirty="0" smtClean="0"/>
              <a:t>ある（発想の転換）。</a:t>
            </a:r>
            <a:endParaRPr lang="en-US" altLang="ja-JP" sz="2000" dirty="0" smtClean="0"/>
          </a:p>
          <a:p>
            <a:pPr lvl="1">
              <a:buClr>
                <a:srgbClr val="00B050"/>
              </a:buClr>
            </a:pPr>
            <a:r>
              <a:rPr lang="ja-JP" altLang="en-US" sz="2000" dirty="0" smtClean="0"/>
              <a:t>応用</a:t>
            </a:r>
            <a:r>
              <a:rPr lang="ja-JP" altLang="en-US" sz="2000" dirty="0"/>
              <a:t>の厳しさに接して，はじめて，人は，基本の大切さを理解し得るし，基本理論も，応用を念頭に入れてはじめて精緻なものと</a:t>
            </a:r>
            <a:r>
              <a:rPr lang="ja-JP" altLang="en-US" sz="2000" dirty="0" smtClean="0"/>
              <a:t>なりうるのである。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264290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連帯債務の応用例（浮気紛争）（</a:t>
            </a:r>
            <a:r>
              <a:rPr kumimoji="1" lang="en-US" altLang="ja-JP" dirty="0" smtClean="0"/>
              <a:t>1/3</a:t>
            </a:r>
            <a:r>
              <a:rPr kumimoji="1" lang="ja-JP" altLang="en-US" dirty="0" smtClean="0"/>
              <a:t>）</a:t>
            </a:r>
            <a:r>
              <a:rPr kumimoji="1" lang="en-US" altLang="ja-JP" dirty="0" smtClean="0"/>
              <a:t/>
            </a:r>
            <a:br>
              <a:rPr kumimoji="1" lang="en-US" altLang="ja-JP" dirty="0" smtClean="0"/>
            </a:br>
            <a:r>
              <a:rPr kumimoji="1" lang="ja-JP" altLang="en-US" sz="3600" dirty="0" smtClean="0"/>
              <a:t>事実関係→</a:t>
            </a:r>
            <a:r>
              <a:rPr kumimoji="1" lang="ja-JP" altLang="en-US" sz="3600" dirty="0" smtClean="0">
                <a:hlinkClick r:id="rId2" action="ppaction://hlinksldjump"/>
              </a:rPr>
              <a:t>図解</a:t>
            </a:r>
            <a:r>
              <a:rPr kumimoji="1" lang="ja-JP" altLang="en-US" sz="3600" dirty="0" smtClean="0"/>
              <a:t>，</a:t>
            </a:r>
            <a:r>
              <a:rPr kumimoji="1" lang="ja-JP" altLang="en-US" sz="3600" dirty="0" smtClean="0">
                <a:hlinkClick r:id="rId3" action="ppaction://hlinksldjump"/>
              </a:rPr>
              <a:t>判例</a:t>
            </a:r>
            <a:r>
              <a:rPr kumimoji="1" lang="ja-JP" altLang="en-US" sz="3600" dirty="0" smtClean="0"/>
              <a:t>，</a:t>
            </a:r>
            <a:r>
              <a:rPr kumimoji="1" lang="ja-JP" altLang="en-US" sz="3600" dirty="0" smtClean="0">
                <a:hlinkClick r:id="rId4" action="ppaction://hlinksldjump"/>
              </a:rPr>
              <a:t>判例批判</a:t>
            </a:r>
            <a:r>
              <a:rPr kumimoji="1" lang="ja-JP" altLang="en-US" sz="3600" dirty="0" smtClean="0"/>
              <a:t>，</a:t>
            </a:r>
            <a:r>
              <a:rPr kumimoji="1" lang="ja-JP" altLang="en-US" sz="3600" dirty="0" smtClean="0">
                <a:hlinkClick r:id="rId5" action="ppaction://hlinksldjump"/>
              </a:rPr>
              <a:t>基本設例</a:t>
            </a:r>
            <a:endParaRPr kumimoji="1" lang="ja-JP" altLang="en-US" sz="3100" dirty="0"/>
          </a:p>
        </p:txBody>
      </p:sp>
      <p:sp>
        <p:nvSpPr>
          <p:cNvPr id="3" name="コンテンツ プレースホルダー 2"/>
          <p:cNvSpPr>
            <a:spLocks noGrp="1"/>
          </p:cNvSpPr>
          <p:nvPr>
            <p:ph idx="1"/>
          </p:nvPr>
        </p:nvSpPr>
        <p:spPr>
          <a:xfrm>
            <a:off x="395536" y="1600200"/>
            <a:ext cx="8424936" cy="4525963"/>
          </a:xfrm>
        </p:spPr>
        <p:txBody>
          <a:bodyPr>
            <a:noAutofit/>
          </a:bodyPr>
          <a:lstStyle/>
          <a:p>
            <a:r>
              <a:rPr kumimoji="1" lang="ja-JP" altLang="en-US" sz="2800" dirty="0" smtClean="0"/>
              <a:t>事実の概要</a:t>
            </a:r>
            <a:endParaRPr kumimoji="1" lang="en-US" altLang="ja-JP" sz="2800" dirty="0" smtClean="0"/>
          </a:p>
          <a:p>
            <a:pPr lvl="1"/>
            <a:r>
              <a:rPr lang="ja-JP" altLang="en-US" sz="2400" dirty="0"/>
              <a:t>ある</a:t>
            </a:r>
            <a:r>
              <a:rPr lang="en-US" altLang="ja-JP" sz="2400" dirty="0"/>
              <a:t>Y</a:t>
            </a:r>
            <a:r>
              <a:rPr lang="ja-JP" altLang="en-US" sz="2400" dirty="0"/>
              <a:t>女が夫</a:t>
            </a:r>
            <a:r>
              <a:rPr lang="en-US" altLang="ja-JP" sz="2400" dirty="0"/>
              <a:t>A</a:t>
            </a:r>
            <a:r>
              <a:rPr lang="ja-JP" altLang="en-US" sz="2400" dirty="0"/>
              <a:t>と不貞行為に及び，そのため右婚姻関係が破綻するに至ったとして，妻</a:t>
            </a:r>
            <a:r>
              <a:rPr lang="en-US" altLang="ja-JP" sz="2400" dirty="0"/>
              <a:t>X</a:t>
            </a:r>
            <a:r>
              <a:rPr lang="ja-JP" altLang="en-US" sz="2400" dirty="0"/>
              <a:t>は，</a:t>
            </a:r>
            <a:r>
              <a:rPr lang="en-US" altLang="ja-JP" sz="2400" dirty="0"/>
              <a:t>Y</a:t>
            </a:r>
            <a:r>
              <a:rPr lang="ja-JP" altLang="en-US" sz="2400" dirty="0"/>
              <a:t>女に対し，不法行為に基づく慰謝料</a:t>
            </a:r>
            <a:r>
              <a:rPr lang="en-US" altLang="ja-JP" sz="2400" dirty="0"/>
              <a:t>300</a:t>
            </a:r>
            <a:r>
              <a:rPr lang="ja-JP" altLang="en-US" sz="2400" dirty="0"/>
              <a:t>万円とこれに対する遅延損害金の支払を請求して訴えを提起した</a:t>
            </a:r>
            <a:r>
              <a:rPr lang="ja-JP" altLang="en-US" sz="2400" dirty="0" smtClean="0"/>
              <a:t>。</a:t>
            </a:r>
            <a:endParaRPr lang="en-US" altLang="ja-JP" sz="2400" dirty="0" smtClean="0"/>
          </a:p>
          <a:p>
            <a:pPr lvl="1"/>
            <a:r>
              <a:rPr lang="ja-JP" altLang="en-US" sz="2400" dirty="0"/>
              <a:t>第一審は，</a:t>
            </a:r>
            <a:r>
              <a:rPr lang="en-US" altLang="ja-JP" sz="2400" b="1" dirty="0">
                <a:solidFill>
                  <a:srgbClr val="FF0000"/>
                </a:solidFill>
              </a:rPr>
              <a:t>X</a:t>
            </a:r>
            <a:r>
              <a:rPr lang="ja-JP" altLang="en-US" sz="2400" b="1" dirty="0">
                <a:solidFill>
                  <a:srgbClr val="FF0000"/>
                </a:solidFill>
              </a:rPr>
              <a:t>の請求を全部認容</a:t>
            </a:r>
            <a:r>
              <a:rPr lang="ja-JP" altLang="en-US" sz="2400" dirty="0"/>
              <a:t>した</a:t>
            </a:r>
            <a:r>
              <a:rPr lang="ja-JP" altLang="en-US" sz="2400" dirty="0" smtClean="0"/>
              <a:t>。</a:t>
            </a:r>
            <a:endParaRPr lang="en-US" altLang="ja-JP" sz="2400" dirty="0" smtClean="0"/>
          </a:p>
          <a:p>
            <a:pPr lvl="1"/>
            <a:r>
              <a:rPr lang="ja-JP" altLang="en-US" sz="2400" dirty="0" smtClean="0"/>
              <a:t>控訴審</a:t>
            </a:r>
            <a:r>
              <a:rPr lang="ja-JP" altLang="en-US" sz="2400" dirty="0"/>
              <a:t>は，本件不法行為に基づく慰謝料は</a:t>
            </a:r>
            <a:r>
              <a:rPr lang="en-US" altLang="ja-JP" sz="2400" dirty="0"/>
              <a:t>300</a:t>
            </a:r>
            <a:r>
              <a:rPr lang="ja-JP" altLang="en-US" sz="2400" dirty="0"/>
              <a:t>万円が相当であると判断したものの，</a:t>
            </a:r>
            <a:r>
              <a:rPr lang="en-US" altLang="ja-JP" sz="2400" b="1" dirty="0">
                <a:solidFill>
                  <a:schemeClr val="tx2"/>
                </a:solidFill>
              </a:rPr>
              <a:t>Y</a:t>
            </a:r>
            <a:r>
              <a:rPr lang="ja-JP" altLang="en-US" sz="2400" b="1" dirty="0">
                <a:solidFill>
                  <a:schemeClr val="tx2"/>
                </a:solidFill>
              </a:rPr>
              <a:t>が原審において主張した債務免除の抗弁を一部認め，</a:t>
            </a:r>
            <a:r>
              <a:rPr lang="en-US" altLang="ja-JP" sz="2400" b="1" dirty="0">
                <a:solidFill>
                  <a:schemeClr val="tx2"/>
                </a:solidFill>
              </a:rPr>
              <a:t>Y</a:t>
            </a:r>
            <a:r>
              <a:rPr lang="ja-JP" altLang="en-US" sz="2400" b="1" dirty="0">
                <a:solidFill>
                  <a:schemeClr val="tx2"/>
                </a:solidFill>
              </a:rPr>
              <a:t>が</a:t>
            </a:r>
            <a:r>
              <a:rPr lang="en-US" altLang="ja-JP" sz="2400" b="1" dirty="0">
                <a:solidFill>
                  <a:schemeClr val="tx2"/>
                </a:solidFill>
              </a:rPr>
              <a:t>X</a:t>
            </a:r>
            <a:r>
              <a:rPr lang="ja-JP" altLang="en-US" sz="2400" b="1" dirty="0">
                <a:solidFill>
                  <a:schemeClr val="tx2"/>
                </a:solidFill>
              </a:rPr>
              <a:t>に支払うべき慰謝料は</a:t>
            </a:r>
            <a:r>
              <a:rPr lang="en-US" altLang="ja-JP" sz="2400" b="1" dirty="0">
                <a:solidFill>
                  <a:schemeClr val="tx2"/>
                </a:solidFill>
              </a:rPr>
              <a:t>150</a:t>
            </a:r>
            <a:r>
              <a:rPr lang="ja-JP" altLang="en-US" sz="2400" b="1" dirty="0">
                <a:solidFill>
                  <a:schemeClr val="tx2"/>
                </a:solidFill>
              </a:rPr>
              <a:t>万円が相当である</a:t>
            </a:r>
            <a:r>
              <a:rPr lang="ja-JP" altLang="en-US" sz="2400" dirty="0"/>
              <a:t>とし，一審判決を変更して，</a:t>
            </a:r>
            <a:r>
              <a:rPr lang="en-US" altLang="ja-JP" sz="2400" dirty="0"/>
              <a:t>Y</a:t>
            </a:r>
            <a:r>
              <a:rPr lang="ja-JP" altLang="en-US" sz="2400" dirty="0"/>
              <a:t>に対し，</a:t>
            </a:r>
            <a:r>
              <a:rPr lang="en-US" altLang="ja-JP" sz="2400" dirty="0"/>
              <a:t>150</a:t>
            </a:r>
            <a:r>
              <a:rPr lang="ja-JP" altLang="en-US" sz="2400" dirty="0"/>
              <a:t>万円及びこれに対する遅延損害金の支払を命じた。</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211922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上矢印 24"/>
          <p:cNvSpPr/>
          <p:nvPr/>
        </p:nvSpPr>
        <p:spPr>
          <a:xfrm rot="3205735">
            <a:off x="5755656" y="4235695"/>
            <a:ext cx="484632" cy="1398336"/>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150</a:t>
            </a:r>
            <a:endParaRPr kumimoji="1" lang="ja-JP" altLang="en-US" sz="1200" dirty="0"/>
          </a:p>
        </p:txBody>
      </p:sp>
      <p:sp>
        <p:nvSpPr>
          <p:cNvPr id="2" name="タイトル 1"/>
          <p:cNvSpPr>
            <a:spLocks noGrp="1"/>
          </p:cNvSpPr>
          <p:nvPr>
            <p:ph type="title"/>
          </p:nvPr>
        </p:nvSpPr>
        <p:spPr/>
        <p:txBody>
          <a:bodyPr>
            <a:normAutofit fontScale="90000"/>
          </a:bodyPr>
          <a:lstStyle/>
          <a:p>
            <a:r>
              <a:rPr lang="ja-JP" altLang="en-US" dirty="0"/>
              <a:t>連帯債務の応用例（浮気紛争）</a:t>
            </a:r>
            <a:r>
              <a:rPr lang="ja-JP" altLang="en-US" dirty="0" smtClean="0"/>
              <a:t>（</a:t>
            </a:r>
            <a:r>
              <a:rPr lang="en-US" altLang="ja-JP" dirty="0" smtClean="0"/>
              <a:t>2/3</a:t>
            </a:r>
            <a:r>
              <a:rPr lang="ja-JP" altLang="en-US" dirty="0"/>
              <a:t>）</a:t>
            </a:r>
            <a:r>
              <a:rPr lang="en-US" altLang="ja-JP" dirty="0"/>
              <a:t/>
            </a:r>
            <a:br>
              <a:rPr lang="en-US" altLang="ja-JP" dirty="0"/>
            </a:br>
            <a:r>
              <a:rPr lang="ja-JP" altLang="en-US" sz="3600" dirty="0" smtClean="0"/>
              <a:t>図解</a:t>
            </a:r>
            <a:r>
              <a:rPr lang="ja-JP" altLang="en-US" sz="3100" dirty="0" smtClean="0"/>
              <a:t>→</a:t>
            </a:r>
            <a:r>
              <a:rPr lang="ja-JP" altLang="en-US" sz="3100" dirty="0" smtClean="0">
                <a:hlinkClick r:id="rId2" action="ppaction://hlinksldjump"/>
              </a:rPr>
              <a:t>事実関係</a:t>
            </a:r>
            <a:r>
              <a:rPr lang="ja-JP" altLang="en-US" sz="3100" dirty="0" smtClean="0"/>
              <a:t>，</a:t>
            </a:r>
            <a:r>
              <a:rPr lang="ja-JP" altLang="en-US" sz="3100" dirty="0" smtClean="0">
                <a:hlinkClick r:id="rId3" action="ppaction://hlinksldjump"/>
              </a:rPr>
              <a:t>最高裁</a:t>
            </a:r>
            <a:r>
              <a:rPr lang="ja-JP" altLang="en-US" sz="3100" dirty="0" smtClean="0"/>
              <a:t>，</a:t>
            </a:r>
            <a:r>
              <a:rPr lang="ja-JP" altLang="en-US" sz="3100" dirty="0" smtClean="0">
                <a:hlinkClick r:id="rId4" action="ppaction://hlinksldjump"/>
              </a:rPr>
              <a:t>基本原理</a:t>
            </a:r>
            <a:r>
              <a:rPr lang="ja-JP" altLang="en-US" sz="3100" dirty="0" smtClean="0"/>
              <a:t>，</a:t>
            </a:r>
            <a:r>
              <a:rPr lang="ja-JP" altLang="en-US" sz="3100" dirty="0" smtClean="0">
                <a:hlinkClick r:id="rId5" action="ppaction://hlinksldjump"/>
              </a:rPr>
              <a:t>基本設例</a:t>
            </a:r>
            <a:endParaRPr kumimoji="1" lang="ja-JP" altLang="en-US" sz="31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
        <p:nvSpPr>
          <p:cNvPr id="7" name="円/楕円 6"/>
          <p:cNvSpPr/>
          <p:nvPr/>
        </p:nvSpPr>
        <p:spPr>
          <a:xfrm>
            <a:off x="3131840" y="520771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Times New Roman" pitchFamily="18" charset="0"/>
                <a:cs typeface="Times New Roman" pitchFamily="18" charset="0"/>
              </a:rPr>
              <a:t>妻</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300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150</a:t>
            </a:r>
            <a:endParaRPr kumimoji="1" lang="ja-JP" altLang="en-US" b="1" dirty="0">
              <a:latin typeface="Times New Roman" pitchFamily="18" charset="0"/>
              <a:cs typeface="Times New Roman" pitchFamily="18" charset="0"/>
            </a:endParaRPr>
          </a:p>
        </p:txBody>
      </p:sp>
      <p:sp>
        <p:nvSpPr>
          <p:cNvPr id="8" name="上矢印 7"/>
          <p:cNvSpPr/>
          <p:nvPr/>
        </p:nvSpPr>
        <p:spPr>
          <a:xfrm rot="3205735">
            <a:off x="6278048" y="4233344"/>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10" name="上矢印 9"/>
          <p:cNvSpPr/>
          <p:nvPr/>
        </p:nvSpPr>
        <p:spPr>
          <a:xfrm rot="18487026">
            <a:off x="2855495" y="4375928"/>
            <a:ext cx="484632" cy="13537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13" name="正方形/長方形 12"/>
          <p:cNvSpPr/>
          <p:nvPr/>
        </p:nvSpPr>
        <p:spPr>
          <a:xfrm>
            <a:off x="1296137" y="3494040"/>
            <a:ext cx="1418456" cy="10441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150</a:t>
            </a:r>
            <a:endParaRPr kumimoji="1" lang="ja-JP" altLang="en-US" sz="1600" dirty="0"/>
          </a:p>
        </p:txBody>
      </p:sp>
      <p:sp>
        <p:nvSpPr>
          <p:cNvPr id="14" name="正方形/長方形 13"/>
          <p:cNvSpPr/>
          <p:nvPr/>
        </p:nvSpPr>
        <p:spPr>
          <a:xfrm>
            <a:off x="1296137" y="2305690"/>
            <a:ext cx="1418456" cy="118835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smtClean="0"/>
              <a:t>150</a:t>
            </a:r>
            <a:endParaRPr kumimoji="1" lang="ja-JP" altLang="en-US" sz="1600" dirty="0"/>
          </a:p>
        </p:txBody>
      </p:sp>
      <p:sp>
        <p:nvSpPr>
          <p:cNvPr id="18" name="正方形/長方形 17"/>
          <p:cNvSpPr/>
          <p:nvPr/>
        </p:nvSpPr>
        <p:spPr>
          <a:xfrm>
            <a:off x="6392156" y="3385810"/>
            <a:ext cx="1418456" cy="10801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latin typeface="Times New Roman" pitchFamily="18" charset="0"/>
                <a:cs typeface="Times New Roman" pitchFamily="18" charset="0"/>
              </a:rPr>
              <a:t>負担</a:t>
            </a:r>
            <a:r>
              <a:rPr lang="ja-JP" altLang="en-US" sz="1600" b="1" dirty="0" smtClean="0"/>
              <a:t>部分</a:t>
            </a:r>
            <a:endParaRPr lang="en-US" altLang="ja-JP" sz="1600" b="1" dirty="0"/>
          </a:p>
          <a:p>
            <a:pPr algn="ctr"/>
            <a:r>
              <a:rPr lang="en-US" altLang="ja-JP" sz="1600" dirty="0" smtClean="0"/>
              <a:t>150</a:t>
            </a:r>
            <a:endParaRPr lang="ja-JP" altLang="en-US" sz="1600" dirty="0"/>
          </a:p>
        </p:txBody>
      </p:sp>
      <p:sp>
        <p:nvSpPr>
          <p:cNvPr id="19" name="正方形/長方形 18"/>
          <p:cNvSpPr/>
          <p:nvPr/>
        </p:nvSpPr>
        <p:spPr>
          <a:xfrm>
            <a:off x="6392156" y="2305690"/>
            <a:ext cx="1418456"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 </a:t>
            </a:r>
            <a:r>
              <a:rPr lang="ja-JP" altLang="en-US" sz="1600" b="1" dirty="0" smtClean="0"/>
              <a:t>保証</a:t>
            </a:r>
            <a:r>
              <a:rPr lang="ja-JP" altLang="en-US" sz="1600" b="1" dirty="0"/>
              <a:t>部分</a:t>
            </a:r>
            <a:endParaRPr lang="en-US" altLang="ja-JP" sz="1600" b="1" dirty="0"/>
          </a:p>
          <a:p>
            <a:pPr algn="ctr"/>
            <a:r>
              <a:rPr lang="en-US" altLang="ja-JP" sz="1600" dirty="0" smtClean="0"/>
              <a:t>150</a:t>
            </a:r>
            <a:endParaRPr lang="ja-JP" altLang="en-US" sz="1600" dirty="0"/>
          </a:p>
        </p:txBody>
      </p:sp>
      <p:sp>
        <p:nvSpPr>
          <p:cNvPr id="21" name="上矢印 20"/>
          <p:cNvSpPr/>
          <p:nvPr/>
        </p:nvSpPr>
        <p:spPr>
          <a:xfrm rot="18487026">
            <a:off x="2297702" y="4264337"/>
            <a:ext cx="484632" cy="1673391"/>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150</a:t>
            </a:r>
            <a:endParaRPr kumimoji="1" lang="ja-JP" altLang="en-US" sz="1200" dirty="0"/>
          </a:p>
        </p:txBody>
      </p:sp>
      <p:sp>
        <p:nvSpPr>
          <p:cNvPr id="27" name="テキスト ボックス 26"/>
          <p:cNvSpPr txBox="1"/>
          <p:nvPr/>
        </p:nvSpPr>
        <p:spPr>
          <a:xfrm>
            <a:off x="1440153" y="1628800"/>
            <a:ext cx="1418456" cy="338554"/>
          </a:xfrm>
          <a:prstGeom prst="rect">
            <a:avLst/>
          </a:prstGeom>
          <a:noFill/>
        </p:spPr>
        <p:txBody>
          <a:bodyPr wrap="square" rtlCol="0">
            <a:spAutoFit/>
          </a:bodyPr>
          <a:lstStyle/>
          <a:p>
            <a:pPr algn="ctr"/>
            <a:r>
              <a:rPr kumimoji="1" lang="ja-JP" altLang="en-US" sz="1600" b="1" dirty="0" smtClean="0">
                <a:latin typeface="Times New Roman" pitchFamily="18" charset="0"/>
                <a:cs typeface="Times New Roman" pitchFamily="18" charset="0"/>
              </a:rPr>
              <a:t>夫</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9" name="テキスト ボックス 28"/>
          <p:cNvSpPr txBox="1"/>
          <p:nvPr/>
        </p:nvSpPr>
        <p:spPr>
          <a:xfrm>
            <a:off x="6393904" y="1628800"/>
            <a:ext cx="1418456" cy="338554"/>
          </a:xfrm>
          <a:prstGeom prst="rect">
            <a:avLst/>
          </a:prstGeom>
          <a:noFill/>
        </p:spPr>
        <p:txBody>
          <a:bodyPr wrap="square" rtlCol="0">
            <a:spAutoFit/>
          </a:bodyPr>
          <a:lstStyle/>
          <a:p>
            <a:pPr algn="ctr"/>
            <a:r>
              <a:rPr kumimoji="1" lang="ja-JP" altLang="en-US" sz="1600" b="1" dirty="0" smtClean="0">
                <a:latin typeface="Times New Roman" pitchFamily="18" charset="0"/>
                <a:cs typeface="Times New Roman" pitchFamily="18" charset="0"/>
              </a:rPr>
              <a:t>女性</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cxnSp>
        <p:nvCxnSpPr>
          <p:cNvPr id="30" name="直線コネクタ 29"/>
          <p:cNvCxnSpPr/>
          <p:nvPr/>
        </p:nvCxnSpPr>
        <p:spPr>
          <a:xfrm flipH="1">
            <a:off x="1274623" y="2162690"/>
            <a:ext cx="1452102"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259632" y="2162690"/>
            <a:ext cx="1467093"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296137" y="1823338"/>
            <a:ext cx="1352810" cy="369332"/>
          </a:xfrm>
          <a:prstGeom prst="rect">
            <a:avLst/>
          </a:prstGeom>
          <a:noFill/>
        </p:spPr>
        <p:txBody>
          <a:bodyPr wrap="square" rtlCol="0">
            <a:spAutoFit/>
          </a:bodyPr>
          <a:lstStyle/>
          <a:p>
            <a:pPr algn="ctr"/>
            <a:r>
              <a:rPr kumimoji="1" lang="en-US" altLang="ja-JP" dirty="0" smtClean="0"/>
              <a:t>300</a:t>
            </a:r>
            <a:r>
              <a:rPr kumimoji="1" lang="ja-JP" altLang="en-US" dirty="0" smtClean="0"/>
              <a:t>→</a:t>
            </a:r>
            <a:r>
              <a:rPr kumimoji="1" lang="en-US" altLang="ja-JP" dirty="0" smtClean="0"/>
              <a:t>0</a:t>
            </a:r>
            <a:endParaRPr kumimoji="1" lang="ja-JP" altLang="en-US" dirty="0"/>
          </a:p>
        </p:txBody>
      </p:sp>
      <p:sp>
        <p:nvSpPr>
          <p:cNvPr id="34" name="テキスト ボックス 33"/>
          <p:cNvSpPr txBox="1"/>
          <p:nvPr/>
        </p:nvSpPr>
        <p:spPr>
          <a:xfrm>
            <a:off x="6459550" y="1823338"/>
            <a:ext cx="1352810" cy="369332"/>
          </a:xfrm>
          <a:prstGeom prst="rect">
            <a:avLst/>
          </a:prstGeom>
          <a:noFill/>
        </p:spPr>
        <p:txBody>
          <a:bodyPr wrap="square" rtlCol="0">
            <a:spAutoFit/>
          </a:bodyPr>
          <a:lstStyle/>
          <a:p>
            <a:pPr algn="ctr"/>
            <a:r>
              <a:rPr kumimoji="1" lang="en-US" altLang="ja-JP" dirty="0" smtClean="0"/>
              <a:t>300</a:t>
            </a:r>
            <a:r>
              <a:rPr kumimoji="1" lang="ja-JP" altLang="en-US" dirty="0" smtClean="0"/>
              <a:t>→</a:t>
            </a:r>
            <a:r>
              <a:rPr kumimoji="1" lang="en-US" altLang="ja-JP" dirty="0" smtClean="0"/>
              <a:t>150</a:t>
            </a:r>
            <a:endParaRPr kumimoji="1" lang="ja-JP" altLang="en-US" dirty="0"/>
          </a:p>
        </p:txBody>
      </p:sp>
      <p:sp>
        <p:nvSpPr>
          <p:cNvPr id="36" name="テキスト ボックス 35"/>
          <p:cNvSpPr txBox="1"/>
          <p:nvPr/>
        </p:nvSpPr>
        <p:spPr>
          <a:xfrm>
            <a:off x="755576" y="3808566"/>
            <a:ext cx="2664296" cy="338554"/>
          </a:xfrm>
          <a:prstGeom prst="rect">
            <a:avLst/>
          </a:prstGeom>
          <a:noFill/>
        </p:spPr>
        <p:txBody>
          <a:bodyPr wrap="square" rtlCol="0">
            <a:spAutoFit/>
          </a:bodyPr>
          <a:lstStyle/>
          <a:p>
            <a:pPr algn="ctr"/>
            <a:r>
              <a:rPr kumimoji="1" lang="ja-JP" altLang="en-US" sz="1600" dirty="0" smtClean="0"/>
              <a:t>①債務の消滅による付従性</a:t>
            </a:r>
            <a:endParaRPr kumimoji="1" lang="ja-JP" altLang="en-US" sz="1600" dirty="0"/>
          </a:p>
        </p:txBody>
      </p:sp>
      <p:sp>
        <p:nvSpPr>
          <p:cNvPr id="20" name="円/楕円 19"/>
          <p:cNvSpPr/>
          <p:nvPr/>
        </p:nvSpPr>
        <p:spPr>
          <a:xfrm>
            <a:off x="3131840" y="5202136"/>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Times New Roman" pitchFamily="18" charset="0"/>
                <a:cs typeface="Times New Roman" pitchFamily="18" charset="0"/>
              </a:rPr>
              <a:t>妻</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38" name="雲形吹き出し 37"/>
          <p:cNvSpPr/>
          <p:nvPr/>
        </p:nvSpPr>
        <p:spPr>
          <a:xfrm>
            <a:off x="2858609" y="1484784"/>
            <a:ext cx="3441583" cy="2544243"/>
          </a:xfrm>
          <a:prstGeom prst="cloudCallout">
            <a:avLst>
              <a:gd name="adj1" fmla="val 57553"/>
              <a:gd name="adj2" fmla="val -383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浮気当事者には，</a:t>
            </a:r>
            <a:r>
              <a:rPr kumimoji="1" lang="en-US" altLang="ja-JP" dirty="0" smtClean="0"/>
              <a:t/>
            </a:r>
            <a:br>
              <a:rPr kumimoji="1" lang="en-US" altLang="ja-JP" dirty="0" smtClean="0"/>
            </a:br>
            <a:r>
              <a:rPr kumimoji="1" lang="ja-JP" altLang="en-US" dirty="0" smtClean="0"/>
              <a:t>主観的共同関連性がある。なぜ，「不真正連帯債務」なのか</a:t>
            </a:r>
            <a:r>
              <a:rPr kumimoji="1" lang="en-US" altLang="ja-JP" dirty="0" smtClean="0"/>
              <a:t>?</a:t>
            </a:r>
            <a:r>
              <a:rPr kumimoji="1" lang="ja-JP" altLang="en-US" dirty="0" smtClean="0"/>
              <a:t>　</a:t>
            </a:r>
            <a:endParaRPr kumimoji="1" lang="en-US" altLang="ja-JP" dirty="0" smtClean="0"/>
          </a:p>
          <a:p>
            <a:pPr algn="ctr"/>
            <a:r>
              <a:rPr kumimoji="1" lang="ja-JP" altLang="en-US" dirty="0" smtClean="0"/>
              <a:t>連帯債務で，結果も妥当ではないか</a:t>
            </a:r>
            <a:r>
              <a:rPr kumimoji="1" lang="en-US" altLang="ja-JP" dirty="0" smtClean="0"/>
              <a:t>?</a:t>
            </a:r>
          </a:p>
        </p:txBody>
      </p:sp>
      <p:sp>
        <p:nvSpPr>
          <p:cNvPr id="39" name="テキスト ボックス 38"/>
          <p:cNvSpPr txBox="1"/>
          <p:nvPr/>
        </p:nvSpPr>
        <p:spPr>
          <a:xfrm>
            <a:off x="755576" y="4210379"/>
            <a:ext cx="2520280" cy="338554"/>
          </a:xfrm>
          <a:prstGeom prst="rect">
            <a:avLst/>
          </a:prstGeom>
          <a:noFill/>
        </p:spPr>
        <p:txBody>
          <a:bodyPr wrap="square" rtlCol="0">
            <a:spAutoFit/>
          </a:bodyPr>
          <a:lstStyle/>
          <a:p>
            <a:pPr algn="ctr"/>
            <a:r>
              <a:rPr kumimoji="1" lang="ja-JP" altLang="en-US" sz="1600" dirty="0" smtClean="0"/>
              <a:t>②保証の消滅は，相対効</a:t>
            </a:r>
            <a:endParaRPr kumimoji="1" lang="ja-JP" altLang="en-US" sz="1600" dirty="0"/>
          </a:p>
        </p:txBody>
      </p:sp>
      <p:sp>
        <p:nvSpPr>
          <p:cNvPr id="41" name="雲形吹き出し 40"/>
          <p:cNvSpPr/>
          <p:nvPr/>
        </p:nvSpPr>
        <p:spPr>
          <a:xfrm>
            <a:off x="2987824" y="4159605"/>
            <a:ext cx="3024336" cy="893189"/>
          </a:xfrm>
          <a:prstGeom prst="cloudCallout">
            <a:avLst>
              <a:gd name="adj1" fmla="val 11"/>
              <a:gd name="adj2" fmla="val 625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夫は許しても，浮気相手は許さない</a:t>
            </a:r>
          </a:p>
        </p:txBody>
      </p:sp>
    </p:spTree>
    <p:extLst>
      <p:ext uri="{BB962C8B-B14F-4D97-AF65-F5344CB8AC3E}">
        <p14:creationId xmlns:p14="http://schemas.microsoft.com/office/powerpoint/2010/main" val="108387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par>
                                <p:cTn id="8" presetID="16" presetClass="entr" presetSubtype="37" fill="hold" grpId="0" nodeType="withEffect">
                                  <p:stCondLst>
                                    <p:cond delay="500"/>
                                  </p:stCondLst>
                                  <p:childTnLst>
                                    <p:set>
                                      <p:cBhvr>
                                        <p:cTn id="9" dur="1" fill="hold">
                                          <p:stCondLst>
                                            <p:cond delay="0"/>
                                          </p:stCondLst>
                                        </p:cTn>
                                        <p:tgtEl>
                                          <p:spTgt spid="41"/>
                                        </p:tgtEl>
                                        <p:attrNameLst>
                                          <p:attrName>style.visibility</p:attrName>
                                        </p:attrNameLst>
                                      </p:cBhvr>
                                      <p:to>
                                        <p:strVal val="visible"/>
                                      </p:to>
                                    </p:set>
                                    <p:animEffect transition="in" filter="barn(outVertical)">
                                      <p:cBhvr>
                                        <p:cTn id="10" dur="500"/>
                                        <p:tgtEl>
                                          <p:spTgt spid="41"/>
                                        </p:tgtEl>
                                      </p:cBhvr>
                                    </p:animEffect>
                                  </p:childTnLst>
                                </p:cTn>
                              </p:par>
                              <p:par>
                                <p:cTn id="11" presetID="22" presetClass="entr" presetSubtype="1" fill="hold" nodeType="withEffect">
                                  <p:stCondLst>
                                    <p:cond delay="1000"/>
                                  </p:stCondLst>
                                  <p:childTnLst>
                                    <p:set>
                                      <p:cBhvr>
                                        <p:cTn id="12" dur="1" fill="hold">
                                          <p:stCondLst>
                                            <p:cond delay="0"/>
                                          </p:stCondLst>
                                        </p:cTn>
                                        <p:tgtEl>
                                          <p:spTgt spid="31"/>
                                        </p:tgtEl>
                                        <p:attrNameLst>
                                          <p:attrName>style.visibility</p:attrName>
                                        </p:attrNameLst>
                                      </p:cBhvr>
                                      <p:to>
                                        <p:strVal val="visible"/>
                                      </p:to>
                                    </p:set>
                                    <p:animEffect transition="in" filter="wipe(up)">
                                      <p:cBhvr>
                                        <p:cTn id="13" dur="500"/>
                                        <p:tgtEl>
                                          <p:spTgt spid="31"/>
                                        </p:tgtEl>
                                      </p:cBhvr>
                                    </p:animEffect>
                                  </p:childTnLst>
                                </p:cTn>
                              </p:par>
                            </p:childTnLst>
                          </p:cTn>
                        </p:par>
                        <p:par>
                          <p:cTn id="14" fill="hold">
                            <p:stCondLst>
                              <p:cond delay="1500"/>
                            </p:stCondLst>
                            <p:childTnLst>
                              <p:par>
                                <p:cTn id="15" presetID="22" presetClass="exit" presetSubtype="4" fill="hold" grpId="0" nodeType="afterEffect">
                                  <p:stCondLst>
                                    <p:cond delay="0"/>
                                  </p:stCondLst>
                                  <p:childTnLst>
                                    <p:animEffect transition="out" filter="wipe(down)">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par>
                          <p:cTn id="21" fill="hold">
                            <p:stCondLst>
                              <p:cond delay="2000"/>
                            </p:stCondLst>
                            <p:childTnLst>
                              <p:par>
                                <p:cTn id="22" presetID="22" presetClass="entr" presetSubtype="8" fill="hold" grpId="0" nodeType="afterEffect">
                                  <p:stCondLst>
                                    <p:cond delay="250"/>
                                  </p:stCondLst>
                                  <p:childTnLst>
                                    <p:set>
                                      <p:cBhvr>
                                        <p:cTn id="23" dur="1" fill="hold">
                                          <p:stCondLst>
                                            <p:cond delay="0"/>
                                          </p:stCondLst>
                                        </p:cTn>
                                        <p:tgtEl>
                                          <p:spTgt spid="36"/>
                                        </p:tgtEl>
                                        <p:attrNameLst>
                                          <p:attrName>style.visibility</p:attrName>
                                        </p:attrNameLst>
                                      </p:cBhvr>
                                      <p:to>
                                        <p:strVal val="visible"/>
                                      </p:to>
                                    </p:set>
                                    <p:animEffect transition="in" filter="wipe(left)">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barn(outVertical)">
                                      <p:cBhvr>
                                        <p:cTn id="29" dur="1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19"/>
                                        </p:tgtEl>
                                      </p:cBhvr>
                                    </p:animEffect>
                                    <p:set>
                                      <p:cBhvr>
                                        <p:cTn id="34" dur="1" fill="hold">
                                          <p:stCondLst>
                                            <p:cond delay="499"/>
                                          </p:stCondLst>
                                        </p:cTn>
                                        <p:tgtEl>
                                          <p:spTgt spid="19"/>
                                        </p:tgtEl>
                                        <p:attrNameLst>
                                          <p:attrName>style.visibility</p:attrName>
                                        </p:attrNameLst>
                                      </p:cBhvr>
                                      <p:to>
                                        <p:strVal val="hidden"/>
                                      </p:to>
                                    </p:set>
                                  </p:childTnLst>
                                </p:cTn>
                              </p:par>
                              <p:par>
                                <p:cTn id="35" presetID="10" presetClass="exit" presetSubtype="0" fill="hold" grpId="0" nodeType="withEffect">
                                  <p:stCondLst>
                                    <p:cond delay="250"/>
                                  </p:stCondLst>
                                  <p:childTnLst>
                                    <p:animEffect transition="out" filter="fade">
                                      <p:cBhvr>
                                        <p:cTn id="36" dur="1000"/>
                                        <p:tgtEl>
                                          <p:spTgt spid="8"/>
                                        </p:tgtEl>
                                      </p:cBhvr>
                                    </p:animEffect>
                                    <p:set>
                                      <p:cBhvr>
                                        <p:cTn id="37" dur="1" fill="hold">
                                          <p:stCondLst>
                                            <p:cond delay="999"/>
                                          </p:stCondLst>
                                        </p:cTn>
                                        <p:tgtEl>
                                          <p:spTgt spid="8"/>
                                        </p:tgtEl>
                                        <p:attrNameLst>
                                          <p:attrName>style.visibility</p:attrName>
                                        </p:attrNameLst>
                                      </p:cBhvr>
                                      <p:to>
                                        <p:strVal val="hidden"/>
                                      </p:to>
                                    </p:set>
                                  </p:childTnLst>
                                </p:cTn>
                              </p:par>
                            </p:childTnLst>
                          </p:cTn>
                        </p:par>
                        <p:par>
                          <p:cTn id="38" fill="hold">
                            <p:stCondLst>
                              <p:cond delay="1250"/>
                            </p:stCondLst>
                            <p:childTnLst>
                              <p:par>
                                <p:cTn id="39" presetID="22" presetClass="entr" presetSubtype="8" fill="hold" grpId="0" nodeType="afterEffect">
                                  <p:stCondLst>
                                    <p:cond delay="25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par>
                          <p:cTn id="42" fill="hold">
                            <p:stCondLst>
                              <p:cond delay="2000"/>
                            </p:stCondLst>
                            <p:childTnLst>
                              <p:par>
                                <p:cTn id="43" presetID="22" presetClass="entr" presetSubtype="8" fill="hold" grpId="0"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wipe(left)">
                                      <p:cBhvr>
                                        <p:cTn id="45" dur="500"/>
                                        <p:tgtEl>
                                          <p:spTgt spid="3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xit" presetSubtype="4" fill="hold" grpId="0" nodeType="clickEffect">
                                  <p:stCondLst>
                                    <p:cond delay="0"/>
                                  </p:stCondLst>
                                  <p:childTnLst>
                                    <p:animEffect transition="out" filter="wipe(down)">
                                      <p:cBhvr>
                                        <p:cTn id="49" dur="500"/>
                                        <p:tgtEl>
                                          <p:spTgt spid="14"/>
                                        </p:tgtEl>
                                      </p:cBhvr>
                                    </p:animEffect>
                                    <p:set>
                                      <p:cBhvr>
                                        <p:cTn id="50" dur="1" fill="hold">
                                          <p:stCondLst>
                                            <p:cond delay="499"/>
                                          </p:stCondLst>
                                        </p:cTn>
                                        <p:tgtEl>
                                          <p:spTgt spid="14"/>
                                        </p:tgtEl>
                                        <p:attrNameLst>
                                          <p:attrName>style.visibility</p:attrName>
                                        </p:attrNameLst>
                                      </p:cBhvr>
                                      <p:to>
                                        <p:strVal val="hidden"/>
                                      </p:to>
                                    </p:set>
                                  </p:childTnLst>
                                </p:cTn>
                              </p:par>
                            </p:childTnLst>
                          </p:cTn>
                        </p:par>
                        <p:par>
                          <p:cTn id="51" fill="hold">
                            <p:stCondLst>
                              <p:cond delay="500"/>
                            </p:stCondLst>
                            <p:childTnLst>
                              <p:par>
                                <p:cTn id="52" presetID="22" presetClass="entr" presetSubtype="8" fill="hold" grpId="0" nodeType="afterEffect">
                                  <p:stCondLst>
                                    <p:cond delay="25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par>
                                <p:cTn id="55" presetID="10" presetClass="exit" presetSubtype="0" fill="hold" grpId="0" nodeType="withEffect">
                                  <p:stCondLst>
                                    <p:cond delay="25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par>
                          <p:cTn id="58" fill="hold">
                            <p:stCondLst>
                              <p:cond delay="1250"/>
                            </p:stCondLst>
                            <p:childTnLst>
                              <p:par>
                                <p:cTn id="59" presetID="10" presetClass="exit" presetSubtype="0" fill="hold" grpId="0" nodeType="afterEffect">
                                  <p:stCondLst>
                                    <p:cond delay="250"/>
                                  </p:stCondLst>
                                  <p:childTnLst>
                                    <p:animEffect transition="out" filter="fade">
                                      <p:cBhvr>
                                        <p:cTn id="60" dur="500"/>
                                        <p:tgtEl>
                                          <p:spTgt spid="20"/>
                                        </p:tgtEl>
                                      </p:cBhvr>
                                    </p:animEffect>
                                    <p:set>
                                      <p:cBhvr>
                                        <p:cTn id="61" dur="1" fill="hold">
                                          <p:stCondLst>
                                            <p:cond delay="499"/>
                                          </p:stCondLst>
                                        </p:cTn>
                                        <p:tgtEl>
                                          <p:spTgt spid="20"/>
                                        </p:tgtEl>
                                        <p:attrNameLst>
                                          <p:attrName>style.visibility</p:attrName>
                                        </p:attrNameLst>
                                      </p:cBhvr>
                                      <p:to>
                                        <p:strVal val="hidden"/>
                                      </p:to>
                                    </p:set>
                                  </p:childTnLst>
                                </p:cTn>
                              </p:par>
                              <p:par>
                                <p:cTn id="62" presetID="10" presetClass="entr" presetSubtype="0" fill="hold" grpId="0" nodeType="withEffect">
                                  <p:stCondLst>
                                    <p:cond delay="25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4" grpId="0" animBg="1"/>
      <p:bldP spid="19" grpId="0" animBg="1"/>
      <p:bldP spid="21" grpId="0" animBg="1"/>
      <p:bldP spid="32" grpId="0"/>
      <p:bldP spid="34" grpId="0"/>
      <p:bldP spid="36" grpId="0"/>
      <p:bldP spid="20" grpId="0" animBg="1"/>
      <p:bldP spid="38" grpId="0" animBg="1"/>
      <p:bldP spid="39" grpId="0"/>
      <p:bldP spid="4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連帯債務の応用例（浮気紛争）</a:t>
            </a:r>
            <a:r>
              <a:rPr lang="ja-JP" altLang="en-US" dirty="0" smtClean="0"/>
              <a:t>（</a:t>
            </a:r>
            <a:r>
              <a:rPr lang="en-US" altLang="ja-JP" dirty="0" smtClean="0"/>
              <a:t>3/3</a:t>
            </a:r>
            <a:r>
              <a:rPr lang="ja-JP" altLang="en-US" dirty="0" smtClean="0"/>
              <a:t>）</a:t>
            </a:r>
            <a:r>
              <a:rPr lang="en-US" altLang="ja-JP" dirty="0" smtClean="0"/>
              <a:t/>
            </a:r>
            <a:br>
              <a:rPr lang="en-US" altLang="ja-JP" dirty="0" smtClean="0"/>
            </a:br>
            <a:r>
              <a:rPr lang="ja-JP" altLang="en-US" sz="2700" dirty="0" smtClean="0"/>
              <a:t>最</a:t>
            </a:r>
            <a:r>
              <a:rPr lang="ja-JP" altLang="en-US" sz="2700" dirty="0"/>
              <a:t>一判平</a:t>
            </a:r>
            <a:r>
              <a:rPr lang="en-US" altLang="ja-JP" sz="2700" dirty="0"/>
              <a:t>6</a:t>
            </a:r>
            <a:r>
              <a:rPr lang="ja-JP" altLang="en-US" sz="2700" dirty="0"/>
              <a:t>・</a:t>
            </a:r>
            <a:r>
              <a:rPr lang="en-US" altLang="ja-JP" sz="2700" dirty="0"/>
              <a:t>11</a:t>
            </a:r>
            <a:r>
              <a:rPr lang="ja-JP" altLang="en-US" sz="2700" dirty="0"/>
              <a:t>・</a:t>
            </a:r>
            <a:r>
              <a:rPr lang="en-US" altLang="ja-JP" sz="2700" dirty="0"/>
              <a:t>24</a:t>
            </a:r>
            <a:r>
              <a:rPr lang="ja-JP" altLang="en-US" sz="2700" dirty="0"/>
              <a:t>判時</a:t>
            </a:r>
            <a:r>
              <a:rPr lang="en-US" altLang="ja-JP" sz="2700" dirty="0"/>
              <a:t>1514</a:t>
            </a:r>
            <a:r>
              <a:rPr lang="ja-JP" altLang="en-US" sz="2700" dirty="0"/>
              <a:t>号</a:t>
            </a:r>
            <a:r>
              <a:rPr lang="en-US" altLang="ja-JP" sz="2700" dirty="0"/>
              <a:t>82</a:t>
            </a:r>
            <a:r>
              <a:rPr lang="ja-JP" altLang="en-US" sz="2700" dirty="0" smtClean="0"/>
              <a:t>頁</a:t>
            </a:r>
            <a:r>
              <a:rPr lang="ja-JP" altLang="en-US" sz="2200" dirty="0" smtClean="0"/>
              <a:t>→</a:t>
            </a:r>
            <a:r>
              <a:rPr lang="ja-JP" altLang="en-US" sz="2200" dirty="0" smtClean="0">
                <a:hlinkClick r:id="rId2" action="ppaction://hlinksldjump"/>
              </a:rPr>
              <a:t>図解</a:t>
            </a:r>
            <a:r>
              <a:rPr lang="ja-JP" altLang="en-US" sz="2200" dirty="0" smtClean="0"/>
              <a:t>，</a:t>
            </a:r>
            <a:r>
              <a:rPr lang="ja-JP" altLang="en-US" sz="2200" dirty="0" smtClean="0">
                <a:hlinkClick r:id="rId3" action="ppaction://hlinksldjump"/>
              </a:rPr>
              <a:t>批判</a:t>
            </a:r>
            <a:r>
              <a:rPr lang="ja-JP" altLang="en-US" sz="2200" dirty="0" smtClean="0"/>
              <a:t>，</a:t>
            </a:r>
            <a:r>
              <a:rPr lang="ja-JP" altLang="en-US" sz="2200" dirty="0" smtClean="0">
                <a:hlinkClick r:id="rId4" action="ppaction://hlinksldjump"/>
              </a:rPr>
              <a:t>基本設例</a:t>
            </a:r>
            <a:endParaRPr kumimoji="1" lang="ja-JP" altLang="en-US" sz="2700" dirty="0"/>
          </a:p>
        </p:txBody>
      </p:sp>
      <p:sp>
        <p:nvSpPr>
          <p:cNvPr id="3" name="コンテンツ プレースホルダー 2"/>
          <p:cNvSpPr>
            <a:spLocks noGrp="1"/>
          </p:cNvSpPr>
          <p:nvPr>
            <p:ph idx="1"/>
          </p:nvPr>
        </p:nvSpPr>
        <p:spPr>
          <a:xfrm>
            <a:off x="457200" y="1484784"/>
            <a:ext cx="8229600" cy="4641379"/>
          </a:xfrm>
        </p:spPr>
        <p:txBody>
          <a:bodyPr>
            <a:noAutofit/>
          </a:bodyPr>
          <a:lstStyle/>
          <a:p>
            <a:r>
              <a:rPr lang="ja-JP" altLang="en-US" sz="1800" dirty="0"/>
              <a:t>民法</a:t>
            </a:r>
            <a:r>
              <a:rPr lang="en-US" altLang="ja-JP" sz="1800" dirty="0"/>
              <a:t>719</a:t>
            </a:r>
            <a:r>
              <a:rPr lang="ja-JP" altLang="en-US" sz="1800" dirty="0"/>
              <a:t>条所定の共同不法</a:t>
            </a:r>
            <a:r>
              <a:rPr lang="ja-JP" altLang="en-US" sz="1800" dirty="0" smtClean="0"/>
              <a:t>行為者が</a:t>
            </a:r>
            <a:r>
              <a:rPr lang="ja-JP" altLang="en-US" sz="1800" dirty="0"/>
              <a:t>負担する損害賠償債務は，</a:t>
            </a:r>
            <a:r>
              <a:rPr lang="ja-JP" altLang="en-US" sz="1800" b="1" dirty="0">
                <a:solidFill>
                  <a:srgbClr val="FF0000"/>
                </a:solidFill>
              </a:rPr>
              <a:t>いわゆる不真正連帯債務であって連帯債務ではない</a:t>
            </a:r>
            <a:r>
              <a:rPr lang="ja-JP" altLang="en-US" sz="1800" dirty="0"/>
              <a:t>から，その損害賠償債務については連帯債務に関する同法</a:t>
            </a:r>
            <a:r>
              <a:rPr lang="en-US" altLang="ja-JP" sz="1800" dirty="0"/>
              <a:t>437</a:t>
            </a:r>
            <a:r>
              <a:rPr lang="ja-JP" altLang="en-US" sz="1800" dirty="0"/>
              <a:t>条の規定は適用されないものと解するのが相当である（最高裁昭和</a:t>
            </a:r>
            <a:r>
              <a:rPr lang="en-US" altLang="ja-JP" sz="1800" dirty="0"/>
              <a:t>43</a:t>
            </a:r>
            <a:r>
              <a:rPr lang="ja-JP" altLang="en-US" sz="1800" dirty="0"/>
              <a:t>年（オ）第</a:t>
            </a:r>
            <a:r>
              <a:rPr lang="en-US" altLang="ja-JP" sz="1800" dirty="0"/>
              <a:t>431</a:t>
            </a:r>
            <a:r>
              <a:rPr lang="ja-JP" altLang="en-US" sz="1800" dirty="0"/>
              <a:t>号同</a:t>
            </a:r>
            <a:r>
              <a:rPr lang="en-US" altLang="ja-JP" sz="1800" dirty="0"/>
              <a:t>48</a:t>
            </a:r>
            <a:r>
              <a:rPr lang="ja-JP" altLang="en-US" sz="1800" dirty="0"/>
              <a:t>年</a:t>
            </a:r>
            <a:r>
              <a:rPr lang="en-US" altLang="ja-JP" sz="1800" dirty="0"/>
              <a:t>2</a:t>
            </a:r>
            <a:r>
              <a:rPr lang="ja-JP" altLang="en-US" sz="1800" dirty="0"/>
              <a:t>月</a:t>
            </a:r>
            <a:r>
              <a:rPr lang="en-US" altLang="ja-JP" sz="1800" dirty="0"/>
              <a:t>16</a:t>
            </a:r>
            <a:r>
              <a:rPr lang="ja-JP" altLang="en-US" sz="1800" dirty="0"/>
              <a:t>日第二小法廷判決・民集</a:t>
            </a:r>
            <a:r>
              <a:rPr lang="en-US" altLang="ja-JP" sz="1800" dirty="0"/>
              <a:t>27</a:t>
            </a:r>
            <a:r>
              <a:rPr lang="ja-JP" altLang="en-US" sz="1800" dirty="0"/>
              <a:t>巻</a:t>
            </a:r>
            <a:r>
              <a:rPr lang="en-US" altLang="ja-JP" sz="1800" dirty="0"/>
              <a:t>1</a:t>
            </a:r>
            <a:r>
              <a:rPr lang="ja-JP" altLang="en-US" sz="1800" dirty="0"/>
              <a:t>号</a:t>
            </a:r>
            <a:r>
              <a:rPr lang="en-US" altLang="ja-JP" sz="1800" dirty="0"/>
              <a:t>99</a:t>
            </a:r>
            <a:r>
              <a:rPr lang="ja-JP" altLang="en-US" sz="1800" dirty="0"/>
              <a:t>頁参照）</a:t>
            </a:r>
            <a:r>
              <a:rPr lang="ja-JP" altLang="en-US" sz="1800" dirty="0" smtClean="0"/>
              <a:t>。</a:t>
            </a:r>
            <a:endParaRPr lang="en-US" altLang="ja-JP" sz="1800" dirty="0" smtClean="0"/>
          </a:p>
          <a:p>
            <a:pPr lvl="1"/>
            <a:r>
              <a:rPr lang="ja-JP" altLang="en-US" sz="1600" dirty="0"/>
              <a:t>←不真正連帯債務は，債務者間に主観的共同関係</a:t>
            </a:r>
            <a:r>
              <a:rPr lang="ja-JP" altLang="en-US" sz="1600" dirty="0" smtClean="0"/>
              <a:t>がない場合に生じるはずである。</a:t>
            </a:r>
            <a:endParaRPr lang="en-US" altLang="ja-JP" sz="1600" dirty="0" smtClean="0"/>
          </a:p>
          <a:p>
            <a:pPr lvl="1"/>
            <a:r>
              <a:rPr lang="ja-JP" altLang="en-US" sz="1600" dirty="0" smtClean="0"/>
              <a:t>←不貞当事者間には主観的共同関係が存在しており，真正の連帯責任が生じる。</a:t>
            </a:r>
            <a:endParaRPr lang="en-US" altLang="ja-JP" sz="1600" dirty="0" smtClean="0"/>
          </a:p>
          <a:p>
            <a:r>
              <a:rPr lang="en-US" altLang="ja-JP" sz="1800" dirty="0" smtClean="0"/>
              <a:t>X</a:t>
            </a:r>
            <a:r>
              <a:rPr lang="ja-JP" altLang="en-US" sz="1800" dirty="0"/>
              <a:t>は，本件調停において，本件不法行為に基づく損害賠償債務のうち</a:t>
            </a:r>
            <a:r>
              <a:rPr lang="en-US" altLang="ja-JP" sz="1800" dirty="0"/>
              <a:t>A</a:t>
            </a:r>
            <a:r>
              <a:rPr lang="ja-JP" altLang="en-US" sz="1800" dirty="0"/>
              <a:t>の債務のみを免除したにすぎず，</a:t>
            </a:r>
            <a:r>
              <a:rPr lang="en-US" altLang="ja-JP" sz="1800" dirty="0"/>
              <a:t>Y</a:t>
            </a:r>
            <a:r>
              <a:rPr lang="ja-JP" altLang="en-US" sz="1800" dirty="0"/>
              <a:t>に対する関係では，後日その全額の賠償を請求する意思であったものというべきであり，本件調停による債務の免除は，</a:t>
            </a:r>
            <a:r>
              <a:rPr lang="en-US" altLang="ja-JP" sz="1800" b="1" dirty="0">
                <a:solidFill>
                  <a:srgbClr val="FF0000"/>
                </a:solidFill>
              </a:rPr>
              <a:t>Y</a:t>
            </a:r>
            <a:r>
              <a:rPr lang="ja-JP" altLang="en-US" sz="1800" b="1" dirty="0">
                <a:solidFill>
                  <a:srgbClr val="FF0000"/>
                </a:solidFill>
              </a:rPr>
              <a:t>に対してその債務を免除する意思を含むものではないから</a:t>
            </a:r>
            <a:r>
              <a:rPr lang="ja-JP" altLang="en-US" sz="1800" dirty="0"/>
              <a:t>，</a:t>
            </a:r>
            <a:r>
              <a:rPr lang="en-US" altLang="ja-JP" sz="1800" b="1" dirty="0">
                <a:solidFill>
                  <a:srgbClr val="FF0000"/>
                </a:solidFill>
              </a:rPr>
              <a:t>Y</a:t>
            </a:r>
            <a:r>
              <a:rPr lang="ja-JP" altLang="en-US" sz="1800" b="1" dirty="0">
                <a:solidFill>
                  <a:srgbClr val="FF0000"/>
                </a:solidFill>
              </a:rPr>
              <a:t>に対する関係では何らの効力を有しない</a:t>
            </a:r>
            <a:r>
              <a:rPr lang="ja-JP" altLang="en-US" sz="1800" dirty="0"/>
              <a:t>ものというべきである</a:t>
            </a:r>
            <a:r>
              <a:rPr lang="ja-JP" altLang="en-US" sz="1800" dirty="0" smtClean="0"/>
              <a:t>。</a:t>
            </a:r>
            <a:endParaRPr lang="en-US" altLang="ja-JP" sz="1800" dirty="0" smtClean="0"/>
          </a:p>
          <a:p>
            <a:pPr lvl="1"/>
            <a:r>
              <a:rPr kumimoji="1" lang="ja-JP" altLang="en-US" sz="1600" dirty="0" smtClean="0"/>
              <a:t>←契約の相対効という基礎理論を無視した議論である。</a:t>
            </a:r>
            <a:endParaRPr kumimoji="1" lang="en-US" altLang="ja-JP" sz="1600" dirty="0" smtClean="0"/>
          </a:p>
          <a:p>
            <a:pPr lvl="1"/>
            <a:r>
              <a:rPr lang="ja-JP" altLang="en-US" sz="1600" dirty="0" smtClean="0"/>
              <a:t>←</a:t>
            </a:r>
            <a:r>
              <a:rPr lang="en-US" altLang="ja-JP" sz="1600" dirty="0" smtClean="0"/>
              <a:t>X</a:t>
            </a:r>
            <a:r>
              <a:rPr lang="ja-JP" altLang="en-US" sz="1600" dirty="0" smtClean="0"/>
              <a:t>が</a:t>
            </a:r>
            <a:r>
              <a:rPr lang="en-US" altLang="ja-JP" sz="1600" dirty="0" smtClean="0"/>
              <a:t>Y</a:t>
            </a:r>
            <a:r>
              <a:rPr lang="ja-JP" altLang="en-US" sz="1600" dirty="0" smtClean="0"/>
              <a:t>に対して債務を免除する際に，第三者に影響を及ぼすという意思があっても，その意思自体は，第三者には影響を与えないはずである。</a:t>
            </a:r>
            <a:endParaRPr lang="en-US" altLang="ja-JP" sz="1600" dirty="0" smtClean="0"/>
          </a:p>
          <a:p>
            <a:pPr lvl="1"/>
            <a:r>
              <a:rPr lang="ja-JP" altLang="en-US" sz="1600" dirty="0"/>
              <a:t>←</a:t>
            </a:r>
            <a:r>
              <a:rPr lang="ja-JP" altLang="en-US" sz="1600" dirty="0" smtClean="0"/>
              <a:t>免除の絶対的効力が生じるのは，付従性という客観的な事由に基づいて</a:t>
            </a:r>
            <a:r>
              <a:rPr lang="ja-JP" altLang="en-US" sz="1600" dirty="0"/>
              <a:t>いる。</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32</a:t>
            </a:fld>
            <a:endParaRPr kumimoji="1" lang="ja-JP" altLang="en-US" dirty="0"/>
          </a:p>
        </p:txBody>
      </p:sp>
    </p:spTree>
    <p:extLst>
      <p:ext uri="{BB962C8B-B14F-4D97-AF65-F5344CB8AC3E}">
        <p14:creationId xmlns:p14="http://schemas.microsoft.com/office/powerpoint/2010/main" val="346368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8" fill="hold" grpId="0" nodeType="afterEffect">
                                  <p:stCondLst>
                                    <p:cond delay="25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1000"/>
                                        <p:tgtEl>
                                          <p:spTgt spid="3">
                                            <p:txEl>
                                              <p:pRg st="4" end="4"/>
                                            </p:txEl>
                                          </p:spTgt>
                                        </p:tgtEl>
                                      </p:cBhvr>
                                    </p:animEffect>
                                  </p:childTnLst>
                                </p:cTn>
                              </p:par>
                            </p:childTnLst>
                          </p:cTn>
                        </p:par>
                        <p:par>
                          <p:cTn id="27" fill="hold">
                            <p:stCondLst>
                              <p:cond delay="1000"/>
                            </p:stCondLst>
                            <p:childTnLst>
                              <p:par>
                                <p:cTn id="28" presetID="22" presetClass="entr" presetSubtype="1" fill="hold" grpId="0" nodeType="afterEffect">
                                  <p:stCondLst>
                                    <p:cond delay="25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up)">
                                      <p:cBhvr>
                                        <p:cTn id="30" dur="1000"/>
                                        <p:tgtEl>
                                          <p:spTgt spid="3">
                                            <p:txEl>
                                              <p:pRg st="5" end="5"/>
                                            </p:txEl>
                                          </p:spTgt>
                                        </p:tgtEl>
                                      </p:cBhvr>
                                    </p:animEffect>
                                  </p:childTnLst>
                                </p:cTn>
                              </p:par>
                            </p:childTnLst>
                          </p:cTn>
                        </p:par>
                        <p:par>
                          <p:cTn id="31" fill="hold">
                            <p:stCondLst>
                              <p:cond delay="2250"/>
                            </p:stCondLst>
                            <p:childTnLst>
                              <p:par>
                                <p:cTn id="32" presetID="22" presetClass="entr" presetSubtype="8" fill="hold" grpId="0" nodeType="afterEffect">
                                  <p:stCondLst>
                                    <p:cond delay="25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solidFill>
                  <a:schemeClr val="accent6">
                    <a:lumMod val="50000"/>
                  </a:schemeClr>
                </a:solidFill>
              </a:rPr>
              <a:t>定期</a:t>
            </a:r>
            <a:r>
              <a:rPr lang="ja-JP" altLang="en-US" dirty="0" smtClean="0">
                <a:solidFill>
                  <a:schemeClr val="accent6">
                    <a:lumMod val="50000"/>
                  </a:schemeClr>
                </a:solidFill>
              </a:rPr>
              <a:t>試験仮想問題（</a:t>
            </a:r>
            <a:r>
              <a:rPr lang="en-US" altLang="ja-JP" dirty="0" smtClean="0">
                <a:solidFill>
                  <a:schemeClr val="accent6">
                    <a:lumMod val="50000"/>
                  </a:schemeClr>
                </a:solidFill>
              </a:rPr>
              <a:t>9/10</a:t>
            </a:r>
            <a:r>
              <a:rPr lang="ja-JP" altLang="en-US" dirty="0" smtClean="0">
                <a:solidFill>
                  <a:schemeClr val="accent6">
                    <a:lumMod val="50000"/>
                  </a:schemeClr>
                </a:solidFill>
              </a:rPr>
              <a:t>）</a:t>
            </a:r>
            <a:endParaRPr kumimoji="1" lang="ja-JP" altLang="en-US" dirty="0">
              <a:solidFill>
                <a:schemeClr val="accent6">
                  <a:lumMod val="50000"/>
                </a:schemeClr>
              </a:solidFill>
            </a:endParaRPr>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
        <p:nvSpPr>
          <p:cNvPr id="8" name="コンテンツ プレースホルダー 9"/>
          <p:cNvSpPr>
            <a:spLocks noGrp="1"/>
          </p:cNvSpPr>
          <p:nvPr>
            <p:ph idx="1"/>
          </p:nvPr>
        </p:nvSpPr>
        <p:spPr/>
        <p:txBody>
          <a:bodyPr>
            <a:normAutofit/>
          </a:bodyPr>
          <a:lstStyle/>
          <a:p>
            <a:r>
              <a:rPr kumimoji="1" lang="ja-JP" altLang="en-US" sz="2400" dirty="0" smtClean="0"/>
              <a:t>設例</a:t>
            </a:r>
            <a:endParaRPr kumimoji="1" lang="en-US" altLang="ja-JP" sz="2400" dirty="0" smtClean="0"/>
          </a:p>
          <a:p>
            <a:pPr lvl="1"/>
            <a:r>
              <a:rPr lang="en-US" altLang="ja-JP" sz="2000" dirty="0"/>
              <a:t>X</a:t>
            </a:r>
            <a:r>
              <a:rPr lang="ja-JP" altLang="ja-JP" sz="2000" dirty="0"/>
              <a:t>から</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がそれぞれ，</a:t>
            </a:r>
            <a:r>
              <a:rPr lang="en-US" altLang="ja-JP" sz="2000" dirty="0"/>
              <a:t>300</a:t>
            </a:r>
            <a:r>
              <a:rPr lang="ja-JP" altLang="ja-JP" sz="2000" dirty="0"/>
              <a:t>万円，</a:t>
            </a:r>
            <a:r>
              <a:rPr lang="en-US" altLang="ja-JP" sz="2000" dirty="0"/>
              <a:t>200</a:t>
            </a:r>
            <a:r>
              <a:rPr lang="ja-JP" altLang="ja-JP" sz="2000" dirty="0"/>
              <a:t>万円，</a:t>
            </a:r>
            <a:r>
              <a:rPr lang="en-US" altLang="ja-JP" sz="2000" dirty="0"/>
              <a:t>100</a:t>
            </a:r>
            <a:r>
              <a:rPr lang="ja-JP" altLang="ja-JP" sz="2000" dirty="0"/>
              <a:t>万円を借り受けて，それぞれが，連帯して</a:t>
            </a:r>
            <a:r>
              <a:rPr lang="en-US" altLang="ja-JP" sz="2000" dirty="0"/>
              <a:t>600</a:t>
            </a:r>
            <a:r>
              <a:rPr lang="ja-JP" altLang="ja-JP" sz="2000" dirty="0"/>
              <a:t>万円を弁済することを約した</a:t>
            </a:r>
            <a:r>
              <a:rPr lang="ja-JP" altLang="ja-JP" sz="2000" dirty="0" smtClean="0"/>
              <a:t>。</a:t>
            </a:r>
            <a:endParaRPr lang="en-US" altLang="ja-JP" sz="2000" dirty="0" smtClean="0"/>
          </a:p>
          <a:p>
            <a:r>
              <a:rPr kumimoji="1" lang="ja-JP" altLang="en-US" sz="2400" dirty="0" smtClean="0"/>
              <a:t>問題</a:t>
            </a:r>
            <a:r>
              <a:rPr kumimoji="1" lang="en-US" altLang="ja-JP" sz="2400" dirty="0" smtClean="0"/>
              <a:t>1</a:t>
            </a:r>
          </a:p>
          <a:p>
            <a:pPr lvl="1"/>
            <a:r>
              <a:rPr lang="en-US" altLang="ja-JP" sz="2000" dirty="0"/>
              <a:t>X</a:t>
            </a:r>
            <a:r>
              <a:rPr lang="ja-JP" altLang="ja-JP" sz="2000" dirty="0"/>
              <a:t>が</a:t>
            </a:r>
            <a:r>
              <a:rPr lang="en-US" altLang="ja-JP" sz="2000" dirty="0" smtClean="0"/>
              <a:t>Y</a:t>
            </a:r>
            <a:r>
              <a:rPr lang="en-US" altLang="ja-JP" sz="2000" baseline="-25000" dirty="0" smtClean="0"/>
              <a:t>1</a:t>
            </a:r>
            <a:r>
              <a:rPr lang="ja-JP" altLang="ja-JP" sz="2000" dirty="0" smtClean="0"/>
              <a:t>に</a:t>
            </a:r>
            <a:r>
              <a:rPr lang="ja-JP" altLang="ja-JP" sz="2000" dirty="0"/>
              <a:t>対して</a:t>
            </a:r>
            <a:r>
              <a:rPr lang="ja-JP" altLang="ja-JP" sz="2000" dirty="0">
                <a:hlinkClick r:id="rId2" action="ppaction://hlinksldjump"/>
              </a:rPr>
              <a:t>連帯債務</a:t>
            </a:r>
            <a:r>
              <a:rPr lang="ja-JP" altLang="ja-JP" sz="2000" dirty="0" smtClean="0">
                <a:hlinkClick r:id="rId2" action="ppaction://hlinksldjump"/>
              </a:rPr>
              <a:t>の</a:t>
            </a:r>
            <a:r>
              <a:rPr lang="ja-JP" altLang="en-US" sz="2000" dirty="0" smtClean="0">
                <a:hlinkClick r:id="rId2" action="ppaction://hlinksldjump"/>
              </a:rPr>
              <a:t>半</a:t>
            </a:r>
            <a:r>
              <a:rPr lang="ja-JP" altLang="ja-JP" sz="2000" dirty="0" smtClean="0">
                <a:hlinkClick r:id="rId2" action="ppaction://hlinksldjump"/>
              </a:rPr>
              <a:t>額</a:t>
            </a:r>
            <a:r>
              <a:rPr lang="ja-JP" altLang="ja-JP" sz="2000" dirty="0">
                <a:hlinkClick r:id="rId2" action="ppaction://hlinksldjump"/>
              </a:rPr>
              <a:t>を免除</a:t>
            </a:r>
            <a:r>
              <a:rPr lang="ja-JP" altLang="ja-JP" sz="2000" dirty="0"/>
              <a:t>したとする。</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は，</a:t>
            </a:r>
            <a:r>
              <a:rPr lang="en-US" altLang="ja-JP" sz="2000" dirty="0"/>
              <a:t>X</a:t>
            </a:r>
            <a:r>
              <a:rPr lang="ja-JP" altLang="ja-JP" sz="2000" dirty="0"/>
              <a:t>に対して，それぞれ，どのような債務を負担するか</a:t>
            </a:r>
            <a:r>
              <a:rPr lang="ja-JP" altLang="ja-JP" sz="2000" dirty="0" smtClean="0"/>
              <a:t>。</a:t>
            </a:r>
            <a:r>
              <a:rPr lang="en-US" altLang="ja-JP" sz="2000" dirty="0" smtClean="0"/>
              <a:t/>
            </a:r>
            <a:br>
              <a:rPr lang="en-US" altLang="ja-JP" sz="2000" dirty="0" smtClean="0"/>
            </a:br>
            <a:r>
              <a:rPr lang="ja-JP" altLang="en-US" sz="2000" dirty="0" smtClean="0"/>
              <a:t>（</a:t>
            </a:r>
            <a:r>
              <a:rPr lang="ja-JP" altLang="ja-JP" sz="2000" dirty="0" smtClean="0"/>
              <a:t>全額</a:t>
            </a:r>
            <a:r>
              <a:rPr lang="ja-JP" altLang="ja-JP" sz="2000" dirty="0"/>
              <a:t>○○○万円（負担部分○○○万円，保証部分○○○万円）という形式</a:t>
            </a:r>
            <a:r>
              <a:rPr lang="ja-JP" altLang="ja-JP" sz="2000" dirty="0" smtClean="0"/>
              <a:t>で</a:t>
            </a:r>
            <a:r>
              <a:rPr lang="ja-JP" altLang="en-US" sz="2000" dirty="0" smtClean="0"/>
              <a:t>解答したのち，その理由をアイラック（</a:t>
            </a:r>
            <a:r>
              <a:rPr lang="en-US" altLang="ja-JP" sz="2000" dirty="0" smtClean="0"/>
              <a:t>IRAC</a:t>
            </a:r>
            <a:r>
              <a:rPr lang="ja-JP" altLang="en-US" sz="2000" dirty="0" smtClean="0"/>
              <a:t>）で述べること）。</a:t>
            </a:r>
            <a:endParaRPr kumimoji="1" lang="en-US" altLang="ja-JP" sz="2000" dirty="0" smtClean="0"/>
          </a:p>
          <a:p>
            <a:r>
              <a:rPr lang="ja-JP" altLang="en-US" sz="2400" dirty="0" smtClean="0"/>
              <a:t>問題</a:t>
            </a:r>
            <a:r>
              <a:rPr lang="en-US" altLang="ja-JP" sz="2400" dirty="0" smtClean="0"/>
              <a:t>2</a:t>
            </a:r>
          </a:p>
          <a:p>
            <a:pPr lvl="1"/>
            <a:r>
              <a:rPr lang="ja-JP" altLang="ja-JP" sz="2000" dirty="0"/>
              <a:t>問題</a:t>
            </a:r>
            <a:r>
              <a:rPr lang="en-US" altLang="ja-JP" sz="2000" dirty="0"/>
              <a:t>1-1</a:t>
            </a:r>
            <a:r>
              <a:rPr lang="ja-JP" altLang="ja-JP" sz="2000" dirty="0"/>
              <a:t>において，</a:t>
            </a:r>
            <a:r>
              <a:rPr lang="en-US" altLang="ja-JP" sz="2000" dirty="0" smtClean="0"/>
              <a:t>Y</a:t>
            </a:r>
            <a:r>
              <a:rPr lang="en-US" altLang="ja-JP" sz="2000" baseline="-25000" dirty="0" smtClean="0"/>
              <a:t>2</a:t>
            </a:r>
            <a:r>
              <a:rPr lang="ja-JP" altLang="ja-JP" sz="2000" dirty="0" smtClean="0"/>
              <a:t>が</a:t>
            </a:r>
            <a:r>
              <a:rPr lang="ja-JP" altLang="ja-JP" sz="2000" dirty="0"/>
              <a:t>免除後の連帯債務の全額を</a:t>
            </a:r>
            <a:r>
              <a:rPr lang="en-US" altLang="ja-JP" sz="2000" dirty="0"/>
              <a:t>X</a:t>
            </a:r>
            <a:r>
              <a:rPr lang="ja-JP" altLang="ja-JP" sz="2000" dirty="0"/>
              <a:t>に弁済したとする。この場合，</a:t>
            </a:r>
            <a:r>
              <a:rPr lang="en-US" altLang="ja-JP" sz="2000" dirty="0" smtClean="0"/>
              <a:t>Y</a:t>
            </a:r>
            <a:r>
              <a:rPr lang="en-US" altLang="ja-JP" sz="2000" baseline="-25000" dirty="0" smtClean="0"/>
              <a:t>2</a:t>
            </a:r>
            <a:r>
              <a:rPr lang="ja-JP" altLang="ja-JP" sz="2000" dirty="0" smtClean="0"/>
              <a:t>は</a:t>
            </a:r>
            <a:r>
              <a:rPr lang="ja-JP" altLang="ja-JP" sz="2000" dirty="0"/>
              <a:t>，他の連帯債務者に対して，いくら求償することができるか。</a:t>
            </a:r>
            <a:endParaRPr kumimoji="1" lang="ja-JP" altLang="en-US" sz="2000" dirty="0"/>
          </a:p>
        </p:txBody>
      </p:sp>
    </p:spTree>
    <p:extLst>
      <p:ext uri="{BB962C8B-B14F-4D97-AF65-F5344CB8AC3E}">
        <p14:creationId xmlns:p14="http://schemas.microsoft.com/office/powerpoint/2010/main" val="1158338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参考文献（人的担保）</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
        <p:nvSpPr>
          <p:cNvPr id="6" name="コンテンツ プレースホルダー 2"/>
          <p:cNvSpPr txBox="1">
            <a:spLocks/>
          </p:cNvSpPr>
          <p:nvPr/>
        </p:nvSpPr>
        <p:spPr>
          <a:xfrm>
            <a:off x="323850" y="2060575"/>
            <a:ext cx="4752975"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en-US" altLang="ja-JP" sz="1400" dirty="0" smtClean="0"/>
          </a:p>
        </p:txBody>
      </p:sp>
      <p:sp>
        <p:nvSpPr>
          <p:cNvPr id="7" name="コンテンツ プレースホルダー 4"/>
          <p:cNvSpPr txBox="1">
            <a:spLocks/>
          </p:cNvSpPr>
          <p:nvPr/>
        </p:nvSpPr>
        <p:spPr>
          <a:xfrm>
            <a:off x="5014913" y="1988840"/>
            <a:ext cx="3878262"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ja-JP" altLang="en-US" sz="1400" dirty="0" smtClean="0"/>
          </a:p>
        </p:txBody>
      </p:sp>
      <p:sp>
        <p:nvSpPr>
          <p:cNvPr id="8" name="コンテンツ プレースホルダー 3"/>
          <p:cNvSpPr txBox="1">
            <a:spLocks/>
          </p:cNvSpPr>
          <p:nvPr/>
        </p:nvSpPr>
        <p:spPr>
          <a:xfrm>
            <a:off x="4648200" y="1600200"/>
            <a:ext cx="4038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a:r>
              <a:rPr lang="zh-TW" altLang="en-US" sz="1800" dirty="0" smtClean="0">
                <a:latin typeface="ＭＳ Ｐゴシック" pitchFamily="50" charset="-128"/>
                <a:ea typeface="ＭＳ Ｐゴシック" pitchFamily="50" charset="-128"/>
              </a:rPr>
              <a:t>中田裕康</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新版</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岩波書店（</a:t>
            </a:r>
            <a:r>
              <a:rPr lang="en-US" altLang="zh-TW" sz="1800" dirty="0" smtClean="0">
                <a:latin typeface="ＭＳ Ｐゴシック" pitchFamily="50" charset="-128"/>
                <a:ea typeface="ＭＳ Ｐゴシック" pitchFamily="50" charset="-128"/>
              </a:rPr>
              <a:t>2011</a:t>
            </a:r>
            <a:r>
              <a:rPr lang="zh-TW" altLang="en-US" sz="1800" dirty="0" smtClean="0">
                <a:latin typeface="ＭＳ Ｐゴシック" pitchFamily="50" charset="-128"/>
                <a:ea typeface="ＭＳ Ｐゴシック" pitchFamily="50" charset="-128"/>
              </a:rPr>
              <a:t>）</a:t>
            </a:r>
            <a:endParaRPr lang="en-US" altLang="ja-JP" sz="1800" dirty="0" smtClean="0">
              <a:latin typeface="ＭＳ Ｐゴシック" pitchFamily="50" charset="-128"/>
              <a:ea typeface="ＭＳ Ｐゴシック" pitchFamily="50" charset="-128"/>
            </a:endParaRPr>
          </a:p>
          <a:p>
            <a:pPr lvl="1"/>
            <a:r>
              <a:rPr lang="ja-JP" altLang="en-US" sz="1800" dirty="0" smtClean="0"/>
              <a:t>潮見佳男</a:t>
            </a:r>
            <a:r>
              <a:rPr lang="en-US" altLang="ja-JP" sz="1800" dirty="0" smtClean="0"/>
              <a:t>『</a:t>
            </a:r>
            <a:r>
              <a:rPr lang="ja-JP" altLang="en-US" sz="1800" dirty="0" smtClean="0"/>
              <a:t>プラクティス民法 債権総論</a:t>
            </a:r>
            <a:r>
              <a:rPr lang="en-US" altLang="ja-JP" sz="1800" dirty="0" smtClean="0"/>
              <a:t>』〔</a:t>
            </a:r>
            <a:r>
              <a:rPr lang="ja-JP" altLang="en-US" sz="1800" dirty="0" smtClean="0"/>
              <a:t>第</a:t>
            </a:r>
            <a:r>
              <a:rPr lang="en-US" altLang="ja-JP" sz="1800" dirty="0" smtClean="0"/>
              <a:t>4</a:t>
            </a:r>
            <a:r>
              <a:rPr lang="ja-JP" altLang="en-US" sz="1800" dirty="0" smtClean="0"/>
              <a:t>版</a:t>
            </a:r>
            <a:r>
              <a:rPr lang="en-US" altLang="ja-JP" sz="1800" dirty="0" smtClean="0"/>
              <a:t>〕</a:t>
            </a:r>
            <a:r>
              <a:rPr lang="ja-JP" altLang="en-US" sz="1800" dirty="0" smtClean="0"/>
              <a:t>信山社</a:t>
            </a:r>
            <a:r>
              <a:rPr lang="en-US" altLang="ja-JP" sz="1800" dirty="0" smtClean="0"/>
              <a:t>(2012)</a:t>
            </a:r>
          </a:p>
          <a:p>
            <a:r>
              <a:rPr lang="ja-JP" altLang="en-US" sz="2000" dirty="0" smtClean="0"/>
              <a:t>コンメンタール</a:t>
            </a:r>
            <a:endParaRPr lang="en-US" altLang="ja-JP" sz="20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a:p>
            <a:r>
              <a:rPr lang="ja-JP" altLang="en-US" sz="2000" dirty="0" smtClean="0"/>
              <a:t>判例総合研究</a:t>
            </a:r>
            <a:endParaRPr lang="en-US" altLang="ja-JP" sz="2000" dirty="0" smtClean="0"/>
          </a:p>
          <a:p>
            <a:pPr lvl="1"/>
            <a:r>
              <a:rPr lang="ja-JP" altLang="en-US" sz="1800" dirty="0" smtClean="0"/>
              <a:t>平野裕之</a:t>
            </a:r>
            <a:r>
              <a:rPr lang="en-US" altLang="ja-JP" sz="1800" dirty="0" smtClean="0"/>
              <a:t>『</a:t>
            </a:r>
            <a:r>
              <a:rPr lang="ja-JP" altLang="en-US" sz="1800" dirty="0" smtClean="0"/>
              <a:t>保証人保護の判例総合解説</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信山社（</a:t>
            </a:r>
            <a:r>
              <a:rPr lang="en-US" altLang="ja-JP" sz="1800" dirty="0" smtClean="0"/>
              <a:t>2005</a:t>
            </a:r>
            <a:r>
              <a:rPr lang="ja-JP" altLang="en-US" sz="1800" dirty="0" smtClean="0"/>
              <a:t>）</a:t>
            </a:r>
            <a:endParaRPr lang="en-US" altLang="ja-JP" sz="1800" dirty="0"/>
          </a:p>
        </p:txBody>
      </p:sp>
      <p:sp>
        <p:nvSpPr>
          <p:cNvPr id="9" name="コンテンツ プレースホルダー 2"/>
          <p:cNvSpPr txBox="1">
            <a:spLocks/>
          </p:cNvSpPr>
          <p:nvPr/>
        </p:nvSpPr>
        <p:spPr>
          <a:xfrm>
            <a:off x="457200" y="1600200"/>
            <a:ext cx="4038600" cy="4525963"/>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現行民法の立法理由</a:t>
            </a:r>
            <a:endParaRPr lang="en-US" altLang="ja-JP" sz="2400" dirty="0" smtClean="0"/>
          </a:p>
          <a:p>
            <a:pPr lvl="1"/>
            <a:r>
              <a:rPr lang="ja-JP" altLang="en-US" sz="1800" dirty="0" smtClean="0"/>
              <a:t>広中俊雄</a:t>
            </a:r>
            <a:r>
              <a:rPr lang="en-US" altLang="ja-JP" sz="1800" dirty="0" smtClean="0"/>
              <a:t>『</a:t>
            </a:r>
            <a:r>
              <a:rPr lang="ja-JP" altLang="en-US" sz="1800" dirty="0" smtClean="0"/>
              <a:t>民法修正案（前三編）の理由書</a:t>
            </a:r>
            <a:r>
              <a:rPr lang="en-US" altLang="ja-JP" sz="1800" dirty="0" smtClean="0"/>
              <a:t>』</a:t>
            </a:r>
            <a:r>
              <a:rPr lang="ja-JP" altLang="en-US" sz="1800" dirty="0" smtClean="0"/>
              <a:t>有斐閣（</a:t>
            </a:r>
            <a:r>
              <a:rPr lang="en-US" altLang="ja-JP" sz="1800" dirty="0" smtClean="0"/>
              <a:t>1987</a:t>
            </a:r>
            <a:r>
              <a:rPr lang="ja-JP" altLang="en-US" sz="1800" dirty="0" smtClean="0"/>
              <a:t>）</a:t>
            </a:r>
            <a:endParaRPr lang="en-US" altLang="ja-JP" sz="1800" dirty="0" smtClean="0"/>
          </a:p>
          <a:p>
            <a:pPr lvl="1"/>
            <a:r>
              <a:rPr lang="ja-JP" altLang="en-US" sz="1800" dirty="0" smtClean="0"/>
              <a:t>法務大臣官房司法法政調査部</a:t>
            </a:r>
            <a:r>
              <a:rPr lang="en-US" altLang="ja-JP" sz="1800" dirty="0" smtClean="0"/>
              <a:t>『</a:t>
            </a:r>
            <a:r>
              <a:rPr lang="ja-JP" altLang="en-US" sz="1800" dirty="0" smtClean="0"/>
              <a:t>法典調査会民法議事速記録</a:t>
            </a:r>
            <a:r>
              <a:rPr lang="en-US" altLang="ja-JP" sz="1800" dirty="0" smtClean="0"/>
              <a:t>3』</a:t>
            </a:r>
            <a:r>
              <a:rPr lang="ja-JP" altLang="en-US" sz="1800" dirty="0" smtClean="0"/>
              <a:t>商事法務研究会（</a:t>
            </a:r>
            <a:r>
              <a:rPr lang="en-US" altLang="ja-JP" sz="1800" dirty="0" smtClean="0"/>
              <a:t>1984</a:t>
            </a:r>
            <a:r>
              <a:rPr lang="ja-JP" altLang="en-US" sz="1800" dirty="0" smtClean="0"/>
              <a:t>）</a:t>
            </a:r>
            <a:endParaRPr lang="en-US" altLang="ja-JP" sz="1800" dirty="0" smtClean="0"/>
          </a:p>
          <a:p>
            <a:r>
              <a:rPr lang="ja-JP" altLang="en-US" sz="2400" dirty="0" smtClean="0"/>
              <a:t>教科書</a:t>
            </a:r>
            <a:endParaRPr lang="en-US" altLang="ja-JP" sz="2400" dirty="0" smtClean="0"/>
          </a:p>
          <a:p>
            <a:pPr lvl="1"/>
            <a:r>
              <a:rPr lang="zh-TW" altLang="en-US" sz="1800" dirty="0" smtClean="0">
                <a:latin typeface="ＭＳ Ｐゴシック" pitchFamily="50" charset="-128"/>
                <a:ea typeface="ＭＳ Ｐゴシック" pitchFamily="50" charset="-128"/>
              </a:rPr>
              <a:t>我妻栄</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新訂債権総論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民法講義</a:t>
            </a:r>
            <a:r>
              <a:rPr lang="en-US" altLang="zh-TW" sz="1800" dirty="0" smtClean="0">
                <a:latin typeface="ＭＳ Ｐゴシック" pitchFamily="50" charset="-128"/>
                <a:ea typeface="ＭＳ Ｐゴシック" pitchFamily="50" charset="-128"/>
              </a:rPr>
              <a:t>Ⅳ</a:t>
            </a:r>
            <a:r>
              <a:rPr lang="zh-TW" altLang="en-US" sz="1800" dirty="0" smtClean="0">
                <a:latin typeface="ＭＳ Ｐゴシック" pitchFamily="50" charset="-128"/>
                <a:ea typeface="ＭＳ Ｐゴシック" pitchFamily="50" charset="-128"/>
              </a:rPr>
              <a:t>）</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岩波書店</a:t>
            </a:r>
            <a:r>
              <a:rPr lang="en-US" altLang="zh-TW" sz="1800" dirty="0" smtClean="0">
                <a:latin typeface="ＭＳ Ｐゴシック" pitchFamily="50" charset="-128"/>
                <a:ea typeface="ＭＳ Ｐゴシック" pitchFamily="50" charset="-128"/>
              </a:rPr>
              <a:t>(1964</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smtClean="0"/>
              <a:t>於保不二雄</a:t>
            </a:r>
            <a:r>
              <a:rPr lang="en-US" altLang="ja-JP" sz="1800" dirty="0" smtClean="0"/>
              <a:t>『</a:t>
            </a:r>
            <a:r>
              <a:rPr lang="ja-JP" altLang="en-US" sz="1800" dirty="0" smtClean="0"/>
              <a:t>債権総論</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有斐閣（</a:t>
            </a:r>
            <a:r>
              <a:rPr lang="en-US" altLang="ja-JP" sz="1800" dirty="0" smtClean="0"/>
              <a:t>1972</a:t>
            </a:r>
            <a:r>
              <a:rPr lang="ja-JP" altLang="en-US" sz="1800" dirty="0" smtClean="0"/>
              <a:t>）</a:t>
            </a:r>
            <a:endParaRPr lang="en-US" altLang="ja-JP" sz="1800" dirty="0" smtClean="0"/>
          </a:p>
          <a:p>
            <a:pPr lvl="1"/>
            <a:r>
              <a:rPr lang="zh-TW" altLang="en-US" sz="1800" dirty="0" smtClean="0">
                <a:latin typeface="ＭＳ Ｐゴシック" pitchFamily="50" charset="-128"/>
                <a:ea typeface="ＭＳ Ｐゴシック" pitchFamily="50" charset="-128"/>
              </a:rPr>
              <a:t>平井宜雄</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弘文堂（</a:t>
            </a:r>
            <a:r>
              <a:rPr lang="en-US" altLang="zh-TW" sz="1800" dirty="0" smtClean="0">
                <a:latin typeface="ＭＳ Ｐゴシック" pitchFamily="50" charset="-128"/>
                <a:ea typeface="ＭＳ Ｐゴシック" pitchFamily="50" charset="-128"/>
              </a:rPr>
              <a:t>1994</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smtClean="0"/>
              <a:t>加賀山茂</a:t>
            </a:r>
            <a:r>
              <a:rPr lang="en-US" altLang="ja-JP" sz="1800" dirty="0" smtClean="0"/>
              <a:t>『</a:t>
            </a:r>
            <a:r>
              <a:rPr lang="ja-JP" altLang="en-US" sz="1800" dirty="0" smtClean="0"/>
              <a:t>契約法</a:t>
            </a:r>
            <a:r>
              <a:rPr lang="en-US" altLang="ja-JP" sz="1800" dirty="0" smtClean="0"/>
              <a:t>』</a:t>
            </a:r>
            <a:r>
              <a:rPr lang="ja-JP" altLang="en-US" sz="1800" dirty="0" smtClean="0"/>
              <a:t>日本評論社（</a:t>
            </a:r>
            <a:r>
              <a:rPr lang="en-US" altLang="ja-JP" sz="1800" dirty="0" smtClean="0"/>
              <a:t>2007</a:t>
            </a:r>
            <a:r>
              <a:rPr lang="ja-JP" altLang="en-US" sz="1800" dirty="0" smtClean="0"/>
              <a:t>）</a:t>
            </a:r>
            <a:endParaRPr lang="en-US" altLang="zh-TW" sz="1800" dirty="0"/>
          </a:p>
        </p:txBody>
      </p:sp>
    </p:spTree>
    <p:extLst>
      <p:ext uri="{BB962C8B-B14F-4D97-AF65-F5344CB8AC3E}">
        <p14:creationId xmlns:p14="http://schemas.microsoft.com/office/powerpoint/2010/main" val="17199109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a:bodyPr>
          <a:lstStyle/>
          <a:p>
            <a:r>
              <a:rPr kumimoji="1" lang="ja-JP" altLang="en-US" dirty="0" smtClean="0"/>
              <a:t>不当利得の体系</a:t>
            </a:r>
            <a:r>
              <a:rPr kumimoji="1" lang="ja-JP" altLang="en-US" sz="2800" dirty="0" smtClean="0"/>
              <a:t>→</a:t>
            </a:r>
            <a:r>
              <a:rPr kumimoji="1" lang="ja-JP" altLang="en-US" sz="2800" dirty="0" smtClean="0">
                <a:hlinkClick r:id="rId2" action="ppaction://hlinksldjump"/>
              </a:rPr>
              <a:t>債権</a:t>
            </a:r>
            <a:r>
              <a:rPr lang="ja-JP" altLang="en-US" sz="2800" dirty="0"/>
              <a:t>，</a:t>
            </a:r>
            <a:r>
              <a:rPr lang="en-US" altLang="ja-JP" sz="2800" b="1" dirty="0" smtClean="0">
                <a:latin typeface="Times New Roman" panose="02020603050405020304" pitchFamily="18" charset="0"/>
                <a:cs typeface="Times New Roman" panose="02020603050405020304" pitchFamily="18" charset="0"/>
                <a:hlinkClick r:id="rId3" action="ppaction://hlinksldjump"/>
              </a:rPr>
              <a:t>Best30</a:t>
            </a:r>
            <a:r>
              <a:rPr lang="ja-JP" altLang="en-US" sz="2800" b="1" dirty="0" err="1" smtClean="0">
                <a:latin typeface="Times New Roman" panose="02020603050405020304" pitchFamily="18" charset="0"/>
                <a:cs typeface="Times New Roman" panose="02020603050405020304" pitchFamily="18" charset="0"/>
              </a:rPr>
              <a:t>，</a:t>
            </a:r>
            <a:r>
              <a:rPr lang="ja-JP" altLang="en-US" sz="2800" b="1" dirty="0" smtClean="0">
                <a:latin typeface="Times New Roman" panose="02020603050405020304" pitchFamily="18" charset="0"/>
                <a:cs typeface="Times New Roman" panose="02020603050405020304" pitchFamily="18" charset="0"/>
                <a:hlinkClick r:id="rId4" action="ppaction://hlinksldjump"/>
              </a:rPr>
              <a:t>求償権</a:t>
            </a:r>
            <a:endParaRPr kumimoji="1" lang="ja-JP" altLang="en-US" sz="2800" dirty="0"/>
          </a:p>
        </p:txBody>
      </p:sp>
      <p:sp>
        <p:nvSpPr>
          <p:cNvPr id="7" name="日付プレースホルダー 6"/>
          <p:cNvSpPr>
            <a:spLocks noGrp="1"/>
          </p:cNvSpPr>
          <p:nvPr>
            <p:ph type="dt" sz="half" idx="10"/>
          </p:nvPr>
        </p:nvSpPr>
        <p:spPr/>
        <p:txBody>
          <a:bodyPr/>
          <a:lstStyle/>
          <a:p>
            <a:r>
              <a:rPr kumimoji="1" lang="en-US" altLang="ja-JP" smtClean="0"/>
              <a:t>2014/7/1</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graphicFrame>
        <p:nvGraphicFramePr>
          <p:cNvPr id="11" name="図表 10"/>
          <p:cNvGraphicFramePr/>
          <p:nvPr>
            <p:extLst>
              <p:ext uri="{D42A27DB-BD31-4B8C-83A1-F6EECF244321}">
                <p14:modId xmlns:p14="http://schemas.microsoft.com/office/powerpoint/2010/main" val="2436874296"/>
              </p:ext>
            </p:extLst>
          </p:nvPr>
        </p:nvGraphicFramePr>
        <p:xfrm>
          <a:off x="827584" y="1556792"/>
          <a:ext cx="7848872" cy="42856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cxnSp>
        <p:nvCxnSpPr>
          <p:cNvPr id="3" name="直線矢印コネクタ 2"/>
          <p:cNvCxnSpPr/>
          <p:nvPr/>
        </p:nvCxnSpPr>
        <p:spPr>
          <a:xfrm>
            <a:off x="5339704" y="2289064"/>
            <a:ext cx="576064" cy="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11560" y="4365104"/>
            <a:ext cx="5256584" cy="1477328"/>
          </a:xfrm>
          <a:prstGeom prst="rect">
            <a:avLst/>
          </a:prstGeom>
          <a:noFill/>
        </p:spPr>
        <p:txBody>
          <a:bodyPr wrap="square" rtlCol="0">
            <a:spAutoFit/>
          </a:bodyPr>
          <a:lstStyle/>
          <a:p>
            <a:r>
              <a:rPr lang="ja-JP" altLang="en-US" b="1" dirty="0"/>
              <a:t>第</a:t>
            </a:r>
            <a:r>
              <a:rPr lang="en-US" altLang="ja-JP" b="1" dirty="0"/>
              <a:t>703</a:t>
            </a:r>
            <a:r>
              <a:rPr lang="ja-JP" altLang="en-US" b="1" dirty="0"/>
              <a:t>条</a:t>
            </a:r>
            <a:r>
              <a:rPr lang="ja-JP" altLang="en-US" dirty="0"/>
              <a:t>（不当利得の返還義務）</a:t>
            </a:r>
            <a:br>
              <a:rPr lang="ja-JP" altLang="en-US" dirty="0"/>
            </a:br>
            <a:r>
              <a:rPr lang="ja-JP" altLang="en-US" b="1" dirty="0">
                <a:solidFill>
                  <a:schemeClr val="tx2"/>
                </a:solidFill>
              </a:rPr>
              <a:t>法律上の原因なく</a:t>
            </a:r>
            <a:r>
              <a:rPr lang="ja-JP" altLang="en-US" dirty="0"/>
              <a:t>他人の財産又は労務によって利益を受け，そのために他人に損失を及ぼした者（以下この章において「受益者」という。）は，その利益の存する限度において，これを返還する義務を負う。</a:t>
            </a:r>
            <a:endParaRPr kumimoji="1" lang="ja-JP" altLang="en-US" dirty="0"/>
          </a:p>
        </p:txBody>
      </p:sp>
    </p:spTree>
    <p:extLst>
      <p:ext uri="{BB962C8B-B14F-4D97-AF65-F5344CB8AC3E}">
        <p14:creationId xmlns:p14="http://schemas.microsoft.com/office/powerpoint/2010/main" val="104935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graphicEl>
                                              <a:dgm id="{44311FB2-103F-443E-9DAE-47FCBF17150C}"/>
                                            </p:graphicEl>
                                          </p:spTgt>
                                        </p:tgtEl>
                                        <p:attrNameLst>
                                          <p:attrName>style.visibility</p:attrName>
                                        </p:attrNameLst>
                                      </p:cBhvr>
                                      <p:to>
                                        <p:strVal val="visible"/>
                                      </p:to>
                                    </p:set>
                                    <p:animEffect transition="in" filter="wipe(left)">
                                      <p:cBhvr>
                                        <p:cTn id="7" dur="500"/>
                                        <p:tgtEl>
                                          <p:spTgt spid="11">
                                            <p:graphicEl>
                                              <a:dgm id="{44311FB2-103F-443E-9DAE-47FCBF17150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graphicEl>
                                              <a:dgm id="{F6C10AE0-2371-42D7-BC8C-AF961ADDC60B}"/>
                                            </p:graphicEl>
                                          </p:spTgt>
                                        </p:tgtEl>
                                        <p:attrNameLst>
                                          <p:attrName>style.visibility</p:attrName>
                                        </p:attrNameLst>
                                      </p:cBhvr>
                                      <p:to>
                                        <p:strVal val="visible"/>
                                      </p:to>
                                    </p:set>
                                    <p:animEffect transition="in" filter="wipe(left)">
                                      <p:cBhvr>
                                        <p:cTn id="11" dur="500"/>
                                        <p:tgtEl>
                                          <p:spTgt spid="11">
                                            <p:graphicEl>
                                              <a:dgm id="{F6C10AE0-2371-42D7-BC8C-AF961ADDC60B}"/>
                                            </p:graphicEl>
                                          </p:spTgt>
                                        </p:tgtEl>
                                      </p:cBhvr>
                                    </p:animEffect>
                                  </p:childTnLst>
                                </p:cTn>
                              </p:par>
                              <p:par>
                                <p:cTn id="12" presetID="22" presetClass="entr" presetSubtype="1" fill="hold" grpId="0" nodeType="withEffect">
                                  <p:stCondLst>
                                    <p:cond delay="500"/>
                                  </p:stCondLst>
                                  <p:iterate type="lt">
                                    <p:tmPct val="0"/>
                                  </p:iterate>
                                  <p:childTnLst>
                                    <p:set>
                                      <p:cBhvr>
                                        <p:cTn id="13" dur="1" fill="hold">
                                          <p:stCondLst>
                                            <p:cond delay="0"/>
                                          </p:stCondLst>
                                        </p:cTn>
                                        <p:tgtEl>
                                          <p:spTgt spid="2"/>
                                        </p:tgtEl>
                                        <p:attrNameLst>
                                          <p:attrName>style.visibility</p:attrName>
                                        </p:attrNameLst>
                                      </p:cBhvr>
                                      <p:to>
                                        <p:strVal val="visible"/>
                                      </p:to>
                                    </p:set>
                                    <p:animEffect transition="in" filter="wipe(up)">
                                      <p:cBhvr>
                                        <p:cTn id="14" dur="1000"/>
                                        <p:tgtEl>
                                          <p:spTgt spid="2"/>
                                        </p:tgtEl>
                                      </p:cBhvr>
                                    </p:animEffect>
                                  </p:childTnLst>
                                </p:cTn>
                              </p:par>
                              <p:par>
                                <p:cTn id="15" presetID="22" presetClass="entr" presetSubtype="8" fill="hold" grpId="0" nodeType="withEffect">
                                  <p:stCondLst>
                                    <p:cond delay="1000"/>
                                  </p:stCondLst>
                                  <p:childTnLst>
                                    <p:set>
                                      <p:cBhvr>
                                        <p:cTn id="16" dur="1" fill="hold">
                                          <p:stCondLst>
                                            <p:cond delay="0"/>
                                          </p:stCondLst>
                                        </p:cTn>
                                        <p:tgtEl>
                                          <p:spTgt spid="11">
                                            <p:graphicEl>
                                              <a:dgm id="{7FA65D9C-31B7-431E-BF2B-865A1ADEE56B}"/>
                                            </p:graphicEl>
                                          </p:spTgt>
                                        </p:tgtEl>
                                        <p:attrNameLst>
                                          <p:attrName>style.visibility</p:attrName>
                                        </p:attrNameLst>
                                      </p:cBhvr>
                                      <p:to>
                                        <p:strVal val="visible"/>
                                      </p:to>
                                    </p:set>
                                    <p:animEffect transition="in" filter="wipe(left)">
                                      <p:cBhvr>
                                        <p:cTn id="17" dur="500"/>
                                        <p:tgtEl>
                                          <p:spTgt spid="11">
                                            <p:graphicEl>
                                              <a:dgm id="{7FA65D9C-31B7-431E-BF2B-865A1ADEE56B}"/>
                                            </p:graphicEl>
                                          </p:spTgt>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
                                            <p:graphicEl>
                                              <a:dgm id="{6329A0F7-2FF1-4DBE-AD58-650384CFA2D8}"/>
                                            </p:graphicEl>
                                          </p:spTgt>
                                        </p:tgtEl>
                                        <p:attrNameLst>
                                          <p:attrName>style.visibility</p:attrName>
                                        </p:attrNameLst>
                                      </p:cBhvr>
                                      <p:to>
                                        <p:strVal val="visible"/>
                                      </p:to>
                                    </p:set>
                                    <p:animEffect transition="in" filter="wipe(left)">
                                      <p:cBhvr>
                                        <p:cTn id="21" dur="500"/>
                                        <p:tgtEl>
                                          <p:spTgt spid="11">
                                            <p:graphicEl>
                                              <a:dgm id="{6329A0F7-2FF1-4DBE-AD58-650384CFA2D8}"/>
                                            </p:graphicEl>
                                          </p:spTgt>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11">
                                            <p:graphicEl>
                                              <a:dgm id="{3B9FBC31-A0D2-4544-BC5A-51DBD4570F7C}"/>
                                            </p:graphicEl>
                                          </p:spTgt>
                                        </p:tgtEl>
                                        <p:attrNameLst>
                                          <p:attrName>style.visibility</p:attrName>
                                        </p:attrNameLst>
                                      </p:cBhvr>
                                      <p:to>
                                        <p:strVal val="visible"/>
                                      </p:to>
                                    </p:set>
                                    <p:animEffect transition="in" filter="wipe(left)">
                                      <p:cBhvr>
                                        <p:cTn id="25" dur="500"/>
                                        <p:tgtEl>
                                          <p:spTgt spid="11">
                                            <p:graphicEl>
                                              <a:dgm id="{3B9FBC31-A0D2-4544-BC5A-51DBD4570F7C}"/>
                                            </p:graphicEl>
                                          </p:spTgt>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11">
                                            <p:graphicEl>
                                              <a:dgm id="{3835ED6C-0909-4335-9AC4-2BB5D767FC23}"/>
                                            </p:graphicEl>
                                          </p:spTgt>
                                        </p:tgtEl>
                                        <p:attrNameLst>
                                          <p:attrName>style.visibility</p:attrName>
                                        </p:attrNameLst>
                                      </p:cBhvr>
                                      <p:to>
                                        <p:strVal val="visible"/>
                                      </p:to>
                                    </p:set>
                                    <p:animEffect transition="in" filter="wipe(left)">
                                      <p:cBhvr>
                                        <p:cTn id="29" dur="500"/>
                                        <p:tgtEl>
                                          <p:spTgt spid="11">
                                            <p:graphicEl>
                                              <a:dgm id="{3835ED6C-0909-4335-9AC4-2BB5D767FC23}"/>
                                            </p:graphicEl>
                                          </p:spTgt>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1">
                                            <p:graphicEl>
                                              <a:dgm id="{AA16DCC0-F2FE-470C-A4AE-63A6D62F5771}"/>
                                            </p:graphicEl>
                                          </p:spTgt>
                                        </p:tgtEl>
                                        <p:attrNameLst>
                                          <p:attrName>style.visibility</p:attrName>
                                        </p:attrNameLst>
                                      </p:cBhvr>
                                      <p:to>
                                        <p:strVal val="visible"/>
                                      </p:to>
                                    </p:set>
                                    <p:animEffect transition="in" filter="wipe(left)">
                                      <p:cBhvr>
                                        <p:cTn id="33" dur="500"/>
                                        <p:tgtEl>
                                          <p:spTgt spid="11">
                                            <p:graphicEl>
                                              <a:dgm id="{AA16DCC0-F2FE-470C-A4AE-63A6D62F5771}"/>
                                            </p:graphicEl>
                                          </p:spTgt>
                                        </p:tgtEl>
                                      </p:cBhvr>
                                    </p:animEffect>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1">
                                            <p:graphicEl>
                                              <a:dgm id="{E8B56A4C-0B93-46F6-A679-806559C7AA41}"/>
                                            </p:graphicEl>
                                          </p:spTgt>
                                        </p:tgtEl>
                                        <p:attrNameLst>
                                          <p:attrName>style.visibility</p:attrName>
                                        </p:attrNameLst>
                                      </p:cBhvr>
                                      <p:to>
                                        <p:strVal val="visible"/>
                                      </p:to>
                                    </p:set>
                                    <p:animEffect transition="in" filter="wipe(left)">
                                      <p:cBhvr>
                                        <p:cTn id="37" dur="500"/>
                                        <p:tgtEl>
                                          <p:spTgt spid="11">
                                            <p:graphicEl>
                                              <a:dgm id="{E8B56A4C-0B93-46F6-A679-806559C7AA41}"/>
                                            </p:graphicEl>
                                          </p:spTgt>
                                        </p:tgtEl>
                                      </p:cBhvr>
                                    </p:animEffect>
                                  </p:childTnLst>
                                </p:cTn>
                              </p:par>
                            </p:childTnLst>
                          </p:cTn>
                        </p:par>
                        <p:par>
                          <p:cTn id="38" fill="hold">
                            <p:stCondLst>
                              <p:cond delay="4500"/>
                            </p:stCondLst>
                            <p:childTnLst>
                              <p:par>
                                <p:cTn id="39" presetID="22" presetClass="entr" presetSubtype="8" fill="hold" grpId="0" nodeType="afterEffect">
                                  <p:stCondLst>
                                    <p:cond delay="0"/>
                                  </p:stCondLst>
                                  <p:childTnLst>
                                    <p:set>
                                      <p:cBhvr>
                                        <p:cTn id="40" dur="1" fill="hold">
                                          <p:stCondLst>
                                            <p:cond delay="0"/>
                                          </p:stCondLst>
                                        </p:cTn>
                                        <p:tgtEl>
                                          <p:spTgt spid="11">
                                            <p:graphicEl>
                                              <a:dgm id="{B1849CDA-7577-4E08-A230-5302D708DC3C}"/>
                                            </p:graphicEl>
                                          </p:spTgt>
                                        </p:tgtEl>
                                        <p:attrNameLst>
                                          <p:attrName>style.visibility</p:attrName>
                                        </p:attrNameLst>
                                      </p:cBhvr>
                                      <p:to>
                                        <p:strVal val="visible"/>
                                      </p:to>
                                    </p:set>
                                    <p:animEffect transition="in" filter="wipe(left)">
                                      <p:cBhvr>
                                        <p:cTn id="41" dur="500"/>
                                        <p:tgtEl>
                                          <p:spTgt spid="11">
                                            <p:graphicEl>
                                              <a:dgm id="{B1849CDA-7577-4E08-A230-5302D708DC3C}"/>
                                            </p:graphicEl>
                                          </p:spTgt>
                                        </p:tgtEl>
                                      </p:cBhvr>
                                    </p:animEffect>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11">
                                            <p:graphicEl>
                                              <a:dgm id="{6C294D9F-2FB6-4ABE-A3DF-6AD7B1D2751F}"/>
                                            </p:graphicEl>
                                          </p:spTgt>
                                        </p:tgtEl>
                                        <p:attrNameLst>
                                          <p:attrName>style.visibility</p:attrName>
                                        </p:attrNameLst>
                                      </p:cBhvr>
                                      <p:to>
                                        <p:strVal val="visible"/>
                                      </p:to>
                                    </p:set>
                                    <p:animEffect transition="in" filter="wipe(left)">
                                      <p:cBhvr>
                                        <p:cTn id="45" dur="500"/>
                                        <p:tgtEl>
                                          <p:spTgt spid="11">
                                            <p:graphicEl>
                                              <a:dgm id="{6C294D9F-2FB6-4ABE-A3DF-6AD7B1D2751F}"/>
                                            </p:graphicEl>
                                          </p:spTgt>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11">
                                            <p:graphicEl>
                                              <a:dgm id="{D915BD6D-EF5C-475B-821E-40D963ACF8AB}"/>
                                            </p:graphicEl>
                                          </p:spTgt>
                                        </p:tgtEl>
                                        <p:attrNameLst>
                                          <p:attrName>style.visibility</p:attrName>
                                        </p:attrNameLst>
                                      </p:cBhvr>
                                      <p:to>
                                        <p:strVal val="visible"/>
                                      </p:to>
                                    </p:set>
                                    <p:animEffect transition="in" filter="wipe(left)">
                                      <p:cBhvr>
                                        <p:cTn id="49" dur="500"/>
                                        <p:tgtEl>
                                          <p:spTgt spid="11">
                                            <p:graphicEl>
                                              <a:dgm id="{D915BD6D-EF5C-475B-821E-40D963ACF8AB}"/>
                                            </p:graphicEl>
                                          </p:spTgt>
                                        </p:tgtEl>
                                      </p:cBhvr>
                                    </p:animEffect>
                                  </p:childTnLst>
                                </p:cTn>
                              </p:par>
                            </p:childTnLst>
                          </p:cTn>
                        </p:par>
                        <p:par>
                          <p:cTn id="50" fill="hold">
                            <p:stCondLst>
                              <p:cond delay="6000"/>
                            </p:stCondLst>
                            <p:childTnLst>
                              <p:par>
                                <p:cTn id="51" presetID="22" presetClass="entr" presetSubtype="8"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left)">
                                      <p:cBhvr>
                                        <p:cTn id="53" dur="500"/>
                                        <p:tgtEl>
                                          <p:spTgt spid="3"/>
                                        </p:tgtEl>
                                      </p:cBhvr>
                                    </p:animEffect>
                                  </p:childTnLst>
                                </p:cTn>
                              </p:par>
                            </p:childTnLst>
                          </p:cTn>
                        </p:par>
                      </p:childTnLst>
                    </p:cTn>
                  </p:par>
                  <p:par>
                    <p:cTn id="54" fill="hold">
                      <p:stCondLst>
                        <p:cond delay="indefinite"/>
                      </p:stCondLst>
                      <p:childTnLst>
                        <p:par>
                          <p:cTn id="55" fill="hold">
                            <p:stCondLst>
                              <p:cond delay="0"/>
                            </p:stCondLst>
                            <p:childTnLst>
                              <p:par>
                                <p:cTn id="56" presetID="15" presetClass="emph" presetSubtype="0" grpId="1" nodeType="clickEffect">
                                  <p:stCondLst>
                                    <p:cond delay="0"/>
                                  </p:stCondLst>
                                  <p:iterate type="lt">
                                    <p:tmAbs val="25"/>
                                  </p:iterate>
                                  <p:childTnLst>
                                    <p:set>
                                      <p:cBhvr override="childStyle">
                                        <p:cTn id="57"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2" grpId="0"/>
      <p:bldP spid="2"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ja-JP" altLang="en-US" sz="6000" dirty="0">
                <a:solidFill>
                  <a:schemeClr val="tx2"/>
                </a:solidFill>
              </a:rPr>
              <a:t> </a:t>
            </a:r>
            <a:r>
              <a:rPr lang="ja-JP" altLang="en-US" sz="6000" dirty="0" smtClean="0">
                <a:solidFill>
                  <a:schemeClr val="tx2"/>
                </a:solidFill>
              </a:rPr>
              <a:t>第</a:t>
            </a:r>
            <a:r>
              <a:rPr lang="en-US" altLang="ja-JP" sz="6000" dirty="0" smtClean="0">
                <a:solidFill>
                  <a:schemeClr val="tx2"/>
                </a:solidFill>
              </a:rPr>
              <a:t>13</a:t>
            </a:r>
            <a:r>
              <a:rPr lang="ja-JP" altLang="en-US" sz="6000" dirty="0" smtClean="0">
                <a:solidFill>
                  <a:schemeClr val="tx2"/>
                </a:solidFill>
              </a:rPr>
              <a:t>回</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2014</a:t>
            </a:r>
            <a:r>
              <a:rPr lang="ja-JP" altLang="en-US" sz="3200" dirty="0" smtClean="0">
                <a:solidFill>
                  <a:schemeClr val="tx2"/>
                </a:solidFill>
              </a:rPr>
              <a:t>年</a:t>
            </a:r>
            <a:r>
              <a:rPr lang="en-US" altLang="ja-JP" sz="3200" dirty="0" smtClean="0">
                <a:solidFill>
                  <a:schemeClr val="tx2"/>
                </a:solidFill>
              </a:rPr>
              <a:t>7</a:t>
            </a:r>
            <a:r>
              <a:rPr lang="ja-JP" altLang="en-US" sz="3200" dirty="0" smtClean="0">
                <a:solidFill>
                  <a:schemeClr val="tx2"/>
                </a:solidFill>
              </a:rPr>
              <a:t>月</a:t>
            </a:r>
            <a:r>
              <a:rPr lang="en-US" altLang="ja-JP" sz="3200" dirty="0" smtClean="0">
                <a:solidFill>
                  <a:schemeClr val="tx2"/>
                </a:solidFill>
              </a:rPr>
              <a:t>1</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定期試験の準備を始めましょう</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浜上則雄「損害賠償における「保証理論」と「部分的因果関係の理論」（</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2000" dirty="0" smtClean="0"/>
              <a:t>債権者代位権・直接訴権，詐害行為取消権，連帯債務，保証の文献</a:t>
            </a:r>
            <a:endParaRPr lang="en-US" altLang="ja-JP" sz="14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9779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500" fill="hold"/>
                                        <p:tgtEl>
                                          <p:spTgt spid="7"/>
                                        </p:tgtEl>
                                        <p:attrNameLst>
                                          <p:attrName>ppt_w</p:attrName>
                                        </p:attrNameLst>
                                      </p:cBhvr>
                                      <p:tavLst>
                                        <p:tav tm="0">
                                          <p:val>
                                            <p:fltVal val="0"/>
                                          </p:val>
                                        </p:tav>
                                        <p:tav tm="100000">
                                          <p:val>
                                            <p:strVal val="#ppt_w"/>
                                          </p:val>
                                        </p:tav>
                                      </p:tavLst>
                                    </p:anim>
                                    <p:anim calcmode="lin" valueType="num">
                                      <p:cBhvr>
                                        <p:cTn id="16" dur="1500" fill="hold"/>
                                        <p:tgtEl>
                                          <p:spTgt spid="7"/>
                                        </p:tgtEl>
                                        <p:attrNameLst>
                                          <p:attrName>ppt_h</p:attrName>
                                        </p:attrNameLst>
                                      </p:cBhvr>
                                      <p:tavLst>
                                        <p:tav tm="0">
                                          <p:val>
                                            <p:fltVal val="0"/>
                                          </p:val>
                                        </p:tav>
                                        <p:tav tm="100000">
                                          <p:val>
                                            <p:strVal val="#ppt_h"/>
                                          </p:val>
                                        </p:tav>
                                      </p:tavLst>
                                    </p:anim>
                                    <p:animEffect transition="in" filter="fade">
                                      <p:cBhvr>
                                        <p:cTn id="1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基本と応用との関係</a:t>
            </a:r>
            <a:r>
              <a:rPr lang="ja-JP" altLang="en-US" dirty="0" smtClean="0"/>
              <a:t>（</a:t>
            </a:r>
            <a:r>
              <a:rPr lang="en-US" altLang="ja-JP" dirty="0" smtClean="0"/>
              <a:t>2/2</a:t>
            </a:r>
            <a:r>
              <a:rPr lang="ja-JP" altLang="en-US" dirty="0" smtClean="0"/>
              <a:t>）</a:t>
            </a:r>
            <a:r>
              <a:rPr lang="ja-JP" altLang="en-US" sz="2800" dirty="0" smtClean="0"/>
              <a:t>←</a:t>
            </a:r>
            <a:r>
              <a:rPr lang="en-US" altLang="ja-JP" sz="2800" dirty="0" smtClean="0">
                <a:hlinkClick r:id="rId2" action="ppaction://hlinksldjump"/>
              </a:rPr>
              <a:t>1</a:t>
            </a:r>
            <a:r>
              <a:rPr lang="en-US" altLang="ja-JP" dirty="0" smtClean="0"/>
              <a:t/>
            </a:r>
            <a:br>
              <a:rPr lang="en-US" altLang="ja-JP" dirty="0" smtClean="0"/>
            </a:br>
            <a:r>
              <a:rPr lang="ja-JP" altLang="en-US" sz="2000" dirty="0"/>
              <a:t>←レベルの高さは求めないので，基本的なことを教えてほしい</a:t>
            </a:r>
            <a:r>
              <a:rPr lang="ja-JP" altLang="en-US" sz="2000" dirty="0" smtClean="0"/>
              <a:t>（</a:t>
            </a:r>
            <a:r>
              <a:rPr lang="en-US" altLang="ja-JP" sz="2000" dirty="0" smtClean="0"/>
              <a:t>K</a:t>
            </a:r>
            <a:r>
              <a:rPr lang="ja-JP" altLang="en-US" sz="2000" dirty="0" smtClean="0"/>
              <a:t>）</a:t>
            </a:r>
            <a:endParaRPr kumimoji="1" lang="ja-JP" altLang="en-US" sz="2000" dirty="0"/>
          </a:p>
        </p:txBody>
      </p:sp>
      <p:sp>
        <p:nvSpPr>
          <p:cNvPr id="3" name="コンテンツ プレースホルダー 2"/>
          <p:cNvSpPr>
            <a:spLocks noGrp="1"/>
          </p:cNvSpPr>
          <p:nvPr>
            <p:ph idx="1"/>
          </p:nvPr>
        </p:nvSpPr>
        <p:spPr/>
        <p:txBody>
          <a:bodyPr>
            <a:noAutofit/>
          </a:bodyPr>
          <a:lstStyle/>
          <a:p>
            <a:pPr>
              <a:buClr>
                <a:srgbClr val="00B050"/>
              </a:buClr>
            </a:pPr>
            <a:r>
              <a:rPr lang="ja-JP" altLang="en-US" sz="2000" dirty="0" smtClean="0"/>
              <a:t>第</a:t>
            </a:r>
            <a:r>
              <a:rPr lang="en-US" altLang="ja-JP" sz="2000" dirty="0" smtClean="0"/>
              <a:t>1</a:t>
            </a:r>
            <a:r>
              <a:rPr lang="ja-JP" altLang="en-US" sz="2000" dirty="0" smtClean="0"/>
              <a:t>の経験（スキーを始めたときの経験：応用で知る基本の大切さ）</a:t>
            </a:r>
            <a:endParaRPr lang="en-US" altLang="ja-JP" sz="2000" dirty="0" smtClean="0"/>
          </a:p>
          <a:p>
            <a:pPr lvl="1"/>
            <a:r>
              <a:rPr lang="ja-JP" altLang="en-US" sz="1800" dirty="0" smtClean="0"/>
              <a:t>スキーは，基本と応用との関係を知る上でとても教訓的なスポーツだと思う。</a:t>
            </a:r>
            <a:endParaRPr lang="en-US" altLang="ja-JP" sz="1800" dirty="0" smtClean="0"/>
          </a:p>
          <a:p>
            <a:pPr lvl="1"/>
            <a:r>
              <a:rPr lang="ja-JP" altLang="en-US" sz="1800" dirty="0" smtClean="0"/>
              <a:t>急斜面で転がり落ちて初めて，基本の大切さを痛感できるし，緩斜面でいくら基本を勉強しても，</a:t>
            </a:r>
            <a:r>
              <a:rPr lang="ja-JP" altLang="en-US" sz="1800" b="1" dirty="0" smtClean="0">
                <a:solidFill>
                  <a:srgbClr val="FF0000"/>
                </a:solidFill>
              </a:rPr>
              <a:t>緩斜面ではゴマカシがきく</a:t>
            </a:r>
            <a:r>
              <a:rPr lang="ja-JP" altLang="en-US" sz="1800" dirty="0" smtClean="0"/>
              <a:t>ので，</a:t>
            </a:r>
            <a:r>
              <a:rPr lang="ja-JP" altLang="en-US" sz="1800" b="1" dirty="0" smtClean="0">
                <a:solidFill>
                  <a:schemeClr val="tx2"/>
                </a:solidFill>
              </a:rPr>
              <a:t>ゴマカシのきかない実際の急斜面に行ってみなければ応用力はつかない</a:t>
            </a:r>
            <a:r>
              <a:rPr lang="ja-JP" altLang="en-US" sz="1800" dirty="0" smtClean="0"/>
              <a:t>ことも体験できる。</a:t>
            </a:r>
            <a:endParaRPr kumimoji="1" lang="ja-JP" altLang="en-US" sz="1800" dirty="0" smtClean="0"/>
          </a:p>
          <a:p>
            <a:pPr>
              <a:buClr>
                <a:srgbClr val="00B050"/>
              </a:buClr>
            </a:pPr>
            <a:r>
              <a:rPr kumimoji="1" lang="ja-JP" altLang="en-US" sz="2000" dirty="0" smtClean="0"/>
              <a:t>第</a:t>
            </a:r>
            <a:r>
              <a:rPr kumimoji="1" lang="en-US" altLang="ja-JP" sz="2000" dirty="0" smtClean="0"/>
              <a:t>2</a:t>
            </a:r>
            <a:r>
              <a:rPr kumimoji="1" lang="ja-JP" altLang="en-US" sz="2000" dirty="0" smtClean="0"/>
              <a:t>の経験（国民生活センターでの経験：応用は簡単だが基本は困難）</a:t>
            </a:r>
            <a:endParaRPr kumimoji="1" lang="en-US" altLang="ja-JP" sz="2000" dirty="0" smtClean="0"/>
          </a:p>
          <a:p>
            <a:pPr lvl="1"/>
            <a:r>
              <a:rPr lang="ja-JP" altLang="en-US" sz="1800" dirty="0" smtClean="0"/>
              <a:t>実務</a:t>
            </a:r>
            <a:r>
              <a:rPr lang="ja-JP" altLang="en-US" sz="1800" dirty="0"/>
              <a:t>に入ってみれば</a:t>
            </a:r>
            <a:r>
              <a:rPr lang="ja-JP" altLang="en-US" sz="1800" dirty="0" smtClean="0"/>
              <a:t>，事業者関連法や特別法</a:t>
            </a:r>
            <a:r>
              <a:rPr lang="ja-JP" altLang="en-US" sz="1800" dirty="0"/>
              <a:t>を理解することはそれほど困難なことでは</a:t>
            </a:r>
            <a:r>
              <a:rPr lang="ja-JP" altLang="en-US" sz="1800" dirty="0" smtClean="0"/>
              <a:t>ない。優れたマニュアルができあがっており，それにしたがって実務をこなすことができるからである。</a:t>
            </a:r>
            <a:endParaRPr lang="en-US" altLang="ja-JP" sz="1800" dirty="0" smtClean="0"/>
          </a:p>
          <a:p>
            <a:pPr lvl="1"/>
            <a:r>
              <a:rPr lang="ja-JP" altLang="en-US" sz="1800" dirty="0"/>
              <a:t>実務で解決が困難な問題というのは，実は，特別法に明文の規定がないために</a:t>
            </a:r>
            <a:r>
              <a:rPr lang="ja-JP" altLang="en-US" sz="1800" dirty="0" smtClean="0"/>
              <a:t>，マニュアルでは対応できず，基本法</a:t>
            </a:r>
            <a:r>
              <a:rPr lang="ja-JP" altLang="en-US" sz="1800" dirty="0"/>
              <a:t>に照らして解決しなければならない問題で</a:t>
            </a:r>
            <a:r>
              <a:rPr lang="ja-JP" altLang="en-US" sz="1800" dirty="0" smtClean="0"/>
              <a:t>あることがわかる（マニュアル人間，同調人間の挫折）。</a:t>
            </a:r>
            <a:endParaRPr lang="en-US" altLang="ja-JP" sz="1800" dirty="0" smtClean="0"/>
          </a:p>
          <a:p>
            <a:pPr lvl="1"/>
            <a:r>
              <a:rPr lang="ja-JP" altLang="en-US" sz="1800" dirty="0" smtClean="0"/>
              <a:t>しかし</a:t>
            </a:r>
            <a:r>
              <a:rPr lang="ja-JP" altLang="en-US" sz="1800" dirty="0"/>
              <a:t>，基本法を理解するには，時間のかかる地道</a:t>
            </a:r>
            <a:r>
              <a:rPr lang="ja-JP" altLang="en-US" sz="1800" dirty="0" smtClean="0"/>
              <a:t>な学修を</a:t>
            </a:r>
            <a:r>
              <a:rPr lang="ja-JP" altLang="en-US" sz="1800" dirty="0"/>
              <a:t>するよりほかに方法が</a:t>
            </a:r>
            <a:r>
              <a:rPr lang="ja-JP" altLang="en-US" sz="1800" dirty="0" smtClean="0"/>
              <a:t>ない（学生の時でないとできないことがある）。→</a:t>
            </a:r>
            <a:r>
              <a:rPr lang="ja-JP" altLang="en-US" sz="1800" dirty="0" smtClean="0">
                <a:hlinkClick r:id="rId3" action="ppaction://hlinksldjump"/>
              </a:rPr>
              <a:t>連帯債務</a:t>
            </a:r>
            <a:r>
              <a:rPr lang="ja-JP" altLang="en-US" sz="1800" dirty="0" smtClean="0"/>
              <a:t>　</a:t>
            </a:r>
            <a:r>
              <a:rPr lang="ja-JP" altLang="en-US" sz="1800" dirty="0" smtClean="0">
                <a:hlinkClick r:id="rId4" action="ppaction://hlinksldjump"/>
              </a:rPr>
              <a:t>応用例</a:t>
            </a:r>
            <a:endParaRPr lang="ja-JP" altLang="en-US" sz="18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185729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smtClean="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348810384"/>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rId2" action="ppaction://hlinksldjump"/>
                        </a:rPr>
                        <a:t>703</a:t>
                      </a:r>
                      <a:r>
                        <a:rPr lang="ja-JP" altLang="en-US" sz="2400" b="1" u="none" strike="noStrike" dirty="0" smtClean="0">
                          <a:effectLst/>
                          <a:hlinkClick r:id="rId2" action="ppaction://hlinksldjump"/>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448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541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a:effectLst/>
                        </a:rPr>
                        <a:t>672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436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615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644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399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601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614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555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110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587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391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564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389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rId3" action="ppaction://hlinksldjump"/>
                        </a:rPr>
                        <a:t>719</a:t>
                      </a:r>
                      <a:r>
                        <a:rPr lang="ja-JP" altLang="en-US" sz="2400" b="1" u="none" strike="noStrike" dirty="0" smtClean="0">
                          <a:effectLst/>
                          <a:hlinkClick r:id="rId3" action="ppaction://hlinksldjump"/>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528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424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379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162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368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177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656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518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327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770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450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423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299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1322616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連帯債務の基礎</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2030458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連帯債務の設例</a:t>
            </a:r>
            <a:r>
              <a:rPr kumimoji="1" lang="ja-JP" altLang="en-US" sz="2800" dirty="0" smtClean="0"/>
              <a:t>→</a:t>
            </a:r>
            <a:r>
              <a:rPr kumimoji="1" lang="ja-JP" altLang="en-US" sz="2800" dirty="0" smtClean="0">
                <a:hlinkClick r:id="rId2" action="ppaction://hlinksldjump"/>
              </a:rPr>
              <a:t>応用例</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dirty="0" smtClean="0"/>
              <a:t>2014/7/1</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コンテンツ プレースホルダー 11"/>
          <p:cNvSpPr txBox="1">
            <a:spLocks/>
          </p:cNvSpPr>
          <p:nvPr/>
        </p:nvSpPr>
        <p:spPr>
          <a:xfrm>
            <a:off x="539552" y="1484784"/>
            <a:ext cx="8229600" cy="1643527"/>
          </a:xfrm>
          <a:prstGeom prst="rect">
            <a:avLst/>
          </a:prstGeom>
          <a:noFill/>
        </p:spPr>
        <p:txBody>
          <a:bodyPr wrap="square" rtlCol="0">
            <a:sp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b="1" dirty="0" smtClean="0"/>
              <a:t>〔</a:t>
            </a:r>
            <a:r>
              <a:rPr lang="ja-JP" altLang="en-US" sz="2400" b="1" dirty="0" smtClean="0"/>
              <a:t>設例</a:t>
            </a:r>
            <a:r>
              <a:rPr lang="en-US" altLang="ja-JP" sz="2400" b="1" dirty="0" smtClean="0"/>
              <a:t>〕</a:t>
            </a:r>
            <a:r>
              <a:rPr lang="ja-JP" altLang="en-US" sz="2400" dirty="0" smtClean="0"/>
              <a:t>　</a:t>
            </a:r>
            <a:r>
              <a:rPr lang="en-US" altLang="ja-JP" sz="2400" dirty="0" smtClean="0"/>
              <a:t>3</a:t>
            </a:r>
            <a:r>
              <a:rPr lang="ja-JP" altLang="en-US" sz="2400" dirty="0" smtClean="0"/>
              <a:t>人の債務者</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1</a:t>
            </a:r>
            <a:r>
              <a:rPr lang="en-US" altLang="ja-JP" sz="2400" dirty="0" smtClean="0">
                <a:latin typeface="Times New Roman" pitchFamily="18" charset="0"/>
                <a:cs typeface="Times New Roman" pitchFamily="18" charset="0"/>
              </a:rPr>
              <a:t> </a:t>
            </a:r>
            <a:r>
              <a:rPr lang="ja-JP" altLang="en-US" sz="2400" dirty="0" err="1" smtClean="0">
                <a:latin typeface="Times New Roman" pitchFamily="18" charset="0"/>
                <a:cs typeface="Times New Roman" pitchFamily="18" charset="0"/>
              </a:rPr>
              <a:t>，</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2</a:t>
            </a:r>
            <a:r>
              <a:rPr lang="en-US" altLang="ja-JP" sz="2400" dirty="0" smtClean="0">
                <a:latin typeface="Times New Roman" pitchFamily="18" charset="0"/>
                <a:cs typeface="Times New Roman" pitchFamily="18" charset="0"/>
              </a:rPr>
              <a:t> </a:t>
            </a:r>
            <a:r>
              <a:rPr lang="ja-JP" altLang="en-US" sz="2400" dirty="0" err="1" smtClean="0">
                <a:latin typeface="Times New Roman" pitchFamily="18" charset="0"/>
                <a:cs typeface="Times New Roman" pitchFamily="18" charset="0"/>
              </a:rPr>
              <a:t>，</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3</a:t>
            </a:r>
            <a:r>
              <a:rPr lang="en-US" altLang="ja-JP" sz="2400" dirty="0" smtClean="0">
                <a:latin typeface="Times New Roman" pitchFamily="18" charset="0"/>
                <a:cs typeface="Times New Roman" pitchFamily="18" charset="0"/>
              </a:rPr>
              <a:t> </a:t>
            </a:r>
            <a:r>
              <a:rPr lang="ja-JP" altLang="en-US" sz="2400" dirty="0" smtClean="0"/>
              <a:t>が，債権者</a:t>
            </a:r>
            <a:r>
              <a:rPr lang="en-US" altLang="ja-JP" sz="2400" dirty="0" smtClean="0">
                <a:latin typeface="Times New Roman" pitchFamily="18" charset="0"/>
                <a:cs typeface="Times New Roman" pitchFamily="18" charset="0"/>
              </a:rPr>
              <a:t>X</a:t>
            </a:r>
            <a:r>
              <a:rPr lang="ja-JP" altLang="en-US" sz="2400" dirty="0" smtClean="0"/>
              <a:t>からそれぞれ，</a:t>
            </a:r>
            <a:r>
              <a:rPr lang="en-US" altLang="ja-JP" sz="2400" dirty="0" smtClean="0">
                <a:latin typeface="Times New Roman" pitchFamily="18" charset="0"/>
                <a:cs typeface="Times New Roman" pitchFamily="18" charset="0"/>
              </a:rPr>
              <a:t>300</a:t>
            </a:r>
            <a:r>
              <a:rPr lang="ja-JP" altLang="en-US" sz="2400" dirty="0" smtClean="0"/>
              <a:t>万円，</a:t>
            </a:r>
            <a:r>
              <a:rPr lang="en-US" altLang="ja-JP" sz="2400" dirty="0" smtClean="0">
                <a:latin typeface="Times New Roman" pitchFamily="18" charset="0"/>
                <a:cs typeface="Times New Roman" pitchFamily="18" charset="0"/>
              </a:rPr>
              <a:t>200</a:t>
            </a:r>
            <a:r>
              <a:rPr lang="ja-JP" altLang="en-US" sz="2400" dirty="0" smtClean="0"/>
              <a:t>万円，</a:t>
            </a:r>
            <a:r>
              <a:rPr lang="en-US" altLang="ja-JP" sz="2400" dirty="0" smtClean="0">
                <a:latin typeface="Times New Roman" pitchFamily="18" charset="0"/>
                <a:cs typeface="Times New Roman" pitchFamily="18" charset="0"/>
              </a:rPr>
              <a:t>100</a:t>
            </a:r>
            <a:r>
              <a:rPr lang="ja-JP" altLang="en-US" sz="2400" dirty="0" smtClean="0"/>
              <a:t>万円を借りることにして，債権者</a:t>
            </a:r>
            <a:r>
              <a:rPr lang="en-US" altLang="ja-JP" sz="2400" dirty="0" smtClean="0">
                <a:latin typeface="Times New Roman" pitchFamily="18" charset="0"/>
                <a:cs typeface="Times New Roman" pitchFamily="18" charset="0"/>
              </a:rPr>
              <a:t>X</a:t>
            </a:r>
            <a:r>
              <a:rPr lang="ja-JP" altLang="en-US" sz="2400" dirty="0" smtClean="0"/>
              <a:t>に対して，連帯して債務を負うとの契約を締結したとする。</a:t>
            </a:r>
            <a:endParaRPr lang="en-US" altLang="ja-JP" sz="2400" dirty="0" smtClean="0"/>
          </a:p>
          <a:p>
            <a:r>
              <a:rPr lang="ja-JP" altLang="en-US" sz="2400" dirty="0" smtClean="0"/>
              <a:t>連帯債務は，当事者間にどのような効果を生じさせるか</a:t>
            </a:r>
            <a:r>
              <a:rPr lang="en-US" altLang="ja-JP" sz="2400" dirty="0" smtClean="0"/>
              <a:t>?</a:t>
            </a:r>
            <a:endParaRPr lang="ja-JP" altLang="en-US" sz="2400" dirty="0"/>
          </a:p>
        </p:txBody>
      </p:sp>
      <p:sp>
        <p:nvSpPr>
          <p:cNvPr id="7" name="上矢印 6"/>
          <p:cNvSpPr/>
          <p:nvPr/>
        </p:nvSpPr>
        <p:spPr>
          <a:xfrm rot="3134850">
            <a:off x="6043796" y="4848076"/>
            <a:ext cx="948891" cy="108172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8" name="上矢印 7"/>
          <p:cNvSpPr/>
          <p:nvPr/>
        </p:nvSpPr>
        <p:spPr>
          <a:xfrm>
            <a:off x="4283968" y="5065464"/>
            <a:ext cx="1152128" cy="4999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上矢印 8"/>
          <p:cNvSpPr/>
          <p:nvPr/>
        </p:nvSpPr>
        <p:spPr>
          <a:xfrm rot="18432143">
            <a:off x="2720225" y="4835724"/>
            <a:ext cx="982079" cy="108205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10" name="正方形/長方形 9"/>
          <p:cNvSpPr/>
          <p:nvPr/>
        </p:nvSpPr>
        <p:spPr>
          <a:xfrm>
            <a:off x="6948264" y="3767553"/>
            <a:ext cx="1410474" cy="1087902"/>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600</a:t>
            </a:r>
            <a:endParaRPr kumimoji="1" lang="ja-JP" altLang="en-US" dirty="0"/>
          </a:p>
        </p:txBody>
      </p:sp>
      <p:sp>
        <p:nvSpPr>
          <p:cNvPr id="11" name="正方形/長方形 10"/>
          <p:cNvSpPr/>
          <p:nvPr/>
        </p:nvSpPr>
        <p:spPr>
          <a:xfrm>
            <a:off x="4133144" y="3767034"/>
            <a:ext cx="1410474" cy="891479"/>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600</a:t>
            </a:r>
            <a:endParaRPr kumimoji="1" lang="ja-JP" altLang="en-US" dirty="0"/>
          </a:p>
        </p:txBody>
      </p:sp>
      <p:sp>
        <p:nvSpPr>
          <p:cNvPr id="12" name="正方形/長方形 11"/>
          <p:cNvSpPr/>
          <p:nvPr/>
        </p:nvSpPr>
        <p:spPr>
          <a:xfrm>
            <a:off x="1361326" y="3771627"/>
            <a:ext cx="1410474" cy="611845"/>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600</a:t>
            </a:r>
            <a:endParaRPr kumimoji="1" lang="ja-JP" altLang="en-US" dirty="0"/>
          </a:p>
        </p:txBody>
      </p:sp>
      <p:sp>
        <p:nvSpPr>
          <p:cNvPr id="13" name="円/楕円 12"/>
          <p:cNvSpPr/>
          <p:nvPr/>
        </p:nvSpPr>
        <p:spPr>
          <a:xfrm>
            <a:off x="3419872" y="5589240"/>
            <a:ext cx="2880320" cy="50669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14" name="テキスト ボックス 13"/>
          <p:cNvSpPr txBox="1"/>
          <p:nvPr/>
        </p:nvSpPr>
        <p:spPr>
          <a:xfrm>
            <a:off x="1353344" y="3429000"/>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15" name="テキスト ボックス 14"/>
          <p:cNvSpPr txBox="1"/>
          <p:nvPr/>
        </p:nvSpPr>
        <p:spPr>
          <a:xfrm>
            <a:off x="4161656" y="3429000"/>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16" name="テキスト ボックス 15"/>
          <p:cNvSpPr txBox="1"/>
          <p:nvPr/>
        </p:nvSpPr>
        <p:spPr>
          <a:xfrm>
            <a:off x="6948264" y="3429000"/>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17" name="正方形/長方形 16"/>
          <p:cNvSpPr/>
          <p:nvPr/>
        </p:nvSpPr>
        <p:spPr>
          <a:xfrm>
            <a:off x="4143350" y="4643273"/>
            <a:ext cx="1410474" cy="42436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200</a:t>
            </a:r>
            <a:endParaRPr kumimoji="1" lang="ja-JP" altLang="en-US" dirty="0"/>
          </a:p>
        </p:txBody>
      </p:sp>
      <p:sp>
        <p:nvSpPr>
          <p:cNvPr id="18" name="正方形/長方形 17"/>
          <p:cNvSpPr/>
          <p:nvPr/>
        </p:nvSpPr>
        <p:spPr>
          <a:xfrm>
            <a:off x="6947470" y="4855455"/>
            <a:ext cx="1410474" cy="22742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100</a:t>
            </a:r>
            <a:endParaRPr kumimoji="1" lang="ja-JP" altLang="en-US" dirty="0"/>
          </a:p>
        </p:txBody>
      </p:sp>
      <p:sp>
        <p:nvSpPr>
          <p:cNvPr id="19" name="正方形/長方形 18"/>
          <p:cNvSpPr/>
          <p:nvPr/>
        </p:nvSpPr>
        <p:spPr>
          <a:xfrm>
            <a:off x="1362120" y="4383472"/>
            <a:ext cx="1410474" cy="66892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300</a:t>
            </a:r>
            <a:endParaRPr kumimoji="1" lang="ja-JP" altLang="en-US" dirty="0"/>
          </a:p>
        </p:txBody>
      </p:sp>
    </p:spTree>
    <p:extLst>
      <p:ext uri="{BB962C8B-B14F-4D97-AF65-F5344CB8AC3E}">
        <p14:creationId xmlns:p14="http://schemas.microsoft.com/office/powerpoint/2010/main" val="327361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500"/>
                                        <p:tgtEl>
                                          <p:spTgt spid="16"/>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par>
                          <p:cTn id="29" fill="hold">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par>
                          <p:cTn id="33" fill="hold">
                            <p:stCondLst>
                              <p:cond delay="3000"/>
                            </p:stCondLst>
                            <p:childTnLst>
                              <p:par>
                                <p:cTn id="34" presetID="2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childTnLst>
                          </p:cTn>
                        </p:par>
                        <p:par>
                          <p:cTn id="37" fill="hold">
                            <p:stCondLst>
                              <p:cond delay="3500"/>
                            </p:stCondLst>
                            <p:childTnLst>
                              <p:par>
                                <p:cTn id="38" presetID="22" presetClass="entr" presetSubtype="4"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par>
                          <p:cTn id="41" fill="hold">
                            <p:stCondLst>
                              <p:cond delay="4000"/>
                            </p:stCondLst>
                            <p:childTnLst>
                              <p:par>
                                <p:cTn id="42" presetID="22" presetClass="entr" presetSubtype="4"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par>
                          <p:cTn id="45" fill="hold">
                            <p:stCondLst>
                              <p:cond delay="4500"/>
                            </p:stCondLst>
                            <p:childTnLst>
                              <p:par>
                                <p:cTn id="46" presetID="22" presetClass="entr" presetSubtype="4"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500"/>
                                        <p:tgtEl>
                                          <p:spTgt spid="11"/>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par>
                          <p:cTn id="53" fill="hold">
                            <p:stCondLst>
                              <p:cond delay="5500"/>
                            </p:stCondLst>
                            <p:childTnLst>
                              <p:par>
                                <p:cTn id="54" presetID="22" presetClass="entr" presetSubtype="4"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down)">
                                      <p:cBhvr>
                                        <p:cTn id="56" dur="500"/>
                                        <p:tgtEl>
                                          <p:spTgt spid="18"/>
                                        </p:tgtEl>
                                      </p:cBhvr>
                                    </p:animEffect>
                                  </p:childTnLst>
                                </p:cTn>
                              </p:par>
                            </p:childTnLst>
                          </p:cTn>
                        </p:par>
                        <p:par>
                          <p:cTn id="57" fill="hold">
                            <p:stCondLst>
                              <p:cond delay="6000"/>
                            </p:stCondLst>
                            <p:childTnLst>
                              <p:par>
                                <p:cTn id="58" presetID="22" presetClass="entr" presetSubtype="4"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down)">
                                      <p:cBhvr>
                                        <p:cTn id="6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8" grpId="0" animBg="1"/>
      <p:bldP spid="9" grpId="0" animBg="1"/>
      <p:bldP spid="10" grpId="0" animBg="1"/>
      <p:bldP spid="11" grpId="0" animBg="1"/>
      <p:bldP spid="12" grpId="0" animBg="1"/>
      <p:bldP spid="13" grpId="0" animBg="1"/>
      <p:bldP spid="14" grpId="0"/>
      <p:bldP spid="15" grpId="0"/>
      <p:bldP spid="16" grpId="0"/>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5842992" cy="1143000"/>
          </a:xfrm>
        </p:spPr>
        <p:txBody>
          <a:bodyPr>
            <a:normAutofit fontScale="90000"/>
          </a:bodyPr>
          <a:lstStyle/>
          <a:p>
            <a:r>
              <a:rPr kumimoji="1" lang="ja-JP" altLang="en-US" dirty="0" smtClean="0"/>
              <a:t>連帯債務の冒頭条文と</a:t>
            </a:r>
            <a:r>
              <a:rPr kumimoji="1" lang="en-US" altLang="ja-JP" dirty="0" smtClean="0"/>
              <a:t/>
            </a:r>
            <a:br>
              <a:rPr kumimoji="1" lang="en-US" altLang="ja-JP" dirty="0" smtClean="0"/>
            </a:br>
            <a:r>
              <a:rPr kumimoji="1" lang="ja-JP" altLang="en-US" dirty="0" smtClean="0"/>
              <a:t>通説との対比</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円形吹き出し 5"/>
          <p:cNvSpPr/>
          <p:nvPr/>
        </p:nvSpPr>
        <p:spPr>
          <a:xfrm>
            <a:off x="323528" y="5574000"/>
            <a:ext cx="1800200" cy="684656"/>
          </a:xfrm>
          <a:prstGeom prst="wedgeEllipseCallout">
            <a:avLst>
              <a:gd name="adj1" fmla="val 58856"/>
              <a:gd name="adj2" fmla="val -166993"/>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7" name="円形吹き出し 6"/>
          <p:cNvSpPr/>
          <p:nvPr/>
        </p:nvSpPr>
        <p:spPr>
          <a:xfrm>
            <a:off x="323528" y="5624664"/>
            <a:ext cx="1800200" cy="612648"/>
          </a:xfrm>
          <a:prstGeom prst="wedgeEllipseCallout">
            <a:avLst>
              <a:gd name="adj1" fmla="val 46370"/>
              <a:gd name="adj2" fmla="val -61944"/>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8" name="コンテンツ プレースホルダー 2"/>
          <p:cNvSpPr txBox="1">
            <a:spLocks/>
          </p:cNvSpPr>
          <p:nvPr/>
        </p:nvSpPr>
        <p:spPr>
          <a:xfrm>
            <a:off x="323528" y="1484784"/>
            <a:ext cx="8645138" cy="4133056"/>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第</a:t>
            </a:r>
            <a:r>
              <a:rPr lang="en-US" altLang="ja-JP" sz="2800" b="1" dirty="0" smtClean="0"/>
              <a:t>432</a:t>
            </a:r>
            <a:r>
              <a:rPr lang="ja-JP" altLang="en-US" sz="2800" b="1" dirty="0" smtClean="0"/>
              <a:t>条</a:t>
            </a:r>
            <a:r>
              <a:rPr lang="ja-JP" altLang="en-US" sz="2800" dirty="0" smtClean="0"/>
              <a:t>（履行の請求）</a:t>
            </a:r>
            <a:endParaRPr lang="en-US" altLang="ja-JP" sz="2800" dirty="0" smtClean="0"/>
          </a:p>
          <a:p>
            <a:pPr lvl="1"/>
            <a:r>
              <a:rPr lang="ja-JP" altLang="en-US" sz="2400" dirty="0" smtClean="0"/>
              <a:t>数人が連帯債務を負担するときは，債権者は，その連帯債務者の一人に対し，又は同時に若しくは順次にすべての連帯債務者に対し，全部又は一部の履行を請求することができる。</a:t>
            </a:r>
            <a:endParaRPr lang="en-US" altLang="ja-JP" sz="2400" dirty="0" smtClean="0"/>
          </a:p>
          <a:p>
            <a:r>
              <a:rPr lang="ja-JP" altLang="en-US" sz="2800" dirty="0" smtClean="0">
                <a:hlinkClick r:id="rId2" action="ppaction://hlinksldjump"/>
              </a:rPr>
              <a:t>通説</a:t>
            </a:r>
            <a:r>
              <a:rPr lang="ja-JP" altLang="en-US" sz="2800" dirty="0" smtClean="0"/>
              <a:t>（</a:t>
            </a:r>
            <a:r>
              <a:rPr lang="en-US" altLang="ja-JP" sz="2800" dirty="0" smtClean="0"/>
              <a:t>[</a:t>
            </a:r>
            <a:r>
              <a:rPr lang="ja-JP" altLang="en-US" sz="2800" dirty="0" smtClean="0"/>
              <a:t>我妻・債権総論（</a:t>
            </a:r>
            <a:r>
              <a:rPr lang="en-US" altLang="ja-JP" sz="2800" dirty="0" smtClean="0"/>
              <a:t>1954</a:t>
            </a:r>
            <a:r>
              <a:rPr lang="ja-JP" altLang="en-US" sz="2800" dirty="0" smtClean="0"/>
              <a:t>）</a:t>
            </a:r>
            <a:r>
              <a:rPr lang="en-US" altLang="ja-JP" sz="2800" dirty="0" smtClean="0"/>
              <a:t>401</a:t>
            </a:r>
            <a:r>
              <a:rPr lang="ja-JP" altLang="en-US" sz="2800" dirty="0" smtClean="0"/>
              <a:t>頁</a:t>
            </a:r>
            <a:r>
              <a:rPr lang="en-US" altLang="ja-JP" sz="2800" dirty="0" smtClean="0"/>
              <a:t>]</a:t>
            </a:r>
            <a:r>
              <a:rPr lang="ja-JP" altLang="en-US" sz="2800" dirty="0" smtClean="0"/>
              <a:t>）</a:t>
            </a:r>
            <a:endParaRPr lang="en-US" altLang="ja-JP" sz="2800" dirty="0" smtClean="0"/>
          </a:p>
          <a:p>
            <a:pPr lvl="1"/>
            <a:r>
              <a:rPr lang="ja-JP" altLang="en-US" sz="2400" dirty="0" smtClean="0">
                <a:hlinkClick r:id="rId3" action="ppaction://hlinksldjump"/>
              </a:rPr>
              <a:t>連帯債務</a:t>
            </a:r>
            <a:r>
              <a:rPr lang="ja-JP" altLang="en-US" sz="2400" dirty="0" smtClean="0"/>
              <a:t>とは，数人の債務者が，同一の給付について，</a:t>
            </a:r>
            <a:r>
              <a:rPr lang="ja-JP" altLang="en-US" sz="2400" b="1" dirty="0" smtClean="0">
                <a:solidFill>
                  <a:srgbClr val="FF0000"/>
                </a:solidFill>
              </a:rPr>
              <a:t>各自が独立に</a:t>
            </a:r>
            <a:r>
              <a:rPr lang="ja-JP" altLang="en-US" sz="2400" dirty="0" smtClean="0"/>
              <a:t>全部の給付をなすべき債務を負担し，　　　</a:t>
            </a:r>
            <a:r>
              <a:rPr lang="en-US" altLang="ja-JP" sz="2400" dirty="0" smtClean="0"/>
              <a:t/>
            </a:r>
            <a:br>
              <a:rPr lang="en-US" altLang="ja-JP" sz="2400" dirty="0" smtClean="0"/>
            </a:br>
            <a:r>
              <a:rPr lang="ja-JP" altLang="en-US" sz="2400" dirty="0" smtClean="0"/>
              <a:t>しかもそのうちの</a:t>
            </a:r>
            <a:r>
              <a:rPr lang="ja-JP" altLang="en-US" sz="2400" b="1" dirty="0" smtClean="0">
                <a:solidFill>
                  <a:srgbClr val="FF0000"/>
                </a:solidFill>
              </a:rPr>
              <a:t>一人の給付があれば他の債務者も債務を免れる</a:t>
            </a:r>
            <a:r>
              <a:rPr lang="ja-JP" altLang="en-US" sz="2400" dirty="0" smtClean="0"/>
              <a:t>多数当事者の債務である。</a:t>
            </a:r>
            <a:endParaRPr lang="en-US" altLang="ja-JP" sz="2400" dirty="0" smtClean="0"/>
          </a:p>
        </p:txBody>
      </p:sp>
      <p:sp>
        <p:nvSpPr>
          <p:cNvPr id="9" name="円形吹き出し 8"/>
          <p:cNvSpPr/>
          <p:nvPr/>
        </p:nvSpPr>
        <p:spPr>
          <a:xfrm>
            <a:off x="6732240" y="692696"/>
            <a:ext cx="1872208" cy="1199220"/>
          </a:xfrm>
          <a:prstGeom prst="wedgeEllipseCallout">
            <a:avLst>
              <a:gd name="adj1" fmla="val -161115"/>
              <a:gd name="adj2" fmla="val 4664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31820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1000"/>
                            </p:stCondLst>
                            <p:childTnLst>
                              <p:par>
                                <p:cTn id="9" presetID="22" presetClass="entr" presetSubtype="1" fill="hold" grpId="0" nodeType="afterEffect">
                                  <p:stCondLst>
                                    <p:cond delay="25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0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up)">
                                      <p:cBhvr>
                                        <p:cTn id="16" dur="10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par>
                          <p:cTn id="22" fill="hold">
                            <p:stCondLst>
                              <p:cond delay="500"/>
                            </p:stCondLst>
                            <p:childTnLst>
                              <p:par>
                                <p:cTn id="23" presetID="22" presetClass="entr" presetSubtype="4" fill="hold" grpId="0" nodeType="after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1000"/>
                                        <p:tgtEl>
                                          <p:spTgt spid="6"/>
                                        </p:tgtEl>
                                      </p:cBhvr>
                                    </p:animEffect>
                                  </p:childTnLst>
                                </p:cTn>
                              </p:par>
                              <p:par>
                                <p:cTn id="26" presetID="22" presetClass="entr" presetSubtype="4" fill="hold" grpId="0" nodeType="withEffect">
                                  <p:stCondLst>
                                    <p:cond delay="50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uiExpand="1" build="p"/>
      <p:bldP spid="9" grpId="0" uiExpand="1"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連帯債務の</a:t>
            </a:r>
            <a:r>
              <a:rPr kumimoji="1" lang="ja-JP" altLang="en-US" dirty="0" smtClean="0">
                <a:hlinkClick r:id="rId2" action="ppaction://hlinksldjump"/>
              </a:rPr>
              <a:t>通説</a:t>
            </a:r>
            <a:r>
              <a:rPr kumimoji="1" lang="ja-JP" altLang="en-US" dirty="0" smtClean="0"/>
              <a:t>は理解が困難</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6" name="上矢印 5"/>
          <p:cNvSpPr/>
          <p:nvPr/>
        </p:nvSpPr>
        <p:spPr>
          <a:xfrm rot="3134850">
            <a:off x="5816390" y="4529918"/>
            <a:ext cx="948891" cy="123507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7" name="上矢印 6"/>
          <p:cNvSpPr/>
          <p:nvPr/>
        </p:nvSpPr>
        <p:spPr>
          <a:xfrm>
            <a:off x="3995936" y="4747192"/>
            <a:ext cx="1152128"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8" name="上矢印 7"/>
          <p:cNvSpPr/>
          <p:nvPr/>
        </p:nvSpPr>
        <p:spPr>
          <a:xfrm rot="18432143">
            <a:off x="2368212" y="4512298"/>
            <a:ext cx="982079" cy="1242707"/>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正方形/長方形 8"/>
          <p:cNvSpPr/>
          <p:nvPr/>
        </p:nvSpPr>
        <p:spPr>
          <a:xfrm>
            <a:off x="6761926" y="2424422"/>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0" name="正方形/長方形 9"/>
          <p:cNvSpPr/>
          <p:nvPr/>
        </p:nvSpPr>
        <p:spPr>
          <a:xfrm>
            <a:off x="3845112" y="2423903"/>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1" name="正方形/長方形 10"/>
          <p:cNvSpPr/>
          <p:nvPr/>
        </p:nvSpPr>
        <p:spPr>
          <a:xfrm>
            <a:off x="979582" y="2428496"/>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2" name="円/楕円 11"/>
          <p:cNvSpPr/>
          <p:nvPr/>
        </p:nvSpPr>
        <p:spPr>
          <a:xfrm>
            <a:off x="3131840" y="5393978"/>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13" name="テキスト ボックス 12"/>
          <p:cNvSpPr txBox="1"/>
          <p:nvPr/>
        </p:nvSpPr>
        <p:spPr>
          <a:xfrm>
            <a:off x="971600"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14" name="テキスト ボックス 13"/>
          <p:cNvSpPr txBox="1"/>
          <p:nvPr/>
        </p:nvSpPr>
        <p:spPr>
          <a:xfrm>
            <a:off x="3873624"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15" name="テキスト ボックス 14"/>
          <p:cNvSpPr txBox="1"/>
          <p:nvPr/>
        </p:nvSpPr>
        <p:spPr>
          <a:xfrm>
            <a:off x="6753944"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16" name="円弧 15"/>
          <p:cNvSpPr/>
          <p:nvPr/>
        </p:nvSpPr>
        <p:spPr>
          <a:xfrm rot="18882550">
            <a:off x="2096672" y="4118351"/>
            <a:ext cx="914400" cy="1937200"/>
          </a:xfrm>
          <a:prstGeom prst="arc">
            <a:avLst>
              <a:gd name="adj1" fmla="val 5891215"/>
              <a:gd name="adj2" fmla="val 14977908"/>
            </a:avLst>
          </a:prstGeom>
          <a:ln w="38100">
            <a:solidFill>
              <a:schemeClr val="accent6">
                <a:lumMod val="75000"/>
              </a:schemeClr>
            </a:solidFill>
            <a:prstDash val="sysDot"/>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430498" y="5304742"/>
            <a:ext cx="1269294" cy="646331"/>
          </a:xfrm>
          <a:prstGeom prst="rect">
            <a:avLst/>
          </a:prstGeom>
          <a:noFill/>
        </p:spPr>
        <p:txBody>
          <a:bodyPr wrap="square" rtlCol="0">
            <a:spAutoFit/>
          </a:bodyPr>
          <a:lstStyle/>
          <a:p>
            <a:pPr algn="ctr"/>
            <a:r>
              <a:rPr lang="en-US" altLang="ja-JP" b="1" dirty="0" smtClean="0">
                <a:latin typeface="Times New Roman" pitchFamily="18" charset="0"/>
                <a:cs typeface="Times New Roman" pitchFamily="18" charset="0"/>
              </a:rPr>
              <a:t>Y</a:t>
            </a:r>
            <a:r>
              <a:rPr lang="en-US" altLang="ja-JP" b="1" baseline="-25000" dirty="0" smtClean="0">
                <a:latin typeface="Times New Roman" pitchFamily="18" charset="0"/>
                <a:cs typeface="Times New Roman" pitchFamily="18" charset="0"/>
              </a:rPr>
              <a:t>1</a:t>
            </a:r>
            <a:r>
              <a:rPr kumimoji="1" lang="ja-JP" altLang="en-US" dirty="0" smtClean="0"/>
              <a:t>が</a:t>
            </a:r>
            <a:r>
              <a:rPr kumimoji="1" lang="en-US" altLang="ja-JP" dirty="0" smtClean="0"/>
              <a:t>600</a:t>
            </a:r>
          </a:p>
          <a:p>
            <a:pPr algn="ctr"/>
            <a:r>
              <a:rPr kumimoji="1" lang="ja-JP" altLang="en-US" dirty="0" smtClean="0"/>
              <a:t>全額弁済</a:t>
            </a:r>
            <a:endParaRPr kumimoji="1" lang="ja-JP" altLang="en-US" dirty="0"/>
          </a:p>
        </p:txBody>
      </p:sp>
      <p:sp>
        <p:nvSpPr>
          <p:cNvPr id="18" name="コンテンツ プレースホルダー 8"/>
          <p:cNvSpPr txBox="1">
            <a:spLocks/>
          </p:cNvSpPr>
          <p:nvPr/>
        </p:nvSpPr>
        <p:spPr>
          <a:xfrm>
            <a:off x="971600" y="2552148"/>
            <a:ext cx="7200800" cy="2317012"/>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257300" indent="-3429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l"/>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1800" dirty="0" smtClean="0"/>
              <a:t>一人の全額弁済によって，連帯債務は本当に消滅するのか</a:t>
            </a:r>
            <a:r>
              <a:rPr lang="en-US" altLang="ja-JP" sz="1800" dirty="0" smtClean="0"/>
              <a:t>?</a:t>
            </a:r>
          </a:p>
          <a:p>
            <a:pPr>
              <a:buClr>
                <a:srgbClr val="00B050"/>
              </a:buClr>
              <a:buFont typeface="Wingdings" pitchFamily="2" charset="2"/>
              <a:buChar char="u"/>
            </a:pPr>
            <a:r>
              <a:rPr lang="ja-JP" altLang="en-US" sz="1800" dirty="0" smtClean="0"/>
              <a:t>弁済者の求償権を確保するために，弁済による代位（民法</a:t>
            </a:r>
            <a:r>
              <a:rPr lang="en-US" altLang="ja-JP" sz="1800" dirty="0" smtClean="0"/>
              <a:t>500</a:t>
            </a:r>
            <a:r>
              <a:rPr lang="ja-JP" altLang="en-US" sz="1800" dirty="0" smtClean="0"/>
              <a:t>条以下）が発生するのではないのか</a:t>
            </a:r>
            <a:r>
              <a:rPr lang="en-US" altLang="ja-JP" sz="1800" dirty="0" smtClean="0"/>
              <a:t>?</a:t>
            </a:r>
          </a:p>
          <a:p>
            <a:pPr>
              <a:buClr>
                <a:srgbClr val="00B050"/>
              </a:buClr>
              <a:buFont typeface="Wingdings" pitchFamily="2" charset="2"/>
              <a:buChar char="u"/>
            </a:pPr>
            <a:r>
              <a:rPr lang="ja-JP" altLang="en-US" sz="1800" dirty="0" smtClean="0"/>
              <a:t>そうだとすると，その限りで，債務は消滅せず，存続するのではないのか</a:t>
            </a:r>
            <a:r>
              <a:rPr lang="en-US" altLang="ja-JP" sz="1800" dirty="0" smtClean="0"/>
              <a:t>?</a:t>
            </a:r>
          </a:p>
          <a:p>
            <a:pPr>
              <a:buClr>
                <a:srgbClr val="00B050"/>
              </a:buClr>
              <a:buFont typeface="Wingdings" pitchFamily="2" charset="2"/>
              <a:buChar char="u"/>
            </a:pPr>
            <a:r>
              <a:rPr lang="ja-JP" altLang="en-US" sz="1800" dirty="0">
                <a:hlinkClick r:id="rId3" action="ppaction://hlinksldjump"/>
              </a:rPr>
              <a:t>求償</a:t>
            </a:r>
            <a:r>
              <a:rPr lang="ja-JP" altLang="en-US" sz="1800" dirty="0" smtClean="0">
                <a:hlinkClick r:id="rId3" action="ppaction://hlinksldjump"/>
              </a:rPr>
              <a:t>は連帯保証人間の内部関係</a:t>
            </a:r>
            <a:r>
              <a:rPr lang="ja-JP" altLang="en-US" sz="1800" dirty="0" smtClean="0"/>
              <a:t>にすぎないと</a:t>
            </a:r>
            <a:r>
              <a:rPr lang="ja-JP" altLang="en-US" sz="1800" dirty="0"/>
              <a:t>して</a:t>
            </a:r>
            <a:r>
              <a:rPr lang="ja-JP" altLang="en-US" sz="1800" dirty="0" smtClean="0"/>
              <a:t>，考慮しなくてよいものなのだろうか</a:t>
            </a:r>
            <a:r>
              <a:rPr lang="en-US" altLang="ja-JP" sz="1800" dirty="0" smtClean="0"/>
              <a:t>?</a:t>
            </a:r>
            <a:endParaRPr lang="ja-JP" altLang="en-US" sz="1800" dirty="0"/>
          </a:p>
        </p:txBody>
      </p:sp>
      <p:sp>
        <p:nvSpPr>
          <p:cNvPr id="19" name="テキスト ボックス 18"/>
          <p:cNvSpPr txBox="1"/>
          <p:nvPr/>
        </p:nvSpPr>
        <p:spPr>
          <a:xfrm>
            <a:off x="979582"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20" name="テキスト ボックス 19"/>
          <p:cNvSpPr txBox="1"/>
          <p:nvPr/>
        </p:nvSpPr>
        <p:spPr>
          <a:xfrm>
            <a:off x="3881606"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21" name="テキスト ボックス 20"/>
          <p:cNvSpPr txBox="1"/>
          <p:nvPr/>
        </p:nvSpPr>
        <p:spPr>
          <a:xfrm>
            <a:off x="6761926"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Tree>
    <p:extLst>
      <p:ext uri="{BB962C8B-B14F-4D97-AF65-F5344CB8AC3E}">
        <p14:creationId xmlns:p14="http://schemas.microsoft.com/office/powerpoint/2010/main" val="425669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par>
                          <p:cTn id="40" fill="hold">
                            <p:stCondLst>
                              <p:cond delay="5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500"/>
                                        <p:tgtEl>
                                          <p:spTgt spid="16"/>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up)">
                                      <p:cBhvr>
                                        <p:cTn id="51" dur="500"/>
                                        <p:tgtEl>
                                          <p:spTgt spid="17"/>
                                        </p:tgtEl>
                                      </p:cBhvr>
                                    </p:animEffect>
                                  </p:childTnLst>
                                </p:cTn>
                              </p:par>
                            </p:childTnLst>
                          </p:cTn>
                        </p:par>
                        <p:par>
                          <p:cTn id="52" fill="hold">
                            <p:stCondLst>
                              <p:cond delay="500"/>
                            </p:stCondLst>
                            <p:childTnLst>
                              <p:par>
                                <p:cTn id="53" presetID="42" presetClass="exit" presetSubtype="0" fill="hold" grpId="1" nodeType="afterEffect">
                                  <p:stCondLst>
                                    <p:cond delay="500"/>
                                  </p:stCondLst>
                                  <p:childTnLst>
                                    <p:animEffect transition="out" filter="fade">
                                      <p:cBhvr>
                                        <p:cTn id="54" dur="1000"/>
                                        <p:tgtEl>
                                          <p:spTgt spid="11"/>
                                        </p:tgtEl>
                                      </p:cBhvr>
                                    </p:animEffect>
                                    <p:anim calcmode="lin" valueType="num">
                                      <p:cBhvr>
                                        <p:cTn id="55" dur="1000"/>
                                        <p:tgtEl>
                                          <p:spTgt spid="11"/>
                                        </p:tgtEl>
                                        <p:attrNameLst>
                                          <p:attrName>ppt_x</p:attrName>
                                        </p:attrNameLst>
                                      </p:cBhvr>
                                      <p:tavLst>
                                        <p:tav tm="0">
                                          <p:val>
                                            <p:strVal val="ppt_x"/>
                                          </p:val>
                                        </p:tav>
                                        <p:tav tm="100000">
                                          <p:val>
                                            <p:strVal val="ppt_x"/>
                                          </p:val>
                                        </p:tav>
                                      </p:tavLst>
                                    </p:anim>
                                    <p:anim calcmode="lin" valueType="num">
                                      <p:cBhvr>
                                        <p:cTn id="56" dur="1000"/>
                                        <p:tgtEl>
                                          <p:spTgt spid="11"/>
                                        </p:tgtEl>
                                        <p:attrNameLst>
                                          <p:attrName>ppt_y</p:attrName>
                                        </p:attrNameLst>
                                      </p:cBhvr>
                                      <p:tavLst>
                                        <p:tav tm="0">
                                          <p:val>
                                            <p:strVal val="ppt_y"/>
                                          </p:val>
                                        </p:tav>
                                        <p:tav tm="100000">
                                          <p:val>
                                            <p:strVal val="ppt_y+.1"/>
                                          </p:val>
                                        </p:tav>
                                      </p:tavLst>
                                    </p:anim>
                                    <p:set>
                                      <p:cBhvr>
                                        <p:cTn id="57" dur="1" fill="hold">
                                          <p:stCondLst>
                                            <p:cond delay="999"/>
                                          </p:stCondLst>
                                        </p:cTn>
                                        <p:tgtEl>
                                          <p:spTgt spid="11"/>
                                        </p:tgtEl>
                                        <p:attrNameLst>
                                          <p:attrName>style.visibility</p:attrName>
                                        </p:attrNameLst>
                                      </p:cBhvr>
                                      <p:to>
                                        <p:strVal val="hidden"/>
                                      </p:to>
                                    </p:set>
                                  </p:childTnLst>
                                </p:cTn>
                              </p:par>
                              <p:par>
                                <p:cTn id="58" presetID="10" presetClass="exit" presetSubtype="0" fill="hold" grpId="1" nodeType="withEffect">
                                  <p:stCondLst>
                                    <p:cond delay="50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par>
                                <p:cTn id="61" presetID="22" presetClass="entr" presetSubtype="8" fill="hold" grpId="0" nodeType="withEffect">
                                  <p:stCondLst>
                                    <p:cond delay="500"/>
                                  </p:stCondLst>
                                  <p:childTnLst>
                                    <p:set>
                                      <p:cBhvr>
                                        <p:cTn id="62" dur="1" fill="hold">
                                          <p:stCondLst>
                                            <p:cond delay="0"/>
                                          </p:stCondLst>
                                        </p:cTn>
                                        <p:tgtEl>
                                          <p:spTgt spid="19"/>
                                        </p:tgtEl>
                                        <p:attrNameLst>
                                          <p:attrName>style.visibility</p:attrName>
                                        </p:attrNameLst>
                                      </p:cBhvr>
                                      <p:to>
                                        <p:strVal val="visible"/>
                                      </p:to>
                                    </p:set>
                                    <p:animEffect transition="in" filter="wipe(left)">
                                      <p:cBhvr>
                                        <p:cTn id="63" dur="1000"/>
                                        <p:tgtEl>
                                          <p:spTgt spid="19"/>
                                        </p:tgtEl>
                                      </p:cBhvr>
                                    </p:animEffect>
                                  </p:childTnLst>
                                </p:cTn>
                              </p:par>
                              <p:par>
                                <p:cTn id="64" presetID="42" presetClass="exit" presetSubtype="0" fill="hold" grpId="1" nodeType="withEffect">
                                  <p:stCondLst>
                                    <p:cond delay="500"/>
                                  </p:stCondLst>
                                  <p:childTnLst>
                                    <p:animEffect transition="out" filter="fade">
                                      <p:cBhvr>
                                        <p:cTn id="65" dur="1000"/>
                                        <p:tgtEl>
                                          <p:spTgt spid="10"/>
                                        </p:tgtEl>
                                      </p:cBhvr>
                                    </p:animEffect>
                                    <p:anim calcmode="lin" valueType="num">
                                      <p:cBhvr>
                                        <p:cTn id="66" dur="1000"/>
                                        <p:tgtEl>
                                          <p:spTgt spid="10"/>
                                        </p:tgtEl>
                                        <p:attrNameLst>
                                          <p:attrName>ppt_x</p:attrName>
                                        </p:attrNameLst>
                                      </p:cBhvr>
                                      <p:tavLst>
                                        <p:tav tm="0">
                                          <p:val>
                                            <p:strVal val="ppt_x"/>
                                          </p:val>
                                        </p:tav>
                                        <p:tav tm="100000">
                                          <p:val>
                                            <p:strVal val="ppt_x"/>
                                          </p:val>
                                        </p:tav>
                                      </p:tavLst>
                                    </p:anim>
                                    <p:anim calcmode="lin" valueType="num">
                                      <p:cBhvr>
                                        <p:cTn id="67" dur="1000"/>
                                        <p:tgtEl>
                                          <p:spTgt spid="10"/>
                                        </p:tgtEl>
                                        <p:attrNameLst>
                                          <p:attrName>ppt_y</p:attrName>
                                        </p:attrNameLst>
                                      </p:cBhvr>
                                      <p:tavLst>
                                        <p:tav tm="0">
                                          <p:val>
                                            <p:strVal val="ppt_y"/>
                                          </p:val>
                                        </p:tav>
                                        <p:tav tm="100000">
                                          <p:val>
                                            <p:strVal val="ppt_y+.1"/>
                                          </p:val>
                                        </p:tav>
                                      </p:tavLst>
                                    </p:anim>
                                    <p:set>
                                      <p:cBhvr>
                                        <p:cTn id="68" dur="1" fill="hold">
                                          <p:stCondLst>
                                            <p:cond delay="999"/>
                                          </p:stCondLst>
                                        </p:cTn>
                                        <p:tgtEl>
                                          <p:spTgt spid="10"/>
                                        </p:tgtEl>
                                        <p:attrNameLst>
                                          <p:attrName>style.visibility</p:attrName>
                                        </p:attrNameLst>
                                      </p:cBhvr>
                                      <p:to>
                                        <p:strVal val="hidden"/>
                                      </p:to>
                                    </p:set>
                                  </p:childTnLst>
                                </p:cTn>
                              </p:par>
                              <p:par>
                                <p:cTn id="69" presetID="10" presetClass="exit" presetSubtype="0" fill="hold" grpId="1" nodeType="withEffect">
                                  <p:stCondLst>
                                    <p:cond delay="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22" presetClass="entr" presetSubtype="8" fill="hold" grpId="0" nodeType="withEffect">
                                  <p:stCondLst>
                                    <p:cond delay="50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1000"/>
                                        <p:tgtEl>
                                          <p:spTgt spid="20"/>
                                        </p:tgtEl>
                                      </p:cBhvr>
                                    </p:animEffect>
                                  </p:childTnLst>
                                </p:cTn>
                              </p:par>
                              <p:par>
                                <p:cTn id="75" presetID="42" presetClass="exit" presetSubtype="0" fill="hold" grpId="1" nodeType="withEffect">
                                  <p:stCondLst>
                                    <p:cond delay="500"/>
                                  </p:stCondLst>
                                  <p:childTnLst>
                                    <p:animEffect transition="out" filter="fade">
                                      <p:cBhvr>
                                        <p:cTn id="76" dur="1000"/>
                                        <p:tgtEl>
                                          <p:spTgt spid="9"/>
                                        </p:tgtEl>
                                      </p:cBhvr>
                                    </p:animEffect>
                                    <p:anim calcmode="lin" valueType="num">
                                      <p:cBhvr>
                                        <p:cTn id="77" dur="1000"/>
                                        <p:tgtEl>
                                          <p:spTgt spid="9"/>
                                        </p:tgtEl>
                                        <p:attrNameLst>
                                          <p:attrName>ppt_x</p:attrName>
                                        </p:attrNameLst>
                                      </p:cBhvr>
                                      <p:tavLst>
                                        <p:tav tm="0">
                                          <p:val>
                                            <p:strVal val="ppt_x"/>
                                          </p:val>
                                        </p:tav>
                                        <p:tav tm="100000">
                                          <p:val>
                                            <p:strVal val="ppt_x"/>
                                          </p:val>
                                        </p:tav>
                                      </p:tavLst>
                                    </p:anim>
                                    <p:anim calcmode="lin" valueType="num">
                                      <p:cBhvr>
                                        <p:cTn id="78" dur="1000"/>
                                        <p:tgtEl>
                                          <p:spTgt spid="9"/>
                                        </p:tgtEl>
                                        <p:attrNameLst>
                                          <p:attrName>ppt_y</p:attrName>
                                        </p:attrNameLst>
                                      </p:cBhvr>
                                      <p:tavLst>
                                        <p:tav tm="0">
                                          <p:val>
                                            <p:strVal val="ppt_y"/>
                                          </p:val>
                                        </p:tav>
                                        <p:tav tm="100000">
                                          <p:val>
                                            <p:strVal val="ppt_y+.1"/>
                                          </p:val>
                                        </p:tav>
                                      </p:tavLst>
                                    </p:anim>
                                    <p:set>
                                      <p:cBhvr>
                                        <p:cTn id="79" dur="1" fill="hold">
                                          <p:stCondLst>
                                            <p:cond delay="999"/>
                                          </p:stCondLst>
                                        </p:cTn>
                                        <p:tgtEl>
                                          <p:spTgt spid="9"/>
                                        </p:tgtEl>
                                        <p:attrNameLst>
                                          <p:attrName>style.visibility</p:attrName>
                                        </p:attrNameLst>
                                      </p:cBhvr>
                                      <p:to>
                                        <p:strVal val="hidden"/>
                                      </p:to>
                                    </p:set>
                                  </p:childTnLst>
                                </p:cTn>
                              </p:par>
                              <p:par>
                                <p:cTn id="80" presetID="10" presetClass="exit" presetSubtype="0" fill="hold" grpId="1" nodeType="withEffect">
                                  <p:stCondLst>
                                    <p:cond delay="500"/>
                                  </p:stCondLst>
                                  <p:childTnLst>
                                    <p:animEffect transition="out" filter="fade">
                                      <p:cBhvr>
                                        <p:cTn id="81" dur="500"/>
                                        <p:tgtEl>
                                          <p:spTgt spid="6"/>
                                        </p:tgtEl>
                                      </p:cBhvr>
                                    </p:animEffect>
                                    <p:set>
                                      <p:cBhvr>
                                        <p:cTn id="82" dur="1" fill="hold">
                                          <p:stCondLst>
                                            <p:cond delay="499"/>
                                          </p:stCondLst>
                                        </p:cTn>
                                        <p:tgtEl>
                                          <p:spTgt spid="6"/>
                                        </p:tgtEl>
                                        <p:attrNameLst>
                                          <p:attrName>style.visibility</p:attrName>
                                        </p:attrNameLst>
                                      </p:cBhvr>
                                      <p:to>
                                        <p:strVal val="hidden"/>
                                      </p:to>
                                    </p:set>
                                  </p:childTnLst>
                                </p:cTn>
                              </p:par>
                              <p:par>
                                <p:cTn id="83" presetID="22" presetClass="entr" presetSubtype="8" fill="hold" grpId="0" nodeType="withEffect">
                                  <p:stCondLst>
                                    <p:cond delay="500"/>
                                  </p:stCondLst>
                                  <p:childTnLst>
                                    <p:set>
                                      <p:cBhvr>
                                        <p:cTn id="84" dur="1" fill="hold">
                                          <p:stCondLst>
                                            <p:cond delay="0"/>
                                          </p:stCondLst>
                                        </p:cTn>
                                        <p:tgtEl>
                                          <p:spTgt spid="21"/>
                                        </p:tgtEl>
                                        <p:attrNameLst>
                                          <p:attrName>style.visibility</p:attrName>
                                        </p:attrNameLst>
                                      </p:cBhvr>
                                      <p:to>
                                        <p:strVal val="visible"/>
                                      </p:to>
                                    </p:set>
                                    <p:animEffect transition="in" filter="wipe(left)">
                                      <p:cBhvr>
                                        <p:cTn id="85" dur="10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8">
                                            <p:txEl>
                                              <p:pRg st="0" end="0"/>
                                            </p:txEl>
                                          </p:spTgt>
                                        </p:tgtEl>
                                        <p:attrNameLst>
                                          <p:attrName>style.visibility</p:attrName>
                                        </p:attrNameLst>
                                      </p:cBhvr>
                                      <p:to>
                                        <p:strVal val="visible"/>
                                      </p:to>
                                    </p:set>
                                    <p:animEffect transition="in" filter="wipe(left)">
                                      <p:cBhvr>
                                        <p:cTn id="90" dur="1000"/>
                                        <p:tgtEl>
                                          <p:spTgt spid="18">
                                            <p:txEl>
                                              <p:pRg st="0" end="0"/>
                                            </p:txEl>
                                          </p:spTgt>
                                        </p:tgtEl>
                                      </p:cBhvr>
                                    </p:animEffect>
                                  </p:childTnLst>
                                </p:cTn>
                              </p:par>
                            </p:childTnLst>
                          </p:cTn>
                        </p:par>
                        <p:par>
                          <p:cTn id="91" fill="hold">
                            <p:stCondLst>
                              <p:cond delay="1000"/>
                            </p:stCondLst>
                            <p:childTnLst>
                              <p:par>
                                <p:cTn id="92" presetID="22" presetClass="entr" presetSubtype="1" fill="hold" grpId="0" nodeType="afterEffect">
                                  <p:stCondLst>
                                    <p:cond delay="500"/>
                                  </p:stCondLst>
                                  <p:childTnLst>
                                    <p:set>
                                      <p:cBhvr>
                                        <p:cTn id="93" dur="1" fill="hold">
                                          <p:stCondLst>
                                            <p:cond delay="0"/>
                                          </p:stCondLst>
                                        </p:cTn>
                                        <p:tgtEl>
                                          <p:spTgt spid="18">
                                            <p:txEl>
                                              <p:pRg st="1" end="1"/>
                                            </p:txEl>
                                          </p:spTgt>
                                        </p:tgtEl>
                                        <p:attrNameLst>
                                          <p:attrName>style.visibility</p:attrName>
                                        </p:attrNameLst>
                                      </p:cBhvr>
                                      <p:to>
                                        <p:strVal val="visible"/>
                                      </p:to>
                                    </p:set>
                                    <p:animEffect transition="in" filter="wipe(up)">
                                      <p:cBhvr>
                                        <p:cTn id="94" dur="2000"/>
                                        <p:tgtEl>
                                          <p:spTgt spid="18">
                                            <p:txEl>
                                              <p:pRg st="1" end="1"/>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18">
                                            <p:txEl>
                                              <p:pRg st="2" end="2"/>
                                            </p:txEl>
                                          </p:spTgt>
                                        </p:tgtEl>
                                        <p:attrNameLst>
                                          <p:attrName>style.visibility</p:attrName>
                                        </p:attrNameLst>
                                      </p:cBhvr>
                                      <p:to>
                                        <p:strVal val="visible"/>
                                      </p:to>
                                    </p:set>
                                    <p:animEffect transition="in" filter="wipe(up)">
                                      <p:cBhvr>
                                        <p:cTn id="99" dur="2000"/>
                                        <p:tgtEl>
                                          <p:spTgt spid="18">
                                            <p:txEl>
                                              <p:pRg st="2" end="2"/>
                                            </p:txEl>
                                          </p:spTgt>
                                        </p:tgtEl>
                                      </p:cBhvr>
                                    </p:animEffect>
                                  </p:childTnLst>
                                </p:cTn>
                              </p:par>
                            </p:childTnLst>
                          </p:cTn>
                        </p:par>
                        <p:par>
                          <p:cTn id="100" fill="hold">
                            <p:stCondLst>
                              <p:cond delay="2000"/>
                            </p:stCondLst>
                            <p:childTnLst>
                              <p:par>
                                <p:cTn id="101" presetID="22" presetClass="entr" presetSubtype="1" fill="hold" grpId="0" nodeType="afterEffect">
                                  <p:stCondLst>
                                    <p:cond delay="500"/>
                                  </p:stCondLst>
                                  <p:childTnLst>
                                    <p:set>
                                      <p:cBhvr>
                                        <p:cTn id="102" dur="1" fill="hold">
                                          <p:stCondLst>
                                            <p:cond delay="0"/>
                                          </p:stCondLst>
                                        </p:cTn>
                                        <p:tgtEl>
                                          <p:spTgt spid="18">
                                            <p:txEl>
                                              <p:pRg st="3" end="3"/>
                                            </p:txEl>
                                          </p:spTgt>
                                        </p:tgtEl>
                                        <p:attrNameLst>
                                          <p:attrName>style.visibility</p:attrName>
                                        </p:attrNameLst>
                                      </p:cBhvr>
                                      <p:to>
                                        <p:strVal val="visible"/>
                                      </p:to>
                                    </p:set>
                                    <p:animEffect transition="in" filter="wipe(up)">
                                      <p:cBhvr>
                                        <p:cTn id="103" dur="20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3" grpId="0"/>
      <p:bldP spid="14" grpId="0"/>
      <p:bldP spid="15" grpId="0"/>
      <p:bldP spid="16" grpId="0" animBg="1"/>
      <p:bldP spid="17" grpId="0"/>
      <p:bldP spid="18" grpId="0" build="p"/>
      <p:bldP spid="19" grpId="0"/>
      <p:bldP spid="20" grpId="0"/>
      <p:bldP spid="21"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19725</TotalTime>
  <Words>4987</Words>
  <Application>Microsoft Office PowerPoint</Application>
  <PresentationFormat>画面に合わせる (4:3)</PresentationFormat>
  <Paragraphs>735</Paragraphs>
  <Slides>36</Slides>
  <Notes>1</Notes>
  <HiddenSlides>0</HiddenSlides>
  <MMClips>0</MMClips>
  <ScaleCrop>false</ScaleCrop>
  <HeadingPairs>
    <vt:vector size="4" baseType="variant">
      <vt:variant>
        <vt:lpstr>テーマ</vt:lpstr>
      </vt:variant>
      <vt:variant>
        <vt:i4>2</vt:i4>
      </vt:variant>
      <vt:variant>
        <vt:lpstr>スライド タイトル</vt:lpstr>
      </vt:variant>
      <vt:variant>
        <vt:i4>36</vt:i4>
      </vt:variant>
    </vt:vector>
  </HeadingPairs>
  <TitlesOfParts>
    <vt:vector size="38" baseType="lpstr">
      <vt:lpstr>Office テーマ</vt:lpstr>
      <vt:lpstr>デザインの設定</vt:lpstr>
      <vt:lpstr>債権総論講義</vt:lpstr>
      <vt:lpstr>目次</vt:lpstr>
      <vt:lpstr>基本と応用との関係（1/2）→2 ←もうこれ以上の高難度のレベルはきついです（S）</vt:lpstr>
      <vt:lpstr>基本と応用との関係（2/2）←1 ←レベルの高さは求めないので，基本的なことを教えてほしい（K）</vt:lpstr>
      <vt:lpstr>民法条文の適用ベスト30 （1945～2014）（全体で39,408件）</vt:lpstr>
      <vt:lpstr>連帯債務の基礎</vt:lpstr>
      <vt:lpstr>連帯債務の設例→応用例</vt:lpstr>
      <vt:lpstr>連帯債務の冒頭条文と 通説との対比</vt:lpstr>
      <vt:lpstr>連帯債務の通説は理解が困難</vt:lpstr>
      <vt:lpstr>債務の消滅と求償のジレンマ 連帯債務者の一人が全額弁済すると連帯債務は消滅するのか?</vt:lpstr>
      <vt:lpstr>連帯債務を理解するための前提（1/3） 債権譲渡（移転）と更改（消滅）との違い</vt:lpstr>
      <vt:lpstr>連帯債務を理解するための前提（2/3） 債権の法定移転としての「弁済による代位」</vt:lpstr>
      <vt:lpstr>連帯債務を理解するための前提（3/3） 債務者による弁済と保証人による弁済との違い</vt:lpstr>
      <vt:lpstr>相互保証理論による 連帯債務の構造の解明</vt:lpstr>
      <vt:lpstr>連帯債務の構造 相互保証理論による解明→ジレンマの克服</vt:lpstr>
      <vt:lpstr>相互保証理論のメリットは何か? 連帯債務者間の求償関係の解明→保証との比較</vt:lpstr>
      <vt:lpstr>相互保証理論に対する通説の評価</vt:lpstr>
      <vt:lpstr>相互保証理論からの反論</vt:lpstr>
      <vt:lpstr>連帯債務者の一人に生じた事由の他の連帯債務者に対する影響</vt:lpstr>
      <vt:lpstr>連帯債務の一人に生じた事由の 他の連帯債務者に対する絶対的効力→図</vt:lpstr>
      <vt:lpstr>連帯債務の絶対的効力の3分類 →条文と原理，通説とその反論</vt:lpstr>
      <vt:lpstr>相互保証理論による 免除の絶対的効力の説明→応用例</vt:lpstr>
      <vt:lpstr>理解度チェック問題</vt:lpstr>
      <vt:lpstr>一部免除の場合の 絶対的効力の説明→Q9</vt:lpstr>
      <vt:lpstr>負担部分の範囲内の弁済と 負担分を超える弁済との区別</vt:lpstr>
      <vt:lpstr>一部弁済の場合の充当</vt:lpstr>
      <vt:lpstr>連帯債務のまとめ 連帯債務の基礎理論としての「相互保証」理論</vt:lpstr>
      <vt:lpstr>不真正連帯債務</vt:lpstr>
      <vt:lpstr>連帯債務の応用例 ←齋藤風香，鈴木康，事案，基本設例 被害者救済のための連帯債務（民法719条）</vt:lpstr>
      <vt:lpstr>連帯債務の応用例（浮気紛争）（1/3） 事実関係→図解，判例，判例批判，基本設例</vt:lpstr>
      <vt:lpstr>連帯債務の応用例（浮気紛争）（2/3） 図解→事実関係，最高裁，基本原理，基本設例</vt:lpstr>
      <vt:lpstr>連帯債務の応用例（浮気紛争）（3/3） 最一判平6・11・24判時1514号82頁→図解，批判，基本設例</vt:lpstr>
      <vt:lpstr>定期試験仮想問題（9/10）</vt:lpstr>
      <vt:lpstr>参考文献（人的担保）</vt:lpstr>
      <vt:lpstr>不当利得の体系→債権，Best30，求償権</vt:lpstr>
      <vt:lpstr>活用すべき文献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cp:lastModifiedBy>KAGAYAMA Shigeru</cp:lastModifiedBy>
  <cp:revision>894</cp:revision>
  <dcterms:modified xsi:type="dcterms:W3CDTF">2014-07-01T21:38:11Z</dcterms:modified>
</cp:coreProperties>
</file>