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7"/>
  </p:notesMasterIdLst>
  <p:handoutMasterIdLst>
    <p:handoutMasterId r:id="rId78"/>
  </p:handoutMasterIdLst>
  <p:sldIdLst>
    <p:sldId id="256" r:id="rId3"/>
    <p:sldId id="368" r:id="rId4"/>
    <p:sldId id="338" r:id="rId5"/>
    <p:sldId id="552" r:id="rId6"/>
    <p:sldId id="553" r:id="rId7"/>
    <p:sldId id="635" r:id="rId8"/>
    <p:sldId id="561" r:id="rId9"/>
    <p:sldId id="562" r:id="rId10"/>
    <p:sldId id="647" r:id="rId11"/>
    <p:sldId id="648" r:id="rId12"/>
    <p:sldId id="649" r:id="rId13"/>
    <p:sldId id="563" r:id="rId14"/>
    <p:sldId id="634" r:id="rId15"/>
    <p:sldId id="587" r:id="rId16"/>
    <p:sldId id="588" r:id="rId17"/>
    <p:sldId id="589" r:id="rId18"/>
    <p:sldId id="641" r:id="rId19"/>
    <p:sldId id="564" r:id="rId20"/>
    <p:sldId id="565" r:id="rId21"/>
    <p:sldId id="566" r:id="rId22"/>
    <p:sldId id="567" r:id="rId23"/>
    <p:sldId id="636" r:id="rId24"/>
    <p:sldId id="592" r:id="rId25"/>
    <p:sldId id="650" r:id="rId26"/>
    <p:sldId id="593" r:id="rId27"/>
    <p:sldId id="594" r:id="rId28"/>
    <p:sldId id="591" r:id="rId29"/>
    <p:sldId id="625" r:id="rId30"/>
    <p:sldId id="626" r:id="rId31"/>
    <p:sldId id="595" r:id="rId32"/>
    <p:sldId id="627" r:id="rId33"/>
    <p:sldId id="596" r:id="rId34"/>
    <p:sldId id="597" r:id="rId35"/>
    <p:sldId id="598" r:id="rId36"/>
    <p:sldId id="637" r:id="rId37"/>
    <p:sldId id="628" r:id="rId38"/>
    <p:sldId id="629" r:id="rId39"/>
    <p:sldId id="630" r:id="rId40"/>
    <p:sldId id="631" r:id="rId41"/>
    <p:sldId id="638" r:id="rId42"/>
    <p:sldId id="599" r:id="rId43"/>
    <p:sldId id="600" r:id="rId44"/>
    <p:sldId id="601" r:id="rId45"/>
    <p:sldId id="602" r:id="rId46"/>
    <p:sldId id="603" r:id="rId47"/>
    <p:sldId id="604" r:id="rId48"/>
    <p:sldId id="605" r:id="rId49"/>
    <p:sldId id="606" r:id="rId50"/>
    <p:sldId id="607" r:id="rId51"/>
    <p:sldId id="608" r:id="rId52"/>
    <p:sldId id="609" r:id="rId53"/>
    <p:sldId id="610" r:id="rId54"/>
    <p:sldId id="639" r:id="rId55"/>
    <p:sldId id="611" r:id="rId56"/>
    <p:sldId id="612" r:id="rId57"/>
    <p:sldId id="613" r:id="rId58"/>
    <p:sldId id="640" r:id="rId59"/>
    <p:sldId id="614" r:id="rId60"/>
    <p:sldId id="619" r:id="rId61"/>
    <p:sldId id="620" r:id="rId62"/>
    <p:sldId id="621" r:id="rId63"/>
    <p:sldId id="622" r:id="rId64"/>
    <p:sldId id="623" r:id="rId65"/>
    <p:sldId id="642" r:id="rId66"/>
    <p:sldId id="624" r:id="rId67"/>
    <p:sldId id="643" r:id="rId68"/>
    <p:sldId id="644" r:id="rId69"/>
    <p:sldId id="617" r:id="rId70"/>
    <p:sldId id="618" r:id="rId71"/>
    <p:sldId id="586" r:id="rId72"/>
    <p:sldId id="646" r:id="rId73"/>
    <p:sldId id="632" r:id="rId74"/>
    <p:sldId id="645" r:id="rId75"/>
    <p:sldId id="633" r:id="rId76"/>
  </p:sldIdLst>
  <p:sldSz cx="9144000" cy="6858000" type="screen4x3"/>
  <p:notesSz cx="6784975"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債権総論講義 第14回" id="{EEA6388E-0000-4BEF-99E4-D1C9DF12F575}">
          <p14:sldIdLst>
            <p14:sldId id="256"/>
          </p14:sldIdLst>
        </p14:section>
        <p14:section name="債権法講義　イントロダクション" id="{4BF2829F-7B1A-451E-9989-131158CAD4BD}">
          <p14:sldIdLst>
            <p14:sldId id="368"/>
            <p14:sldId id="338"/>
          </p14:sldIdLst>
        </p14:section>
        <p14:section name="多数当事者の債権・債務関係" id="{54DE0ABF-8641-4B76-A6E7-9A5D803DE1E3}">
          <p14:sldIdLst>
            <p14:sldId id="552"/>
            <p14:sldId id="553"/>
          </p14:sldIdLst>
        </p14:section>
        <p14:section name="連帯債務" id="{9A54228F-F54C-4DB2-BF45-D2E5512D0BF3}">
          <p14:sldIdLst>
            <p14:sldId id="635"/>
            <p14:sldId id="561"/>
            <p14:sldId id="562"/>
            <p14:sldId id="647"/>
            <p14:sldId id="648"/>
            <p14:sldId id="649"/>
            <p14:sldId id="563"/>
            <p14:sldId id="634"/>
            <p14:sldId id="587"/>
            <p14:sldId id="588"/>
            <p14:sldId id="589"/>
            <p14:sldId id="641"/>
            <p14:sldId id="564"/>
            <p14:sldId id="565"/>
            <p14:sldId id="566"/>
            <p14:sldId id="567"/>
            <p14:sldId id="636"/>
            <p14:sldId id="592"/>
            <p14:sldId id="650"/>
            <p14:sldId id="593"/>
            <p14:sldId id="594"/>
            <p14:sldId id="591"/>
            <p14:sldId id="625"/>
            <p14:sldId id="626"/>
            <p14:sldId id="595"/>
            <p14:sldId id="627"/>
            <p14:sldId id="596"/>
            <p14:sldId id="597"/>
            <p14:sldId id="598"/>
            <p14:sldId id="637"/>
            <p14:sldId id="628"/>
            <p14:sldId id="629"/>
            <p14:sldId id="630"/>
            <p14:sldId id="631"/>
            <p14:sldId id="638"/>
            <p14:sldId id="599"/>
            <p14:sldId id="600"/>
            <p14:sldId id="601"/>
            <p14:sldId id="602"/>
            <p14:sldId id="603"/>
            <p14:sldId id="604"/>
            <p14:sldId id="605"/>
            <p14:sldId id="606"/>
            <p14:sldId id="607"/>
            <p14:sldId id="608"/>
            <p14:sldId id="609"/>
            <p14:sldId id="610"/>
            <p14:sldId id="639"/>
            <p14:sldId id="611"/>
            <p14:sldId id="612"/>
            <p14:sldId id="613"/>
            <p14:sldId id="640"/>
            <p14:sldId id="614"/>
            <p14:sldId id="619"/>
            <p14:sldId id="620"/>
            <p14:sldId id="621"/>
            <p14:sldId id="622"/>
            <p14:sldId id="623"/>
            <p14:sldId id="642"/>
            <p14:sldId id="624"/>
            <p14:sldId id="643"/>
            <p14:sldId id="644"/>
            <p14:sldId id="617"/>
            <p14:sldId id="618"/>
            <p14:sldId id="586"/>
            <p14:sldId id="646"/>
            <p14:sldId id="632"/>
            <p14:sldId id="645"/>
            <p14:sldId id="63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84" y="-276"/>
      </p:cViewPr>
      <p:guideLst>
        <p:guide orient="horz" pos="2160"/>
        <p:guide pos="2880"/>
      </p:guideLst>
    </p:cSldViewPr>
  </p:slideViewPr>
  <p:notesTextViewPr>
    <p:cViewPr>
      <p:scale>
        <a:sx n="100" d="100"/>
        <a:sy n="100" d="100"/>
      </p:scale>
      <p:origin x="0" y="0"/>
    </p:cViewPr>
  </p:notesTextViewPr>
  <p:notesViewPr>
    <p:cSldViewPr showGuides="1">
      <p:cViewPr varScale="1">
        <p:scale>
          <a:sx n="70" d="100"/>
          <a:sy n="70" d="100"/>
        </p:scale>
        <p:origin x="-2328" y="-114"/>
      </p:cViewPr>
      <p:guideLst>
        <p:guide orient="horz" pos="3127"/>
        <p:guide pos="21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diagrams/_rels/data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slide" Target="../slides/slide3.xml"/></Relationships>
</file>

<file path=ppt/diagrams/_rels/data2.xml.rels><?xml version="1.0" encoding="UTF-8" standalone="yes"?>
<Relationships xmlns="http://schemas.openxmlformats.org/package/2006/relationships"><Relationship Id="rId3" Type="http://schemas.openxmlformats.org/officeDocument/2006/relationships/slide" Target="../slides/slide54.xml"/><Relationship Id="rId2" Type="http://schemas.openxmlformats.org/officeDocument/2006/relationships/slide" Target="../slides/slide7.xml"/><Relationship Id="rId1" Type="http://schemas.openxmlformats.org/officeDocument/2006/relationships/slide" Target="../slides/slide5.xml"/></Relationships>
</file>

<file path=ppt/diagrams/_rels/data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slide" Target="../slides/slide7.xml"/></Relationships>
</file>

<file path=ppt/diagrams/_rels/data4.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26.xml"/><Relationship Id="rId1" Type="http://schemas.openxmlformats.org/officeDocument/2006/relationships/slide" Target="../slides/slide11.xml"/><Relationship Id="rId6" Type="http://schemas.openxmlformats.org/officeDocument/2006/relationships/slide" Target="../slides/slide21.xml"/><Relationship Id="rId5" Type="http://schemas.openxmlformats.org/officeDocument/2006/relationships/slide" Target="../slides/slide20.xml"/><Relationship Id="rId4" Type="http://schemas.openxmlformats.org/officeDocument/2006/relationships/slide" Target="../slides/slide19.xml"/></Relationships>
</file>

<file path=ppt/diagrams/_rels/data5.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26.xml"/><Relationship Id="rId1" Type="http://schemas.openxmlformats.org/officeDocument/2006/relationships/slide" Target="../slides/slide11.xml"/><Relationship Id="rId6" Type="http://schemas.openxmlformats.org/officeDocument/2006/relationships/slide" Target="../slides/slide21.xml"/><Relationship Id="rId5" Type="http://schemas.openxmlformats.org/officeDocument/2006/relationships/slide" Target="../slides/slide20.xml"/><Relationship Id="rId4" Type="http://schemas.openxmlformats.org/officeDocument/2006/relationships/slide" Target="../slides/slide19.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040F7A-E09A-4C50-954C-371EA9BD3B9E}"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03F5918E-1DBD-4D34-89FC-A6E4A6033184}">
      <dgm:prSet phldrT="[テキスト]" custT="1">
        <dgm:style>
          <a:lnRef idx="0">
            <a:schemeClr val="accent5"/>
          </a:lnRef>
          <a:fillRef idx="3">
            <a:schemeClr val="accent5"/>
          </a:fillRef>
          <a:effectRef idx="3">
            <a:schemeClr val="accent5"/>
          </a:effectRef>
          <a:fontRef idx="minor">
            <a:schemeClr val="lt1"/>
          </a:fontRef>
        </dgm:style>
      </dgm:prSet>
      <dgm:spPr/>
      <dgm:t>
        <a:bodyPr/>
        <a:lstStyle/>
        <a:p>
          <a:r>
            <a:rPr kumimoji="1" lang="en-US" altLang="ja-JP" sz="2400" b="1" dirty="0" smtClean="0"/>
            <a:t>Ⅲ</a:t>
          </a:r>
          <a:br>
            <a:rPr kumimoji="1" lang="en-US" altLang="ja-JP" sz="2400" b="1" dirty="0" smtClean="0"/>
          </a:br>
          <a:r>
            <a:rPr kumimoji="1" lang="ja-JP" altLang="en-US" sz="2400" b="1" dirty="0" smtClean="0"/>
            <a:t>債</a:t>
          </a:r>
          <a:r>
            <a:rPr kumimoji="1" lang="en-US" altLang="ja-JP" sz="2400" b="1" dirty="0" smtClean="0"/>
            <a:t/>
          </a:r>
          <a:br>
            <a:rPr kumimoji="1" lang="en-US" altLang="ja-JP" sz="2400" b="1" dirty="0" smtClean="0"/>
          </a:br>
          <a:r>
            <a:rPr kumimoji="1" lang="ja-JP" altLang="en-US" sz="2400" b="1" dirty="0" smtClean="0"/>
            <a:t>権</a:t>
          </a:r>
          <a:endParaRPr kumimoji="1" lang="ja-JP" altLang="en-US" sz="2400" b="1" dirty="0"/>
        </a:p>
      </dgm:t>
    </dgm:pt>
    <dgm:pt modelId="{6F3A3246-9EF8-4EA7-BF28-8D0F0E1E152C}" type="parTrans" cxnId="{3E89BBB4-1F9F-4DAE-9325-5161C703E124}">
      <dgm:prSet/>
      <dgm:spPr/>
      <dgm:t>
        <a:bodyPr/>
        <a:lstStyle/>
        <a:p>
          <a:endParaRPr kumimoji="1" lang="ja-JP" altLang="en-US" sz="2400" b="1"/>
        </a:p>
      </dgm:t>
    </dgm:pt>
    <dgm:pt modelId="{1F90B7D7-4415-47A9-B937-2F7FE5E6ED69}" type="sibTrans" cxnId="{3E89BBB4-1F9F-4DAE-9325-5161C703E124}">
      <dgm:prSet/>
      <dgm:spPr/>
      <dgm:t>
        <a:bodyPr/>
        <a:lstStyle/>
        <a:p>
          <a:endParaRPr kumimoji="1" lang="ja-JP" altLang="en-US" sz="2400" b="1"/>
        </a:p>
      </dgm:t>
    </dgm:pt>
    <dgm:pt modelId="{E4415FF7-ACE0-4F60-9CF9-A9BA2A19BD53}">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b="1" dirty="0" smtClean="0">
              <a:hlinkClick xmlns:r="http://schemas.openxmlformats.org/officeDocument/2006/relationships" r:id="rId1" action="ppaction://hlinksldjump"/>
            </a:rPr>
            <a:t>債権</a:t>
          </a:r>
          <a:r>
            <a:rPr kumimoji="1" lang="en-US" altLang="ja-JP" sz="2400" b="1" dirty="0" smtClean="0">
              <a:hlinkClick xmlns:r="http://schemas.openxmlformats.org/officeDocument/2006/relationships" r:id="rId1" action="ppaction://hlinksldjump"/>
            </a:rPr>
            <a:t/>
          </a:r>
          <a:br>
            <a:rPr kumimoji="1" lang="en-US" altLang="ja-JP" sz="2400" b="1" dirty="0" smtClean="0">
              <a:hlinkClick xmlns:r="http://schemas.openxmlformats.org/officeDocument/2006/relationships" r:id="rId1" action="ppaction://hlinksldjump"/>
            </a:rPr>
          </a:br>
          <a:r>
            <a:rPr kumimoji="1" lang="ja-JP" altLang="en-US" sz="2400" b="1" dirty="0" smtClean="0">
              <a:hlinkClick xmlns:r="http://schemas.openxmlformats.org/officeDocument/2006/relationships" r:id="rId1" action="ppaction://hlinksldjump"/>
            </a:rPr>
            <a:t>総論</a:t>
          </a:r>
          <a:endParaRPr kumimoji="1" lang="ja-JP" altLang="en-US" sz="2400" b="1" dirty="0"/>
        </a:p>
      </dgm:t>
    </dgm:pt>
    <dgm:pt modelId="{1E62A908-1397-428F-A14E-A3C79F2B437B}" type="parTrans" cxnId="{E6A7450D-72A1-40A9-8BD0-48917D60F320}">
      <dgm:prSet custT="1"/>
      <dgm:spPr/>
      <dgm:t>
        <a:bodyPr/>
        <a:lstStyle/>
        <a:p>
          <a:endParaRPr kumimoji="1" lang="ja-JP" altLang="en-US" sz="2400" b="1"/>
        </a:p>
      </dgm:t>
    </dgm:pt>
    <dgm:pt modelId="{3A1E7323-3E50-4C31-82A9-E439BA171732}" type="sibTrans" cxnId="{E6A7450D-72A1-40A9-8BD0-48917D60F320}">
      <dgm:prSet/>
      <dgm:spPr/>
      <dgm:t>
        <a:bodyPr/>
        <a:lstStyle/>
        <a:p>
          <a:endParaRPr kumimoji="1" lang="ja-JP" altLang="en-US" sz="2400" b="1"/>
        </a:p>
      </dgm:t>
    </dgm:pt>
    <dgm:pt modelId="{B6474A94-9C5E-4DBA-B0FA-7F11ABCA3999}">
      <dgm:prSet phldrT="[テキスト]" custT="1">
        <dgm:style>
          <a:lnRef idx="0">
            <a:schemeClr val="accent3"/>
          </a:lnRef>
          <a:fillRef idx="3">
            <a:schemeClr val="accent3"/>
          </a:fillRef>
          <a:effectRef idx="3">
            <a:schemeClr val="accent3"/>
          </a:effectRef>
          <a:fontRef idx="minor">
            <a:schemeClr val="lt1"/>
          </a:fontRef>
        </dgm:style>
      </dgm:prSet>
      <dgm:spPr/>
      <dgm:t>
        <a:bodyPr/>
        <a:lstStyle/>
        <a:p>
          <a:r>
            <a:rPr kumimoji="1" lang="ja-JP" altLang="en-US" sz="2400" b="1" dirty="0" smtClean="0"/>
            <a:t>債権</a:t>
          </a:r>
          <a:r>
            <a:rPr kumimoji="1" lang="en-US" altLang="ja-JP" sz="2400" b="1" dirty="0" smtClean="0"/>
            <a:t/>
          </a:r>
          <a:br>
            <a:rPr kumimoji="1" lang="en-US" altLang="ja-JP" sz="2400" b="1" dirty="0" smtClean="0"/>
          </a:br>
          <a:r>
            <a:rPr kumimoji="1" lang="ja-JP" altLang="en-US" sz="2400" b="1" dirty="0" smtClean="0"/>
            <a:t>各論</a:t>
          </a:r>
          <a:endParaRPr kumimoji="1" lang="ja-JP" altLang="en-US" sz="2400" b="1" dirty="0"/>
        </a:p>
      </dgm:t>
    </dgm:pt>
    <dgm:pt modelId="{E459979C-DBA9-4FD4-B9AD-198F0A8DB1BD}" type="parTrans" cxnId="{A41864C2-153A-481F-A770-CB99E069CB6E}">
      <dgm:prSet custT="1"/>
      <dgm:spPr/>
      <dgm:t>
        <a:bodyPr/>
        <a:lstStyle/>
        <a:p>
          <a:endParaRPr kumimoji="1" lang="ja-JP" altLang="en-US" sz="2400" b="1"/>
        </a:p>
      </dgm:t>
    </dgm:pt>
    <dgm:pt modelId="{50852045-D0BD-406C-856A-1AD4BEFCDC73}" type="sibTrans" cxnId="{A41864C2-153A-481F-A770-CB99E069CB6E}">
      <dgm:prSet/>
      <dgm:spPr/>
      <dgm:t>
        <a:bodyPr/>
        <a:lstStyle/>
        <a:p>
          <a:endParaRPr kumimoji="1" lang="ja-JP" altLang="en-US" sz="2400" b="1"/>
        </a:p>
      </dgm:t>
    </dgm:pt>
    <dgm:pt modelId="{E08609B3-3FFE-481B-930D-DA47F41AD013}">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2400" b="1" dirty="0" smtClean="0">
              <a:solidFill>
                <a:srgbClr val="FF0000"/>
              </a:solidFill>
            </a:rPr>
            <a:t>契約</a:t>
          </a:r>
          <a:endParaRPr kumimoji="1" lang="ja-JP" altLang="en-US" sz="2400" b="1" dirty="0">
            <a:solidFill>
              <a:srgbClr val="FF0000"/>
            </a:solidFill>
          </a:endParaRPr>
        </a:p>
      </dgm:t>
    </dgm:pt>
    <dgm:pt modelId="{ACC35A2A-BF57-4CDA-A190-C69D699E8BF8}" type="parTrans" cxnId="{56A03AD1-7A31-43AA-8ED2-0A0FD7FF0ED8}">
      <dgm:prSet custT="1"/>
      <dgm:spPr/>
      <dgm:t>
        <a:bodyPr/>
        <a:lstStyle/>
        <a:p>
          <a:endParaRPr kumimoji="1" lang="ja-JP" altLang="en-US" sz="2400" b="1"/>
        </a:p>
      </dgm:t>
    </dgm:pt>
    <dgm:pt modelId="{A6FBB475-7E28-4C93-A16C-DEE30FF34212}" type="sibTrans" cxnId="{56A03AD1-7A31-43AA-8ED2-0A0FD7FF0ED8}">
      <dgm:prSet/>
      <dgm:spPr/>
      <dgm:t>
        <a:bodyPr/>
        <a:lstStyle/>
        <a:p>
          <a:endParaRPr kumimoji="1" lang="ja-JP" altLang="en-US" sz="2400" b="1"/>
        </a:p>
      </dgm:t>
    </dgm:pt>
    <dgm:pt modelId="{7E41E621-EA7E-4189-906E-7B1F26F85D3B}">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2400" b="1" dirty="0" smtClean="0">
              <a:hlinkClick xmlns:r="http://schemas.openxmlformats.org/officeDocument/2006/relationships" r:id="" action="ppaction://noaction"/>
            </a:rPr>
            <a:t>不当利得</a:t>
          </a:r>
          <a:endParaRPr kumimoji="1" lang="ja-JP" altLang="en-US" sz="2400" b="1" dirty="0"/>
        </a:p>
      </dgm:t>
    </dgm:pt>
    <dgm:pt modelId="{8A7200DC-6206-4950-A201-82B1C8588907}" type="parTrans" cxnId="{403FFB31-9F5A-4F99-888E-42D281FDBF1F}">
      <dgm:prSet custT="1"/>
      <dgm:spPr/>
      <dgm:t>
        <a:bodyPr/>
        <a:lstStyle/>
        <a:p>
          <a:endParaRPr kumimoji="1" lang="ja-JP" altLang="en-US" sz="2400" b="1"/>
        </a:p>
      </dgm:t>
    </dgm:pt>
    <dgm:pt modelId="{2F3030D3-ACA8-4C61-9796-A90A66EAAB95}" type="sibTrans" cxnId="{403FFB31-9F5A-4F99-888E-42D281FDBF1F}">
      <dgm:prSet/>
      <dgm:spPr/>
      <dgm:t>
        <a:bodyPr/>
        <a:lstStyle/>
        <a:p>
          <a:endParaRPr kumimoji="1" lang="ja-JP" altLang="en-US" sz="2400" b="1"/>
        </a:p>
      </dgm:t>
    </dgm:pt>
    <dgm:pt modelId="{468E5411-CE17-487A-997F-7B2A99C2E3E4}">
      <dgm:prSet phldrT="[テキスト]" custT="1">
        <dgm:style>
          <a:lnRef idx="1">
            <a:schemeClr val="accent2"/>
          </a:lnRef>
          <a:fillRef idx="2">
            <a:schemeClr val="accent2"/>
          </a:fillRef>
          <a:effectRef idx="1">
            <a:schemeClr val="accent2"/>
          </a:effectRef>
          <a:fontRef idx="minor">
            <a:schemeClr val="dk1"/>
          </a:fontRef>
        </dgm:style>
      </dgm:prSet>
      <dgm:spPr/>
      <dgm:t>
        <a:bodyPr/>
        <a:lstStyle/>
        <a:p>
          <a:r>
            <a:rPr kumimoji="1" lang="ja-JP" altLang="en-US" sz="2400" b="1" dirty="0" smtClean="0">
              <a:hlinkClick xmlns:r="http://schemas.openxmlformats.org/officeDocument/2006/relationships" r:id="rId2" action="ppaction://hlinksldjump"/>
            </a:rPr>
            <a:t>不法行為</a:t>
          </a:r>
          <a:endParaRPr kumimoji="1" lang="ja-JP" altLang="en-US" sz="2400" b="1" dirty="0"/>
        </a:p>
      </dgm:t>
    </dgm:pt>
    <dgm:pt modelId="{37176690-6EB6-41DC-A669-E83B09288851}" type="parTrans" cxnId="{C5D8BCF3-CBF2-43B1-BE2C-470BE8BD2532}">
      <dgm:prSet custT="1"/>
      <dgm:spPr/>
      <dgm:t>
        <a:bodyPr/>
        <a:lstStyle/>
        <a:p>
          <a:endParaRPr kumimoji="1" lang="ja-JP" altLang="en-US" sz="2400" b="1"/>
        </a:p>
      </dgm:t>
    </dgm:pt>
    <dgm:pt modelId="{19F488C5-8DD5-4BA2-894E-47ECE1F10FF0}" type="sibTrans" cxnId="{C5D8BCF3-CBF2-43B1-BE2C-470BE8BD2532}">
      <dgm:prSet/>
      <dgm:spPr/>
      <dgm:t>
        <a:bodyPr/>
        <a:lstStyle/>
        <a:p>
          <a:endParaRPr kumimoji="1" lang="ja-JP" altLang="en-US" sz="2400" b="1"/>
        </a:p>
      </dgm:t>
    </dgm:pt>
    <dgm:pt modelId="{C10872AA-B0E3-427B-8086-EBA380B9F76C}">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2400" b="1" dirty="0" smtClean="0"/>
            <a:t>事務管理</a:t>
          </a:r>
          <a:endParaRPr kumimoji="1" lang="ja-JP" altLang="en-US" sz="2400" b="1" dirty="0"/>
        </a:p>
      </dgm:t>
    </dgm:pt>
    <dgm:pt modelId="{FB73B10E-218A-4CCE-AE31-615EE1C50B74}" type="parTrans" cxnId="{E7E8813D-FB14-4735-A01B-BA61C975C93F}">
      <dgm:prSet custT="1"/>
      <dgm:spPr/>
      <dgm:t>
        <a:bodyPr/>
        <a:lstStyle/>
        <a:p>
          <a:endParaRPr kumimoji="1" lang="ja-JP" altLang="en-US" sz="2400" b="1"/>
        </a:p>
      </dgm:t>
    </dgm:pt>
    <dgm:pt modelId="{B43CC59A-DD86-4D75-848B-A4DE42D5612D}" type="sibTrans" cxnId="{E7E8813D-FB14-4735-A01B-BA61C975C93F}">
      <dgm:prSet/>
      <dgm:spPr/>
      <dgm:t>
        <a:bodyPr/>
        <a:lstStyle/>
        <a:p>
          <a:endParaRPr kumimoji="1" lang="ja-JP" altLang="en-US" sz="2400" b="1"/>
        </a:p>
      </dgm:t>
    </dgm:pt>
    <dgm:pt modelId="{9F50AFAC-7BE0-4BEF-AA10-F12AAEFD3A9D}">
      <dgm:prSet phldrT="[テキスト]" custT="1">
        <dgm:style>
          <a:lnRef idx="0">
            <a:schemeClr val="accent5"/>
          </a:lnRef>
          <a:fillRef idx="3">
            <a:schemeClr val="accent5"/>
          </a:fillRef>
          <a:effectRef idx="3">
            <a:schemeClr val="accent5"/>
          </a:effectRef>
          <a:fontRef idx="minor">
            <a:schemeClr val="lt1"/>
          </a:fontRef>
        </dgm:style>
      </dgm:prSet>
      <dgm:spPr/>
      <dgm:t>
        <a:bodyPr/>
        <a:lstStyle/>
        <a:p>
          <a:r>
            <a:rPr kumimoji="1" lang="ja-JP" altLang="en-US" sz="2400" b="1" dirty="0" smtClean="0">
              <a:solidFill>
                <a:srgbClr val="FF0000"/>
              </a:solidFill>
            </a:rPr>
            <a:t>契約</a:t>
          </a:r>
          <a:r>
            <a:rPr kumimoji="1" lang="en-US" altLang="ja-JP" sz="2400" b="1" dirty="0" smtClean="0"/>
            <a:t/>
          </a:r>
          <a:br>
            <a:rPr kumimoji="1" lang="en-US" altLang="ja-JP" sz="2400" b="1" dirty="0" smtClean="0"/>
          </a:br>
          <a:r>
            <a:rPr kumimoji="1" lang="ja-JP" altLang="en-US" sz="2400" b="1" dirty="0" smtClean="0">
              <a:solidFill>
                <a:srgbClr val="FF0000"/>
              </a:solidFill>
            </a:rPr>
            <a:t>総論</a:t>
          </a:r>
          <a:endParaRPr kumimoji="1" lang="ja-JP" altLang="en-US" sz="2400" b="1" dirty="0">
            <a:solidFill>
              <a:srgbClr val="FF0000"/>
            </a:solidFill>
          </a:endParaRPr>
        </a:p>
      </dgm:t>
    </dgm:pt>
    <dgm:pt modelId="{1A6F5643-78A0-4CA8-97FE-A3E5FA9A8C24}" type="parTrans" cxnId="{6094FA13-31F4-43B4-A5A5-A821ECAE195D}">
      <dgm:prSet custT="1"/>
      <dgm:spPr/>
      <dgm:t>
        <a:bodyPr/>
        <a:lstStyle/>
        <a:p>
          <a:endParaRPr kumimoji="1" lang="ja-JP" altLang="en-US" sz="2400" b="1"/>
        </a:p>
      </dgm:t>
    </dgm:pt>
    <dgm:pt modelId="{B95E18A2-A559-4290-BFA0-147E41617BEF}" type="sibTrans" cxnId="{6094FA13-31F4-43B4-A5A5-A821ECAE195D}">
      <dgm:prSet/>
      <dgm:spPr/>
      <dgm:t>
        <a:bodyPr/>
        <a:lstStyle/>
        <a:p>
          <a:endParaRPr kumimoji="1" lang="ja-JP" altLang="en-US" sz="2400" b="1"/>
        </a:p>
      </dgm:t>
    </dgm:pt>
    <dgm:pt modelId="{35652031-A423-46AF-B2B6-9823FD487CB8}">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2400" b="1" dirty="0" smtClean="0"/>
            <a:t>契約</a:t>
          </a:r>
          <a:r>
            <a:rPr kumimoji="1" lang="en-US" altLang="ja-JP" sz="2400" b="1" dirty="0" smtClean="0"/>
            <a:t/>
          </a:r>
          <a:br>
            <a:rPr kumimoji="1" lang="en-US" altLang="ja-JP" sz="2400" b="1" dirty="0" smtClean="0"/>
          </a:br>
          <a:r>
            <a:rPr kumimoji="1" lang="ja-JP" altLang="en-US" sz="2400" b="1" dirty="0" smtClean="0"/>
            <a:t>各論</a:t>
          </a:r>
          <a:endParaRPr kumimoji="1" lang="ja-JP" altLang="en-US" sz="2400" b="1" dirty="0"/>
        </a:p>
      </dgm:t>
    </dgm:pt>
    <dgm:pt modelId="{9BF58190-ED03-4B16-BE56-59E04F626CCB}" type="parTrans" cxnId="{80C94271-FBE6-4334-A996-D6D6BE384761}">
      <dgm:prSet custT="1"/>
      <dgm:spPr/>
      <dgm:t>
        <a:bodyPr/>
        <a:lstStyle/>
        <a:p>
          <a:endParaRPr kumimoji="1" lang="ja-JP" altLang="en-US" sz="2400" b="1"/>
        </a:p>
      </dgm:t>
    </dgm:pt>
    <dgm:pt modelId="{DB05C229-83EA-47AB-B717-EA9FCB9582E5}" type="sibTrans" cxnId="{80C94271-FBE6-4334-A996-D6D6BE384761}">
      <dgm:prSet/>
      <dgm:spPr/>
      <dgm:t>
        <a:bodyPr/>
        <a:lstStyle/>
        <a:p>
          <a:endParaRPr kumimoji="1" lang="ja-JP" altLang="en-US" sz="2400" b="1"/>
        </a:p>
      </dgm:t>
    </dgm:pt>
    <dgm:pt modelId="{ACF7C26C-DC48-43EA-8356-BAEBD41E53A4}">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b="1" dirty="0" smtClean="0"/>
            <a:t>成立</a:t>
          </a:r>
          <a:endParaRPr kumimoji="1" lang="ja-JP" altLang="en-US" sz="2400" b="1" dirty="0"/>
        </a:p>
      </dgm:t>
    </dgm:pt>
    <dgm:pt modelId="{36A72219-BBFE-4E34-9DDE-F41F349AA9E0}" type="parTrans" cxnId="{7F2E7E8B-D910-4205-A9A5-601F0A630886}">
      <dgm:prSet custT="1"/>
      <dgm:spPr/>
      <dgm:t>
        <a:bodyPr/>
        <a:lstStyle/>
        <a:p>
          <a:endParaRPr kumimoji="1" lang="ja-JP" altLang="en-US" sz="2400" b="1"/>
        </a:p>
      </dgm:t>
    </dgm:pt>
    <dgm:pt modelId="{A93312B9-2ABB-4236-A043-F46D1B8CD1B1}" type="sibTrans" cxnId="{7F2E7E8B-D910-4205-A9A5-601F0A630886}">
      <dgm:prSet/>
      <dgm:spPr/>
      <dgm:t>
        <a:bodyPr/>
        <a:lstStyle/>
        <a:p>
          <a:endParaRPr kumimoji="1" lang="ja-JP" altLang="en-US" sz="2400" b="1"/>
        </a:p>
      </dgm:t>
    </dgm:pt>
    <dgm:pt modelId="{696FC18A-2725-41CB-9D39-BF11FE560712}">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b="1" dirty="0" smtClean="0"/>
            <a:t>効力</a:t>
          </a:r>
          <a:endParaRPr kumimoji="1" lang="ja-JP" altLang="en-US" sz="2400" b="1" dirty="0"/>
        </a:p>
      </dgm:t>
    </dgm:pt>
    <dgm:pt modelId="{0FC13381-3EFB-4EBE-90BF-87E994DC4F33}" type="parTrans" cxnId="{02E5FD2B-D350-4FEC-B4FF-EDD5624CB5A2}">
      <dgm:prSet custT="1"/>
      <dgm:spPr/>
      <dgm:t>
        <a:bodyPr/>
        <a:lstStyle/>
        <a:p>
          <a:endParaRPr kumimoji="1" lang="ja-JP" altLang="en-US" sz="2400" b="1"/>
        </a:p>
      </dgm:t>
    </dgm:pt>
    <dgm:pt modelId="{66F080E9-C150-4F4F-AB42-4B4CAAD1BC1D}" type="sibTrans" cxnId="{02E5FD2B-D350-4FEC-B4FF-EDD5624CB5A2}">
      <dgm:prSet/>
      <dgm:spPr/>
      <dgm:t>
        <a:bodyPr/>
        <a:lstStyle/>
        <a:p>
          <a:endParaRPr kumimoji="1" lang="ja-JP" altLang="en-US" sz="2400" b="1"/>
        </a:p>
      </dgm:t>
    </dgm:pt>
    <dgm:pt modelId="{3DD63CD6-26E2-4D81-8A00-FB7FB16B0E8B}">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b="1" dirty="0" smtClean="0">
              <a:solidFill>
                <a:srgbClr val="FF0000"/>
              </a:solidFill>
            </a:rPr>
            <a:t>解除</a:t>
          </a:r>
          <a:endParaRPr kumimoji="1" lang="ja-JP" altLang="en-US" sz="2400" b="1" dirty="0">
            <a:solidFill>
              <a:srgbClr val="FF0000"/>
            </a:solidFill>
          </a:endParaRPr>
        </a:p>
      </dgm:t>
    </dgm:pt>
    <dgm:pt modelId="{63DCF875-3A2F-4C44-8E78-45DC7DCC2D99}" type="parTrans" cxnId="{B708D874-0309-4BB9-9CC2-CA5B04752BAB}">
      <dgm:prSet custT="1"/>
      <dgm:spPr/>
      <dgm:t>
        <a:bodyPr/>
        <a:lstStyle/>
        <a:p>
          <a:endParaRPr kumimoji="1" lang="ja-JP" altLang="en-US" sz="2400" b="1"/>
        </a:p>
      </dgm:t>
    </dgm:pt>
    <dgm:pt modelId="{80DE746D-5F5E-4A2F-B92B-9AA1CA34E266}" type="sibTrans" cxnId="{B708D874-0309-4BB9-9CC2-CA5B04752BAB}">
      <dgm:prSet/>
      <dgm:spPr/>
      <dgm:t>
        <a:bodyPr/>
        <a:lstStyle/>
        <a:p>
          <a:endParaRPr kumimoji="1" lang="ja-JP" altLang="en-US" sz="2400" b="1"/>
        </a:p>
      </dgm:t>
    </dgm:pt>
    <dgm:pt modelId="{9A1683A6-DA49-48D4-A960-56B2F1ADA24D}" type="pres">
      <dgm:prSet presAssocID="{EA040F7A-E09A-4C50-954C-371EA9BD3B9E}" presName="diagram" presStyleCnt="0">
        <dgm:presLayoutVars>
          <dgm:chPref val="1"/>
          <dgm:dir/>
          <dgm:animOne val="branch"/>
          <dgm:animLvl val="lvl"/>
          <dgm:resizeHandles val="exact"/>
        </dgm:presLayoutVars>
      </dgm:prSet>
      <dgm:spPr/>
      <dgm:t>
        <a:bodyPr/>
        <a:lstStyle/>
        <a:p>
          <a:endParaRPr kumimoji="1" lang="ja-JP" altLang="en-US"/>
        </a:p>
      </dgm:t>
    </dgm:pt>
    <dgm:pt modelId="{596DBB88-BC54-4A0B-99C3-4AA779BD0C05}" type="pres">
      <dgm:prSet presAssocID="{03F5918E-1DBD-4D34-89FC-A6E4A6033184}" presName="root1" presStyleCnt="0"/>
      <dgm:spPr/>
    </dgm:pt>
    <dgm:pt modelId="{50C66117-8ABC-4680-8110-008BFC59A079}" type="pres">
      <dgm:prSet presAssocID="{03F5918E-1DBD-4D34-89FC-A6E4A6033184}" presName="LevelOneTextNode" presStyleLbl="node0" presStyleIdx="0" presStyleCnt="1" custScaleX="56448" custScaleY="345226">
        <dgm:presLayoutVars>
          <dgm:chPref val="3"/>
        </dgm:presLayoutVars>
      </dgm:prSet>
      <dgm:spPr/>
      <dgm:t>
        <a:bodyPr/>
        <a:lstStyle/>
        <a:p>
          <a:endParaRPr kumimoji="1" lang="ja-JP" altLang="en-US"/>
        </a:p>
      </dgm:t>
    </dgm:pt>
    <dgm:pt modelId="{394AD48D-FB22-4892-B3B4-175F46BBD039}" type="pres">
      <dgm:prSet presAssocID="{03F5918E-1DBD-4D34-89FC-A6E4A6033184}" presName="level2hierChild" presStyleCnt="0"/>
      <dgm:spPr/>
    </dgm:pt>
    <dgm:pt modelId="{EC52409F-3403-4364-A8E6-0B6825FC4C1E}" type="pres">
      <dgm:prSet presAssocID="{1E62A908-1397-428F-A14E-A3C79F2B437B}" presName="conn2-1" presStyleLbl="parChTrans1D2" presStyleIdx="0" presStyleCnt="2"/>
      <dgm:spPr/>
      <dgm:t>
        <a:bodyPr/>
        <a:lstStyle/>
        <a:p>
          <a:endParaRPr kumimoji="1" lang="ja-JP" altLang="en-US"/>
        </a:p>
      </dgm:t>
    </dgm:pt>
    <dgm:pt modelId="{E6D1A94F-CFA7-4595-9FDF-437B134AEF78}" type="pres">
      <dgm:prSet presAssocID="{1E62A908-1397-428F-A14E-A3C79F2B437B}" presName="connTx" presStyleLbl="parChTrans1D2" presStyleIdx="0" presStyleCnt="2"/>
      <dgm:spPr/>
      <dgm:t>
        <a:bodyPr/>
        <a:lstStyle/>
        <a:p>
          <a:endParaRPr kumimoji="1" lang="ja-JP" altLang="en-US"/>
        </a:p>
      </dgm:t>
    </dgm:pt>
    <dgm:pt modelId="{A00800DE-5723-44D5-B3E9-7340661D5C0D}" type="pres">
      <dgm:prSet presAssocID="{E4415FF7-ACE0-4F60-9CF9-A9BA2A19BD53}" presName="root2" presStyleCnt="0"/>
      <dgm:spPr/>
    </dgm:pt>
    <dgm:pt modelId="{4F2F28BE-CCCD-4D17-94C5-6CCB9DBDB964}" type="pres">
      <dgm:prSet presAssocID="{E4415FF7-ACE0-4F60-9CF9-A9BA2A19BD53}" presName="LevelTwoTextNode" presStyleLbl="node2" presStyleIdx="0" presStyleCnt="2" custScaleX="68302" custScaleY="214359">
        <dgm:presLayoutVars>
          <dgm:chPref val="3"/>
        </dgm:presLayoutVars>
      </dgm:prSet>
      <dgm:spPr/>
      <dgm:t>
        <a:bodyPr/>
        <a:lstStyle/>
        <a:p>
          <a:endParaRPr kumimoji="1" lang="ja-JP" altLang="en-US"/>
        </a:p>
      </dgm:t>
    </dgm:pt>
    <dgm:pt modelId="{8D552E7A-FB99-4FE0-A262-DC5BFCDA55E8}" type="pres">
      <dgm:prSet presAssocID="{E4415FF7-ACE0-4F60-9CF9-A9BA2A19BD53}" presName="level3hierChild" presStyleCnt="0"/>
      <dgm:spPr/>
    </dgm:pt>
    <dgm:pt modelId="{6F1C6E94-4E30-4C71-B311-B4E700491230}" type="pres">
      <dgm:prSet presAssocID="{E459979C-DBA9-4FD4-B9AD-198F0A8DB1BD}" presName="conn2-1" presStyleLbl="parChTrans1D2" presStyleIdx="1" presStyleCnt="2"/>
      <dgm:spPr/>
      <dgm:t>
        <a:bodyPr/>
        <a:lstStyle/>
        <a:p>
          <a:endParaRPr kumimoji="1" lang="ja-JP" altLang="en-US"/>
        </a:p>
      </dgm:t>
    </dgm:pt>
    <dgm:pt modelId="{582DF8C8-29C1-44CD-8A6C-9BB60A5B7D9E}" type="pres">
      <dgm:prSet presAssocID="{E459979C-DBA9-4FD4-B9AD-198F0A8DB1BD}" presName="connTx" presStyleLbl="parChTrans1D2" presStyleIdx="1" presStyleCnt="2"/>
      <dgm:spPr/>
      <dgm:t>
        <a:bodyPr/>
        <a:lstStyle/>
        <a:p>
          <a:endParaRPr kumimoji="1" lang="ja-JP" altLang="en-US"/>
        </a:p>
      </dgm:t>
    </dgm:pt>
    <dgm:pt modelId="{3FBC2C07-2F16-4E45-A87A-3B86F34C197A}" type="pres">
      <dgm:prSet presAssocID="{B6474A94-9C5E-4DBA-B0FA-7F11ABCA3999}" presName="root2" presStyleCnt="0"/>
      <dgm:spPr/>
    </dgm:pt>
    <dgm:pt modelId="{AED904E8-F7AB-4978-A7DD-AC6CE3010BAA}" type="pres">
      <dgm:prSet presAssocID="{B6474A94-9C5E-4DBA-B0FA-7F11ABCA3999}" presName="LevelTwoTextNode" presStyleLbl="node2" presStyleIdx="1" presStyleCnt="2" custScaleX="68302" custScaleY="214359">
        <dgm:presLayoutVars>
          <dgm:chPref val="3"/>
        </dgm:presLayoutVars>
      </dgm:prSet>
      <dgm:spPr/>
      <dgm:t>
        <a:bodyPr/>
        <a:lstStyle/>
        <a:p>
          <a:endParaRPr kumimoji="1" lang="ja-JP" altLang="en-US"/>
        </a:p>
      </dgm:t>
    </dgm:pt>
    <dgm:pt modelId="{3645C4D1-91FE-463E-8B5E-DD34E773BE7F}" type="pres">
      <dgm:prSet presAssocID="{B6474A94-9C5E-4DBA-B0FA-7F11ABCA3999}" presName="level3hierChild" presStyleCnt="0"/>
      <dgm:spPr/>
    </dgm:pt>
    <dgm:pt modelId="{51372532-6BAA-45F3-A56C-217EFE4EDCF2}" type="pres">
      <dgm:prSet presAssocID="{ACC35A2A-BF57-4CDA-A190-C69D699E8BF8}" presName="conn2-1" presStyleLbl="parChTrans1D3" presStyleIdx="0" presStyleCnt="4"/>
      <dgm:spPr/>
      <dgm:t>
        <a:bodyPr/>
        <a:lstStyle/>
        <a:p>
          <a:endParaRPr kumimoji="1" lang="ja-JP" altLang="en-US"/>
        </a:p>
      </dgm:t>
    </dgm:pt>
    <dgm:pt modelId="{86F5FE68-556C-47A7-95C7-C59A9E8AE387}" type="pres">
      <dgm:prSet presAssocID="{ACC35A2A-BF57-4CDA-A190-C69D699E8BF8}" presName="connTx" presStyleLbl="parChTrans1D3" presStyleIdx="0" presStyleCnt="4"/>
      <dgm:spPr/>
      <dgm:t>
        <a:bodyPr/>
        <a:lstStyle/>
        <a:p>
          <a:endParaRPr kumimoji="1" lang="ja-JP" altLang="en-US"/>
        </a:p>
      </dgm:t>
    </dgm:pt>
    <dgm:pt modelId="{B2BBDE41-0293-4835-9F31-5C36A9B654D4}" type="pres">
      <dgm:prSet presAssocID="{E08609B3-3FFE-481B-930D-DA47F41AD013}" presName="root2" presStyleCnt="0"/>
      <dgm:spPr/>
    </dgm:pt>
    <dgm:pt modelId="{AFC472D5-E6E9-4F58-A87A-4D221720BF92}" type="pres">
      <dgm:prSet presAssocID="{E08609B3-3FFE-481B-930D-DA47F41AD013}" presName="LevelTwoTextNode" presStyleLbl="node3" presStyleIdx="0" presStyleCnt="4" custScaleX="133100" custScaleY="121000">
        <dgm:presLayoutVars>
          <dgm:chPref val="3"/>
        </dgm:presLayoutVars>
      </dgm:prSet>
      <dgm:spPr/>
      <dgm:t>
        <a:bodyPr/>
        <a:lstStyle/>
        <a:p>
          <a:endParaRPr kumimoji="1" lang="ja-JP" altLang="en-US"/>
        </a:p>
      </dgm:t>
    </dgm:pt>
    <dgm:pt modelId="{8589702B-D41C-4BBA-AF7F-DB3ED4972A30}" type="pres">
      <dgm:prSet presAssocID="{E08609B3-3FFE-481B-930D-DA47F41AD013}" presName="level3hierChild" presStyleCnt="0"/>
      <dgm:spPr/>
    </dgm:pt>
    <dgm:pt modelId="{B8117E8E-3454-4AB5-B327-DFD87125232E}" type="pres">
      <dgm:prSet presAssocID="{1A6F5643-78A0-4CA8-97FE-A3E5FA9A8C24}" presName="conn2-1" presStyleLbl="parChTrans1D4" presStyleIdx="0" presStyleCnt="5"/>
      <dgm:spPr/>
      <dgm:t>
        <a:bodyPr/>
        <a:lstStyle/>
        <a:p>
          <a:endParaRPr kumimoji="1" lang="ja-JP" altLang="en-US"/>
        </a:p>
      </dgm:t>
    </dgm:pt>
    <dgm:pt modelId="{67F0569E-B00A-4A9E-9352-39CABD9E9A6E}" type="pres">
      <dgm:prSet presAssocID="{1A6F5643-78A0-4CA8-97FE-A3E5FA9A8C24}" presName="connTx" presStyleLbl="parChTrans1D4" presStyleIdx="0" presStyleCnt="5"/>
      <dgm:spPr/>
      <dgm:t>
        <a:bodyPr/>
        <a:lstStyle/>
        <a:p>
          <a:endParaRPr kumimoji="1" lang="ja-JP" altLang="en-US"/>
        </a:p>
      </dgm:t>
    </dgm:pt>
    <dgm:pt modelId="{D9183834-E567-4A70-9CF1-C6A5F1D5707C}" type="pres">
      <dgm:prSet presAssocID="{9F50AFAC-7BE0-4BEF-AA10-F12AAEFD3A9D}" presName="root2" presStyleCnt="0"/>
      <dgm:spPr/>
    </dgm:pt>
    <dgm:pt modelId="{F5E33E5E-0710-4BED-9518-0E931384D54B}" type="pres">
      <dgm:prSet presAssocID="{9F50AFAC-7BE0-4BEF-AA10-F12AAEFD3A9D}" presName="LevelTwoTextNode" presStyleLbl="node4" presStyleIdx="0" presStyleCnt="5" custScaleY="177156">
        <dgm:presLayoutVars>
          <dgm:chPref val="3"/>
        </dgm:presLayoutVars>
      </dgm:prSet>
      <dgm:spPr/>
      <dgm:t>
        <a:bodyPr/>
        <a:lstStyle/>
        <a:p>
          <a:endParaRPr kumimoji="1" lang="ja-JP" altLang="en-US"/>
        </a:p>
      </dgm:t>
    </dgm:pt>
    <dgm:pt modelId="{04A050BB-E81B-404E-B752-203EAD08FBCD}" type="pres">
      <dgm:prSet presAssocID="{9F50AFAC-7BE0-4BEF-AA10-F12AAEFD3A9D}" presName="level3hierChild" presStyleCnt="0"/>
      <dgm:spPr/>
    </dgm:pt>
    <dgm:pt modelId="{EC6651C1-7689-4591-BCEC-3F23C90533AB}" type="pres">
      <dgm:prSet presAssocID="{36A72219-BBFE-4E34-9DDE-F41F349AA9E0}" presName="conn2-1" presStyleLbl="parChTrans1D4" presStyleIdx="1" presStyleCnt="5"/>
      <dgm:spPr/>
      <dgm:t>
        <a:bodyPr/>
        <a:lstStyle/>
        <a:p>
          <a:endParaRPr kumimoji="1" lang="ja-JP" altLang="en-US"/>
        </a:p>
      </dgm:t>
    </dgm:pt>
    <dgm:pt modelId="{1662592A-E6A9-4D5E-9DA4-0CD8DB3A9011}" type="pres">
      <dgm:prSet presAssocID="{36A72219-BBFE-4E34-9DDE-F41F349AA9E0}" presName="connTx" presStyleLbl="parChTrans1D4" presStyleIdx="1" presStyleCnt="5"/>
      <dgm:spPr/>
      <dgm:t>
        <a:bodyPr/>
        <a:lstStyle/>
        <a:p>
          <a:endParaRPr kumimoji="1" lang="ja-JP" altLang="en-US"/>
        </a:p>
      </dgm:t>
    </dgm:pt>
    <dgm:pt modelId="{AB7E458D-A59D-43A1-A451-FD7C8A822717}" type="pres">
      <dgm:prSet presAssocID="{ACF7C26C-DC48-43EA-8356-BAEBD41E53A4}" presName="root2" presStyleCnt="0"/>
      <dgm:spPr/>
    </dgm:pt>
    <dgm:pt modelId="{0F89BE2A-0491-498F-A1C3-AA05039D124D}" type="pres">
      <dgm:prSet presAssocID="{ACF7C26C-DC48-43EA-8356-BAEBD41E53A4}" presName="LevelTwoTextNode" presStyleLbl="node4" presStyleIdx="1" presStyleCnt="5">
        <dgm:presLayoutVars>
          <dgm:chPref val="3"/>
        </dgm:presLayoutVars>
      </dgm:prSet>
      <dgm:spPr/>
      <dgm:t>
        <a:bodyPr/>
        <a:lstStyle/>
        <a:p>
          <a:endParaRPr kumimoji="1" lang="ja-JP" altLang="en-US"/>
        </a:p>
      </dgm:t>
    </dgm:pt>
    <dgm:pt modelId="{B781E1D3-736C-4B7B-A75A-854588877D30}" type="pres">
      <dgm:prSet presAssocID="{ACF7C26C-DC48-43EA-8356-BAEBD41E53A4}" presName="level3hierChild" presStyleCnt="0"/>
      <dgm:spPr/>
    </dgm:pt>
    <dgm:pt modelId="{E2907EEE-1CBE-4242-8349-5009F2E90830}" type="pres">
      <dgm:prSet presAssocID="{0FC13381-3EFB-4EBE-90BF-87E994DC4F33}" presName="conn2-1" presStyleLbl="parChTrans1D4" presStyleIdx="2" presStyleCnt="5"/>
      <dgm:spPr/>
      <dgm:t>
        <a:bodyPr/>
        <a:lstStyle/>
        <a:p>
          <a:endParaRPr kumimoji="1" lang="ja-JP" altLang="en-US"/>
        </a:p>
      </dgm:t>
    </dgm:pt>
    <dgm:pt modelId="{8D345EC6-345F-426D-9151-CD1A5F57DB5B}" type="pres">
      <dgm:prSet presAssocID="{0FC13381-3EFB-4EBE-90BF-87E994DC4F33}" presName="connTx" presStyleLbl="parChTrans1D4" presStyleIdx="2" presStyleCnt="5"/>
      <dgm:spPr/>
      <dgm:t>
        <a:bodyPr/>
        <a:lstStyle/>
        <a:p>
          <a:endParaRPr kumimoji="1" lang="ja-JP" altLang="en-US"/>
        </a:p>
      </dgm:t>
    </dgm:pt>
    <dgm:pt modelId="{0053A675-2878-4DE0-AFE3-0AD3440875BB}" type="pres">
      <dgm:prSet presAssocID="{696FC18A-2725-41CB-9D39-BF11FE560712}" presName="root2" presStyleCnt="0"/>
      <dgm:spPr/>
    </dgm:pt>
    <dgm:pt modelId="{856AB8E6-8B4D-4394-B835-17EFE26BD3E6}" type="pres">
      <dgm:prSet presAssocID="{696FC18A-2725-41CB-9D39-BF11FE560712}" presName="LevelTwoTextNode" presStyleLbl="node4" presStyleIdx="2" presStyleCnt="5">
        <dgm:presLayoutVars>
          <dgm:chPref val="3"/>
        </dgm:presLayoutVars>
      </dgm:prSet>
      <dgm:spPr/>
      <dgm:t>
        <a:bodyPr/>
        <a:lstStyle/>
        <a:p>
          <a:endParaRPr kumimoji="1" lang="ja-JP" altLang="en-US"/>
        </a:p>
      </dgm:t>
    </dgm:pt>
    <dgm:pt modelId="{2DC880DE-4AAB-41B0-9FA9-C243AAEBD803}" type="pres">
      <dgm:prSet presAssocID="{696FC18A-2725-41CB-9D39-BF11FE560712}" presName="level3hierChild" presStyleCnt="0"/>
      <dgm:spPr/>
    </dgm:pt>
    <dgm:pt modelId="{787670A4-B0C5-44B3-B6F9-4B946AD19D25}" type="pres">
      <dgm:prSet presAssocID="{63DCF875-3A2F-4C44-8E78-45DC7DCC2D99}" presName="conn2-1" presStyleLbl="parChTrans1D4" presStyleIdx="3" presStyleCnt="5"/>
      <dgm:spPr/>
      <dgm:t>
        <a:bodyPr/>
        <a:lstStyle/>
        <a:p>
          <a:endParaRPr kumimoji="1" lang="ja-JP" altLang="en-US"/>
        </a:p>
      </dgm:t>
    </dgm:pt>
    <dgm:pt modelId="{BC15AFD6-D0B6-4CB5-893A-24B3572BB1A0}" type="pres">
      <dgm:prSet presAssocID="{63DCF875-3A2F-4C44-8E78-45DC7DCC2D99}" presName="connTx" presStyleLbl="parChTrans1D4" presStyleIdx="3" presStyleCnt="5"/>
      <dgm:spPr/>
      <dgm:t>
        <a:bodyPr/>
        <a:lstStyle/>
        <a:p>
          <a:endParaRPr kumimoji="1" lang="ja-JP" altLang="en-US"/>
        </a:p>
      </dgm:t>
    </dgm:pt>
    <dgm:pt modelId="{2EAB1738-9E79-43A6-B3E6-D49CF742B0A2}" type="pres">
      <dgm:prSet presAssocID="{3DD63CD6-26E2-4D81-8A00-FB7FB16B0E8B}" presName="root2" presStyleCnt="0"/>
      <dgm:spPr/>
    </dgm:pt>
    <dgm:pt modelId="{E6C74CE8-0F0C-48A8-8E7F-332A387DE5A0}" type="pres">
      <dgm:prSet presAssocID="{3DD63CD6-26E2-4D81-8A00-FB7FB16B0E8B}" presName="LevelTwoTextNode" presStyleLbl="node4" presStyleIdx="3" presStyleCnt="5">
        <dgm:presLayoutVars>
          <dgm:chPref val="3"/>
        </dgm:presLayoutVars>
      </dgm:prSet>
      <dgm:spPr/>
      <dgm:t>
        <a:bodyPr/>
        <a:lstStyle/>
        <a:p>
          <a:endParaRPr kumimoji="1" lang="ja-JP" altLang="en-US"/>
        </a:p>
      </dgm:t>
    </dgm:pt>
    <dgm:pt modelId="{CF7958C2-B01F-46E3-920B-7A4BAE57818C}" type="pres">
      <dgm:prSet presAssocID="{3DD63CD6-26E2-4D81-8A00-FB7FB16B0E8B}" presName="level3hierChild" presStyleCnt="0"/>
      <dgm:spPr/>
    </dgm:pt>
    <dgm:pt modelId="{E53E0BD2-449A-42D8-9458-CEB85495F108}" type="pres">
      <dgm:prSet presAssocID="{9BF58190-ED03-4B16-BE56-59E04F626CCB}" presName="conn2-1" presStyleLbl="parChTrans1D4" presStyleIdx="4" presStyleCnt="5"/>
      <dgm:spPr/>
      <dgm:t>
        <a:bodyPr/>
        <a:lstStyle/>
        <a:p>
          <a:endParaRPr kumimoji="1" lang="ja-JP" altLang="en-US"/>
        </a:p>
      </dgm:t>
    </dgm:pt>
    <dgm:pt modelId="{0224135D-B03B-4A54-B7D1-0178717297C2}" type="pres">
      <dgm:prSet presAssocID="{9BF58190-ED03-4B16-BE56-59E04F626CCB}" presName="connTx" presStyleLbl="parChTrans1D4" presStyleIdx="4" presStyleCnt="5"/>
      <dgm:spPr/>
      <dgm:t>
        <a:bodyPr/>
        <a:lstStyle/>
        <a:p>
          <a:endParaRPr kumimoji="1" lang="ja-JP" altLang="en-US"/>
        </a:p>
      </dgm:t>
    </dgm:pt>
    <dgm:pt modelId="{EB829B05-A014-4A6F-866C-359FDFAB8886}" type="pres">
      <dgm:prSet presAssocID="{35652031-A423-46AF-B2B6-9823FD487CB8}" presName="root2" presStyleCnt="0"/>
      <dgm:spPr/>
    </dgm:pt>
    <dgm:pt modelId="{F86B55EF-04DC-4C1C-9F95-5F696454D557}" type="pres">
      <dgm:prSet presAssocID="{35652031-A423-46AF-B2B6-9823FD487CB8}" presName="LevelTwoTextNode" presStyleLbl="node4" presStyleIdx="4" presStyleCnt="5" custScaleY="177156">
        <dgm:presLayoutVars>
          <dgm:chPref val="3"/>
        </dgm:presLayoutVars>
      </dgm:prSet>
      <dgm:spPr/>
      <dgm:t>
        <a:bodyPr/>
        <a:lstStyle/>
        <a:p>
          <a:endParaRPr kumimoji="1" lang="ja-JP" altLang="en-US"/>
        </a:p>
      </dgm:t>
    </dgm:pt>
    <dgm:pt modelId="{63C44DFD-8BB3-41FA-8503-D95A1CA12006}" type="pres">
      <dgm:prSet presAssocID="{35652031-A423-46AF-B2B6-9823FD487CB8}" presName="level3hierChild" presStyleCnt="0"/>
      <dgm:spPr/>
    </dgm:pt>
    <dgm:pt modelId="{F1049D93-2535-4544-AD2F-1E8B21AC0928}" type="pres">
      <dgm:prSet presAssocID="{FB73B10E-218A-4CCE-AE31-615EE1C50B74}" presName="conn2-1" presStyleLbl="parChTrans1D3" presStyleIdx="1" presStyleCnt="4"/>
      <dgm:spPr/>
      <dgm:t>
        <a:bodyPr/>
        <a:lstStyle/>
        <a:p>
          <a:endParaRPr kumimoji="1" lang="ja-JP" altLang="en-US"/>
        </a:p>
      </dgm:t>
    </dgm:pt>
    <dgm:pt modelId="{8F8128F5-1156-4439-BCDB-BA7A6DFC9DC2}" type="pres">
      <dgm:prSet presAssocID="{FB73B10E-218A-4CCE-AE31-615EE1C50B74}" presName="connTx" presStyleLbl="parChTrans1D3" presStyleIdx="1" presStyleCnt="4"/>
      <dgm:spPr/>
      <dgm:t>
        <a:bodyPr/>
        <a:lstStyle/>
        <a:p>
          <a:endParaRPr kumimoji="1" lang="ja-JP" altLang="en-US"/>
        </a:p>
      </dgm:t>
    </dgm:pt>
    <dgm:pt modelId="{4657C544-38F3-43BC-82FB-A8A582DAD600}" type="pres">
      <dgm:prSet presAssocID="{C10872AA-B0E3-427B-8086-EBA380B9F76C}" presName="root2" presStyleCnt="0"/>
      <dgm:spPr/>
    </dgm:pt>
    <dgm:pt modelId="{B40A097F-2F07-44A8-BFBA-4D52E0D9ACDE}" type="pres">
      <dgm:prSet presAssocID="{C10872AA-B0E3-427B-8086-EBA380B9F76C}" presName="LevelTwoTextNode" presStyleLbl="node3" presStyleIdx="1" presStyleCnt="4" custScaleX="133100" custScaleY="121000">
        <dgm:presLayoutVars>
          <dgm:chPref val="3"/>
        </dgm:presLayoutVars>
      </dgm:prSet>
      <dgm:spPr/>
      <dgm:t>
        <a:bodyPr/>
        <a:lstStyle/>
        <a:p>
          <a:endParaRPr kumimoji="1" lang="ja-JP" altLang="en-US"/>
        </a:p>
      </dgm:t>
    </dgm:pt>
    <dgm:pt modelId="{CC9E0EF0-B3EB-4DAF-82CE-F9C0FCB4EFED}" type="pres">
      <dgm:prSet presAssocID="{C10872AA-B0E3-427B-8086-EBA380B9F76C}" presName="level3hierChild" presStyleCnt="0"/>
      <dgm:spPr/>
    </dgm:pt>
    <dgm:pt modelId="{3826C46C-C986-4EE7-BB24-3DC723A4EBE0}" type="pres">
      <dgm:prSet presAssocID="{8A7200DC-6206-4950-A201-82B1C8588907}" presName="conn2-1" presStyleLbl="parChTrans1D3" presStyleIdx="2" presStyleCnt="4"/>
      <dgm:spPr/>
      <dgm:t>
        <a:bodyPr/>
        <a:lstStyle/>
        <a:p>
          <a:endParaRPr kumimoji="1" lang="ja-JP" altLang="en-US"/>
        </a:p>
      </dgm:t>
    </dgm:pt>
    <dgm:pt modelId="{C623E72A-3DB5-434B-ACE5-58CA21DA602D}" type="pres">
      <dgm:prSet presAssocID="{8A7200DC-6206-4950-A201-82B1C8588907}" presName="connTx" presStyleLbl="parChTrans1D3" presStyleIdx="2" presStyleCnt="4"/>
      <dgm:spPr/>
      <dgm:t>
        <a:bodyPr/>
        <a:lstStyle/>
        <a:p>
          <a:endParaRPr kumimoji="1" lang="ja-JP" altLang="en-US"/>
        </a:p>
      </dgm:t>
    </dgm:pt>
    <dgm:pt modelId="{162F0FC6-2BA5-4EAD-B47B-7B1DA1990EE0}" type="pres">
      <dgm:prSet presAssocID="{7E41E621-EA7E-4189-906E-7B1F26F85D3B}" presName="root2" presStyleCnt="0"/>
      <dgm:spPr/>
    </dgm:pt>
    <dgm:pt modelId="{A6501F0D-5C85-41C6-A7D2-B0EE6F64CECD}" type="pres">
      <dgm:prSet presAssocID="{7E41E621-EA7E-4189-906E-7B1F26F85D3B}" presName="LevelTwoTextNode" presStyleLbl="node3" presStyleIdx="2" presStyleCnt="4" custScaleX="133100" custScaleY="121000">
        <dgm:presLayoutVars>
          <dgm:chPref val="3"/>
        </dgm:presLayoutVars>
      </dgm:prSet>
      <dgm:spPr/>
      <dgm:t>
        <a:bodyPr/>
        <a:lstStyle/>
        <a:p>
          <a:endParaRPr kumimoji="1" lang="ja-JP" altLang="en-US"/>
        </a:p>
      </dgm:t>
    </dgm:pt>
    <dgm:pt modelId="{02AFD6A1-D822-4A14-AB84-DB09BA047D26}" type="pres">
      <dgm:prSet presAssocID="{7E41E621-EA7E-4189-906E-7B1F26F85D3B}" presName="level3hierChild" presStyleCnt="0"/>
      <dgm:spPr/>
    </dgm:pt>
    <dgm:pt modelId="{4A48069D-0F8E-4B89-859E-895BBF7F8CF4}" type="pres">
      <dgm:prSet presAssocID="{37176690-6EB6-41DC-A669-E83B09288851}" presName="conn2-1" presStyleLbl="parChTrans1D3" presStyleIdx="3" presStyleCnt="4"/>
      <dgm:spPr/>
      <dgm:t>
        <a:bodyPr/>
        <a:lstStyle/>
        <a:p>
          <a:endParaRPr kumimoji="1" lang="ja-JP" altLang="en-US"/>
        </a:p>
      </dgm:t>
    </dgm:pt>
    <dgm:pt modelId="{B4DE9326-07BA-4639-AA7D-4F2BF5973F1C}" type="pres">
      <dgm:prSet presAssocID="{37176690-6EB6-41DC-A669-E83B09288851}" presName="connTx" presStyleLbl="parChTrans1D3" presStyleIdx="3" presStyleCnt="4"/>
      <dgm:spPr/>
      <dgm:t>
        <a:bodyPr/>
        <a:lstStyle/>
        <a:p>
          <a:endParaRPr kumimoji="1" lang="ja-JP" altLang="en-US"/>
        </a:p>
      </dgm:t>
    </dgm:pt>
    <dgm:pt modelId="{7CDD8402-A528-4F82-A1F5-FE939C08930A}" type="pres">
      <dgm:prSet presAssocID="{468E5411-CE17-487A-997F-7B2A99C2E3E4}" presName="root2" presStyleCnt="0"/>
      <dgm:spPr/>
    </dgm:pt>
    <dgm:pt modelId="{3536FAA4-4367-42D4-87B7-DCF4A4055CC2}" type="pres">
      <dgm:prSet presAssocID="{468E5411-CE17-487A-997F-7B2A99C2E3E4}" presName="LevelTwoTextNode" presStyleLbl="node3" presStyleIdx="3" presStyleCnt="4" custScaleX="133100" custScaleY="121000">
        <dgm:presLayoutVars>
          <dgm:chPref val="3"/>
        </dgm:presLayoutVars>
      </dgm:prSet>
      <dgm:spPr/>
      <dgm:t>
        <a:bodyPr/>
        <a:lstStyle/>
        <a:p>
          <a:endParaRPr kumimoji="1" lang="ja-JP" altLang="en-US"/>
        </a:p>
      </dgm:t>
    </dgm:pt>
    <dgm:pt modelId="{20EE7D84-EE1C-4975-B0E0-58EFE8FC23BA}" type="pres">
      <dgm:prSet presAssocID="{468E5411-CE17-487A-997F-7B2A99C2E3E4}" presName="level3hierChild" presStyleCnt="0"/>
      <dgm:spPr/>
    </dgm:pt>
  </dgm:ptLst>
  <dgm:cxnLst>
    <dgm:cxn modelId="{6F7FB50E-82A0-496E-A637-4DCC6A1B3F65}" type="presOf" srcId="{E459979C-DBA9-4FD4-B9AD-198F0A8DB1BD}" destId="{6F1C6E94-4E30-4C71-B311-B4E700491230}" srcOrd="0" destOrd="0" presId="urn:microsoft.com/office/officeart/2005/8/layout/hierarchy2"/>
    <dgm:cxn modelId="{02E5FD2B-D350-4FEC-B4FF-EDD5624CB5A2}" srcId="{9F50AFAC-7BE0-4BEF-AA10-F12AAEFD3A9D}" destId="{696FC18A-2725-41CB-9D39-BF11FE560712}" srcOrd="1" destOrd="0" parTransId="{0FC13381-3EFB-4EBE-90BF-87E994DC4F33}" sibTransId="{66F080E9-C150-4F4F-AB42-4B4CAAD1BC1D}"/>
    <dgm:cxn modelId="{0B856319-E951-43CD-B34A-B851A9CC519A}" type="presOf" srcId="{FB73B10E-218A-4CCE-AE31-615EE1C50B74}" destId="{F1049D93-2535-4544-AD2F-1E8B21AC0928}" srcOrd="0" destOrd="0" presId="urn:microsoft.com/office/officeart/2005/8/layout/hierarchy2"/>
    <dgm:cxn modelId="{F9C87AC5-D511-4D85-8DFB-6782EA3DA37E}" type="presOf" srcId="{ACF7C26C-DC48-43EA-8356-BAEBD41E53A4}" destId="{0F89BE2A-0491-498F-A1C3-AA05039D124D}" srcOrd="0" destOrd="0" presId="urn:microsoft.com/office/officeart/2005/8/layout/hierarchy2"/>
    <dgm:cxn modelId="{800AB9C4-E536-49DE-831F-E38D020DA676}" type="presOf" srcId="{03F5918E-1DBD-4D34-89FC-A6E4A6033184}" destId="{50C66117-8ABC-4680-8110-008BFC59A079}" srcOrd="0" destOrd="0" presId="urn:microsoft.com/office/officeart/2005/8/layout/hierarchy2"/>
    <dgm:cxn modelId="{1B4C09C1-EC00-420B-8070-FEC18F4D5E7A}" type="presOf" srcId="{468E5411-CE17-487A-997F-7B2A99C2E3E4}" destId="{3536FAA4-4367-42D4-87B7-DCF4A4055CC2}" srcOrd="0" destOrd="0" presId="urn:microsoft.com/office/officeart/2005/8/layout/hierarchy2"/>
    <dgm:cxn modelId="{E6A7450D-72A1-40A9-8BD0-48917D60F320}" srcId="{03F5918E-1DBD-4D34-89FC-A6E4A6033184}" destId="{E4415FF7-ACE0-4F60-9CF9-A9BA2A19BD53}" srcOrd="0" destOrd="0" parTransId="{1E62A908-1397-428F-A14E-A3C79F2B437B}" sibTransId="{3A1E7323-3E50-4C31-82A9-E439BA171732}"/>
    <dgm:cxn modelId="{C5D8BCF3-CBF2-43B1-BE2C-470BE8BD2532}" srcId="{B6474A94-9C5E-4DBA-B0FA-7F11ABCA3999}" destId="{468E5411-CE17-487A-997F-7B2A99C2E3E4}" srcOrd="3" destOrd="0" parTransId="{37176690-6EB6-41DC-A669-E83B09288851}" sibTransId="{19F488C5-8DD5-4BA2-894E-47ECE1F10FF0}"/>
    <dgm:cxn modelId="{12E0B661-E5C3-4FD7-82BF-211A835E96FF}" type="presOf" srcId="{0FC13381-3EFB-4EBE-90BF-87E994DC4F33}" destId="{E2907EEE-1CBE-4242-8349-5009F2E90830}" srcOrd="0" destOrd="0" presId="urn:microsoft.com/office/officeart/2005/8/layout/hierarchy2"/>
    <dgm:cxn modelId="{6CDCFC83-DA2E-4745-90CB-CF9AC9383286}" type="presOf" srcId="{E459979C-DBA9-4FD4-B9AD-198F0A8DB1BD}" destId="{582DF8C8-29C1-44CD-8A6C-9BB60A5B7D9E}" srcOrd="1" destOrd="0" presId="urn:microsoft.com/office/officeart/2005/8/layout/hierarchy2"/>
    <dgm:cxn modelId="{A41864C2-153A-481F-A770-CB99E069CB6E}" srcId="{03F5918E-1DBD-4D34-89FC-A6E4A6033184}" destId="{B6474A94-9C5E-4DBA-B0FA-7F11ABCA3999}" srcOrd="1" destOrd="0" parTransId="{E459979C-DBA9-4FD4-B9AD-198F0A8DB1BD}" sibTransId="{50852045-D0BD-406C-856A-1AD4BEFCDC73}"/>
    <dgm:cxn modelId="{6D5C648B-2F85-4CEF-9B49-FF877F13C1C2}" type="presOf" srcId="{0FC13381-3EFB-4EBE-90BF-87E994DC4F33}" destId="{8D345EC6-345F-426D-9151-CD1A5F57DB5B}" srcOrd="1" destOrd="0" presId="urn:microsoft.com/office/officeart/2005/8/layout/hierarchy2"/>
    <dgm:cxn modelId="{3E89BBB4-1F9F-4DAE-9325-5161C703E124}" srcId="{EA040F7A-E09A-4C50-954C-371EA9BD3B9E}" destId="{03F5918E-1DBD-4D34-89FC-A6E4A6033184}" srcOrd="0" destOrd="0" parTransId="{6F3A3246-9EF8-4EA7-BF28-8D0F0E1E152C}" sibTransId="{1F90B7D7-4415-47A9-B937-2F7FE5E6ED69}"/>
    <dgm:cxn modelId="{80C94271-FBE6-4334-A996-D6D6BE384761}" srcId="{E08609B3-3FFE-481B-930D-DA47F41AD013}" destId="{35652031-A423-46AF-B2B6-9823FD487CB8}" srcOrd="1" destOrd="0" parTransId="{9BF58190-ED03-4B16-BE56-59E04F626CCB}" sibTransId="{DB05C229-83EA-47AB-B717-EA9FCB9582E5}"/>
    <dgm:cxn modelId="{A725050F-D730-4CEF-8C26-6941D19F295B}" type="presOf" srcId="{1A6F5643-78A0-4CA8-97FE-A3E5FA9A8C24}" destId="{67F0569E-B00A-4A9E-9352-39CABD9E9A6E}" srcOrd="1" destOrd="0" presId="urn:microsoft.com/office/officeart/2005/8/layout/hierarchy2"/>
    <dgm:cxn modelId="{E5C506A2-B85D-4A59-B5A9-BBD90084492D}" type="presOf" srcId="{B6474A94-9C5E-4DBA-B0FA-7F11ABCA3999}" destId="{AED904E8-F7AB-4978-A7DD-AC6CE3010BAA}" srcOrd="0" destOrd="0" presId="urn:microsoft.com/office/officeart/2005/8/layout/hierarchy2"/>
    <dgm:cxn modelId="{7CCAA70C-F8A7-4EB5-B3AD-D89A2BF55D31}" type="presOf" srcId="{FB73B10E-218A-4CCE-AE31-615EE1C50B74}" destId="{8F8128F5-1156-4439-BCDB-BA7A6DFC9DC2}" srcOrd="1" destOrd="0" presId="urn:microsoft.com/office/officeart/2005/8/layout/hierarchy2"/>
    <dgm:cxn modelId="{4A3F19BB-F02B-43E0-BD78-86EEB8E66034}" type="presOf" srcId="{EA040F7A-E09A-4C50-954C-371EA9BD3B9E}" destId="{9A1683A6-DA49-48D4-A960-56B2F1ADA24D}" srcOrd="0" destOrd="0" presId="urn:microsoft.com/office/officeart/2005/8/layout/hierarchy2"/>
    <dgm:cxn modelId="{8FAF984A-6C5D-4D63-8F15-67D3565D0084}" type="presOf" srcId="{1E62A908-1397-428F-A14E-A3C79F2B437B}" destId="{EC52409F-3403-4364-A8E6-0B6825FC4C1E}" srcOrd="0" destOrd="0" presId="urn:microsoft.com/office/officeart/2005/8/layout/hierarchy2"/>
    <dgm:cxn modelId="{18B8A32A-28F0-45B2-B209-E0E46EAE4389}" type="presOf" srcId="{36A72219-BBFE-4E34-9DDE-F41F349AA9E0}" destId="{1662592A-E6A9-4D5E-9DA4-0CD8DB3A9011}" srcOrd="1" destOrd="0" presId="urn:microsoft.com/office/officeart/2005/8/layout/hierarchy2"/>
    <dgm:cxn modelId="{E7E8813D-FB14-4735-A01B-BA61C975C93F}" srcId="{B6474A94-9C5E-4DBA-B0FA-7F11ABCA3999}" destId="{C10872AA-B0E3-427B-8086-EBA380B9F76C}" srcOrd="1" destOrd="0" parTransId="{FB73B10E-218A-4CCE-AE31-615EE1C50B74}" sibTransId="{B43CC59A-DD86-4D75-848B-A4DE42D5612D}"/>
    <dgm:cxn modelId="{56A03AD1-7A31-43AA-8ED2-0A0FD7FF0ED8}" srcId="{B6474A94-9C5E-4DBA-B0FA-7F11ABCA3999}" destId="{E08609B3-3FFE-481B-930D-DA47F41AD013}" srcOrd="0" destOrd="0" parTransId="{ACC35A2A-BF57-4CDA-A190-C69D699E8BF8}" sibTransId="{A6FBB475-7E28-4C93-A16C-DEE30FF34212}"/>
    <dgm:cxn modelId="{6094FA13-31F4-43B4-A5A5-A821ECAE195D}" srcId="{E08609B3-3FFE-481B-930D-DA47F41AD013}" destId="{9F50AFAC-7BE0-4BEF-AA10-F12AAEFD3A9D}" srcOrd="0" destOrd="0" parTransId="{1A6F5643-78A0-4CA8-97FE-A3E5FA9A8C24}" sibTransId="{B95E18A2-A559-4290-BFA0-147E41617BEF}"/>
    <dgm:cxn modelId="{17F439F1-DCFA-4417-B5D7-61C1EA04B3F3}" type="presOf" srcId="{9F50AFAC-7BE0-4BEF-AA10-F12AAEFD3A9D}" destId="{F5E33E5E-0710-4BED-9518-0E931384D54B}" srcOrd="0" destOrd="0" presId="urn:microsoft.com/office/officeart/2005/8/layout/hierarchy2"/>
    <dgm:cxn modelId="{7096E841-8B15-4CAE-9D30-84A4AD7FA8FB}" type="presOf" srcId="{7E41E621-EA7E-4189-906E-7B1F26F85D3B}" destId="{A6501F0D-5C85-41C6-A7D2-B0EE6F64CECD}" srcOrd="0" destOrd="0" presId="urn:microsoft.com/office/officeart/2005/8/layout/hierarchy2"/>
    <dgm:cxn modelId="{48EF5A62-3994-4164-9170-D02B9319BE52}" type="presOf" srcId="{63DCF875-3A2F-4C44-8E78-45DC7DCC2D99}" destId="{787670A4-B0C5-44B3-B6F9-4B946AD19D25}" srcOrd="0" destOrd="0" presId="urn:microsoft.com/office/officeart/2005/8/layout/hierarchy2"/>
    <dgm:cxn modelId="{B8B52E26-7B54-48D3-BA0C-BD1670255752}" type="presOf" srcId="{9BF58190-ED03-4B16-BE56-59E04F626CCB}" destId="{E53E0BD2-449A-42D8-9458-CEB85495F108}" srcOrd="0" destOrd="0" presId="urn:microsoft.com/office/officeart/2005/8/layout/hierarchy2"/>
    <dgm:cxn modelId="{B708D874-0309-4BB9-9CC2-CA5B04752BAB}" srcId="{9F50AFAC-7BE0-4BEF-AA10-F12AAEFD3A9D}" destId="{3DD63CD6-26E2-4D81-8A00-FB7FB16B0E8B}" srcOrd="2" destOrd="0" parTransId="{63DCF875-3A2F-4C44-8E78-45DC7DCC2D99}" sibTransId="{80DE746D-5F5E-4A2F-B92B-9AA1CA34E266}"/>
    <dgm:cxn modelId="{92A88450-636F-4CCB-A864-05F46D0EA1AD}" type="presOf" srcId="{35652031-A423-46AF-B2B6-9823FD487CB8}" destId="{F86B55EF-04DC-4C1C-9F95-5F696454D557}" srcOrd="0" destOrd="0" presId="urn:microsoft.com/office/officeart/2005/8/layout/hierarchy2"/>
    <dgm:cxn modelId="{81FFB593-D971-4EFD-B224-6A6485AC9D5D}" type="presOf" srcId="{696FC18A-2725-41CB-9D39-BF11FE560712}" destId="{856AB8E6-8B4D-4394-B835-17EFE26BD3E6}" srcOrd="0" destOrd="0" presId="urn:microsoft.com/office/officeart/2005/8/layout/hierarchy2"/>
    <dgm:cxn modelId="{B2FD55F3-AF99-4C33-B841-2AA2013BB8BC}" type="presOf" srcId="{1A6F5643-78A0-4CA8-97FE-A3E5FA9A8C24}" destId="{B8117E8E-3454-4AB5-B327-DFD87125232E}" srcOrd="0" destOrd="0" presId="urn:microsoft.com/office/officeart/2005/8/layout/hierarchy2"/>
    <dgm:cxn modelId="{77AC2AFA-BD4C-4409-A377-78E14AC784F3}" type="presOf" srcId="{37176690-6EB6-41DC-A669-E83B09288851}" destId="{B4DE9326-07BA-4639-AA7D-4F2BF5973F1C}" srcOrd="1" destOrd="0" presId="urn:microsoft.com/office/officeart/2005/8/layout/hierarchy2"/>
    <dgm:cxn modelId="{E7AA1E2E-AC6E-49A6-8A80-502ADC85429D}" type="presOf" srcId="{ACC35A2A-BF57-4CDA-A190-C69D699E8BF8}" destId="{51372532-6BAA-45F3-A56C-217EFE4EDCF2}" srcOrd="0" destOrd="0" presId="urn:microsoft.com/office/officeart/2005/8/layout/hierarchy2"/>
    <dgm:cxn modelId="{E1C51554-6607-458C-A820-A66F670061AF}" type="presOf" srcId="{9BF58190-ED03-4B16-BE56-59E04F626CCB}" destId="{0224135D-B03B-4A54-B7D1-0178717297C2}" srcOrd="1" destOrd="0" presId="urn:microsoft.com/office/officeart/2005/8/layout/hierarchy2"/>
    <dgm:cxn modelId="{8226986B-5014-46CB-AA05-BE8D7AFBA2B8}" type="presOf" srcId="{E08609B3-3FFE-481B-930D-DA47F41AD013}" destId="{AFC472D5-E6E9-4F58-A87A-4D221720BF92}" srcOrd="0" destOrd="0" presId="urn:microsoft.com/office/officeart/2005/8/layout/hierarchy2"/>
    <dgm:cxn modelId="{403FFB31-9F5A-4F99-888E-42D281FDBF1F}" srcId="{B6474A94-9C5E-4DBA-B0FA-7F11ABCA3999}" destId="{7E41E621-EA7E-4189-906E-7B1F26F85D3B}" srcOrd="2" destOrd="0" parTransId="{8A7200DC-6206-4950-A201-82B1C8588907}" sibTransId="{2F3030D3-ACA8-4C61-9796-A90A66EAAB95}"/>
    <dgm:cxn modelId="{F00F2F0D-2020-429E-9C5F-D372B8B97E2E}" type="presOf" srcId="{8A7200DC-6206-4950-A201-82B1C8588907}" destId="{3826C46C-C986-4EE7-BB24-3DC723A4EBE0}" srcOrd="0" destOrd="0" presId="urn:microsoft.com/office/officeart/2005/8/layout/hierarchy2"/>
    <dgm:cxn modelId="{02594A35-117B-4177-878C-9A7B273F1CC3}" type="presOf" srcId="{36A72219-BBFE-4E34-9DDE-F41F349AA9E0}" destId="{EC6651C1-7689-4591-BCEC-3F23C90533AB}" srcOrd="0" destOrd="0" presId="urn:microsoft.com/office/officeart/2005/8/layout/hierarchy2"/>
    <dgm:cxn modelId="{7F2E7E8B-D910-4205-A9A5-601F0A630886}" srcId="{9F50AFAC-7BE0-4BEF-AA10-F12AAEFD3A9D}" destId="{ACF7C26C-DC48-43EA-8356-BAEBD41E53A4}" srcOrd="0" destOrd="0" parTransId="{36A72219-BBFE-4E34-9DDE-F41F349AA9E0}" sibTransId="{A93312B9-2ABB-4236-A043-F46D1B8CD1B1}"/>
    <dgm:cxn modelId="{C747CF17-5448-4D1C-A779-ABCA3DEF40BD}" type="presOf" srcId="{8A7200DC-6206-4950-A201-82B1C8588907}" destId="{C623E72A-3DB5-434B-ACE5-58CA21DA602D}" srcOrd="1" destOrd="0" presId="urn:microsoft.com/office/officeart/2005/8/layout/hierarchy2"/>
    <dgm:cxn modelId="{2B9B5D29-A033-4B7C-832D-7EA7BC4042E2}" type="presOf" srcId="{37176690-6EB6-41DC-A669-E83B09288851}" destId="{4A48069D-0F8E-4B89-859E-895BBF7F8CF4}" srcOrd="0" destOrd="0" presId="urn:microsoft.com/office/officeart/2005/8/layout/hierarchy2"/>
    <dgm:cxn modelId="{922498F2-C41E-41C3-8DD8-D569891B22F9}" type="presOf" srcId="{ACC35A2A-BF57-4CDA-A190-C69D699E8BF8}" destId="{86F5FE68-556C-47A7-95C7-C59A9E8AE387}" srcOrd="1" destOrd="0" presId="urn:microsoft.com/office/officeart/2005/8/layout/hierarchy2"/>
    <dgm:cxn modelId="{BE21C0F8-735B-427F-A25F-53CE8AC962EE}" type="presOf" srcId="{3DD63CD6-26E2-4D81-8A00-FB7FB16B0E8B}" destId="{E6C74CE8-0F0C-48A8-8E7F-332A387DE5A0}" srcOrd="0" destOrd="0" presId="urn:microsoft.com/office/officeart/2005/8/layout/hierarchy2"/>
    <dgm:cxn modelId="{566B276D-F1AF-4B3D-978A-7423A9F33282}" type="presOf" srcId="{63DCF875-3A2F-4C44-8E78-45DC7DCC2D99}" destId="{BC15AFD6-D0B6-4CB5-893A-24B3572BB1A0}" srcOrd="1" destOrd="0" presId="urn:microsoft.com/office/officeart/2005/8/layout/hierarchy2"/>
    <dgm:cxn modelId="{B14979F7-B52B-4908-B852-8DC58BF8137D}" type="presOf" srcId="{C10872AA-B0E3-427B-8086-EBA380B9F76C}" destId="{B40A097F-2F07-44A8-BFBA-4D52E0D9ACDE}" srcOrd="0" destOrd="0" presId="urn:microsoft.com/office/officeart/2005/8/layout/hierarchy2"/>
    <dgm:cxn modelId="{245E3996-6986-442A-8B1E-3F4B7FAD2755}" type="presOf" srcId="{1E62A908-1397-428F-A14E-A3C79F2B437B}" destId="{E6D1A94F-CFA7-4595-9FDF-437B134AEF78}" srcOrd="1" destOrd="0" presId="urn:microsoft.com/office/officeart/2005/8/layout/hierarchy2"/>
    <dgm:cxn modelId="{83E3AC1E-C195-43EA-AC54-D286170F74F4}" type="presOf" srcId="{E4415FF7-ACE0-4F60-9CF9-A9BA2A19BD53}" destId="{4F2F28BE-CCCD-4D17-94C5-6CCB9DBDB964}" srcOrd="0" destOrd="0" presId="urn:microsoft.com/office/officeart/2005/8/layout/hierarchy2"/>
    <dgm:cxn modelId="{4AB94CD7-02DA-41EB-A8F2-03D2592F4BA3}" type="presParOf" srcId="{9A1683A6-DA49-48D4-A960-56B2F1ADA24D}" destId="{596DBB88-BC54-4A0B-99C3-4AA779BD0C05}" srcOrd="0" destOrd="0" presId="urn:microsoft.com/office/officeart/2005/8/layout/hierarchy2"/>
    <dgm:cxn modelId="{CD997185-6BFA-4B06-ABB9-4C54FC8191C0}" type="presParOf" srcId="{596DBB88-BC54-4A0B-99C3-4AA779BD0C05}" destId="{50C66117-8ABC-4680-8110-008BFC59A079}" srcOrd="0" destOrd="0" presId="urn:microsoft.com/office/officeart/2005/8/layout/hierarchy2"/>
    <dgm:cxn modelId="{977CE5AC-9B9D-4774-8BA3-B88684E3E534}" type="presParOf" srcId="{596DBB88-BC54-4A0B-99C3-4AA779BD0C05}" destId="{394AD48D-FB22-4892-B3B4-175F46BBD039}" srcOrd="1" destOrd="0" presId="urn:microsoft.com/office/officeart/2005/8/layout/hierarchy2"/>
    <dgm:cxn modelId="{ED043793-6976-470C-810D-FB8D779B9706}" type="presParOf" srcId="{394AD48D-FB22-4892-B3B4-175F46BBD039}" destId="{EC52409F-3403-4364-A8E6-0B6825FC4C1E}" srcOrd="0" destOrd="0" presId="urn:microsoft.com/office/officeart/2005/8/layout/hierarchy2"/>
    <dgm:cxn modelId="{7BF6329A-54FD-42D4-9075-EACE9B8E6B77}" type="presParOf" srcId="{EC52409F-3403-4364-A8E6-0B6825FC4C1E}" destId="{E6D1A94F-CFA7-4595-9FDF-437B134AEF78}" srcOrd="0" destOrd="0" presId="urn:microsoft.com/office/officeart/2005/8/layout/hierarchy2"/>
    <dgm:cxn modelId="{99CADB42-F31F-4C82-A871-CEF614DCDE60}" type="presParOf" srcId="{394AD48D-FB22-4892-B3B4-175F46BBD039}" destId="{A00800DE-5723-44D5-B3E9-7340661D5C0D}" srcOrd="1" destOrd="0" presId="urn:microsoft.com/office/officeart/2005/8/layout/hierarchy2"/>
    <dgm:cxn modelId="{FB08120D-7782-4069-8ACA-8515EF5C4E16}" type="presParOf" srcId="{A00800DE-5723-44D5-B3E9-7340661D5C0D}" destId="{4F2F28BE-CCCD-4D17-94C5-6CCB9DBDB964}" srcOrd="0" destOrd="0" presId="urn:microsoft.com/office/officeart/2005/8/layout/hierarchy2"/>
    <dgm:cxn modelId="{E492A468-7312-4FB5-B651-B24D86E2398F}" type="presParOf" srcId="{A00800DE-5723-44D5-B3E9-7340661D5C0D}" destId="{8D552E7A-FB99-4FE0-A262-DC5BFCDA55E8}" srcOrd="1" destOrd="0" presId="urn:microsoft.com/office/officeart/2005/8/layout/hierarchy2"/>
    <dgm:cxn modelId="{AEFF494D-0C10-4F73-B53E-BB76BC9A3837}" type="presParOf" srcId="{394AD48D-FB22-4892-B3B4-175F46BBD039}" destId="{6F1C6E94-4E30-4C71-B311-B4E700491230}" srcOrd="2" destOrd="0" presId="urn:microsoft.com/office/officeart/2005/8/layout/hierarchy2"/>
    <dgm:cxn modelId="{07947AAB-AF0B-4F62-AE7C-8C126E971DEB}" type="presParOf" srcId="{6F1C6E94-4E30-4C71-B311-B4E700491230}" destId="{582DF8C8-29C1-44CD-8A6C-9BB60A5B7D9E}" srcOrd="0" destOrd="0" presId="urn:microsoft.com/office/officeart/2005/8/layout/hierarchy2"/>
    <dgm:cxn modelId="{61C6C0C2-02E3-4A82-BDE8-ED75DCF6D94B}" type="presParOf" srcId="{394AD48D-FB22-4892-B3B4-175F46BBD039}" destId="{3FBC2C07-2F16-4E45-A87A-3B86F34C197A}" srcOrd="3" destOrd="0" presId="urn:microsoft.com/office/officeart/2005/8/layout/hierarchy2"/>
    <dgm:cxn modelId="{33021C14-DF52-4F5C-884B-1BE67D70A616}" type="presParOf" srcId="{3FBC2C07-2F16-4E45-A87A-3B86F34C197A}" destId="{AED904E8-F7AB-4978-A7DD-AC6CE3010BAA}" srcOrd="0" destOrd="0" presId="urn:microsoft.com/office/officeart/2005/8/layout/hierarchy2"/>
    <dgm:cxn modelId="{8277C5E4-B86C-4B00-86B9-59AE4639EB81}" type="presParOf" srcId="{3FBC2C07-2F16-4E45-A87A-3B86F34C197A}" destId="{3645C4D1-91FE-463E-8B5E-DD34E773BE7F}" srcOrd="1" destOrd="0" presId="urn:microsoft.com/office/officeart/2005/8/layout/hierarchy2"/>
    <dgm:cxn modelId="{62A2AF4A-C5DB-4507-B58D-A9321ADAA123}" type="presParOf" srcId="{3645C4D1-91FE-463E-8B5E-DD34E773BE7F}" destId="{51372532-6BAA-45F3-A56C-217EFE4EDCF2}" srcOrd="0" destOrd="0" presId="urn:microsoft.com/office/officeart/2005/8/layout/hierarchy2"/>
    <dgm:cxn modelId="{8B5A103F-CA58-450D-9F74-395DD93394B9}" type="presParOf" srcId="{51372532-6BAA-45F3-A56C-217EFE4EDCF2}" destId="{86F5FE68-556C-47A7-95C7-C59A9E8AE387}" srcOrd="0" destOrd="0" presId="urn:microsoft.com/office/officeart/2005/8/layout/hierarchy2"/>
    <dgm:cxn modelId="{A0F7C9B0-15D2-4B01-8654-AA80C9E0D4D0}" type="presParOf" srcId="{3645C4D1-91FE-463E-8B5E-DD34E773BE7F}" destId="{B2BBDE41-0293-4835-9F31-5C36A9B654D4}" srcOrd="1" destOrd="0" presId="urn:microsoft.com/office/officeart/2005/8/layout/hierarchy2"/>
    <dgm:cxn modelId="{CFC8325E-2971-4273-94AC-B7717B5472E3}" type="presParOf" srcId="{B2BBDE41-0293-4835-9F31-5C36A9B654D4}" destId="{AFC472D5-E6E9-4F58-A87A-4D221720BF92}" srcOrd="0" destOrd="0" presId="urn:microsoft.com/office/officeart/2005/8/layout/hierarchy2"/>
    <dgm:cxn modelId="{C2FC3C18-8151-4293-8D6B-48FB455EFB43}" type="presParOf" srcId="{B2BBDE41-0293-4835-9F31-5C36A9B654D4}" destId="{8589702B-D41C-4BBA-AF7F-DB3ED4972A30}" srcOrd="1" destOrd="0" presId="urn:microsoft.com/office/officeart/2005/8/layout/hierarchy2"/>
    <dgm:cxn modelId="{3C3A5649-7107-4EDC-8AD1-9AF27EC641E8}" type="presParOf" srcId="{8589702B-D41C-4BBA-AF7F-DB3ED4972A30}" destId="{B8117E8E-3454-4AB5-B327-DFD87125232E}" srcOrd="0" destOrd="0" presId="urn:microsoft.com/office/officeart/2005/8/layout/hierarchy2"/>
    <dgm:cxn modelId="{182544C1-6269-4323-9050-5DB9B9130947}" type="presParOf" srcId="{B8117E8E-3454-4AB5-B327-DFD87125232E}" destId="{67F0569E-B00A-4A9E-9352-39CABD9E9A6E}" srcOrd="0" destOrd="0" presId="urn:microsoft.com/office/officeart/2005/8/layout/hierarchy2"/>
    <dgm:cxn modelId="{CC0D7FEE-928D-4A04-BDE6-A5B4F56F4201}" type="presParOf" srcId="{8589702B-D41C-4BBA-AF7F-DB3ED4972A30}" destId="{D9183834-E567-4A70-9CF1-C6A5F1D5707C}" srcOrd="1" destOrd="0" presId="urn:microsoft.com/office/officeart/2005/8/layout/hierarchy2"/>
    <dgm:cxn modelId="{E5CEFB0E-D807-4AE4-B009-6CCDB34694D0}" type="presParOf" srcId="{D9183834-E567-4A70-9CF1-C6A5F1D5707C}" destId="{F5E33E5E-0710-4BED-9518-0E931384D54B}" srcOrd="0" destOrd="0" presId="urn:microsoft.com/office/officeart/2005/8/layout/hierarchy2"/>
    <dgm:cxn modelId="{19793DAB-E017-4DE9-A586-A92FFBEB6D1C}" type="presParOf" srcId="{D9183834-E567-4A70-9CF1-C6A5F1D5707C}" destId="{04A050BB-E81B-404E-B752-203EAD08FBCD}" srcOrd="1" destOrd="0" presId="urn:microsoft.com/office/officeart/2005/8/layout/hierarchy2"/>
    <dgm:cxn modelId="{550ECB96-42D4-4E5E-8264-1755659DA264}" type="presParOf" srcId="{04A050BB-E81B-404E-B752-203EAD08FBCD}" destId="{EC6651C1-7689-4591-BCEC-3F23C90533AB}" srcOrd="0" destOrd="0" presId="urn:microsoft.com/office/officeart/2005/8/layout/hierarchy2"/>
    <dgm:cxn modelId="{63E96BEC-912E-44CD-8F30-4D442AAB484C}" type="presParOf" srcId="{EC6651C1-7689-4591-BCEC-3F23C90533AB}" destId="{1662592A-E6A9-4D5E-9DA4-0CD8DB3A9011}" srcOrd="0" destOrd="0" presId="urn:microsoft.com/office/officeart/2005/8/layout/hierarchy2"/>
    <dgm:cxn modelId="{4A6C4B3D-FD45-4B82-A5FD-DC86B670346D}" type="presParOf" srcId="{04A050BB-E81B-404E-B752-203EAD08FBCD}" destId="{AB7E458D-A59D-43A1-A451-FD7C8A822717}" srcOrd="1" destOrd="0" presId="urn:microsoft.com/office/officeart/2005/8/layout/hierarchy2"/>
    <dgm:cxn modelId="{EE3A66E4-6DED-4386-9C15-FB53D456D255}" type="presParOf" srcId="{AB7E458D-A59D-43A1-A451-FD7C8A822717}" destId="{0F89BE2A-0491-498F-A1C3-AA05039D124D}" srcOrd="0" destOrd="0" presId="urn:microsoft.com/office/officeart/2005/8/layout/hierarchy2"/>
    <dgm:cxn modelId="{DD3CB64F-A261-4008-A5D2-8BB802F6AD93}" type="presParOf" srcId="{AB7E458D-A59D-43A1-A451-FD7C8A822717}" destId="{B781E1D3-736C-4B7B-A75A-854588877D30}" srcOrd="1" destOrd="0" presId="urn:microsoft.com/office/officeart/2005/8/layout/hierarchy2"/>
    <dgm:cxn modelId="{A4AE0753-66F0-4B22-BE78-3277E12AF17F}" type="presParOf" srcId="{04A050BB-E81B-404E-B752-203EAD08FBCD}" destId="{E2907EEE-1CBE-4242-8349-5009F2E90830}" srcOrd="2" destOrd="0" presId="urn:microsoft.com/office/officeart/2005/8/layout/hierarchy2"/>
    <dgm:cxn modelId="{82F39FDE-9192-45AE-B6AF-09DE17E358F7}" type="presParOf" srcId="{E2907EEE-1CBE-4242-8349-5009F2E90830}" destId="{8D345EC6-345F-426D-9151-CD1A5F57DB5B}" srcOrd="0" destOrd="0" presId="urn:microsoft.com/office/officeart/2005/8/layout/hierarchy2"/>
    <dgm:cxn modelId="{6490B148-455B-414B-B526-0684671377EC}" type="presParOf" srcId="{04A050BB-E81B-404E-B752-203EAD08FBCD}" destId="{0053A675-2878-4DE0-AFE3-0AD3440875BB}" srcOrd="3" destOrd="0" presId="urn:microsoft.com/office/officeart/2005/8/layout/hierarchy2"/>
    <dgm:cxn modelId="{3A56874D-C490-4ED0-93B8-D81339A258BC}" type="presParOf" srcId="{0053A675-2878-4DE0-AFE3-0AD3440875BB}" destId="{856AB8E6-8B4D-4394-B835-17EFE26BD3E6}" srcOrd="0" destOrd="0" presId="urn:microsoft.com/office/officeart/2005/8/layout/hierarchy2"/>
    <dgm:cxn modelId="{81F2196A-0624-46C0-8622-32F962FC9EDE}" type="presParOf" srcId="{0053A675-2878-4DE0-AFE3-0AD3440875BB}" destId="{2DC880DE-4AAB-41B0-9FA9-C243AAEBD803}" srcOrd="1" destOrd="0" presId="urn:microsoft.com/office/officeart/2005/8/layout/hierarchy2"/>
    <dgm:cxn modelId="{46DC19BF-EE14-43C5-91B4-F614755ACC19}" type="presParOf" srcId="{04A050BB-E81B-404E-B752-203EAD08FBCD}" destId="{787670A4-B0C5-44B3-B6F9-4B946AD19D25}" srcOrd="4" destOrd="0" presId="urn:microsoft.com/office/officeart/2005/8/layout/hierarchy2"/>
    <dgm:cxn modelId="{0B00F0DC-EA83-45A1-BAF0-66759D4A8702}" type="presParOf" srcId="{787670A4-B0C5-44B3-B6F9-4B946AD19D25}" destId="{BC15AFD6-D0B6-4CB5-893A-24B3572BB1A0}" srcOrd="0" destOrd="0" presId="urn:microsoft.com/office/officeart/2005/8/layout/hierarchy2"/>
    <dgm:cxn modelId="{EABFEAC9-CB8B-4D3E-823A-F5AB94EA139F}" type="presParOf" srcId="{04A050BB-E81B-404E-B752-203EAD08FBCD}" destId="{2EAB1738-9E79-43A6-B3E6-D49CF742B0A2}" srcOrd="5" destOrd="0" presId="urn:microsoft.com/office/officeart/2005/8/layout/hierarchy2"/>
    <dgm:cxn modelId="{8F6AF9ED-9F47-4CC9-8025-08384846ACAD}" type="presParOf" srcId="{2EAB1738-9E79-43A6-B3E6-D49CF742B0A2}" destId="{E6C74CE8-0F0C-48A8-8E7F-332A387DE5A0}" srcOrd="0" destOrd="0" presId="urn:microsoft.com/office/officeart/2005/8/layout/hierarchy2"/>
    <dgm:cxn modelId="{D67E5F98-B1C3-4EE7-B21C-3F194C374315}" type="presParOf" srcId="{2EAB1738-9E79-43A6-B3E6-D49CF742B0A2}" destId="{CF7958C2-B01F-46E3-920B-7A4BAE57818C}" srcOrd="1" destOrd="0" presId="urn:microsoft.com/office/officeart/2005/8/layout/hierarchy2"/>
    <dgm:cxn modelId="{5165C10B-8057-4A45-8CA6-E14A7802AB0E}" type="presParOf" srcId="{8589702B-D41C-4BBA-AF7F-DB3ED4972A30}" destId="{E53E0BD2-449A-42D8-9458-CEB85495F108}" srcOrd="2" destOrd="0" presId="urn:microsoft.com/office/officeart/2005/8/layout/hierarchy2"/>
    <dgm:cxn modelId="{42EB481A-02E9-4C6A-BDD8-C64677A06586}" type="presParOf" srcId="{E53E0BD2-449A-42D8-9458-CEB85495F108}" destId="{0224135D-B03B-4A54-B7D1-0178717297C2}" srcOrd="0" destOrd="0" presId="urn:microsoft.com/office/officeart/2005/8/layout/hierarchy2"/>
    <dgm:cxn modelId="{00765C18-DA8F-4292-9096-E9FD5A662E19}" type="presParOf" srcId="{8589702B-D41C-4BBA-AF7F-DB3ED4972A30}" destId="{EB829B05-A014-4A6F-866C-359FDFAB8886}" srcOrd="3" destOrd="0" presId="urn:microsoft.com/office/officeart/2005/8/layout/hierarchy2"/>
    <dgm:cxn modelId="{CD234322-0FCE-4D52-8364-C7774653AEC2}" type="presParOf" srcId="{EB829B05-A014-4A6F-866C-359FDFAB8886}" destId="{F86B55EF-04DC-4C1C-9F95-5F696454D557}" srcOrd="0" destOrd="0" presId="urn:microsoft.com/office/officeart/2005/8/layout/hierarchy2"/>
    <dgm:cxn modelId="{48AAD711-7B22-4934-84E3-D7DCC08645DA}" type="presParOf" srcId="{EB829B05-A014-4A6F-866C-359FDFAB8886}" destId="{63C44DFD-8BB3-41FA-8503-D95A1CA12006}" srcOrd="1" destOrd="0" presId="urn:microsoft.com/office/officeart/2005/8/layout/hierarchy2"/>
    <dgm:cxn modelId="{17C5A352-E28A-4793-A7CD-5FE91B2D3632}" type="presParOf" srcId="{3645C4D1-91FE-463E-8B5E-DD34E773BE7F}" destId="{F1049D93-2535-4544-AD2F-1E8B21AC0928}" srcOrd="2" destOrd="0" presId="urn:microsoft.com/office/officeart/2005/8/layout/hierarchy2"/>
    <dgm:cxn modelId="{9238A82E-9BD3-48D9-996D-2C55C7374E1C}" type="presParOf" srcId="{F1049D93-2535-4544-AD2F-1E8B21AC0928}" destId="{8F8128F5-1156-4439-BCDB-BA7A6DFC9DC2}" srcOrd="0" destOrd="0" presId="urn:microsoft.com/office/officeart/2005/8/layout/hierarchy2"/>
    <dgm:cxn modelId="{C4879D55-C7C2-459D-B765-858849F68711}" type="presParOf" srcId="{3645C4D1-91FE-463E-8B5E-DD34E773BE7F}" destId="{4657C544-38F3-43BC-82FB-A8A582DAD600}" srcOrd="3" destOrd="0" presId="urn:microsoft.com/office/officeart/2005/8/layout/hierarchy2"/>
    <dgm:cxn modelId="{884EA1ED-0B8C-41D0-9313-27F5AED8705F}" type="presParOf" srcId="{4657C544-38F3-43BC-82FB-A8A582DAD600}" destId="{B40A097F-2F07-44A8-BFBA-4D52E0D9ACDE}" srcOrd="0" destOrd="0" presId="urn:microsoft.com/office/officeart/2005/8/layout/hierarchy2"/>
    <dgm:cxn modelId="{9E9B04B1-9AD5-444D-BE98-3C9007B537F7}" type="presParOf" srcId="{4657C544-38F3-43BC-82FB-A8A582DAD600}" destId="{CC9E0EF0-B3EB-4DAF-82CE-F9C0FCB4EFED}" srcOrd="1" destOrd="0" presId="urn:microsoft.com/office/officeart/2005/8/layout/hierarchy2"/>
    <dgm:cxn modelId="{E72FFE62-1ECB-4561-8F09-8073E7BDFE2D}" type="presParOf" srcId="{3645C4D1-91FE-463E-8B5E-DD34E773BE7F}" destId="{3826C46C-C986-4EE7-BB24-3DC723A4EBE0}" srcOrd="4" destOrd="0" presId="urn:microsoft.com/office/officeart/2005/8/layout/hierarchy2"/>
    <dgm:cxn modelId="{39018C15-BC59-4205-9063-8E57DCC76306}" type="presParOf" srcId="{3826C46C-C986-4EE7-BB24-3DC723A4EBE0}" destId="{C623E72A-3DB5-434B-ACE5-58CA21DA602D}" srcOrd="0" destOrd="0" presId="urn:microsoft.com/office/officeart/2005/8/layout/hierarchy2"/>
    <dgm:cxn modelId="{AE16DEC3-71F7-4129-8455-ADAFC5482EC1}" type="presParOf" srcId="{3645C4D1-91FE-463E-8B5E-DD34E773BE7F}" destId="{162F0FC6-2BA5-4EAD-B47B-7B1DA1990EE0}" srcOrd="5" destOrd="0" presId="urn:microsoft.com/office/officeart/2005/8/layout/hierarchy2"/>
    <dgm:cxn modelId="{2308EFE9-89EB-496E-8846-872B108C6CC9}" type="presParOf" srcId="{162F0FC6-2BA5-4EAD-B47B-7B1DA1990EE0}" destId="{A6501F0D-5C85-41C6-A7D2-B0EE6F64CECD}" srcOrd="0" destOrd="0" presId="urn:microsoft.com/office/officeart/2005/8/layout/hierarchy2"/>
    <dgm:cxn modelId="{8B26036D-3099-4CF6-8606-3F3246FC647E}" type="presParOf" srcId="{162F0FC6-2BA5-4EAD-B47B-7B1DA1990EE0}" destId="{02AFD6A1-D822-4A14-AB84-DB09BA047D26}" srcOrd="1" destOrd="0" presId="urn:microsoft.com/office/officeart/2005/8/layout/hierarchy2"/>
    <dgm:cxn modelId="{A96BA493-C025-45E4-8CDA-61A23274094A}" type="presParOf" srcId="{3645C4D1-91FE-463E-8B5E-DD34E773BE7F}" destId="{4A48069D-0F8E-4B89-859E-895BBF7F8CF4}" srcOrd="6" destOrd="0" presId="urn:microsoft.com/office/officeart/2005/8/layout/hierarchy2"/>
    <dgm:cxn modelId="{E79992AB-603F-4482-BCF4-92078F1C4A76}" type="presParOf" srcId="{4A48069D-0F8E-4B89-859E-895BBF7F8CF4}" destId="{B4DE9326-07BA-4639-AA7D-4F2BF5973F1C}" srcOrd="0" destOrd="0" presId="urn:microsoft.com/office/officeart/2005/8/layout/hierarchy2"/>
    <dgm:cxn modelId="{1F61CE9E-89C9-4FB1-8077-C4159F1C0972}" type="presParOf" srcId="{3645C4D1-91FE-463E-8B5E-DD34E773BE7F}" destId="{7CDD8402-A528-4F82-A1F5-FE939C08930A}" srcOrd="7" destOrd="0" presId="urn:microsoft.com/office/officeart/2005/8/layout/hierarchy2"/>
    <dgm:cxn modelId="{4C442834-9D68-4E6D-94E0-4A90AE45311D}" type="presParOf" srcId="{7CDD8402-A528-4F82-A1F5-FE939C08930A}" destId="{3536FAA4-4367-42D4-87B7-DCF4A4055CC2}" srcOrd="0" destOrd="0" presId="urn:microsoft.com/office/officeart/2005/8/layout/hierarchy2"/>
    <dgm:cxn modelId="{6EF6D652-1486-460C-8A36-4A109CB1881E}" type="presParOf" srcId="{7CDD8402-A528-4F82-A1F5-FE939C08930A}" destId="{20EE7D84-EE1C-4975-B0E0-58EFE8FC23B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585AA5-2A47-42F6-A619-A6946038D672}"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373312FE-2544-4CBA-9AAE-C2888DA43FBA}">
      <dgm:prSet phldrT="[テキスト]" custT="1">
        <dgm:style>
          <a:lnRef idx="3">
            <a:schemeClr val="lt1"/>
          </a:lnRef>
          <a:fillRef idx="1">
            <a:schemeClr val="accent5"/>
          </a:fillRef>
          <a:effectRef idx="1">
            <a:schemeClr val="accent5"/>
          </a:effectRef>
          <a:fontRef idx="minor">
            <a:schemeClr val="lt1"/>
          </a:fontRef>
        </dgm:style>
      </dgm:prSet>
      <dgm:spPr/>
      <dgm:t>
        <a:bodyPr/>
        <a:lstStyle/>
        <a:p>
          <a:r>
            <a:rPr kumimoji="1" lang="ja-JP" altLang="en-US" sz="1800" b="1" dirty="0" smtClean="0"/>
            <a:t>債</a:t>
          </a:r>
          <a:r>
            <a:rPr kumimoji="1" lang="en-US" altLang="ja-JP" sz="1800" b="1" dirty="0" smtClean="0"/>
            <a:t/>
          </a:r>
          <a:br>
            <a:rPr kumimoji="1" lang="en-US" altLang="ja-JP" sz="1800" b="1" dirty="0" smtClean="0"/>
          </a:br>
          <a:r>
            <a:rPr kumimoji="1" lang="ja-JP" altLang="en-US" sz="1800" b="1" dirty="0" smtClean="0"/>
            <a:t>権</a:t>
          </a:r>
          <a:r>
            <a:rPr kumimoji="1" lang="en-US" altLang="ja-JP" sz="1800" b="1" dirty="0" smtClean="0"/>
            <a:t/>
          </a:r>
          <a:br>
            <a:rPr kumimoji="1" lang="en-US" altLang="ja-JP" sz="1800" b="1" dirty="0" smtClean="0"/>
          </a:br>
          <a:r>
            <a:rPr kumimoji="1" lang="ja-JP" altLang="en-US" sz="1800" b="1" dirty="0" smtClean="0"/>
            <a:t>総</a:t>
          </a:r>
          <a:r>
            <a:rPr kumimoji="1" lang="en-US" altLang="ja-JP" sz="1800" b="1" dirty="0" smtClean="0"/>
            <a:t/>
          </a:r>
          <a:br>
            <a:rPr kumimoji="1" lang="en-US" altLang="ja-JP" sz="1800" b="1" dirty="0" smtClean="0"/>
          </a:br>
          <a:r>
            <a:rPr kumimoji="1" lang="ja-JP" altLang="en-US" sz="1800" b="1" dirty="0" smtClean="0"/>
            <a:t>論</a:t>
          </a:r>
          <a:endParaRPr kumimoji="1" lang="ja-JP" altLang="en-US" sz="1800" b="1" dirty="0"/>
        </a:p>
      </dgm:t>
    </dgm:pt>
    <dgm:pt modelId="{07B665DC-D909-4F2D-ACBC-19C9E03CB0DA}" type="parTrans" cxnId="{56407EFE-BCA8-4A76-B36A-312584AAD64E}">
      <dgm:prSet/>
      <dgm:spPr/>
      <dgm:t>
        <a:bodyPr/>
        <a:lstStyle/>
        <a:p>
          <a:endParaRPr kumimoji="1" lang="ja-JP" altLang="en-US" sz="1800" b="1"/>
        </a:p>
      </dgm:t>
    </dgm:pt>
    <dgm:pt modelId="{F3D99DF8-DFF9-43D6-9510-9A836FF06F0A}" type="sibTrans" cxnId="{56407EFE-BCA8-4A76-B36A-312584AAD64E}">
      <dgm:prSet/>
      <dgm:spPr/>
      <dgm:t>
        <a:bodyPr/>
        <a:lstStyle/>
        <a:p>
          <a:endParaRPr kumimoji="1" lang="ja-JP" altLang="en-US" sz="1800" b="1"/>
        </a:p>
      </dgm:t>
    </dgm:pt>
    <dgm:pt modelId="{E790689D-9E5D-4B60-8772-FA973FBF53D1}">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1800" b="1" dirty="0" smtClean="0"/>
            <a:t>債権の目的</a:t>
          </a:r>
          <a:endParaRPr kumimoji="1" lang="ja-JP" altLang="en-US" sz="1800" b="1" dirty="0"/>
        </a:p>
      </dgm:t>
    </dgm:pt>
    <dgm:pt modelId="{3FF8C6FD-3518-4418-8CEC-E0CB1F3F120E}" type="parTrans" cxnId="{075196ED-5C83-41B6-9569-E50CE3605F10}">
      <dgm:prSet custT="1"/>
      <dgm:spPr/>
      <dgm:t>
        <a:bodyPr/>
        <a:lstStyle/>
        <a:p>
          <a:endParaRPr kumimoji="1" lang="ja-JP" altLang="en-US" sz="1800" b="1"/>
        </a:p>
      </dgm:t>
    </dgm:pt>
    <dgm:pt modelId="{964694D8-DEA8-403C-BBD0-BD7F4B25280F}" type="sibTrans" cxnId="{075196ED-5C83-41B6-9569-E50CE3605F10}">
      <dgm:prSet/>
      <dgm:spPr/>
      <dgm:t>
        <a:bodyPr/>
        <a:lstStyle/>
        <a:p>
          <a:endParaRPr kumimoji="1" lang="ja-JP" altLang="en-US" sz="1800" b="1"/>
        </a:p>
      </dgm:t>
    </dgm:pt>
    <dgm:pt modelId="{74438B7B-3232-4EFB-B958-361C21D60420}">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債権の効力</a:t>
          </a:r>
          <a:endParaRPr kumimoji="1" lang="ja-JP" altLang="en-US" sz="1800" b="1" dirty="0"/>
        </a:p>
      </dgm:t>
    </dgm:pt>
    <dgm:pt modelId="{264DD244-DAC0-4CCA-BFCA-0AC350FFFF4B}" type="parTrans" cxnId="{9B33C506-1FB8-4DE2-AE5B-6B288C0283F7}">
      <dgm:prSet custT="1"/>
      <dgm:spPr/>
      <dgm:t>
        <a:bodyPr/>
        <a:lstStyle/>
        <a:p>
          <a:endParaRPr kumimoji="1" lang="ja-JP" altLang="en-US" sz="1800" b="1"/>
        </a:p>
      </dgm:t>
    </dgm:pt>
    <dgm:pt modelId="{81FB2604-BC70-4D40-8556-1052FE99895D}" type="sibTrans" cxnId="{9B33C506-1FB8-4DE2-AE5B-6B288C0283F7}">
      <dgm:prSet/>
      <dgm:spPr/>
      <dgm:t>
        <a:bodyPr/>
        <a:lstStyle/>
        <a:p>
          <a:endParaRPr kumimoji="1" lang="ja-JP" altLang="en-US" sz="1800" b="1"/>
        </a:p>
      </dgm:t>
    </dgm:pt>
    <dgm:pt modelId="{B6E1D921-182E-4048-BDC8-724A0C897426}">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多数当事者関係</a:t>
          </a:r>
          <a:endParaRPr kumimoji="1" lang="ja-JP" altLang="en-US" sz="1800" b="1" dirty="0"/>
        </a:p>
      </dgm:t>
    </dgm:pt>
    <dgm:pt modelId="{5B6274AF-3B28-43CD-908D-53DE9484E8F9}" type="parTrans" cxnId="{C260FF7D-BCDA-4888-BE39-BAA0FAC10BAC}">
      <dgm:prSet custT="1"/>
      <dgm:spPr/>
      <dgm:t>
        <a:bodyPr/>
        <a:lstStyle/>
        <a:p>
          <a:endParaRPr kumimoji="1" lang="ja-JP" altLang="en-US" sz="1800" b="1"/>
        </a:p>
      </dgm:t>
    </dgm:pt>
    <dgm:pt modelId="{6FEBE3F1-365E-4C65-974C-209DB339D806}" type="sibTrans" cxnId="{C260FF7D-BCDA-4888-BE39-BAA0FAC10BAC}">
      <dgm:prSet/>
      <dgm:spPr/>
      <dgm:t>
        <a:bodyPr/>
        <a:lstStyle/>
        <a:p>
          <a:endParaRPr kumimoji="1" lang="ja-JP" altLang="en-US" sz="1800" b="1"/>
        </a:p>
      </dgm:t>
    </dgm:pt>
    <dgm:pt modelId="{FCBF3A01-E91B-4DD1-B42C-490771F3EA12}">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1800" b="1" dirty="0" smtClean="0"/>
            <a:t>債権の譲渡</a:t>
          </a:r>
          <a:endParaRPr kumimoji="1" lang="ja-JP" altLang="en-US" sz="1800" b="1" dirty="0"/>
        </a:p>
      </dgm:t>
    </dgm:pt>
    <dgm:pt modelId="{1DC6C766-D3FE-459A-A5C3-E6A4AB0203D2}" type="parTrans" cxnId="{D170769A-0BCB-47BE-B0C1-951A40E94B4D}">
      <dgm:prSet custT="1"/>
      <dgm:spPr/>
      <dgm:t>
        <a:bodyPr/>
        <a:lstStyle/>
        <a:p>
          <a:endParaRPr kumimoji="1" lang="ja-JP" altLang="en-US" sz="1800" b="1"/>
        </a:p>
      </dgm:t>
    </dgm:pt>
    <dgm:pt modelId="{CA41A4EF-A132-47BD-A3FB-03598378B16A}" type="sibTrans" cxnId="{D170769A-0BCB-47BE-B0C1-951A40E94B4D}">
      <dgm:prSet/>
      <dgm:spPr/>
      <dgm:t>
        <a:bodyPr/>
        <a:lstStyle/>
        <a:p>
          <a:endParaRPr kumimoji="1" lang="ja-JP" altLang="en-US" sz="1800" b="1"/>
        </a:p>
      </dgm:t>
    </dgm:pt>
    <dgm:pt modelId="{0F70F376-AB1F-4B3C-A51F-C1817C6F7CB7}">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債権の消滅</a:t>
          </a:r>
          <a:endParaRPr kumimoji="1" lang="ja-JP" altLang="en-US" sz="1800" b="1" dirty="0"/>
        </a:p>
      </dgm:t>
    </dgm:pt>
    <dgm:pt modelId="{8E0CF490-21E8-4747-AEC0-7686E6A5E200}" type="parTrans" cxnId="{E88AA480-EF03-4170-9401-B7AEDB7B1F08}">
      <dgm:prSet custT="1"/>
      <dgm:spPr/>
      <dgm:t>
        <a:bodyPr/>
        <a:lstStyle/>
        <a:p>
          <a:endParaRPr kumimoji="1" lang="ja-JP" altLang="en-US" sz="1800" b="1"/>
        </a:p>
      </dgm:t>
    </dgm:pt>
    <dgm:pt modelId="{8E6690B3-DD80-40EE-8421-6A5F9CB4938A}" type="sibTrans" cxnId="{E88AA480-EF03-4170-9401-B7AEDB7B1F08}">
      <dgm:prSet/>
      <dgm:spPr/>
      <dgm:t>
        <a:bodyPr/>
        <a:lstStyle/>
        <a:p>
          <a:endParaRPr kumimoji="1" lang="ja-JP" altLang="en-US" sz="1800" b="1"/>
        </a:p>
      </dgm:t>
    </dgm:pt>
    <dgm:pt modelId="{C971C309-3051-4634-A044-956F18AC6851}">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弁済</a:t>
          </a:r>
          <a:endParaRPr kumimoji="1" lang="ja-JP" altLang="en-US" sz="1800" b="1" dirty="0"/>
        </a:p>
      </dgm:t>
    </dgm:pt>
    <dgm:pt modelId="{6FCDD6B8-04F5-47AE-9460-7A24AF4CAB8D}" type="parTrans" cxnId="{B472C232-5633-4631-BA37-C9A9F15972D9}">
      <dgm:prSet custT="1"/>
      <dgm:spPr/>
      <dgm:t>
        <a:bodyPr/>
        <a:lstStyle/>
        <a:p>
          <a:endParaRPr kumimoji="1" lang="ja-JP" altLang="en-US" sz="1800" b="1"/>
        </a:p>
      </dgm:t>
    </dgm:pt>
    <dgm:pt modelId="{A0468C3A-65CE-49BF-9682-4AA7BE9FE0B0}" type="sibTrans" cxnId="{B472C232-5633-4631-BA37-C9A9F15972D9}">
      <dgm:prSet/>
      <dgm:spPr/>
      <dgm:t>
        <a:bodyPr/>
        <a:lstStyle/>
        <a:p>
          <a:endParaRPr kumimoji="1" lang="ja-JP" altLang="en-US" sz="1800" b="1"/>
        </a:p>
      </dgm:t>
    </dgm:pt>
    <dgm:pt modelId="{2C4A9001-E0E7-4709-ACE2-F1545DD53E31}">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相殺</a:t>
          </a:r>
          <a:endParaRPr kumimoji="1" lang="ja-JP" altLang="en-US" sz="1800" b="1" dirty="0"/>
        </a:p>
      </dgm:t>
    </dgm:pt>
    <dgm:pt modelId="{7B2E9CDD-117E-4A39-A9D5-5112F1508175}" type="parTrans" cxnId="{AA3F2491-4C1A-483A-9803-DEE1634BDD01}">
      <dgm:prSet custT="1"/>
      <dgm:spPr/>
      <dgm:t>
        <a:bodyPr/>
        <a:lstStyle/>
        <a:p>
          <a:endParaRPr kumimoji="1" lang="ja-JP" altLang="en-US" sz="1800" b="1"/>
        </a:p>
      </dgm:t>
    </dgm:pt>
    <dgm:pt modelId="{78722C14-72D3-4A40-90C8-4CD5955DCDA3}" type="sibTrans" cxnId="{AA3F2491-4C1A-483A-9803-DEE1634BDD01}">
      <dgm:prSet/>
      <dgm:spPr/>
      <dgm:t>
        <a:bodyPr/>
        <a:lstStyle/>
        <a:p>
          <a:endParaRPr kumimoji="1" lang="ja-JP" altLang="en-US" sz="1800" b="1"/>
        </a:p>
      </dgm:t>
    </dgm:pt>
    <dgm:pt modelId="{824223B2-4B7F-44C5-A545-C134924AE4D8}">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更改</a:t>
          </a:r>
          <a:endParaRPr kumimoji="1" lang="ja-JP" altLang="en-US" sz="1800" b="1" dirty="0"/>
        </a:p>
      </dgm:t>
    </dgm:pt>
    <dgm:pt modelId="{04E65CE7-CD27-4A36-8C3C-A728B4D6EDD7}" type="parTrans" cxnId="{1964F25C-EB29-46D7-BEA0-A1022DE9A32B}">
      <dgm:prSet custT="1"/>
      <dgm:spPr/>
      <dgm:t>
        <a:bodyPr/>
        <a:lstStyle/>
        <a:p>
          <a:endParaRPr kumimoji="1" lang="ja-JP" altLang="en-US" sz="1800" b="1"/>
        </a:p>
      </dgm:t>
    </dgm:pt>
    <dgm:pt modelId="{C085A112-BD2D-49BA-992F-37AB404EEA2D}" type="sibTrans" cxnId="{1964F25C-EB29-46D7-BEA0-A1022DE9A32B}">
      <dgm:prSet/>
      <dgm:spPr/>
      <dgm:t>
        <a:bodyPr/>
        <a:lstStyle/>
        <a:p>
          <a:endParaRPr kumimoji="1" lang="ja-JP" altLang="en-US" sz="1800" b="1"/>
        </a:p>
      </dgm:t>
    </dgm:pt>
    <dgm:pt modelId="{F3122972-5E0B-4FFA-8E93-417FD181C159}">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免除</a:t>
          </a:r>
          <a:endParaRPr kumimoji="1" lang="ja-JP" altLang="en-US" sz="1800" b="1" dirty="0"/>
        </a:p>
      </dgm:t>
    </dgm:pt>
    <dgm:pt modelId="{D21C6BE2-0AF5-42D5-9D00-DE943E1DD344}" type="parTrans" cxnId="{1D2F82DB-A3FC-41E4-AFA3-4B49EB5218CF}">
      <dgm:prSet custT="1"/>
      <dgm:spPr/>
      <dgm:t>
        <a:bodyPr/>
        <a:lstStyle/>
        <a:p>
          <a:endParaRPr kumimoji="1" lang="ja-JP" altLang="en-US" sz="1800" b="1"/>
        </a:p>
      </dgm:t>
    </dgm:pt>
    <dgm:pt modelId="{76DE91CE-5627-4224-8628-87EF51A66F90}" type="sibTrans" cxnId="{1D2F82DB-A3FC-41E4-AFA3-4B49EB5218CF}">
      <dgm:prSet/>
      <dgm:spPr/>
      <dgm:t>
        <a:bodyPr/>
        <a:lstStyle/>
        <a:p>
          <a:endParaRPr kumimoji="1" lang="ja-JP" altLang="en-US" sz="1800" b="1"/>
        </a:p>
      </dgm:t>
    </dgm:pt>
    <dgm:pt modelId="{23B38D7C-3CC3-483E-95A2-BBA7D9CEC56B}">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混同</a:t>
          </a:r>
          <a:endParaRPr kumimoji="1" lang="ja-JP" altLang="en-US" sz="1800" b="1" dirty="0"/>
        </a:p>
      </dgm:t>
    </dgm:pt>
    <dgm:pt modelId="{C75CC8E4-2085-4773-99F8-7A8EF93A127B}" type="parTrans" cxnId="{0A33FD00-3F91-47CE-9353-230FFB3787DA}">
      <dgm:prSet custT="1"/>
      <dgm:spPr/>
      <dgm:t>
        <a:bodyPr/>
        <a:lstStyle/>
        <a:p>
          <a:endParaRPr kumimoji="1" lang="ja-JP" altLang="en-US" sz="1800" b="1"/>
        </a:p>
      </dgm:t>
    </dgm:pt>
    <dgm:pt modelId="{A43D6451-2E60-4904-B1BF-C09BC701E89D}" type="sibTrans" cxnId="{0A33FD00-3F91-47CE-9353-230FFB3787DA}">
      <dgm:prSet/>
      <dgm:spPr/>
      <dgm:t>
        <a:bodyPr/>
        <a:lstStyle/>
        <a:p>
          <a:endParaRPr kumimoji="1" lang="ja-JP" altLang="en-US" sz="1800" b="1"/>
        </a:p>
      </dgm:t>
    </dgm:pt>
    <dgm:pt modelId="{B4F7076B-898A-423D-97B5-CE4884BC20FB}">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履行強制</a:t>
          </a:r>
          <a:endParaRPr kumimoji="1" lang="ja-JP" altLang="en-US" sz="1800" b="1" dirty="0"/>
        </a:p>
      </dgm:t>
    </dgm:pt>
    <dgm:pt modelId="{6889CFF1-8CCD-47CA-BDD5-44C4C4B2C7EC}" type="parTrans" cxnId="{A92C9B98-4CB1-4C83-BD34-4EAAA898F79F}">
      <dgm:prSet custT="1"/>
      <dgm:spPr/>
      <dgm:t>
        <a:bodyPr/>
        <a:lstStyle/>
        <a:p>
          <a:endParaRPr kumimoji="1" lang="ja-JP" altLang="en-US" sz="1800" b="1"/>
        </a:p>
      </dgm:t>
    </dgm:pt>
    <dgm:pt modelId="{9CF2BD5C-0EBA-4EAC-A204-DB7A39CB4CA4}" type="sibTrans" cxnId="{A92C9B98-4CB1-4C83-BD34-4EAAA898F79F}">
      <dgm:prSet/>
      <dgm:spPr/>
      <dgm:t>
        <a:bodyPr/>
        <a:lstStyle/>
        <a:p>
          <a:endParaRPr kumimoji="1" lang="ja-JP" altLang="en-US" sz="1800" b="1"/>
        </a:p>
      </dgm:t>
    </dgm:pt>
    <dgm:pt modelId="{8F2C0127-28CB-4ACA-A92B-339660600D08}">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損害賠償</a:t>
          </a:r>
          <a:endParaRPr kumimoji="1" lang="ja-JP" altLang="en-US" sz="1800" b="1" dirty="0"/>
        </a:p>
      </dgm:t>
    </dgm:pt>
    <dgm:pt modelId="{ECDDAE8D-901B-49B9-97B2-8213662B1C6E}" type="parTrans" cxnId="{CF286042-434B-48D5-BB28-B801367CF340}">
      <dgm:prSet custT="1"/>
      <dgm:spPr/>
      <dgm:t>
        <a:bodyPr/>
        <a:lstStyle/>
        <a:p>
          <a:endParaRPr kumimoji="1" lang="ja-JP" altLang="en-US" sz="1800" b="1"/>
        </a:p>
      </dgm:t>
    </dgm:pt>
    <dgm:pt modelId="{6A22CEF7-F23D-4690-A00B-AE6C13373B98}" type="sibTrans" cxnId="{CF286042-434B-48D5-BB28-B801367CF340}">
      <dgm:prSet/>
      <dgm:spPr/>
      <dgm:t>
        <a:bodyPr/>
        <a:lstStyle/>
        <a:p>
          <a:endParaRPr kumimoji="1" lang="ja-JP" altLang="en-US" sz="1800" b="1"/>
        </a:p>
      </dgm:t>
    </dgm:pt>
    <dgm:pt modelId="{A685CAEC-A84A-4201-AF40-3B32E0B703E7}">
      <dgm:prSet phldrT="[テキスト]" custT="1"/>
      <dgm:spPr>
        <a:solidFill>
          <a:schemeClr val="accent4">
            <a:lumMod val="60000"/>
            <a:lumOff val="40000"/>
          </a:schemeClr>
        </a:solidFill>
      </dgm:spPr>
      <dgm:t>
        <a:bodyPr/>
        <a:lstStyle/>
        <a:p>
          <a:r>
            <a:rPr kumimoji="1" lang="ja-JP" altLang="en-US" sz="1800" b="1" dirty="0" smtClean="0"/>
            <a:t>対外的効力</a:t>
          </a:r>
          <a:endParaRPr kumimoji="1" lang="ja-JP" altLang="en-US" sz="1800" b="1" dirty="0"/>
        </a:p>
      </dgm:t>
    </dgm:pt>
    <dgm:pt modelId="{9864DC15-A4B9-46AB-8BDF-00B1DB58D94E}" type="parTrans" cxnId="{FF7CCD33-6EB8-4515-891E-0AB952DDA3D1}">
      <dgm:prSet custT="1"/>
      <dgm:spPr/>
      <dgm:t>
        <a:bodyPr/>
        <a:lstStyle/>
        <a:p>
          <a:endParaRPr kumimoji="1" lang="ja-JP" altLang="en-US" sz="1800" b="1"/>
        </a:p>
      </dgm:t>
    </dgm:pt>
    <dgm:pt modelId="{E34D6341-217E-415B-BC6F-CB2E8847A56C}" type="sibTrans" cxnId="{FF7CCD33-6EB8-4515-891E-0AB952DDA3D1}">
      <dgm:prSet/>
      <dgm:spPr/>
      <dgm:t>
        <a:bodyPr/>
        <a:lstStyle/>
        <a:p>
          <a:endParaRPr kumimoji="1" lang="ja-JP" altLang="en-US" sz="1800" b="1"/>
        </a:p>
      </dgm:t>
    </dgm:pt>
    <dgm:pt modelId="{B2C265BA-2236-4353-AB25-EC30413A03AA}">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800" b="1" dirty="0" smtClean="0"/>
            <a:t>詐害行為取消権</a:t>
          </a:r>
          <a:endParaRPr kumimoji="1" lang="ja-JP" altLang="en-US" sz="1800" b="1" dirty="0"/>
        </a:p>
      </dgm:t>
    </dgm:pt>
    <dgm:pt modelId="{7FD34813-8573-48C0-8CC6-80877E459EC3}" type="parTrans" cxnId="{EEE04875-C110-495C-ACE5-5D2D1F6D0A4B}">
      <dgm:prSet custT="1"/>
      <dgm:spPr/>
      <dgm:t>
        <a:bodyPr/>
        <a:lstStyle/>
        <a:p>
          <a:endParaRPr kumimoji="1" lang="ja-JP" altLang="en-US" sz="1800" b="1"/>
        </a:p>
      </dgm:t>
    </dgm:pt>
    <dgm:pt modelId="{75558F9F-E6FE-4C3B-8BD0-AE9F3191DCD2}" type="sibTrans" cxnId="{EEE04875-C110-495C-ACE5-5D2D1F6D0A4B}">
      <dgm:prSet/>
      <dgm:spPr/>
      <dgm:t>
        <a:bodyPr/>
        <a:lstStyle/>
        <a:p>
          <a:endParaRPr kumimoji="1" lang="ja-JP" altLang="en-US" sz="1800" b="1"/>
        </a:p>
      </dgm:t>
    </dgm:pt>
    <dgm:pt modelId="{633AB0CB-8B11-4D99-B31C-BEA8422D50EC}">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hlinkClick xmlns:r="http://schemas.openxmlformats.org/officeDocument/2006/relationships" r:id="rId1" action="ppaction://hlinksldjump"/>
            </a:rPr>
            <a:t>可分・不可分債権</a:t>
          </a:r>
          <a:endParaRPr kumimoji="1" lang="ja-JP" altLang="en-US" sz="1800" b="1" dirty="0"/>
        </a:p>
      </dgm:t>
    </dgm:pt>
    <dgm:pt modelId="{ECD6E9AD-E638-401C-942E-506A3181BB6C}" type="parTrans" cxnId="{4B2EE5A4-C574-44B7-BB0E-553AA6745902}">
      <dgm:prSet custT="1"/>
      <dgm:spPr/>
      <dgm:t>
        <a:bodyPr/>
        <a:lstStyle/>
        <a:p>
          <a:endParaRPr kumimoji="1" lang="ja-JP" altLang="en-US" sz="1800" b="1"/>
        </a:p>
      </dgm:t>
    </dgm:pt>
    <dgm:pt modelId="{E6169D1A-8A65-422A-92E1-2B0F2821E985}" type="sibTrans" cxnId="{4B2EE5A4-C574-44B7-BB0E-553AA6745902}">
      <dgm:prSet/>
      <dgm:spPr/>
      <dgm:t>
        <a:bodyPr/>
        <a:lstStyle/>
        <a:p>
          <a:endParaRPr kumimoji="1" lang="ja-JP" altLang="en-US" sz="1800" b="1"/>
        </a:p>
      </dgm:t>
    </dgm:pt>
    <dgm:pt modelId="{0C09D163-D529-4347-9107-4F457C3115E8}">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hlinkClick xmlns:r="http://schemas.openxmlformats.org/officeDocument/2006/relationships" r:id="rId2" action="ppaction://hlinksldjump"/>
            </a:rPr>
            <a:t>連帯債務</a:t>
          </a:r>
          <a:endParaRPr kumimoji="1" lang="ja-JP" altLang="en-US" sz="1800" b="1" dirty="0"/>
        </a:p>
      </dgm:t>
    </dgm:pt>
    <dgm:pt modelId="{0C1B9D95-63AC-4041-9B25-8D36984D1545}" type="parTrans" cxnId="{A2107E53-A42A-4669-8810-E915FBA73EFA}">
      <dgm:prSet custT="1"/>
      <dgm:spPr/>
      <dgm:t>
        <a:bodyPr/>
        <a:lstStyle/>
        <a:p>
          <a:endParaRPr kumimoji="1" lang="ja-JP" altLang="en-US" sz="1800" b="1"/>
        </a:p>
      </dgm:t>
    </dgm:pt>
    <dgm:pt modelId="{D750C736-B767-45AF-A2D9-477B2EB9433C}" type="sibTrans" cxnId="{A2107E53-A42A-4669-8810-E915FBA73EFA}">
      <dgm:prSet/>
      <dgm:spPr/>
      <dgm:t>
        <a:bodyPr/>
        <a:lstStyle/>
        <a:p>
          <a:endParaRPr kumimoji="1" lang="ja-JP" altLang="en-US" sz="1800" b="1"/>
        </a:p>
      </dgm:t>
    </dgm:pt>
    <dgm:pt modelId="{83EC7C1F-6F40-4F31-A48E-821B8F7BC3AF}">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hlinkClick xmlns:r="http://schemas.openxmlformats.org/officeDocument/2006/relationships" r:id="rId3" action="ppaction://hlinksldjump"/>
            </a:rPr>
            <a:t>保証</a:t>
          </a:r>
          <a:endParaRPr kumimoji="1" lang="ja-JP" altLang="en-US" sz="1800" b="1" dirty="0"/>
        </a:p>
      </dgm:t>
    </dgm:pt>
    <dgm:pt modelId="{72942335-7F43-4492-90FB-D92E925700D2}" type="parTrans" cxnId="{3078EB49-488B-41AC-91F8-6DF41F3C1DAC}">
      <dgm:prSet custT="1"/>
      <dgm:spPr/>
      <dgm:t>
        <a:bodyPr/>
        <a:lstStyle/>
        <a:p>
          <a:endParaRPr kumimoji="1" lang="ja-JP" altLang="en-US" sz="1800" b="1"/>
        </a:p>
      </dgm:t>
    </dgm:pt>
    <dgm:pt modelId="{F3F263BD-CEA1-486E-A346-5CAB5C49B3C3}" type="sibTrans" cxnId="{3078EB49-488B-41AC-91F8-6DF41F3C1DAC}">
      <dgm:prSet/>
      <dgm:spPr/>
      <dgm:t>
        <a:bodyPr/>
        <a:lstStyle/>
        <a:p>
          <a:endParaRPr kumimoji="1" lang="ja-JP" altLang="en-US" sz="1800" b="1"/>
        </a:p>
      </dgm:t>
    </dgm:pt>
    <dgm:pt modelId="{A5AF2FE5-E926-46DF-9012-1256D372DB38}">
      <dgm:prSet phldrT="[テキスト]" custT="1"/>
      <dgm:spPr>
        <a:solidFill>
          <a:schemeClr val="accent4">
            <a:lumMod val="60000"/>
            <a:lumOff val="40000"/>
          </a:schemeClr>
        </a:solidFill>
      </dgm:spPr>
      <dgm:t>
        <a:bodyPr/>
        <a:lstStyle/>
        <a:p>
          <a:r>
            <a:rPr kumimoji="1" lang="ja-JP" altLang="en-US" sz="1800" b="1" dirty="0" smtClean="0"/>
            <a:t>対内的効力</a:t>
          </a:r>
          <a:endParaRPr kumimoji="1" lang="ja-JP" altLang="en-US" sz="1800" b="1" dirty="0"/>
        </a:p>
      </dgm:t>
    </dgm:pt>
    <dgm:pt modelId="{D32D4521-141B-4F37-938C-42DB91F3E3F5}" type="parTrans" cxnId="{E2D0CD7C-3401-4217-8832-C119A7FD6873}">
      <dgm:prSet custT="1"/>
      <dgm:spPr/>
      <dgm:t>
        <a:bodyPr/>
        <a:lstStyle/>
        <a:p>
          <a:endParaRPr kumimoji="1" lang="ja-JP" altLang="en-US" sz="1800" b="1"/>
        </a:p>
      </dgm:t>
    </dgm:pt>
    <dgm:pt modelId="{CB2FD080-99B3-4691-8A7D-D7C01681E462}" type="sibTrans" cxnId="{E2D0CD7C-3401-4217-8832-C119A7FD6873}">
      <dgm:prSet/>
      <dgm:spPr/>
      <dgm:t>
        <a:bodyPr/>
        <a:lstStyle/>
        <a:p>
          <a:endParaRPr kumimoji="1" lang="ja-JP" altLang="en-US" sz="1800" b="1"/>
        </a:p>
      </dgm:t>
    </dgm:pt>
    <dgm:pt modelId="{4721B757-41CB-452C-B1B6-EA547C10CFC9}">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800" b="1" dirty="0" smtClean="0"/>
            <a:t>債権者代位権</a:t>
          </a:r>
          <a:endParaRPr kumimoji="1" lang="ja-JP" altLang="en-US" sz="1800" b="1" dirty="0"/>
        </a:p>
      </dgm:t>
    </dgm:pt>
    <dgm:pt modelId="{4143AAFC-A78C-4A17-8DE8-0A0C0B7F45DB}" type="parTrans" cxnId="{F3A836C0-DF0A-4578-B3C3-CB9810592FC1}">
      <dgm:prSet custT="1"/>
      <dgm:spPr/>
      <dgm:t>
        <a:bodyPr/>
        <a:lstStyle/>
        <a:p>
          <a:endParaRPr kumimoji="1" lang="ja-JP" altLang="en-US" sz="1800" b="1"/>
        </a:p>
      </dgm:t>
    </dgm:pt>
    <dgm:pt modelId="{8F9E63E6-8CF3-40AD-B506-C212207080BF}" type="sibTrans" cxnId="{F3A836C0-DF0A-4578-B3C3-CB9810592FC1}">
      <dgm:prSet/>
      <dgm:spPr/>
      <dgm:t>
        <a:bodyPr/>
        <a:lstStyle/>
        <a:p>
          <a:endParaRPr kumimoji="1" lang="ja-JP" altLang="en-US" sz="1800" b="1"/>
        </a:p>
      </dgm:t>
    </dgm:pt>
    <dgm:pt modelId="{7BEFA527-BD8A-4DA1-897A-3ED25A225EF1}" type="pres">
      <dgm:prSet presAssocID="{CD585AA5-2A47-42F6-A619-A6946038D672}" presName="diagram" presStyleCnt="0">
        <dgm:presLayoutVars>
          <dgm:chPref val="1"/>
          <dgm:dir/>
          <dgm:animOne val="branch"/>
          <dgm:animLvl val="lvl"/>
          <dgm:resizeHandles val="exact"/>
        </dgm:presLayoutVars>
      </dgm:prSet>
      <dgm:spPr/>
      <dgm:t>
        <a:bodyPr/>
        <a:lstStyle/>
        <a:p>
          <a:endParaRPr kumimoji="1" lang="ja-JP" altLang="en-US"/>
        </a:p>
      </dgm:t>
    </dgm:pt>
    <dgm:pt modelId="{571DBE65-4E02-488D-ABCF-D26E80B6FCE7}" type="pres">
      <dgm:prSet presAssocID="{373312FE-2544-4CBA-9AAE-C2888DA43FBA}" presName="root1" presStyleCnt="0"/>
      <dgm:spPr/>
    </dgm:pt>
    <dgm:pt modelId="{C109536B-B238-43A4-8089-E5F04636403A}" type="pres">
      <dgm:prSet presAssocID="{373312FE-2544-4CBA-9AAE-C2888DA43FBA}" presName="LevelOneTextNode" presStyleLbl="node0" presStyleIdx="0" presStyleCnt="1" custScaleX="56448" custScaleY="313842" custLinFactNeighborX="-371" custLinFactNeighborY="-9363">
        <dgm:presLayoutVars>
          <dgm:chPref val="3"/>
        </dgm:presLayoutVars>
      </dgm:prSet>
      <dgm:spPr/>
      <dgm:t>
        <a:bodyPr/>
        <a:lstStyle/>
        <a:p>
          <a:endParaRPr kumimoji="1" lang="ja-JP" altLang="en-US"/>
        </a:p>
      </dgm:t>
    </dgm:pt>
    <dgm:pt modelId="{E4F83F56-1480-4ECE-81E8-D3ECC8004AC8}" type="pres">
      <dgm:prSet presAssocID="{373312FE-2544-4CBA-9AAE-C2888DA43FBA}" presName="level2hierChild" presStyleCnt="0"/>
      <dgm:spPr/>
    </dgm:pt>
    <dgm:pt modelId="{2A5DD27B-6377-45B3-BCB0-6E5E5877211A}" type="pres">
      <dgm:prSet presAssocID="{3FF8C6FD-3518-4418-8CEC-E0CB1F3F120E}" presName="conn2-1" presStyleLbl="parChTrans1D2" presStyleIdx="0" presStyleCnt="5"/>
      <dgm:spPr/>
      <dgm:t>
        <a:bodyPr/>
        <a:lstStyle/>
        <a:p>
          <a:endParaRPr kumimoji="1" lang="ja-JP" altLang="en-US"/>
        </a:p>
      </dgm:t>
    </dgm:pt>
    <dgm:pt modelId="{CC1634AC-ECFC-4A75-B076-560E01BC3CFD}" type="pres">
      <dgm:prSet presAssocID="{3FF8C6FD-3518-4418-8CEC-E0CB1F3F120E}" presName="connTx" presStyleLbl="parChTrans1D2" presStyleIdx="0" presStyleCnt="5"/>
      <dgm:spPr/>
      <dgm:t>
        <a:bodyPr/>
        <a:lstStyle/>
        <a:p>
          <a:endParaRPr kumimoji="1" lang="ja-JP" altLang="en-US"/>
        </a:p>
      </dgm:t>
    </dgm:pt>
    <dgm:pt modelId="{E8B7F824-C422-4BF0-A22C-3961ABD3F410}" type="pres">
      <dgm:prSet presAssocID="{E790689D-9E5D-4B60-8772-FA973FBF53D1}" presName="root2" presStyleCnt="0"/>
      <dgm:spPr/>
    </dgm:pt>
    <dgm:pt modelId="{EA1452E0-2326-41DD-9E55-5307506272A9}" type="pres">
      <dgm:prSet presAssocID="{E790689D-9E5D-4B60-8772-FA973FBF53D1}" presName="LevelTwoTextNode" presStyleLbl="node2" presStyleIdx="0" presStyleCnt="5" custScaleX="161051" custScaleY="68302" custLinFactNeighborY="-15325">
        <dgm:presLayoutVars>
          <dgm:chPref val="3"/>
        </dgm:presLayoutVars>
      </dgm:prSet>
      <dgm:spPr/>
      <dgm:t>
        <a:bodyPr/>
        <a:lstStyle/>
        <a:p>
          <a:endParaRPr kumimoji="1" lang="ja-JP" altLang="en-US"/>
        </a:p>
      </dgm:t>
    </dgm:pt>
    <dgm:pt modelId="{82747F0A-4500-423D-B1D0-B890B4E822BF}" type="pres">
      <dgm:prSet presAssocID="{E790689D-9E5D-4B60-8772-FA973FBF53D1}" presName="level3hierChild" presStyleCnt="0"/>
      <dgm:spPr/>
    </dgm:pt>
    <dgm:pt modelId="{23E4A298-627C-4164-A581-B66014E337C2}" type="pres">
      <dgm:prSet presAssocID="{264DD244-DAC0-4CCA-BFCA-0AC350FFFF4B}" presName="conn2-1" presStyleLbl="parChTrans1D2" presStyleIdx="1" presStyleCnt="5"/>
      <dgm:spPr/>
      <dgm:t>
        <a:bodyPr/>
        <a:lstStyle/>
        <a:p>
          <a:endParaRPr kumimoji="1" lang="ja-JP" altLang="en-US"/>
        </a:p>
      </dgm:t>
    </dgm:pt>
    <dgm:pt modelId="{D6D2786E-52B2-469F-8648-C3757E2D781A}" type="pres">
      <dgm:prSet presAssocID="{264DD244-DAC0-4CCA-BFCA-0AC350FFFF4B}" presName="connTx" presStyleLbl="parChTrans1D2" presStyleIdx="1" presStyleCnt="5"/>
      <dgm:spPr/>
      <dgm:t>
        <a:bodyPr/>
        <a:lstStyle/>
        <a:p>
          <a:endParaRPr kumimoji="1" lang="ja-JP" altLang="en-US"/>
        </a:p>
      </dgm:t>
    </dgm:pt>
    <dgm:pt modelId="{A3B67C75-B8EB-4894-83EE-7E9E5A4A11A9}" type="pres">
      <dgm:prSet presAssocID="{74438B7B-3232-4EFB-B958-361C21D60420}" presName="root2" presStyleCnt="0"/>
      <dgm:spPr/>
    </dgm:pt>
    <dgm:pt modelId="{F34B0C03-03D9-4050-82E3-C773A58D9D4E}" type="pres">
      <dgm:prSet presAssocID="{74438B7B-3232-4EFB-B958-361C21D60420}" presName="LevelTwoTextNode" presStyleLbl="node2" presStyleIdx="1" presStyleCnt="5" custScaleX="161051" custScaleY="68302" custLinFactNeighborY="-12733">
        <dgm:presLayoutVars>
          <dgm:chPref val="3"/>
        </dgm:presLayoutVars>
      </dgm:prSet>
      <dgm:spPr/>
      <dgm:t>
        <a:bodyPr/>
        <a:lstStyle/>
        <a:p>
          <a:endParaRPr kumimoji="1" lang="ja-JP" altLang="en-US"/>
        </a:p>
      </dgm:t>
    </dgm:pt>
    <dgm:pt modelId="{2E66F1B3-5054-4570-A428-E295EA7A3798}" type="pres">
      <dgm:prSet presAssocID="{74438B7B-3232-4EFB-B958-361C21D60420}" presName="level3hierChild" presStyleCnt="0"/>
      <dgm:spPr/>
    </dgm:pt>
    <dgm:pt modelId="{5521E3CF-B97C-4BB2-933C-BAD038A97C7F}" type="pres">
      <dgm:prSet presAssocID="{D32D4521-141B-4F37-938C-42DB91F3E3F5}" presName="conn2-1" presStyleLbl="parChTrans1D3" presStyleIdx="0" presStyleCnt="10"/>
      <dgm:spPr/>
      <dgm:t>
        <a:bodyPr/>
        <a:lstStyle/>
        <a:p>
          <a:endParaRPr kumimoji="1" lang="ja-JP" altLang="en-US"/>
        </a:p>
      </dgm:t>
    </dgm:pt>
    <dgm:pt modelId="{83C06190-57EE-4270-8990-C2DBF2DE6251}" type="pres">
      <dgm:prSet presAssocID="{D32D4521-141B-4F37-938C-42DB91F3E3F5}" presName="connTx" presStyleLbl="parChTrans1D3" presStyleIdx="0" presStyleCnt="10"/>
      <dgm:spPr/>
      <dgm:t>
        <a:bodyPr/>
        <a:lstStyle/>
        <a:p>
          <a:endParaRPr kumimoji="1" lang="ja-JP" altLang="en-US"/>
        </a:p>
      </dgm:t>
    </dgm:pt>
    <dgm:pt modelId="{92F70BA4-29CE-442D-A359-5A9DF7A0FC6D}" type="pres">
      <dgm:prSet presAssocID="{A5AF2FE5-E926-46DF-9012-1256D372DB38}" presName="root2" presStyleCnt="0"/>
      <dgm:spPr/>
    </dgm:pt>
    <dgm:pt modelId="{35ECB1A7-DDB0-448F-B87B-1DC5108E19F7}" type="pres">
      <dgm:prSet presAssocID="{A5AF2FE5-E926-46DF-9012-1256D372DB38}" presName="LevelTwoTextNode" presStyleLbl="node3" presStyleIdx="0" presStyleCnt="10" custScaleX="214359" custScaleY="82645" custLinFactNeighborY="-6976">
        <dgm:presLayoutVars>
          <dgm:chPref val="3"/>
        </dgm:presLayoutVars>
      </dgm:prSet>
      <dgm:spPr/>
      <dgm:t>
        <a:bodyPr/>
        <a:lstStyle/>
        <a:p>
          <a:endParaRPr kumimoji="1" lang="ja-JP" altLang="en-US"/>
        </a:p>
      </dgm:t>
    </dgm:pt>
    <dgm:pt modelId="{2B9CCCC4-2033-4D82-A3B3-866D8BDAD85D}" type="pres">
      <dgm:prSet presAssocID="{A5AF2FE5-E926-46DF-9012-1256D372DB38}" presName="level3hierChild" presStyleCnt="0"/>
      <dgm:spPr/>
    </dgm:pt>
    <dgm:pt modelId="{7DB6BA9B-35D5-42C0-92D8-5C96B56CA5A5}" type="pres">
      <dgm:prSet presAssocID="{6889CFF1-8CCD-47CA-BDD5-44C4C4B2C7EC}" presName="conn2-1" presStyleLbl="parChTrans1D4" presStyleIdx="0" presStyleCnt="4"/>
      <dgm:spPr/>
      <dgm:t>
        <a:bodyPr/>
        <a:lstStyle/>
        <a:p>
          <a:endParaRPr kumimoji="1" lang="ja-JP" altLang="en-US"/>
        </a:p>
      </dgm:t>
    </dgm:pt>
    <dgm:pt modelId="{B52F1FBF-DDCC-4F0A-9844-4D76D9660C52}" type="pres">
      <dgm:prSet presAssocID="{6889CFF1-8CCD-47CA-BDD5-44C4C4B2C7EC}" presName="connTx" presStyleLbl="parChTrans1D4" presStyleIdx="0" presStyleCnt="4"/>
      <dgm:spPr/>
      <dgm:t>
        <a:bodyPr/>
        <a:lstStyle/>
        <a:p>
          <a:endParaRPr kumimoji="1" lang="ja-JP" altLang="en-US"/>
        </a:p>
      </dgm:t>
    </dgm:pt>
    <dgm:pt modelId="{72D073A3-034E-4B5B-850D-BDE7E882579A}" type="pres">
      <dgm:prSet presAssocID="{B4F7076B-898A-423D-97B5-CE4884BC20FB}" presName="root2" presStyleCnt="0"/>
      <dgm:spPr/>
    </dgm:pt>
    <dgm:pt modelId="{46FF0FFB-F068-4B1B-A82F-4732C1A5C61D}" type="pres">
      <dgm:prSet presAssocID="{B4F7076B-898A-423D-97B5-CE4884BC20FB}" presName="LevelTwoTextNode" presStyleLbl="node4" presStyleIdx="0" presStyleCnt="4" custScaleX="161051" custScaleY="51316" custLinFactNeighborX="371" custLinFactNeighborY="-4812">
        <dgm:presLayoutVars>
          <dgm:chPref val="3"/>
        </dgm:presLayoutVars>
      </dgm:prSet>
      <dgm:spPr/>
      <dgm:t>
        <a:bodyPr/>
        <a:lstStyle/>
        <a:p>
          <a:endParaRPr kumimoji="1" lang="ja-JP" altLang="en-US"/>
        </a:p>
      </dgm:t>
    </dgm:pt>
    <dgm:pt modelId="{200119AF-715A-41D5-982D-8527935A4EDF}" type="pres">
      <dgm:prSet presAssocID="{B4F7076B-898A-423D-97B5-CE4884BC20FB}" presName="level3hierChild" presStyleCnt="0"/>
      <dgm:spPr/>
    </dgm:pt>
    <dgm:pt modelId="{91AACBDE-33FF-41E7-A1E0-41750AD970A8}" type="pres">
      <dgm:prSet presAssocID="{ECDDAE8D-901B-49B9-97B2-8213662B1C6E}" presName="conn2-1" presStyleLbl="parChTrans1D4" presStyleIdx="1" presStyleCnt="4"/>
      <dgm:spPr/>
      <dgm:t>
        <a:bodyPr/>
        <a:lstStyle/>
        <a:p>
          <a:endParaRPr kumimoji="1" lang="ja-JP" altLang="en-US"/>
        </a:p>
      </dgm:t>
    </dgm:pt>
    <dgm:pt modelId="{83600D96-4827-4457-8D22-7FC30EAAA443}" type="pres">
      <dgm:prSet presAssocID="{ECDDAE8D-901B-49B9-97B2-8213662B1C6E}" presName="connTx" presStyleLbl="parChTrans1D4" presStyleIdx="1" presStyleCnt="4"/>
      <dgm:spPr/>
      <dgm:t>
        <a:bodyPr/>
        <a:lstStyle/>
        <a:p>
          <a:endParaRPr kumimoji="1" lang="ja-JP" altLang="en-US"/>
        </a:p>
      </dgm:t>
    </dgm:pt>
    <dgm:pt modelId="{43077B6D-B708-4343-97B1-7F3B0783AF6E}" type="pres">
      <dgm:prSet presAssocID="{8F2C0127-28CB-4ACA-A92B-339660600D08}" presName="root2" presStyleCnt="0"/>
      <dgm:spPr/>
    </dgm:pt>
    <dgm:pt modelId="{EDE9C102-0D0A-40E1-B02F-D96D95F8E8EC}" type="pres">
      <dgm:prSet presAssocID="{8F2C0127-28CB-4ACA-A92B-339660600D08}" presName="LevelTwoTextNode" presStyleLbl="node4" presStyleIdx="1" presStyleCnt="4" custScaleX="161051" custScaleY="51316" custLinFactNeighborX="371" custLinFactNeighborY="-12743">
        <dgm:presLayoutVars>
          <dgm:chPref val="3"/>
        </dgm:presLayoutVars>
      </dgm:prSet>
      <dgm:spPr/>
      <dgm:t>
        <a:bodyPr/>
        <a:lstStyle/>
        <a:p>
          <a:endParaRPr kumimoji="1" lang="ja-JP" altLang="en-US"/>
        </a:p>
      </dgm:t>
    </dgm:pt>
    <dgm:pt modelId="{8B23BBC0-7FDF-4D45-9CB7-EBCB10DD6CE5}" type="pres">
      <dgm:prSet presAssocID="{8F2C0127-28CB-4ACA-A92B-339660600D08}" presName="level3hierChild" presStyleCnt="0"/>
      <dgm:spPr/>
    </dgm:pt>
    <dgm:pt modelId="{2C8A8B71-3D82-45FC-91D6-21E4F577C143}" type="pres">
      <dgm:prSet presAssocID="{9864DC15-A4B9-46AB-8BDF-00B1DB58D94E}" presName="conn2-1" presStyleLbl="parChTrans1D3" presStyleIdx="1" presStyleCnt="10"/>
      <dgm:spPr/>
      <dgm:t>
        <a:bodyPr/>
        <a:lstStyle/>
        <a:p>
          <a:endParaRPr kumimoji="1" lang="ja-JP" altLang="en-US"/>
        </a:p>
      </dgm:t>
    </dgm:pt>
    <dgm:pt modelId="{98D52197-B056-458A-A970-7B788A5E181E}" type="pres">
      <dgm:prSet presAssocID="{9864DC15-A4B9-46AB-8BDF-00B1DB58D94E}" presName="connTx" presStyleLbl="parChTrans1D3" presStyleIdx="1" presStyleCnt="10"/>
      <dgm:spPr/>
      <dgm:t>
        <a:bodyPr/>
        <a:lstStyle/>
        <a:p>
          <a:endParaRPr kumimoji="1" lang="ja-JP" altLang="en-US"/>
        </a:p>
      </dgm:t>
    </dgm:pt>
    <dgm:pt modelId="{F247BFCF-22BE-4EAA-AB29-B5E665DDD633}" type="pres">
      <dgm:prSet presAssocID="{A685CAEC-A84A-4201-AF40-3B32E0B703E7}" presName="root2" presStyleCnt="0"/>
      <dgm:spPr/>
    </dgm:pt>
    <dgm:pt modelId="{362E926E-432B-4AF5-A8A2-9523244C7E30}" type="pres">
      <dgm:prSet presAssocID="{A685CAEC-A84A-4201-AF40-3B32E0B703E7}" presName="LevelTwoTextNode" presStyleLbl="node3" presStyleIdx="1" presStyleCnt="10" custScaleX="214359" custScaleY="82645" custLinFactNeighborY="-22965">
        <dgm:presLayoutVars>
          <dgm:chPref val="3"/>
        </dgm:presLayoutVars>
      </dgm:prSet>
      <dgm:spPr/>
      <dgm:t>
        <a:bodyPr/>
        <a:lstStyle/>
        <a:p>
          <a:endParaRPr kumimoji="1" lang="ja-JP" altLang="en-US"/>
        </a:p>
      </dgm:t>
    </dgm:pt>
    <dgm:pt modelId="{EE72BF1A-5466-467A-9E41-4B6869800EE6}" type="pres">
      <dgm:prSet presAssocID="{A685CAEC-A84A-4201-AF40-3B32E0B703E7}" presName="level3hierChild" presStyleCnt="0"/>
      <dgm:spPr/>
    </dgm:pt>
    <dgm:pt modelId="{0B54B85F-C7B8-46B0-92A9-031FB1E4E455}" type="pres">
      <dgm:prSet presAssocID="{4143AAFC-A78C-4A17-8DE8-0A0C0B7F45DB}" presName="conn2-1" presStyleLbl="parChTrans1D4" presStyleIdx="2" presStyleCnt="4"/>
      <dgm:spPr/>
      <dgm:t>
        <a:bodyPr/>
        <a:lstStyle/>
        <a:p>
          <a:endParaRPr kumimoji="1" lang="ja-JP" altLang="en-US"/>
        </a:p>
      </dgm:t>
    </dgm:pt>
    <dgm:pt modelId="{963078CB-8DA7-45B9-AD82-7D6ECB3FE0B1}" type="pres">
      <dgm:prSet presAssocID="{4143AAFC-A78C-4A17-8DE8-0A0C0B7F45DB}" presName="connTx" presStyleLbl="parChTrans1D4" presStyleIdx="2" presStyleCnt="4"/>
      <dgm:spPr/>
      <dgm:t>
        <a:bodyPr/>
        <a:lstStyle/>
        <a:p>
          <a:endParaRPr kumimoji="1" lang="ja-JP" altLang="en-US"/>
        </a:p>
      </dgm:t>
    </dgm:pt>
    <dgm:pt modelId="{CBEBB4A7-B5F1-4AC7-B481-C86496E3C6D3}" type="pres">
      <dgm:prSet presAssocID="{4721B757-41CB-452C-B1B6-EA547C10CFC9}" presName="root2" presStyleCnt="0"/>
      <dgm:spPr/>
    </dgm:pt>
    <dgm:pt modelId="{10D42795-88F6-454C-B135-7493651F2185}" type="pres">
      <dgm:prSet presAssocID="{4721B757-41CB-452C-B1B6-EA547C10CFC9}" presName="LevelTwoTextNode" presStyleLbl="node4" presStyleIdx="2" presStyleCnt="4" custScaleX="161051" custScaleY="62093" custLinFactNeighborX="371" custLinFactNeighborY="-15300">
        <dgm:presLayoutVars>
          <dgm:chPref val="3"/>
        </dgm:presLayoutVars>
      </dgm:prSet>
      <dgm:spPr/>
      <dgm:t>
        <a:bodyPr/>
        <a:lstStyle/>
        <a:p>
          <a:endParaRPr kumimoji="1" lang="ja-JP" altLang="en-US"/>
        </a:p>
      </dgm:t>
    </dgm:pt>
    <dgm:pt modelId="{83DAC17F-C1E2-493A-BDFA-C533F4375068}" type="pres">
      <dgm:prSet presAssocID="{4721B757-41CB-452C-B1B6-EA547C10CFC9}" presName="level3hierChild" presStyleCnt="0"/>
      <dgm:spPr/>
    </dgm:pt>
    <dgm:pt modelId="{A121E7C7-8332-4A8C-BDAC-71636066A16E}" type="pres">
      <dgm:prSet presAssocID="{7FD34813-8573-48C0-8CC6-80877E459EC3}" presName="conn2-1" presStyleLbl="parChTrans1D4" presStyleIdx="3" presStyleCnt="4"/>
      <dgm:spPr/>
      <dgm:t>
        <a:bodyPr/>
        <a:lstStyle/>
        <a:p>
          <a:endParaRPr kumimoji="1" lang="ja-JP" altLang="en-US"/>
        </a:p>
      </dgm:t>
    </dgm:pt>
    <dgm:pt modelId="{1BB69A9A-225C-4E48-9F68-ECBFD9D63021}" type="pres">
      <dgm:prSet presAssocID="{7FD34813-8573-48C0-8CC6-80877E459EC3}" presName="connTx" presStyleLbl="parChTrans1D4" presStyleIdx="3" presStyleCnt="4"/>
      <dgm:spPr/>
      <dgm:t>
        <a:bodyPr/>
        <a:lstStyle/>
        <a:p>
          <a:endParaRPr kumimoji="1" lang="ja-JP" altLang="en-US"/>
        </a:p>
      </dgm:t>
    </dgm:pt>
    <dgm:pt modelId="{A5F90A1B-FE75-4B96-86C6-813E18B0B204}" type="pres">
      <dgm:prSet presAssocID="{B2C265BA-2236-4353-AB25-EC30413A03AA}" presName="root2" presStyleCnt="0"/>
      <dgm:spPr/>
    </dgm:pt>
    <dgm:pt modelId="{A808F4EB-F2C7-4285-BF27-250C78E7876A}" type="pres">
      <dgm:prSet presAssocID="{B2C265BA-2236-4353-AB25-EC30413A03AA}" presName="LevelTwoTextNode" presStyleLbl="node4" presStyleIdx="3" presStyleCnt="4" custScaleX="161051" custScaleY="62093" custLinFactNeighborX="371" custLinFactNeighborY="-15300">
        <dgm:presLayoutVars>
          <dgm:chPref val="3"/>
        </dgm:presLayoutVars>
      </dgm:prSet>
      <dgm:spPr/>
      <dgm:t>
        <a:bodyPr/>
        <a:lstStyle/>
        <a:p>
          <a:endParaRPr kumimoji="1" lang="ja-JP" altLang="en-US"/>
        </a:p>
      </dgm:t>
    </dgm:pt>
    <dgm:pt modelId="{C414742F-1C8D-4006-948D-EEDE00AD1DAC}" type="pres">
      <dgm:prSet presAssocID="{B2C265BA-2236-4353-AB25-EC30413A03AA}" presName="level3hierChild" presStyleCnt="0"/>
      <dgm:spPr/>
    </dgm:pt>
    <dgm:pt modelId="{D071414C-3653-4650-A586-4A35AE5C80EE}" type="pres">
      <dgm:prSet presAssocID="{5B6274AF-3B28-43CD-908D-53DE9484E8F9}" presName="conn2-1" presStyleLbl="parChTrans1D2" presStyleIdx="2" presStyleCnt="5"/>
      <dgm:spPr/>
      <dgm:t>
        <a:bodyPr/>
        <a:lstStyle/>
        <a:p>
          <a:endParaRPr kumimoji="1" lang="ja-JP" altLang="en-US"/>
        </a:p>
      </dgm:t>
    </dgm:pt>
    <dgm:pt modelId="{298294D8-EA72-4233-8EE1-8D84C95058EA}" type="pres">
      <dgm:prSet presAssocID="{5B6274AF-3B28-43CD-908D-53DE9484E8F9}" presName="connTx" presStyleLbl="parChTrans1D2" presStyleIdx="2" presStyleCnt="5"/>
      <dgm:spPr/>
      <dgm:t>
        <a:bodyPr/>
        <a:lstStyle/>
        <a:p>
          <a:endParaRPr kumimoji="1" lang="ja-JP" altLang="en-US"/>
        </a:p>
      </dgm:t>
    </dgm:pt>
    <dgm:pt modelId="{55987BB9-CBB8-486D-96B2-CAF739FBC2F9}" type="pres">
      <dgm:prSet presAssocID="{B6E1D921-182E-4048-BDC8-724A0C897426}" presName="root2" presStyleCnt="0"/>
      <dgm:spPr/>
    </dgm:pt>
    <dgm:pt modelId="{9D953FA6-05F7-4775-B1D4-2E3459D67464}" type="pres">
      <dgm:prSet presAssocID="{B6E1D921-182E-4048-BDC8-724A0C897426}" presName="LevelTwoTextNode" presStyleLbl="node2" presStyleIdx="2" presStyleCnt="5" custScaleX="161051" custScaleY="75132" custLinFactNeighborY="-22968">
        <dgm:presLayoutVars>
          <dgm:chPref val="3"/>
        </dgm:presLayoutVars>
      </dgm:prSet>
      <dgm:spPr/>
      <dgm:t>
        <a:bodyPr/>
        <a:lstStyle/>
        <a:p>
          <a:endParaRPr kumimoji="1" lang="ja-JP" altLang="en-US"/>
        </a:p>
      </dgm:t>
    </dgm:pt>
    <dgm:pt modelId="{2DAC249A-9FC1-492A-9380-5FDB9CF256AE}" type="pres">
      <dgm:prSet presAssocID="{B6E1D921-182E-4048-BDC8-724A0C897426}" presName="level3hierChild" presStyleCnt="0"/>
      <dgm:spPr/>
    </dgm:pt>
    <dgm:pt modelId="{CB8A3205-89AD-42D2-810E-97C46EB82B60}" type="pres">
      <dgm:prSet presAssocID="{ECD6E9AD-E638-401C-942E-506A3181BB6C}" presName="conn2-1" presStyleLbl="parChTrans1D3" presStyleIdx="2" presStyleCnt="10"/>
      <dgm:spPr/>
      <dgm:t>
        <a:bodyPr/>
        <a:lstStyle/>
        <a:p>
          <a:endParaRPr kumimoji="1" lang="ja-JP" altLang="en-US"/>
        </a:p>
      </dgm:t>
    </dgm:pt>
    <dgm:pt modelId="{A456E213-2A1A-4EE4-ACB3-D489A3B027CE}" type="pres">
      <dgm:prSet presAssocID="{ECD6E9AD-E638-401C-942E-506A3181BB6C}" presName="connTx" presStyleLbl="parChTrans1D3" presStyleIdx="2" presStyleCnt="10"/>
      <dgm:spPr/>
      <dgm:t>
        <a:bodyPr/>
        <a:lstStyle/>
        <a:p>
          <a:endParaRPr kumimoji="1" lang="ja-JP" altLang="en-US"/>
        </a:p>
      </dgm:t>
    </dgm:pt>
    <dgm:pt modelId="{8BE0EC91-08D8-4C1C-8494-0E9B1ED782CA}" type="pres">
      <dgm:prSet presAssocID="{633AB0CB-8B11-4D99-B31C-BEA8422D50EC}" presName="root2" presStyleCnt="0"/>
      <dgm:spPr/>
    </dgm:pt>
    <dgm:pt modelId="{E9ADF1D5-730A-46CA-A3D7-DF18E387141A}" type="pres">
      <dgm:prSet presAssocID="{633AB0CB-8B11-4D99-B31C-BEA8422D50EC}" presName="LevelTwoTextNode" presStyleLbl="node3" presStyleIdx="2" presStyleCnt="10" custScaleX="214359" custScaleY="62093" custLinFactNeighborY="-22968">
        <dgm:presLayoutVars>
          <dgm:chPref val="3"/>
        </dgm:presLayoutVars>
      </dgm:prSet>
      <dgm:spPr/>
      <dgm:t>
        <a:bodyPr/>
        <a:lstStyle/>
        <a:p>
          <a:endParaRPr kumimoji="1" lang="ja-JP" altLang="en-US"/>
        </a:p>
      </dgm:t>
    </dgm:pt>
    <dgm:pt modelId="{DA2A4698-90B8-4E30-BBEC-59F4742E6D38}" type="pres">
      <dgm:prSet presAssocID="{633AB0CB-8B11-4D99-B31C-BEA8422D50EC}" presName="level3hierChild" presStyleCnt="0"/>
      <dgm:spPr/>
    </dgm:pt>
    <dgm:pt modelId="{C8CEEAEF-30E4-4C2B-A31A-86B159A3EBC8}" type="pres">
      <dgm:prSet presAssocID="{0C1B9D95-63AC-4041-9B25-8D36984D1545}" presName="conn2-1" presStyleLbl="parChTrans1D3" presStyleIdx="3" presStyleCnt="10"/>
      <dgm:spPr/>
      <dgm:t>
        <a:bodyPr/>
        <a:lstStyle/>
        <a:p>
          <a:endParaRPr kumimoji="1" lang="ja-JP" altLang="en-US"/>
        </a:p>
      </dgm:t>
    </dgm:pt>
    <dgm:pt modelId="{D6C76E7B-227D-4F1B-96E7-70926C7E3017}" type="pres">
      <dgm:prSet presAssocID="{0C1B9D95-63AC-4041-9B25-8D36984D1545}" presName="connTx" presStyleLbl="parChTrans1D3" presStyleIdx="3" presStyleCnt="10"/>
      <dgm:spPr/>
      <dgm:t>
        <a:bodyPr/>
        <a:lstStyle/>
        <a:p>
          <a:endParaRPr kumimoji="1" lang="ja-JP" altLang="en-US"/>
        </a:p>
      </dgm:t>
    </dgm:pt>
    <dgm:pt modelId="{C0B3B843-24A1-400D-A325-616A513DD20F}" type="pres">
      <dgm:prSet presAssocID="{0C09D163-D529-4347-9107-4F457C3115E8}" presName="root2" presStyleCnt="0"/>
      <dgm:spPr/>
    </dgm:pt>
    <dgm:pt modelId="{5E3A3560-7862-4420-A061-F9CD45ECD8D7}" type="pres">
      <dgm:prSet presAssocID="{0C09D163-D529-4347-9107-4F457C3115E8}" presName="LevelTwoTextNode" presStyleLbl="node3" presStyleIdx="3" presStyleCnt="10" custScaleX="214359" custScaleY="56448" custLinFactNeighborY="-22968">
        <dgm:presLayoutVars>
          <dgm:chPref val="3"/>
        </dgm:presLayoutVars>
      </dgm:prSet>
      <dgm:spPr/>
      <dgm:t>
        <a:bodyPr/>
        <a:lstStyle/>
        <a:p>
          <a:endParaRPr kumimoji="1" lang="ja-JP" altLang="en-US"/>
        </a:p>
      </dgm:t>
    </dgm:pt>
    <dgm:pt modelId="{A126746F-1933-4F44-B0A5-EC9FB4673287}" type="pres">
      <dgm:prSet presAssocID="{0C09D163-D529-4347-9107-4F457C3115E8}" presName="level3hierChild" presStyleCnt="0"/>
      <dgm:spPr/>
    </dgm:pt>
    <dgm:pt modelId="{35AEBBF5-D820-41B3-B557-741F0C91638F}" type="pres">
      <dgm:prSet presAssocID="{72942335-7F43-4492-90FB-D92E925700D2}" presName="conn2-1" presStyleLbl="parChTrans1D3" presStyleIdx="4" presStyleCnt="10"/>
      <dgm:spPr/>
      <dgm:t>
        <a:bodyPr/>
        <a:lstStyle/>
        <a:p>
          <a:endParaRPr kumimoji="1" lang="ja-JP" altLang="en-US"/>
        </a:p>
      </dgm:t>
    </dgm:pt>
    <dgm:pt modelId="{5567C5FA-7AE1-4EEB-8E35-B35CED5D64DD}" type="pres">
      <dgm:prSet presAssocID="{72942335-7F43-4492-90FB-D92E925700D2}" presName="connTx" presStyleLbl="parChTrans1D3" presStyleIdx="4" presStyleCnt="10"/>
      <dgm:spPr/>
      <dgm:t>
        <a:bodyPr/>
        <a:lstStyle/>
        <a:p>
          <a:endParaRPr kumimoji="1" lang="ja-JP" altLang="en-US"/>
        </a:p>
      </dgm:t>
    </dgm:pt>
    <dgm:pt modelId="{9B4E8759-20E5-4023-8F63-7191AD31C943}" type="pres">
      <dgm:prSet presAssocID="{83EC7C1F-6F40-4F31-A48E-821B8F7BC3AF}" presName="root2" presStyleCnt="0"/>
      <dgm:spPr/>
    </dgm:pt>
    <dgm:pt modelId="{4DDD3F42-EED2-49B0-965D-89CDD5BC8AA1}" type="pres">
      <dgm:prSet presAssocID="{83EC7C1F-6F40-4F31-A48E-821B8F7BC3AF}" presName="LevelTwoTextNode" presStyleLbl="node3" presStyleIdx="4" presStyleCnt="10" custScaleX="214359" custScaleY="56448" custLinFactNeighborY="-22968">
        <dgm:presLayoutVars>
          <dgm:chPref val="3"/>
        </dgm:presLayoutVars>
      </dgm:prSet>
      <dgm:spPr/>
      <dgm:t>
        <a:bodyPr/>
        <a:lstStyle/>
        <a:p>
          <a:endParaRPr kumimoji="1" lang="ja-JP" altLang="en-US"/>
        </a:p>
      </dgm:t>
    </dgm:pt>
    <dgm:pt modelId="{5FA53BD8-599C-4955-9BB6-4085F6486812}" type="pres">
      <dgm:prSet presAssocID="{83EC7C1F-6F40-4F31-A48E-821B8F7BC3AF}" presName="level3hierChild" presStyleCnt="0"/>
      <dgm:spPr/>
    </dgm:pt>
    <dgm:pt modelId="{1175853E-FDC5-49DD-9AAD-6C3314A84FA0}" type="pres">
      <dgm:prSet presAssocID="{1DC6C766-D3FE-459A-A5C3-E6A4AB0203D2}" presName="conn2-1" presStyleLbl="parChTrans1D2" presStyleIdx="3" presStyleCnt="5"/>
      <dgm:spPr/>
      <dgm:t>
        <a:bodyPr/>
        <a:lstStyle/>
        <a:p>
          <a:endParaRPr kumimoji="1" lang="ja-JP" altLang="en-US"/>
        </a:p>
      </dgm:t>
    </dgm:pt>
    <dgm:pt modelId="{BA19CF10-F31E-4BAD-B72C-E817494E746D}" type="pres">
      <dgm:prSet presAssocID="{1DC6C766-D3FE-459A-A5C3-E6A4AB0203D2}" presName="connTx" presStyleLbl="parChTrans1D2" presStyleIdx="3" presStyleCnt="5"/>
      <dgm:spPr/>
      <dgm:t>
        <a:bodyPr/>
        <a:lstStyle/>
        <a:p>
          <a:endParaRPr kumimoji="1" lang="ja-JP" altLang="en-US"/>
        </a:p>
      </dgm:t>
    </dgm:pt>
    <dgm:pt modelId="{D438BA5D-5B72-4921-B695-68BB7D43C991}" type="pres">
      <dgm:prSet presAssocID="{FCBF3A01-E91B-4DD1-B42C-490771F3EA12}" presName="root2" presStyleCnt="0"/>
      <dgm:spPr/>
    </dgm:pt>
    <dgm:pt modelId="{75D0B7BA-6E7F-48B0-B2DD-2C99F87E2392}" type="pres">
      <dgm:prSet presAssocID="{FCBF3A01-E91B-4DD1-B42C-490771F3EA12}" presName="LevelTwoTextNode" presStyleLbl="node2" presStyleIdx="3" presStyleCnt="5" custScaleX="161051" custScaleY="68302" custLinFactNeighborY="23">
        <dgm:presLayoutVars>
          <dgm:chPref val="3"/>
        </dgm:presLayoutVars>
      </dgm:prSet>
      <dgm:spPr/>
      <dgm:t>
        <a:bodyPr/>
        <a:lstStyle/>
        <a:p>
          <a:endParaRPr kumimoji="1" lang="ja-JP" altLang="en-US"/>
        </a:p>
      </dgm:t>
    </dgm:pt>
    <dgm:pt modelId="{024FF0C6-0589-491D-8ECE-1D1BF84C70D0}" type="pres">
      <dgm:prSet presAssocID="{FCBF3A01-E91B-4DD1-B42C-490771F3EA12}" presName="level3hierChild" presStyleCnt="0"/>
      <dgm:spPr/>
    </dgm:pt>
    <dgm:pt modelId="{ED0CAD46-8095-4333-AA58-65B5D962125E}" type="pres">
      <dgm:prSet presAssocID="{8E0CF490-21E8-4747-AEC0-7686E6A5E200}" presName="conn2-1" presStyleLbl="parChTrans1D2" presStyleIdx="4" presStyleCnt="5"/>
      <dgm:spPr/>
      <dgm:t>
        <a:bodyPr/>
        <a:lstStyle/>
        <a:p>
          <a:endParaRPr kumimoji="1" lang="ja-JP" altLang="en-US"/>
        </a:p>
      </dgm:t>
    </dgm:pt>
    <dgm:pt modelId="{6D3657F1-1154-41D8-B848-450BF9C732DC}" type="pres">
      <dgm:prSet presAssocID="{8E0CF490-21E8-4747-AEC0-7686E6A5E200}" presName="connTx" presStyleLbl="parChTrans1D2" presStyleIdx="4" presStyleCnt="5"/>
      <dgm:spPr/>
      <dgm:t>
        <a:bodyPr/>
        <a:lstStyle/>
        <a:p>
          <a:endParaRPr kumimoji="1" lang="ja-JP" altLang="en-US"/>
        </a:p>
      </dgm:t>
    </dgm:pt>
    <dgm:pt modelId="{303B5872-A5E6-4E6B-AC92-E32DEDAE8D4B}" type="pres">
      <dgm:prSet presAssocID="{0F70F376-AB1F-4B3C-A51F-C1817C6F7CB7}" presName="root2" presStyleCnt="0"/>
      <dgm:spPr/>
    </dgm:pt>
    <dgm:pt modelId="{BC508720-A323-4727-95C4-275FE597D8EC}" type="pres">
      <dgm:prSet presAssocID="{0F70F376-AB1F-4B3C-A51F-C1817C6F7CB7}" presName="LevelTwoTextNode" presStyleLbl="node2" presStyleIdx="4" presStyleCnt="5" custScaleX="161051" custScaleY="68302" custLinFactNeighborY="-15306">
        <dgm:presLayoutVars>
          <dgm:chPref val="3"/>
        </dgm:presLayoutVars>
      </dgm:prSet>
      <dgm:spPr/>
      <dgm:t>
        <a:bodyPr/>
        <a:lstStyle/>
        <a:p>
          <a:endParaRPr kumimoji="1" lang="ja-JP" altLang="en-US"/>
        </a:p>
      </dgm:t>
    </dgm:pt>
    <dgm:pt modelId="{63EFDDB8-C7C3-4AF9-8EE8-59D533D6A778}" type="pres">
      <dgm:prSet presAssocID="{0F70F376-AB1F-4B3C-A51F-C1817C6F7CB7}" presName="level3hierChild" presStyleCnt="0"/>
      <dgm:spPr/>
    </dgm:pt>
    <dgm:pt modelId="{0D034AB0-6B9A-4DF5-8472-499E9C068F27}" type="pres">
      <dgm:prSet presAssocID="{6FCDD6B8-04F5-47AE-9460-7A24AF4CAB8D}" presName="conn2-1" presStyleLbl="parChTrans1D3" presStyleIdx="5" presStyleCnt="10"/>
      <dgm:spPr/>
      <dgm:t>
        <a:bodyPr/>
        <a:lstStyle/>
        <a:p>
          <a:endParaRPr kumimoji="1" lang="ja-JP" altLang="en-US"/>
        </a:p>
      </dgm:t>
    </dgm:pt>
    <dgm:pt modelId="{F8535FF1-47E6-4CA7-9935-75F38B1CD95D}" type="pres">
      <dgm:prSet presAssocID="{6FCDD6B8-04F5-47AE-9460-7A24AF4CAB8D}" presName="connTx" presStyleLbl="parChTrans1D3" presStyleIdx="5" presStyleCnt="10"/>
      <dgm:spPr/>
      <dgm:t>
        <a:bodyPr/>
        <a:lstStyle/>
        <a:p>
          <a:endParaRPr kumimoji="1" lang="ja-JP" altLang="en-US"/>
        </a:p>
      </dgm:t>
    </dgm:pt>
    <dgm:pt modelId="{9F3E70FE-A93E-4505-9844-47CB6AB7BA8B}" type="pres">
      <dgm:prSet presAssocID="{C971C309-3051-4634-A044-956F18AC6851}" presName="root2" presStyleCnt="0"/>
      <dgm:spPr/>
    </dgm:pt>
    <dgm:pt modelId="{1133AF82-A490-4545-8750-4820D33B0AEA}" type="pres">
      <dgm:prSet presAssocID="{C971C309-3051-4634-A044-956F18AC6851}" presName="LevelTwoTextNode" presStyleLbl="node3" presStyleIdx="5" presStyleCnt="10" custScaleX="214359" custScaleY="56448" custLinFactNeighborY="-15306">
        <dgm:presLayoutVars>
          <dgm:chPref val="3"/>
        </dgm:presLayoutVars>
      </dgm:prSet>
      <dgm:spPr/>
      <dgm:t>
        <a:bodyPr/>
        <a:lstStyle/>
        <a:p>
          <a:endParaRPr kumimoji="1" lang="ja-JP" altLang="en-US"/>
        </a:p>
      </dgm:t>
    </dgm:pt>
    <dgm:pt modelId="{476CCE22-20BE-423F-8F74-249F57F6896B}" type="pres">
      <dgm:prSet presAssocID="{C971C309-3051-4634-A044-956F18AC6851}" presName="level3hierChild" presStyleCnt="0"/>
      <dgm:spPr/>
    </dgm:pt>
    <dgm:pt modelId="{3C6C097F-19E6-4FEB-B977-DD7556441FF8}" type="pres">
      <dgm:prSet presAssocID="{7B2E9CDD-117E-4A39-A9D5-5112F1508175}" presName="conn2-1" presStyleLbl="parChTrans1D3" presStyleIdx="6" presStyleCnt="10"/>
      <dgm:spPr/>
      <dgm:t>
        <a:bodyPr/>
        <a:lstStyle/>
        <a:p>
          <a:endParaRPr kumimoji="1" lang="ja-JP" altLang="en-US"/>
        </a:p>
      </dgm:t>
    </dgm:pt>
    <dgm:pt modelId="{29C11189-743F-4577-B1D7-A3AE6EF84B3D}" type="pres">
      <dgm:prSet presAssocID="{7B2E9CDD-117E-4A39-A9D5-5112F1508175}" presName="connTx" presStyleLbl="parChTrans1D3" presStyleIdx="6" presStyleCnt="10"/>
      <dgm:spPr/>
      <dgm:t>
        <a:bodyPr/>
        <a:lstStyle/>
        <a:p>
          <a:endParaRPr kumimoji="1" lang="ja-JP" altLang="en-US"/>
        </a:p>
      </dgm:t>
    </dgm:pt>
    <dgm:pt modelId="{51F88F11-8F22-47DD-BE47-2AA43AF8D293}" type="pres">
      <dgm:prSet presAssocID="{2C4A9001-E0E7-4709-ACE2-F1545DD53E31}" presName="root2" presStyleCnt="0"/>
      <dgm:spPr/>
    </dgm:pt>
    <dgm:pt modelId="{ACD3DA2E-EF22-4009-9795-0A0D9A5028AF}" type="pres">
      <dgm:prSet presAssocID="{2C4A9001-E0E7-4709-ACE2-F1545DD53E31}" presName="LevelTwoTextNode" presStyleLbl="node3" presStyleIdx="6" presStyleCnt="10" custScaleX="214359" custScaleY="56448" custLinFactNeighborY="-15306">
        <dgm:presLayoutVars>
          <dgm:chPref val="3"/>
        </dgm:presLayoutVars>
      </dgm:prSet>
      <dgm:spPr/>
      <dgm:t>
        <a:bodyPr/>
        <a:lstStyle/>
        <a:p>
          <a:endParaRPr kumimoji="1" lang="ja-JP" altLang="en-US"/>
        </a:p>
      </dgm:t>
    </dgm:pt>
    <dgm:pt modelId="{8DFB4DB1-1ED4-41F3-80C9-246E5D782208}" type="pres">
      <dgm:prSet presAssocID="{2C4A9001-E0E7-4709-ACE2-F1545DD53E31}" presName="level3hierChild" presStyleCnt="0"/>
      <dgm:spPr/>
    </dgm:pt>
    <dgm:pt modelId="{B5CEEFAF-5291-40AD-A651-62E863BFF74F}" type="pres">
      <dgm:prSet presAssocID="{04E65CE7-CD27-4A36-8C3C-A728B4D6EDD7}" presName="conn2-1" presStyleLbl="parChTrans1D3" presStyleIdx="7" presStyleCnt="10"/>
      <dgm:spPr/>
      <dgm:t>
        <a:bodyPr/>
        <a:lstStyle/>
        <a:p>
          <a:endParaRPr kumimoji="1" lang="ja-JP" altLang="en-US"/>
        </a:p>
      </dgm:t>
    </dgm:pt>
    <dgm:pt modelId="{4F6F19EE-1883-4C59-A45D-C6D79B076219}" type="pres">
      <dgm:prSet presAssocID="{04E65CE7-CD27-4A36-8C3C-A728B4D6EDD7}" presName="connTx" presStyleLbl="parChTrans1D3" presStyleIdx="7" presStyleCnt="10"/>
      <dgm:spPr/>
      <dgm:t>
        <a:bodyPr/>
        <a:lstStyle/>
        <a:p>
          <a:endParaRPr kumimoji="1" lang="ja-JP" altLang="en-US"/>
        </a:p>
      </dgm:t>
    </dgm:pt>
    <dgm:pt modelId="{E198A6D0-344E-4A45-A83F-8A66617FC25D}" type="pres">
      <dgm:prSet presAssocID="{824223B2-4B7F-44C5-A545-C134924AE4D8}" presName="root2" presStyleCnt="0"/>
      <dgm:spPr/>
    </dgm:pt>
    <dgm:pt modelId="{87A16363-17D3-4224-B263-199A9B1B44AB}" type="pres">
      <dgm:prSet presAssocID="{824223B2-4B7F-44C5-A545-C134924AE4D8}" presName="LevelTwoTextNode" presStyleLbl="node3" presStyleIdx="7" presStyleCnt="10" custScaleX="214359" custScaleY="56448" custLinFactNeighborY="-15306">
        <dgm:presLayoutVars>
          <dgm:chPref val="3"/>
        </dgm:presLayoutVars>
      </dgm:prSet>
      <dgm:spPr/>
      <dgm:t>
        <a:bodyPr/>
        <a:lstStyle/>
        <a:p>
          <a:endParaRPr kumimoji="1" lang="ja-JP" altLang="en-US"/>
        </a:p>
      </dgm:t>
    </dgm:pt>
    <dgm:pt modelId="{892FDC3A-7CA1-4FD7-89CC-360C0051C674}" type="pres">
      <dgm:prSet presAssocID="{824223B2-4B7F-44C5-A545-C134924AE4D8}" presName="level3hierChild" presStyleCnt="0"/>
      <dgm:spPr/>
    </dgm:pt>
    <dgm:pt modelId="{61A421B0-8694-4DD1-A737-7B5F65C55C63}" type="pres">
      <dgm:prSet presAssocID="{D21C6BE2-0AF5-42D5-9D00-DE943E1DD344}" presName="conn2-1" presStyleLbl="parChTrans1D3" presStyleIdx="8" presStyleCnt="10"/>
      <dgm:spPr/>
      <dgm:t>
        <a:bodyPr/>
        <a:lstStyle/>
        <a:p>
          <a:endParaRPr kumimoji="1" lang="ja-JP" altLang="en-US"/>
        </a:p>
      </dgm:t>
    </dgm:pt>
    <dgm:pt modelId="{21479786-B092-4E59-AEDA-B873B253FAA9}" type="pres">
      <dgm:prSet presAssocID="{D21C6BE2-0AF5-42D5-9D00-DE943E1DD344}" presName="connTx" presStyleLbl="parChTrans1D3" presStyleIdx="8" presStyleCnt="10"/>
      <dgm:spPr/>
      <dgm:t>
        <a:bodyPr/>
        <a:lstStyle/>
        <a:p>
          <a:endParaRPr kumimoji="1" lang="ja-JP" altLang="en-US"/>
        </a:p>
      </dgm:t>
    </dgm:pt>
    <dgm:pt modelId="{0D8A7DF4-6918-4988-924F-09B393D6EA0C}" type="pres">
      <dgm:prSet presAssocID="{F3122972-5E0B-4FFA-8E93-417FD181C159}" presName="root2" presStyleCnt="0"/>
      <dgm:spPr/>
    </dgm:pt>
    <dgm:pt modelId="{8528AFD5-7770-4BB7-BFD8-0BC3DBECA0E0}" type="pres">
      <dgm:prSet presAssocID="{F3122972-5E0B-4FFA-8E93-417FD181C159}" presName="LevelTwoTextNode" presStyleLbl="node3" presStyleIdx="8" presStyleCnt="10" custScaleX="214359" custScaleY="56448" custLinFactNeighborY="-15306">
        <dgm:presLayoutVars>
          <dgm:chPref val="3"/>
        </dgm:presLayoutVars>
      </dgm:prSet>
      <dgm:spPr/>
      <dgm:t>
        <a:bodyPr/>
        <a:lstStyle/>
        <a:p>
          <a:endParaRPr kumimoji="1" lang="ja-JP" altLang="en-US"/>
        </a:p>
      </dgm:t>
    </dgm:pt>
    <dgm:pt modelId="{191D35A3-458F-43E9-B15A-865B9541C285}" type="pres">
      <dgm:prSet presAssocID="{F3122972-5E0B-4FFA-8E93-417FD181C159}" presName="level3hierChild" presStyleCnt="0"/>
      <dgm:spPr/>
    </dgm:pt>
    <dgm:pt modelId="{96B70007-EEB8-481A-8CF1-42255D59D55C}" type="pres">
      <dgm:prSet presAssocID="{C75CC8E4-2085-4773-99F8-7A8EF93A127B}" presName="conn2-1" presStyleLbl="parChTrans1D3" presStyleIdx="9" presStyleCnt="10"/>
      <dgm:spPr/>
      <dgm:t>
        <a:bodyPr/>
        <a:lstStyle/>
        <a:p>
          <a:endParaRPr kumimoji="1" lang="ja-JP" altLang="en-US"/>
        </a:p>
      </dgm:t>
    </dgm:pt>
    <dgm:pt modelId="{BD01BC89-FAF6-45C0-8FBA-B3CEF4D381BB}" type="pres">
      <dgm:prSet presAssocID="{C75CC8E4-2085-4773-99F8-7A8EF93A127B}" presName="connTx" presStyleLbl="parChTrans1D3" presStyleIdx="9" presStyleCnt="10"/>
      <dgm:spPr/>
      <dgm:t>
        <a:bodyPr/>
        <a:lstStyle/>
        <a:p>
          <a:endParaRPr kumimoji="1" lang="ja-JP" altLang="en-US"/>
        </a:p>
      </dgm:t>
    </dgm:pt>
    <dgm:pt modelId="{8E20FDB1-48F4-4E02-9889-CB8BB90DD4EB}" type="pres">
      <dgm:prSet presAssocID="{23B38D7C-3CC3-483E-95A2-BBA7D9CEC56B}" presName="root2" presStyleCnt="0"/>
      <dgm:spPr/>
    </dgm:pt>
    <dgm:pt modelId="{3B7C543B-9D5A-4905-B5DC-866673B0903C}" type="pres">
      <dgm:prSet presAssocID="{23B38D7C-3CC3-483E-95A2-BBA7D9CEC56B}" presName="LevelTwoTextNode" presStyleLbl="node3" presStyleIdx="9" presStyleCnt="10" custScaleX="214359" custScaleY="56448" custLinFactNeighborY="-15306">
        <dgm:presLayoutVars>
          <dgm:chPref val="3"/>
        </dgm:presLayoutVars>
      </dgm:prSet>
      <dgm:spPr/>
      <dgm:t>
        <a:bodyPr/>
        <a:lstStyle/>
        <a:p>
          <a:endParaRPr kumimoji="1" lang="ja-JP" altLang="en-US"/>
        </a:p>
      </dgm:t>
    </dgm:pt>
    <dgm:pt modelId="{BF9193F1-8F1E-4B08-9F26-D252CAEAC881}" type="pres">
      <dgm:prSet presAssocID="{23B38D7C-3CC3-483E-95A2-BBA7D9CEC56B}" presName="level3hierChild" presStyleCnt="0"/>
      <dgm:spPr/>
    </dgm:pt>
  </dgm:ptLst>
  <dgm:cxnLst>
    <dgm:cxn modelId="{2216FA57-AA05-4000-BB80-C2AAF993FA51}" type="presOf" srcId="{72942335-7F43-4492-90FB-D92E925700D2}" destId="{35AEBBF5-D820-41B3-B557-741F0C91638F}" srcOrd="0" destOrd="0" presId="urn:microsoft.com/office/officeart/2005/8/layout/hierarchy2"/>
    <dgm:cxn modelId="{95210FCE-4BDE-475E-9C5E-E8FB2957EC8F}" type="presOf" srcId="{6FCDD6B8-04F5-47AE-9460-7A24AF4CAB8D}" destId="{F8535FF1-47E6-4CA7-9935-75F38B1CD95D}" srcOrd="1" destOrd="0" presId="urn:microsoft.com/office/officeart/2005/8/layout/hierarchy2"/>
    <dgm:cxn modelId="{0A33FD00-3F91-47CE-9353-230FFB3787DA}" srcId="{0F70F376-AB1F-4B3C-A51F-C1817C6F7CB7}" destId="{23B38D7C-3CC3-483E-95A2-BBA7D9CEC56B}" srcOrd="4" destOrd="0" parTransId="{C75CC8E4-2085-4773-99F8-7A8EF93A127B}" sibTransId="{A43D6451-2E60-4904-B1BF-C09BC701E89D}"/>
    <dgm:cxn modelId="{88409C93-6473-4B06-A892-10FB401A7796}" type="presOf" srcId="{6889CFF1-8CCD-47CA-BDD5-44C4C4B2C7EC}" destId="{7DB6BA9B-35D5-42C0-92D8-5C96B56CA5A5}" srcOrd="0" destOrd="0" presId="urn:microsoft.com/office/officeart/2005/8/layout/hierarchy2"/>
    <dgm:cxn modelId="{8826CFF4-4044-40A9-BA4A-4FD2F75BB963}" type="presOf" srcId="{B2C265BA-2236-4353-AB25-EC30413A03AA}" destId="{A808F4EB-F2C7-4285-BF27-250C78E7876A}" srcOrd="0" destOrd="0" presId="urn:microsoft.com/office/officeart/2005/8/layout/hierarchy2"/>
    <dgm:cxn modelId="{F3C0153E-FA25-4AD4-BD31-150D3B09FD5A}" type="presOf" srcId="{4143AAFC-A78C-4A17-8DE8-0A0C0B7F45DB}" destId="{963078CB-8DA7-45B9-AD82-7D6ECB3FE0B1}" srcOrd="1" destOrd="0" presId="urn:microsoft.com/office/officeart/2005/8/layout/hierarchy2"/>
    <dgm:cxn modelId="{42A93323-18B9-46BD-9E37-565A03F8EF9E}" type="presOf" srcId="{7B2E9CDD-117E-4A39-A9D5-5112F1508175}" destId="{29C11189-743F-4577-B1D7-A3AE6EF84B3D}" srcOrd="1" destOrd="0" presId="urn:microsoft.com/office/officeart/2005/8/layout/hierarchy2"/>
    <dgm:cxn modelId="{B472C232-5633-4631-BA37-C9A9F15972D9}" srcId="{0F70F376-AB1F-4B3C-A51F-C1817C6F7CB7}" destId="{C971C309-3051-4634-A044-956F18AC6851}" srcOrd="0" destOrd="0" parTransId="{6FCDD6B8-04F5-47AE-9460-7A24AF4CAB8D}" sibTransId="{A0468C3A-65CE-49BF-9682-4AA7BE9FE0B0}"/>
    <dgm:cxn modelId="{6259673E-CE23-4D87-83E7-EAD6022708CA}" type="presOf" srcId="{9864DC15-A4B9-46AB-8BDF-00B1DB58D94E}" destId="{2C8A8B71-3D82-45FC-91D6-21E4F577C143}" srcOrd="0" destOrd="0" presId="urn:microsoft.com/office/officeart/2005/8/layout/hierarchy2"/>
    <dgm:cxn modelId="{E2D0CD7C-3401-4217-8832-C119A7FD6873}" srcId="{74438B7B-3232-4EFB-B958-361C21D60420}" destId="{A5AF2FE5-E926-46DF-9012-1256D372DB38}" srcOrd="0" destOrd="0" parTransId="{D32D4521-141B-4F37-938C-42DB91F3E3F5}" sibTransId="{CB2FD080-99B3-4691-8A7D-D7C01681E462}"/>
    <dgm:cxn modelId="{73060D4F-43F8-4A17-844B-F564D12CF4AF}" type="presOf" srcId="{0C1B9D95-63AC-4041-9B25-8D36984D1545}" destId="{C8CEEAEF-30E4-4C2B-A31A-86B159A3EBC8}" srcOrd="0" destOrd="0" presId="urn:microsoft.com/office/officeart/2005/8/layout/hierarchy2"/>
    <dgm:cxn modelId="{E88AA480-EF03-4170-9401-B7AEDB7B1F08}" srcId="{373312FE-2544-4CBA-9AAE-C2888DA43FBA}" destId="{0F70F376-AB1F-4B3C-A51F-C1817C6F7CB7}" srcOrd="4" destOrd="0" parTransId="{8E0CF490-21E8-4747-AEC0-7686E6A5E200}" sibTransId="{8E6690B3-DD80-40EE-8421-6A5F9CB4938A}"/>
    <dgm:cxn modelId="{549F15AB-2586-4E62-9AA7-20093A8B233F}" type="presOf" srcId="{264DD244-DAC0-4CCA-BFCA-0AC350FFFF4B}" destId="{23E4A298-627C-4164-A581-B66014E337C2}" srcOrd="0" destOrd="0" presId="urn:microsoft.com/office/officeart/2005/8/layout/hierarchy2"/>
    <dgm:cxn modelId="{5BDE58FE-B4B9-4BC5-B891-4A9469A62D81}" type="presOf" srcId="{A5AF2FE5-E926-46DF-9012-1256D372DB38}" destId="{35ECB1A7-DDB0-448F-B87B-1DC5108E19F7}" srcOrd="0" destOrd="0" presId="urn:microsoft.com/office/officeart/2005/8/layout/hierarchy2"/>
    <dgm:cxn modelId="{C6AED308-6C4A-449A-993C-ED8DBA3FF911}" type="presOf" srcId="{4721B757-41CB-452C-B1B6-EA547C10CFC9}" destId="{10D42795-88F6-454C-B135-7493651F2185}" srcOrd="0" destOrd="0" presId="urn:microsoft.com/office/officeart/2005/8/layout/hierarchy2"/>
    <dgm:cxn modelId="{1D2F82DB-A3FC-41E4-AFA3-4B49EB5218CF}" srcId="{0F70F376-AB1F-4B3C-A51F-C1817C6F7CB7}" destId="{F3122972-5E0B-4FFA-8E93-417FD181C159}" srcOrd="3" destOrd="0" parTransId="{D21C6BE2-0AF5-42D5-9D00-DE943E1DD344}" sibTransId="{76DE91CE-5627-4224-8628-87EF51A66F90}"/>
    <dgm:cxn modelId="{592500CF-EB2F-4463-9E15-6B199CFD772A}" type="presOf" srcId="{8E0CF490-21E8-4747-AEC0-7686E6A5E200}" destId="{6D3657F1-1154-41D8-B848-450BF9C732DC}" srcOrd="1" destOrd="0" presId="urn:microsoft.com/office/officeart/2005/8/layout/hierarchy2"/>
    <dgm:cxn modelId="{099B781D-AA65-417F-A54F-CA4A04E1738C}" type="presOf" srcId="{ECD6E9AD-E638-401C-942E-506A3181BB6C}" destId="{A456E213-2A1A-4EE4-ACB3-D489A3B027CE}" srcOrd="1" destOrd="0" presId="urn:microsoft.com/office/officeart/2005/8/layout/hierarchy2"/>
    <dgm:cxn modelId="{D2C19130-E423-46D5-87E3-5922D7A0FDF7}" type="presOf" srcId="{0C1B9D95-63AC-4041-9B25-8D36984D1545}" destId="{D6C76E7B-227D-4F1B-96E7-70926C7E3017}" srcOrd="1" destOrd="0" presId="urn:microsoft.com/office/officeart/2005/8/layout/hierarchy2"/>
    <dgm:cxn modelId="{F78CC4BF-FF44-4801-8075-40A0081EB38E}" type="presOf" srcId="{4143AAFC-A78C-4A17-8DE8-0A0C0B7F45DB}" destId="{0B54B85F-C7B8-46B0-92A9-031FB1E4E455}" srcOrd="0" destOrd="0" presId="urn:microsoft.com/office/officeart/2005/8/layout/hierarchy2"/>
    <dgm:cxn modelId="{C61BC348-8BD3-46CF-91D7-1B1E92F05FE6}" type="presOf" srcId="{1DC6C766-D3FE-459A-A5C3-E6A4AB0203D2}" destId="{BA19CF10-F31E-4BAD-B72C-E817494E746D}" srcOrd="1" destOrd="0" presId="urn:microsoft.com/office/officeart/2005/8/layout/hierarchy2"/>
    <dgm:cxn modelId="{4F5E715D-FC4E-42BB-9D7C-6DA1A2DC8F58}" type="presOf" srcId="{9864DC15-A4B9-46AB-8BDF-00B1DB58D94E}" destId="{98D52197-B056-458A-A970-7B788A5E181E}" srcOrd="1" destOrd="0" presId="urn:microsoft.com/office/officeart/2005/8/layout/hierarchy2"/>
    <dgm:cxn modelId="{87AC4730-3F9A-4269-A4D0-2A6E0665860D}" type="presOf" srcId="{2C4A9001-E0E7-4709-ACE2-F1545DD53E31}" destId="{ACD3DA2E-EF22-4009-9795-0A0D9A5028AF}" srcOrd="0" destOrd="0" presId="urn:microsoft.com/office/officeart/2005/8/layout/hierarchy2"/>
    <dgm:cxn modelId="{A92C9B98-4CB1-4C83-BD34-4EAAA898F79F}" srcId="{A5AF2FE5-E926-46DF-9012-1256D372DB38}" destId="{B4F7076B-898A-423D-97B5-CE4884BC20FB}" srcOrd="0" destOrd="0" parTransId="{6889CFF1-8CCD-47CA-BDD5-44C4C4B2C7EC}" sibTransId="{9CF2BD5C-0EBA-4EAC-A204-DB7A39CB4CA4}"/>
    <dgm:cxn modelId="{F478FD8C-B5F9-4DA9-A742-436DC7A44B18}" type="presOf" srcId="{8F2C0127-28CB-4ACA-A92B-339660600D08}" destId="{EDE9C102-0D0A-40E1-B02F-D96D95F8E8EC}" srcOrd="0" destOrd="0" presId="urn:microsoft.com/office/officeart/2005/8/layout/hierarchy2"/>
    <dgm:cxn modelId="{A84B3B98-DE9C-4CA5-8763-4FAE3B5A2194}" type="presOf" srcId="{E790689D-9E5D-4B60-8772-FA973FBF53D1}" destId="{EA1452E0-2326-41DD-9E55-5307506272A9}" srcOrd="0" destOrd="0" presId="urn:microsoft.com/office/officeart/2005/8/layout/hierarchy2"/>
    <dgm:cxn modelId="{6F55A69E-D395-4689-9B6F-97E8FDBE5E2D}" type="presOf" srcId="{C971C309-3051-4634-A044-956F18AC6851}" destId="{1133AF82-A490-4545-8750-4820D33B0AEA}" srcOrd="0" destOrd="0" presId="urn:microsoft.com/office/officeart/2005/8/layout/hierarchy2"/>
    <dgm:cxn modelId="{8ACE67EA-4FD1-4856-87F0-389AB4DC59FB}" type="presOf" srcId="{D32D4521-141B-4F37-938C-42DB91F3E3F5}" destId="{83C06190-57EE-4270-8990-C2DBF2DE6251}" srcOrd="1" destOrd="0" presId="urn:microsoft.com/office/officeart/2005/8/layout/hierarchy2"/>
    <dgm:cxn modelId="{F3A836C0-DF0A-4578-B3C3-CB9810592FC1}" srcId="{A685CAEC-A84A-4201-AF40-3B32E0B703E7}" destId="{4721B757-41CB-452C-B1B6-EA547C10CFC9}" srcOrd="0" destOrd="0" parTransId="{4143AAFC-A78C-4A17-8DE8-0A0C0B7F45DB}" sibTransId="{8F9E63E6-8CF3-40AD-B506-C212207080BF}"/>
    <dgm:cxn modelId="{9D7B7100-E08D-4AFF-A77F-9D424AFCEA51}" type="presOf" srcId="{04E65CE7-CD27-4A36-8C3C-A728B4D6EDD7}" destId="{B5CEEFAF-5291-40AD-A651-62E863BFF74F}" srcOrd="0" destOrd="0" presId="urn:microsoft.com/office/officeart/2005/8/layout/hierarchy2"/>
    <dgm:cxn modelId="{EEE04875-C110-495C-ACE5-5D2D1F6D0A4B}" srcId="{A685CAEC-A84A-4201-AF40-3B32E0B703E7}" destId="{B2C265BA-2236-4353-AB25-EC30413A03AA}" srcOrd="1" destOrd="0" parTransId="{7FD34813-8573-48C0-8CC6-80877E459EC3}" sibTransId="{75558F9F-E6FE-4C3B-8BD0-AE9F3191DCD2}"/>
    <dgm:cxn modelId="{0A50FCC4-4390-43CA-B015-0E016E04560E}" type="presOf" srcId="{ECDDAE8D-901B-49B9-97B2-8213662B1C6E}" destId="{91AACBDE-33FF-41E7-A1E0-41750AD970A8}" srcOrd="0" destOrd="0" presId="urn:microsoft.com/office/officeart/2005/8/layout/hierarchy2"/>
    <dgm:cxn modelId="{1964F25C-EB29-46D7-BEA0-A1022DE9A32B}" srcId="{0F70F376-AB1F-4B3C-A51F-C1817C6F7CB7}" destId="{824223B2-4B7F-44C5-A545-C134924AE4D8}" srcOrd="2" destOrd="0" parTransId="{04E65CE7-CD27-4A36-8C3C-A728B4D6EDD7}" sibTransId="{C085A112-BD2D-49BA-992F-37AB404EEA2D}"/>
    <dgm:cxn modelId="{5663DFB7-0541-4A14-AC3D-1C23A9CCBBE1}" type="presOf" srcId="{8E0CF490-21E8-4747-AEC0-7686E6A5E200}" destId="{ED0CAD46-8095-4333-AA58-65B5D962125E}" srcOrd="0" destOrd="0" presId="urn:microsoft.com/office/officeart/2005/8/layout/hierarchy2"/>
    <dgm:cxn modelId="{14FA8695-BE2A-4DC6-B359-04F0C0B5302D}" type="presOf" srcId="{23B38D7C-3CC3-483E-95A2-BBA7D9CEC56B}" destId="{3B7C543B-9D5A-4905-B5DC-866673B0903C}" srcOrd="0" destOrd="0" presId="urn:microsoft.com/office/officeart/2005/8/layout/hierarchy2"/>
    <dgm:cxn modelId="{CF286042-434B-48D5-BB28-B801367CF340}" srcId="{A5AF2FE5-E926-46DF-9012-1256D372DB38}" destId="{8F2C0127-28CB-4ACA-A92B-339660600D08}" srcOrd="1" destOrd="0" parTransId="{ECDDAE8D-901B-49B9-97B2-8213662B1C6E}" sibTransId="{6A22CEF7-F23D-4690-A00B-AE6C13373B98}"/>
    <dgm:cxn modelId="{31B6494E-19AA-4432-AA8F-28D13507C361}" type="presOf" srcId="{6889CFF1-8CCD-47CA-BDD5-44C4C4B2C7EC}" destId="{B52F1FBF-DDCC-4F0A-9844-4D76D9660C52}" srcOrd="1" destOrd="0" presId="urn:microsoft.com/office/officeart/2005/8/layout/hierarchy2"/>
    <dgm:cxn modelId="{0275CE3B-2868-4E01-9402-329429202440}" type="presOf" srcId="{D21C6BE2-0AF5-42D5-9D00-DE943E1DD344}" destId="{21479786-B092-4E59-AEDA-B873B253FAA9}" srcOrd="1" destOrd="0" presId="urn:microsoft.com/office/officeart/2005/8/layout/hierarchy2"/>
    <dgm:cxn modelId="{2044DBED-D6EB-4486-8C6E-F4748E716D6A}" type="presOf" srcId="{CD585AA5-2A47-42F6-A619-A6946038D672}" destId="{7BEFA527-BD8A-4DA1-897A-3ED25A225EF1}" srcOrd="0" destOrd="0" presId="urn:microsoft.com/office/officeart/2005/8/layout/hierarchy2"/>
    <dgm:cxn modelId="{3078EB49-488B-41AC-91F8-6DF41F3C1DAC}" srcId="{B6E1D921-182E-4048-BDC8-724A0C897426}" destId="{83EC7C1F-6F40-4F31-A48E-821B8F7BC3AF}" srcOrd="2" destOrd="0" parTransId="{72942335-7F43-4492-90FB-D92E925700D2}" sibTransId="{F3F263BD-CEA1-486E-A346-5CAB5C49B3C3}"/>
    <dgm:cxn modelId="{70256305-ACCE-4768-8458-441D7FE6D252}" type="presOf" srcId="{ECD6E9AD-E638-401C-942E-506A3181BB6C}" destId="{CB8A3205-89AD-42D2-810E-97C46EB82B60}" srcOrd="0" destOrd="0" presId="urn:microsoft.com/office/officeart/2005/8/layout/hierarchy2"/>
    <dgm:cxn modelId="{56407EFE-BCA8-4A76-B36A-312584AAD64E}" srcId="{CD585AA5-2A47-42F6-A619-A6946038D672}" destId="{373312FE-2544-4CBA-9AAE-C2888DA43FBA}" srcOrd="0" destOrd="0" parTransId="{07B665DC-D909-4F2D-ACBC-19C9E03CB0DA}" sibTransId="{F3D99DF8-DFF9-43D6-9510-9A836FF06F0A}"/>
    <dgm:cxn modelId="{68DA0007-A6BC-406D-AE13-B3FC9B5F06D7}" type="presOf" srcId="{0F70F376-AB1F-4B3C-A51F-C1817C6F7CB7}" destId="{BC508720-A323-4727-95C4-275FE597D8EC}" srcOrd="0" destOrd="0" presId="urn:microsoft.com/office/officeart/2005/8/layout/hierarchy2"/>
    <dgm:cxn modelId="{C5C17133-8965-46D6-B47E-8D2B3CDC78C9}" type="presOf" srcId="{C75CC8E4-2085-4773-99F8-7A8EF93A127B}" destId="{96B70007-EEB8-481A-8CF1-42255D59D55C}" srcOrd="0" destOrd="0" presId="urn:microsoft.com/office/officeart/2005/8/layout/hierarchy2"/>
    <dgm:cxn modelId="{97913B93-FECD-407C-9281-3CDC8ACCF149}" type="presOf" srcId="{7FD34813-8573-48C0-8CC6-80877E459EC3}" destId="{A121E7C7-8332-4A8C-BDAC-71636066A16E}" srcOrd="0" destOrd="0" presId="urn:microsoft.com/office/officeart/2005/8/layout/hierarchy2"/>
    <dgm:cxn modelId="{37EA63AB-7F52-4F98-B5BF-A451F8947490}" type="presOf" srcId="{1DC6C766-D3FE-459A-A5C3-E6A4AB0203D2}" destId="{1175853E-FDC5-49DD-9AAD-6C3314A84FA0}" srcOrd="0" destOrd="0" presId="urn:microsoft.com/office/officeart/2005/8/layout/hierarchy2"/>
    <dgm:cxn modelId="{D446F7B5-AF3E-4B4C-8BA8-9CFEB55DB99C}" type="presOf" srcId="{74438B7B-3232-4EFB-B958-361C21D60420}" destId="{F34B0C03-03D9-4050-82E3-C773A58D9D4E}" srcOrd="0" destOrd="0" presId="urn:microsoft.com/office/officeart/2005/8/layout/hierarchy2"/>
    <dgm:cxn modelId="{D65DA9A7-766E-4509-BC5E-922D20A92E40}" type="presOf" srcId="{5B6274AF-3B28-43CD-908D-53DE9484E8F9}" destId="{D071414C-3653-4650-A586-4A35AE5C80EE}" srcOrd="0" destOrd="0" presId="urn:microsoft.com/office/officeart/2005/8/layout/hierarchy2"/>
    <dgm:cxn modelId="{69813ADE-B2E7-45DF-8C08-9493C6B08BE1}" type="presOf" srcId="{C75CC8E4-2085-4773-99F8-7A8EF93A127B}" destId="{BD01BC89-FAF6-45C0-8FBA-B3CEF4D381BB}" srcOrd="1" destOrd="0" presId="urn:microsoft.com/office/officeart/2005/8/layout/hierarchy2"/>
    <dgm:cxn modelId="{203A8BC1-833B-434B-A2A2-270F4B5A196B}" type="presOf" srcId="{04E65CE7-CD27-4A36-8C3C-A728B4D6EDD7}" destId="{4F6F19EE-1883-4C59-A45D-C6D79B076219}" srcOrd="1" destOrd="0" presId="urn:microsoft.com/office/officeart/2005/8/layout/hierarchy2"/>
    <dgm:cxn modelId="{AA3F2491-4C1A-483A-9803-DEE1634BDD01}" srcId="{0F70F376-AB1F-4B3C-A51F-C1817C6F7CB7}" destId="{2C4A9001-E0E7-4709-ACE2-F1545DD53E31}" srcOrd="1" destOrd="0" parTransId="{7B2E9CDD-117E-4A39-A9D5-5112F1508175}" sibTransId="{78722C14-72D3-4A40-90C8-4CD5955DCDA3}"/>
    <dgm:cxn modelId="{368C56CD-30A9-4007-9E71-EE793B5224E3}" type="presOf" srcId="{5B6274AF-3B28-43CD-908D-53DE9484E8F9}" destId="{298294D8-EA72-4233-8EE1-8D84C95058EA}" srcOrd="1" destOrd="0" presId="urn:microsoft.com/office/officeart/2005/8/layout/hierarchy2"/>
    <dgm:cxn modelId="{76D6E054-D071-4CBF-8F17-A8533A3023B0}" type="presOf" srcId="{72942335-7F43-4492-90FB-D92E925700D2}" destId="{5567C5FA-7AE1-4EEB-8E35-B35CED5D64DD}" srcOrd="1" destOrd="0" presId="urn:microsoft.com/office/officeart/2005/8/layout/hierarchy2"/>
    <dgm:cxn modelId="{16386699-7350-49C7-BAB1-64E023DC01BB}" type="presOf" srcId="{D21C6BE2-0AF5-42D5-9D00-DE943E1DD344}" destId="{61A421B0-8694-4DD1-A737-7B5F65C55C63}" srcOrd="0" destOrd="0" presId="urn:microsoft.com/office/officeart/2005/8/layout/hierarchy2"/>
    <dgm:cxn modelId="{457C26CD-FBFC-4C14-A0CA-5E33FA346964}" type="presOf" srcId="{3FF8C6FD-3518-4418-8CEC-E0CB1F3F120E}" destId="{2A5DD27B-6377-45B3-BCB0-6E5E5877211A}" srcOrd="0" destOrd="0" presId="urn:microsoft.com/office/officeart/2005/8/layout/hierarchy2"/>
    <dgm:cxn modelId="{973D93D4-2247-4CE3-AFFC-DC7A3A7C0315}" type="presOf" srcId="{7B2E9CDD-117E-4A39-A9D5-5112F1508175}" destId="{3C6C097F-19E6-4FEB-B977-DD7556441FF8}" srcOrd="0" destOrd="0" presId="urn:microsoft.com/office/officeart/2005/8/layout/hierarchy2"/>
    <dgm:cxn modelId="{C5F68C7C-B180-48A2-8FE0-D480EB81DD7C}" type="presOf" srcId="{FCBF3A01-E91B-4DD1-B42C-490771F3EA12}" destId="{75D0B7BA-6E7F-48B0-B2DD-2C99F87E2392}" srcOrd="0" destOrd="0" presId="urn:microsoft.com/office/officeart/2005/8/layout/hierarchy2"/>
    <dgm:cxn modelId="{F8C7ABA2-FABA-4BCB-AC47-92782E4D946F}" type="presOf" srcId="{D32D4521-141B-4F37-938C-42DB91F3E3F5}" destId="{5521E3CF-B97C-4BB2-933C-BAD038A97C7F}" srcOrd="0" destOrd="0" presId="urn:microsoft.com/office/officeart/2005/8/layout/hierarchy2"/>
    <dgm:cxn modelId="{AE0EE782-1961-4B98-905F-61FA39905C51}" type="presOf" srcId="{6FCDD6B8-04F5-47AE-9460-7A24AF4CAB8D}" destId="{0D034AB0-6B9A-4DF5-8472-499E9C068F27}" srcOrd="0" destOrd="0" presId="urn:microsoft.com/office/officeart/2005/8/layout/hierarchy2"/>
    <dgm:cxn modelId="{C260FF7D-BCDA-4888-BE39-BAA0FAC10BAC}" srcId="{373312FE-2544-4CBA-9AAE-C2888DA43FBA}" destId="{B6E1D921-182E-4048-BDC8-724A0C897426}" srcOrd="2" destOrd="0" parTransId="{5B6274AF-3B28-43CD-908D-53DE9484E8F9}" sibTransId="{6FEBE3F1-365E-4C65-974C-209DB339D806}"/>
    <dgm:cxn modelId="{4B2EE5A4-C574-44B7-BB0E-553AA6745902}" srcId="{B6E1D921-182E-4048-BDC8-724A0C897426}" destId="{633AB0CB-8B11-4D99-B31C-BEA8422D50EC}" srcOrd="0" destOrd="0" parTransId="{ECD6E9AD-E638-401C-942E-506A3181BB6C}" sibTransId="{E6169D1A-8A65-422A-92E1-2B0F2821E985}"/>
    <dgm:cxn modelId="{9688684F-85F8-4E50-B75C-9EB787BA43A8}" type="presOf" srcId="{7FD34813-8573-48C0-8CC6-80877E459EC3}" destId="{1BB69A9A-225C-4E48-9F68-ECBFD9D63021}" srcOrd="1" destOrd="0" presId="urn:microsoft.com/office/officeart/2005/8/layout/hierarchy2"/>
    <dgm:cxn modelId="{6F3091DA-EF97-4E26-86DE-428508CB0615}" type="presOf" srcId="{633AB0CB-8B11-4D99-B31C-BEA8422D50EC}" destId="{E9ADF1D5-730A-46CA-A3D7-DF18E387141A}" srcOrd="0" destOrd="0" presId="urn:microsoft.com/office/officeart/2005/8/layout/hierarchy2"/>
    <dgm:cxn modelId="{5BBA41DC-5E6F-4344-AAE6-24A28F41B1FB}" type="presOf" srcId="{373312FE-2544-4CBA-9AAE-C2888DA43FBA}" destId="{C109536B-B238-43A4-8089-E5F04636403A}" srcOrd="0" destOrd="0" presId="urn:microsoft.com/office/officeart/2005/8/layout/hierarchy2"/>
    <dgm:cxn modelId="{CC60A2CD-803E-463C-83A4-9FBF6B278997}" type="presOf" srcId="{0C09D163-D529-4347-9107-4F457C3115E8}" destId="{5E3A3560-7862-4420-A061-F9CD45ECD8D7}" srcOrd="0" destOrd="0" presId="urn:microsoft.com/office/officeart/2005/8/layout/hierarchy2"/>
    <dgm:cxn modelId="{5FB995C1-B00A-42A8-AB6C-1CA288184CC2}" type="presOf" srcId="{83EC7C1F-6F40-4F31-A48E-821B8F7BC3AF}" destId="{4DDD3F42-EED2-49B0-965D-89CDD5BC8AA1}" srcOrd="0" destOrd="0" presId="urn:microsoft.com/office/officeart/2005/8/layout/hierarchy2"/>
    <dgm:cxn modelId="{F6032A69-923E-4003-9D6D-7597AACED2A3}" type="presOf" srcId="{824223B2-4B7F-44C5-A545-C134924AE4D8}" destId="{87A16363-17D3-4224-B263-199A9B1B44AB}" srcOrd="0" destOrd="0" presId="urn:microsoft.com/office/officeart/2005/8/layout/hierarchy2"/>
    <dgm:cxn modelId="{0E8FCFA8-7ECE-4868-BCC5-334559D9F2D8}" type="presOf" srcId="{F3122972-5E0B-4FFA-8E93-417FD181C159}" destId="{8528AFD5-7770-4BB7-BFD8-0BC3DBECA0E0}" srcOrd="0" destOrd="0" presId="urn:microsoft.com/office/officeart/2005/8/layout/hierarchy2"/>
    <dgm:cxn modelId="{A2107E53-A42A-4669-8810-E915FBA73EFA}" srcId="{B6E1D921-182E-4048-BDC8-724A0C897426}" destId="{0C09D163-D529-4347-9107-4F457C3115E8}" srcOrd="1" destOrd="0" parTransId="{0C1B9D95-63AC-4041-9B25-8D36984D1545}" sibTransId="{D750C736-B767-45AF-A2D9-477B2EB9433C}"/>
    <dgm:cxn modelId="{615544CD-385F-4C01-BDFC-94476A17C0B8}" type="presOf" srcId="{264DD244-DAC0-4CCA-BFCA-0AC350FFFF4B}" destId="{D6D2786E-52B2-469F-8648-C3757E2D781A}" srcOrd="1" destOrd="0" presId="urn:microsoft.com/office/officeart/2005/8/layout/hierarchy2"/>
    <dgm:cxn modelId="{9B33C506-1FB8-4DE2-AE5B-6B288C0283F7}" srcId="{373312FE-2544-4CBA-9AAE-C2888DA43FBA}" destId="{74438B7B-3232-4EFB-B958-361C21D60420}" srcOrd="1" destOrd="0" parTransId="{264DD244-DAC0-4CCA-BFCA-0AC350FFFF4B}" sibTransId="{81FB2604-BC70-4D40-8556-1052FE99895D}"/>
    <dgm:cxn modelId="{6D1D2CFB-B903-4292-A81E-AC76BC8FA4EE}" type="presOf" srcId="{B6E1D921-182E-4048-BDC8-724A0C897426}" destId="{9D953FA6-05F7-4775-B1D4-2E3459D67464}" srcOrd="0" destOrd="0" presId="urn:microsoft.com/office/officeart/2005/8/layout/hierarchy2"/>
    <dgm:cxn modelId="{075196ED-5C83-41B6-9569-E50CE3605F10}" srcId="{373312FE-2544-4CBA-9AAE-C2888DA43FBA}" destId="{E790689D-9E5D-4B60-8772-FA973FBF53D1}" srcOrd="0" destOrd="0" parTransId="{3FF8C6FD-3518-4418-8CEC-E0CB1F3F120E}" sibTransId="{964694D8-DEA8-403C-BBD0-BD7F4B25280F}"/>
    <dgm:cxn modelId="{275815F5-F073-4D82-9C59-F3C8F84A2084}" type="presOf" srcId="{3FF8C6FD-3518-4418-8CEC-E0CB1F3F120E}" destId="{CC1634AC-ECFC-4A75-B076-560E01BC3CFD}" srcOrd="1" destOrd="0" presId="urn:microsoft.com/office/officeart/2005/8/layout/hierarchy2"/>
    <dgm:cxn modelId="{5A7EF04E-F895-4965-AE42-374D5E34594B}" type="presOf" srcId="{A685CAEC-A84A-4201-AF40-3B32E0B703E7}" destId="{362E926E-432B-4AF5-A8A2-9523244C7E30}" srcOrd="0" destOrd="0" presId="urn:microsoft.com/office/officeart/2005/8/layout/hierarchy2"/>
    <dgm:cxn modelId="{D170769A-0BCB-47BE-B0C1-951A40E94B4D}" srcId="{373312FE-2544-4CBA-9AAE-C2888DA43FBA}" destId="{FCBF3A01-E91B-4DD1-B42C-490771F3EA12}" srcOrd="3" destOrd="0" parTransId="{1DC6C766-D3FE-459A-A5C3-E6A4AB0203D2}" sibTransId="{CA41A4EF-A132-47BD-A3FB-03598378B16A}"/>
    <dgm:cxn modelId="{FF7CCD33-6EB8-4515-891E-0AB952DDA3D1}" srcId="{74438B7B-3232-4EFB-B958-361C21D60420}" destId="{A685CAEC-A84A-4201-AF40-3B32E0B703E7}" srcOrd="1" destOrd="0" parTransId="{9864DC15-A4B9-46AB-8BDF-00B1DB58D94E}" sibTransId="{E34D6341-217E-415B-BC6F-CB2E8847A56C}"/>
    <dgm:cxn modelId="{13F21DE2-0750-4294-9643-7A7294325751}" type="presOf" srcId="{ECDDAE8D-901B-49B9-97B2-8213662B1C6E}" destId="{83600D96-4827-4457-8D22-7FC30EAAA443}" srcOrd="1" destOrd="0" presId="urn:microsoft.com/office/officeart/2005/8/layout/hierarchy2"/>
    <dgm:cxn modelId="{6CF5A2FA-B8D9-4A77-912D-EBEC290BB51D}" type="presOf" srcId="{B4F7076B-898A-423D-97B5-CE4884BC20FB}" destId="{46FF0FFB-F068-4B1B-A82F-4732C1A5C61D}" srcOrd="0" destOrd="0" presId="urn:microsoft.com/office/officeart/2005/8/layout/hierarchy2"/>
    <dgm:cxn modelId="{E4FC1498-7F78-45B8-88FC-07A840CA7DEC}" type="presParOf" srcId="{7BEFA527-BD8A-4DA1-897A-3ED25A225EF1}" destId="{571DBE65-4E02-488D-ABCF-D26E80B6FCE7}" srcOrd="0" destOrd="0" presId="urn:microsoft.com/office/officeart/2005/8/layout/hierarchy2"/>
    <dgm:cxn modelId="{201F74FC-E255-4D76-8EBB-829FBAE2964E}" type="presParOf" srcId="{571DBE65-4E02-488D-ABCF-D26E80B6FCE7}" destId="{C109536B-B238-43A4-8089-E5F04636403A}" srcOrd="0" destOrd="0" presId="urn:microsoft.com/office/officeart/2005/8/layout/hierarchy2"/>
    <dgm:cxn modelId="{1C27B931-0D50-46E4-A69F-76069B85F3A3}" type="presParOf" srcId="{571DBE65-4E02-488D-ABCF-D26E80B6FCE7}" destId="{E4F83F56-1480-4ECE-81E8-D3ECC8004AC8}" srcOrd="1" destOrd="0" presId="urn:microsoft.com/office/officeart/2005/8/layout/hierarchy2"/>
    <dgm:cxn modelId="{0B53A571-6D22-493A-BE6B-E36D62FB9346}" type="presParOf" srcId="{E4F83F56-1480-4ECE-81E8-D3ECC8004AC8}" destId="{2A5DD27B-6377-45B3-BCB0-6E5E5877211A}" srcOrd="0" destOrd="0" presId="urn:microsoft.com/office/officeart/2005/8/layout/hierarchy2"/>
    <dgm:cxn modelId="{940AF4C3-BF73-41FB-B1EF-830BB25D127B}" type="presParOf" srcId="{2A5DD27B-6377-45B3-BCB0-6E5E5877211A}" destId="{CC1634AC-ECFC-4A75-B076-560E01BC3CFD}" srcOrd="0" destOrd="0" presId="urn:microsoft.com/office/officeart/2005/8/layout/hierarchy2"/>
    <dgm:cxn modelId="{855DAE20-558D-4121-823F-56F7E5FCFF35}" type="presParOf" srcId="{E4F83F56-1480-4ECE-81E8-D3ECC8004AC8}" destId="{E8B7F824-C422-4BF0-A22C-3961ABD3F410}" srcOrd="1" destOrd="0" presId="urn:microsoft.com/office/officeart/2005/8/layout/hierarchy2"/>
    <dgm:cxn modelId="{550151D5-E7AA-45F6-89BE-925A7CAF8D48}" type="presParOf" srcId="{E8B7F824-C422-4BF0-A22C-3961ABD3F410}" destId="{EA1452E0-2326-41DD-9E55-5307506272A9}" srcOrd="0" destOrd="0" presId="urn:microsoft.com/office/officeart/2005/8/layout/hierarchy2"/>
    <dgm:cxn modelId="{F6D1EB18-8C74-4A49-BA8F-0AE1CAD567C7}" type="presParOf" srcId="{E8B7F824-C422-4BF0-A22C-3961ABD3F410}" destId="{82747F0A-4500-423D-B1D0-B890B4E822BF}" srcOrd="1" destOrd="0" presId="urn:microsoft.com/office/officeart/2005/8/layout/hierarchy2"/>
    <dgm:cxn modelId="{018675D4-3D33-4F11-9FF5-2E400F582DF5}" type="presParOf" srcId="{E4F83F56-1480-4ECE-81E8-D3ECC8004AC8}" destId="{23E4A298-627C-4164-A581-B66014E337C2}" srcOrd="2" destOrd="0" presId="urn:microsoft.com/office/officeart/2005/8/layout/hierarchy2"/>
    <dgm:cxn modelId="{913E88BA-C3D2-4EA2-A64F-12E41FB05E1B}" type="presParOf" srcId="{23E4A298-627C-4164-A581-B66014E337C2}" destId="{D6D2786E-52B2-469F-8648-C3757E2D781A}" srcOrd="0" destOrd="0" presId="urn:microsoft.com/office/officeart/2005/8/layout/hierarchy2"/>
    <dgm:cxn modelId="{F6BCC973-6127-478B-91D4-843BCDF0A6A2}" type="presParOf" srcId="{E4F83F56-1480-4ECE-81E8-D3ECC8004AC8}" destId="{A3B67C75-B8EB-4894-83EE-7E9E5A4A11A9}" srcOrd="3" destOrd="0" presId="urn:microsoft.com/office/officeart/2005/8/layout/hierarchy2"/>
    <dgm:cxn modelId="{13CABEE5-D68A-4DC4-A540-CA4B2A8652FC}" type="presParOf" srcId="{A3B67C75-B8EB-4894-83EE-7E9E5A4A11A9}" destId="{F34B0C03-03D9-4050-82E3-C773A58D9D4E}" srcOrd="0" destOrd="0" presId="urn:microsoft.com/office/officeart/2005/8/layout/hierarchy2"/>
    <dgm:cxn modelId="{1F294805-AC13-42EA-B548-E217A78FAE83}" type="presParOf" srcId="{A3B67C75-B8EB-4894-83EE-7E9E5A4A11A9}" destId="{2E66F1B3-5054-4570-A428-E295EA7A3798}" srcOrd="1" destOrd="0" presId="urn:microsoft.com/office/officeart/2005/8/layout/hierarchy2"/>
    <dgm:cxn modelId="{ACFF57B0-3259-45DE-B46E-AD91E5C9C068}" type="presParOf" srcId="{2E66F1B3-5054-4570-A428-E295EA7A3798}" destId="{5521E3CF-B97C-4BB2-933C-BAD038A97C7F}" srcOrd="0" destOrd="0" presId="urn:microsoft.com/office/officeart/2005/8/layout/hierarchy2"/>
    <dgm:cxn modelId="{6FDC9888-6A25-415A-8D0C-F1B64F1CE63C}" type="presParOf" srcId="{5521E3CF-B97C-4BB2-933C-BAD038A97C7F}" destId="{83C06190-57EE-4270-8990-C2DBF2DE6251}" srcOrd="0" destOrd="0" presId="urn:microsoft.com/office/officeart/2005/8/layout/hierarchy2"/>
    <dgm:cxn modelId="{8F7D9491-8562-4C6B-AD97-165E96608D75}" type="presParOf" srcId="{2E66F1B3-5054-4570-A428-E295EA7A3798}" destId="{92F70BA4-29CE-442D-A359-5A9DF7A0FC6D}" srcOrd="1" destOrd="0" presId="urn:microsoft.com/office/officeart/2005/8/layout/hierarchy2"/>
    <dgm:cxn modelId="{71BEFFF9-B132-4AD0-968E-E3F5EEBE74A9}" type="presParOf" srcId="{92F70BA4-29CE-442D-A359-5A9DF7A0FC6D}" destId="{35ECB1A7-DDB0-448F-B87B-1DC5108E19F7}" srcOrd="0" destOrd="0" presId="urn:microsoft.com/office/officeart/2005/8/layout/hierarchy2"/>
    <dgm:cxn modelId="{0746B508-8BBE-4A33-9F4A-7A79E28612D1}" type="presParOf" srcId="{92F70BA4-29CE-442D-A359-5A9DF7A0FC6D}" destId="{2B9CCCC4-2033-4D82-A3B3-866D8BDAD85D}" srcOrd="1" destOrd="0" presId="urn:microsoft.com/office/officeart/2005/8/layout/hierarchy2"/>
    <dgm:cxn modelId="{FB58E182-7964-4699-9C58-FF04BAEEF7EF}" type="presParOf" srcId="{2B9CCCC4-2033-4D82-A3B3-866D8BDAD85D}" destId="{7DB6BA9B-35D5-42C0-92D8-5C96B56CA5A5}" srcOrd="0" destOrd="0" presId="urn:microsoft.com/office/officeart/2005/8/layout/hierarchy2"/>
    <dgm:cxn modelId="{FC659CFF-8297-4365-B458-164D460CF337}" type="presParOf" srcId="{7DB6BA9B-35D5-42C0-92D8-5C96B56CA5A5}" destId="{B52F1FBF-DDCC-4F0A-9844-4D76D9660C52}" srcOrd="0" destOrd="0" presId="urn:microsoft.com/office/officeart/2005/8/layout/hierarchy2"/>
    <dgm:cxn modelId="{B7406340-5620-4E69-A20A-DF2C5E9D3D76}" type="presParOf" srcId="{2B9CCCC4-2033-4D82-A3B3-866D8BDAD85D}" destId="{72D073A3-034E-4B5B-850D-BDE7E882579A}" srcOrd="1" destOrd="0" presId="urn:microsoft.com/office/officeart/2005/8/layout/hierarchy2"/>
    <dgm:cxn modelId="{73D22534-4299-418C-8C4B-0157EA0C2574}" type="presParOf" srcId="{72D073A3-034E-4B5B-850D-BDE7E882579A}" destId="{46FF0FFB-F068-4B1B-A82F-4732C1A5C61D}" srcOrd="0" destOrd="0" presId="urn:microsoft.com/office/officeart/2005/8/layout/hierarchy2"/>
    <dgm:cxn modelId="{2A33F528-BC2A-4A71-A7B1-23FD690468CE}" type="presParOf" srcId="{72D073A3-034E-4B5B-850D-BDE7E882579A}" destId="{200119AF-715A-41D5-982D-8527935A4EDF}" srcOrd="1" destOrd="0" presId="urn:microsoft.com/office/officeart/2005/8/layout/hierarchy2"/>
    <dgm:cxn modelId="{5DC153C2-EE9B-4408-B732-FFE8D5442DA8}" type="presParOf" srcId="{2B9CCCC4-2033-4D82-A3B3-866D8BDAD85D}" destId="{91AACBDE-33FF-41E7-A1E0-41750AD970A8}" srcOrd="2" destOrd="0" presId="urn:microsoft.com/office/officeart/2005/8/layout/hierarchy2"/>
    <dgm:cxn modelId="{3027001B-BFED-4899-A121-CD5909C4CF6D}" type="presParOf" srcId="{91AACBDE-33FF-41E7-A1E0-41750AD970A8}" destId="{83600D96-4827-4457-8D22-7FC30EAAA443}" srcOrd="0" destOrd="0" presId="urn:microsoft.com/office/officeart/2005/8/layout/hierarchy2"/>
    <dgm:cxn modelId="{5AECBD6C-342B-4059-A1EE-E639C56BBB1D}" type="presParOf" srcId="{2B9CCCC4-2033-4D82-A3B3-866D8BDAD85D}" destId="{43077B6D-B708-4343-97B1-7F3B0783AF6E}" srcOrd="3" destOrd="0" presId="urn:microsoft.com/office/officeart/2005/8/layout/hierarchy2"/>
    <dgm:cxn modelId="{E3E87818-5290-4571-B690-21F29C11E2DB}" type="presParOf" srcId="{43077B6D-B708-4343-97B1-7F3B0783AF6E}" destId="{EDE9C102-0D0A-40E1-B02F-D96D95F8E8EC}" srcOrd="0" destOrd="0" presId="urn:microsoft.com/office/officeart/2005/8/layout/hierarchy2"/>
    <dgm:cxn modelId="{57E6E1D8-481B-4308-B95F-E29B615797EB}" type="presParOf" srcId="{43077B6D-B708-4343-97B1-7F3B0783AF6E}" destId="{8B23BBC0-7FDF-4D45-9CB7-EBCB10DD6CE5}" srcOrd="1" destOrd="0" presId="urn:microsoft.com/office/officeart/2005/8/layout/hierarchy2"/>
    <dgm:cxn modelId="{92ED8C1E-BDFF-4897-8A41-E8D119296505}" type="presParOf" srcId="{2E66F1B3-5054-4570-A428-E295EA7A3798}" destId="{2C8A8B71-3D82-45FC-91D6-21E4F577C143}" srcOrd="2" destOrd="0" presId="urn:microsoft.com/office/officeart/2005/8/layout/hierarchy2"/>
    <dgm:cxn modelId="{3F9E1C94-CBCC-43C8-9282-619315D991A5}" type="presParOf" srcId="{2C8A8B71-3D82-45FC-91D6-21E4F577C143}" destId="{98D52197-B056-458A-A970-7B788A5E181E}" srcOrd="0" destOrd="0" presId="urn:microsoft.com/office/officeart/2005/8/layout/hierarchy2"/>
    <dgm:cxn modelId="{114ECE7B-5C02-410F-A224-6259B4FB4104}" type="presParOf" srcId="{2E66F1B3-5054-4570-A428-E295EA7A3798}" destId="{F247BFCF-22BE-4EAA-AB29-B5E665DDD633}" srcOrd="3" destOrd="0" presId="urn:microsoft.com/office/officeart/2005/8/layout/hierarchy2"/>
    <dgm:cxn modelId="{81A5A962-14AE-4B7F-99E4-18E0614B77E5}" type="presParOf" srcId="{F247BFCF-22BE-4EAA-AB29-B5E665DDD633}" destId="{362E926E-432B-4AF5-A8A2-9523244C7E30}" srcOrd="0" destOrd="0" presId="urn:microsoft.com/office/officeart/2005/8/layout/hierarchy2"/>
    <dgm:cxn modelId="{3D848C4B-8A7E-4918-8B71-B95FD5D4A5D1}" type="presParOf" srcId="{F247BFCF-22BE-4EAA-AB29-B5E665DDD633}" destId="{EE72BF1A-5466-467A-9E41-4B6869800EE6}" srcOrd="1" destOrd="0" presId="urn:microsoft.com/office/officeart/2005/8/layout/hierarchy2"/>
    <dgm:cxn modelId="{9F6ADE06-34D2-4EBA-908E-074FF195FF4A}" type="presParOf" srcId="{EE72BF1A-5466-467A-9E41-4B6869800EE6}" destId="{0B54B85F-C7B8-46B0-92A9-031FB1E4E455}" srcOrd="0" destOrd="0" presId="urn:microsoft.com/office/officeart/2005/8/layout/hierarchy2"/>
    <dgm:cxn modelId="{7CAA693F-EFD7-4269-B5F7-1955CA6B13D4}" type="presParOf" srcId="{0B54B85F-C7B8-46B0-92A9-031FB1E4E455}" destId="{963078CB-8DA7-45B9-AD82-7D6ECB3FE0B1}" srcOrd="0" destOrd="0" presId="urn:microsoft.com/office/officeart/2005/8/layout/hierarchy2"/>
    <dgm:cxn modelId="{33F2A713-F52B-4867-8C97-46E1A085FEBE}" type="presParOf" srcId="{EE72BF1A-5466-467A-9E41-4B6869800EE6}" destId="{CBEBB4A7-B5F1-4AC7-B481-C86496E3C6D3}" srcOrd="1" destOrd="0" presId="urn:microsoft.com/office/officeart/2005/8/layout/hierarchy2"/>
    <dgm:cxn modelId="{7CCAADB2-626C-4A28-B90B-55CD753095E3}" type="presParOf" srcId="{CBEBB4A7-B5F1-4AC7-B481-C86496E3C6D3}" destId="{10D42795-88F6-454C-B135-7493651F2185}" srcOrd="0" destOrd="0" presId="urn:microsoft.com/office/officeart/2005/8/layout/hierarchy2"/>
    <dgm:cxn modelId="{1DB3BD6E-496B-4963-AAF8-4DA908C092EA}" type="presParOf" srcId="{CBEBB4A7-B5F1-4AC7-B481-C86496E3C6D3}" destId="{83DAC17F-C1E2-493A-BDFA-C533F4375068}" srcOrd="1" destOrd="0" presId="urn:microsoft.com/office/officeart/2005/8/layout/hierarchy2"/>
    <dgm:cxn modelId="{6915CFC2-FF65-4BAA-9D79-96F5FBE2ABFA}" type="presParOf" srcId="{EE72BF1A-5466-467A-9E41-4B6869800EE6}" destId="{A121E7C7-8332-4A8C-BDAC-71636066A16E}" srcOrd="2" destOrd="0" presId="urn:microsoft.com/office/officeart/2005/8/layout/hierarchy2"/>
    <dgm:cxn modelId="{E5D6FDFD-C14D-4622-92C4-C48CF8BA1DB0}" type="presParOf" srcId="{A121E7C7-8332-4A8C-BDAC-71636066A16E}" destId="{1BB69A9A-225C-4E48-9F68-ECBFD9D63021}" srcOrd="0" destOrd="0" presId="urn:microsoft.com/office/officeart/2005/8/layout/hierarchy2"/>
    <dgm:cxn modelId="{7C195EF0-DF84-4CD8-8592-56AB42B866F7}" type="presParOf" srcId="{EE72BF1A-5466-467A-9E41-4B6869800EE6}" destId="{A5F90A1B-FE75-4B96-86C6-813E18B0B204}" srcOrd="3" destOrd="0" presId="urn:microsoft.com/office/officeart/2005/8/layout/hierarchy2"/>
    <dgm:cxn modelId="{2867E21C-4F42-4968-9B90-935E904DE312}" type="presParOf" srcId="{A5F90A1B-FE75-4B96-86C6-813E18B0B204}" destId="{A808F4EB-F2C7-4285-BF27-250C78E7876A}" srcOrd="0" destOrd="0" presId="urn:microsoft.com/office/officeart/2005/8/layout/hierarchy2"/>
    <dgm:cxn modelId="{09761E9F-9C11-4F8B-9F78-C13E8BFE7128}" type="presParOf" srcId="{A5F90A1B-FE75-4B96-86C6-813E18B0B204}" destId="{C414742F-1C8D-4006-948D-EEDE00AD1DAC}" srcOrd="1" destOrd="0" presId="urn:microsoft.com/office/officeart/2005/8/layout/hierarchy2"/>
    <dgm:cxn modelId="{2BF70073-6F00-4B43-84D4-70751A8CDCB1}" type="presParOf" srcId="{E4F83F56-1480-4ECE-81E8-D3ECC8004AC8}" destId="{D071414C-3653-4650-A586-4A35AE5C80EE}" srcOrd="4" destOrd="0" presId="urn:microsoft.com/office/officeart/2005/8/layout/hierarchy2"/>
    <dgm:cxn modelId="{B258817A-FE93-4DBC-95DB-A5277DAE6094}" type="presParOf" srcId="{D071414C-3653-4650-A586-4A35AE5C80EE}" destId="{298294D8-EA72-4233-8EE1-8D84C95058EA}" srcOrd="0" destOrd="0" presId="urn:microsoft.com/office/officeart/2005/8/layout/hierarchy2"/>
    <dgm:cxn modelId="{E5CE5A9D-B56C-4B61-A70E-15DCE9FEEA67}" type="presParOf" srcId="{E4F83F56-1480-4ECE-81E8-D3ECC8004AC8}" destId="{55987BB9-CBB8-486D-96B2-CAF739FBC2F9}" srcOrd="5" destOrd="0" presId="urn:microsoft.com/office/officeart/2005/8/layout/hierarchy2"/>
    <dgm:cxn modelId="{E818AAFB-9EAF-48D7-BE06-A0CC1B0160FA}" type="presParOf" srcId="{55987BB9-CBB8-486D-96B2-CAF739FBC2F9}" destId="{9D953FA6-05F7-4775-B1D4-2E3459D67464}" srcOrd="0" destOrd="0" presId="urn:microsoft.com/office/officeart/2005/8/layout/hierarchy2"/>
    <dgm:cxn modelId="{31B2D3E3-8849-466A-94E6-9FF823C688C4}" type="presParOf" srcId="{55987BB9-CBB8-486D-96B2-CAF739FBC2F9}" destId="{2DAC249A-9FC1-492A-9380-5FDB9CF256AE}" srcOrd="1" destOrd="0" presId="urn:microsoft.com/office/officeart/2005/8/layout/hierarchy2"/>
    <dgm:cxn modelId="{94E1DA48-8A88-4900-9361-404DB895C7C1}" type="presParOf" srcId="{2DAC249A-9FC1-492A-9380-5FDB9CF256AE}" destId="{CB8A3205-89AD-42D2-810E-97C46EB82B60}" srcOrd="0" destOrd="0" presId="urn:microsoft.com/office/officeart/2005/8/layout/hierarchy2"/>
    <dgm:cxn modelId="{21D403A4-C854-4A14-8A80-1FB8DB43CB34}" type="presParOf" srcId="{CB8A3205-89AD-42D2-810E-97C46EB82B60}" destId="{A456E213-2A1A-4EE4-ACB3-D489A3B027CE}" srcOrd="0" destOrd="0" presId="urn:microsoft.com/office/officeart/2005/8/layout/hierarchy2"/>
    <dgm:cxn modelId="{46DD434F-0F36-4E22-B640-BD8EA9E637DF}" type="presParOf" srcId="{2DAC249A-9FC1-492A-9380-5FDB9CF256AE}" destId="{8BE0EC91-08D8-4C1C-8494-0E9B1ED782CA}" srcOrd="1" destOrd="0" presId="urn:microsoft.com/office/officeart/2005/8/layout/hierarchy2"/>
    <dgm:cxn modelId="{1E0544B1-F549-4EF6-B5D3-63C186E605C7}" type="presParOf" srcId="{8BE0EC91-08D8-4C1C-8494-0E9B1ED782CA}" destId="{E9ADF1D5-730A-46CA-A3D7-DF18E387141A}" srcOrd="0" destOrd="0" presId="urn:microsoft.com/office/officeart/2005/8/layout/hierarchy2"/>
    <dgm:cxn modelId="{9748879D-7A2C-4A4A-B4D3-A0557E173D60}" type="presParOf" srcId="{8BE0EC91-08D8-4C1C-8494-0E9B1ED782CA}" destId="{DA2A4698-90B8-4E30-BBEC-59F4742E6D38}" srcOrd="1" destOrd="0" presId="urn:microsoft.com/office/officeart/2005/8/layout/hierarchy2"/>
    <dgm:cxn modelId="{E9877C67-DE14-4904-B65D-E81829AA1BD3}" type="presParOf" srcId="{2DAC249A-9FC1-492A-9380-5FDB9CF256AE}" destId="{C8CEEAEF-30E4-4C2B-A31A-86B159A3EBC8}" srcOrd="2" destOrd="0" presId="urn:microsoft.com/office/officeart/2005/8/layout/hierarchy2"/>
    <dgm:cxn modelId="{106DACC3-469C-4FEB-8DF9-3EE4CBD5DD9A}" type="presParOf" srcId="{C8CEEAEF-30E4-4C2B-A31A-86B159A3EBC8}" destId="{D6C76E7B-227D-4F1B-96E7-70926C7E3017}" srcOrd="0" destOrd="0" presId="urn:microsoft.com/office/officeart/2005/8/layout/hierarchy2"/>
    <dgm:cxn modelId="{D1DEB8E3-B3A2-45D1-8668-021F4215D178}" type="presParOf" srcId="{2DAC249A-9FC1-492A-9380-5FDB9CF256AE}" destId="{C0B3B843-24A1-400D-A325-616A513DD20F}" srcOrd="3" destOrd="0" presId="urn:microsoft.com/office/officeart/2005/8/layout/hierarchy2"/>
    <dgm:cxn modelId="{B2968B58-6A48-40E0-8402-2D8AAA2C1F47}" type="presParOf" srcId="{C0B3B843-24A1-400D-A325-616A513DD20F}" destId="{5E3A3560-7862-4420-A061-F9CD45ECD8D7}" srcOrd="0" destOrd="0" presId="urn:microsoft.com/office/officeart/2005/8/layout/hierarchy2"/>
    <dgm:cxn modelId="{9F51ADDC-76F2-4F6F-B0A1-FF57891CE9AD}" type="presParOf" srcId="{C0B3B843-24A1-400D-A325-616A513DD20F}" destId="{A126746F-1933-4F44-B0A5-EC9FB4673287}" srcOrd="1" destOrd="0" presId="urn:microsoft.com/office/officeart/2005/8/layout/hierarchy2"/>
    <dgm:cxn modelId="{1AA302C7-B6AE-45BE-A894-CF9BA594924C}" type="presParOf" srcId="{2DAC249A-9FC1-492A-9380-5FDB9CF256AE}" destId="{35AEBBF5-D820-41B3-B557-741F0C91638F}" srcOrd="4" destOrd="0" presId="urn:microsoft.com/office/officeart/2005/8/layout/hierarchy2"/>
    <dgm:cxn modelId="{B83EBD8B-3C1B-45FC-BF72-F98B0F98B9BF}" type="presParOf" srcId="{35AEBBF5-D820-41B3-B557-741F0C91638F}" destId="{5567C5FA-7AE1-4EEB-8E35-B35CED5D64DD}" srcOrd="0" destOrd="0" presId="urn:microsoft.com/office/officeart/2005/8/layout/hierarchy2"/>
    <dgm:cxn modelId="{31F698A4-FC21-425A-856F-D6C289A5B491}" type="presParOf" srcId="{2DAC249A-9FC1-492A-9380-5FDB9CF256AE}" destId="{9B4E8759-20E5-4023-8F63-7191AD31C943}" srcOrd="5" destOrd="0" presId="urn:microsoft.com/office/officeart/2005/8/layout/hierarchy2"/>
    <dgm:cxn modelId="{7EA80653-F5E8-4A5B-8BFB-DC456B36AD63}" type="presParOf" srcId="{9B4E8759-20E5-4023-8F63-7191AD31C943}" destId="{4DDD3F42-EED2-49B0-965D-89CDD5BC8AA1}" srcOrd="0" destOrd="0" presId="urn:microsoft.com/office/officeart/2005/8/layout/hierarchy2"/>
    <dgm:cxn modelId="{60AAAA6A-BAA3-4960-8FDF-F15F4E1C01A4}" type="presParOf" srcId="{9B4E8759-20E5-4023-8F63-7191AD31C943}" destId="{5FA53BD8-599C-4955-9BB6-4085F6486812}" srcOrd="1" destOrd="0" presId="urn:microsoft.com/office/officeart/2005/8/layout/hierarchy2"/>
    <dgm:cxn modelId="{069AAF3E-0FF5-46B1-A0A3-8CDC5C38D68F}" type="presParOf" srcId="{E4F83F56-1480-4ECE-81E8-D3ECC8004AC8}" destId="{1175853E-FDC5-49DD-9AAD-6C3314A84FA0}" srcOrd="6" destOrd="0" presId="urn:microsoft.com/office/officeart/2005/8/layout/hierarchy2"/>
    <dgm:cxn modelId="{51886C8D-B5A9-4434-9979-2B0B7FEE9A32}" type="presParOf" srcId="{1175853E-FDC5-49DD-9AAD-6C3314A84FA0}" destId="{BA19CF10-F31E-4BAD-B72C-E817494E746D}" srcOrd="0" destOrd="0" presId="urn:microsoft.com/office/officeart/2005/8/layout/hierarchy2"/>
    <dgm:cxn modelId="{D3999028-66F6-4202-8BD1-F457AB18F75E}" type="presParOf" srcId="{E4F83F56-1480-4ECE-81E8-D3ECC8004AC8}" destId="{D438BA5D-5B72-4921-B695-68BB7D43C991}" srcOrd="7" destOrd="0" presId="urn:microsoft.com/office/officeart/2005/8/layout/hierarchy2"/>
    <dgm:cxn modelId="{0070E587-063A-4CF4-9948-3CF6181663FC}" type="presParOf" srcId="{D438BA5D-5B72-4921-B695-68BB7D43C991}" destId="{75D0B7BA-6E7F-48B0-B2DD-2C99F87E2392}" srcOrd="0" destOrd="0" presId="urn:microsoft.com/office/officeart/2005/8/layout/hierarchy2"/>
    <dgm:cxn modelId="{4D0BC90B-76DD-4F0D-8FD3-F60A75A99D67}" type="presParOf" srcId="{D438BA5D-5B72-4921-B695-68BB7D43C991}" destId="{024FF0C6-0589-491D-8ECE-1D1BF84C70D0}" srcOrd="1" destOrd="0" presId="urn:microsoft.com/office/officeart/2005/8/layout/hierarchy2"/>
    <dgm:cxn modelId="{873703DC-1164-46C6-A666-5213E9652214}" type="presParOf" srcId="{E4F83F56-1480-4ECE-81E8-D3ECC8004AC8}" destId="{ED0CAD46-8095-4333-AA58-65B5D962125E}" srcOrd="8" destOrd="0" presId="urn:microsoft.com/office/officeart/2005/8/layout/hierarchy2"/>
    <dgm:cxn modelId="{F9F23F7E-07B3-4FBE-8486-C2560A76AE0F}" type="presParOf" srcId="{ED0CAD46-8095-4333-AA58-65B5D962125E}" destId="{6D3657F1-1154-41D8-B848-450BF9C732DC}" srcOrd="0" destOrd="0" presId="urn:microsoft.com/office/officeart/2005/8/layout/hierarchy2"/>
    <dgm:cxn modelId="{EDF13071-FA35-4642-8694-94F93C1BC366}" type="presParOf" srcId="{E4F83F56-1480-4ECE-81E8-D3ECC8004AC8}" destId="{303B5872-A5E6-4E6B-AC92-E32DEDAE8D4B}" srcOrd="9" destOrd="0" presId="urn:microsoft.com/office/officeart/2005/8/layout/hierarchy2"/>
    <dgm:cxn modelId="{93ACD05C-2A9E-457A-BAD4-FB15FC50195D}" type="presParOf" srcId="{303B5872-A5E6-4E6B-AC92-E32DEDAE8D4B}" destId="{BC508720-A323-4727-95C4-275FE597D8EC}" srcOrd="0" destOrd="0" presId="urn:microsoft.com/office/officeart/2005/8/layout/hierarchy2"/>
    <dgm:cxn modelId="{B12C928B-1BE1-4A5F-AD9A-E09D30C28DA2}" type="presParOf" srcId="{303B5872-A5E6-4E6B-AC92-E32DEDAE8D4B}" destId="{63EFDDB8-C7C3-4AF9-8EE8-59D533D6A778}" srcOrd="1" destOrd="0" presId="urn:microsoft.com/office/officeart/2005/8/layout/hierarchy2"/>
    <dgm:cxn modelId="{70B23BAC-C8BD-4065-869E-59DE65027B3B}" type="presParOf" srcId="{63EFDDB8-C7C3-4AF9-8EE8-59D533D6A778}" destId="{0D034AB0-6B9A-4DF5-8472-499E9C068F27}" srcOrd="0" destOrd="0" presId="urn:microsoft.com/office/officeart/2005/8/layout/hierarchy2"/>
    <dgm:cxn modelId="{44628B68-9CE8-4B93-BD41-A0A24D7AC7C0}" type="presParOf" srcId="{0D034AB0-6B9A-4DF5-8472-499E9C068F27}" destId="{F8535FF1-47E6-4CA7-9935-75F38B1CD95D}" srcOrd="0" destOrd="0" presId="urn:microsoft.com/office/officeart/2005/8/layout/hierarchy2"/>
    <dgm:cxn modelId="{5D73C274-CCD7-4AD0-A755-F151B308EA18}" type="presParOf" srcId="{63EFDDB8-C7C3-4AF9-8EE8-59D533D6A778}" destId="{9F3E70FE-A93E-4505-9844-47CB6AB7BA8B}" srcOrd="1" destOrd="0" presId="urn:microsoft.com/office/officeart/2005/8/layout/hierarchy2"/>
    <dgm:cxn modelId="{DDA96B2C-5713-4B2C-8B93-873FC7B897FA}" type="presParOf" srcId="{9F3E70FE-A93E-4505-9844-47CB6AB7BA8B}" destId="{1133AF82-A490-4545-8750-4820D33B0AEA}" srcOrd="0" destOrd="0" presId="urn:microsoft.com/office/officeart/2005/8/layout/hierarchy2"/>
    <dgm:cxn modelId="{CE00A017-0019-453D-9E75-104F6FE57BFE}" type="presParOf" srcId="{9F3E70FE-A93E-4505-9844-47CB6AB7BA8B}" destId="{476CCE22-20BE-423F-8F74-249F57F6896B}" srcOrd="1" destOrd="0" presId="urn:microsoft.com/office/officeart/2005/8/layout/hierarchy2"/>
    <dgm:cxn modelId="{3382184D-01F7-4FC9-9C4B-49996EF0E52B}" type="presParOf" srcId="{63EFDDB8-C7C3-4AF9-8EE8-59D533D6A778}" destId="{3C6C097F-19E6-4FEB-B977-DD7556441FF8}" srcOrd="2" destOrd="0" presId="urn:microsoft.com/office/officeart/2005/8/layout/hierarchy2"/>
    <dgm:cxn modelId="{9921F735-7CE8-4AD3-B22F-473D9BA1DC22}" type="presParOf" srcId="{3C6C097F-19E6-4FEB-B977-DD7556441FF8}" destId="{29C11189-743F-4577-B1D7-A3AE6EF84B3D}" srcOrd="0" destOrd="0" presId="urn:microsoft.com/office/officeart/2005/8/layout/hierarchy2"/>
    <dgm:cxn modelId="{AECA8891-38B2-4585-9191-196F5FDF1571}" type="presParOf" srcId="{63EFDDB8-C7C3-4AF9-8EE8-59D533D6A778}" destId="{51F88F11-8F22-47DD-BE47-2AA43AF8D293}" srcOrd="3" destOrd="0" presId="urn:microsoft.com/office/officeart/2005/8/layout/hierarchy2"/>
    <dgm:cxn modelId="{48C7C3D4-2C5E-4757-89C4-A7955D180782}" type="presParOf" srcId="{51F88F11-8F22-47DD-BE47-2AA43AF8D293}" destId="{ACD3DA2E-EF22-4009-9795-0A0D9A5028AF}" srcOrd="0" destOrd="0" presId="urn:microsoft.com/office/officeart/2005/8/layout/hierarchy2"/>
    <dgm:cxn modelId="{9CAC7D55-E29A-4EA3-A23C-7F8190879075}" type="presParOf" srcId="{51F88F11-8F22-47DD-BE47-2AA43AF8D293}" destId="{8DFB4DB1-1ED4-41F3-80C9-246E5D782208}" srcOrd="1" destOrd="0" presId="urn:microsoft.com/office/officeart/2005/8/layout/hierarchy2"/>
    <dgm:cxn modelId="{BD175EB8-32A9-43C3-A9D9-44ADEC1E2335}" type="presParOf" srcId="{63EFDDB8-C7C3-4AF9-8EE8-59D533D6A778}" destId="{B5CEEFAF-5291-40AD-A651-62E863BFF74F}" srcOrd="4" destOrd="0" presId="urn:microsoft.com/office/officeart/2005/8/layout/hierarchy2"/>
    <dgm:cxn modelId="{0684528D-9D30-4204-B01B-557272EEC8BF}" type="presParOf" srcId="{B5CEEFAF-5291-40AD-A651-62E863BFF74F}" destId="{4F6F19EE-1883-4C59-A45D-C6D79B076219}" srcOrd="0" destOrd="0" presId="urn:microsoft.com/office/officeart/2005/8/layout/hierarchy2"/>
    <dgm:cxn modelId="{BF7C1D95-4156-43BA-8D7D-EB9208425167}" type="presParOf" srcId="{63EFDDB8-C7C3-4AF9-8EE8-59D533D6A778}" destId="{E198A6D0-344E-4A45-A83F-8A66617FC25D}" srcOrd="5" destOrd="0" presId="urn:microsoft.com/office/officeart/2005/8/layout/hierarchy2"/>
    <dgm:cxn modelId="{7135CD48-BFF2-4AB9-AF2F-8BE988FB9286}" type="presParOf" srcId="{E198A6D0-344E-4A45-A83F-8A66617FC25D}" destId="{87A16363-17D3-4224-B263-199A9B1B44AB}" srcOrd="0" destOrd="0" presId="urn:microsoft.com/office/officeart/2005/8/layout/hierarchy2"/>
    <dgm:cxn modelId="{32DA1908-D10D-40FD-806E-4893287179DD}" type="presParOf" srcId="{E198A6D0-344E-4A45-A83F-8A66617FC25D}" destId="{892FDC3A-7CA1-4FD7-89CC-360C0051C674}" srcOrd="1" destOrd="0" presId="urn:microsoft.com/office/officeart/2005/8/layout/hierarchy2"/>
    <dgm:cxn modelId="{4159B149-87F1-4E2C-B816-E56639D2EB8F}" type="presParOf" srcId="{63EFDDB8-C7C3-4AF9-8EE8-59D533D6A778}" destId="{61A421B0-8694-4DD1-A737-7B5F65C55C63}" srcOrd="6" destOrd="0" presId="urn:microsoft.com/office/officeart/2005/8/layout/hierarchy2"/>
    <dgm:cxn modelId="{9EED2147-63E8-4891-A782-FEA6A16A935D}" type="presParOf" srcId="{61A421B0-8694-4DD1-A737-7B5F65C55C63}" destId="{21479786-B092-4E59-AEDA-B873B253FAA9}" srcOrd="0" destOrd="0" presId="urn:microsoft.com/office/officeart/2005/8/layout/hierarchy2"/>
    <dgm:cxn modelId="{DCAFECA9-7B58-4924-A87C-DF1EAFEFB88E}" type="presParOf" srcId="{63EFDDB8-C7C3-4AF9-8EE8-59D533D6A778}" destId="{0D8A7DF4-6918-4988-924F-09B393D6EA0C}" srcOrd="7" destOrd="0" presId="urn:microsoft.com/office/officeart/2005/8/layout/hierarchy2"/>
    <dgm:cxn modelId="{4697AF85-9AAB-406C-B1FA-02FA9AC82EE5}" type="presParOf" srcId="{0D8A7DF4-6918-4988-924F-09B393D6EA0C}" destId="{8528AFD5-7770-4BB7-BFD8-0BC3DBECA0E0}" srcOrd="0" destOrd="0" presId="urn:microsoft.com/office/officeart/2005/8/layout/hierarchy2"/>
    <dgm:cxn modelId="{58856B09-818F-46B1-A531-EE9A0DB795F1}" type="presParOf" srcId="{0D8A7DF4-6918-4988-924F-09B393D6EA0C}" destId="{191D35A3-458F-43E9-B15A-865B9541C285}" srcOrd="1" destOrd="0" presId="urn:microsoft.com/office/officeart/2005/8/layout/hierarchy2"/>
    <dgm:cxn modelId="{F515176B-85DE-46D1-B235-FE7277B33505}" type="presParOf" srcId="{63EFDDB8-C7C3-4AF9-8EE8-59D533D6A778}" destId="{96B70007-EEB8-481A-8CF1-42255D59D55C}" srcOrd="8" destOrd="0" presId="urn:microsoft.com/office/officeart/2005/8/layout/hierarchy2"/>
    <dgm:cxn modelId="{47EA8260-6208-4322-BD95-9A132AAB9806}" type="presParOf" srcId="{96B70007-EEB8-481A-8CF1-42255D59D55C}" destId="{BD01BC89-FAF6-45C0-8FBA-B3CEF4D381BB}" srcOrd="0" destOrd="0" presId="urn:microsoft.com/office/officeart/2005/8/layout/hierarchy2"/>
    <dgm:cxn modelId="{32DD4E2D-C8CB-4B8C-9106-85C8409D1719}" type="presParOf" srcId="{63EFDDB8-C7C3-4AF9-8EE8-59D533D6A778}" destId="{8E20FDB1-48F4-4E02-9889-CB8BB90DD4EB}" srcOrd="9" destOrd="0" presId="urn:microsoft.com/office/officeart/2005/8/layout/hierarchy2"/>
    <dgm:cxn modelId="{8D4F9061-69F2-40D5-BE72-33A62498D89F}" type="presParOf" srcId="{8E20FDB1-48F4-4E02-9889-CB8BB90DD4EB}" destId="{3B7C543B-9D5A-4905-B5DC-866673B0903C}" srcOrd="0" destOrd="0" presId="urn:microsoft.com/office/officeart/2005/8/layout/hierarchy2"/>
    <dgm:cxn modelId="{0C0D9079-A536-463F-970E-9C2A8950F559}" type="presParOf" srcId="{8E20FDB1-48F4-4E02-9889-CB8BB90DD4EB}" destId="{BF9193F1-8F1E-4B08-9F26-D252CAEAC881}"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9A8D8D-D8E1-4239-B01F-74A07A031219}"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5679453E-C38F-4F2D-A442-2E4F46ED94CF}">
      <dgm:prSet phldrT="[テキスト]" custT="1"/>
      <dgm:spPr/>
      <dgm:t>
        <a:bodyPr/>
        <a:lstStyle/>
        <a:p>
          <a:r>
            <a:rPr kumimoji="1" lang="ja-JP" altLang="en-US" sz="1400" b="1" dirty="0" smtClean="0"/>
            <a:t>多数当事者の</a:t>
          </a:r>
          <a:r>
            <a:rPr kumimoji="1" lang="en-US" altLang="ja-JP" sz="1400" b="1" dirty="0" smtClean="0"/>
            <a:t/>
          </a:r>
          <a:br>
            <a:rPr kumimoji="1" lang="en-US" altLang="ja-JP" sz="1400" b="1" dirty="0" smtClean="0"/>
          </a:br>
          <a:r>
            <a:rPr kumimoji="1" lang="ja-JP" altLang="en-US" sz="1400" b="1" dirty="0" smtClean="0"/>
            <a:t>債権・債務関係</a:t>
          </a:r>
          <a:endParaRPr kumimoji="1" lang="ja-JP" altLang="en-US" sz="1400" b="1" dirty="0"/>
        </a:p>
      </dgm:t>
    </dgm:pt>
    <dgm:pt modelId="{85EC269A-E478-4B5F-9216-9186CD0C4850}" type="parTrans" cxnId="{B60732E2-C40A-4F1A-A4DE-5017FFFAA8B6}">
      <dgm:prSet/>
      <dgm:spPr/>
      <dgm:t>
        <a:bodyPr/>
        <a:lstStyle/>
        <a:p>
          <a:endParaRPr kumimoji="1" lang="ja-JP" altLang="en-US" sz="1400" b="1"/>
        </a:p>
      </dgm:t>
    </dgm:pt>
    <dgm:pt modelId="{1B48EBC1-E493-403E-8110-F923A8582E87}" type="sibTrans" cxnId="{B60732E2-C40A-4F1A-A4DE-5017FFFAA8B6}">
      <dgm:prSet/>
      <dgm:spPr/>
      <dgm:t>
        <a:bodyPr/>
        <a:lstStyle/>
        <a:p>
          <a:endParaRPr kumimoji="1" lang="ja-JP" altLang="en-US" sz="1400" b="1"/>
        </a:p>
      </dgm:t>
    </dgm:pt>
    <dgm:pt modelId="{57275631-C1D9-4CDF-B4F9-6EA1485D570C}">
      <dgm:prSet phldrT="[テキスト]" custT="1"/>
      <dgm:spPr/>
      <dgm:t>
        <a:bodyPr/>
        <a:lstStyle/>
        <a:p>
          <a:r>
            <a:rPr kumimoji="1" lang="ja-JP" altLang="en-US" sz="1400" b="1" dirty="0" smtClean="0"/>
            <a:t>分割債権・</a:t>
          </a:r>
          <a:r>
            <a:rPr kumimoji="1" lang="en-US" altLang="ja-JP" sz="1400" b="1" dirty="0" smtClean="0"/>
            <a:t/>
          </a:r>
          <a:br>
            <a:rPr kumimoji="1" lang="en-US" altLang="ja-JP" sz="1400" b="1" dirty="0" smtClean="0"/>
          </a:br>
          <a:r>
            <a:rPr kumimoji="1" lang="ja-JP" altLang="en-US" sz="1400" b="1" dirty="0" smtClean="0"/>
            <a:t>分割債務</a:t>
          </a:r>
          <a:endParaRPr kumimoji="1" lang="ja-JP" altLang="en-US" sz="1400" b="1" dirty="0"/>
        </a:p>
      </dgm:t>
    </dgm:pt>
    <dgm:pt modelId="{37E792CE-9F56-4832-A18D-FD9121F5AA67}" type="parTrans" cxnId="{70F1E296-32CD-4C72-B40F-70E344FC6129}">
      <dgm:prSet custT="1"/>
      <dgm:spPr/>
      <dgm:t>
        <a:bodyPr/>
        <a:lstStyle/>
        <a:p>
          <a:endParaRPr kumimoji="1" lang="ja-JP" altLang="en-US" sz="1400" b="1"/>
        </a:p>
      </dgm:t>
    </dgm:pt>
    <dgm:pt modelId="{087A31FC-1498-4E49-B6AD-A22940FBF09C}" type="sibTrans" cxnId="{70F1E296-32CD-4C72-B40F-70E344FC6129}">
      <dgm:prSet/>
      <dgm:spPr/>
      <dgm:t>
        <a:bodyPr/>
        <a:lstStyle/>
        <a:p>
          <a:endParaRPr kumimoji="1" lang="ja-JP" altLang="en-US" sz="1400" b="1"/>
        </a:p>
      </dgm:t>
    </dgm:pt>
    <dgm:pt modelId="{DD3B5329-F93C-4210-A96E-B7E885B9D258}">
      <dgm:prSet phldrT="[テキスト]" custT="1"/>
      <dgm:spPr/>
      <dgm:t>
        <a:bodyPr/>
        <a:lstStyle/>
        <a:p>
          <a:r>
            <a:rPr kumimoji="1" lang="ja-JP" altLang="en-US" sz="1400" b="1" dirty="0" smtClean="0"/>
            <a:t>分割債権</a:t>
          </a:r>
          <a:endParaRPr kumimoji="1" lang="ja-JP" altLang="en-US" sz="1400" b="1" dirty="0"/>
        </a:p>
      </dgm:t>
    </dgm:pt>
    <dgm:pt modelId="{4575F2AF-9838-4BE3-8D6D-855B74489130}" type="parTrans" cxnId="{73838959-6FFD-46E5-A6C3-709152807E51}">
      <dgm:prSet custT="1"/>
      <dgm:spPr/>
      <dgm:t>
        <a:bodyPr/>
        <a:lstStyle/>
        <a:p>
          <a:endParaRPr kumimoji="1" lang="ja-JP" altLang="en-US" sz="1400" b="1"/>
        </a:p>
      </dgm:t>
    </dgm:pt>
    <dgm:pt modelId="{98AC3F45-8B90-4F94-BAD2-9752F794F95F}" type="sibTrans" cxnId="{73838959-6FFD-46E5-A6C3-709152807E51}">
      <dgm:prSet/>
      <dgm:spPr/>
      <dgm:t>
        <a:bodyPr/>
        <a:lstStyle/>
        <a:p>
          <a:endParaRPr kumimoji="1" lang="ja-JP" altLang="en-US" sz="1400" b="1"/>
        </a:p>
      </dgm:t>
    </dgm:pt>
    <dgm:pt modelId="{4864A7B7-18FB-495E-854D-25C5AC420551}">
      <dgm:prSet phldrT="[テキスト]" custT="1"/>
      <dgm:spPr/>
      <dgm:t>
        <a:bodyPr/>
        <a:lstStyle/>
        <a:p>
          <a:r>
            <a:rPr kumimoji="1" lang="ja-JP" altLang="en-US" sz="1400" b="1" dirty="0" smtClean="0"/>
            <a:t>分割債務</a:t>
          </a:r>
          <a:endParaRPr kumimoji="1" lang="ja-JP" altLang="en-US" sz="1400" b="1" dirty="0"/>
        </a:p>
      </dgm:t>
    </dgm:pt>
    <dgm:pt modelId="{9D81A581-D0C9-4489-AB3F-E54D3F32E420}" type="parTrans" cxnId="{43151A04-11EF-43E8-AA10-0EF2F0B1760F}">
      <dgm:prSet custT="1"/>
      <dgm:spPr/>
      <dgm:t>
        <a:bodyPr/>
        <a:lstStyle/>
        <a:p>
          <a:endParaRPr kumimoji="1" lang="ja-JP" altLang="en-US" sz="1400" b="1"/>
        </a:p>
      </dgm:t>
    </dgm:pt>
    <dgm:pt modelId="{0F211430-2F0A-4D04-A5C6-5BA1B747DC28}" type="sibTrans" cxnId="{43151A04-11EF-43E8-AA10-0EF2F0B1760F}">
      <dgm:prSet/>
      <dgm:spPr/>
      <dgm:t>
        <a:bodyPr/>
        <a:lstStyle/>
        <a:p>
          <a:endParaRPr kumimoji="1" lang="ja-JP" altLang="en-US" sz="1400" b="1"/>
        </a:p>
      </dgm:t>
    </dgm:pt>
    <dgm:pt modelId="{BD7F7209-A178-4225-B97C-82D2D61B09E6}">
      <dgm:prSet phldrT="[テキスト]" custT="1"/>
      <dgm:spPr/>
      <dgm:t>
        <a:bodyPr/>
        <a:lstStyle/>
        <a:p>
          <a:r>
            <a:rPr kumimoji="1" lang="ja-JP" altLang="en-US" sz="1400" b="1" dirty="0" smtClean="0"/>
            <a:t>不可分債権・</a:t>
          </a:r>
          <a:r>
            <a:rPr kumimoji="1" lang="en-US" altLang="ja-JP" sz="1400" b="1" dirty="0" smtClean="0"/>
            <a:t/>
          </a:r>
          <a:br>
            <a:rPr kumimoji="1" lang="en-US" altLang="ja-JP" sz="1400" b="1" dirty="0" smtClean="0"/>
          </a:br>
          <a:r>
            <a:rPr kumimoji="1" lang="ja-JP" altLang="en-US" sz="1400" b="1" dirty="0" smtClean="0"/>
            <a:t>不可分債務</a:t>
          </a:r>
          <a:endParaRPr kumimoji="1" lang="ja-JP" altLang="en-US" sz="1400" b="1" dirty="0"/>
        </a:p>
      </dgm:t>
    </dgm:pt>
    <dgm:pt modelId="{4436531D-CD32-4E2D-A386-A3C3EAD02FD1}" type="parTrans" cxnId="{0EE10D66-570E-4D66-9F43-6BFF16D1F5E3}">
      <dgm:prSet custT="1"/>
      <dgm:spPr/>
      <dgm:t>
        <a:bodyPr/>
        <a:lstStyle/>
        <a:p>
          <a:endParaRPr kumimoji="1" lang="ja-JP" altLang="en-US" sz="1400" b="1"/>
        </a:p>
      </dgm:t>
    </dgm:pt>
    <dgm:pt modelId="{F9FAA886-AA0A-462E-B3A7-CE7324A149D2}" type="sibTrans" cxnId="{0EE10D66-570E-4D66-9F43-6BFF16D1F5E3}">
      <dgm:prSet/>
      <dgm:spPr/>
      <dgm:t>
        <a:bodyPr/>
        <a:lstStyle/>
        <a:p>
          <a:endParaRPr kumimoji="1" lang="ja-JP" altLang="en-US" sz="1400" b="1"/>
        </a:p>
      </dgm:t>
    </dgm:pt>
    <dgm:pt modelId="{D0DB0088-40A8-4261-BA26-78A113EE0C65}">
      <dgm:prSet phldrT="[テキスト]" custT="1"/>
      <dgm:spPr/>
      <dgm:t>
        <a:bodyPr/>
        <a:lstStyle/>
        <a:p>
          <a:r>
            <a:rPr kumimoji="1" lang="ja-JP" altLang="en-US" sz="1400" b="1" dirty="0" smtClean="0"/>
            <a:t>不可分債権</a:t>
          </a:r>
          <a:endParaRPr kumimoji="1" lang="ja-JP" altLang="en-US" sz="1400" b="1" dirty="0"/>
        </a:p>
      </dgm:t>
    </dgm:pt>
    <dgm:pt modelId="{39CBA488-3F56-4831-889F-383C42C536BD}" type="parTrans" cxnId="{8F35CB20-DF55-44C3-97B1-7788B08DAF85}">
      <dgm:prSet custT="1"/>
      <dgm:spPr/>
      <dgm:t>
        <a:bodyPr/>
        <a:lstStyle/>
        <a:p>
          <a:endParaRPr kumimoji="1" lang="ja-JP" altLang="en-US" sz="1400" b="1"/>
        </a:p>
      </dgm:t>
    </dgm:pt>
    <dgm:pt modelId="{400DDCD5-3CB0-4DDC-B720-B87C1D50D83A}" type="sibTrans" cxnId="{8F35CB20-DF55-44C3-97B1-7788B08DAF85}">
      <dgm:prSet/>
      <dgm:spPr/>
      <dgm:t>
        <a:bodyPr/>
        <a:lstStyle/>
        <a:p>
          <a:endParaRPr kumimoji="1" lang="ja-JP" altLang="en-US" sz="1400" b="1"/>
        </a:p>
      </dgm:t>
    </dgm:pt>
    <dgm:pt modelId="{8C63C877-866B-45E4-9886-3A9299E07C34}">
      <dgm:prSet phldrT="[テキスト]" custT="1"/>
      <dgm:spPr/>
      <dgm:t>
        <a:bodyPr/>
        <a:lstStyle/>
        <a:p>
          <a:r>
            <a:rPr kumimoji="1" lang="ja-JP" altLang="en-US" sz="1400" b="1" dirty="0" smtClean="0"/>
            <a:t>不可分債務</a:t>
          </a:r>
          <a:endParaRPr kumimoji="1" lang="ja-JP" altLang="en-US" sz="1400" b="1" dirty="0"/>
        </a:p>
      </dgm:t>
    </dgm:pt>
    <dgm:pt modelId="{1F7F7EAA-E117-4F5E-A138-BF96D90DB32E}" type="parTrans" cxnId="{0C92DCB9-B8A1-41FC-A436-9E68A0B0CB04}">
      <dgm:prSet custT="1"/>
      <dgm:spPr/>
      <dgm:t>
        <a:bodyPr/>
        <a:lstStyle/>
        <a:p>
          <a:endParaRPr kumimoji="1" lang="ja-JP" altLang="en-US" sz="1400" b="1"/>
        </a:p>
      </dgm:t>
    </dgm:pt>
    <dgm:pt modelId="{C34B767A-4466-4DC5-A19D-D125E9EC7F73}" type="sibTrans" cxnId="{0C92DCB9-B8A1-41FC-A436-9E68A0B0CB04}">
      <dgm:prSet/>
      <dgm:spPr/>
      <dgm:t>
        <a:bodyPr/>
        <a:lstStyle/>
        <a:p>
          <a:endParaRPr kumimoji="1" lang="ja-JP" altLang="en-US" sz="1400" b="1"/>
        </a:p>
      </dgm:t>
    </dgm:pt>
    <dgm:pt modelId="{D0FB9F53-5765-4B26-BE9C-20668F0E3A6D}">
      <dgm:prSet phldrT="[テキスト]" custT="1"/>
      <dgm:spPr/>
      <dgm:t>
        <a:bodyPr/>
        <a:lstStyle/>
        <a:p>
          <a:r>
            <a:rPr kumimoji="1" lang="ja-JP" altLang="en-US" sz="1400" b="1" dirty="0" smtClean="0">
              <a:hlinkClick xmlns:r="http://schemas.openxmlformats.org/officeDocument/2006/relationships" r:id="rId1" action="ppaction://hlinksldjump"/>
            </a:rPr>
            <a:t>連帯債務</a:t>
          </a:r>
          <a:endParaRPr kumimoji="1" lang="ja-JP" altLang="en-US" sz="1400" b="1" dirty="0"/>
        </a:p>
      </dgm:t>
    </dgm:pt>
    <dgm:pt modelId="{F7354BF9-5AA3-4F84-AC7F-3D80A317C623}" type="parTrans" cxnId="{0E780807-1703-4EF0-AA6F-868D19B8418C}">
      <dgm:prSet custT="1"/>
      <dgm:spPr/>
      <dgm:t>
        <a:bodyPr/>
        <a:lstStyle/>
        <a:p>
          <a:endParaRPr kumimoji="1" lang="ja-JP" altLang="en-US" sz="1400" b="1"/>
        </a:p>
      </dgm:t>
    </dgm:pt>
    <dgm:pt modelId="{CFCA681E-5512-4D89-BFA0-71C5DAE73B98}" type="sibTrans" cxnId="{0E780807-1703-4EF0-AA6F-868D19B8418C}">
      <dgm:prSet/>
      <dgm:spPr/>
      <dgm:t>
        <a:bodyPr/>
        <a:lstStyle/>
        <a:p>
          <a:endParaRPr kumimoji="1" lang="ja-JP" altLang="en-US" sz="1400" b="1"/>
        </a:p>
      </dgm:t>
    </dgm:pt>
    <dgm:pt modelId="{9F4D17B1-5148-4484-9928-FF91A46CAD30}">
      <dgm:prSet phldrT="[テキスト]" custT="1"/>
      <dgm:spPr/>
      <dgm:t>
        <a:bodyPr/>
        <a:lstStyle/>
        <a:p>
          <a:r>
            <a:rPr kumimoji="1" lang="ja-JP" altLang="en-US" sz="1400" b="1" dirty="0" smtClean="0">
              <a:hlinkClick xmlns:r="http://schemas.openxmlformats.org/officeDocument/2006/relationships" r:id="rId2" action="ppaction://hlinksldjump"/>
            </a:rPr>
            <a:t>保証</a:t>
          </a:r>
          <a:endParaRPr kumimoji="1" lang="ja-JP" altLang="en-US" sz="1400" b="1" dirty="0"/>
        </a:p>
      </dgm:t>
    </dgm:pt>
    <dgm:pt modelId="{5AE51A3D-7FD3-4B4C-AF95-9CE1D7AF7841}" type="parTrans" cxnId="{F50C07BE-D123-4FE0-AFBD-0B29D48EDE70}">
      <dgm:prSet custT="1"/>
      <dgm:spPr/>
      <dgm:t>
        <a:bodyPr/>
        <a:lstStyle/>
        <a:p>
          <a:endParaRPr kumimoji="1" lang="ja-JP" altLang="en-US" sz="1400" b="1"/>
        </a:p>
      </dgm:t>
    </dgm:pt>
    <dgm:pt modelId="{49FE1376-908E-46D2-8A9C-BEC2E7FFCB71}" type="sibTrans" cxnId="{F50C07BE-D123-4FE0-AFBD-0B29D48EDE70}">
      <dgm:prSet/>
      <dgm:spPr/>
      <dgm:t>
        <a:bodyPr/>
        <a:lstStyle/>
        <a:p>
          <a:endParaRPr kumimoji="1" lang="ja-JP" altLang="en-US" sz="1400" b="1"/>
        </a:p>
      </dgm:t>
    </dgm:pt>
    <dgm:pt modelId="{5524BF7B-D0DF-427E-AD3C-A57018F1B187}">
      <dgm:prSet phldrT="[テキスト]" custT="1"/>
      <dgm:spPr/>
      <dgm:t>
        <a:bodyPr/>
        <a:lstStyle/>
        <a:p>
          <a:r>
            <a:rPr kumimoji="1" lang="ja-JP" altLang="en-US" sz="1400" b="1" dirty="0" smtClean="0"/>
            <a:t>数人が共有のヨットを売却して</a:t>
          </a:r>
          <a:r>
            <a:rPr kumimoji="1" lang="en-US" altLang="ja-JP" sz="1400" b="1" dirty="0" smtClean="0"/>
            <a:t/>
          </a:r>
          <a:br>
            <a:rPr kumimoji="1" lang="en-US" altLang="ja-JP" sz="1400" b="1" dirty="0" smtClean="0"/>
          </a:br>
          <a:r>
            <a:rPr kumimoji="1" lang="ja-JP" altLang="en-US" sz="1400" b="1" dirty="0" smtClean="0">
              <a:solidFill>
                <a:srgbClr val="FF0000"/>
              </a:solidFill>
            </a:rPr>
            <a:t>代金債権</a:t>
          </a:r>
          <a:r>
            <a:rPr kumimoji="1" lang="ja-JP" altLang="en-US" sz="1400" b="1" dirty="0" smtClean="0"/>
            <a:t>を取得した場合</a:t>
          </a:r>
          <a:endParaRPr kumimoji="1" lang="ja-JP" altLang="en-US" sz="1400" b="1" dirty="0"/>
        </a:p>
      </dgm:t>
    </dgm:pt>
    <dgm:pt modelId="{F99F376B-4A0A-45AA-AFD1-FAA96376F4E5}" type="parTrans" cxnId="{79B680FE-C68B-40CB-8EAF-4DFE6826A69B}">
      <dgm:prSet custT="1"/>
      <dgm:spPr/>
      <dgm:t>
        <a:bodyPr/>
        <a:lstStyle/>
        <a:p>
          <a:endParaRPr kumimoji="1" lang="ja-JP" altLang="en-US" sz="1400" b="1"/>
        </a:p>
      </dgm:t>
    </dgm:pt>
    <dgm:pt modelId="{EF5ABF83-EC70-4A36-BC25-56A411428DD2}" type="sibTrans" cxnId="{79B680FE-C68B-40CB-8EAF-4DFE6826A69B}">
      <dgm:prSet/>
      <dgm:spPr/>
      <dgm:t>
        <a:bodyPr/>
        <a:lstStyle/>
        <a:p>
          <a:endParaRPr kumimoji="1" lang="ja-JP" altLang="en-US" sz="1400" b="1"/>
        </a:p>
      </dgm:t>
    </dgm:pt>
    <dgm:pt modelId="{B6B45921-B138-4DE2-96B8-DBCD39223701}">
      <dgm:prSet phldrT="[テキスト]" custT="1"/>
      <dgm:spPr/>
      <dgm:t>
        <a:bodyPr/>
        <a:lstStyle/>
        <a:p>
          <a:r>
            <a:rPr kumimoji="1" lang="ja-JP" altLang="en-US" sz="1400" b="1" dirty="0" smtClean="0"/>
            <a:t>数人が共同してヨットを購入し，</a:t>
          </a:r>
          <a:r>
            <a:rPr kumimoji="1" lang="en-US" altLang="ja-JP" sz="1400" b="1" dirty="0" smtClean="0"/>
            <a:t/>
          </a:r>
          <a:br>
            <a:rPr kumimoji="1" lang="en-US" altLang="ja-JP" sz="1400" b="1" dirty="0" smtClean="0"/>
          </a:br>
          <a:r>
            <a:rPr kumimoji="1" lang="ja-JP" altLang="en-US" sz="1400" b="1" dirty="0" smtClean="0">
              <a:solidFill>
                <a:schemeClr val="accent2"/>
              </a:solidFill>
            </a:rPr>
            <a:t>代金債務</a:t>
          </a:r>
          <a:r>
            <a:rPr kumimoji="1" lang="ja-JP" altLang="en-US" sz="1400" b="1" dirty="0" smtClean="0"/>
            <a:t>を負担した場合</a:t>
          </a:r>
          <a:endParaRPr kumimoji="1" lang="ja-JP" altLang="en-US" sz="1400" b="1" dirty="0"/>
        </a:p>
      </dgm:t>
    </dgm:pt>
    <dgm:pt modelId="{211A1647-D226-45B2-9D95-A8FB9713D3DC}" type="parTrans" cxnId="{DF5F01D4-F794-4D3D-B7AF-4413471573E2}">
      <dgm:prSet custT="1"/>
      <dgm:spPr/>
      <dgm:t>
        <a:bodyPr/>
        <a:lstStyle/>
        <a:p>
          <a:endParaRPr kumimoji="1" lang="ja-JP" altLang="en-US" sz="1400" b="1"/>
        </a:p>
      </dgm:t>
    </dgm:pt>
    <dgm:pt modelId="{B71E8161-7CCB-41D4-905E-60C3319737C2}" type="sibTrans" cxnId="{DF5F01D4-F794-4D3D-B7AF-4413471573E2}">
      <dgm:prSet/>
      <dgm:spPr/>
      <dgm:t>
        <a:bodyPr/>
        <a:lstStyle/>
        <a:p>
          <a:endParaRPr kumimoji="1" lang="ja-JP" altLang="en-US" sz="1400" b="1"/>
        </a:p>
      </dgm:t>
    </dgm:pt>
    <dgm:pt modelId="{DB168C9B-0974-4158-97F9-CB50A848CC91}">
      <dgm:prSet phldrT="[テキスト]" custT="1"/>
      <dgm:spPr/>
      <dgm:t>
        <a:bodyPr/>
        <a:lstStyle/>
        <a:p>
          <a:r>
            <a:rPr kumimoji="1" lang="ja-JP" altLang="en-US" sz="1400" b="1" dirty="0" smtClean="0"/>
            <a:t>数人が共同してヨットを購入し，</a:t>
          </a:r>
          <a:r>
            <a:rPr kumimoji="1" lang="en-US" altLang="ja-JP" sz="1400" b="1" dirty="0" smtClean="0"/>
            <a:t/>
          </a:r>
          <a:br>
            <a:rPr kumimoji="1" lang="en-US" altLang="ja-JP" sz="1400" b="1" dirty="0" smtClean="0"/>
          </a:br>
          <a:r>
            <a:rPr kumimoji="1" lang="ja-JP" altLang="en-US" sz="1400" b="1" dirty="0" smtClean="0"/>
            <a:t>ヨットの</a:t>
          </a:r>
          <a:r>
            <a:rPr kumimoji="1" lang="ja-JP" altLang="en-US" sz="1400" b="1" dirty="0" smtClean="0">
              <a:solidFill>
                <a:schemeClr val="tx2"/>
              </a:solidFill>
            </a:rPr>
            <a:t>引渡債権</a:t>
          </a:r>
          <a:r>
            <a:rPr kumimoji="1" lang="ja-JP" altLang="en-US" sz="1400" b="1" dirty="0" smtClean="0"/>
            <a:t>を取得した場合</a:t>
          </a:r>
          <a:endParaRPr kumimoji="1" lang="ja-JP" altLang="en-US" sz="1400" b="1" dirty="0"/>
        </a:p>
      </dgm:t>
    </dgm:pt>
    <dgm:pt modelId="{7324FB81-0255-495E-8E77-92744BFA88D2}" type="parTrans" cxnId="{E917D260-0789-433B-88E7-551EB1D562E6}">
      <dgm:prSet custT="1"/>
      <dgm:spPr/>
      <dgm:t>
        <a:bodyPr/>
        <a:lstStyle/>
        <a:p>
          <a:endParaRPr kumimoji="1" lang="ja-JP" altLang="en-US" sz="1400" b="1"/>
        </a:p>
      </dgm:t>
    </dgm:pt>
    <dgm:pt modelId="{6A4E95FF-0E10-4D1F-9C1B-150EDE211B58}" type="sibTrans" cxnId="{E917D260-0789-433B-88E7-551EB1D562E6}">
      <dgm:prSet/>
      <dgm:spPr/>
      <dgm:t>
        <a:bodyPr/>
        <a:lstStyle/>
        <a:p>
          <a:endParaRPr kumimoji="1" lang="ja-JP" altLang="en-US" sz="1400" b="1"/>
        </a:p>
      </dgm:t>
    </dgm:pt>
    <dgm:pt modelId="{7D439166-D7FE-4A2E-964A-D8C174F569EA}">
      <dgm:prSet phldrT="[テキスト]" custT="1"/>
      <dgm:spPr/>
      <dgm:t>
        <a:bodyPr/>
        <a:lstStyle/>
        <a:p>
          <a:r>
            <a:rPr kumimoji="1" lang="ja-JP" altLang="en-US" sz="1400" b="1" dirty="0" smtClean="0"/>
            <a:t>数人が共有のヨットを売却し，</a:t>
          </a:r>
          <a:r>
            <a:rPr kumimoji="1" lang="en-US" altLang="ja-JP" sz="1400" b="1" dirty="0" smtClean="0"/>
            <a:t/>
          </a:r>
          <a:br>
            <a:rPr kumimoji="1" lang="en-US" altLang="ja-JP" sz="1400" b="1" dirty="0" smtClean="0"/>
          </a:br>
          <a:r>
            <a:rPr kumimoji="1" lang="ja-JP" altLang="en-US" sz="1400" b="1" dirty="0" smtClean="0"/>
            <a:t>ヨットの</a:t>
          </a:r>
          <a:r>
            <a:rPr kumimoji="1" lang="ja-JP" altLang="en-US" sz="1400" b="1" dirty="0" smtClean="0">
              <a:solidFill>
                <a:schemeClr val="tx2">
                  <a:lumMod val="75000"/>
                </a:schemeClr>
              </a:solidFill>
            </a:rPr>
            <a:t>引渡債務</a:t>
          </a:r>
          <a:r>
            <a:rPr kumimoji="1" lang="ja-JP" altLang="en-US" sz="1400" b="1" dirty="0" smtClean="0"/>
            <a:t>を負う場合</a:t>
          </a:r>
          <a:endParaRPr kumimoji="1" lang="ja-JP" altLang="en-US" sz="1400" b="1" dirty="0"/>
        </a:p>
      </dgm:t>
    </dgm:pt>
    <dgm:pt modelId="{B8990CBB-7357-4695-A500-7E65C4C93536}" type="parTrans" cxnId="{4FF40892-5DB9-4D01-88B6-212E13F66FBD}">
      <dgm:prSet custT="1"/>
      <dgm:spPr/>
      <dgm:t>
        <a:bodyPr/>
        <a:lstStyle/>
        <a:p>
          <a:endParaRPr kumimoji="1" lang="ja-JP" altLang="en-US" sz="1400" b="1"/>
        </a:p>
      </dgm:t>
    </dgm:pt>
    <dgm:pt modelId="{F49759D5-7502-4803-A6D9-E6AA268B00E2}" type="sibTrans" cxnId="{4FF40892-5DB9-4D01-88B6-212E13F66FBD}">
      <dgm:prSet/>
      <dgm:spPr/>
      <dgm:t>
        <a:bodyPr/>
        <a:lstStyle/>
        <a:p>
          <a:endParaRPr kumimoji="1" lang="ja-JP" altLang="en-US" sz="1400" b="1"/>
        </a:p>
      </dgm:t>
    </dgm:pt>
    <dgm:pt modelId="{2DB26508-5AEE-4D1A-93C7-E2052EF7D483}">
      <dgm:prSet phldrT="[テキスト]" custT="1"/>
      <dgm:spPr/>
      <dgm:t>
        <a:bodyPr/>
        <a:lstStyle/>
        <a:p>
          <a:r>
            <a:rPr kumimoji="1" lang="en-US" altLang="ja-JP" sz="1400" b="1" dirty="0" smtClean="0"/>
            <a:t>X</a:t>
          </a:r>
          <a:r>
            <a:rPr kumimoji="1" lang="ja-JP" altLang="en-US" sz="1400" b="1" dirty="0" smtClean="0"/>
            <a:t>から</a:t>
          </a:r>
          <a:r>
            <a:rPr kumimoji="1" lang="en-US" altLang="ja-JP" sz="1400" b="1" dirty="0" smtClean="0"/>
            <a:t>Y</a:t>
          </a:r>
          <a:r>
            <a:rPr kumimoji="1" lang="en-US" altLang="ja-JP" sz="1400" b="1" baseline="-25000" dirty="0" smtClean="0"/>
            <a:t>1</a:t>
          </a:r>
          <a:r>
            <a:rPr kumimoji="1" lang="ja-JP" altLang="en-US" sz="1400" b="1" dirty="0" err="1" smtClean="0"/>
            <a:t>，</a:t>
          </a:r>
          <a:r>
            <a:rPr kumimoji="1" lang="en-US" altLang="ja-JP" sz="1400" b="1" dirty="0" smtClean="0"/>
            <a:t>Y</a:t>
          </a:r>
          <a:r>
            <a:rPr kumimoji="1" lang="en-US" altLang="ja-JP" sz="1400" b="1" baseline="-25000" dirty="0" smtClean="0"/>
            <a:t>2</a:t>
          </a:r>
          <a:r>
            <a:rPr kumimoji="1" lang="ja-JP" altLang="en-US" sz="1400" b="1" dirty="0" err="1" smtClean="0"/>
            <a:t>，</a:t>
          </a:r>
          <a:r>
            <a:rPr kumimoji="1" lang="en-US" altLang="ja-JP" sz="1400" b="1" dirty="0" smtClean="0"/>
            <a:t>Y</a:t>
          </a:r>
          <a:r>
            <a:rPr kumimoji="1" lang="en-US" altLang="ja-JP" sz="1400" b="1" baseline="-25000" dirty="0" smtClean="0"/>
            <a:t>3</a:t>
          </a:r>
          <a:r>
            <a:rPr kumimoji="1" lang="ja-JP" altLang="en-US" sz="1400" b="1" baseline="0" dirty="0" smtClean="0"/>
            <a:t>が</a:t>
          </a:r>
          <a:r>
            <a:rPr kumimoji="1" lang="en-US" altLang="ja-JP" sz="1400" b="1" dirty="0" smtClean="0"/>
            <a:t>300</a:t>
          </a:r>
          <a:r>
            <a:rPr kumimoji="1" lang="ja-JP" altLang="en-US" sz="1400" b="1" dirty="0" smtClean="0"/>
            <a:t>万円，</a:t>
          </a:r>
          <a:r>
            <a:rPr kumimoji="1" lang="en-US" altLang="ja-JP" sz="1400" b="1" dirty="0" smtClean="0"/>
            <a:t>200</a:t>
          </a:r>
          <a:r>
            <a:rPr kumimoji="1" lang="ja-JP" altLang="en-US" sz="1400" b="1" dirty="0" smtClean="0"/>
            <a:t>万円，</a:t>
          </a:r>
          <a:r>
            <a:rPr kumimoji="1" lang="en-US" altLang="ja-JP" sz="1400" b="1" dirty="0" smtClean="0"/>
            <a:t>100</a:t>
          </a:r>
          <a:r>
            <a:rPr kumimoji="1" lang="ja-JP" altLang="en-US" sz="1400" b="1" dirty="0" smtClean="0"/>
            <a:t>万円を借りて，</a:t>
          </a:r>
          <a:endParaRPr kumimoji="1" lang="en-US" altLang="ja-JP" sz="1400" b="1" dirty="0" smtClean="0"/>
        </a:p>
        <a:p>
          <a:r>
            <a:rPr kumimoji="1" lang="ja-JP" altLang="en-US" sz="1400" b="1" dirty="0" smtClean="0"/>
            <a:t>全額</a:t>
          </a:r>
          <a:r>
            <a:rPr kumimoji="1" lang="en-US" altLang="ja-JP" sz="1400" b="1" dirty="0" smtClean="0"/>
            <a:t>600</a:t>
          </a:r>
          <a:r>
            <a:rPr kumimoji="1" lang="ja-JP" altLang="en-US" sz="1400" b="1" dirty="0" smtClean="0"/>
            <a:t>万円を連帯して返済することにした場合</a:t>
          </a:r>
          <a:endParaRPr kumimoji="1" lang="ja-JP" altLang="en-US" sz="1400" b="1" dirty="0"/>
        </a:p>
      </dgm:t>
    </dgm:pt>
    <dgm:pt modelId="{CB6749CF-6CD6-41FC-BC9A-78D6EEBCB1D4}" type="parTrans" cxnId="{212192BE-CA5D-43E3-9EF7-97B364264AEC}">
      <dgm:prSet custT="1"/>
      <dgm:spPr/>
      <dgm:t>
        <a:bodyPr/>
        <a:lstStyle/>
        <a:p>
          <a:endParaRPr kumimoji="1" lang="ja-JP" altLang="en-US" sz="1400" b="1"/>
        </a:p>
      </dgm:t>
    </dgm:pt>
    <dgm:pt modelId="{D0866B96-5D27-4C27-AA95-593BC2FFC177}" type="sibTrans" cxnId="{212192BE-CA5D-43E3-9EF7-97B364264AEC}">
      <dgm:prSet/>
      <dgm:spPr/>
      <dgm:t>
        <a:bodyPr/>
        <a:lstStyle/>
        <a:p>
          <a:endParaRPr kumimoji="1" lang="ja-JP" altLang="en-US" sz="1400" b="1"/>
        </a:p>
      </dgm:t>
    </dgm:pt>
    <dgm:pt modelId="{BD72DAE9-3EC8-4A46-BD55-698A4E46C1AC}">
      <dgm:prSet phldrT="[テキスト]" custT="1"/>
      <dgm:spPr/>
      <dgm:t>
        <a:bodyPr/>
        <a:lstStyle/>
        <a:p>
          <a:r>
            <a:rPr kumimoji="1" lang="en-US" altLang="ja-JP" sz="1400" b="1" dirty="0" smtClean="0"/>
            <a:t>X</a:t>
          </a:r>
          <a:r>
            <a:rPr kumimoji="1" lang="ja-JP" altLang="en-US" sz="1400" b="1" dirty="0" smtClean="0"/>
            <a:t>から</a:t>
          </a:r>
          <a:r>
            <a:rPr kumimoji="1" lang="en-US" altLang="ja-JP" sz="1400" b="1" dirty="0" smtClean="0"/>
            <a:t>Y</a:t>
          </a:r>
          <a:r>
            <a:rPr kumimoji="1" lang="ja-JP" altLang="en-US" sz="1400" b="1" dirty="0" smtClean="0"/>
            <a:t>が</a:t>
          </a:r>
          <a:r>
            <a:rPr kumimoji="1" lang="en-US" altLang="ja-JP" sz="1400" b="1" dirty="0" smtClean="0"/>
            <a:t>100</a:t>
          </a:r>
          <a:r>
            <a:rPr kumimoji="1" lang="ja-JP" altLang="en-US" sz="1400" b="1" dirty="0" smtClean="0"/>
            <a:t>万円借りて，</a:t>
          </a:r>
          <a:endParaRPr kumimoji="1" lang="en-US" altLang="ja-JP" sz="1400" b="1" dirty="0" smtClean="0"/>
        </a:p>
        <a:p>
          <a:r>
            <a:rPr kumimoji="1" lang="en-US" altLang="ja-JP" sz="1400" b="1" dirty="0" smtClean="0"/>
            <a:t>Z</a:t>
          </a:r>
          <a:r>
            <a:rPr kumimoji="1" lang="ja-JP" altLang="en-US" sz="1400" b="1" dirty="0" smtClean="0"/>
            <a:t>がその債務の保証人になった場合</a:t>
          </a:r>
          <a:endParaRPr kumimoji="1" lang="ja-JP" altLang="en-US" sz="1400" b="1" dirty="0"/>
        </a:p>
      </dgm:t>
    </dgm:pt>
    <dgm:pt modelId="{D4425161-9C64-46D2-82E9-154EDEDEEB45}" type="parTrans" cxnId="{633FCB04-3FA4-4E14-AED8-B0F106B6BA21}">
      <dgm:prSet custT="1"/>
      <dgm:spPr/>
      <dgm:t>
        <a:bodyPr/>
        <a:lstStyle/>
        <a:p>
          <a:endParaRPr kumimoji="1" lang="ja-JP" altLang="en-US" sz="1400" b="1"/>
        </a:p>
      </dgm:t>
    </dgm:pt>
    <dgm:pt modelId="{1615CB03-8959-4AAD-A3CE-F2ACA2F034B1}" type="sibTrans" cxnId="{633FCB04-3FA4-4E14-AED8-B0F106B6BA21}">
      <dgm:prSet/>
      <dgm:spPr/>
      <dgm:t>
        <a:bodyPr/>
        <a:lstStyle/>
        <a:p>
          <a:endParaRPr kumimoji="1" lang="ja-JP" altLang="en-US" sz="1400" b="1"/>
        </a:p>
      </dgm:t>
    </dgm:pt>
    <dgm:pt modelId="{E78614B5-F299-45E2-B333-27839302AF1A}" type="pres">
      <dgm:prSet presAssocID="{CC9A8D8D-D8E1-4239-B01F-74A07A031219}" presName="diagram" presStyleCnt="0">
        <dgm:presLayoutVars>
          <dgm:chPref val="1"/>
          <dgm:dir/>
          <dgm:animOne val="branch"/>
          <dgm:animLvl val="lvl"/>
          <dgm:resizeHandles val="exact"/>
        </dgm:presLayoutVars>
      </dgm:prSet>
      <dgm:spPr/>
      <dgm:t>
        <a:bodyPr/>
        <a:lstStyle/>
        <a:p>
          <a:endParaRPr kumimoji="1" lang="ja-JP" altLang="en-US"/>
        </a:p>
      </dgm:t>
    </dgm:pt>
    <dgm:pt modelId="{64841C52-275C-4476-8F7A-0175348B6C2E}" type="pres">
      <dgm:prSet presAssocID="{5679453E-C38F-4F2D-A442-2E4F46ED94CF}" presName="root1" presStyleCnt="0"/>
      <dgm:spPr/>
    </dgm:pt>
    <dgm:pt modelId="{C661BB88-41D8-4A26-B33A-E5FA381936B6}" type="pres">
      <dgm:prSet presAssocID="{5679453E-C38F-4F2D-A442-2E4F46ED94CF}" presName="LevelOneTextNode" presStyleLbl="node0" presStyleIdx="0" presStyleCnt="1" custScaleX="121415" custLinFactNeighborX="33533" custLinFactNeighborY="-29529">
        <dgm:presLayoutVars>
          <dgm:chPref val="3"/>
        </dgm:presLayoutVars>
      </dgm:prSet>
      <dgm:spPr/>
      <dgm:t>
        <a:bodyPr/>
        <a:lstStyle/>
        <a:p>
          <a:endParaRPr kumimoji="1" lang="ja-JP" altLang="en-US"/>
        </a:p>
      </dgm:t>
    </dgm:pt>
    <dgm:pt modelId="{DFB9565E-8BF0-4A56-8C4F-5BB51C2DAC52}" type="pres">
      <dgm:prSet presAssocID="{5679453E-C38F-4F2D-A442-2E4F46ED94CF}" presName="level2hierChild" presStyleCnt="0"/>
      <dgm:spPr/>
    </dgm:pt>
    <dgm:pt modelId="{F7DDBC87-F120-4B7F-942E-66B82A6292FB}" type="pres">
      <dgm:prSet presAssocID="{37E792CE-9F56-4832-A18D-FD9121F5AA67}" presName="conn2-1" presStyleLbl="parChTrans1D2" presStyleIdx="0" presStyleCnt="4"/>
      <dgm:spPr/>
      <dgm:t>
        <a:bodyPr/>
        <a:lstStyle/>
        <a:p>
          <a:endParaRPr kumimoji="1" lang="ja-JP" altLang="en-US"/>
        </a:p>
      </dgm:t>
    </dgm:pt>
    <dgm:pt modelId="{79733F03-ACFF-46DA-B5A0-FB640A92A4E4}" type="pres">
      <dgm:prSet presAssocID="{37E792CE-9F56-4832-A18D-FD9121F5AA67}" presName="connTx" presStyleLbl="parChTrans1D2" presStyleIdx="0" presStyleCnt="4"/>
      <dgm:spPr/>
      <dgm:t>
        <a:bodyPr/>
        <a:lstStyle/>
        <a:p>
          <a:endParaRPr kumimoji="1" lang="ja-JP" altLang="en-US"/>
        </a:p>
      </dgm:t>
    </dgm:pt>
    <dgm:pt modelId="{03A28B87-879C-438F-A95C-9200AC439F2D}" type="pres">
      <dgm:prSet presAssocID="{57275631-C1D9-4CDF-B4F9-6EA1485D570C}" presName="root2" presStyleCnt="0"/>
      <dgm:spPr/>
    </dgm:pt>
    <dgm:pt modelId="{C67D8259-E3A2-45E9-8065-6F760AF42447}" type="pres">
      <dgm:prSet presAssocID="{57275631-C1D9-4CDF-B4F9-6EA1485D570C}" presName="LevelTwoTextNode" presStyleLbl="node2" presStyleIdx="0" presStyleCnt="4" custScaleX="110000" custLinFactNeighborX="27272">
        <dgm:presLayoutVars>
          <dgm:chPref val="3"/>
        </dgm:presLayoutVars>
      </dgm:prSet>
      <dgm:spPr/>
      <dgm:t>
        <a:bodyPr/>
        <a:lstStyle/>
        <a:p>
          <a:endParaRPr kumimoji="1" lang="ja-JP" altLang="en-US"/>
        </a:p>
      </dgm:t>
    </dgm:pt>
    <dgm:pt modelId="{FD5A2D50-02ED-4069-A101-A823806090C0}" type="pres">
      <dgm:prSet presAssocID="{57275631-C1D9-4CDF-B4F9-6EA1485D570C}" presName="level3hierChild" presStyleCnt="0"/>
      <dgm:spPr/>
    </dgm:pt>
    <dgm:pt modelId="{A4FD2822-C93D-4F01-90A3-4AC308C4FBA6}" type="pres">
      <dgm:prSet presAssocID="{4575F2AF-9838-4BE3-8D6D-855B74489130}" presName="conn2-1" presStyleLbl="parChTrans1D3" presStyleIdx="0" presStyleCnt="6"/>
      <dgm:spPr/>
      <dgm:t>
        <a:bodyPr/>
        <a:lstStyle/>
        <a:p>
          <a:endParaRPr kumimoji="1" lang="ja-JP" altLang="en-US"/>
        </a:p>
      </dgm:t>
    </dgm:pt>
    <dgm:pt modelId="{3A2C7CC2-C680-4F0E-8E97-1C94344DE447}" type="pres">
      <dgm:prSet presAssocID="{4575F2AF-9838-4BE3-8D6D-855B74489130}" presName="connTx" presStyleLbl="parChTrans1D3" presStyleIdx="0" presStyleCnt="6"/>
      <dgm:spPr/>
      <dgm:t>
        <a:bodyPr/>
        <a:lstStyle/>
        <a:p>
          <a:endParaRPr kumimoji="1" lang="ja-JP" altLang="en-US"/>
        </a:p>
      </dgm:t>
    </dgm:pt>
    <dgm:pt modelId="{920E4AE9-BE27-49CE-9D7C-509FF51A07D2}" type="pres">
      <dgm:prSet presAssocID="{DD3B5329-F93C-4210-A96E-B7E885B9D258}" presName="root2" presStyleCnt="0"/>
      <dgm:spPr/>
    </dgm:pt>
    <dgm:pt modelId="{D44E1D2B-6D89-483C-A484-34EA24500989}" type="pres">
      <dgm:prSet presAssocID="{DD3B5329-F93C-4210-A96E-B7E885B9D258}" presName="LevelTwoTextNode" presStyleLbl="node3" presStyleIdx="0" presStyleCnt="6" custLinFactNeighborX="15128">
        <dgm:presLayoutVars>
          <dgm:chPref val="3"/>
        </dgm:presLayoutVars>
      </dgm:prSet>
      <dgm:spPr/>
      <dgm:t>
        <a:bodyPr/>
        <a:lstStyle/>
        <a:p>
          <a:endParaRPr kumimoji="1" lang="ja-JP" altLang="en-US"/>
        </a:p>
      </dgm:t>
    </dgm:pt>
    <dgm:pt modelId="{FDE5A58B-C777-47B3-AFA8-90D11B274AF6}" type="pres">
      <dgm:prSet presAssocID="{DD3B5329-F93C-4210-A96E-B7E885B9D258}" presName="level3hierChild" presStyleCnt="0"/>
      <dgm:spPr/>
    </dgm:pt>
    <dgm:pt modelId="{A97C0F9E-A8B9-4E9B-AB58-52114E221971}" type="pres">
      <dgm:prSet presAssocID="{F99F376B-4A0A-45AA-AFD1-FAA96376F4E5}" presName="conn2-1" presStyleLbl="parChTrans1D4" presStyleIdx="0" presStyleCnt="4"/>
      <dgm:spPr/>
      <dgm:t>
        <a:bodyPr/>
        <a:lstStyle/>
        <a:p>
          <a:endParaRPr kumimoji="1" lang="ja-JP" altLang="en-US"/>
        </a:p>
      </dgm:t>
    </dgm:pt>
    <dgm:pt modelId="{8D60258F-F187-48FD-B50F-70085385B0ED}" type="pres">
      <dgm:prSet presAssocID="{F99F376B-4A0A-45AA-AFD1-FAA96376F4E5}" presName="connTx" presStyleLbl="parChTrans1D4" presStyleIdx="0" presStyleCnt="4"/>
      <dgm:spPr/>
      <dgm:t>
        <a:bodyPr/>
        <a:lstStyle/>
        <a:p>
          <a:endParaRPr kumimoji="1" lang="ja-JP" altLang="en-US"/>
        </a:p>
      </dgm:t>
    </dgm:pt>
    <dgm:pt modelId="{7CCE6DB8-C583-42AF-99E9-93CC1558E8F4}" type="pres">
      <dgm:prSet presAssocID="{5524BF7B-D0DF-427E-AD3C-A57018F1B187}" presName="root2" presStyleCnt="0"/>
      <dgm:spPr/>
    </dgm:pt>
    <dgm:pt modelId="{C9E11B18-17D7-4BB9-B22C-852C6082B64A}" type="pres">
      <dgm:prSet presAssocID="{5524BF7B-D0DF-427E-AD3C-A57018F1B187}" presName="LevelTwoTextNode" presStyleLbl="node4" presStyleIdx="0" presStyleCnt="4" custScaleX="235795" custLinFactNeighborX="-1893" custLinFactNeighborY="502">
        <dgm:presLayoutVars>
          <dgm:chPref val="3"/>
        </dgm:presLayoutVars>
      </dgm:prSet>
      <dgm:spPr/>
      <dgm:t>
        <a:bodyPr/>
        <a:lstStyle/>
        <a:p>
          <a:endParaRPr kumimoji="1" lang="ja-JP" altLang="en-US"/>
        </a:p>
      </dgm:t>
    </dgm:pt>
    <dgm:pt modelId="{580C7B5B-46E3-44BB-B8EE-1021A8FD8C53}" type="pres">
      <dgm:prSet presAssocID="{5524BF7B-D0DF-427E-AD3C-A57018F1B187}" presName="level3hierChild" presStyleCnt="0"/>
      <dgm:spPr/>
    </dgm:pt>
    <dgm:pt modelId="{E05608F0-1639-44F1-9290-3BBE5440E862}" type="pres">
      <dgm:prSet presAssocID="{9D81A581-D0C9-4489-AB3F-E54D3F32E420}" presName="conn2-1" presStyleLbl="parChTrans1D3" presStyleIdx="1" presStyleCnt="6"/>
      <dgm:spPr/>
      <dgm:t>
        <a:bodyPr/>
        <a:lstStyle/>
        <a:p>
          <a:endParaRPr kumimoji="1" lang="ja-JP" altLang="en-US"/>
        </a:p>
      </dgm:t>
    </dgm:pt>
    <dgm:pt modelId="{DAE05002-2CD7-4A50-8B1E-824351A3CA1C}" type="pres">
      <dgm:prSet presAssocID="{9D81A581-D0C9-4489-AB3F-E54D3F32E420}" presName="connTx" presStyleLbl="parChTrans1D3" presStyleIdx="1" presStyleCnt="6"/>
      <dgm:spPr/>
      <dgm:t>
        <a:bodyPr/>
        <a:lstStyle/>
        <a:p>
          <a:endParaRPr kumimoji="1" lang="ja-JP" altLang="en-US"/>
        </a:p>
      </dgm:t>
    </dgm:pt>
    <dgm:pt modelId="{7CE6A6F0-89D0-4065-BC1B-685E77A93262}" type="pres">
      <dgm:prSet presAssocID="{4864A7B7-18FB-495E-854D-25C5AC420551}" presName="root2" presStyleCnt="0"/>
      <dgm:spPr/>
    </dgm:pt>
    <dgm:pt modelId="{B172D797-306E-4BDF-96E4-BE246BF953D8}" type="pres">
      <dgm:prSet presAssocID="{4864A7B7-18FB-495E-854D-25C5AC420551}" presName="LevelTwoTextNode" presStyleLbl="node3" presStyleIdx="1" presStyleCnt="6" custLinFactNeighborX="15128">
        <dgm:presLayoutVars>
          <dgm:chPref val="3"/>
        </dgm:presLayoutVars>
      </dgm:prSet>
      <dgm:spPr/>
      <dgm:t>
        <a:bodyPr/>
        <a:lstStyle/>
        <a:p>
          <a:endParaRPr kumimoji="1" lang="ja-JP" altLang="en-US"/>
        </a:p>
      </dgm:t>
    </dgm:pt>
    <dgm:pt modelId="{797B2605-D8E4-4CDE-AE5B-540C0DD6F417}" type="pres">
      <dgm:prSet presAssocID="{4864A7B7-18FB-495E-854D-25C5AC420551}" presName="level3hierChild" presStyleCnt="0"/>
      <dgm:spPr/>
    </dgm:pt>
    <dgm:pt modelId="{07572198-1695-45F6-AA53-AF65C0388142}" type="pres">
      <dgm:prSet presAssocID="{211A1647-D226-45B2-9D95-A8FB9713D3DC}" presName="conn2-1" presStyleLbl="parChTrans1D4" presStyleIdx="1" presStyleCnt="4"/>
      <dgm:spPr/>
      <dgm:t>
        <a:bodyPr/>
        <a:lstStyle/>
        <a:p>
          <a:endParaRPr kumimoji="1" lang="ja-JP" altLang="en-US"/>
        </a:p>
      </dgm:t>
    </dgm:pt>
    <dgm:pt modelId="{99B8071F-8D97-46BB-B552-E100099CF1F4}" type="pres">
      <dgm:prSet presAssocID="{211A1647-D226-45B2-9D95-A8FB9713D3DC}" presName="connTx" presStyleLbl="parChTrans1D4" presStyleIdx="1" presStyleCnt="4"/>
      <dgm:spPr/>
      <dgm:t>
        <a:bodyPr/>
        <a:lstStyle/>
        <a:p>
          <a:endParaRPr kumimoji="1" lang="ja-JP" altLang="en-US"/>
        </a:p>
      </dgm:t>
    </dgm:pt>
    <dgm:pt modelId="{B2528F4F-5896-4795-9138-4D4E3BEE0209}" type="pres">
      <dgm:prSet presAssocID="{B6B45921-B138-4DE2-96B8-DBCD39223701}" presName="root2" presStyleCnt="0"/>
      <dgm:spPr/>
    </dgm:pt>
    <dgm:pt modelId="{DABD16DE-4CFD-4465-AFA5-275AFBD4B9B9}" type="pres">
      <dgm:prSet presAssocID="{B6B45921-B138-4DE2-96B8-DBCD39223701}" presName="LevelTwoTextNode" presStyleLbl="node4" presStyleIdx="1" presStyleCnt="4" custScaleX="230055">
        <dgm:presLayoutVars>
          <dgm:chPref val="3"/>
        </dgm:presLayoutVars>
      </dgm:prSet>
      <dgm:spPr/>
      <dgm:t>
        <a:bodyPr/>
        <a:lstStyle/>
        <a:p>
          <a:endParaRPr kumimoji="1" lang="ja-JP" altLang="en-US"/>
        </a:p>
      </dgm:t>
    </dgm:pt>
    <dgm:pt modelId="{9552CC25-60EE-4DB0-9895-1EE287000F7B}" type="pres">
      <dgm:prSet presAssocID="{B6B45921-B138-4DE2-96B8-DBCD39223701}" presName="level3hierChild" presStyleCnt="0"/>
      <dgm:spPr/>
    </dgm:pt>
    <dgm:pt modelId="{6DC85603-C905-4F18-AE39-4D86D7926D70}" type="pres">
      <dgm:prSet presAssocID="{4436531D-CD32-4E2D-A386-A3C3EAD02FD1}" presName="conn2-1" presStyleLbl="parChTrans1D2" presStyleIdx="1" presStyleCnt="4"/>
      <dgm:spPr/>
      <dgm:t>
        <a:bodyPr/>
        <a:lstStyle/>
        <a:p>
          <a:endParaRPr kumimoji="1" lang="ja-JP" altLang="en-US"/>
        </a:p>
      </dgm:t>
    </dgm:pt>
    <dgm:pt modelId="{63859C4F-A5F5-4679-9D5C-F403F57A38D7}" type="pres">
      <dgm:prSet presAssocID="{4436531D-CD32-4E2D-A386-A3C3EAD02FD1}" presName="connTx" presStyleLbl="parChTrans1D2" presStyleIdx="1" presStyleCnt="4"/>
      <dgm:spPr/>
      <dgm:t>
        <a:bodyPr/>
        <a:lstStyle/>
        <a:p>
          <a:endParaRPr kumimoji="1" lang="ja-JP" altLang="en-US"/>
        </a:p>
      </dgm:t>
    </dgm:pt>
    <dgm:pt modelId="{30042656-E151-4C77-BFCF-2EC16DA96DE7}" type="pres">
      <dgm:prSet presAssocID="{BD7F7209-A178-4225-B97C-82D2D61B09E6}" presName="root2" presStyleCnt="0"/>
      <dgm:spPr/>
    </dgm:pt>
    <dgm:pt modelId="{2E5CD15E-299A-4DDB-BFF2-1E7BA4D05477}" type="pres">
      <dgm:prSet presAssocID="{BD7F7209-A178-4225-B97C-82D2D61B09E6}" presName="LevelTwoTextNode" presStyleLbl="node2" presStyleIdx="1" presStyleCnt="4" custScaleX="110000" custLinFactNeighborX="27272">
        <dgm:presLayoutVars>
          <dgm:chPref val="3"/>
        </dgm:presLayoutVars>
      </dgm:prSet>
      <dgm:spPr/>
      <dgm:t>
        <a:bodyPr/>
        <a:lstStyle/>
        <a:p>
          <a:endParaRPr kumimoji="1" lang="ja-JP" altLang="en-US"/>
        </a:p>
      </dgm:t>
    </dgm:pt>
    <dgm:pt modelId="{043AFA7F-A8C2-49EB-84F3-5DD8C66C5FB1}" type="pres">
      <dgm:prSet presAssocID="{BD7F7209-A178-4225-B97C-82D2D61B09E6}" presName="level3hierChild" presStyleCnt="0"/>
      <dgm:spPr/>
    </dgm:pt>
    <dgm:pt modelId="{9B469319-F0DF-40B3-A594-B7B05AECA5F3}" type="pres">
      <dgm:prSet presAssocID="{39CBA488-3F56-4831-889F-383C42C536BD}" presName="conn2-1" presStyleLbl="parChTrans1D3" presStyleIdx="2" presStyleCnt="6"/>
      <dgm:spPr/>
      <dgm:t>
        <a:bodyPr/>
        <a:lstStyle/>
        <a:p>
          <a:endParaRPr kumimoji="1" lang="ja-JP" altLang="en-US"/>
        </a:p>
      </dgm:t>
    </dgm:pt>
    <dgm:pt modelId="{80B42C2A-A8BD-4EAA-8EAB-2CEA2E4A17C7}" type="pres">
      <dgm:prSet presAssocID="{39CBA488-3F56-4831-889F-383C42C536BD}" presName="connTx" presStyleLbl="parChTrans1D3" presStyleIdx="2" presStyleCnt="6"/>
      <dgm:spPr/>
      <dgm:t>
        <a:bodyPr/>
        <a:lstStyle/>
        <a:p>
          <a:endParaRPr kumimoji="1" lang="ja-JP" altLang="en-US"/>
        </a:p>
      </dgm:t>
    </dgm:pt>
    <dgm:pt modelId="{0F16F95B-79A8-46B8-9D25-3BE157B69BA7}" type="pres">
      <dgm:prSet presAssocID="{D0DB0088-40A8-4261-BA26-78A113EE0C65}" presName="root2" presStyleCnt="0"/>
      <dgm:spPr/>
    </dgm:pt>
    <dgm:pt modelId="{5D21C487-79CB-404F-BBBB-1046493883E0}" type="pres">
      <dgm:prSet presAssocID="{D0DB0088-40A8-4261-BA26-78A113EE0C65}" presName="LevelTwoTextNode" presStyleLbl="node3" presStyleIdx="2" presStyleCnt="6" custLinFactNeighborX="15128">
        <dgm:presLayoutVars>
          <dgm:chPref val="3"/>
        </dgm:presLayoutVars>
      </dgm:prSet>
      <dgm:spPr/>
      <dgm:t>
        <a:bodyPr/>
        <a:lstStyle/>
        <a:p>
          <a:endParaRPr kumimoji="1" lang="ja-JP" altLang="en-US"/>
        </a:p>
      </dgm:t>
    </dgm:pt>
    <dgm:pt modelId="{F35046F2-E70B-4757-A315-D71549E4D404}" type="pres">
      <dgm:prSet presAssocID="{D0DB0088-40A8-4261-BA26-78A113EE0C65}" presName="level3hierChild" presStyleCnt="0"/>
      <dgm:spPr/>
    </dgm:pt>
    <dgm:pt modelId="{79C08B58-7E2E-433F-8AA7-7E1688D3D556}" type="pres">
      <dgm:prSet presAssocID="{7324FB81-0255-495E-8E77-92744BFA88D2}" presName="conn2-1" presStyleLbl="parChTrans1D4" presStyleIdx="2" presStyleCnt="4"/>
      <dgm:spPr/>
      <dgm:t>
        <a:bodyPr/>
        <a:lstStyle/>
        <a:p>
          <a:endParaRPr kumimoji="1" lang="ja-JP" altLang="en-US"/>
        </a:p>
      </dgm:t>
    </dgm:pt>
    <dgm:pt modelId="{C4DD36F1-3B52-4A94-9031-FB16F2658B67}" type="pres">
      <dgm:prSet presAssocID="{7324FB81-0255-495E-8E77-92744BFA88D2}" presName="connTx" presStyleLbl="parChTrans1D4" presStyleIdx="2" presStyleCnt="4"/>
      <dgm:spPr/>
      <dgm:t>
        <a:bodyPr/>
        <a:lstStyle/>
        <a:p>
          <a:endParaRPr kumimoji="1" lang="ja-JP" altLang="en-US"/>
        </a:p>
      </dgm:t>
    </dgm:pt>
    <dgm:pt modelId="{1F84FADD-0C07-4A69-9E1E-89E3F6AFD7E2}" type="pres">
      <dgm:prSet presAssocID="{DB168C9B-0974-4158-97F9-CB50A848CC91}" presName="root2" presStyleCnt="0"/>
      <dgm:spPr/>
    </dgm:pt>
    <dgm:pt modelId="{0BE40F4A-44EC-4F4F-BCCE-8488BD40168F}" type="pres">
      <dgm:prSet presAssocID="{DB168C9B-0974-4158-97F9-CB50A848CC91}" presName="LevelTwoTextNode" presStyleLbl="node4" presStyleIdx="2" presStyleCnt="4" custScaleX="235795">
        <dgm:presLayoutVars>
          <dgm:chPref val="3"/>
        </dgm:presLayoutVars>
      </dgm:prSet>
      <dgm:spPr/>
      <dgm:t>
        <a:bodyPr/>
        <a:lstStyle/>
        <a:p>
          <a:endParaRPr kumimoji="1" lang="ja-JP" altLang="en-US"/>
        </a:p>
      </dgm:t>
    </dgm:pt>
    <dgm:pt modelId="{74481B6C-7E71-4D6B-A4F1-CD45C75D4ACC}" type="pres">
      <dgm:prSet presAssocID="{DB168C9B-0974-4158-97F9-CB50A848CC91}" presName="level3hierChild" presStyleCnt="0"/>
      <dgm:spPr/>
    </dgm:pt>
    <dgm:pt modelId="{9A042DFE-F258-4250-8BB6-E9B5C6BB12E3}" type="pres">
      <dgm:prSet presAssocID="{1F7F7EAA-E117-4F5E-A138-BF96D90DB32E}" presName="conn2-1" presStyleLbl="parChTrans1D3" presStyleIdx="3" presStyleCnt="6"/>
      <dgm:spPr/>
      <dgm:t>
        <a:bodyPr/>
        <a:lstStyle/>
        <a:p>
          <a:endParaRPr kumimoji="1" lang="ja-JP" altLang="en-US"/>
        </a:p>
      </dgm:t>
    </dgm:pt>
    <dgm:pt modelId="{9AFCF7A4-B8D6-4997-BBD2-11B25637E661}" type="pres">
      <dgm:prSet presAssocID="{1F7F7EAA-E117-4F5E-A138-BF96D90DB32E}" presName="connTx" presStyleLbl="parChTrans1D3" presStyleIdx="3" presStyleCnt="6"/>
      <dgm:spPr/>
      <dgm:t>
        <a:bodyPr/>
        <a:lstStyle/>
        <a:p>
          <a:endParaRPr kumimoji="1" lang="ja-JP" altLang="en-US"/>
        </a:p>
      </dgm:t>
    </dgm:pt>
    <dgm:pt modelId="{5D24038C-E392-4AAD-9C59-1824200E1958}" type="pres">
      <dgm:prSet presAssocID="{8C63C877-866B-45E4-9886-3A9299E07C34}" presName="root2" presStyleCnt="0"/>
      <dgm:spPr/>
    </dgm:pt>
    <dgm:pt modelId="{181A1DD9-7C43-49F8-BF40-F5668E256CB3}" type="pres">
      <dgm:prSet presAssocID="{8C63C877-866B-45E4-9886-3A9299E07C34}" presName="LevelTwoTextNode" presStyleLbl="node3" presStyleIdx="3" presStyleCnt="6" custLinFactNeighborX="15128">
        <dgm:presLayoutVars>
          <dgm:chPref val="3"/>
        </dgm:presLayoutVars>
      </dgm:prSet>
      <dgm:spPr/>
      <dgm:t>
        <a:bodyPr/>
        <a:lstStyle/>
        <a:p>
          <a:endParaRPr kumimoji="1" lang="ja-JP" altLang="en-US"/>
        </a:p>
      </dgm:t>
    </dgm:pt>
    <dgm:pt modelId="{E0907615-56AC-430F-BF39-5C886EF41708}" type="pres">
      <dgm:prSet presAssocID="{8C63C877-866B-45E4-9886-3A9299E07C34}" presName="level3hierChild" presStyleCnt="0"/>
      <dgm:spPr/>
    </dgm:pt>
    <dgm:pt modelId="{310CAA3D-2125-4DB0-8CEF-E58511102DBD}" type="pres">
      <dgm:prSet presAssocID="{B8990CBB-7357-4695-A500-7E65C4C93536}" presName="conn2-1" presStyleLbl="parChTrans1D4" presStyleIdx="3" presStyleCnt="4"/>
      <dgm:spPr/>
      <dgm:t>
        <a:bodyPr/>
        <a:lstStyle/>
        <a:p>
          <a:endParaRPr kumimoji="1" lang="ja-JP" altLang="en-US"/>
        </a:p>
      </dgm:t>
    </dgm:pt>
    <dgm:pt modelId="{C59BB5F0-A46F-4534-985C-BCF5AA1517C9}" type="pres">
      <dgm:prSet presAssocID="{B8990CBB-7357-4695-A500-7E65C4C93536}" presName="connTx" presStyleLbl="parChTrans1D4" presStyleIdx="3" presStyleCnt="4"/>
      <dgm:spPr/>
      <dgm:t>
        <a:bodyPr/>
        <a:lstStyle/>
        <a:p>
          <a:endParaRPr kumimoji="1" lang="ja-JP" altLang="en-US"/>
        </a:p>
      </dgm:t>
    </dgm:pt>
    <dgm:pt modelId="{E08FA995-2D04-4363-AA1D-C179E24D4189}" type="pres">
      <dgm:prSet presAssocID="{7D439166-D7FE-4A2E-964A-D8C174F569EA}" presName="root2" presStyleCnt="0"/>
      <dgm:spPr/>
    </dgm:pt>
    <dgm:pt modelId="{CE730F4D-3261-4AD4-869A-831DD57BE44A}" type="pres">
      <dgm:prSet presAssocID="{7D439166-D7FE-4A2E-964A-D8C174F569EA}" presName="LevelTwoTextNode" presStyleLbl="node4" presStyleIdx="3" presStyleCnt="4" custScaleX="235795">
        <dgm:presLayoutVars>
          <dgm:chPref val="3"/>
        </dgm:presLayoutVars>
      </dgm:prSet>
      <dgm:spPr/>
      <dgm:t>
        <a:bodyPr/>
        <a:lstStyle/>
        <a:p>
          <a:endParaRPr kumimoji="1" lang="ja-JP" altLang="en-US"/>
        </a:p>
      </dgm:t>
    </dgm:pt>
    <dgm:pt modelId="{1DD60F7A-3067-4AF5-9A1B-0E3EEB1C342D}" type="pres">
      <dgm:prSet presAssocID="{7D439166-D7FE-4A2E-964A-D8C174F569EA}" presName="level3hierChild" presStyleCnt="0"/>
      <dgm:spPr/>
    </dgm:pt>
    <dgm:pt modelId="{0CFE79EE-2DA4-4D60-AA23-3C80E695B8BF}" type="pres">
      <dgm:prSet presAssocID="{F7354BF9-5AA3-4F84-AC7F-3D80A317C623}" presName="conn2-1" presStyleLbl="parChTrans1D2" presStyleIdx="2" presStyleCnt="4"/>
      <dgm:spPr/>
      <dgm:t>
        <a:bodyPr/>
        <a:lstStyle/>
        <a:p>
          <a:endParaRPr kumimoji="1" lang="ja-JP" altLang="en-US"/>
        </a:p>
      </dgm:t>
    </dgm:pt>
    <dgm:pt modelId="{4BFF52E9-004B-483D-BDCD-B1B057C5322D}" type="pres">
      <dgm:prSet presAssocID="{F7354BF9-5AA3-4F84-AC7F-3D80A317C623}" presName="connTx" presStyleLbl="parChTrans1D2" presStyleIdx="2" presStyleCnt="4"/>
      <dgm:spPr/>
      <dgm:t>
        <a:bodyPr/>
        <a:lstStyle/>
        <a:p>
          <a:endParaRPr kumimoji="1" lang="ja-JP" altLang="en-US"/>
        </a:p>
      </dgm:t>
    </dgm:pt>
    <dgm:pt modelId="{9D3EA575-DC1F-453C-BBC4-623C146D9B6B}" type="pres">
      <dgm:prSet presAssocID="{D0FB9F53-5765-4B26-BE9C-20668F0E3A6D}" presName="root2" presStyleCnt="0"/>
      <dgm:spPr/>
    </dgm:pt>
    <dgm:pt modelId="{DF7B85E1-5052-4469-AF7A-102D00AC1D02}" type="pres">
      <dgm:prSet presAssocID="{D0FB9F53-5765-4B26-BE9C-20668F0E3A6D}" presName="LevelTwoTextNode" presStyleLbl="node2" presStyleIdx="2" presStyleCnt="4" custScaleX="110000" custLinFactNeighborX="27272">
        <dgm:presLayoutVars>
          <dgm:chPref val="3"/>
        </dgm:presLayoutVars>
      </dgm:prSet>
      <dgm:spPr/>
      <dgm:t>
        <a:bodyPr/>
        <a:lstStyle/>
        <a:p>
          <a:endParaRPr kumimoji="1" lang="ja-JP" altLang="en-US"/>
        </a:p>
      </dgm:t>
    </dgm:pt>
    <dgm:pt modelId="{DE0891AD-CE30-424A-8B88-8FE59A1CA24F}" type="pres">
      <dgm:prSet presAssocID="{D0FB9F53-5765-4B26-BE9C-20668F0E3A6D}" presName="level3hierChild" presStyleCnt="0"/>
      <dgm:spPr/>
    </dgm:pt>
    <dgm:pt modelId="{50E96E79-E9AF-4664-A6BF-7C0225351E1B}" type="pres">
      <dgm:prSet presAssocID="{CB6749CF-6CD6-41FC-BC9A-78D6EEBCB1D4}" presName="conn2-1" presStyleLbl="parChTrans1D3" presStyleIdx="4" presStyleCnt="6"/>
      <dgm:spPr/>
      <dgm:t>
        <a:bodyPr/>
        <a:lstStyle/>
        <a:p>
          <a:endParaRPr kumimoji="1" lang="ja-JP" altLang="en-US"/>
        </a:p>
      </dgm:t>
    </dgm:pt>
    <dgm:pt modelId="{94FD1E61-CE1D-48C7-ADB5-41D3B8E892B1}" type="pres">
      <dgm:prSet presAssocID="{CB6749CF-6CD6-41FC-BC9A-78D6EEBCB1D4}" presName="connTx" presStyleLbl="parChTrans1D3" presStyleIdx="4" presStyleCnt="6"/>
      <dgm:spPr/>
      <dgm:t>
        <a:bodyPr/>
        <a:lstStyle/>
        <a:p>
          <a:endParaRPr kumimoji="1" lang="ja-JP" altLang="en-US"/>
        </a:p>
      </dgm:t>
    </dgm:pt>
    <dgm:pt modelId="{C3D34A36-9A3F-4CCE-80B4-2B2F9654A3D5}" type="pres">
      <dgm:prSet presAssocID="{2DB26508-5AEE-4D1A-93C7-E2052EF7D483}" presName="root2" presStyleCnt="0"/>
      <dgm:spPr/>
    </dgm:pt>
    <dgm:pt modelId="{78B19A88-B341-4CD6-8632-01CAF629F43B}" type="pres">
      <dgm:prSet presAssocID="{2DB26508-5AEE-4D1A-93C7-E2052EF7D483}" presName="LevelTwoTextNode" presStyleLbl="node3" presStyleIdx="4" presStyleCnt="6" custScaleX="363335" custLinFactNeighborX="16294">
        <dgm:presLayoutVars>
          <dgm:chPref val="3"/>
        </dgm:presLayoutVars>
      </dgm:prSet>
      <dgm:spPr/>
      <dgm:t>
        <a:bodyPr/>
        <a:lstStyle/>
        <a:p>
          <a:endParaRPr kumimoji="1" lang="ja-JP" altLang="en-US"/>
        </a:p>
      </dgm:t>
    </dgm:pt>
    <dgm:pt modelId="{981D244E-F0BE-422F-AE90-E21D9FBA019C}" type="pres">
      <dgm:prSet presAssocID="{2DB26508-5AEE-4D1A-93C7-E2052EF7D483}" presName="level3hierChild" presStyleCnt="0"/>
      <dgm:spPr/>
    </dgm:pt>
    <dgm:pt modelId="{236F30D7-A571-441A-A14C-DC3473E97610}" type="pres">
      <dgm:prSet presAssocID="{5AE51A3D-7FD3-4B4C-AF95-9CE1D7AF7841}" presName="conn2-1" presStyleLbl="parChTrans1D2" presStyleIdx="3" presStyleCnt="4"/>
      <dgm:spPr/>
      <dgm:t>
        <a:bodyPr/>
        <a:lstStyle/>
        <a:p>
          <a:endParaRPr kumimoji="1" lang="ja-JP" altLang="en-US"/>
        </a:p>
      </dgm:t>
    </dgm:pt>
    <dgm:pt modelId="{81BCBDDA-D5CF-4DDC-86C0-13DBC2632403}" type="pres">
      <dgm:prSet presAssocID="{5AE51A3D-7FD3-4B4C-AF95-9CE1D7AF7841}" presName="connTx" presStyleLbl="parChTrans1D2" presStyleIdx="3" presStyleCnt="4"/>
      <dgm:spPr/>
      <dgm:t>
        <a:bodyPr/>
        <a:lstStyle/>
        <a:p>
          <a:endParaRPr kumimoji="1" lang="ja-JP" altLang="en-US"/>
        </a:p>
      </dgm:t>
    </dgm:pt>
    <dgm:pt modelId="{EAC83A17-46FA-4EF2-A362-63F32A24DF3C}" type="pres">
      <dgm:prSet presAssocID="{9F4D17B1-5148-4484-9928-FF91A46CAD30}" presName="root2" presStyleCnt="0"/>
      <dgm:spPr/>
    </dgm:pt>
    <dgm:pt modelId="{CB2F00BA-D3FA-465D-810A-3CBF60A646CD}" type="pres">
      <dgm:prSet presAssocID="{9F4D17B1-5148-4484-9928-FF91A46CAD30}" presName="LevelTwoTextNode" presStyleLbl="node2" presStyleIdx="3" presStyleCnt="4" custScaleX="110000" custLinFactNeighborX="27272">
        <dgm:presLayoutVars>
          <dgm:chPref val="3"/>
        </dgm:presLayoutVars>
      </dgm:prSet>
      <dgm:spPr/>
      <dgm:t>
        <a:bodyPr/>
        <a:lstStyle/>
        <a:p>
          <a:endParaRPr kumimoji="1" lang="ja-JP" altLang="en-US"/>
        </a:p>
      </dgm:t>
    </dgm:pt>
    <dgm:pt modelId="{B9C0E824-F7C1-49FE-869A-18AD3EA17468}" type="pres">
      <dgm:prSet presAssocID="{9F4D17B1-5148-4484-9928-FF91A46CAD30}" presName="level3hierChild" presStyleCnt="0"/>
      <dgm:spPr/>
    </dgm:pt>
    <dgm:pt modelId="{2DD40A50-094B-48A9-9F12-8BEA4FB97ED6}" type="pres">
      <dgm:prSet presAssocID="{D4425161-9C64-46D2-82E9-154EDEDEEB45}" presName="conn2-1" presStyleLbl="parChTrans1D3" presStyleIdx="5" presStyleCnt="6"/>
      <dgm:spPr/>
      <dgm:t>
        <a:bodyPr/>
        <a:lstStyle/>
        <a:p>
          <a:endParaRPr kumimoji="1" lang="ja-JP" altLang="en-US"/>
        </a:p>
      </dgm:t>
    </dgm:pt>
    <dgm:pt modelId="{505593D8-B1F9-4760-9212-02DB0E5EAE8E}" type="pres">
      <dgm:prSet presAssocID="{D4425161-9C64-46D2-82E9-154EDEDEEB45}" presName="connTx" presStyleLbl="parChTrans1D3" presStyleIdx="5" presStyleCnt="6"/>
      <dgm:spPr/>
      <dgm:t>
        <a:bodyPr/>
        <a:lstStyle/>
        <a:p>
          <a:endParaRPr kumimoji="1" lang="ja-JP" altLang="en-US"/>
        </a:p>
      </dgm:t>
    </dgm:pt>
    <dgm:pt modelId="{CB55699D-455F-460B-AA32-BA73C3B76C04}" type="pres">
      <dgm:prSet presAssocID="{BD72DAE9-3EC8-4A46-BD55-698A4E46C1AC}" presName="root2" presStyleCnt="0"/>
      <dgm:spPr/>
    </dgm:pt>
    <dgm:pt modelId="{E32B627C-35BE-4485-9F27-EAD87CC84B9D}" type="pres">
      <dgm:prSet presAssocID="{BD72DAE9-3EC8-4A46-BD55-698A4E46C1AC}" presName="LevelTwoTextNode" presStyleLbl="node3" presStyleIdx="5" presStyleCnt="6" custScaleX="363335" custLinFactNeighborX="16294">
        <dgm:presLayoutVars>
          <dgm:chPref val="3"/>
        </dgm:presLayoutVars>
      </dgm:prSet>
      <dgm:spPr/>
      <dgm:t>
        <a:bodyPr/>
        <a:lstStyle/>
        <a:p>
          <a:endParaRPr kumimoji="1" lang="ja-JP" altLang="en-US"/>
        </a:p>
      </dgm:t>
    </dgm:pt>
    <dgm:pt modelId="{0F187B52-3F06-4E76-8CE1-3986ABD325B7}" type="pres">
      <dgm:prSet presAssocID="{BD72DAE9-3EC8-4A46-BD55-698A4E46C1AC}" presName="level3hierChild" presStyleCnt="0"/>
      <dgm:spPr/>
    </dgm:pt>
  </dgm:ptLst>
  <dgm:cxnLst>
    <dgm:cxn modelId="{6563C103-AF8A-4A60-90DE-F77FE61FFA19}" type="presOf" srcId="{BD72DAE9-3EC8-4A46-BD55-698A4E46C1AC}" destId="{E32B627C-35BE-4485-9F27-EAD87CC84B9D}" srcOrd="0" destOrd="0" presId="urn:microsoft.com/office/officeart/2005/8/layout/hierarchy2"/>
    <dgm:cxn modelId="{E917D260-0789-433B-88E7-551EB1D562E6}" srcId="{D0DB0088-40A8-4261-BA26-78A113EE0C65}" destId="{DB168C9B-0974-4158-97F9-CB50A848CC91}" srcOrd="0" destOrd="0" parTransId="{7324FB81-0255-495E-8E77-92744BFA88D2}" sibTransId="{6A4E95FF-0E10-4D1F-9C1B-150EDE211B58}"/>
    <dgm:cxn modelId="{F50C07BE-D123-4FE0-AFBD-0B29D48EDE70}" srcId="{5679453E-C38F-4F2D-A442-2E4F46ED94CF}" destId="{9F4D17B1-5148-4484-9928-FF91A46CAD30}" srcOrd="3" destOrd="0" parTransId="{5AE51A3D-7FD3-4B4C-AF95-9CE1D7AF7841}" sibTransId="{49FE1376-908E-46D2-8A9C-BEC2E7FFCB71}"/>
    <dgm:cxn modelId="{3D53DA4C-C91E-445F-B547-D41BD1AD0D51}" type="presOf" srcId="{F99F376B-4A0A-45AA-AFD1-FAA96376F4E5}" destId="{A97C0F9E-A8B9-4E9B-AB58-52114E221971}" srcOrd="0" destOrd="0" presId="urn:microsoft.com/office/officeart/2005/8/layout/hierarchy2"/>
    <dgm:cxn modelId="{6B2A8A6B-53A9-4D2B-8C90-93A982633B66}" type="presOf" srcId="{9D81A581-D0C9-4489-AB3F-E54D3F32E420}" destId="{DAE05002-2CD7-4A50-8B1E-824351A3CA1C}" srcOrd="1" destOrd="0" presId="urn:microsoft.com/office/officeart/2005/8/layout/hierarchy2"/>
    <dgm:cxn modelId="{E3636A37-462B-4988-BAA6-F2E6D503CCEF}" type="presOf" srcId="{7D439166-D7FE-4A2E-964A-D8C174F569EA}" destId="{CE730F4D-3261-4AD4-869A-831DD57BE44A}" srcOrd="0" destOrd="0" presId="urn:microsoft.com/office/officeart/2005/8/layout/hierarchy2"/>
    <dgm:cxn modelId="{70F1E296-32CD-4C72-B40F-70E344FC6129}" srcId="{5679453E-C38F-4F2D-A442-2E4F46ED94CF}" destId="{57275631-C1D9-4CDF-B4F9-6EA1485D570C}" srcOrd="0" destOrd="0" parTransId="{37E792CE-9F56-4832-A18D-FD9121F5AA67}" sibTransId="{087A31FC-1498-4E49-B6AD-A22940FBF09C}"/>
    <dgm:cxn modelId="{731CD569-73B9-4C45-9D5D-D4C73906CB91}" type="presOf" srcId="{7324FB81-0255-495E-8E77-92744BFA88D2}" destId="{79C08B58-7E2E-433F-8AA7-7E1688D3D556}" srcOrd="0" destOrd="0" presId="urn:microsoft.com/office/officeart/2005/8/layout/hierarchy2"/>
    <dgm:cxn modelId="{212192BE-CA5D-43E3-9EF7-97B364264AEC}" srcId="{D0FB9F53-5765-4B26-BE9C-20668F0E3A6D}" destId="{2DB26508-5AEE-4D1A-93C7-E2052EF7D483}" srcOrd="0" destOrd="0" parTransId="{CB6749CF-6CD6-41FC-BC9A-78D6EEBCB1D4}" sibTransId="{D0866B96-5D27-4C27-AA95-593BC2FFC177}"/>
    <dgm:cxn modelId="{C1066542-E17C-4EAD-A559-D5677F498146}" type="presOf" srcId="{4575F2AF-9838-4BE3-8D6D-855B74489130}" destId="{A4FD2822-C93D-4F01-90A3-4AC308C4FBA6}" srcOrd="0" destOrd="0" presId="urn:microsoft.com/office/officeart/2005/8/layout/hierarchy2"/>
    <dgm:cxn modelId="{0EE10D66-570E-4D66-9F43-6BFF16D1F5E3}" srcId="{5679453E-C38F-4F2D-A442-2E4F46ED94CF}" destId="{BD7F7209-A178-4225-B97C-82D2D61B09E6}" srcOrd="1" destOrd="0" parTransId="{4436531D-CD32-4E2D-A386-A3C3EAD02FD1}" sibTransId="{F9FAA886-AA0A-462E-B3A7-CE7324A149D2}"/>
    <dgm:cxn modelId="{865E863B-09A0-44FE-A113-580FF367D5C9}" type="presOf" srcId="{D0DB0088-40A8-4261-BA26-78A113EE0C65}" destId="{5D21C487-79CB-404F-BBBB-1046493883E0}" srcOrd="0" destOrd="0" presId="urn:microsoft.com/office/officeart/2005/8/layout/hierarchy2"/>
    <dgm:cxn modelId="{6DC932AE-3F3B-4DD3-9F34-C22ABEE28A4C}" type="presOf" srcId="{4864A7B7-18FB-495E-854D-25C5AC420551}" destId="{B172D797-306E-4BDF-96E4-BE246BF953D8}" srcOrd="0" destOrd="0" presId="urn:microsoft.com/office/officeart/2005/8/layout/hierarchy2"/>
    <dgm:cxn modelId="{C6F06EB2-40FD-4860-AE1D-4DD992B31C0D}" type="presOf" srcId="{5524BF7B-D0DF-427E-AD3C-A57018F1B187}" destId="{C9E11B18-17D7-4BB9-B22C-852C6082B64A}" srcOrd="0" destOrd="0" presId="urn:microsoft.com/office/officeart/2005/8/layout/hierarchy2"/>
    <dgm:cxn modelId="{7388425C-47CA-4F49-8A87-174267298F58}" type="presOf" srcId="{37E792CE-9F56-4832-A18D-FD9121F5AA67}" destId="{79733F03-ACFF-46DA-B5A0-FB640A92A4E4}" srcOrd="1" destOrd="0" presId="urn:microsoft.com/office/officeart/2005/8/layout/hierarchy2"/>
    <dgm:cxn modelId="{BD099988-E16C-4383-BCD1-AAF4B97124FB}" type="presOf" srcId="{B8990CBB-7357-4695-A500-7E65C4C93536}" destId="{C59BB5F0-A46F-4534-985C-BCF5AA1517C9}" srcOrd="1" destOrd="0" presId="urn:microsoft.com/office/officeart/2005/8/layout/hierarchy2"/>
    <dgm:cxn modelId="{0AB28BCD-F2CF-4BA8-BD51-5130EC5E7F22}" type="presOf" srcId="{2DB26508-5AEE-4D1A-93C7-E2052EF7D483}" destId="{78B19A88-B341-4CD6-8632-01CAF629F43B}" srcOrd="0" destOrd="0" presId="urn:microsoft.com/office/officeart/2005/8/layout/hierarchy2"/>
    <dgm:cxn modelId="{32A59F01-B5E5-46E6-A1F6-00E2E1149E79}" type="presOf" srcId="{39CBA488-3F56-4831-889F-383C42C536BD}" destId="{80B42C2A-A8BD-4EAA-8EAB-2CEA2E4A17C7}" srcOrd="1" destOrd="0" presId="urn:microsoft.com/office/officeart/2005/8/layout/hierarchy2"/>
    <dgm:cxn modelId="{CA435D87-6D65-4D5C-878B-1DF606A1F9FB}" type="presOf" srcId="{F7354BF9-5AA3-4F84-AC7F-3D80A317C623}" destId="{4BFF52E9-004B-483D-BDCD-B1B057C5322D}" srcOrd="1" destOrd="0" presId="urn:microsoft.com/office/officeart/2005/8/layout/hierarchy2"/>
    <dgm:cxn modelId="{79B680FE-C68B-40CB-8EAF-4DFE6826A69B}" srcId="{DD3B5329-F93C-4210-A96E-B7E885B9D258}" destId="{5524BF7B-D0DF-427E-AD3C-A57018F1B187}" srcOrd="0" destOrd="0" parTransId="{F99F376B-4A0A-45AA-AFD1-FAA96376F4E5}" sibTransId="{EF5ABF83-EC70-4A36-BC25-56A411428DD2}"/>
    <dgm:cxn modelId="{618C4AB4-8894-4A50-B1DF-062A0FC5605D}" type="presOf" srcId="{4436531D-CD32-4E2D-A386-A3C3EAD02FD1}" destId="{6DC85603-C905-4F18-AE39-4D86D7926D70}" srcOrd="0" destOrd="0" presId="urn:microsoft.com/office/officeart/2005/8/layout/hierarchy2"/>
    <dgm:cxn modelId="{CB447DC0-D78B-4832-B4B7-C6B87E21BDDE}" type="presOf" srcId="{9D81A581-D0C9-4489-AB3F-E54D3F32E420}" destId="{E05608F0-1639-44F1-9290-3BBE5440E862}" srcOrd="0" destOrd="0" presId="urn:microsoft.com/office/officeart/2005/8/layout/hierarchy2"/>
    <dgm:cxn modelId="{B4B60194-303F-42A5-9C37-4E12CD302437}" type="presOf" srcId="{7324FB81-0255-495E-8E77-92744BFA88D2}" destId="{C4DD36F1-3B52-4A94-9031-FB16F2658B67}" srcOrd="1" destOrd="0" presId="urn:microsoft.com/office/officeart/2005/8/layout/hierarchy2"/>
    <dgm:cxn modelId="{473C8830-6F87-4F20-86A1-2E09849CCD63}" type="presOf" srcId="{39CBA488-3F56-4831-889F-383C42C536BD}" destId="{9B469319-F0DF-40B3-A594-B7B05AECA5F3}" srcOrd="0" destOrd="0" presId="urn:microsoft.com/office/officeart/2005/8/layout/hierarchy2"/>
    <dgm:cxn modelId="{B60732E2-C40A-4F1A-A4DE-5017FFFAA8B6}" srcId="{CC9A8D8D-D8E1-4239-B01F-74A07A031219}" destId="{5679453E-C38F-4F2D-A442-2E4F46ED94CF}" srcOrd="0" destOrd="0" parTransId="{85EC269A-E478-4B5F-9216-9186CD0C4850}" sibTransId="{1B48EBC1-E493-403E-8110-F923A8582E87}"/>
    <dgm:cxn modelId="{DF5F01D4-F794-4D3D-B7AF-4413471573E2}" srcId="{4864A7B7-18FB-495E-854D-25C5AC420551}" destId="{B6B45921-B138-4DE2-96B8-DBCD39223701}" srcOrd="0" destOrd="0" parTransId="{211A1647-D226-45B2-9D95-A8FB9713D3DC}" sibTransId="{B71E8161-7CCB-41D4-905E-60C3319737C2}"/>
    <dgm:cxn modelId="{B8F02569-232E-4DDF-9A06-66623FAE48F2}" type="presOf" srcId="{5AE51A3D-7FD3-4B4C-AF95-9CE1D7AF7841}" destId="{236F30D7-A571-441A-A14C-DC3473E97610}" srcOrd="0" destOrd="0" presId="urn:microsoft.com/office/officeart/2005/8/layout/hierarchy2"/>
    <dgm:cxn modelId="{2286957D-2961-4998-B54A-765294F12A8D}" type="presOf" srcId="{4575F2AF-9838-4BE3-8D6D-855B74489130}" destId="{3A2C7CC2-C680-4F0E-8E97-1C94344DE447}" srcOrd="1" destOrd="0" presId="urn:microsoft.com/office/officeart/2005/8/layout/hierarchy2"/>
    <dgm:cxn modelId="{FFCD925F-1860-4866-8857-622562995463}" type="presOf" srcId="{CB6749CF-6CD6-41FC-BC9A-78D6EEBCB1D4}" destId="{94FD1E61-CE1D-48C7-ADB5-41D3B8E892B1}" srcOrd="1" destOrd="0" presId="urn:microsoft.com/office/officeart/2005/8/layout/hierarchy2"/>
    <dgm:cxn modelId="{165CC56A-071B-4930-BC85-B11AF4CB6025}" type="presOf" srcId="{4436531D-CD32-4E2D-A386-A3C3EAD02FD1}" destId="{63859C4F-A5F5-4679-9D5C-F403F57A38D7}" srcOrd="1" destOrd="0" presId="urn:microsoft.com/office/officeart/2005/8/layout/hierarchy2"/>
    <dgm:cxn modelId="{1A780820-114D-4C70-8510-12AC50EFC84E}" type="presOf" srcId="{D4425161-9C64-46D2-82E9-154EDEDEEB45}" destId="{2DD40A50-094B-48A9-9F12-8BEA4FB97ED6}" srcOrd="0" destOrd="0" presId="urn:microsoft.com/office/officeart/2005/8/layout/hierarchy2"/>
    <dgm:cxn modelId="{73838959-6FFD-46E5-A6C3-709152807E51}" srcId="{57275631-C1D9-4CDF-B4F9-6EA1485D570C}" destId="{DD3B5329-F93C-4210-A96E-B7E885B9D258}" srcOrd="0" destOrd="0" parTransId="{4575F2AF-9838-4BE3-8D6D-855B74489130}" sibTransId="{98AC3F45-8B90-4F94-BAD2-9752F794F95F}"/>
    <dgm:cxn modelId="{1700BF71-7690-470F-A90A-7BEF31DE4521}" type="presOf" srcId="{1F7F7EAA-E117-4F5E-A138-BF96D90DB32E}" destId="{9A042DFE-F258-4250-8BB6-E9B5C6BB12E3}" srcOrd="0" destOrd="0" presId="urn:microsoft.com/office/officeart/2005/8/layout/hierarchy2"/>
    <dgm:cxn modelId="{43151A04-11EF-43E8-AA10-0EF2F0B1760F}" srcId="{57275631-C1D9-4CDF-B4F9-6EA1485D570C}" destId="{4864A7B7-18FB-495E-854D-25C5AC420551}" srcOrd="1" destOrd="0" parTransId="{9D81A581-D0C9-4489-AB3F-E54D3F32E420}" sibTransId="{0F211430-2F0A-4D04-A5C6-5BA1B747DC28}"/>
    <dgm:cxn modelId="{8E328460-707F-4870-AC5B-E4FE09611A2C}" type="presOf" srcId="{1F7F7EAA-E117-4F5E-A138-BF96D90DB32E}" destId="{9AFCF7A4-B8D6-4997-BBD2-11B25637E661}" srcOrd="1" destOrd="0" presId="urn:microsoft.com/office/officeart/2005/8/layout/hierarchy2"/>
    <dgm:cxn modelId="{B6138E4A-27D7-4F2A-83F2-CE54262C0494}" type="presOf" srcId="{CB6749CF-6CD6-41FC-BC9A-78D6EEBCB1D4}" destId="{50E96E79-E9AF-4664-A6BF-7C0225351E1B}" srcOrd="0" destOrd="0" presId="urn:microsoft.com/office/officeart/2005/8/layout/hierarchy2"/>
    <dgm:cxn modelId="{4FF40892-5DB9-4D01-88B6-212E13F66FBD}" srcId="{8C63C877-866B-45E4-9886-3A9299E07C34}" destId="{7D439166-D7FE-4A2E-964A-D8C174F569EA}" srcOrd="0" destOrd="0" parTransId="{B8990CBB-7357-4695-A500-7E65C4C93536}" sibTransId="{F49759D5-7502-4803-A6D9-E6AA268B00E2}"/>
    <dgm:cxn modelId="{6FEC21B7-08AF-4558-BE4B-D32CF7252F5B}" type="presOf" srcId="{DB168C9B-0974-4158-97F9-CB50A848CC91}" destId="{0BE40F4A-44EC-4F4F-BCCE-8488BD40168F}" srcOrd="0" destOrd="0" presId="urn:microsoft.com/office/officeart/2005/8/layout/hierarchy2"/>
    <dgm:cxn modelId="{F3AEDE9C-8CCA-496F-8A93-5198C7920BAF}" type="presOf" srcId="{8C63C877-866B-45E4-9886-3A9299E07C34}" destId="{181A1DD9-7C43-49F8-BF40-F5668E256CB3}" srcOrd="0" destOrd="0" presId="urn:microsoft.com/office/officeart/2005/8/layout/hierarchy2"/>
    <dgm:cxn modelId="{0E780807-1703-4EF0-AA6F-868D19B8418C}" srcId="{5679453E-C38F-4F2D-A442-2E4F46ED94CF}" destId="{D0FB9F53-5765-4B26-BE9C-20668F0E3A6D}" srcOrd="2" destOrd="0" parTransId="{F7354BF9-5AA3-4F84-AC7F-3D80A317C623}" sibTransId="{CFCA681E-5512-4D89-BFA0-71C5DAE73B98}"/>
    <dgm:cxn modelId="{633FCB04-3FA4-4E14-AED8-B0F106B6BA21}" srcId="{9F4D17B1-5148-4484-9928-FF91A46CAD30}" destId="{BD72DAE9-3EC8-4A46-BD55-698A4E46C1AC}" srcOrd="0" destOrd="0" parTransId="{D4425161-9C64-46D2-82E9-154EDEDEEB45}" sibTransId="{1615CB03-8959-4AAD-A3CE-F2ACA2F034B1}"/>
    <dgm:cxn modelId="{0E88B5EE-3687-4E09-8962-4C9968ECB106}" type="presOf" srcId="{9F4D17B1-5148-4484-9928-FF91A46CAD30}" destId="{CB2F00BA-D3FA-465D-810A-3CBF60A646CD}" srcOrd="0" destOrd="0" presId="urn:microsoft.com/office/officeart/2005/8/layout/hierarchy2"/>
    <dgm:cxn modelId="{E6003C15-45B8-4805-B73F-A1A7264C4298}" type="presOf" srcId="{B6B45921-B138-4DE2-96B8-DBCD39223701}" destId="{DABD16DE-4CFD-4465-AFA5-275AFBD4B9B9}" srcOrd="0" destOrd="0" presId="urn:microsoft.com/office/officeart/2005/8/layout/hierarchy2"/>
    <dgm:cxn modelId="{83376AB2-56FC-4014-90EA-20ACCDE55F77}" type="presOf" srcId="{B8990CBB-7357-4695-A500-7E65C4C93536}" destId="{310CAA3D-2125-4DB0-8CEF-E58511102DBD}" srcOrd="0" destOrd="0" presId="urn:microsoft.com/office/officeart/2005/8/layout/hierarchy2"/>
    <dgm:cxn modelId="{26E102EF-737C-4222-BDAE-5D4E36E6D3EB}" type="presOf" srcId="{37E792CE-9F56-4832-A18D-FD9121F5AA67}" destId="{F7DDBC87-F120-4B7F-942E-66B82A6292FB}" srcOrd="0" destOrd="0" presId="urn:microsoft.com/office/officeart/2005/8/layout/hierarchy2"/>
    <dgm:cxn modelId="{C7750925-CB31-4188-83B7-07EECA9F4471}" type="presOf" srcId="{211A1647-D226-45B2-9D95-A8FB9713D3DC}" destId="{07572198-1695-45F6-AA53-AF65C0388142}" srcOrd="0" destOrd="0" presId="urn:microsoft.com/office/officeart/2005/8/layout/hierarchy2"/>
    <dgm:cxn modelId="{0C92DCB9-B8A1-41FC-A436-9E68A0B0CB04}" srcId="{BD7F7209-A178-4225-B97C-82D2D61B09E6}" destId="{8C63C877-866B-45E4-9886-3A9299E07C34}" srcOrd="1" destOrd="0" parTransId="{1F7F7EAA-E117-4F5E-A138-BF96D90DB32E}" sibTransId="{C34B767A-4466-4DC5-A19D-D125E9EC7F73}"/>
    <dgm:cxn modelId="{4AF38DFB-D848-4248-9ED1-03495DDDA0A5}" type="presOf" srcId="{DD3B5329-F93C-4210-A96E-B7E885B9D258}" destId="{D44E1D2B-6D89-483C-A484-34EA24500989}" srcOrd="0" destOrd="0" presId="urn:microsoft.com/office/officeart/2005/8/layout/hierarchy2"/>
    <dgm:cxn modelId="{8331DA41-E3A8-4204-B3F7-D789E66E46B1}" type="presOf" srcId="{CC9A8D8D-D8E1-4239-B01F-74A07A031219}" destId="{E78614B5-F299-45E2-B333-27839302AF1A}" srcOrd="0" destOrd="0" presId="urn:microsoft.com/office/officeart/2005/8/layout/hierarchy2"/>
    <dgm:cxn modelId="{B8B8DCEA-C1D7-46BB-BB67-F4C5068ED63D}" type="presOf" srcId="{57275631-C1D9-4CDF-B4F9-6EA1485D570C}" destId="{C67D8259-E3A2-45E9-8065-6F760AF42447}" srcOrd="0" destOrd="0" presId="urn:microsoft.com/office/officeart/2005/8/layout/hierarchy2"/>
    <dgm:cxn modelId="{60110ED4-BE78-40D4-B8F3-50E6A5C02CAA}" type="presOf" srcId="{211A1647-D226-45B2-9D95-A8FB9713D3DC}" destId="{99B8071F-8D97-46BB-B552-E100099CF1F4}" srcOrd="1" destOrd="0" presId="urn:microsoft.com/office/officeart/2005/8/layout/hierarchy2"/>
    <dgm:cxn modelId="{BD82E63B-5C7B-40E9-9163-7CC4A9CCE6E2}" type="presOf" srcId="{5679453E-C38F-4F2D-A442-2E4F46ED94CF}" destId="{C661BB88-41D8-4A26-B33A-E5FA381936B6}" srcOrd="0" destOrd="0" presId="urn:microsoft.com/office/officeart/2005/8/layout/hierarchy2"/>
    <dgm:cxn modelId="{267F3716-BB37-4311-9D0F-82F5587D7CA4}" type="presOf" srcId="{F7354BF9-5AA3-4F84-AC7F-3D80A317C623}" destId="{0CFE79EE-2DA4-4D60-AA23-3C80E695B8BF}" srcOrd="0" destOrd="0" presId="urn:microsoft.com/office/officeart/2005/8/layout/hierarchy2"/>
    <dgm:cxn modelId="{14E28431-50D5-4468-A59D-EB2086FCD323}" type="presOf" srcId="{5AE51A3D-7FD3-4B4C-AF95-9CE1D7AF7841}" destId="{81BCBDDA-D5CF-4DDC-86C0-13DBC2632403}" srcOrd="1" destOrd="0" presId="urn:microsoft.com/office/officeart/2005/8/layout/hierarchy2"/>
    <dgm:cxn modelId="{77FEA9EB-3008-4DF8-839E-338A8A009A18}" type="presOf" srcId="{F99F376B-4A0A-45AA-AFD1-FAA96376F4E5}" destId="{8D60258F-F187-48FD-B50F-70085385B0ED}" srcOrd="1" destOrd="0" presId="urn:microsoft.com/office/officeart/2005/8/layout/hierarchy2"/>
    <dgm:cxn modelId="{8F35CB20-DF55-44C3-97B1-7788B08DAF85}" srcId="{BD7F7209-A178-4225-B97C-82D2D61B09E6}" destId="{D0DB0088-40A8-4261-BA26-78A113EE0C65}" srcOrd="0" destOrd="0" parTransId="{39CBA488-3F56-4831-889F-383C42C536BD}" sibTransId="{400DDCD5-3CB0-4DDC-B720-B87C1D50D83A}"/>
    <dgm:cxn modelId="{06CC5286-C0B2-41EA-BF4F-9D0C0764D131}" type="presOf" srcId="{D4425161-9C64-46D2-82E9-154EDEDEEB45}" destId="{505593D8-B1F9-4760-9212-02DB0E5EAE8E}" srcOrd="1" destOrd="0" presId="urn:microsoft.com/office/officeart/2005/8/layout/hierarchy2"/>
    <dgm:cxn modelId="{04DCBE38-F849-40BD-98AD-F3B7B1F61574}" type="presOf" srcId="{D0FB9F53-5765-4B26-BE9C-20668F0E3A6D}" destId="{DF7B85E1-5052-4469-AF7A-102D00AC1D02}" srcOrd="0" destOrd="0" presId="urn:microsoft.com/office/officeart/2005/8/layout/hierarchy2"/>
    <dgm:cxn modelId="{EB6DB327-127C-48D6-8FBB-65ED439E3D4B}" type="presOf" srcId="{BD7F7209-A178-4225-B97C-82D2D61B09E6}" destId="{2E5CD15E-299A-4DDB-BFF2-1E7BA4D05477}" srcOrd="0" destOrd="0" presId="urn:microsoft.com/office/officeart/2005/8/layout/hierarchy2"/>
    <dgm:cxn modelId="{47EC16FE-FFB8-4BFA-918F-8289A2A5F7CF}" type="presParOf" srcId="{E78614B5-F299-45E2-B333-27839302AF1A}" destId="{64841C52-275C-4476-8F7A-0175348B6C2E}" srcOrd="0" destOrd="0" presId="urn:microsoft.com/office/officeart/2005/8/layout/hierarchy2"/>
    <dgm:cxn modelId="{5788A269-3274-46C5-962D-C21B900295D7}" type="presParOf" srcId="{64841C52-275C-4476-8F7A-0175348B6C2E}" destId="{C661BB88-41D8-4A26-B33A-E5FA381936B6}" srcOrd="0" destOrd="0" presId="urn:microsoft.com/office/officeart/2005/8/layout/hierarchy2"/>
    <dgm:cxn modelId="{653052D1-B01E-4D2D-9CB0-4830CEDDE1B8}" type="presParOf" srcId="{64841C52-275C-4476-8F7A-0175348B6C2E}" destId="{DFB9565E-8BF0-4A56-8C4F-5BB51C2DAC52}" srcOrd="1" destOrd="0" presId="urn:microsoft.com/office/officeart/2005/8/layout/hierarchy2"/>
    <dgm:cxn modelId="{1273FD00-D98C-46EE-A5EE-FC1AC8ABAB29}" type="presParOf" srcId="{DFB9565E-8BF0-4A56-8C4F-5BB51C2DAC52}" destId="{F7DDBC87-F120-4B7F-942E-66B82A6292FB}" srcOrd="0" destOrd="0" presId="urn:microsoft.com/office/officeart/2005/8/layout/hierarchy2"/>
    <dgm:cxn modelId="{B4F9071E-30FE-452F-BE2D-F5EE969D91EF}" type="presParOf" srcId="{F7DDBC87-F120-4B7F-942E-66B82A6292FB}" destId="{79733F03-ACFF-46DA-B5A0-FB640A92A4E4}" srcOrd="0" destOrd="0" presId="urn:microsoft.com/office/officeart/2005/8/layout/hierarchy2"/>
    <dgm:cxn modelId="{0EEE3FEC-F9EF-4DA2-8353-E8CDB0FBCD71}" type="presParOf" srcId="{DFB9565E-8BF0-4A56-8C4F-5BB51C2DAC52}" destId="{03A28B87-879C-438F-A95C-9200AC439F2D}" srcOrd="1" destOrd="0" presId="urn:microsoft.com/office/officeart/2005/8/layout/hierarchy2"/>
    <dgm:cxn modelId="{7E271C69-7C09-475B-9A82-5E37B4BE1D47}" type="presParOf" srcId="{03A28B87-879C-438F-A95C-9200AC439F2D}" destId="{C67D8259-E3A2-45E9-8065-6F760AF42447}" srcOrd="0" destOrd="0" presId="urn:microsoft.com/office/officeart/2005/8/layout/hierarchy2"/>
    <dgm:cxn modelId="{5F5103C6-9569-4FC5-A019-34C4CB40B1C4}" type="presParOf" srcId="{03A28B87-879C-438F-A95C-9200AC439F2D}" destId="{FD5A2D50-02ED-4069-A101-A823806090C0}" srcOrd="1" destOrd="0" presId="urn:microsoft.com/office/officeart/2005/8/layout/hierarchy2"/>
    <dgm:cxn modelId="{51A8ECB0-AFFF-4A6A-BDA1-D8EF45EB8ACE}" type="presParOf" srcId="{FD5A2D50-02ED-4069-A101-A823806090C0}" destId="{A4FD2822-C93D-4F01-90A3-4AC308C4FBA6}" srcOrd="0" destOrd="0" presId="urn:microsoft.com/office/officeart/2005/8/layout/hierarchy2"/>
    <dgm:cxn modelId="{722B0F63-0612-4088-91F5-85E1745F6836}" type="presParOf" srcId="{A4FD2822-C93D-4F01-90A3-4AC308C4FBA6}" destId="{3A2C7CC2-C680-4F0E-8E97-1C94344DE447}" srcOrd="0" destOrd="0" presId="urn:microsoft.com/office/officeart/2005/8/layout/hierarchy2"/>
    <dgm:cxn modelId="{53BC15F6-8F13-417B-9961-47A5E384DC96}" type="presParOf" srcId="{FD5A2D50-02ED-4069-A101-A823806090C0}" destId="{920E4AE9-BE27-49CE-9D7C-509FF51A07D2}" srcOrd="1" destOrd="0" presId="urn:microsoft.com/office/officeart/2005/8/layout/hierarchy2"/>
    <dgm:cxn modelId="{F9753859-49F9-4909-B0C3-7CBA543E949A}" type="presParOf" srcId="{920E4AE9-BE27-49CE-9D7C-509FF51A07D2}" destId="{D44E1D2B-6D89-483C-A484-34EA24500989}" srcOrd="0" destOrd="0" presId="urn:microsoft.com/office/officeart/2005/8/layout/hierarchy2"/>
    <dgm:cxn modelId="{DFA5E301-B9CF-4210-BE65-A3E1CFC331E7}" type="presParOf" srcId="{920E4AE9-BE27-49CE-9D7C-509FF51A07D2}" destId="{FDE5A58B-C777-47B3-AFA8-90D11B274AF6}" srcOrd="1" destOrd="0" presId="urn:microsoft.com/office/officeart/2005/8/layout/hierarchy2"/>
    <dgm:cxn modelId="{6AF4DB33-CEE5-48BA-B6ED-0C844B1CD7CA}" type="presParOf" srcId="{FDE5A58B-C777-47B3-AFA8-90D11B274AF6}" destId="{A97C0F9E-A8B9-4E9B-AB58-52114E221971}" srcOrd="0" destOrd="0" presId="urn:microsoft.com/office/officeart/2005/8/layout/hierarchy2"/>
    <dgm:cxn modelId="{D97FF734-82A4-491E-AE80-07749D8D95A9}" type="presParOf" srcId="{A97C0F9E-A8B9-4E9B-AB58-52114E221971}" destId="{8D60258F-F187-48FD-B50F-70085385B0ED}" srcOrd="0" destOrd="0" presId="urn:microsoft.com/office/officeart/2005/8/layout/hierarchy2"/>
    <dgm:cxn modelId="{12EEDE10-4F8C-4BAE-A66D-4171DE77516F}" type="presParOf" srcId="{FDE5A58B-C777-47B3-AFA8-90D11B274AF6}" destId="{7CCE6DB8-C583-42AF-99E9-93CC1558E8F4}" srcOrd="1" destOrd="0" presId="urn:microsoft.com/office/officeart/2005/8/layout/hierarchy2"/>
    <dgm:cxn modelId="{96658503-1474-4650-B968-8F9A9527A7CA}" type="presParOf" srcId="{7CCE6DB8-C583-42AF-99E9-93CC1558E8F4}" destId="{C9E11B18-17D7-4BB9-B22C-852C6082B64A}" srcOrd="0" destOrd="0" presId="urn:microsoft.com/office/officeart/2005/8/layout/hierarchy2"/>
    <dgm:cxn modelId="{BAD9BAFB-F374-46D7-B6AD-423B56DD9433}" type="presParOf" srcId="{7CCE6DB8-C583-42AF-99E9-93CC1558E8F4}" destId="{580C7B5B-46E3-44BB-B8EE-1021A8FD8C53}" srcOrd="1" destOrd="0" presId="urn:microsoft.com/office/officeart/2005/8/layout/hierarchy2"/>
    <dgm:cxn modelId="{7385FA40-6B57-470C-88FF-8B065F06B9CF}" type="presParOf" srcId="{FD5A2D50-02ED-4069-A101-A823806090C0}" destId="{E05608F0-1639-44F1-9290-3BBE5440E862}" srcOrd="2" destOrd="0" presId="urn:microsoft.com/office/officeart/2005/8/layout/hierarchy2"/>
    <dgm:cxn modelId="{B94A4BC1-8058-4D31-ACC9-F5DD6D34B230}" type="presParOf" srcId="{E05608F0-1639-44F1-9290-3BBE5440E862}" destId="{DAE05002-2CD7-4A50-8B1E-824351A3CA1C}" srcOrd="0" destOrd="0" presId="urn:microsoft.com/office/officeart/2005/8/layout/hierarchy2"/>
    <dgm:cxn modelId="{85B3CE25-C264-456C-8377-6A5DF22C2B71}" type="presParOf" srcId="{FD5A2D50-02ED-4069-A101-A823806090C0}" destId="{7CE6A6F0-89D0-4065-BC1B-685E77A93262}" srcOrd="3" destOrd="0" presId="urn:microsoft.com/office/officeart/2005/8/layout/hierarchy2"/>
    <dgm:cxn modelId="{054FB2E0-7DBD-4A34-AA32-1D99ECC77790}" type="presParOf" srcId="{7CE6A6F0-89D0-4065-BC1B-685E77A93262}" destId="{B172D797-306E-4BDF-96E4-BE246BF953D8}" srcOrd="0" destOrd="0" presId="urn:microsoft.com/office/officeart/2005/8/layout/hierarchy2"/>
    <dgm:cxn modelId="{404C70B7-30A0-40A3-A76F-0996A00C7C4B}" type="presParOf" srcId="{7CE6A6F0-89D0-4065-BC1B-685E77A93262}" destId="{797B2605-D8E4-4CDE-AE5B-540C0DD6F417}" srcOrd="1" destOrd="0" presId="urn:microsoft.com/office/officeart/2005/8/layout/hierarchy2"/>
    <dgm:cxn modelId="{FC1E9DD1-6770-4517-9FD8-45E1811DB64A}" type="presParOf" srcId="{797B2605-D8E4-4CDE-AE5B-540C0DD6F417}" destId="{07572198-1695-45F6-AA53-AF65C0388142}" srcOrd="0" destOrd="0" presId="urn:microsoft.com/office/officeart/2005/8/layout/hierarchy2"/>
    <dgm:cxn modelId="{10012E62-810B-4587-9A1F-A3FDD2A14F31}" type="presParOf" srcId="{07572198-1695-45F6-AA53-AF65C0388142}" destId="{99B8071F-8D97-46BB-B552-E100099CF1F4}" srcOrd="0" destOrd="0" presId="urn:microsoft.com/office/officeart/2005/8/layout/hierarchy2"/>
    <dgm:cxn modelId="{9ED8B337-169E-419A-8854-7759F9E9017A}" type="presParOf" srcId="{797B2605-D8E4-4CDE-AE5B-540C0DD6F417}" destId="{B2528F4F-5896-4795-9138-4D4E3BEE0209}" srcOrd="1" destOrd="0" presId="urn:microsoft.com/office/officeart/2005/8/layout/hierarchy2"/>
    <dgm:cxn modelId="{2212E1C1-5EDB-4D4D-99BD-804411A45A98}" type="presParOf" srcId="{B2528F4F-5896-4795-9138-4D4E3BEE0209}" destId="{DABD16DE-4CFD-4465-AFA5-275AFBD4B9B9}" srcOrd="0" destOrd="0" presId="urn:microsoft.com/office/officeart/2005/8/layout/hierarchy2"/>
    <dgm:cxn modelId="{5C752108-133A-46A0-ACDF-D6CEED2CE124}" type="presParOf" srcId="{B2528F4F-5896-4795-9138-4D4E3BEE0209}" destId="{9552CC25-60EE-4DB0-9895-1EE287000F7B}" srcOrd="1" destOrd="0" presId="urn:microsoft.com/office/officeart/2005/8/layout/hierarchy2"/>
    <dgm:cxn modelId="{8240BCF1-E2B3-4748-B26D-320938A43FC6}" type="presParOf" srcId="{DFB9565E-8BF0-4A56-8C4F-5BB51C2DAC52}" destId="{6DC85603-C905-4F18-AE39-4D86D7926D70}" srcOrd="2" destOrd="0" presId="urn:microsoft.com/office/officeart/2005/8/layout/hierarchy2"/>
    <dgm:cxn modelId="{952D3500-F693-4A39-A875-1B9A788F68E2}" type="presParOf" srcId="{6DC85603-C905-4F18-AE39-4D86D7926D70}" destId="{63859C4F-A5F5-4679-9D5C-F403F57A38D7}" srcOrd="0" destOrd="0" presId="urn:microsoft.com/office/officeart/2005/8/layout/hierarchy2"/>
    <dgm:cxn modelId="{82DAA4B9-365D-4DFD-9EB2-EFADE135D239}" type="presParOf" srcId="{DFB9565E-8BF0-4A56-8C4F-5BB51C2DAC52}" destId="{30042656-E151-4C77-BFCF-2EC16DA96DE7}" srcOrd="3" destOrd="0" presId="urn:microsoft.com/office/officeart/2005/8/layout/hierarchy2"/>
    <dgm:cxn modelId="{3B47B7F4-93DB-4067-9E2F-5DBA1B75CC0C}" type="presParOf" srcId="{30042656-E151-4C77-BFCF-2EC16DA96DE7}" destId="{2E5CD15E-299A-4DDB-BFF2-1E7BA4D05477}" srcOrd="0" destOrd="0" presId="urn:microsoft.com/office/officeart/2005/8/layout/hierarchy2"/>
    <dgm:cxn modelId="{9D4D3441-676B-40B2-9FC5-876BD5464FD0}" type="presParOf" srcId="{30042656-E151-4C77-BFCF-2EC16DA96DE7}" destId="{043AFA7F-A8C2-49EB-84F3-5DD8C66C5FB1}" srcOrd="1" destOrd="0" presId="urn:microsoft.com/office/officeart/2005/8/layout/hierarchy2"/>
    <dgm:cxn modelId="{2DBDDF32-C3D2-4FD6-91B8-7BB3446B47DD}" type="presParOf" srcId="{043AFA7F-A8C2-49EB-84F3-5DD8C66C5FB1}" destId="{9B469319-F0DF-40B3-A594-B7B05AECA5F3}" srcOrd="0" destOrd="0" presId="urn:microsoft.com/office/officeart/2005/8/layout/hierarchy2"/>
    <dgm:cxn modelId="{74913666-234B-45CC-9764-F0B3EE448821}" type="presParOf" srcId="{9B469319-F0DF-40B3-A594-B7B05AECA5F3}" destId="{80B42C2A-A8BD-4EAA-8EAB-2CEA2E4A17C7}" srcOrd="0" destOrd="0" presId="urn:microsoft.com/office/officeart/2005/8/layout/hierarchy2"/>
    <dgm:cxn modelId="{A863E143-29B6-4BE3-8E5C-EDED4B02ACF6}" type="presParOf" srcId="{043AFA7F-A8C2-49EB-84F3-5DD8C66C5FB1}" destId="{0F16F95B-79A8-46B8-9D25-3BE157B69BA7}" srcOrd="1" destOrd="0" presId="urn:microsoft.com/office/officeart/2005/8/layout/hierarchy2"/>
    <dgm:cxn modelId="{C079B53C-4ED0-423E-8C4D-7D993E5C59DF}" type="presParOf" srcId="{0F16F95B-79A8-46B8-9D25-3BE157B69BA7}" destId="{5D21C487-79CB-404F-BBBB-1046493883E0}" srcOrd="0" destOrd="0" presId="urn:microsoft.com/office/officeart/2005/8/layout/hierarchy2"/>
    <dgm:cxn modelId="{07F936F9-631A-4593-9D6C-AA4899AD2288}" type="presParOf" srcId="{0F16F95B-79A8-46B8-9D25-3BE157B69BA7}" destId="{F35046F2-E70B-4757-A315-D71549E4D404}" srcOrd="1" destOrd="0" presId="urn:microsoft.com/office/officeart/2005/8/layout/hierarchy2"/>
    <dgm:cxn modelId="{CBBBE4ED-97C2-405A-8FCE-018B2C7B6DA7}" type="presParOf" srcId="{F35046F2-E70B-4757-A315-D71549E4D404}" destId="{79C08B58-7E2E-433F-8AA7-7E1688D3D556}" srcOrd="0" destOrd="0" presId="urn:microsoft.com/office/officeart/2005/8/layout/hierarchy2"/>
    <dgm:cxn modelId="{3D135EE6-87C6-41BA-9492-64D53FC131D5}" type="presParOf" srcId="{79C08B58-7E2E-433F-8AA7-7E1688D3D556}" destId="{C4DD36F1-3B52-4A94-9031-FB16F2658B67}" srcOrd="0" destOrd="0" presId="urn:microsoft.com/office/officeart/2005/8/layout/hierarchy2"/>
    <dgm:cxn modelId="{96691ACD-465D-41D2-8D43-A55D5D80BA7D}" type="presParOf" srcId="{F35046F2-E70B-4757-A315-D71549E4D404}" destId="{1F84FADD-0C07-4A69-9E1E-89E3F6AFD7E2}" srcOrd="1" destOrd="0" presId="urn:microsoft.com/office/officeart/2005/8/layout/hierarchy2"/>
    <dgm:cxn modelId="{051D0251-11C0-41DD-9020-00067165A28D}" type="presParOf" srcId="{1F84FADD-0C07-4A69-9E1E-89E3F6AFD7E2}" destId="{0BE40F4A-44EC-4F4F-BCCE-8488BD40168F}" srcOrd="0" destOrd="0" presId="urn:microsoft.com/office/officeart/2005/8/layout/hierarchy2"/>
    <dgm:cxn modelId="{A2D26202-A87C-404C-A08F-853ABC5EB023}" type="presParOf" srcId="{1F84FADD-0C07-4A69-9E1E-89E3F6AFD7E2}" destId="{74481B6C-7E71-4D6B-A4F1-CD45C75D4ACC}" srcOrd="1" destOrd="0" presId="urn:microsoft.com/office/officeart/2005/8/layout/hierarchy2"/>
    <dgm:cxn modelId="{9F4CAD68-FAEE-4BCE-8255-B5E1180E5734}" type="presParOf" srcId="{043AFA7F-A8C2-49EB-84F3-5DD8C66C5FB1}" destId="{9A042DFE-F258-4250-8BB6-E9B5C6BB12E3}" srcOrd="2" destOrd="0" presId="urn:microsoft.com/office/officeart/2005/8/layout/hierarchy2"/>
    <dgm:cxn modelId="{A7AF7FF0-4C0C-48BD-9849-826AB117A194}" type="presParOf" srcId="{9A042DFE-F258-4250-8BB6-E9B5C6BB12E3}" destId="{9AFCF7A4-B8D6-4997-BBD2-11B25637E661}" srcOrd="0" destOrd="0" presId="urn:microsoft.com/office/officeart/2005/8/layout/hierarchy2"/>
    <dgm:cxn modelId="{E9BA60C0-EFF8-4AFB-956C-CF340DA0E09F}" type="presParOf" srcId="{043AFA7F-A8C2-49EB-84F3-5DD8C66C5FB1}" destId="{5D24038C-E392-4AAD-9C59-1824200E1958}" srcOrd="3" destOrd="0" presId="urn:microsoft.com/office/officeart/2005/8/layout/hierarchy2"/>
    <dgm:cxn modelId="{C24734E7-E8E6-4E70-8C08-DF11E348619D}" type="presParOf" srcId="{5D24038C-E392-4AAD-9C59-1824200E1958}" destId="{181A1DD9-7C43-49F8-BF40-F5668E256CB3}" srcOrd="0" destOrd="0" presId="urn:microsoft.com/office/officeart/2005/8/layout/hierarchy2"/>
    <dgm:cxn modelId="{4FB4F74E-9E3B-4F80-9B67-DD53C3AB47A9}" type="presParOf" srcId="{5D24038C-E392-4AAD-9C59-1824200E1958}" destId="{E0907615-56AC-430F-BF39-5C886EF41708}" srcOrd="1" destOrd="0" presId="urn:microsoft.com/office/officeart/2005/8/layout/hierarchy2"/>
    <dgm:cxn modelId="{E8F17725-DD60-4DE4-8B6C-3E5BD0AF0B40}" type="presParOf" srcId="{E0907615-56AC-430F-BF39-5C886EF41708}" destId="{310CAA3D-2125-4DB0-8CEF-E58511102DBD}" srcOrd="0" destOrd="0" presId="urn:microsoft.com/office/officeart/2005/8/layout/hierarchy2"/>
    <dgm:cxn modelId="{30717C09-FEFB-4579-82DC-D535161F8485}" type="presParOf" srcId="{310CAA3D-2125-4DB0-8CEF-E58511102DBD}" destId="{C59BB5F0-A46F-4534-985C-BCF5AA1517C9}" srcOrd="0" destOrd="0" presId="urn:microsoft.com/office/officeart/2005/8/layout/hierarchy2"/>
    <dgm:cxn modelId="{C5D85AF0-5DD3-49DC-B7A5-059CBDD5CE50}" type="presParOf" srcId="{E0907615-56AC-430F-BF39-5C886EF41708}" destId="{E08FA995-2D04-4363-AA1D-C179E24D4189}" srcOrd="1" destOrd="0" presId="urn:microsoft.com/office/officeart/2005/8/layout/hierarchy2"/>
    <dgm:cxn modelId="{6AA4141C-ADAC-4429-94AE-0B2AA6963D67}" type="presParOf" srcId="{E08FA995-2D04-4363-AA1D-C179E24D4189}" destId="{CE730F4D-3261-4AD4-869A-831DD57BE44A}" srcOrd="0" destOrd="0" presId="urn:microsoft.com/office/officeart/2005/8/layout/hierarchy2"/>
    <dgm:cxn modelId="{8A97A701-EB94-4939-94B3-45B57255E49E}" type="presParOf" srcId="{E08FA995-2D04-4363-AA1D-C179E24D4189}" destId="{1DD60F7A-3067-4AF5-9A1B-0E3EEB1C342D}" srcOrd="1" destOrd="0" presId="urn:microsoft.com/office/officeart/2005/8/layout/hierarchy2"/>
    <dgm:cxn modelId="{B5C86E58-2405-4BAF-A054-DC9E62FCDB6B}" type="presParOf" srcId="{DFB9565E-8BF0-4A56-8C4F-5BB51C2DAC52}" destId="{0CFE79EE-2DA4-4D60-AA23-3C80E695B8BF}" srcOrd="4" destOrd="0" presId="urn:microsoft.com/office/officeart/2005/8/layout/hierarchy2"/>
    <dgm:cxn modelId="{8A065DF4-4648-4191-9707-056ED9728DEF}" type="presParOf" srcId="{0CFE79EE-2DA4-4D60-AA23-3C80E695B8BF}" destId="{4BFF52E9-004B-483D-BDCD-B1B057C5322D}" srcOrd="0" destOrd="0" presId="urn:microsoft.com/office/officeart/2005/8/layout/hierarchy2"/>
    <dgm:cxn modelId="{92B1AEFB-02DF-49D1-8B29-9B02DEDD3FED}" type="presParOf" srcId="{DFB9565E-8BF0-4A56-8C4F-5BB51C2DAC52}" destId="{9D3EA575-DC1F-453C-BBC4-623C146D9B6B}" srcOrd="5" destOrd="0" presId="urn:microsoft.com/office/officeart/2005/8/layout/hierarchy2"/>
    <dgm:cxn modelId="{6F685979-4131-47CC-A86D-3896E494FEEC}" type="presParOf" srcId="{9D3EA575-DC1F-453C-BBC4-623C146D9B6B}" destId="{DF7B85E1-5052-4469-AF7A-102D00AC1D02}" srcOrd="0" destOrd="0" presId="urn:microsoft.com/office/officeart/2005/8/layout/hierarchy2"/>
    <dgm:cxn modelId="{78E9C729-A766-4C69-ADDD-4E6EA3B1882E}" type="presParOf" srcId="{9D3EA575-DC1F-453C-BBC4-623C146D9B6B}" destId="{DE0891AD-CE30-424A-8B88-8FE59A1CA24F}" srcOrd="1" destOrd="0" presId="urn:microsoft.com/office/officeart/2005/8/layout/hierarchy2"/>
    <dgm:cxn modelId="{64E80FB7-FBF1-4F80-8C68-8357D86F6085}" type="presParOf" srcId="{DE0891AD-CE30-424A-8B88-8FE59A1CA24F}" destId="{50E96E79-E9AF-4664-A6BF-7C0225351E1B}" srcOrd="0" destOrd="0" presId="urn:microsoft.com/office/officeart/2005/8/layout/hierarchy2"/>
    <dgm:cxn modelId="{939C9678-DEAC-4BFD-A36C-E436A2EC494D}" type="presParOf" srcId="{50E96E79-E9AF-4664-A6BF-7C0225351E1B}" destId="{94FD1E61-CE1D-48C7-ADB5-41D3B8E892B1}" srcOrd="0" destOrd="0" presId="urn:microsoft.com/office/officeart/2005/8/layout/hierarchy2"/>
    <dgm:cxn modelId="{02E3DBE4-B801-4B0C-8465-1F8FDC850C90}" type="presParOf" srcId="{DE0891AD-CE30-424A-8B88-8FE59A1CA24F}" destId="{C3D34A36-9A3F-4CCE-80B4-2B2F9654A3D5}" srcOrd="1" destOrd="0" presId="urn:microsoft.com/office/officeart/2005/8/layout/hierarchy2"/>
    <dgm:cxn modelId="{DBBAC630-C413-4EB8-A672-52B79E3052F6}" type="presParOf" srcId="{C3D34A36-9A3F-4CCE-80B4-2B2F9654A3D5}" destId="{78B19A88-B341-4CD6-8632-01CAF629F43B}" srcOrd="0" destOrd="0" presId="urn:microsoft.com/office/officeart/2005/8/layout/hierarchy2"/>
    <dgm:cxn modelId="{9989BDA0-D1CF-4B28-BDA5-1CFAC29BD6CE}" type="presParOf" srcId="{C3D34A36-9A3F-4CCE-80B4-2B2F9654A3D5}" destId="{981D244E-F0BE-422F-AE90-E21D9FBA019C}" srcOrd="1" destOrd="0" presId="urn:microsoft.com/office/officeart/2005/8/layout/hierarchy2"/>
    <dgm:cxn modelId="{9C3E298E-7B34-4878-9F19-3523A9032027}" type="presParOf" srcId="{DFB9565E-8BF0-4A56-8C4F-5BB51C2DAC52}" destId="{236F30D7-A571-441A-A14C-DC3473E97610}" srcOrd="6" destOrd="0" presId="urn:microsoft.com/office/officeart/2005/8/layout/hierarchy2"/>
    <dgm:cxn modelId="{D9E43DAA-118A-409B-BF6A-27CAA821C182}" type="presParOf" srcId="{236F30D7-A571-441A-A14C-DC3473E97610}" destId="{81BCBDDA-D5CF-4DDC-86C0-13DBC2632403}" srcOrd="0" destOrd="0" presId="urn:microsoft.com/office/officeart/2005/8/layout/hierarchy2"/>
    <dgm:cxn modelId="{A571E665-7BBC-4E97-9E8B-B42A80A86CA2}" type="presParOf" srcId="{DFB9565E-8BF0-4A56-8C4F-5BB51C2DAC52}" destId="{EAC83A17-46FA-4EF2-A362-63F32A24DF3C}" srcOrd="7" destOrd="0" presId="urn:microsoft.com/office/officeart/2005/8/layout/hierarchy2"/>
    <dgm:cxn modelId="{8247ECE9-80ED-43ED-B986-B9E801AC554D}" type="presParOf" srcId="{EAC83A17-46FA-4EF2-A362-63F32A24DF3C}" destId="{CB2F00BA-D3FA-465D-810A-3CBF60A646CD}" srcOrd="0" destOrd="0" presId="urn:microsoft.com/office/officeart/2005/8/layout/hierarchy2"/>
    <dgm:cxn modelId="{AC3EEDBC-C77A-46A8-996E-4F883D0AA93B}" type="presParOf" srcId="{EAC83A17-46FA-4EF2-A362-63F32A24DF3C}" destId="{B9C0E824-F7C1-49FE-869A-18AD3EA17468}" srcOrd="1" destOrd="0" presId="urn:microsoft.com/office/officeart/2005/8/layout/hierarchy2"/>
    <dgm:cxn modelId="{C7CD636E-D689-4DF2-B280-3BEC4B584E87}" type="presParOf" srcId="{B9C0E824-F7C1-49FE-869A-18AD3EA17468}" destId="{2DD40A50-094B-48A9-9F12-8BEA4FB97ED6}" srcOrd="0" destOrd="0" presId="urn:microsoft.com/office/officeart/2005/8/layout/hierarchy2"/>
    <dgm:cxn modelId="{6026952D-3275-4E54-829E-0C71EBB0993C}" type="presParOf" srcId="{2DD40A50-094B-48A9-9F12-8BEA4FB97ED6}" destId="{505593D8-B1F9-4760-9212-02DB0E5EAE8E}" srcOrd="0" destOrd="0" presId="urn:microsoft.com/office/officeart/2005/8/layout/hierarchy2"/>
    <dgm:cxn modelId="{894054E6-6496-436A-8F19-D5E27CEF0064}" type="presParOf" srcId="{B9C0E824-F7C1-49FE-869A-18AD3EA17468}" destId="{CB55699D-455F-460B-AA32-BA73C3B76C04}" srcOrd="1" destOrd="0" presId="urn:microsoft.com/office/officeart/2005/8/layout/hierarchy2"/>
    <dgm:cxn modelId="{EBEC1AA7-15BA-4192-B0B4-788DCE3B38A9}" type="presParOf" srcId="{CB55699D-455F-460B-AA32-BA73C3B76C04}" destId="{E32B627C-35BE-4485-9F27-EAD87CC84B9D}" srcOrd="0" destOrd="0" presId="urn:microsoft.com/office/officeart/2005/8/layout/hierarchy2"/>
    <dgm:cxn modelId="{6D951017-DFCB-4CC5-A703-C30932CF3934}" type="presParOf" srcId="{CB55699D-455F-460B-AA32-BA73C3B76C04}" destId="{0F187B52-3F06-4E76-8CE1-3986ABD325B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DC40EC-751E-4224-9DB5-40E9369AA8BE}"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8F41E1BC-2AE5-4455-9375-A7022695FEA1}">
      <dgm:prSet phldrT="[テキスト]" custT="1">
        <dgm:style>
          <a:lnRef idx="0">
            <a:schemeClr val="accent4"/>
          </a:lnRef>
          <a:fillRef idx="3">
            <a:schemeClr val="accent4"/>
          </a:fillRef>
          <a:effectRef idx="3">
            <a:schemeClr val="accent4"/>
          </a:effectRef>
          <a:fontRef idx="minor">
            <a:schemeClr val="lt1"/>
          </a:fontRef>
        </dgm:style>
      </dgm:prSet>
      <dgm:spPr/>
      <dgm:t>
        <a:bodyPr/>
        <a:lstStyle/>
        <a:p>
          <a:r>
            <a:rPr kumimoji="1" lang="ja-JP" altLang="en-US" sz="2400" dirty="0" smtClean="0"/>
            <a:t>連帯債務者の一人に生じた事由の</a:t>
          </a:r>
          <a:r>
            <a:rPr kumimoji="1" lang="en-US" altLang="ja-JP" sz="2400" dirty="0" smtClean="0"/>
            <a:t/>
          </a:r>
          <a:br>
            <a:rPr kumimoji="1" lang="en-US" altLang="ja-JP" sz="2400" dirty="0" smtClean="0"/>
          </a:br>
          <a:r>
            <a:rPr kumimoji="1" lang="ja-JP" altLang="en-US" sz="2400" b="1" dirty="0" smtClean="0">
              <a:solidFill>
                <a:srgbClr val="FFFF00"/>
              </a:solidFill>
            </a:rPr>
            <a:t>絶対的効力</a:t>
          </a:r>
          <a:endParaRPr kumimoji="1" lang="ja-JP" altLang="en-US" sz="2400" b="1" dirty="0">
            <a:solidFill>
              <a:srgbClr val="FFFF00"/>
            </a:solidFill>
          </a:endParaRPr>
        </a:p>
      </dgm:t>
    </dgm:pt>
    <dgm:pt modelId="{00BE6FD0-5643-4AAB-85FF-6E5E2065F162}" type="parTrans" cxnId="{F876BD07-A91D-40A1-9639-33EED5C66375}">
      <dgm:prSet/>
      <dgm:spPr/>
      <dgm:t>
        <a:bodyPr/>
        <a:lstStyle/>
        <a:p>
          <a:endParaRPr kumimoji="1" lang="ja-JP" altLang="en-US"/>
        </a:p>
      </dgm:t>
    </dgm:pt>
    <dgm:pt modelId="{55DF15E6-FA8C-41FB-A094-F6E573205214}" type="sibTrans" cxnId="{F876BD07-A91D-40A1-9639-33EED5C66375}">
      <dgm:prSet/>
      <dgm:spPr/>
      <dgm:t>
        <a:bodyPr/>
        <a:lstStyle/>
        <a:p>
          <a:endParaRPr kumimoji="1" lang="ja-JP" altLang="en-US"/>
        </a:p>
      </dgm:t>
    </dgm:pt>
    <dgm:pt modelId="{27A32E5A-EA23-4E06-8B91-6484C21BB22D}">
      <dgm:prSet phldrT="[テキスト]" custT="1">
        <dgm:style>
          <a:lnRef idx="0">
            <a:schemeClr val="accent3"/>
          </a:lnRef>
          <a:fillRef idx="3">
            <a:schemeClr val="accent3"/>
          </a:fillRef>
          <a:effectRef idx="3">
            <a:schemeClr val="accent3"/>
          </a:effectRef>
          <a:fontRef idx="minor">
            <a:schemeClr val="lt1"/>
          </a:fontRef>
        </dgm:style>
      </dgm:prSet>
      <dgm:spPr/>
      <dgm:t>
        <a:bodyPr/>
        <a:lstStyle/>
        <a:p>
          <a:r>
            <a:rPr kumimoji="1" lang="ja-JP" altLang="en-US" sz="2400" b="0" dirty="0" smtClean="0">
              <a:solidFill>
                <a:srgbClr val="FFFF00"/>
              </a:solidFill>
            </a:rPr>
            <a:t>付従性のみ：</a:t>
          </a:r>
          <a:r>
            <a:rPr kumimoji="1" lang="en-US" altLang="ja-JP" sz="2400" b="0" dirty="0" smtClean="0">
              <a:solidFill>
                <a:srgbClr val="FFFF00"/>
              </a:solidFill>
            </a:rPr>
            <a:t/>
          </a:r>
          <a:br>
            <a:rPr kumimoji="1" lang="en-US" altLang="ja-JP" sz="2400" b="0" dirty="0" smtClean="0">
              <a:solidFill>
                <a:srgbClr val="FFFF00"/>
              </a:solidFill>
            </a:rPr>
          </a:br>
          <a:r>
            <a:rPr kumimoji="1" lang="ja-JP" altLang="en-US" sz="2400" b="1" dirty="0" smtClean="0"/>
            <a:t>不成立</a:t>
          </a:r>
          <a:r>
            <a:rPr kumimoji="1" lang="ja-JP" altLang="en-US" sz="2400" b="0" dirty="0" smtClean="0"/>
            <a:t>，</a:t>
          </a:r>
          <a:r>
            <a:rPr kumimoji="1" lang="ja-JP" altLang="en-US" sz="2400" b="0" dirty="0" smtClean="0">
              <a:hlinkClick xmlns:r="http://schemas.openxmlformats.org/officeDocument/2006/relationships" r:id="rId1" action="ppaction://hlinksldjump"/>
            </a:rPr>
            <a:t>取消・</a:t>
          </a:r>
          <a:r>
            <a:rPr kumimoji="1" lang="ja-JP" altLang="en-US" sz="2400" b="1" dirty="0" smtClean="0">
              <a:hlinkClick xmlns:r="http://schemas.openxmlformats.org/officeDocument/2006/relationships" r:id="rId1" action="ppaction://hlinksldjump"/>
            </a:rPr>
            <a:t>無効</a:t>
          </a:r>
          <a:r>
            <a:rPr kumimoji="1" lang="ja-JP" altLang="en-US" sz="2400" b="1" dirty="0" smtClean="0"/>
            <a:t>，</a:t>
          </a:r>
          <a:r>
            <a:rPr kumimoji="1" lang="ja-JP" altLang="en-US" sz="2400" b="1" dirty="0" smtClean="0">
              <a:hlinkClick xmlns:r="http://schemas.openxmlformats.org/officeDocument/2006/relationships" r:id="rId2" action="ppaction://hlinksldjump"/>
            </a:rPr>
            <a:t>免除</a:t>
          </a:r>
          <a:r>
            <a:rPr kumimoji="1" lang="ja-JP" altLang="en-US" sz="2400" b="1" dirty="0" smtClean="0"/>
            <a:t>，</a:t>
          </a:r>
          <a:r>
            <a:rPr kumimoji="1" lang="en-US" altLang="ja-JP" sz="2400" b="1" dirty="0" smtClean="0"/>
            <a:t/>
          </a:r>
          <a:br>
            <a:rPr kumimoji="1" lang="en-US" altLang="ja-JP" sz="2400" b="1" dirty="0" smtClean="0"/>
          </a:br>
          <a:r>
            <a:rPr kumimoji="1" lang="ja-JP" altLang="en-US" sz="2400" b="1" dirty="0" smtClean="0">
              <a:hlinkClick xmlns:r="http://schemas.openxmlformats.org/officeDocument/2006/relationships" r:id="rId3" action="ppaction://hlinksldjump"/>
            </a:rPr>
            <a:t>消滅時効</a:t>
          </a:r>
          <a:endParaRPr kumimoji="1" lang="ja-JP" altLang="en-US" sz="2400" b="1" dirty="0"/>
        </a:p>
      </dgm:t>
    </dgm:pt>
    <dgm:pt modelId="{EF5B0504-23A1-4826-B795-A5E68AE8DE1F}" type="parTrans" cxnId="{2A65B1FD-4944-4E5D-8651-67F5AF748DA5}">
      <dgm:prSet/>
      <dgm:spPr/>
      <dgm:t>
        <a:bodyPr/>
        <a:lstStyle/>
        <a:p>
          <a:endParaRPr kumimoji="1" lang="ja-JP" altLang="en-US"/>
        </a:p>
      </dgm:t>
    </dgm:pt>
    <dgm:pt modelId="{FA5AB691-4FA3-4C9F-8EB1-496BF673B325}" type="sibTrans" cxnId="{2A65B1FD-4944-4E5D-8651-67F5AF748DA5}">
      <dgm:prSet/>
      <dgm:spPr/>
      <dgm:t>
        <a:bodyPr/>
        <a:lstStyle/>
        <a:p>
          <a:endParaRPr kumimoji="1" lang="ja-JP" altLang="en-US"/>
        </a:p>
      </dgm:t>
    </dgm:pt>
    <dgm:pt modelId="{D2455C34-DE05-4DE9-A900-119E8758EAB1}">
      <dgm:prSet phldrT="[テキスト]" custT="1">
        <dgm:style>
          <a:lnRef idx="0">
            <a:schemeClr val="accent5"/>
          </a:lnRef>
          <a:fillRef idx="3">
            <a:schemeClr val="accent5"/>
          </a:fillRef>
          <a:effectRef idx="3">
            <a:schemeClr val="accent5"/>
          </a:effectRef>
          <a:fontRef idx="minor">
            <a:schemeClr val="lt1"/>
          </a:fontRef>
        </dgm:style>
      </dgm:prSet>
      <dgm:spPr/>
      <dgm:t>
        <a:bodyPr/>
        <a:lstStyle/>
        <a:p>
          <a:r>
            <a:rPr kumimoji="1" lang="ja-JP" altLang="en-US" sz="2400" b="0" dirty="0" smtClean="0">
              <a:solidFill>
                <a:srgbClr val="FFFF00"/>
              </a:solidFill>
            </a:rPr>
            <a:t>付従性＋求償：</a:t>
          </a:r>
          <a:r>
            <a:rPr kumimoji="1" lang="en-US" altLang="ja-JP" sz="2400" b="0" dirty="0" smtClean="0">
              <a:solidFill>
                <a:srgbClr val="FFFF00"/>
              </a:solidFill>
            </a:rPr>
            <a:t/>
          </a:r>
          <a:br>
            <a:rPr kumimoji="1" lang="en-US" altLang="ja-JP" sz="2400" b="0" dirty="0" smtClean="0">
              <a:solidFill>
                <a:srgbClr val="FFFF00"/>
              </a:solidFill>
            </a:rPr>
          </a:br>
          <a:r>
            <a:rPr kumimoji="1" lang="ja-JP" altLang="en-US" sz="2400" b="1" dirty="0" smtClean="0">
              <a:hlinkClick xmlns:r="http://schemas.openxmlformats.org/officeDocument/2006/relationships" r:id="rId4" action="ppaction://hlinksldjump"/>
            </a:rPr>
            <a:t>弁済</a:t>
          </a:r>
          <a:r>
            <a:rPr kumimoji="1" lang="ja-JP" altLang="en-US" sz="2400" b="1" dirty="0" smtClean="0"/>
            <a:t>，</a:t>
          </a:r>
          <a:r>
            <a:rPr kumimoji="1" lang="ja-JP" altLang="en-US" sz="2400" b="1" dirty="0" smtClean="0">
              <a:hlinkClick xmlns:r="http://schemas.openxmlformats.org/officeDocument/2006/relationships" r:id="rId5" action="ppaction://hlinksldjump"/>
            </a:rPr>
            <a:t>更改・代物弁済</a:t>
          </a:r>
          <a:r>
            <a:rPr kumimoji="1" lang="ja-JP" altLang="en-US" sz="2400" b="1" dirty="0" smtClean="0"/>
            <a:t>，相殺，</a:t>
          </a:r>
          <a:r>
            <a:rPr kumimoji="1" lang="ja-JP" altLang="en-US" sz="2400" b="1" dirty="0" smtClean="0">
              <a:hlinkClick xmlns:r="http://schemas.openxmlformats.org/officeDocument/2006/relationships" r:id="rId5" action="ppaction://hlinksldjump"/>
            </a:rPr>
            <a:t>混同</a:t>
          </a:r>
          <a:endParaRPr kumimoji="1" lang="ja-JP" altLang="en-US" sz="2400" b="1" dirty="0"/>
        </a:p>
      </dgm:t>
    </dgm:pt>
    <dgm:pt modelId="{A390D3BD-ECC6-49CA-A2BD-DEA29093BD97}" type="parTrans" cxnId="{79A4E68D-C8CC-478D-BC7E-CF5429F5D7A0}">
      <dgm:prSet/>
      <dgm:spPr/>
      <dgm:t>
        <a:bodyPr/>
        <a:lstStyle/>
        <a:p>
          <a:endParaRPr kumimoji="1" lang="ja-JP" altLang="en-US"/>
        </a:p>
      </dgm:t>
    </dgm:pt>
    <dgm:pt modelId="{26381D20-338A-4A5C-B9BC-86164B50AC58}" type="sibTrans" cxnId="{79A4E68D-C8CC-478D-BC7E-CF5429F5D7A0}">
      <dgm:prSet/>
      <dgm:spPr/>
      <dgm:t>
        <a:bodyPr/>
        <a:lstStyle/>
        <a:p>
          <a:endParaRPr kumimoji="1" lang="ja-JP" altLang="en-US"/>
        </a:p>
      </dgm:t>
    </dgm:pt>
    <dgm:pt modelId="{0A25BB85-C4F9-457F-9864-43C2D29F6F9B}">
      <dgm:prSet phldrT="[テキスト]" phldr="1"/>
      <dgm:spPr/>
      <dgm:t>
        <a:bodyPr/>
        <a:lstStyle/>
        <a:p>
          <a:endParaRPr kumimoji="1" lang="ja-JP" altLang="en-US"/>
        </a:p>
      </dgm:t>
    </dgm:pt>
    <dgm:pt modelId="{0D43AD08-EDAF-40BE-8E10-A86C4E9D79E7}" type="parTrans" cxnId="{7F28BB3F-5008-4459-AB94-8133277C4646}">
      <dgm:prSet/>
      <dgm:spPr/>
      <dgm:t>
        <a:bodyPr/>
        <a:lstStyle/>
        <a:p>
          <a:endParaRPr kumimoji="1" lang="ja-JP" altLang="en-US"/>
        </a:p>
      </dgm:t>
    </dgm:pt>
    <dgm:pt modelId="{C35C4B9B-832A-4D65-A18A-907A2D75B85F}" type="sibTrans" cxnId="{7F28BB3F-5008-4459-AB94-8133277C4646}">
      <dgm:prSet/>
      <dgm:spPr/>
      <dgm:t>
        <a:bodyPr/>
        <a:lstStyle/>
        <a:p>
          <a:endParaRPr kumimoji="1" lang="ja-JP" altLang="en-US"/>
        </a:p>
      </dgm:t>
    </dgm:pt>
    <dgm:pt modelId="{27897A75-44A4-4BA6-B55D-5603130BE4E4}">
      <dgm:prSet phldrT="[テキスト]" phldr="1"/>
      <dgm:spPr/>
      <dgm:t>
        <a:bodyPr/>
        <a:lstStyle/>
        <a:p>
          <a:endParaRPr kumimoji="1" lang="ja-JP" altLang="en-US"/>
        </a:p>
      </dgm:t>
    </dgm:pt>
    <dgm:pt modelId="{5FB2459E-08EF-4620-99C9-520425328DCA}" type="parTrans" cxnId="{55C1B7EA-E400-4C31-9C0B-00B172F68F42}">
      <dgm:prSet/>
      <dgm:spPr/>
      <dgm:t>
        <a:bodyPr/>
        <a:lstStyle/>
        <a:p>
          <a:endParaRPr kumimoji="1" lang="ja-JP" altLang="en-US"/>
        </a:p>
      </dgm:t>
    </dgm:pt>
    <dgm:pt modelId="{1A50361A-60CD-4DC7-912A-1C0CED5F8130}" type="sibTrans" cxnId="{55C1B7EA-E400-4C31-9C0B-00B172F68F42}">
      <dgm:prSet/>
      <dgm:spPr/>
      <dgm:t>
        <a:bodyPr/>
        <a:lstStyle/>
        <a:p>
          <a:endParaRPr kumimoji="1" lang="ja-JP" altLang="en-US"/>
        </a:p>
      </dgm:t>
    </dgm:pt>
    <dgm:pt modelId="{12FC2E6A-A752-417D-A86C-1919AA048459}">
      <dgm:prSet phldrT="[テキスト]" phldr="1"/>
      <dgm:spPr/>
      <dgm:t>
        <a:bodyPr/>
        <a:lstStyle/>
        <a:p>
          <a:endParaRPr kumimoji="1" lang="ja-JP" altLang="en-US"/>
        </a:p>
      </dgm:t>
    </dgm:pt>
    <dgm:pt modelId="{74839908-8A4E-49E0-9A65-3D58A1105981}" type="parTrans" cxnId="{9B7F6746-841C-4A8B-B9D6-8BAAD7274E68}">
      <dgm:prSet/>
      <dgm:spPr/>
      <dgm:t>
        <a:bodyPr/>
        <a:lstStyle/>
        <a:p>
          <a:endParaRPr kumimoji="1" lang="ja-JP" altLang="en-US"/>
        </a:p>
      </dgm:t>
    </dgm:pt>
    <dgm:pt modelId="{2623428F-C711-4957-9541-25C4C69F81AB}" type="sibTrans" cxnId="{9B7F6746-841C-4A8B-B9D6-8BAAD7274E68}">
      <dgm:prSet/>
      <dgm:spPr/>
      <dgm:t>
        <a:bodyPr/>
        <a:lstStyle/>
        <a:p>
          <a:endParaRPr kumimoji="1" lang="ja-JP" altLang="en-US"/>
        </a:p>
      </dgm:t>
    </dgm:pt>
    <dgm:pt modelId="{785C267A-F4D5-4A90-A4DF-B4B7614DD0CE}">
      <dgm:prSet phldrT="[テキスト]" phldr="1"/>
      <dgm:spPr/>
      <dgm:t>
        <a:bodyPr/>
        <a:lstStyle/>
        <a:p>
          <a:endParaRPr kumimoji="1" lang="ja-JP" altLang="en-US"/>
        </a:p>
      </dgm:t>
    </dgm:pt>
    <dgm:pt modelId="{D9C2E263-94BF-4CEE-AEDC-9330647BA5E5}" type="parTrans" cxnId="{F4E92FAA-5785-4A87-81C4-E79EC197FB95}">
      <dgm:prSet/>
      <dgm:spPr/>
      <dgm:t>
        <a:bodyPr/>
        <a:lstStyle/>
        <a:p>
          <a:endParaRPr kumimoji="1" lang="ja-JP" altLang="en-US"/>
        </a:p>
      </dgm:t>
    </dgm:pt>
    <dgm:pt modelId="{E1764DD0-C43E-4048-BB82-309AE57F7B0F}" type="sibTrans" cxnId="{F4E92FAA-5785-4A87-81C4-E79EC197FB95}">
      <dgm:prSet/>
      <dgm:spPr/>
      <dgm:t>
        <a:bodyPr/>
        <a:lstStyle/>
        <a:p>
          <a:endParaRPr kumimoji="1" lang="ja-JP" altLang="en-US"/>
        </a:p>
      </dgm:t>
    </dgm:pt>
    <dgm:pt modelId="{958E3805-8935-4A25-B308-E04336956268}">
      <dgm:prSet phldrT="[テキスト]" phldr="1"/>
      <dgm:spPr/>
      <dgm:t>
        <a:bodyPr/>
        <a:lstStyle/>
        <a:p>
          <a:endParaRPr kumimoji="1" lang="ja-JP" altLang="en-US"/>
        </a:p>
      </dgm:t>
    </dgm:pt>
    <dgm:pt modelId="{379FE409-69A2-4EDA-979D-E17B1512EE9F}" type="parTrans" cxnId="{286765F1-A1CD-47DD-A9EF-4F8CA466BE55}">
      <dgm:prSet/>
      <dgm:spPr/>
      <dgm:t>
        <a:bodyPr/>
        <a:lstStyle/>
        <a:p>
          <a:endParaRPr kumimoji="1" lang="ja-JP" altLang="en-US"/>
        </a:p>
      </dgm:t>
    </dgm:pt>
    <dgm:pt modelId="{BC91C4B5-9BFD-4016-8355-D855BCCC18E7}" type="sibTrans" cxnId="{286765F1-A1CD-47DD-A9EF-4F8CA466BE55}">
      <dgm:prSet/>
      <dgm:spPr/>
      <dgm:t>
        <a:bodyPr/>
        <a:lstStyle/>
        <a:p>
          <a:endParaRPr kumimoji="1" lang="ja-JP" altLang="en-US"/>
        </a:p>
      </dgm:t>
    </dgm:pt>
    <dgm:pt modelId="{3626EC50-1994-4A7E-B101-6C329FDBC5B9}">
      <dgm:prSet phldrT="[テキスト]" phldr="1"/>
      <dgm:spPr/>
      <dgm:t>
        <a:bodyPr/>
        <a:lstStyle/>
        <a:p>
          <a:endParaRPr kumimoji="1" lang="ja-JP" altLang="en-US"/>
        </a:p>
      </dgm:t>
    </dgm:pt>
    <dgm:pt modelId="{8C164989-6C3F-4431-A284-6A070AB40129}" type="parTrans" cxnId="{7886DE2D-4DF9-4FAF-B9F7-1164078E9013}">
      <dgm:prSet/>
      <dgm:spPr/>
      <dgm:t>
        <a:bodyPr/>
        <a:lstStyle/>
        <a:p>
          <a:endParaRPr kumimoji="1" lang="ja-JP" altLang="en-US"/>
        </a:p>
      </dgm:t>
    </dgm:pt>
    <dgm:pt modelId="{DFC58CFB-6D89-4ED9-9700-58C5A17804E7}" type="sibTrans" cxnId="{7886DE2D-4DF9-4FAF-B9F7-1164078E9013}">
      <dgm:prSet/>
      <dgm:spPr/>
      <dgm:t>
        <a:bodyPr/>
        <a:lstStyle/>
        <a:p>
          <a:endParaRPr kumimoji="1" lang="ja-JP" altLang="en-US"/>
        </a:p>
      </dgm:t>
    </dgm:pt>
    <dgm:pt modelId="{DE0DA77F-178D-4AEE-9FD8-62223A01041F}">
      <dgm:prSet phldrT="[テキスト]" custT="1">
        <dgm:style>
          <a:lnRef idx="0">
            <a:schemeClr val="accent2"/>
          </a:lnRef>
          <a:fillRef idx="3">
            <a:schemeClr val="accent2"/>
          </a:fillRef>
          <a:effectRef idx="3">
            <a:schemeClr val="accent2"/>
          </a:effectRef>
          <a:fontRef idx="minor">
            <a:schemeClr val="lt1"/>
          </a:fontRef>
        </dgm:style>
      </dgm:prSet>
      <dgm:spPr/>
      <dgm:t>
        <a:bodyPr/>
        <a:lstStyle/>
        <a:p>
          <a:r>
            <a:rPr kumimoji="1" lang="ja-JP" altLang="en-US" sz="2400" b="0" dirty="0" smtClean="0">
              <a:solidFill>
                <a:srgbClr val="FFFF00"/>
              </a:solidFill>
            </a:rPr>
            <a:t>保証の</a:t>
          </a:r>
          <a:r>
            <a:rPr kumimoji="1" lang="en-US" altLang="ja-JP" sz="2400" b="0" dirty="0" smtClean="0">
              <a:solidFill>
                <a:srgbClr val="FFFF00"/>
              </a:solidFill>
            </a:rPr>
            <a:t/>
          </a:r>
          <a:br>
            <a:rPr kumimoji="1" lang="en-US" altLang="ja-JP" sz="2400" b="0" dirty="0" smtClean="0">
              <a:solidFill>
                <a:srgbClr val="FFFF00"/>
              </a:solidFill>
            </a:rPr>
          </a:br>
          <a:r>
            <a:rPr kumimoji="1" lang="ja-JP" altLang="en-US" sz="2400" b="0" dirty="0" smtClean="0">
              <a:solidFill>
                <a:srgbClr val="FFFF00"/>
              </a:solidFill>
            </a:rPr>
            <a:t>規定の準用</a:t>
          </a:r>
          <a:r>
            <a:rPr kumimoji="1" lang="ja-JP" altLang="en-US" sz="2400" b="1" dirty="0" smtClean="0">
              <a:solidFill>
                <a:srgbClr val="FFFF00"/>
              </a:solidFill>
            </a:rPr>
            <a:t>：</a:t>
          </a:r>
          <a:r>
            <a:rPr kumimoji="1" lang="en-US" altLang="ja-JP" sz="2400" b="1" dirty="0" smtClean="0"/>
            <a:t/>
          </a:r>
          <a:br>
            <a:rPr kumimoji="1" lang="en-US" altLang="ja-JP" sz="2400" b="1" dirty="0" smtClean="0"/>
          </a:br>
          <a:r>
            <a:rPr kumimoji="1" lang="ja-JP" altLang="en-US" sz="2400" b="1" dirty="0" smtClean="0">
              <a:hlinkClick xmlns:r="http://schemas.openxmlformats.org/officeDocument/2006/relationships" r:id="rId6" action="ppaction://hlinksldjump"/>
            </a:rPr>
            <a:t>請求</a:t>
          </a:r>
          <a:endParaRPr kumimoji="1" lang="ja-JP" altLang="en-US" sz="2400" b="1" dirty="0"/>
        </a:p>
      </dgm:t>
    </dgm:pt>
    <dgm:pt modelId="{AC8DBD72-B499-460E-B835-B3771AD58BDB}" type="parTrans" cxnId="{AC59C883-15F0-4BBA-A4BA-64BFB6B0C265}">
      <dgm:prSet/>
      <dgm:spPr/>
      <dgm:t>
        <a:bodyPr/>
        <a:lstStyle/>
        <a:p>
          <a:endParaRPr kumimoji="1" lang="ja-JP" altLang="en-US"/>
        </a:p>
      </dgm:t>
    </dgm:pt>
    <dgm:pt modelId="{28B61693-9EC6-48D9-8041-EA8498684F2C}" type="sibTrans" cxnId="{AC59C883-15F0-4BBA-A4BA-64BFB6B0C265}">
      <dgm:prSet/>
      <dgm:spPr/>
      <dgm:t>
        <a:bodyPr/>
        <a:lstStyle/>
        <a:p>
          <a:endParaRPr kumimoji="1" lang="ja-JP" altLang="en-US"/>
        </a:p>
      </dgm:t>
    </dgm:pt>
    <dgm:pt modelId="{F84B6728-E01A-4E1E-8A04-FCF7AD2CA937}" type="pres">
      <dgm:prSet presAssocID="{80DC40EC-751E-4224-9DB5-40E9369AA8BE}" presName="cycle" presStyleCnt="0">
        <dgm:presLayoutVars>
          <dgm:chMax val="1"/>
          <dgm:dir/>
          <dgm:animLvl val="ctr"/>
          <dgm:resizeHandles val="exact"/>
        </dgm:presLayoutVars>
      </dgm:prSet>
      <dgm:spPr/>
      <dgm:t>
        <a:bodyPr/>
        <a:lstStyle/>
        <a:p>
          <a:endParaRPr kumimoji="1" lang="ja-JP" altLang="en-US"/>
        </a:p>
      </dgm:t>
    </dgm:pt>
    <dgm:pt modelId="{261FBE65-02F0-4C78-A732-A114CD27FDD2}" type="pres">
      <dgm:prSet presAssocID="{8F41E1BC-2AE5-4455-9375-A7022695FEA1}" presName="centerShape" presStyleLbl="node0" presStyleIdx="0" presStyleCnt="1" custScaleX="159948" custScaleY="79713" custLinFactNeighborY="-1954"/>
      <dgm:spPr/>
      <dgm:t>
        <a:bodyPr/>
        <a:lstStyle/>
        <a:p>
          <a:endParaRPr kumimoji="1" lang="ja-JP" altLang="en-US"/>
        </a:p>
      </dgm:t>
    </dgm:pt>
    <dgm:pt modelId="{158FDBE1-B25B-40A4-B7A8-A74432E4D444}" type="pres">
      <dgm:prSet presAssocID="{EF5B0504-23A1-4826-B795-A5E68AE8DE1F}" presName="parTrans" presStyleLbl="bgSibTrans2D1" presStyleIdx="0" presStyleCnt="3"/>
      <dgm:spPr/>
      <dgm:t>
        <a:bodyPr/>
        <a:lstStyle/>
        <a:p>
          <a:endParaRPr kumimoji="1" lang="ja-JP" altLang="en-US"/>
        </a:p>
      </dgm:t>
    </dgm:pt>
    <dgm:pt modelId="{2B32E33D-E032-4411-A53F-253806A920F0}" type="pres">
      <dgm:prSet presAssocID="{27A32E5A-EA23-4E06-8B91-6484C21BB22D}" presName="node" presStyleLbl="node1" presStyleIdx="0" presStyleCnt="3" custScaleX="110000" custRadScaleRad="114388" custRadScaleInc="-8177">
        <dgm:presLayoutVars>
          <dgm:bulletEnabled val="1"/>
        </dgm:presLayoutVars>
      </dgm:prSet>
      <dgm:spPr/>
      <dgm:t>
        <a:bodyPr/>
        <a:lstStyle/>
        <a:p>
          <a:endParaRPr kumimoji="1" lang="ja-JP" altLang="en-US"/>
        </a:p>
      </dgm:t>
    </dgm:pt>
    <dgm:pt modelId="{B9B4B457-426B-4380-BB94-80423442C8AB}" type="pres">
      <dgm:prSet presAssocID="{A390D3BD-ECC6-49CA-A2BD-DEA29093BD97}" presName="parTrans" presStyleLbl="bgSibTrans2D1" presStyleIdx="1" presStyleCnt="3"/>
      <dgm:spPr/>
      <dgm:t>
        <a:bodyPr/>
        <a:lstStyle/>
        <a:p>
          <a:endParaRPr kumimoji="1" lang="ja-JP" altLang="en-US"/>
        </a:p>
      </dgm:t>
    </dgm:pt>
    <dgm:pt modelId="{08CC35D3-009D-4713-A2FC-330D12EB061A}" type="pres">
      <dgm:prSet presAssocID="{D2455C34-DE05-4DE9-A900-119E8758EAB1}" presName="node" presStyleLbl="node1" presStyleIdx="1" presStyleCnt="3" custScaleX="110000" custRadScaleRad="88346">
        <dgm:presLayoutVars>
          <dgm:bulletEnabled val="1"/>
        </dgm:presLayoutVars>
      </dgm:prSet>
      <dgm:spPr/>
      <dgm:t>
        <a:bodyPr/>
        <a:lstStyle/>
        <a:p>
          <a:endParaRPr kumimoji="1" lang="ja-JP" altLang="en-US"/>
        </a:p>
      </dgm:t>
    </dgm:pt>
    <dgm:pt modelId="{0CA8166E-E19D-46FE-8B5D-D83B843EC60B}" type="pres">
      <dgm:prSet presAssocID="{AC8DBD72-B499-460E-B835-B3771AD58BDB}" presName="parTrans" presStyleLbl="bgSibTrans2D1" presStyleIdx="2" presStyleCnt="3"/>
      <dgm:spPr/>
      <dgm:t>
        <a:bodyPr/>
        <a:lstStyle/>
        <a:p>
          <a:endParaRPr kumimoji="1" lang="ja-JP" altLang="en-US"/>
        </a:p>
      </dgm:t>
    </dgm:pt>
    <dgm:pt modelId="{295414A7-C7C4-4A25-8408-135ED35E5BAB}" type="pres">
      <dgm:prSet presAssocID="{DE0DA77F-178D-4AEE-9FD8-62223A01041F}" presName="node" presStyleLbl="node1" presStyleIdx="2" presStyleCnt="3" custScaleX="110000" custRadScaleRad="114388" custRadScaleInc="8177">
        <dgm:presLayoutVars>
          <dgm:bulletEnabled val="1"/>
        </dgm:presLayoutVars>
      </dgm:prSet>
      <dgm:spPr/>
      <dgm:t>
        <a:bodyPr/>
        <a:lstStyle/>
        <a:p>
          <a:endParaRPr kumimoji="1" lang="ja-JP" altLang="en-US"/>
        </a:p>
      </dgm:t>
    </dgm:pt>
  </dgm:ptLst>
  <dgm:cxnLst>
    <dgm:cxn modelId="{C433AA46-6366-48B9-AF9B-B48CF7E3477D}" type="presOf" srcId="{8F41E1BC-2AE5-4455-9375-A7022695FEA1}" destId="{261FBE65-02F0-4C78-A732-A114CD27FDD2}" srcOrd="0" destOrd="0" presId="urn:microsoft.com/office/officeart/2005/8/layout/radial4"/>
    <dgm:cxn modelId="{AC59C883-15F0-4BBA-A4BA-64BFB6B0C265}" srcId="{8F41E1BC-2AE5-4455-9375-A7022695FEA1}" destId="{DE0DA77F-178D-4AEE-9FD8-62223A01041F}" srcOrd="2" destOrd="0" parTransId="{AC8DBD72-B499-460E-B835-B3771AD58BDB}" sibTransId="{28B61693-9EC6-48D9-8041-EA8498684F2C}"/>
    <dgm:cxn modelId="{286765F1-A1CD-47DD-A9EF-4F8CA466BE55}" srcId="{785C267A-F4D5-4A90-A4DF-B4B7614DD0CE}" destId="{958E3805-8935-4A25-B308-E04336956268}" srcOrd="0" destOrd="0" parTransId="{379FE409-69A2-4EDA-979D-E17B1512EE9F}" sibTransId="{BC91C4B5-9BFD-4016-8355-D855BCCC18E7}"/>
    <dgm:cxn modelId="{F4E92FAA-5785-4A87-81C4-E79EC197FB95}" srcId="{80DC40EC-751E-4224-9DB5-40E9369AA8BE}" destId="{785C267A-F4D5-4A90-A4DF-B4B7614DD0CE}" srcOrd="2" destOrd="0" parTransId="{D9C2E263-94BF-4CEE-AEDC-9330647BA5E5}" sibTransId="{E1764DD0-C43E-4048-BB82-309AE57F7B0F}"/>
    <dgm:cxn modelId="{55C1B7EA-E400-4C31-9C0B-00B172F68F42}" srcId="{0A25BB85-C4F9-457F-9864-43C2D29F6F9B}" destId="{27897A75-44A4-4BA6-B55D-5603130BE4E4}" srcOrd="0" destOrd="0" parTransId="{5FB2459E-08EF-4620-99C9-520425328DCA}" sibTransId="{1A50361A-60CD-4DC7-912A-1C0CED5F8130}"/>
    <dgm:cxn modelId="{31CCDE6F-EB6F-44F5-AFB7-142C917C17B4}" type="presOf" srcId="{D2455C34-DE05-4DE9-A900-119E8758EAB1}" destId="{08CC35D3-009D-4713-A2FC-330D12EB061A}" srcOrd="0" destOrd="0" presId="urn:microsoft.com/office/officeart/2005/8/layout/radial4"/>
    <dgm:cxn modelId="{F876BD07-A91D-40A1-9639-33EED5C66375}" srcId="{80DC40EC-751E-4224-9DB5-40E9369AA8BE}" destId="{8F41E1BC-2AE5-4455-9375-A7022695FEA1}" srcOrd="0" destOrd="0" parTransId="{00BE6FD0-5643-4AAB-85FF-6E5E2065F162}" sibTransId="{55DF15E6-FA8C-41FB-A094-F6E573205214}"/>
    <dgm:cxn modelId="{2A65B1FD-4944-4E5D-8651-67F5AF748DA5}" srcId="{8F41E1BC-2AE5-4455-9375-A7022695FEA1}" destId="{27A32E5A-EA23-4E06-8B91-6484C21BB22D}" srcOrd="0" destOrd="0" parTransId="{EF5B0504-23A1-4826-B795-A5E68AE8DE1F}" sibTransId="{FA5AB691-4FA3-4C9F-8EB1-496BF673B325}"/>
    <dgm:cxn modelId="{79A4E68D-C8CC-478D-BC7E-CF5429F5D7A0}" srcId="{8F41E1BC-2AE5-4455-9375-A7022695FEA1}" destId="{D2455C34-DE05-4DE9-A900-119E8758EAB1}" srcOrd="1" destOrd="0" parTransId="{A390D3BD-ECC6-49CA-A2BD-DEA29093BD97}" sibTransId="{26381D20-338A-4A5C-B9BC-86164B50AC58}"/>
    <dgm:cxn modelId="{27D1A856-F5A9-4ABF-A4A9-70277572D414}" type="presOf" srcId="{80DC40EC-751E-4224-9DB5-40E9369AA8BE}" destId="{F84B6728-E01A-4E1E-8A04-FCF7AD2CA937}" srcOrd="0" destOrd="0" presId="urn:microsoft.com/office/officeart/2005/8/layout/radial4"/>
    <dgm:cxn modelId="{25717D1E-4D8C-476E-8D45-D765FDA447D4}" type="presOf" srcId="{DE0DA77F-178D-4AEE-9FD8-62223A01041F}" destId="{295414A7-C7C4-4A25-8408-135ED35E5BAB}" srcOrd="0" destOrd="0" presId="urn:microsoft.com/office/officeart/2005/8/layout/radial4"/>
    <dgm:cxn modelId="{E5FE49AA-45CA-44A2-A7C9-554B6D0F54D6}" type="presOf" srcId="{A390D3BD-ECC6-49CA-A2BD-DEA29093BD97}" destId="{B9B4B457-426B-4380-BB94-80423442C8AB}" srcOrd="0" destOrd="0" presId="urn:microsoft.com/office/officeart/2005/8/layout/radial4"/>
    <dgm:cxn modelId="{EA8D7644-0826-42B1-960D-6F68085A6E54}" type="presOf" srcId="{EF5B0504-23A1-4826-B795-A5E68AE8DE1F}" destId="{158FDBE1-B25B-40A4-B7A8-A74432E4D444}" srcOrd="0" destOrd="0" presId="urn:microsoft.com/office/officeart/2005/8/layout/radial4"/>
    <dgm:cxn modelId="{9B7F6746-841C-4A8B-B9D6-8BAAD7274E68}" srcId="{0A25BB85-C4F9-457F-9864-43C2D29F6F9B}" destId="{12FC2E6A-A752-417D-A86C-1919AA048459}" srcOrd="1" destOrd="0" parTransId="{74839908-8A4E-49E0-9A65-3D58A1105981}" sibTransId="{2623428F-C711-4957-9541-25C4C69F81AB}"/>
    <dgm:cxn modelId="{7F28BB3F-5008-4459-AB94-8133277C4646}" srcId="{80DC40EC-751E-4224-9DB5-40E9369AA8BE}" destId="{0A25BB85-C4F9-457F-9864-43C2D29F6F9B}" srcOrd="1" destOrd="0" parTransId="{0D43AD08-EDAF-40BE-8E10-A86C4E9D79E7}" sibTransId="{C35C4B9B-832A-4D65-A18A-907A2D75B85F}"/>
    <dgm:cxn modelId="{7886DE2D-4DF9-4FAF-B9F7-1164078E9013}" srcId="{785C267A-F4D5-4A90-A4DF-B4B7614DD0CE}" destId="{3626EC50-1994-4A7E-B101-6C329FDBC5B9}" srcOrd="1" destOrd="0" parTransId="{8C164989-6C3F-4431-A284-6A070AB40129}" sibTransId="{DFC58CFB-6D89-4ED9-9700-58C5A17804E7}"/>
    <dgm:cxn modelId="{CA6D8699-9A69-43B3-98B1-D98539EEB9B3}" type="presOf" srcId="{27A32E5A-EA23-4E06-8B91-6484C21BB22D}" destId="{2B32E33D-E032-4411-A53F-253806A920F0}" srcOrd="0" destOrd="0" presId="urn:microsoft.com/office/officeart/2005/8/layout/radial4"/>
    <dgm:cxn modelId="{73F684C5-6A5C-45C9-B3FF-0DC04EDF891B}" type="presOf" srcId="{AC8DBD72-B499-460E-B835-B3771AD58BDB}" destId="{0CA8166E-E19D-46FE-8B5D-D83B843EC60B}" srcOrd="0" destOrd="0" presId="urn:microsoft.com/office/officeart/2005/8/layout/radial4"/>
    <dgm:cxn modelId="{4BA78326-02BA-4549-9EF0-5831E855FAC9}" type="presParOf" srcId="{F84B6728-E01A-4E1E-8A04-FCF7AD2CA937}" destId="{261FBE65-02F0-4C78-A732-A114CD27FDD2}" srcOrd="0" destOrd="0" presId="urn:microsoft.com/office/officeart/2005/8/layout/radial4"/>
    <dgm:cxn modelId="{84877CBC-C4E8-480E-A094-D099DAAC864A}" type="presParOf" srcId="{F84B6728-E01A-4E1E-8A04-FCF7AD2CA937}" destId="{158FDBE1-B25B-40A4-B7A8-A74432E4D444}" srcOrd="1" destOrd="0" presId="urn:microsoft.com/office/officeart/2005/8/layout/radial4"/>
    <dgm:cxn modelId="{57BE778A-3EB9-475E-AC9F-60248C7D8666}" type="presParOf" srcId="{F84B6728-E01A-4E1E-8A04-FCF7AD2CA937}" destId="{2B32E33D-E032-4411-A53F-253806A920F0}" srcOrd="2" destOrd="0" presId="urn:microsoft.com/office/officeart/2005/8/layout/radial4"/>
    <dgm:cxn modelId="{14A6B0A6-23C3-42C7-A969-9C76BCC90D59}" type="presParOf" srcId="{F84B6728-E01A-4E1E-8A04-FCF7AD2CA937}" destId="{B9B4B457-426B-4380-BB94-80423442C8AB}" srcOrd="3" destOrd="0" presId="urn:microsoft.com/office/officeart/2005/8/layout/radial4"/>
    <dgm:cxn modelId="{BD17D650-3078-44C3-BFE3-139F188EDD76}" type="presParOf" srcId="{F84B6728-E01A-4E1E-8A04-FCF7AD2CA937}" destId="{08CC35D3-009D-4713-A2FC-330D12EB061A}" srcOrd="4" destOrd="0" presId="urn:microsoft.com/office/officeart/2005/8/layout/radial4"/>
    <dgm:cxn modelId="{9ED33924-84D9-4DF0-AFB9-A5ED8D3C8585}" type="presParOf" srcId="{F84B6728-E01A-4E1E-8A04-FCF7AD2CA937}" destId="{0CA8166E-E19D-46FE-8B5D-D83B843EC60B}" srcOrd="5" destOrd="0" presId="urn:microsoft.com/office/officeart/2005/8/layout/radial4"/>
    <dgm:cxn modelId="{0F4FA584-F05F-4750-8645-FD67528419ED}" type="presParOf" srcId="{F84B6728-E01A-4E1E-8A04-FCF7AD2CA937}" destId="{295414A7-C7C4-4A25-8408-135ED35E5BAB}" srcOrd="6" destOrd="0" presId="urn:microsoft.com/office/officeart/2005/8/layout/radial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0DC40EC-751E-4224-9DB5-40E9369AA8BE}"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8F41E1BC-2AE5-4455-9375-A7022695FEA1}">
      <dgm:prSet phldrT="[テキスト]" custT="1">
        <dgm:style>
          <a:lnRef idx="0">
            <a:schemeClr val="accent4"/>
          </a:lnRef>
          <a:fillRef idx="3">
            <a:schemeClr val="accent4"/>
          </a:fillRef>
          <a:effectRef idx="3">
            <a:schemeClr val="accent4"/>
          </a:effectRef>
          <a:fontRef idx="minor">
            <a:schemeClr val="lt1"/>
          </a:fontRef>
        </dgm:style>
      </dgm:prSet>
      <dgm:spPr/>
      <dgm:t>
        <a:bodyPr/>
        <a:lstStyle/>
        <a:p>
          <a:r>
            <a:rPr kumimoji="1" lang="ja-JP" altLang="en-US" sz="2400" dirty="0" smtClean="0"/>
            <a:t>連帯債務者の一人に生じた事由の</a:t>
          </a:r>
          <a:r>
            <a:rPr kumimoji="1" lang="en-US" altLang="ja-JP" sz="2400" dirty="0" smtClean="0"/>
            <a:t/>
          </a:r>
          <a:br>
            <a:rPr kumimoji="1" lang="en-US" altLang="ja-JP" sz="2400" dirty="0" smtClean="0"/>
          </a:br>
          <a:r>
            <a:rPr kumimoji="1" lang="ja-JP" altLang="en-US" sz="2400" b="1" dirty="0" smtClean="0">
              <a:solidFill>
                <a:srgbClr val="FFFF00"/>
              </a:solidFill>
            </a:rPr>
            <a:t>絶対的効力</a:t>
          </a:r>
          <a:endParaRPr kumimoji="1" lang="ja-JP" altLang="en-US" sz="2400" b="1" dirty="0">
            <a:solidFill>
              <a:srgbClr val="FFFF00"/>
            </a:solidFill>
          </a:endParaRPr>
        </a:p>
      </dgm:t>
    </dgm:pt>
    <dgm:pt modelId="{00BE6FD0-5643-4AAB-85FF-6E5E2065F162}" type="parTrans" cxnId="{F876BD07-A91D-40A1-9639-33EED5C66375}">
      <dgm:prSet/>
      <dgm:spPr/>
      <dgm:t>
        <a:bodyPr/>
        <a:lstStyle/>
        <a:p>
          <a:endParaRPr kumimoji="1" lang="ja-JP" altLang="en-US"/>
        </a:p>
      </dgm:t>
    </dgm:pt>
    <dgm:pt modelId="{55DF15E6-FA8C-41FB-A094-F6E573205214}" type="sibTrans" cxnId="{F876BD07-A91D-40A1-9639-33EED5C66375}">
      <dgm:prSet/>
      <dgm:spPr/>
      <dgm:t>
        <a:bodyPr/>
        <a:lstStyle/>
        <a:p>
          <a:endParaRPr kumimoji="1" lang="ja-JP" altLang="en-US"/>
        </a:p>
      </dgm:t>
    </dgm:pt>
    <dgm:pt modelId="{27A32E5A-EA23-4E06-8B91-6484C21BB22D}">
      <dgm:prSet phldrT="[テキスト]" custT="1">
        <dgm:style>
          <a:lnRef idx="0">
            <a:schemeClr val="accent3"/>
          </a:lnRef>
          <a:fillRef idx="3">
            <a:schemeClr val="accent3"/>
          </a:fillRef>
          <a:effectRef idx="3">
            <a:schemeClr val="accent3"/>
          </a:effectRef>
          <a:fontRef idx="minor">
            <a:schemeClr val="lt1"/>
          </a:fontRef>
        </dgm:style>
      </dgm:prSet>
      <dgm:spPr/>
      <dgm:t>
        <a:bodyPr/>
        <a:lstStyle/>
        <a:p>
          <a:r>
            <a:rPr kumimoji="1" lang="ja-JP" altLang="en-US" sz="2400" b="0" dirty="0" smtClean="0">
              <a:solidFill>
                <a:srgbClr val="FFFF00"/>
              </a:solidFill>
            </a:rPr>
            <a:t>付従性のみ：</a:t>
          </a:r>
          <a:r>
            <a:rPr kumimoji="1" lang="en-US" altLang="ja-JP" sz="2400" b="0" dirty="0" smtClean="0">
              <a:solidFill>
                <a:srgbClr val="FFFF00"/>
              </a:solidFill>
            </a:rPr>
            <a:t/>
          </a:r>
          <a:br>
            <a:rPr kumimoji="1" lang="en-US" altLang="ja-JP" sz="2400" b="0" dirty="0" smtClean="0">
              <a:solidFill>
                <a:srgbClr val="FFFF00"/>
              </a:solidFill>
            </a:rPr>
          </a:br>
          <a:r>
            <a:rPr kumimoji="1" lang="ja-JP" altLang="en-US" sz="2400" b="1" dirty="0" smtClean="0"/>
            <a:t>不成立</a:t>
          </a:r>
          <a:r>
            <a:rPr kumimoji="1" lang="ja-JP" altLang="en-US" sz="2400" b="0" dirty="0" smtClean="0"/>
            <a:t>，</a:t>
          </a:r>
          <a:r>
            <a:rPr kumimoji="1" lang="ja-JP" altLang="en-US" sz="2400" b="0" dirty="0" smtClean="0">
              <a:hlinkClick xmlns:r="http://schemas.openxmlformats.org/officeDocument/2006/relationships" r:id="rId1" action="ppaction://hlinksldjump"/>
            </a:rPr>
            <a:t>取消・</a:t>
          </a:r>
          <a:r>
            <a:rPr kumimoji="1" lang="ja-JP" altLang="en-US" sz="2400" b="1" dirty="0" smtClean="0">
              <a:hlinkClick xmlns:r="http://schemas.openxmlformats.org/officeDocument/2006/relationships" r:id="rId1" action="ppaction://hlinksldjump"/>
            </a:rPr>
            <a:t>無効</a:t>
          </a:r>
          <a:r>
            <a:rPr kumimoji="1" lang="ja-JP" altLang="en-US" sz="2400" b="1" dirty="0" smtClean="0"/>
            <a:t>，</a:t>
          </a:r>
          <a:r>
            <a:rPr kumimoji="1" lang="ja-JP" altLang="en-US" sz="2400" b="1" dirty="0" smtClean="0">
              <a:hlinkClick xmlns:r="http://schemas.openxmlformats.org/officeDocument/2006/relationships" r:id="rId2" action="ppaction://hlinksldjump"/>
            </a:rPr>
            <a:t>免除</a:t>
          </a:r>
          <a:r>
            <a:rPr kumimoji="1" lang="ja-JP" altLang="en-US" sz="2400" b="1" dirty="0" smtClean="0"/>
            <a:t>，</a:t>
          </a:r>
          <a:r>
            <a:rPr kumimoji="1" lang="en-US" altLang="ja-JP" sz="2400" b="1" dirty="0" smtClean="0"/>
            <a:t/>
          </a:r>
          <a:br>
            <a:rPr kumimoji="1" lang="en-US" altLang="ja-JP" sz="2400" b="1" dirty="0" smtClean="0"/>
          </a:br>
          <a:r>
            <a:rPr kumimoji="1" lang="ja-JP" altLang="en-US" sz="2400" b="1" dirty="0" smtClean="0">
              <a:hlinkClick xmlns:r="http://schemas.openxmlformats.org/officeDocument/2006/relationships" r:id="rId3" action="ppaction://hlinksldjump"/>
            </a:rPr>
            <a:t>消滅時効</a:t>
          </a:r>
          <a:endParaRPr kumimoji="1" lang="ja-JP" altLang="en-US" sz="2400" b="1" dirty="0"/>
        </a:p>
      </dgm:t>
    </dgm:pt>
    <dgm:pt modelId="{EF5B0504-23A1-4826-B795-A5E68AE8DE1F}" type="parTrans" cxnId="{2A65B1FD-4944-4E5D-8651-67F5AF748DA5}">
      <dgm:prSet/>
      <dgm:spPr/>
      <dgm:t>
        <a:bodyPr/>
        <a:lstStyle/>
        <a:p>
          <a:endParaRPr kumimoji="1" lang="ja-JP" altLang="en-US"/>
        </a:p>
      </dgm:t>
    </dgm:pt>
    <dgm:pt modelId="{FA5AB691-4FA3-4C9F-8EB1-496BF673B325}" type="sibTrans" cxnId="{2A65B1FD-4944-4E5D-8651-67F5AF748DA5}">
      <dgm:prSet/>
      <dgm:spPr/>
      <dgm:t>
        <a:bodyPr/>
        <a:lstStyle/>
        <a:p>
          <a:endParaRPr kumimoji="1" lang="ja-JP" altLang="en-US"/>
        </a:p>
      </dgm:t>
    </dgm:pt>
    <dgm:pt modelId="{D2455C34-DE05-4DE9-A900-119E8758EAB1}">
      <dgm:prSet phldrT="[テキスト]" custT="1">
        <dgm:style>
          <a:lnRef idx="0">
            <a:schemeClr val="accent5"/>
          </a:lnRef>
          <a:fillRef idx="3">
            <a:schemeClr val="accent5"/>
          </a:fillRef>
          <a:effectRef idx="3">
            <a:schemeClr val="accent5"/>
          </a:effectRef>
          <a:fontRef idx="minor">
            <a:schemeClr val="lt1"/>
          </a:fontRef>
        </dgm:style>
      </dgm:prSet>
      <dgm:spPr/>
      <dgm:t>
        <a:bodyPr/>
        <a:lstStyle/>
        <a:p>
          <a:r>
            <a:rPr kumimoji="1" lang="ja-JP" altLang="en-US" sz="2400" b="0" dirty="0" smtClean="0">
              <a:solidFill>
                <a:srgbClr val="FFFF00"/>
              </a:solidFill>
            </a:rPr>
            <a:t>付従性＋求償：</a:t>
          </a:r>
          <a:r>
            <a:rPr kumimoji="1" lang="en-US" altLang="ja-JP" sz="2400" b="0" dirty="0" smtClean="0">
              <a:solidFill>
                <a:srgbClr val="FFFF00"/>
              </a:solidFill>
            </a:rPr>
            <a:t/>
          </a:r>
          <a:br>
            <a:rPr kumimoji="1" lang="en-US" altLang="ja-JP" sz="2400" b="0" dirty="0" smtClean="0">
              <a:solidFill>
                <a:srgbClr val="FFFF00"/>
              </a:solidFill>
            </a:rPr>
          </a:br>
          <a:r>
            <a:rPr kumimoji="1" lang="ja-JP" altLang="en-US" sz="2400" b="1" dirty="0" smtClean="0">
              <a:hlinkClick xmlns:r="http://schemas.openxmlformats.org/officeDocument/2006/relationships" r:id="rId4" action="ppaction://hlinksldjump"/>
            </a:rPr>
            <a:t>弁済</a:t>
          </a:r>
          <a:r>
            <a:rPr kumimoji="1" lang="ja-JP" altLang="en-US" sz="2400" b="1" dirty="0" smtClean="0"/>
            <a:t>，</a:t>
          </a:r>
          <a:r>
            <a:rPr kumimoji="1" lang="ja-JP" altLang="en-US" sz="2400" b="1" dirty="0" smtClean="0">
              <a:hlinkClick xmlns:r="http://schemas.openxmlformats.org/officeDocument/2006/relationships" r:id="rId5" action="ppaction://hlinksldjump"/>
            </a:rPr>
            <a:t>更改・代物弁済</a:t>
          </a:r>
          <a:r>
            <a:rPr kumimoji="1" lang="ja-JP" altLang="en-US" sz="2400" b="1" dirty="0" smtClean="0"/>
            <a:t>，相殺，</a:t>
          </a:r>
          <a:r>
            <a:rPr kumimoji="1" lang="ja-JP" altLang="en-US" sz="2400" b="1" dirty="0" smtClean="0">
              <a:hlinkClick xmlns:r="http://schemas.openxmlformats.org/officeDocument/2006/relationships" r:id="rId5" action="ppaction://hlinksldjump"/>
            </a:rPr>
            <a:t>混同</a:t>
          </a:r>
          <a:endParaRPr kumimoji="1" lang="ja-JP" altLang="en-US" sz="2400" b="1" dirty="0"/>
        </a:p>
      </dgm:t>
    </dgm:pt>
    <dgm:pt modelId="{A390D3BD-ECC6-49CA-A2BD-DEA29093BD97}" type="parTrans" cxnId="{79A4E68D-C8CC-478D-BC7E-CF5429F5D7A0}">
      <dgm:prSet/>
      <dgm:spPr/>
      <dgm:t>
        <a:bodyPr/>
        <a:lstStyle/>
        <a:p>
          <a:endParaRPr kumimoji="1" lang="ja-JP" altLang="en-US"/>
        </a:p>
      </dgm:t>
    </dgm:pt>
    <dgm:pt modelId="{26381D20-338A-4A5C-B9BC-86164B50AC58}" type="sibTrans" cxnId="{79A4E68D-C8CC-478D-BC7E-CF5429F5D7A0}">
      <dgm:prSet/>
      <dgm:spPr/>
      <dgm:t>
        <a:bodyPr/>
        <a:lstStyle/>
        <a:p>
          <a:endParaRPr kumimoji="1" lang="ja-JP" altLang="en-US"/>
        </a:p>
      </dgm:t>
    </dgm:pt>
    <dgm:pt modelId="{0A25BB85-C4F9-457F-9864-43C2D29F6F9B}">
      <dgm:prSet phldrT="[テキスト]" phldr="1"/>
      <dgm:spPr/>
      <dgm:t>
        <a:bodyPr/>
        <a:lstStyle/>
        <a:p>
          <a:endParaRPr kumimoji="1" lang="ja-JP" altLang="en-US"/>
        </a:p>
      </dgm:t>
    </dgm:pt>
    <dgm:pt modelId="{0D43AD08-EDAF-40BE-8E10-A86C4E9D79E7}" type="parTrans" cxnId="{7F28BB3F-5008-4459-AB94-8133277C4646}">
      <dgm:prSet/>
      <dgm:spPr/>
      <dgm:t>
        <a:bodyPr/>
        <a:lstStyle/>
        <a:p>
          <a:endParaRPr kumimoji="1" lang="ja-JP" altLang="en-US"/>
        </a:p>
      </dgm:t>
    </dgm:pt>
    <dgm:pt modelId="{C35C4B9B-832A-4D65-A18A-907A2D75B85F}" type="sibTrans" cxnId="{7F28BB3F-5008-4459-AB94-8133277C4646}">
      <dgm:prSet/>
      <dgm:spPr/>
      <dgm:t>
        <a:bodyPr/>
        <a:lstStyle/>
        <a:p>
          <a:endParaRPr kumimoji="1" lang="ja-JP" altLang="en-US"/>
        </a:p>
      </dgm:t>
    </dgm:pt>
    <dgm:pt modelId="{27897A75-44A4-4BA6-B55D-5603130BE4E4}">
      <dgm:prSet phldrT="[テキスト]" phldr="1"/>
      <dgm:spPr/>
      <dgm:t>
        <a:bodyPr/>
        <a:lstStyle/>
        <a:p>
          <a:endParaRPr kumimoji="1" lang="ja-JP" altLang="en-US"/>
        </a:p>
      </dgm:t>
    </dgm:pt>
    <dgm:pt modelId="{5FB2459E-08EF-4620-99C9-520425328DCA}" type="parTrans" cxnId="{55C1B7EA-E400-4C31-9C0B-00B172F68F42}">
      <dgm:prSet/>
      <dgm:spPr/>
      <dgm:t>
        <a:bodyPr/>
        <a:lstStyle/>
        <a:p>
          <a:endParaRPr kumimoji="1" lang="ja-JP" altLang="en-US"/>
        </a:p>
      </dgm:t>
    </dgm:pt>
    <dgm:pt modelId="{1A50361A-60CD-4DC7-912A-1C0CED5F8130}" type="sibTrans" cxnId="{55C1B7EA-E400-4C31-9C0B-00B172F68F42}">
      <dgm:prSet/>
      <dgm:spPr/>
      <dgm:t>
        <a:bodyPr/>
        <a:lstStyle/>
        <a:p>
          <a:endParaRPr kumimoji="1" lang="ja-JP" altLang="en-US"/>
        </a:p>
      </dgm:t>
    </dgm:pt>
    <dgm:pt modelId="{12FC2E6A-A752-417D-A86C-1919AA048459}">
      <dgm:prSet phldrT="[テキスト]" phldr="1"/>
      <dgm:spPr/>
      <dgm:t>
        <a:bodyPr/>
        <a:lstStyle/>
        <a:p>
          <a:endParaRPr kumimoji="1" lang="ja-JP" altLang="en-US"/>
        </a:p>
      </dgm:t>
    </dgm:pt>
    <dgm:pt modelId="{74839908-8A4E-49E0-9A65-3D58A1105981}" type="parTrans" cxnId="{9B7F6746-841C-4A8B-B9D6-8BAAD7274E68}">
      <dgm:prSet/>
      <dgm:spPr/>
      <dgm:t>
        <a:bodyPr/>
        <a:lstStyle/>
        <a:p>
          <a:endParaRPr kumimoji="1" lang="ja-JP" altLang="en-US"/>
        </a:p>
      </dgm:t>
    </dgm:pt>
    <dgm:pt modelId="{2623428F-C711-4957-9541-25C4C69F81AB}" type="sibTrans" cxnId="{9B7F6746-841C-4A8B-B9D6-8BAAD7274E68}">
      <dgm:prSet/>
      <dgm:spPr/>
      <dgm:t>
        <a:bodyPr/>
        <a:lstStyle/>
        <a:p>
          <a:endParaRPr kumimoji="1" lang="ja-JP" altLang="en-US"/>
        </a:p>
      </dgm:t>
    </dgm:pt>
    <dgm:pt modelId="{785C267A-F4D5-4A90-A4DF-B4B7614DD0CE}">
      <dgm:prSet phldrT="[テキスト]" phldr="1"/>
      <dgm:spPr/>
      <dgm:t>
        <a:bodyPr/>
        <a:lstStyle/>
        <a:p>
          <a:endParaRPr kumimoji="1" lang="ja-JP" altLang="en-US"/>
        </a:p>
      </dgm:t>
    </dgm:pt>
    <dgm:pt modelId="{D9C2E263-94BF-4CEE-AEDC-9330647BA5E5}" type="parTrans" cxnId="{F4E92FAA-5785-4A87-81C4-E79EC197FB95}">
      <dgm:prSet/>
      <dgm:spPr/>
      <dgm:t>
        <a:bodyPr/>
        <a:lstStyle/>
        <a:p>
          <a:endParaRPr kumimoji="1" lang="ja-JP" altLang="en-US"/>
        </a:p>
      </dgm:t>
    </dgm:pt>
    <dgm:pt modelId="{E1764DD0-C43E-4048-BB82-309AE57F7B0F}" type="sibTrans" cxnId="{F4E92FAA-5785-4A87-81C4-E79EC197FB95}">
      <dgm:prSet/>
      <dgm:spPr/>
      <dgm:t>
        <a:bodyPr/>
        <a:lstStyle/>
        <a:p>
          <a:endParaRPr kumimoji="1" lang="ja-JP" altLang="en-US"/>
        </a:p>
      </dgm:t>
    </dgm:pt>
    <dgm:pt modelId="{958E3805-8935-4A25-B308-E04336956268}">
      <dgm:prSet phldrT="[テキスト]" phldr="1"/>
      <dgm:spPr/>
      <dgm:t>
        <a:bodyPr/>
        <a:lstStyle/>
        <a:p>
          <a:endParaRPr kumimoji="1" lang="ja-JP" altLang="en-US"/>
        </a:p>
      </dgm:t>
    </dgm:pt>
    <dgm:pt modelId="{379FE409-69A2-4EDA-979D-E17B1512EE9F}" type="parTrans" cxnId="{286765F1-A1CD-47DD-A9EF-4F8CA466BE55}">
      <dgm:prSet/>
      <dgm:spPr/>
      <dgm:t>
        <a:bodyPr/>
        <a:lstStyle/>
        <a:p>
          <a:endParaRPr kumimoji="1" lang="ja-JP" altLang="en-US"/>
        </a:p>
      </dgm:t>
    </dgm:pt>
    <dgm:pt modelId="{BC91C4B5-9BFD-4016-8355-D855BCCC18E7}" type="sibTrans" cxnId="{286765F1-A1CD-47DD-A9EF-4F8CA466BE55}">
      <dgm:prSet/>
      <dgm:spPr/>
      <dgm:t>
        <a:bodyPr/>
        <a:lstStyle/>
        <a:p>
          <a:endParaRPr kumimoji="1" lang="ja-JP" altLang="en-US"/>
        </a:p>
      </dgm:t>
    </dgm:pt>
    <dgm:pt modelId="{3626EC50-1994-4A7E-B101-6C329FDBC5B9}">
      <dgm:prSet phldrT="[テキスト]" phldr="1"/>
      <dgm:spPr/>
      <dgm:t>
        <a:bodyPr/>
        <a:lstStyle/>
        <a:p>
          <a:endParaRPr kumimoji="1" lang="ja-JP" altLang="en-US"/>
        </a:p>
      </dgm:t>
    </dgm:pt>
    <dgm:pt modelId="{8C164989-6C3F-4431-A284-6A070AB40129}" type="parTrans" cxnId="{7886DE2D-4DF9-4FAF-B9F7-1164078E9013}">
      <dgm:prSet/>
      <dgm:spPr/>
      <dgm:t>
        <a:bodyPr/>
        <a:lstStyle/>
        <a:p>
          <a:endParaRPr kumimoji="1" lang="ja-JP" altLang="en-US"/>
        </a:p>
      </dgm:t>
    </dgm:pt>
    <dgm:pt modelId="{DFC58CFB-6D89-4ED9-9700-58C5A17804E7}" type="sibTrans" cxnId="{7886DE2D-4DF9-4FAF-B9F7-1164078E9013}">
      <dgm:prSet/>
      <dgm:spPr/>
      <dgm:t>
        <a:bodyPr/>
        <a:lstStyle/>
        <a:p>
          <a:endParaRPr kumimoji="1" lang="ja-JP" altLang="en-US"/>
        </a:p>
      </dgm:t>
    </dgm:pt>
    <dgm:pt modelId="{DE0DA77F-178D-4AEE-9FD8-62223A01041F}">
      <dgm:prSet phldrT="[テキスト]" custT="1">
        <dgm:style>
          <a:lnRef idx="0">
            <a:schemeClr val="accent2"/>
          </a:lnRef>
          <a:fillRef idx="3">
            <a:schemeClr val="accent2"/>
          </a:fillRef>
          <a:effectRef idx="3">
            <a:schemeClr val="accent2"/>
          </a:effectRef>
          <a:fontRef idx="minor">
            <a:schemeClr val="lt1"/>
          </a:fontRef>
        </dgm:style>
      </dgm:prSet>
      <dgm:spPr/>
      <dgm:t>
        <a:bodyPr/>
        <a:lstStyle/>
        <a:p>
          <a:r>
            <a:rPr kumimoji="1" lang="ja-JP" altLang="en-US" sz="2400" b="0" dirty="0" smtClean="0">
              <a:solidFill>
                <a:srgbClr val="FFFF00"/>
              </a:solidFill>
            </a:rPr>
            <a:t>保証の</a:t>
          </a:r>
          <a:r>
            <a:rPr kumimoji="1" lang="en-US" altLang="ja-JP" sz="2400" b="0" dirty="0" smtClean="0">
              <a:solidFill>
                <a:srgbClr val="FFFF00"/>
              </a:solidFill>
            </a:rPr>
            <a:t/>
          </a:r>
          <a:br>
            <a:rPr kumimoji="1" lang="en-US" altLang="ja-JP" sz="2400" b="0" dirty="0" smtClean="0">
              <a:solidFill>
                <a:srgbClr val="FFFF00"/>
              </a:solidFill>
            </a:rPr>
          </a:br>
          <a:r>
            <a:rPr kumimoji="1" lang="ja-JP" altLang="en-US" sz="2400" b="0" dirty="0" smtClean="0">
              <a:solidFill>
                <a:srgbClr val="FFFF00"/>
              </a:solidFill>
            </a:rPr>
            <a:t>規定の準用</a:t>
          </a:r>
          <a:r>
            <a:rPr kumimoji="1" lang="ja-JP" altLang="en-US" sz="2400" b="1" dirty="0" smtClean="0">
              <a:solidFill>
                <a:srgbClr val="FFFF00"/>
              </a:solidFill>
            </a:rPr>
            <a:t>：</a:t>
          </a:r>
          <a:r>
            <a:rPr kumimoji="1" lang="en-US" altLang="ja-JP" sz="2400" b="1" dirty="0" smtClean="0"/>
            <a:t/>
          </a:r>
          <a:br>
            <a:rPr kumimoji="1" lang="en-US" altLang="ja-JP" sz="2400" b="1" dirty="0" smtClean="0"/>
          </a:br>
          <a:r>
            <a:rPr kumimoji="1" lang="ja-JP" altLang="en-US" sz="2400" b="1" dirty="0" smtClean="0">
              <a:hlinkClick xmlns:r="http://schemas.openxmlformats.org/officeDocument/2006/relationships" r:id="rId6" action="ppaction://hlinksldjump"/>
            </a:rPr>
            <a:t>請求</a:t>
          </a:r>
          <a:endParaRPr kumimoji="1" lang="ja-JP" altLang="en-US" sz="2400" b="1" dirty="0"/>
        </a:p>
      </dgm:t>
    </dgm:pt>
    <dgm:pt modelId="{AC8DBD72-B499-460E-B835-B3771AD58BDB}" type="parTrans" cxnId="{AC59C883-15F0-4BBA-A4BA-64BFB6B0C265}">
      <dgm:prSet/>
      <dgm:spPr/>
      <dgm:t>
        <a:bodyPr/>
        <a:lstStyle/>
        <a:p>
          <a:endParaRPr kumimoji="1" lang="ja-JP" altLang="en-US"/>
        </a:p>
      </dgm:t>
    </dgm:pt>
    <dgm:pt modelId="{28B61693-9EC6-48D9-8041-EA8498684F2C}" type="sibTrans" cxnId="{AC59C883-15F0-4BBA-A4BA-64BFB6B0C265}">
      <dgm:prSet/>
      <dgm:spPr/>
      <dgm:t>
        <a:bodyPr/>
        <a:lstStyle/>
        <a:p>
          <a:endParaRPr kumimoji="1" lang="ja-JP" altLang="en-US"/>
        </a:p>
      </dgm:t>
    </dgm:pt>
    <dgm:pt modelId="{F84B6728-E01A-4E1E-8A04-FCF7AD2CA937}" type="pres">
      <dgm:prSet presAssocID="{80DC40EC-751E-4224-9DB5-40E9369AA8BE}" presName="cycle" presStyleCnt="0">
        <dgm:presLayoutVars>
          <dgm:chMax val="1"/>
          <dgm:dir/>
          <dgm:animLvl val="ctr"/>
          <dgm:resizeHandles val="exact"/>
        </dgm:presLayoutVars>
      </dgm:prSet>
      <dgm:spPr/>
      <dgm:t>
        <a:bodyPr/>
        <a:lstStyle/>
        <a:p>
          <a:endParaRPr kumimoji="1" lang="ja-JP" altLang="en-US"/>
        </a:p>
      </dgm:t>
    </dgm:pt>
    <dgm:pt modelId="{261FBE65-02F0-4C78-A732-A114CD27FDD2}" type="pres">
      <dgm:prSet presAssocID="{8F41E1BC-2AE5-4455-9375-A7022695FEA1}" presName="centerShape" presStyleLbl="node0" presStyleIdx="0" presStyleCnt="1" custScaleX="159948" custScaleY="79713" custLinFactNeighborY="-1954"/>
      <dgm:spPr/>
      <dgm:t>
        <a:bodyPr/>
        <a:lstStyle/>
        <a:p>
          <a:endParaRPr kumimoji="1" lang="ja-JP" altLang="en-US"/>
        </a:p>
      </dgm:t>
    </dgm:pt>
    <dgm:pt modelId="{158FDBE1-B25B-40A4-B7A8-A74432E4D444}" type="pres">
      <dgm:prSet presAssocID="{EF5B0504-23A1-4826-B795-A5E68AE8DE1F}" presName="parTrans" presStyleLbl="bgSibTrans2D1" presStyleIdx="0" presStyleCnt="3"/>
      <dgm:spPr/>
      <dgm:t>
        <a:bodyPr/>
        <a:lstStyle/>
        <a:p>
          <a:endParaRPr kumimoji="1" lang="ja-JP" altLang="en-US"/>
        </a:p>
      </dgm:t>
    </dgm:pt>
    <dgm:pt modelId="{2B32E33D-E032-4411-A53F-253806A920F0}" type="pres">
      <dgm:prSet presAssocID="{27A32E5A-EA23-4E06-8B91-6484C21BB22D}" presName="node" presStyleLbl="node1" presStyleIdx="0" presStyleCnt="3" custScaleX="110000" custRadScaleRad="114388" custRadScaleInc="-8177">
        <dgm:presLayoutVars>
          <dgm:bulletEnabled val="1"/>
        </dgm:presLayoutVars>
      </dgm:prSet>
      <dgm:spPr/>
      <dgm:t>
        <a:bodyPr/>
        <a:lstStyle/>
        <a:p>
          <a:endParaRPr kumimoji="1" lang="ja-JP" altLang="en-US"/>
        </a:p>
      </dgm:t>
    </dgm:pt>
    <dgm:pt modelId="{B9B4B457-426B-4380-BB94-80423442C8AB}" type="pres">
      <dgm:prSet presAssocID="{A390D3BD-ECC6-49CA-A2BD-DEA29093BD97}" presName="parTrans" presStyleLbl="bgSibTrans2D1" presStyleIdx="1" presStyleCnt="3"/>
      <dgm:spPr/>
      <dgm:t>
        <a:bodyPr/>
        <a:lstStyle/>
        <a:p>
          <a:endParaRPr kumimoji="1" lang="ja-JP" altLang="en-US"/>
        </a:p>
      </dgm:t>
    </dgm:pt>
    <dgm:pt modelId="{08CC35D3-009D-4713-A2FC-330D12EB061A}" type="pres">
      <dgm:prSet presAssocID="{D2455C34-DE05-4DE9-A900-119E8758EAB1}" presName="node" presStyleLbl="node1" presStyleIdx="1" presStyleCnt="3" custScaleX="110000" custRadScaleRad="88346">
        <dgm:presLayoutVars>
          <dgm:bulletEnabled val="1"/>
        </dgm:presLayoutVars>
      </dgm:prSet>
      <dgm:spPr/>
      <dgm:t>
        <a:bodyPr/>
        <a:lstStyle/>
        <a:p>
          <a:endParaRPr kumimoji="1" lang="ja-JP" altLang="en-US"/>
        </a:p>
      </dgm:t>
    </dgm:pt>
    <dgm:pt modelId="{0CA8166E-E19D-46FE-8B5D-D83B843EC60B}" type="pres">
      <dgm:prSet presAssocID="{AC8DBD72-B499-460E-B835-B3771AD58BDB}" presName="parTrans" presStyleLbl="bgSibTrans2D1" presStyleIdx="2" presStyleCnt="3"/>
      <dgm:spPr/>
      <dgm:t>
        <a:bodyPr/>
        <a:lstStyle/>
        <a:p>
          <a:endParaRPr kumimoji="1" lang="ja-JP" altLang="en-US"/>
        </a:p>
      </dgm:t>
    </dgm:pt>
    <dgm:pt modelId="{295414A7-C7C4-4A25-8408-135ED35E5BAB}" type="pres">
      <dgm:prSet presAssocID="{DE0DA77F-178D-4AEE-9FD8-62223A01041F}" presName="node" presStyleLbl="node1" presStyleIdx="2" presStyleCnt="3" custScaleX="110000" custRadScaleRad="114388" custRadScaleInc="8177">
        <dgm:presLayoutVars>
          <dgm:bulletEnabled val="1"/>
        </dgm:presLayoutVars>
      </dgm:prSet>
      <dgm:spPr/>
      <dgm:t>
        <a:bodyPr/>
        <a:lstStyle/>
        <a:p>
          <a:endParaRPr kumimoji="1" lang="ja-JP" altLang="en-US"/>
        </a:p>
      </dgm:t>
    </dgm:pt>
  </dgm:ptLst>
  <dgm:cxnLst>
    <dgm:cxn modelId="{AC59C883-15F0-4BBA-A4BA-64BFB6B0C265}" srcId="{8F41E1BC-2AE5-4455-9375-A7022695FEA1}" destId="{DE0DA77F-178D-4AEE-9FD8-62223A01041F}" srcOrd="2" destOrd="0" parTransId="{AC8DBD72-B499-460E-B835-B3771AD58BDB}" sibTransId="{28B61693-9EC6-48D9-8041-EA8498684F2C}"/>
    <dgm:cxn modelId="{286765F1-A1CD-47DD-A9EF-4F8CA466BE55}" srcId="{785C267A-F4D5-4A90-A4DF-B4B7614DD0CE}" destId="{958E3805-8935-4A25-B308-E04336956268}" srcOrd="0" destOrd="0" parTransId="{379FE409-69A2-4EDA-979D-E17B1512EE9F}" sibTransId="{BC91C4B5-9BFD-4016-8355-D855BCCC18E7}"/>
    <dgm:cxn modelId="{F4E92FAA-5785-4A87-81C4-E79EC197FB95}" srcId="{80DC40EC-751E-4224-9DB5-40E9369AA8BE}" destId="{785C267A-F4D5-4A90-A4DF-B4B7614DD0CE}" srcOrd="2" destOrd="0" parTransId="{D9C2E263-94BF-4CEE-AEDC-9330647BA5E5}" sibTransId="{E1764DD0-C43E-4048-BB82-309AE57F7B0F}"/>
    <dgm:cxn modelId="{55C1B7EA-E400-4C31-9C0B-00B172F68F42}" srcId="{0A25BB85-C4F9-457F-9864-43C2D29F6F9B}" destId="{27897A75-44A4-4BA6-B55D-5603130BE4E4}" srcOrd="0" destOrd="0" parTransId="{5FB2459E-08EF-4620-99C9-520425328DCA}" sibTransId="{1A50361A-60CD-4DC7-912A-1C0CED5F8130}"/>
    <dgm:cxn modelId="{32F70343-118B-4948-AB03-D039EDBDF439}" type="presOf" srcId="{8F41E1BC-2AE5-4455-9375-A7022695FEA1}" destId="{261FBE65-02F0-4C78-A732-A114CD27FDD2}" srcOrd="0" destOrd="0" presId="urn:microsoft.com/office/officeart/2005/8/layout/radial4"/>
    <dgm:cxn modelId="{40FE8EDB-1C14-45A9-A935-0E7971933871}" type="presOf" srcId="{EF5B0504-23A1-4826-B795-A5E68AE8DE1F}" destId="{158FDBE1-B25B-40A4-B7A8-A74432E4D444}" srcOrd="0" destOrd="0" presId="urn:microsoft.com/office/officeart/2005/8/layout/radial4"/>
    <dgm:cxn modelId="{0C2F9BE3-78CF-4B37-80C6-A0D9BC49FE5E}" type="presOf" srcId="{A390D3BD-ECC6-49CA-A2BD-DEA29093BD97}" destId="{B9B4B457-426B-4380-BB94-80423442C8AB}" srcOrd="0" destOrd="0" presId="urn:microsoft.com/office/officeart/2005/8/layout/radial4"/>
    <dgm:cxn modelId="{F876BD07-A91D-40A1-9639-33EED5C66375}" srcId="{80DC40EC-751E-4224-9DB5-40E9369AA8BE}" destId="{8F41E1BC-2AE5-4455-9375-A7022695FEA1}" srcOrd="0" destOrd="0" parTransId="{00BE6FD0-5643-4AAB-85FF-6E5E2065F162}" sibTransId="{55DF15E6-FA8C-41FB-A094-F6E573205214}"/>
    <dgm:cxn modelId="{2A65B1FD-4944-4E5D-8651-67F5AF748DA5}" srcId="{8F41E1BC-2AE5-4455-9375-A7022695FEA1}" destId="{27A32E5A-EA23-4E06-8B91-6484C21BB22D}" srcOrd="0" destOrd="0" parTransId="{EF5B0504-23A1-4826-B795-A5E68AE8DE1F}" sibTransId="{FA5AB691-4FA3-4C9F-8EB1-496BF673B325}"/>
    <dgm:cxn modelId="{F1F2B6DC-078D-4F6D-97A7-9937DA20FB14}" type="presOf" srcId="{27A32E5A-EA23-4E06-8B91-6484C21BB22D}" destId="{2B32E33D-E032-4411-A53F-253806A920F0}" srcOrd="0" destOrd="0" presId="urn:microsoft.com/office/officeart/2005/8/layout/radial4"/>
    <dgm:cxn modelId="{79A4E68D-C8CC-478D-BC7E-CF5429F5D7A0}" srcId="{8F41E1BC-2AE5-4455-9375-A7022695FEA1}" destId="{D2455C34-DE05-4DE9-A900-119E8758EAB1}" srcOrd="1" destOrd="0" parTransId="{A390D3BD-ECC6-49CA-A2BD-DEA29093BD97}" sibTransId="{26381D20-338A-4A5C-B9BC-86164B50AC58}"/>
    <dgm:cxn modelId="{7C495D02-4458-443B-B1BC-4C5FD4BABFBE}" type="presOf" srcId="{DE0DA77F-178D-4AEE-9FD8-62223A01041F}" destId="{295414A7-C7C4-4A25-8408-135ED35E5BAB}" srcOrd="0" destOrd="0" presId="urn:microsoft.com/office/officeart/2005/8/layout/radial4"/>
    <dgm:cxn modelId="{9EEAD023-D346-4054-BA88-A3D024DB0E98}" type="presOf" srcId="{D2455C34-DE05-4DE9-A900-119E8758EAB1}" destId="{08CC35D3-009D-4713-A2FC-330D12EB061A}" srcOrd="0" destOrd="0" presId="urn:microsoft.com/office/officeart/2005/8/layout/radial4"/>
    <dgm:cxn modelId="{4E5D20AB-E4E7-4546-966A-39A68712C5E5}" type="presOf" srcId="{80DC40EC-751E-4224-9DB5-40E9369AA8BE}" destId="{F84B6728-E01A-4E1E-8A04-FCF7AD2CA937}" srcOrd="0" destOrd="0" presId="urn:microsoft.com/office/officeart/2005/8/layout/radial4"/>
    <dgm:cxn modelId="{14F76BBE-764D-4B0C-97A0-D132B63F6721}" type="presOf" srcId="{AC8DBD72-B499-460E-B835-B3771AD58BDB}" destId="{0CA8166E-E19D-46FE-8B5D-D83B843EC60B}" srcOrd="0" destOrd="0" presId="urn:microsoft.com/office/officeart/2005/8/layout/radial4"/>
    <dgm:cxn modelId="{9B7F6746-841C-4A8B-B9D6-8BAAD7274E68}" srcId="{0A25BB85-C4F9-457F-9864-43C2D29F6F9B}" destId="{12FC2E6A-A752-417D-A86C-1919AA048459}" srcOrd="1" destOrd="0" parTransId="{74839908-8A4E-49E0-9A65-3D58A1105981}" sibTransId="{2623428F-C711-4957-9541-25C4C69F81AB}"/>
    <dgm:cxn modelId="{7F28BB3F-5008-4459-AB94-8133277C4646}" srcId="{80DC40EC-751E-4224-9DB5-40E9369AA8BE}" destId="{0A25BB85-C4F9-457F-9864-43C2D29F6F9B}" srcOrd="1" destOrd="0" parTransId="{0D43AD08-EDAF-40BE-8E10-A86C4E9D79E7}" sibTransId="{C35C4B9B-832A-4D65-A18A-907A2D75B85F}"/>
    <dgm:cxn modelId="{7886DE2D-4DF9-4FAF-B9F7-1164078E9013}" srcId="{785C267A-F4D5-4A90-A4DF-B4B7614DD0CE}" destId="{3626EC50-1994-4A7E-B101-6C329FDBC5B9}" srcOrd="1" destOrd="0" parTransId="{8C164989-6C3F-4431-A284-6A070AB40129}" sibTransId="{DFC58CFB-6D89-4ED9-9700-58C5A17804E7}"/>
    <dgm:cxn modelId="{A79BC34A-8ACD-4D13-ADC6-680497BCBB80}" type="presParOf" srcId="{F84B6728-E01A-4E1E-8A04-FCF7AD2CA937}" destId="{261FBE65-02F0-4C78-A732-A114CD27FDD2}" srcOrd="0" destOrd="0" presId="urn:microsoft.com/office/officeart/2005/8/layout/radial4"/>
    <dgm:cxn modelId="{5E2B1C8B-DFEF-4A3C-92A1-C1FF517ECFE8}" type="presParOf" srcId="{F84B6728-E01A-4E1E-8A04-FCF7AD2CA937}" destId="{158FDBE1-B25B-40A4-B7A8-A74432E4D444}" srcOrd="1" destOrd="0" presId="urn:microsoft.com/office/officeart/2005/8/layout/radial4"/>
    <dgm:cxn modelId="{68FAB89B-BF46-49E9-853B-513CE6EF1ABA}" type="presParOf" srcId="{F84B6728-E01A-4E1E-8A04-FCF7AD2CA937}" destId="{2B32E33D-E032-4411-A53F-253806A920F0}" srcOrd="2" destOrd="0" presId="urn:microsoft.com/office/officeart/2005/8/layout/radial4"/>
    <dgm:cxn modelId="{2A6734DD-5569-45A3-82DA-8C613D0B1709}" type="presParOf" srcId="{F84B6728-E01A-4E1E-8A04-FCF7AD2CA937}" destId="{B9B4B457-426B-4380-BB94-80423442C8AB}" srcOrd="3" destOrd="0" presId="urn:microsoft.com/office/officeart/2005/8/layout/radial4"/>
    <dgm:cxn modelId="{6180FED5-DC05-4D09-9ACE-11CC13C5C712}" type="presParOf" srcId="{F84B6728-E01A-4E1E-8A04-FCF7AD2CA937}" destId="{08CC35D3-009D-4713-A2FC-330D12EB061A}" srcOrd="4" destOrd="0" presId="urn:microsoft.com/office/officeart/2005/8/layout/radial4"/>
    <dgm:cxn modelId="{5AAA635F-D51C-4FD3-AE76-607425D2F36B}" type="presParOf" srcId="{F84B6728-E01A-4E1E-8A04-FCF7AD2CA937}" destId="{0CA8166E-E19D-46FE-8B5D-D83B843EC60B}" srcOrd="5" destOrd="0" presId="urn:microsoft.com/office/officeart/2005/8/layout/radial4"/>
    <dgm:cxn modelId="{2008C111-C9DA-45D3-AEBB-D51ABABDFF1E}" type="presParOf" srcId="{F84B6728-E01A-4E1E-8A04-FCF7AD2CA937}" destId="{295414A7-C7C4-4A25-8408-135ED35E5BAB}" srcOrd="6" destOrd="0" presId="urn:microsoft.com/office/officeart/2005/8/layout/radial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178FBC3-F78D-4E5B-B8D4-1A7C5001523F}" type="doc">
      <dgm:prSet loTypeId="urn:microsoft.com/office/officeart/2011/layout/HexagonRadial" loCatId="cycle" qsTypeId="urn:microsoft.com/office/officeart/2005/8/quickstyle/simple1" qsCatId="simple" csTypeId="urn:microsoft.com/office/officeart/2005/8/colors/colorful3" csCatId="colorful" phldr="1"/>
      <dgm:spPr/>
      <dgm:t>
        <a:bodyPr/>
        <a:lstStyle/>
        <a:p>
          <a:endParaRPr kumimoji="1" lang="ja-JP" altLang="en-US"/>
        </a:p>
      </dgm:t>
    </dgm:pt>
    <dgm:pt modelId="{09BD1182-4273-4BF7-AB5F-3FAB475DB50F}">
      <dgm:prSet phldrT="[テキスト]" custT="1"/>
      <dgm:spPr/>
      <dgm:t>
        <a:bodyPr/>
        <a:lstStyle/>
        <a:p>
          <a:r>
            <a:rPr kumimoji="1" lang="ja-JP" altLang="en-US" sz="2400" b="1" dirty="0" smtClean="0"/>
            <a:t>主たる債務の目的の範囲</a:t>
          </a:r>
          <a:endParaRPr kumimoji="1" lang="ja-JP" altLang="en-US" sz="2400" b="1" dirty="0"/>
        </a:p>
      </dgm:t>
    </dgm:pt>
    <dgm:pt modelId="{024D79F7-9492-40B4-82C0-475C6ABF67C9}" type="parTrans" cxnId="{7550C848-203D-4E2C-A940-2CAE473C4040}">
      <dgm:prSet/>
      <dgm:spPr/>
      <dgm:t>
        <a:bodyPr/>
        <a:lstStyle/>
        <a:p>
          <a:endParaRPr kumimoji="1" lang="ja-JP" altLang="en-US" sz="2800" b="1"/>
        </a:p>
      </dgm:t>
    </dgm:pt>
    <dgm:pt modelId="{0880CB84-D4EC-450B-A388-22A187FC0644}" type="sibTrans" cxnId="{7550C848-203D-4E2C-A940-2CAE473C4040}">
      <dgm:prSet/>
      <dgm:spPr/>
      <dgm:t>
        <a:bodyPr/>
        <a:lstStyle/>
        <a:p>
          <a:endParaRPr kumimoji="1" lang="ja-JP" altLang="en-US" sz="2800" b="1"/>
        </a:p>
      </dgm:t>
    </dgm:pt>
    <dgm:pt modelId="{BF6569D6-74CB-4A6B-9E58-98E89D90F410}">
      <dgm:prSet phldrT="[テキスト]" custT="1"/>
      <dgm:spPr/>
      <dgm:t>
        <a:bodyPr/>
        <a:lstStyle/>
        <a:p>
          <a:r>
            <a:rPr kumimoji="1" lang="ja-JP" altLang="en-US" sz="2400" b="1" dirty="0" smtClean="0"/>
            <a:t>主たる債務</a:t>
          </a:r>
          <a:endParaRPr kumimoji="1" lang="ja-JP" altLang="en-US" sz="2400" b="1" dirty="0"/>
        </a:p>
      </dgm:t>
    </dgm:pt>
    <dgm:pt modelId="{A83BA373-F2F8-4E43-9D40-B0D643F317DE}" type="parTrans" cxnId="{BDF51F86-134F-47F5-BC04-0121C9E09D24}">
      <dgm:prSet/>
      <dgm:spPr/>
      <dgm:t>
        <a:bodyPr/>
        <a:lstStyle/>
        <a:p>
          <a:endParaRPr kumimoji="1" lang="ja-JP" altLang="en-US" sz="2800" b="1"/>
        </a:p>
      </dgm:t>
    </dgm:pt>
    <dgm:pt modelId="{1EF90E79-A92C-4A5C-BFC8-4F1EDC5DDF82}" type="sibTrans" cxnId="{BDF51F86-134F-47F5-BC04-0121C9E09D24}">
      <dgm:prSet/>
      <dgm:spPr/>
      <dgm:t>
        <a:bodyPr/>
        <a:lstStyle/>
        <a:p>
          <a:endParaRPr kumimoji="1" lang="ja-JP" altLang="en-US" sz="2800" b="1"/>
        </a:p>
      </dgm:t>
    </dgm:pt>
    <dgm:pt modelId="{72CC6239-3372-4987-8FF2-A7ACEE701D22}">
      <dgm:prSet phldrT="[テキスト]" custT="1"/>
      <dgm:spPr/>
      <dgm:t>
        <a:bodyPr/>
        <a:lstStyle/>
        <a:p>
          <a:r>
            <a:rPr kumimoji="1" lang="ja-JP" altLang="en-US" sz="2400" b="1" dirty="0" smtClean="0"/>
            <a:t>遅延利息</a:t>
          </a:r>
          <a:endParaRPr kumimoji="1" lang="ja-JP" altLang="en-US" sz="2400" b="1" dirty="0"/>
        </a:p>
      </dgm:t>
    </dgm:pt>
    <dgm:pt modelId="{2ED74767-2E12-4EC6-923D-BAE8FE5676AF}" type="parTrans" cxnId="{C0D7F91A-DADF-4416-8162-0FE10011CD0A}">
      <dgm:prSet/>
      <dgm:spPr/>
      <dgm:t>
        <a:bodyPr/>
        <a:lstStyle/>
        <a:p>
          <a:endParaRPr kumimoji="1" lang="ja-JP" altLang="en-US" sz="2800" b="1"/>
        </a:p>
      </dgm:t>
    </dgm:pt>
    <dgm:pt modelId="{7A89F56C-1FD8-48A5-9F31-64F4B808ABE3}" type="sibTrans" cxnId="{C0D7F91A-DADF-4416-8162-0FE10011CD0A}">
      <dgm:prSet/>
      <dgm:spPr/>
      <dgm:t>
        <a:bodyPr/>
        <a:lstStyle/>
        <a:p>
          <a:endParaRPr kumimoji="1" lang="ja-JP" altLang="en-US" sz="2800" b="1"/>
        </a:p>
      </dgm:t>
    </dgm:pt>
    <dgm:pt modelId="{B1AA57F8-0436-4C88-A563-AA14057F8B2B}">
      <dgm:prSet phldrT="[テキスト]" custT="1"/>
      <dgm:spPr/>
      <dgm:t>
        <a:bodyPr/>
        <a:lstStyle/>
        <a:p>
          <a:r>
            <a:rPr kumimoji="1" lang="ja-JP" altLang="en-US" sz="2400" b="1" dirty="0" smtClean="0"/>
            <a:t>損害賠償額の予定</a:t>
          </a:r>
          <a:endParaRPr kumimoji="1" lang="ja-JP" altLang="en-US" sz="2400" b="1" dirty="0"/>
        </a:p>
      </dgm:t>
    </dgm:pt>
    <dgm:pt modelId="{38CEAE66-D911-45FD-A9BE-E2C8A5FB11D6}" type="parTrans" cxnId="{32CA471A-E527-40B7-9EC7-4794F6A6542D}">
      <dgm:prSet/>
      <dgm:spPr/>
      <dgm:t>
        <a:bodyPr/>
        <a:lstStyle/>
        <a:p>
          <a:endParaRPr kumimoji="1" lang="ja-JP" altLang="en-US" sz="2800" b="1"/>
        </a:p>
      </dgm:t>
    </dgm:pt>
    <dgm:pt modelId="{E8AEB5B4-79A4-44F5-92FA-55E9221AC6C4}" type="sibTrans" cxnId="{32CA471A-E527-40B7-9EC7-4794F6A6542D}">
      <dgm:prSet/>
      <dgm:spPr/>
      <dgm:t>
        <a:bodyPr/>
        <a:lstStyle/>
        <a:p>
          <a:endParaRPr kumimoji="1" lang="ja-JP" altLang="en-US" sz="2800" b="1"/>
        </a:p>
      </dgm:t>
    </dgm:pt>
    <dgm:pt modelId="{9FB8EF0A-CF8A-42F1-8825-B2C80EBAC893}">
      <dgm:prSet phldrT="[テキスト]" custT="1"/>
      <dgm:spPr/>
      <dgm:t>
        <a:bodyPr/>
        <a:lstStyle/>
        <a:p>
          <a:r>
            <a:rPr kumimoji="1" lang="ja-JP" altLang="en-US" sz="2400" b="1" dirty="0" smtClean="0"/>
            <a:t>利息</a:t>
          </a:r>
          <a:endParaRPr kumimoji="1" lang="ja-JP" altLang="en-US" sz="2400" b="1" dirty="0"/>
        </a:p>
      </dgm:t>
    </dgm:pt>
    <dgm:pt modelId="{9A09E27D-327D-403F-8527-89CBD0A91885}" type="parTrans" cxnId="{246F75EB-8B20-4AC4-A2DF-4ECF9ED97235}">
      <dgm:prSet/>
      <dgm:spPr/>
      <dgm:t>
        <a:bodyPr/>
        <a:lstStyle/>
        <a:p>
          <a:endParaRPr kumimoji="1" lang="ja-JP" altLang="en-US" sz="2800" b="1"/>
        </a:p>
      </dgm:t>
    </dgm:pt>
    <dgm:pt modelId="{EF8115F4-6A8E-4679-AF7D-E2A0CE8274C3}" type="sibTrans" cxnId="{246F75EB-8B20-4AC4-A2DF-4ECF9ED97235}">
      <dgm:prSet/>
      <dgm:spPr/>
      <dgm:t>
        <a:bodyPr/>
        <a:lstStyle/>
        <a:p>
          <a:endParaRPr kumimoji="1" lang="ja-JP" altLang="en-US" sz="2800" b="1"/>
        </a:p>
      </dgm:t>
    </dgm:pt>
    <dgm:pt modelId="{DD067BAB-B071-4F83-B066-55DF9084A415}">
      <dgm:prSet phldrT="[テキスト]" custT="1"/>
      <dgm:spPr/>
      <dgm:t>
        <a:bodyPr/>
        <a:lstStyle/>
        <a:p>
          <a:r>
            <a:rPr kumimoji="1" lang="ja-JP" altLang="en-US" sz="2400" b="1" dirty="0" smtClean="0"/>
            <a:t>損害賠償</a:t>
          </a:r>
          <a:endParaRPr kumimoji="1" lang="ja-JP" altLang="en-US" sz="2400" b="1" dirty="0"/>
        </a:p>
      </dgm:t>
    </dgm:pt>
    <dgm:pt modelId="{37FAF25B-E83B-4A7F-AB8B-2D57AE316708}" type="parTrans" cxnId="{B8CA472A-B6C1-4565-ACAA-7846B4F2EA40}">
      <dgm:prSet/>
      <dgm:spPr/>
      <dgm:t>
        <a:bodyPr/>
        <a:lstStyle/>
        <a:p>
          <a:endParaRPr kumimoji="1" lang="ja-JP" altLang="en-US" sz="2800" b="1"/>
        </a:p>
      </dgm:t>
    </dgm:pt>
    <dgm:pt modelId="{81A16643-B802-402F-A365-0C3B8088E1A4}" type="sibTrans" cxnId="{B8CA472A-B6C1-4565-ACAA-7846B4F2EA40}">
      <dgm:prSet/>
      <dgm:spPr/>
      <dgm:t>
        <a:bodyPr/>
        <a:lstStyle/>
        <a:p>
          <a:endParaRPr kumimoji="1" lang="ja-JP" altLang="en-US" sz="2800" b="1"/>
        </a:p>
      </dgm:t>
    </dgm:pt>
    <dgm:pt modelId="{15F427E8-0F2F-4F6D-B515-C3069B5818B9}">
      <dgm:prSet phldrT="[テキスト]" custT="1"/>
      <dgm:spPr/>
      <dgm:t>
        <a:bodyPr/>
        <a:lstStyle/>
        <a:p>
          <a:r>
            <a:rPr kumimoji="1" lang="ja-JP" altLang="en-US" sz="2400" b="1" dirty="0" smtClean="0"/>
            <a:t>違約金</a:t>
          </a:r>
          <a:endParaRPr kumimoji="1" lang="ja-JP" altLang="en-US" sz="2400" b="1" dirty="0"/>
        </a:p>
      </dgm:t>
    </dgm:pt>
    <dgm:pt modelId="{F44F5F2B-1D0C-4783-98FF-8F34AA709564}" type="parTrans" cxnId="{17566F09-0657-4519-86A8-E2D2B688B1C3}">
      <dgm:prSet/>
      <dgm:spPr/>
      <dgm:t>
        <a:bodyPr/>
        <a:lstStyle/>
        <a:p>
          <a:endParaRPr kumimoji="1" lang="ja-JP" altLang="en-US" sz="2800" b="1"/>
        </a:p>
      </dgm:t>
    </dgm:pt>
    <dgm:pt modelId="{7676280E-2D92-46FA-AE5D-75AE665F3DF2}" type="sibTrans" cxnId="{17566F09-0657-4519-86A8-E2D2B688B1C3}">
      <dgm:prSet/>
      <dgm:spPr/>
      <dgm:t>
        <a:bodyPr/>
        <a:lstStyle/>
        <a:p>
          <a:endParaRPr kumimoji="1" lang="ja-JP" altLang="en-US" sz="2800" b="1"/>
        </a:p>
      </dgm:t>
    </dgm:pt>
    <dgm:pt modelId="{E9BA8913-5963-436B-AAEE-41B4622F360D}" type="pres">
      <dgm:prSet presAssocID="{C178FBC3-F78D-4E5B-B8D4-1A7C5001523F}" presName="Name0" presStyleCnt="0">
        <dgm:presLayoutVars>
          <dgm:chMax val="1"/>
          <dgm:chPref val="1"/>
          <dgm:dir/>
          <dgm:animOne val="branch"/>
          <dgm:animLvl val="lvl"/>
        </dgm:presLayoutVars>
      </dgm:prSet>
      <dgm:spPr/>
      <dgm:t>
        <a:bodyPr/>
        <a:lstStyle/>
        <a:p>
          <a:endParaRPr kumimoji="1" lang="ja-JP" altLang="en-US"/>
        </a:p>
      </dgm:t>
    </dgm:pt>
    <dgm:pt modelId="{413EEABC-9176-4851-8AA5-10CA0122766B}" type="pres">
      <dgm:prSet presAssocID="{09BD1182-4273-4BF7-AB5F-3FAB475DB50F}" presName="Parent" presStyleLbl="node0" presStyleIdx="0" presStyleCnt="1">
        <dgm:presLayoutVars>
          <dgm:chMax val="6"/>
          <dgm:chPref val="6"/>
        </dgm:presLayoutVars>
      </dgm:prSet>
      <dgm:spPr/>
      <dgm:t>
        <a:bodyPr/>
        <a:lstStyle/>
        <a:p>
          <a:endParaRPr kumimoji="1" lang="ja-JP" altLang="en-US"/>
        </a:p>
      </dgm:t>
    </dgm:pt>
    <dgm:pt modelId="{5D656501-A603-48F3-A566-3D229336D26F}" type="pres">
      <dgm:prSet presAssocID="{BF6569D6-74CB-4A6B-9E58-98E89D90F410}" presName="Accent1" presStyleCnt="0"/>
      <dgm:spPr/>
    </dgm:pt>
    <dgm:pt modelId="{D69C28A2-55B6-4299-BFE3-24D0F5C0D718}" type="pres">
      <dgm:prSet presAssocID="{BF6569D6-74CB-4A6B-9E58-98E89D90F410}" presName="Accent" presStyleLbl="bgShp" presStyleIdx="0" presStyleCnt="6"/>
      <dgm:spPr/>
    </dgm:pt>
    <dgm:pt modelId="{120EB5CD-BE1F-432D-83C8-B8FA543283B5}" type="pres">
      <dgm:prSet presAssocID="{BF6569D6-74CB-4A6B-9E58-98E89D90F410}" presName="Child1" presStyleLbl="node1" presStyleIdx="0" presStyleCnt="6">
        <dgm:presLayoutVars>
          <dgm:chMax val="0"/>
          <dgm:chPref val="0"/>
          <dgm:bulletEnabled val="1"/>
        </dgm:presLayoutVars>
      </dgm:prSet>
      <dgm:spPr/>
      <dgm:t>
        <a:bodyPr/>
        <a:lstStyle/>
        <a:p>
          <a:endParaRPr kumimoji="1" lang="ja-JP" altLang="en-US"/>
        </a:p>
      </dgm:t>
    </dgm:pt>
    <dgm:pt modelId="{40D9766B-5B60-4AAB-A688-09738707ED4B}" type="pres">
      <dgm:prSet presAssocID="{9FB8EF0A-CF8A-42F1-8825-B2C80EBAC893}" presName="Accent2" presStyleCnt="0"/>
      <dgm:spPr/>
    </dgm:pt>
    <dgm:pt modelId="{1646EC84-46ED-4500-9BC0-961F28F5C306}" type="pres">
      <dgm:prSet presAssocID="{9FB8EF0A-CF8A-42F1-8825-B2C80EBAC893}" presName="Accent" presStyleLbl="bgShp" presStyleIdx="1" presStyleCnt="6"/>
      <dgm:spPr/>
    </dgm:pt>
    <dgm:pt modelId="{C7DBE1D6-68C6-47A6-BEB4-5CA723324944}" type="pres">
      <dgm:prSet presAssocID="{9FB8EF0A-CF8A-42F1-8825-B2C80EBAC893}" presName="Child2" presStyleLbl="node1" presStyleIdx="1" presStyleCnt="6">
        <dgm:presLayoutVars>
          <dgm:chMax val="0"/>
          <dgm:chPref val="0"/>
          <dgm:bulletEnabled val="1"/>
        </dgm:presLayoutVars>
      </dgm:prSet>
      <dgm:spPr/>
      <dgm:t>
        <a:bodyPr/>
        <a:lstStyle/>
        <a:p>
          <a:endParaRPr kumimoji="1" lang="ja-JP" altLang="en-US"/>
        </a:p>
      </dgm:t>
    </dgm:pt>
    <dgm:pt modelId="{B0863CF5-0495-4A91-B7BA-142E0A8944A2}" type="pres">
      <dgm:prSet presAssocID="{72CC6239-3372-4987-8FF2-A7ACEE701D22}" presName="Accent3" presStyleCnt="0"/>
      <dgm:spPr/>
    </dgm:pt>
    <dgm:pt modelId="{D16602D3-94D8-4A1A-8DF6-828DA1A0DD34}" type="pres">
      <dgm:prSet presAssocID="{72CC6239-3372-4987-8FF2-A7ACEE701D22}" presName="Accent" presStyleLbl="bgShp" presStyleIdx="2" presStyleCnt="6"/>
      <dgm:spPr/>
    </dgm:pt>
    <dgm:pt modelId="{7BDF1171-5AAA-48DD-B102-C0C739B69768}" type="pres">
      <dgm:prSet presAssocID="{72CC6239-3372-4987-8FF2-A7ACEE701D22}" presName="Child3" presStyleLbl="node1" presStyleIdx="2" presStyleCnt="6">
        <dgm:presLayoutVars>
          <dgm:chMax val="0"/>
          <dgm:chPref val="0"/>
          <dgm:bulletEnabled val="1"/>
        </dgm:presLayoutVars>
      </dgm:prSet>
      <dgm:spPr/>
      <dgm:t>
        <a:bodyPr/>
        <a:lstStyle/>
        <a:p>
          <a:endParaRPr kumimoji="1" lang="ja-JP" altLang="en-US"/>
        </a:p>
      </dgm:t>
    </dgm:pt>
    <dgm:pt modelId="{B72196B9-E9B0-4211-AB61-3030D4CEB597}" type="pres">
      <dgm:prSet presAssocID="{DD067BAB-B071-4F83-B066-55DF9084A415}" presName="Accent4" presStyleCnt="0"/>
      <dgm:spPr/>
    </dgm:pt>
    <dgm:pt modelId="{7C67FDD7-6289-43F5-8718-D6EA48CDC0D0}" type="pres">
      <dgm:prSet presAssocID="{DD067BAB-B071-4F83-B066-55DF9084A415}" presName="Accent" presStyleLbl="bgShp" presStyleIdx="3" presStyleCnt="6"/>
      <dgm:spPr/>
    </dgm:pt>
    <dgm:pt modelId="{D2BCBC63-43F2-4570-961C-FBB6DE74306E}" type="pres">
      <dgm:prSet presAssocID="{DD067BAB-B071-4F83-B066-55DF9084A415}" presName="Child4" presStyleLbl="node1" presStyleIdx="3" presStyleCnt="6">
        <dgm:presLayoutVars>
          <dgm:chMax val="0"/>
          <dgm:chPref val="0"/>
          <dgm:bulletEnabled val="1"/>
        </dgm:presLayoutVars>
      </dgm:prSet>
      <dgm:spPr/>
      <dgm:t>
        <a:bodyPr/>
        <a:lstStyle/>
        <a:p>
          <a:endParaRPr kumimoji="1" lang="ja-JP" altLang="en-US"/>
        </a:p>
      </dgm:t>
    </dgm:pt>
    <dgm:pt modelId="{9010968F-2F80-4CB4-B93B-A7E9CFD33532}" type="pres">
      <dgm:prSet presAssocID="{B1AA57F8-0436-4C88-A563-AA14057F8B2B}" presName="Accent5" presStyleCnt="0"/>
      <dgm:spPr/>
    </dgm:pt>
    <dgm:pt modelId="{28C63264-EEF3-40B0-87B0-EC6F2767AC3C}" type="pres">
      <dgm:prSet presAssocID="{B1AA57F8-0436-4C88-A563-AA14057F8B2B}" presName="Accent" presStyleLbl="bgShp" presStyleIdx="4" presStyleCnt="6"/>
      <dgm:spPr/>
    </dgm:pt>
    <dgm:pt modelId="{4774AF28-5C21-4CB8-B933-85F6388EBDC3}" type="pres">
      <dgm:prSet presAssocID="{B1AA57F8-0436-4C88-A563-AA14057F8B2B}" presName="Child5" presStyleLbl="node1" presStyleIdx="4" presStyleCnt="6">
        <dgm:presLayoutVars>
          <dgm:chMax val="0"/>
          <dgm:chPref val="0"/>
          <dgm:bulletEnabled val="1"/>
        </dgm:presLayoutVars>
      </dgm:prSet>
      <dgm:spPr/>
      <dgm:t>
        <a:bodyPr/>
        <a:lstStyle/>
        <a:p>
          <a:endParaRPr kumimoji="1" lang="ja-JP" altLang="en-US"/>
        </a:p>
      </dgm:t>
    </dgm:pt>
    <dgm:pt modelId="{494AF21B-ECBB-4D5E-8AF9-1B366A646B5E}" type="pres">
      <dgm:prSet presAssocID="{15F427E8-0F2F-4F6D-B515-C3069B5818B9}" presName="Accent6" presStyleCnt="0"/>
      <dgm:spPr/>
    </dgm:pt>
    <dgm:pt modelId="{E28A66BA-D5A2-4794-8984-4DD03ABACA73}" type="pres">
      <dgm:prSet presAssocID="{15F427E8-0F2F-4F6D-B515-C3069B5818B9}" presName="Accent" presStyleLbl="bgShp" presStyleIdx="5" presStyleCnt="6"/>
      <dgm:spPr/>
    </dgm:pt>
    <dgm:pt modelId="{E4C04E5B-3052-4B35-B7D2-0F96F2B904FA}" type="pres">
      <dgm:prSet presAssocID="{15F427E8-0F2F-4F6D-B515-C3069B5818B9}" presName="Child6" presStyleLbl="node1" presStyleIdx="5" presStyleCnt="6">
        <dgm:presLayoutVars>
          <dgm:chMax val="0"/>
          <dgm:chPref val="0"/>
          <dgm:bulletEnabled val="1"/>
        </dgm:presLayoutVars>
      </dgm:prSet>
      <dgm:spPr/>
      <dgm:t>
        <a:bodyPr/>
        <a:lstStyle/>
        <a:p>
          <a:endParaRPr kumimoji="1" lang="ja-JP" altLang="en-US"/>
        </a:p>
      </dgm:t>
    </dgm:pt>
  </dgm:ptLst>
  <dgm:cxnLst>
    <dgm:cxn modelId="{7550C848-203D-4E2C-A940-2CAE473C4040}" srcId="{C178FBC3-F78D-4E5B-B8D4-1A7C5001523F}" destId="{09BD1182-4273-4BF7-AB5F-3FAB475DB50F}" srcOrd="0" destOrd="0" parTransId="{024D79F7-9492-40B4-82C0-475C6ABF67C9}" sibTransId="{0880CB84-D4EC-450B-A388-22A187FC0644}"/>
    <dgm:cxn modelId="{CA7967E3-B696-4FA2-88D4-ED471F491068}" type="presOf" srcId="{B1AA57F8-0436-4C88-A563-AA14057F8B2B}" destId="{4774AF28-5C21-4CB8-B933-85F6388EBDC3}" srcOrd="0" destOrd="0" presId="urn:microsoft.com/office/officeart/2011/layout/HexagonRadial"/>
    <dgm:cxn modelId="{373F1ACE-CF57-446E-AD8C-C3246667A748}" type="presOf" srcId="{BF6569D6-74CB-4A6B-9E58-98E89D90F410}" destId="{120EB5CD-BE1F-432D-83C8-B8FA543283B5}" srcOrd="0" destOrd="0" presId="urn:microsoft.com/office/officeart/2011/layout/HexagonRadial"/>
    <dgm:cxn modelId="{B8CA472A-B6C1-4565-ACAA-7846B4F2EA40}" srcId="{09BD1182-4273-4BF7-AB5F-3FAB475DB50F}" destId="{DD067BAB-B071-4F83-B066-55DF9084A415}" srcOrd="3" destOrd="0" parTransId="{37FAF25B-E83B-4A7F-AB8B-2D57AE316708}" sibTransId="{81A16643-B802-402F-A365-0C3B8088E1A4}"/>
    <dgm:cxn modelId="{C0D7F91A-DADF-4416-8162-0FE10011CD0A}" srcId="{09BD1182-4273-4BF7-AB5F-3FAB475DB50F}" destId="{72CC6239-3372-4987-8FF2-A7ACEE701D22}" srcOrd="2" destOrd="0" parTransId="{2ED74767-2E12-4EC6-923D-BAE8FE5676AF}" sibTransId="{7A89F56C-1FD8-48A5-9F31-64F4B808ABE3}"/>
    <dgm:cxn modelId="{BDF51F86-134F-47F5-BC04-0121C9E09D24}" srcId="{09BD1182-4273-4BF7-AB5F-3FAB475DB50F}" destId="{BF6569D6-74CB-4A6B-9E58-98E89D90F410}" srcOrd="0" destOrd="0" parTransId="{A83BA373-F2F8-4E43-9D40-B0D643F317DE}" sibTransId="{1EF90E79-A92C-4A5C-BFC8-4F1EDC5DDF82}"/>
    <dgm:cxn modelId="{3DD5D3A2-6014-4EB8-9B70-29B1280742B8}" type="presOf" srcId="{09BD1182-4273-4BF7-AB5F-3FAB475DB50F}" destId="{413EEABC-9176-4851-8AA5-10CA0122766B}" srcOrd="0" destOrd="0" presId="urn:microsoft.com/office/officeart/2011/layout/HexagonRadial"/>
    <dgm:cxn modelId="{8D84B24D-5A72-4896-B546-31BB1CC437AA}" type="presOf" srcId="{9FB8EF0A-CF8A-42F1-8825-B2C80EBAC893}" destId="{C7DBE1D6-68C6-47A6-BEB4-5CA723324944}" srcOrd="0" destOrd="0" presId="urn:microsoft.com/office/officeart/2011/layout/HexagonRadial"/>
    <dgm:cxn modelId="{7CBEA69E-E571-4E45-92CD-B307CB4E862B}" type="presOf" srcId="{C178FBC3-F78D-4E5B-B8D4-1A7C5001523F}" destId="{E9BA8913-5963-436B-AAEE-41B4622F360D}" srcOrd="0" destOrd="0" presId="urn:microsoft.com/office/officeart/2011/layout/HexagonRadial"/>
    <dgm:cxn modelId="{49DF0C81-E10A-4517-9578-92CC5829A8C2}" type="presOf" srcId="{15F427E8-0F2F-4F6D-B515-C3069B5818B9}" destId="{E4C04E5B-3052-4B35-B7D2-0F96F2B904FA}" srcOrd="0" destOrd="0" presId="urn:microsoft.com/office/officeart/2011/layout/HexagonRadial"/>
    <dgm:cxn modelId="{EEB3A3A5-4CDF-4D3F-AF9A-DC5ADDBB7172}" type="presOf" srcId="{72CC6239-3372-4987-8FF2-A7ACEE701D22}" destId="{7BDF1171-5AAA-48DD-B102-C0C739B69768}" srcOrd="0" destOrd="0" presId="urn:microsoft.com/office/officeart/2011/layout/HexagonRadial"/>
    <dgm:cxn modelId="{246F75EB-8B20-4AC4-A2DF-4ECF9ED97235}" srcId="{09BD1182-4273-4BF7-AB5F-3FAB475DB50F}" destId="{9FB8EF0A-CF8A-42F1-8825-B2C80EBAC893}" srcOrd="1" destOrd="0" parTransId="{9A09E27D-327D-403F-8527-89CBD0A91885}" sibTransId="{EF8115F4-6A8E-4679-AF7D-E2A0CE8274C3}"/>
    <dgm:cxn modelId="{C0D38D67-2786-4E80-A669-1E7F02269D30}" type="presOf" srcId="{DD067BAB-B071-4F83-B066-55DF9084A415}" destId="{D2BCBC63-43F2-4570-961C-FBB6DE74306E}" srcOrd="0" destOrd="0" presId="urn:microsoft.com/office/officeart/2011/layout/HexagonRadial"/>
    <dgm:cxn modelId="{17566F09-0657-4519-86A8-E2D2B688B1C3}" srcId="{09BD1182-4273-4BF7-AB5F-3FAB475DB50F}" destId="{15F427E8-0F2F-4F6D-B515-C3069B5818B9}" srcOrd="5" destOrd="0" parTransId="{F44F5F2B-1D0C-4783-98FF-8F34AA709564}" sibTransId="{7676280E-2D92-46FA-AE5D-75AE665F3DF2}"/>
    <dgm:cxn modelId="{32CA471A-E527-40B7-9EC7-4794F6A6542D}" srcId="{09BD1182-4273-4BF7-AB5F-3FAB475DB50F}" destId="{B1AA57F8-0436-4C88-A563-AA14057F8B2B}" srcOrd="4" destOrd="0" parTransId="{38CEAE66-D911-45FD-A9BE-E2C8A5FB11D6}" sibTransId="{E8AEB5B4-79A4-44F5-92FA-55E9221AC6C4}"/>
    <dgm:cxn modelId="{A6B1F296-D77B-4FEA-916E-7B467332B532}" type="presParOf" srcId="{E9BA8913-5963-436B-AAEE-41B4622F360D}" destId="{413EEABC-9176-4851-8AA5-10CA0122766B}" srcOrd="0" destOrd="0" presId="urn:microsoft.com/office/officeart/2011/layout/HexagonRadial"/>
    <dgm:cxn modelId="{5976949C-E20C-413C-A18E-3B2E1A89F06E}" type="presParOf" srcId="{E9BA8913-5963-436B-AAEE-41B4622F360D}" destId="{5D656501-A603-48F3-A566-3D229336D26F}" srcOrd="1" destOrd="0" presId="urn:microsoft.com/office/officeart/2011/layout/HexagonRadial"/>
    <dgm:cxn modelId="{16B74526-E4D5-4FB1-841F-07252F1052EC}" type="presParOf" srcId="{5D656501-A603-48F3-A566-3D229336D26F}" destId="{D69C28A2-55B6-4299-BFE3-24D0F5C0D718}" srcOrd="0" destOrd="0" presId="urn:microsoft.com/office/officeart/2011/layout/HexagonRadial"/>
    <dgm:cxn modelId="{579F9010-9062-4B8D-A6D4-FFEC89B63BE3}" type="presParOf" srcId="{E9BA8913-5963-436B-AAEE-41B4622F360D}" destId="{120EB5CD-BE1F-432D-83C8-B8FA543283B5}" srcOrd="2" destOrd="0" presId="urn:microsoft.com/office/officeart/2011/layout/HexagonRadial"/>
    <dgm:cxn modelId="{5868459D-15BB-4B4C-8080-9F170BC18387}" type="presParOf" srcId="{E9BA8913-5963-436B-AAEE-41B4622F360D}" destId="{40D9766B-5B60-4AAB-A688-09738707ED4B}" srcOrd="3" destOrd="0" presId="urn:microsoft.com/office/officeart/2011/layout/HexagonRadial"/>
    <dgm:cxn modelId="{6FDBDB53-6E68-4657-A033-C1D066479E41}" type="presParOf" srcId="{40D9766B-5B60-4AAB-A688-09738707ED4B}" destId="{1646EC84-46ED-4500-9BC0-961F28F5C306}" srcOrd="0" destOrd="0" presId="urn:microsoft.com/office/officeart/2011/layout/HexagonRadial"/>
    <dgm:cxn modelId="{24CFB731-D2CC-416F-93C7-B7DC1A0D41D3}" type="presParOf" srcId="{E9BA8913-5963-436B-AAEE-41B4622F360D}" destId="{C7DBE1D6-68C6-47A6-BEB4-5CA723324944}" srcOrd="4" destOrd="0" presId="urn:microsoft.com/office/officeart/2011/layout/HexagonRadial"/>
    <dgm:cxn modelId="{C7C4DBBA-37C2-48B0-9031-74A4E188A701}" type="presParOf" srcId="{E9BA8913-5963-436B-AAEE-41B4622F360D}" destId="{B0863CF5-0495-4A91-B7BA-142E0A8944A2}" srcOrd="5" destOrd="0" presId="urn:microsoft.com/office/officeart/2011/layout/HexagonRadial"/>
    <dgm:cxn modelId="{888F7F33-F62B-4908-8947-DD05127B1657}" type="presParOf" srcId="{B0863CF5-0495-4A91-B7BA-142E0A8944A2}" destId="{D16602D3-94D8-4A1A-8DF6-828DA1A0DD34}" srcOrd="0" destOrd="0" presId="urn:microsoft.com/office/officeart/2011/layout/HexagonRadial"/>
    <dgm:cxn modelId="{DC333A7F-F807-4E27-9F80-CC4A4080D6DE}" type="presParOf" srcId="{E9BA8913-5963-436B-AAEE-41B4622F360D}" destId="{7BDF1171-5AAA-48DD-B102-C0C739B69768}" srcOrd="6" destOrd="0" presId="urn:microsoft.com/office/officeart/2011/layout/HexagonRadial"/>
    <dgm:cxn modelId="{93D8CBE9-618E-476C-B6DF-687721065A07}" type="presParOf" srcId="{E9BA8913-5963-436B-AAEE-41B4622F360D}" destId="{B72196B9-E9B0-4211-AB61-3030D4CEB597}" srcOrd="7" destOrd="0" presId="urn:microsoft.com/office/officeart/2011/layout/HexagonRadial"/>
    <dgm:cxn modelId="{CC89C97E-086E-48D2-9175-7C12C708CC83}" type="presParOf" srcId="{B72196B9-E9B0-4211-AB61-3030D4CEB597}" destId="{7C67FDD7-6289-43F5-8718-D6EA48CDC0D0}" srcOrd="0" destOrd="0" presId="urn:microsoft.com/office/officeart/2011/layout/HexagonRadial"/>
    <dgm:cxn modelId="{FC17FF75-15EB-4833-BDE4-40602BDB2567}" type="presParOf" srcId="{E9BA8913-5963-436B-AAEE-41B4622F360D}" destId="{D2BCBC63-43F2-4570-961C-FBB6DE74306E}" srcOrd="8" destOrd="0" presId="urn:microsoft.com/office/officeart/2011/layout/HexagonRadial"/>
    <dgm:cxn modelId="{65703419-B24E-4074-939F-45CE54D97B47}" type="presParOf" srcId="{E9BA8913-5963-436B-AAEE-41B4622F360D}" destId="{9010968F-2F80-4CB4-B93B-A7E9CFD33532}" srcOrd="9" destOrd="0" presId="urn:microsoft.com/office/officeart/2011/layout/HexagonRadial"/>
    <dgm:cxn modelId="{D551F331-A703-406A-BB75-6C28B9C693DE}" type="presParOf" srcId="{9010968F-2F80-4CB4-B93B-A7E9CFD33532}" destId="{28C63264-EEF3-40B0-87B0-EC6F2767AC3C}" srcOrd="0" destOrd="0" presId="urn:microsoft.com/office/officeart/2011/layout/HexagonRadial"/>
    <dgm:cxn modelId="{53B970C9-8D4D-4BF1-9DD0-845FB6546E6E}" type="presParOf" srcId="{E9BA8913-5963-436B-AAEE-41B4622F360D}" destId="{4774AF28-5C21-4CB8-B933-85F6388EBDC3}" srcOrd="10" destOrd="0" presId="urn:microsoft.com/office/officeart/2011/layout/HexagonRadial"/>
    <dgm:cxn modelId="{04F8386C-AB05-433E-8A39-898F4A0923E1}" type="presParOf" srcId="{E9BA8913-5963-436B-AAEE-41B4622F360D}" destId="{494AF21B-ECBB-4D5E-8AF9-1B366A646B5E}" srcOrd="11" destOrd="0" presId="urn:microsoft.com/office/officeart/2011/layout/HexagonRadial"/>
    <dgm:cxn modelId="{5A67C181-2BEF-4297-8209-29EBE54D4F52}" type="presParOf" srcId="{494AF21B-ECBB-4D5E-8AF9-1B366A646B5E}" destId="{E28A66BA-D5A2-4794-8984-4DD03ABACA73}" srcOrd="0" destOrd="0" presId="urn:microsoft.com/office/officeart/2011/layout/HexagonRadial"/>
    <dgm:cxn modelId="{F47E4275-D722-424D-B4A3-892E7DF5292D}" type="presParOf" srcId="{E9BA8913-5963-436B-AAEE-41B4622F360D}" destId="{E4C04E5B-3052-4B35-B7D2-0F96F2B904FA}"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3060710-7A49-48A1-B4C9-0914C6005A83}"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46D86AF8-D3D4-4D2C-B01C-BBC5E1D31C5C}">
      <dgm:prSet phldrT="[テキスト]" custT="1">
        <dgm:style>
          <a:lnRef idx="3">
            <a:schemeClr val="lt1"/>
          </a:lnRef>
          <a:fillRef idx="1">
            <a:schemeClr val="accent4"/>
          </a:fillRef>
          <a:effectRef idx="1">
            <a:schemeClr val="accent4"/>
          </a:effectRef>
          <a:fontRef idx="minor">
            <a:schemeClr val="lt1"/>
          </a:fontRef>
        </dgm:style>
      </dgm:prSet>
      <dgm:spPr/>
      <dgm:t>
        <a:bodyPr/>
        <a:lstStyle/>
        <a:p>
          <a:r>
            <a:rPr kumimoji="1" lang="ja-JP" altLang="en-US" sz="2800" b="1" dirty="0" smtClean="0"/>
            <a:t>不</a:t>
          </a:r>
          <a:r>
            <a:rPr kumimoji="1" lang="en-US" altLang="ja-JP" sz="2800" b="1" dirty="0" smtClean="0"/>
            <a:t/>
          </a:r>
          <a:br>
            <a:rPr kumimoji="1" lang="en-US" altLang="ja-JP" sz="2800" b="1" dirty="0" smtClean="0"/>
          </a:br>
          <a:r>
            <a:rPr kumimoji="1" lang="ja-JP" altLang="en-US" sz="2800" b="1" dirty="0" smtClean="0"/>
            <a:t>当</a:t>
          </a:r>
          <a:r>
            <a:rPr kumimoji="1" lang="en-US" altLang="ja-JP" sz="2800" b="1" dirty="0" smtClean="0"/>
            <a:t/>
          </a:r>
          <a:br>
            <a:rPr kumimoji="1" lang="en-US" altLang="ja-JP" sz="2800" b="1" dirty="0" smtClean="0"/>
          </a:br>
          <a:r>
            <a:rPr kumimoji="1" lang="ja-JP" altLang="en-US" sz="2800" b="1" dirty="0" smtClean="0"/>
            <a:t>利</a:t>
          </a:r>
          <a:r>
            <a:rPr kumimoji="1" lang="en-US" altLang="ja-JP" sz="2800" b="1" dirty="0" smtClean="0"/>
            <a:t/>
          </a:r>
          <a:br>
            <a:rPr kumimoji="1" lang="en-US" altLang="ja-JP" sz="2800" b="1" dirty="0" smtClean="0"/>
          </a:br>
          <a:r>
            <a:rPr kumimoji="1" lang="ja-JP" altLang="en-US" sz="2800" b="1" dirty="0" smtClean="0"/>
            <a:t>得</a:t>
          </a:r>
          <a:endParaRPr kumimoji="1" lang="ja-JP" altLang="en-US" sz="2800" b="1" dirty="0"/>
        </a:p>
      </dgm:t>
    </dgm:pt>
    <dgm:pt modelId="{F4801A78-43E2-4F24-B1A5-5EF1E155D3BE}" type="parTrans" cxnId="{F21B89E0-3E59-4EEA-99E7-FBD17492801B}">
      <dgm:prSet/>
      <dgm:spPr/>
      <dgm:t>
        <a:bodyPr/>
        <a:lstStyle/>
        <a:p>
          <a:endParaRPr kumimoji="1" lang="ja-JP" altLang="en-US" sz="1050" b="1"/>
        </a:p>
      </dgm:t>
    </dgm:pt>
    <dgm:pt modelId="{B53AC827-501B-426F-B2A1-6F6F5C7F18EE}" type="sibTrans" cxnId="{F21B89E0-3E59-4EEA-99E7-FBD17492801B}">
      <dgm:prSet/>
      <dgm:spPr/>
      <dgm:t>
        <a:bodyPr/>
        <a:lstStyle/>
        <a:p>
          <a:endParaRPr kumimoji="1" lang="ja-JP" altLang="en-US" sz="1050" b="1"/>
        </a:p>
      </dgm:t>
    </dgm:pt>
    <dgm:pt modelId="{F6E04FBF-B8E6-4875-83D9-B34EC682BEAA}">
      <dgm:prSet phldrT="[テキスト]" custT="1">
        <dgm:style>
          <a:lnRef idx="2">
            <a:schemeClr val="accent4">
              <a:shade val="50000"/>
            </a:schemeClr>
          </a:lnRef>
          <a:fillRef idx="1">
            <a:schemeClr val="accent4"/>
          </a:fillRef>
          <a:effectRef idx="0">
            <a:schemeClr val="accent4"/>
          </a:effectRef>
          <a:fontRef idx="minor">
            <a:schemeClr val="lt1"/>
          </a:fontRef>
        </dgm:style>
      </dgm:prSet>
      <dgm:spPr/>
      <dgm:t>
        <a:bodyPr/>
        <a:lstStyle/>
        <a:p>
          <a:r>
            <a:rPr kumimoji="1" lang="ja-JP" altLang="en-US" sz="2800" b="1" dirty="0" smtClean="0"/>
            <a:t>一般不当利得</a:t>
          </a:r>
          <a:r>
            <a:rPr kumimoji="1" lang="en-US" altLang="ja-JP" sz="2800" b="1" dirty="0" smtClean="0"/>
            <a:t/>
          </a:r>
          <a:br>
            <a:rPr kumimoji="1" lang="en-US" altLang="ja-JP" sz="2800" b="1" dirty="0" smtClean="0"/>
          </a:br>
          <a:r>
            <a:rPr kumimoji="1" lang="ja-JP" altLang="en-US" sz="2400" b="1" dirty="0" smtClean="0"/>
            <a:t>民法</a:t>
          </a:r>
          <a:r>
            <a:rPr kumimoji="1" lang="en-US" altLang="ja-JP" sz="2400" b="1" dirty="0" smtClean="0"/>
            <a:t>703</a:t>
          </a:r>
          <a:r>
            <a:rPr kumimoji="1" lang="ja-JP" altLang="en-US" sz="2400" b="1" dirty="0" smtClean="0"/>
            <a:t>条，</a:t>
          </a:r>
          <a:r>
            <a:rPr kumimoji="1" lang="en-US" altLang="ja-JP" sz="2400" b="1" dirty="0" smtClean="0"/>
            <a:t>704</a:t>
          </a:r>
          <a:r>
            <a:rPr kumimoji="1" lang="ja-JP" altLang="en-US" sz="2400" b="1" dirty="0" smtClean="0"/>
            <a:t>条</a:t>
          </a:r>
          <a:endParaRPr kumimoji="1" lang="ja-JP" altLang="en-US" sz="2400" b="1" dirty="0"/>
        </a:p>
      </dgm:t>
    </dgm:pt>
    <dgm:pt modelId="{1F8399AB-D005-4560-B290-E5D559EEF6FD}" type="parTrans" cxnId="{003DBA80-65C0-40A8-ADD1-130B78709FEA}">
      <dgm:prSet custT="1"/>
      <dgm:spPr/>
      <dgm:t>
        <a:bodyPr/>
        <a:lstStyle/>
        <a:p>
          <a:endParaRPr kumimoji="1" lang="ja-JP" altLang="en-US" sz="1050" b="1"/>
        </a:p>
      </dgm:t>
    </dgm:pt>
    <dgm:pt modelId="{5F013B4E-FE8E-455C-A7D3-FF9B8F55FA14}" type="sibTrans" cxnId="{003DBA80-65C0-40A8-ADD1-130B78709FEA}">
      <dgm:prSet/>
      <dgm:spPr/>
      <dgm:t>
        <a:bodyPr/>
        <a:lstStyle/>
        <a:p>
          <a:endParaRPr kumimoji="1" lang="ja-JP" altLang="en-US" sz="1050" b="1"/>
        </a:p>
      </dgm:t>
    </dgm:pt>
    <dgm:pt modelId="{D8DA7A14-CC0B-45C3-901F-82619689B8B2}">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2800" b="1" dirty="0" smtClean="0"/>
            <a:t>特別不当利得</a:t>
          </a:r>
          <a:endParaRPr kumimoji="1" lang="ja-JP" altLang="en-US" sz="2800" b="1" dirty="0"/>
        </a:p>
      </dgm:t>
    </dgm:pt>
    <dgm:pt modelId="{55E35B0A-AABD-4596-8576-FA27B5B115B7}" type="parTrans" cxnId="{4D754758-AB40-4FD6-8E18-B1888D76E809}">
      <dgm:prSet custT="1"/>
      <dgm:spPr/>
      <dgm:t>
        <a:bodyPr/>
        <a:lstStyle/>
        <a:p>
          <a:endParaRPr kumimoji="1" lang="ja-JP" altLang="en-US" sz="1050" b="1"/>
        </a:p>
      </dgm:t>
    </dgm:pt>
    <dgm:pt modelId="{CB6798F2-4818-44A2-92A2-0BE193E09CB4}" type="sibTrans" cxnId="{4D754758-AB40-4FD6-8E18-B1888D76E809}">
      <dgm:prSet/>
      <dgm:spPr/>
      <dgm:t>
        <a:bodyPr/>
        <a:lstStyle/>
        <a:p>
          <a:endParaRPr kumimoji="1" lang="ja-JP" altLang="en-US" sz="1050" b="1"/>
        </a:p>
      </dgm:t>
    </dgm:pt>
    <dgm:pt modelId="{42D9C0F6-7D5C-4D03-A75B-7D54A1F7F861}">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2800" b="1" dirty="0" smtClean="0"/>
            <a:t>給付不当利得</a:t>
          </a:r>
          <a:r>
            <a:rPr kumimoji="1" lang="en-US" altLang="ja-JP" sz="2800" b="1" dirty="0" smtClean="0"/>
            <a:t/>
          </a:r>
          <a:br>
            <a:rPr kumimoji="1" lang="en-US" altLang="ja-JP" sz="2800" b="1" dirty="0" smtClean="0"/>
          </a:br>
          <a:r>
            <a:rPr kumimoji="1" lang="ja-JP" altLang="en-US" sz="2400" b="1" dirty="0" smtClean="0"/>
            <a:t>民法</a:t>
          </a:r>
          <a:r>
            <a:rPr kumimoji="1" lang="en-US" altLang="ja-JP" sz="2400" b="1" dirty="0" smtClean="0"/>
            <a:t>705,706,708</a:t>
          </a:r>
          <a:r>
            <a:rPr kumimoji="1" lang="ja-JP" altLang="en-US" sz="2400" b="1" dirty="0" smtClean="0"/>
            <a:t>条</a:t>
          </a:r>
          <a:endParaRPr kumimoji="1" lang="en-US" altLang="ja-JP" sz="2400" b="1" dirty="0" smtClean="0"/>
        </a:p>
      </dgm:t>
    </dgm:pt>
    <dgm:pt modelId="{4FF5E35E-3637-4A5D-BD12-908C758A1E40}" type="parTrans" cxnId="{23F1A45D-6294-4ADF-89EA-6427EEBD4968}">
      <dgm:prSet custT="1"/>
      <dgm:spPr/>
      <dgm:t>
        <a:bodyPr/>
        <a:lstStyle/>
        <a:p>
          <a:endParaRPr kumimoji="1" lang="ja-JP" altLang="en-US" sz="1050" b="1"/>
        </a:p>
      </dgm:t>
    </dgm:pt>
    <dgm:pt modelId="{3D08A0C5-E48D-42E2-9476-A2C3DF8F2DBA}" type="sibTrans" cxnId="{23F1A45D-6294-4ADF-89EA-6427EEBD4968}">
      <dgm:prSet/>
      <dgm:spPr/>
      <dgm:t>
        <a:bodyPr/>
        <a:lstStyle/>
        <a:p>
          <a:endParaRPr kumimoji="1" lang="ja-JP" altLang="en-US" sz="1050" b="1"/>
        </a:p>
      </dgm:t>
    </dgm:pt>
    <dgm:pt modelId="{F006CA80-AC84-48C2-B095-B8FE6156EB6F}">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2800" b="1" dirty="0" smtClean="0"/>
            <a:t>支出不当利得</a:t>
          </a:r>
          <a:r>
            <a:rPr kumimoji="1" lang="en-US" altLang="ja-JP" sz="2800" b="1" dirty="0" smtClean="0"/>
            <a:t/>
          </a:r>
          <a:br>
            <a:rPr kumimoji="1" lang="en-US" altLang="ja-JP" sz="2800" b="1" dirty="0" smtClean="0"/>
          </a:br>
          <a:r>
            <a:rPr kumimoji="1" lang="ja-JP" altLang="en-US" sz="2400" b="1" dirty="0" smtClean="0"/>
            <a:t>民法</a:t>
          </a:r>
          <a:r>
            <a:rPr kumimoji="1" lang="en-US" altLang="ja-JP" sz="2400" b="1" dirty="0" smtClean="0"/>
            <a:t>707</a:t>
          </a:r>
          <a:r>
            <a:rPr kumimoji="1" lang="ja-JP" altLang="en-US" sz="2400" b="1" dirty="0" smtClean="0"/>
            <a:t>条</a:t>
          </a:r>
          <a:endParaRPr kumimoji="1" lang="ja-JP" altLang="en-US" sz="2800" b="1" dirty="0"/>
        </a:p>
      </dgm:t>
    </dgm:pt>
    <dgm:pt modelId="{89D33D5F-E1D2-49E4-9B55-47F58AD24E73}" type="parTrans" cxnId="{68303FA5-1D72-4321-A24B-4E3D27E69A20}">
      <dgm:prSet custT="1"/>
      <dgm:spPr/>
      <dgm:t>
        <a:bodyPr/>
        <a:lstStyle/>
        <a:p>
          <a:endParaRPr kumimoji="1" lang="ja-JP" altLang="en-US" sz="1050" b="1"/>
        </a:p>
      </dgm:t>
    </dgm:pt>
    <dgm:pt modelId="{0CC133C6-6B9C-4480-9AFB-1DBEFE1B2DEB}" type="sibTrans" cxnId="{68303FA5-1D72-4321-A24B-4E3D27E69A20}">
      <dgm:prSet/>
      <dgm:spPr/>
      <dgm:t>
        <a:bodyPr/>
        <a:lstStyle/>
        <a:p>
          <a:endParaRPr kumimoji="1" lang="ja-JP" altLang="en-US" sz="1050" b="1"/>
        </a:p>
      </dgm:t>
    </dgm:pt>
    <dgm:pt modelId="{43FA67B3-5350-4026-B443-FCE64E961364}">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2800" b="1" dirty="0" smtClean="0"/>
            <a:t>侵害不当利得</a:t>
          </a:r>
          <a:r>
            <a:rPr kumimoji="1" lang="en-US" altLang="ja-JP" sz="2800" b="1" dirty="0" smtClean="0"/>
            <a:t/>
          </a:r>
          <a:br>
            <a:rPr kumimoji="1" lang="en-US" altLang="ja-JP" sz="2800" b="1" dirty="0" smtClean="0"/>
          </a:br>
          <a:r>
            <a:rPr kumimoji="1" lang="ja-JP" altLang="en-US" sz="2400" b="1" dirty="0" smtClean="0"/>
            <a:t>民法</a:t>
          </a:r>
          <a:r>
            <a:rPr kumimoji="1" lang="en-US" altLang="ja-JP" sz="2400" b="1" dirty="0" smtClean="0"/>
            <a:t>191</a:t>
          </a:r>
          <a:r>
            <a:rPr kumimoji="1" lang="ja-JP" altLang="en-US" sz="2400" b="1" dirty="0" smtClean="0"/>
            <a:t>条，</a:t>
          </a:r>
          <a:r>
            <a:rPr kumimoji="1" lang="en-US" altLang="ja-JP" sz="2400" b="1" dirty="0" smtClean="0"/>
            <a:t>248</a:t>
          </a:r>
          <a:r>
            <a:rPr kumimoji="1" lang="ja-JP" altLang="en-US" sz="2400" b="1" dirty="0" smtClean="0"/>
            <a:t>条</a:t>
          </a:r>
          <a:endParaRPr kumimoji="1" lang="ja-JP" altLang="en-US" sz="2400" b="1" dirty="0"/>
        </a:p>
      </dgm:t>
    </dgm:pt>
    <dgm:pt modelId="{F5A43A7C-990D-4E42-A05D-33907C6B1E94}" type="parTrans" cxnId="{82733648-A1DD-4111-843E-0B16DB5BC7B9}">
      <dgm:prSet custT="1"/>
      <dgm:spPr/>
      <dgm:t>
        <a:bodyPr/>
        <a:lstStyle/>
        <a:p>
          <a:endParaRPr kumimoji="1" lang="ja-JP" altLang="en-US" sz="1050" b="1"/>
        </a:p>
      </dgm:t>
    </dgm:pt>
    <dgm:pt modelId="{3A9CB34E-C6B6-4F6E-B010-FB026427B38A}" type="sibTrans" cxnId="{82733648-A1DD-4111-843E-0B16DB5BC7B9}">
      <dgm:prSet/>
      <dgm:spPr/>
      <dgm:t>
        <a:bodyPr/>
        <a:lstStyle/>
        <a:p>
          <a:endParaRPr kumimoji="1" lang="ja-JP" altLang="en-US" sz="1050" b="1"/>
        </a:p>
      </dgm:t>
    </dgm:pt>
    <dgm:pt modelId="{C469AD9F-6AF7-4E66-B9ED-8AA4462D8CA1}" type="pres">
      <dgm:prSet presAssocID="{73060710-7A49-48A1-B4C9-0914C6005A83}" presName="diagram" presStyleCnt="0">
        <dgm:presLayoutVars>
          <dgm:chPref val="1"/>
          <dgm:dir/>
          <dgm:animOne val="branch"/>
          <dgm:animLvl val="lvl"/>
          <dgm:resizeHandles val="exact"/>
        </dgm:presLayoutVars>
      </dgm:prSet>
      <dgm:spPr/>
      <dgm:t>
        <a:bodyPr/>
        <a:lstStyle/>
        <a:p>
          <a:endParaRPr kumimoji="1" lang="ja-JP" altLang="en-US"/>
        </a:p>
      </dgm:t>
    </dgm:pt>
    <dgm:pt modelId="{07E29AC4-3014-4D0F-88B8-A924551180A3}" type="pres">
      <dgm:prSet presAssocID="{46D86AF8-D3D4-4D2C-B01C-BBC5E1D31C5C}" presName="root1" presStyleCnt="0"/>
      <dgm:spPr/>
    </dgm:pt>
    <dgm:pt modelId="{44311FB2-103F-443E-9DAE-47FCBF17150C}" type="pres">
      <dgm:prSet presAssocID="{46D86AF8-D3D4-4D2C-B01C-BBC5E1D31C5C}" presName="LevelOneTextNode" presStyleLbl="node0" presStyleIdx="0" presStyleCnt="1" custScaleX="38555" custScaleY="214359" custLinFactNeighborX="25732" custLinFactNeighborY="-19872">
        <dgm:presLayoutVars>
          <dgm:chPref val="3"/>
        </dgm:presLayoutVars>
      </dgm:prSet>
      <dgm:spPr/>
      <dgm:t>
        <a:bodyPr/>
        <a:lstStyle/>
        <a:p>
          <a:endParaRPr kumimoji="1" lang="ja-JP" altLang="en-US"/>
        </a:p>
      </dgm:t>
    </dgm:pt>
    <dgm:pt modelId="{D3335513-4C26-4FEC-BACB-2515981AA88D}" type="pres">
      <dgm:prSet presAssocID="{46D86AF8-D3D4-4D2C-B01C-BBC5E1D31C5C}" presName="level2hierChild" presStyleCnt="0"/>
      <dgm:spPr/>
    </dgm:pt>
    <dgm:pt modelId="{F6C10AE0-2371-42D7-BC8C-AF961ADDC60B}" type="pres">
      <dgm:prSet presAssocID="{1F8399AB-D005-4560-B290-E5D559EEF6FD}" presName="conn2-1" presStyleLbl="parChTrans1D2" presStyleIdx="0" presStyleCnt="2"/>
      <dgm:spPr/>
      <dgm:t>
        <a:bodyPr/>
        <a:lstStyle/>
        <a:p>
          <a:endParaRPr kumimoji="1" lang="ja-JP" altLang="en-US"/>
        </a:p>
      </dgm:t>
    </dgm:pt>
    <dgm:pt modelId="{A6E4B9D7-BAEA-454C-8995-E0960AA1A891}" type="pres">
      <dgm:prSet presAssocID="{1F8399AB-D005-4560-B290-E5D559EEF6FD}" presName="connTx" presStyleLbl="parChTrans1D2" presStyleIdx="0" presStyleCnt="2"/>
      <dgm:spPr/>
      <dgm:t>
        <a:bodyPr/>
        <a:lstStyle/>
        <a:p>
          <a:endParaRPr kumimoji="1" lang="ja-JP" altLang="en-US"/>
        </a:p>
      </dgm:t>
    </dgm:pt>
    <dgm:pt modelId="{A47025F3-72A2-4217-B697-45D627C36CC8}" type="pres">
      <dgm:prSet presAssocID="{F6E04FBF-B8E6-4875-83D9-B34EC682BEAA}" presName="root2" presStyleCnt="0"/>
      <dgm:spPr/>
    </dgm:pt>
    <dgm:pt modelId="{7FA65D9C-31B7-431E-BF2B-865A1ADEE56B}" type="pres">
      <dgm:prSet presAssocID="{F6E04FBF-B8E6-4875-83D9-B34EC682BEAA}" presName="LevelTwoTextNode" presStyleLbl="node2" presStyleIdx="0" presStyleCnt="2" custScaleX="121001" custScaleY="90910" custLinFactNeighborX="7184" custLinFactNeighborY="-26543">
        <dgm:presLayoutVars>
          <dgm:chPref val="3"/>
        </dgm:presLayoutVars>
      </dgm:prSet>
      <dgm:spPr/>
      <dgm:t>
        <a:bodyPr/>
        <a:lstStyle/>
        <a:p>
          <a:endParaRPr kumimoji="1" lang="ja-JP" altLang="en-US"/>
        </a:p>
      </dgm:t>
    </dgm:pt>
    <dgm:pt modelId="{9E2BE237-600A-4C98-AE79-B138F0E93F7B}" type="pres">
      <dgm:prSet presAssocID="{F6E04FBF-B8E6-4875-83D9-B34EC682BEAA}" presName="level3hierChild" presStyleCnt="0"/>
      <dgm:spPr/>
    </dgm:pt>
    <dgm:pt modelId="{6329A0F7-2FF1-4DBE-AD58-650384CFA2D8}" type="pres">
      <dgm:prSet presAssocID="{55E35B0A-AABD-4596-8576-FA27B5B115B7}" presName="conn2-1" presStyleLbl="parChTrans1D2" presStyleIdx="1" presStyleCnt="2"/>
      <dgm:spPr/>
      <dgm:t>
        <a:bodyPr/>
        <a:lstStyle/>
        <a:p>
          <a:endParaRPr kumimoji="1" lang="ja-JP" altLang="en-US"/>
        </a:p>
      </dgm:t>
    </dgm:pt>
    <dgm:pt modelId="{EC7EE402-88A8-403F-962F-E5E818FD4B71}" type="pres">
      <dgm:prSet presAssocID="{55E35B0A-AABD-4596-8576-FA27B5B115B7}" presName="connTx" presStyleLbl="parChTrans1D2" presStyleIdx="1" presStyleCnt="2"/>
      <dgm:spPr/>
      <dgm:t>
        <a:bodyPr/>
        <a:lstStyle/>
        <a:p>
          <a:endParaRPr kumimoji="1" lang="ja-JP" altLang="en-US"/>
        </a:p>
      </dgm:t>
    </dgm:pt>
    <dgm:pt modelId="{68AF4600-379A-4C40-8158-F4E9CD68DDE0}" type="pres">
      <dgm:prSet presAssocID="{D8DA7A14-CC0B-45C3-901F-82619689B8B2}" presName="root2" presStyleCnt="0"/>
      <dgm:spPr/>
    </dgm:pt>
    <dgm:pt modelId="{3B9FBC31-A0D2-4544-BC5A-51DBD4570F7C}" type="pres">
      <dgm:prSet presAssocID="{D8DA7A14-CC0B-45C3-901F-82619689B8B2}" presName="LevelTwoTextNode" presStyleLbl="node2" presStyleIdx="1" presStyleCnt="2" custScaleX="121001" custScaleY="90910" custLinFactNeighborX="7184" custLinFactNeighborY="-26542">
        <dgm:presLayoutVars>
          <dgm:chPref val="3"/>
        </dgm:presLayoutVars>
      </dgm:prSet>
      <dgm:spPr/>
      <dgm:t>
        <a:bodyPr/>
        <a:lstStyle/>
        <a:p>
          <a:endParaRPr kumimoji="1" lang="ja-JP" altLang="en-US"/>
        </a:p>
      </dgm:t>
    </dgm:pt>
    <dgm:pt modelId="{B361329D-28DE-4CA0-AA23-5787B129D31C}" type="pres">
      <dgm:prSet presAssocID="{D8DA7A14-CC0B-45C3-901F-82619689B8B2}" presName="level3hierChild" presStyleCnt="0"/>
      <dgm:spPr/>
    </dgm:pt>
    <dgm:pt modelId="{3835ED6C-0909-4335-9AC4-2BB5D767FC23}" type="pres">
      <dgm:prSet presAssocID="{4FF5E35E-3637-4A5D-BD12-908C758A1E40}" presName="conn2-1" presStyleLbl="parChTrans1D3" presStyleIdx="0" presStyleCnt="3"/>
      <dgm:spPr/>
      <dgm:t>
        <a:bodyPr/>
        <a:lstStyle/>
        <a:p>
          <a:endParaRPr kumimoji="1" lang="ja-JP" altLang="en-US"/>
        </a:p>
      </dgm:t>
    </dgm:pt>
    <dgm:pt modelId="{5EEBC08E-BAA9-467A-A883-E5D4F6F5112C}" type="pres">
      <dgm:prSet presAssocID="{4FF5E35E-3637-4A5D-BD12-908C758A1E40}" presName="connTx" presStyleLbl="parChTrans1D3" presStyleIdx="0" presStyleCnt="3"/>
      <dgm:spPr/>
      <dgm:t>
        <a:bodyPr/>
        <a:lstStyle/>
        <a:p>
          <a:endParaRPr kumimoji="1" lang="ja-JP" altLang="en-US"/>
        </a:p>
      </dgm:t>
    </dgm:pt>
    <dgm:pt modelId="{9E750657-9EBA-4D5F-BE23-49C3498AA0A2}" type="pres">
      <dgm:prSet presAssocID="{42D9C0F6-7D5C-4D03-A75B-7D54A1F7F861}" presName="root2" presStyleCnt="0"/>
      <dgm:spPr/>
    </dgm:pt>
    <dgm:pt modelId="{AA16DCC0-F2FE-470C-A4AE-63A6D62F5771}" type="pres">
      <dgm:prSet presAssocID="{42D9C0F6-7D5C-4D03-A75B-7D54A1F7F861}" presName="LevelTwoTextNode" presStyleLbl="node3" presStyleIdx="0" presStyleCnt="3" custScaleX="121000" custScaleY="90910" custLinFactNeighborX="-6313" custLinFactNeighborY="-26543">
        <dgm:presLayoutVars>
          <dgm:chPref val="3"/>
        </dgm:presLayoutVars>
      </dgm:prSet>
      <dgm:spPr/>
      <dgm:t>
        <a:bodyPr/>
        <a:lstStyle/>
        <a:p>
          <a:endParaRPr kumimoji="1" lang="ja-JP" altLang="en-US"/>
        </a:p>
      </dgm:t>
    </dgm:pt>
    <dgm:pt modelId="{9E1AEF90-CCD2-4394-A7B0-D10E0E9156A6}" type="pres">
      <dgm:prSet presAssocID="{42D9C0F6-7D5C-4D03-A75B-7D54A1F7F861}" presName="level3hierChild" presStyleCnt="0"/>
      <dgm:spPr/>
    </dgm:pt>
    <dgm:pt modelId="{E8B56A4C-0B93-46F6-A679-806559C7AA41}" type="pres">
      <dgm:prSet presAssocID="{89D33D5F-E1D2-49E4-9B55-47F58AD24E73}" presName="conn2-1" presStyleLbl="parChTrans1D3" presStyleIdx="1" presStyleCnt="3"/>
      <dgm:spPr/>
      <dgm:t>
        <a:bodyPr/>
        <a:lstStyle/>
        <a:p>
          <a:endParaRPr kumimoji="1" lang="ja-JP" altLang="en-US"/>
        </a:p>
      </dgm:t>
    </dgm:pt>
    <dgm:pt modelId="{9208138E-FEB1-43CF-AB2A-0728AA2A133B}" type="pres">
      <dgm:prSet presAssocID="{89D33D5F-E1D2-49E4-9B55-47F58AD24E73}" presName="connTx" presStyleLbl="parChTrans1D3" presStyleIdx="1" presStyleCnt="3"/>
      <dgm:spPr/>
      <dgm:t>
        <a:bodyPr/>
        <a:lstStyle/>
        <a:p>
          <a:endParaRPr kumimoji="1" lang="ja-JP" altLang="en-US"/>
        </a:p>
      </dgm:t>
    </dgm:pt>
    <dgm:pt modelId="{01D9074C-699C-498B-9F40-F7D7EEE5B856}" type="pres">
      <dgm:prSet presAssocID="{F006CA80-AC84-48C2-B095-B8FE6156EB6F}" presName="root2" presStyleCnt="0"/>
      <dgm:spPr/>
    </dgm:pt>
    <dgm:pt modelId="{B1849CDA-7577-4E08-A230-5302D708DC3C}" type="pres">
      <dgm:prSet presAssocID="{F006CA80-AC84-48C2-B095-B8FE6156EB6F}" presName="LevelTwoTextNode" presStyleLbl="node3" presStyleIdx="1" presStyleCnt="3" custScaleX="121000" custScaleY="90910" custLinFactNeighborX="-6313" custLinFactNeighborY="-26543">
        <dgm:presLayoutVars>
          <dgm:chPref val="3"/>
        </dgm:presLayoutVars>
      </dgm:prSet>
      <dgm:spPr/>
      <dgm:t>
        <a:bodyPr/>
        <a:lstStyle/>
        <a:p>
          <a:endParaRPr kumimoji="1" lang="ja-JP" altLang="en-US"/>
        </a:p>
      </dgm:t>
    </dgm:pt>
    <dgm:pt modelId="{B3A2257A-AE7B-43E1-842C-E3430AE51133}" type="pres">
      <dgm:prSet presAssocID="{F006CA80-AC84-48C2-B095-B8FE6156EB6F}" presName="level3hierChild" presStyleCnt="0"/>
      <dgm:spPr/>
    </dgm:pt>
    <dgm:pt modelId="{6C294D9F-2FB6-4ABE-A3DF-6AD7B1D2751F}" type="pres">
      <dgm:prSet presAssocID="{F5A43A7C-990D-4E42-A05D-33907C6B1E94}" presName="conn2-1" presStyleLbl="parChTrans1D3" presStyleIdx="2" presStyleCnt="3"/>
      <dgm:spPr/>
      <dgm:t>
        <a:bodyPr/>
        <a:lstStyle/>
        <a:p>
          <a:endParaRPr kumimoji="1" lang="ja-JP" altLang="en-US"/>
        </a:p>
      </dgm:t>
    </dgm:pt>
    <dgm:pt modelId="{D2151356-B004-4792-9C9D-E1560FA59366}" type="pres">
      <dgm:prSet presAssocID="{F5A43A7C-990D-4E42-A05D-33907C6B1E94}" presName="connTx" presStyleLbl="parChTrans1D3" presStyleIdx="2" presStyleCnt="3"/>
      <dgm:spPr/>
      <dgm:t>
        <a:bodyPr/>
        <a:lstStyle/>
        <a:p>
          <a:endParaRPr kumimoji="1" lang="ja-JP" altLang="en-US"/>
        </a:p>
      </dgm:t>
    </dgm:pt>
    <dgm:pt modelId="{A5D14BE8-6F15-4398-9B12-11C20618EA2C}" type="pres">
      <dgm:prSet presAssocID="{43FA67B3-5350-4026-B443-FCE64E961364}" presName="root2" presStyleCnt="0"/>
      <dgm:spPr/>
    </dgm:pt>
    <dgm:pt modelId="{D915BD6D-EF5C-475B-821E-40D963ACF8AB}" type="pres">
      <dgm:prSet presAssocID="{43FA67B3-5350-4026-B443-FCE64E961364}" presName="LevelTwoTextNode" presStyleLbl="node3" presStyleIdx="2" presStyleCnt="3" custScaleX="121000" custScaleY="90910" custLinFactNeighborX="-6313" custLinFactNeighborY="-26543">
        <dgm:presLayoutVars>
          <dgm:chPref val="3"/>
        </dgm:presLayoutVars>
      </dgm:prSet>
      <dgm:spPr/>
      <dgm:t>
        <a:bodyPr/>
        <a:lstStyle/>
        <a:p>
          <a:endParaRPr kumimoji="1" lang="ja-JP" altLang="en-US"/>
        </a:p>
      </dgm:t>
    </dgm:pt>
    <dgm:pt modelId="{6A778AE8-AED3-4F48-99DC-D7601222364E}" type="pres">
      <dgm:prSet presAssocID="{43FA67B3-5350-4026-B443-FCE64E961364}" presName="level3hierChild" presStyleCnt="0"/>
      <dgm:spPr/>
    </dgm:pt>
  </dgm:ptLst>
  <dgm:cxnLst>
    <dgm:cxn modelId="{003DBA80-65C0-40A8-ADD1-130B78709FEA}" srcId="{46D86AF8-D3D4-4D2C-B01C-BBC5E1D31C5C}" destId="{F6E04FBF-B8E6-4875-83D9-B34EC682BEAA}" srcOrd="0" destOrd="0" parTransId="{1F8399AB-D005-4560-B290-E5D559EEF6FD}" sibTransId="{5F013B4E-FE8E-455C-A7D3-FF9B8F55FA14}"/>
    <dgm:cxn modelId="{4D754758-AB40-4FD6-8E18-B1888D76E809}" srcId="{46D86AF8-D3D4-4D2C-B01C-BBC5E1D31C5C}" destId="{D8DA7A14-CC0B-45C3-901F-82619689B8B2}" srcOrd="1" destOrd="0" parTransId="{55E35B0A-AABD-4596-8576-FA27B5B115B7}" sibTransId="{CB6798F2-4818-44A2-92A2-0BE193E09CB4}"/>
    <dgm:cxn modelId="{5658D31A-6CC6-449E-BECD-D44B58AEE324}" type="presOf" srcId="{89D33D5F-E1D2-49E4-9B55-47F58AD24E73}" destId="{9208138E-FEB1-43CF-AB2A-0728AA2A133B}" srcOrd="1" destOrd="0" presId="urn:microsoft.com/office/officeart/2005/8/layout/hierarchy2"/>
    <dgm:cxn modelId="{1D9C27E7-322A-481E-AC13-677115275763}" type="presOf" srcId="{F5A43A7C-990D-4E42-A05D-33907C6B1E94}" destId="{D2151356-B004-4792-9C9D-E1560FA59366}" srcOrd="1" destOrd="0" presId="urn:microsoft.com/office/officeart/2005/8/layout/hierarchy2"/>
    <dgm:cxn modelId="{ABAA1646-9C22-4BF0-B55F-2FBE890927EB}" type="presOf" srcId="{43FA67B3-5350-4026-B443-FCE64E961364}" destId="{D915BD6D-EF5C-475B-821E-40D963ACF8AB}" srcOrd="0" destOrd="0" presId="urn:microsoft.com/office/officeart/2005/8/layout/hierarchy2"/>
    <dgm:cxn modelId="{CE32B480-1BD6-4113-9886-74AFD046CDCF}" type="presOf" srcId="{42D9C0F6-7D5C-4D03-A75B-7D54A1F7F861}" destId="{AA16DCC0-F2FE-470C-A4AE-63A6D62F5771}" srcOrd="0" destOrd="0" presId="urn:microsoft.com/office/officeart/2005/8/layout/hierarchy2"/>
    <dgm:cxn modelId="{2DE93F29-0DFF-434C-8610-E4E1FABA3932}" type="presOf" srcId="{73060710-7A49-48A1-B4C9-0914C6005A83}" destId="{C469AD9F-6AF7-4E66-B9ED-8AA4462D8CA1}" srcOrd="0" destOrd="0" presId="urn:microsoft.com/office/officeart/2005/8/layout/hierarchy2"/>
    <dgm:cxn modelId="{917938CC-5999-469E-9313-8E4102EFD6E7}" type="presOf" srcId="{F6E04FBF-B8E6-4875-83D9-B34EC682BEAA}" destId="{7FA65D9C-31B7-431E-BF2B-865A1ADEE56B}" srcOrd="0" destOrd="0" presId="urn:microsoft.com/office/officeart/2005/8/layout/hierarchy2"/>
    <dgm:cxn modelId="{23F1A45D-6294-4ADF-89EA-6427EEBD4968}" srcId="{D8DA7A14-CC0B-45C3-901F-82619689B8B2}" destId="{42D9C0F6-7D5C-4D03-A75B-7D54A1F7F861}" srcOrd="0" destOrd="0" parTransId="{4FF5E35E-3637-4A5D-BD12-908C758A1E40}" sibTransId="{3D08A0C5-E48D-42E2-9476-A2C3DF8F2DBA}"/>
    <dgm:cxn modelId="{25C1FE56-EEDA-46D5-AD6C-E1FDD3DEF6E2}" type="presOf" srcId="{1F8399AB-D005-4560-B290-E5D559EEF6FD}" destId="{A6E4B9D7-BAEA-454C-8995-E0960AA1A891}" srcOrd="1" destOrd="0" presId="urn:microsoft.com/office/officeart/2005/8/layout/hierarchy2"/>
    <dgm:cxn modelId="{68303FA5-1D72-4321-A24B-4E3D27E69A20}" srcId="{D8DA7A14-CC0B-45C3-901F-82619689B8B2}" destId="{F006CA80-AC84-48C2-B095-B8FE6156EB6F}" srcOrd="1" destOrd="0" parTransId="{89D33D5F-E1D2-49E4-9B55-47F58AD24E73}" sibTransId="{0CC133C6-6B9C-4480-9AFB-1DBEFE1B2DEB}"/>
    <dgm:cxn modelId="{B15DEAEA-9CBE-4C66-AFD7-D145756D590D}" type="presOf" srcId="{55E35B0A-AABD-4596-8576-FA27B5B115B7}" destId="{EC7EE402-88A8-403F-962F-E5E818FD4B71}" srcOrd="1" destOrd="0" presId="urn:microsoft.com/office/officeart/2005/8/layout/hierarchy2"/>
    <dgm:cxn modelId="{F71AF5ED-6338-4EC3-8FC7-2B3B7B199361}" type="presOf" srcId="{89D33D5F-E1D2-49E4-9B55-47F58AD24E73}" destId="{E8B56A4C-0B93-46F6-A679-806559C7AA41}" srcOrd="0" destOrd="0" presId="urn:microsoft.com/office/officeart/2005/8/layout/hierarchy2"/>
    <dgm:cxn modelId="{82733648-A1DD-4111-843E-0B16DB5BC7B9}" srcId="{D8DA7A14-CC0B-45C3-901F-82619689B8B2}" destId="{43FA67B3-5350-4026-B443-FCE64E961364}" srcOrd="2" destOrd="0" parTransId="{F5A43A7C-990D-4E42-A05D-33907C6B1E94}" sibTransId="{3A9CB34E-C6B6-4F6E-B010-FB026427B38A}"/>
    <dgm:cxn modelId="{11425720-E532-4888-809B-C13A620C0A1E}" type="presOf" srcId="{F5A43A7C-990D-4E42-A05D-33907C6B1E94}" destId="{6C294D9F-2FB6-4ABE-A3DF-6AD7B1D2751F}" srcOrd="0" destOrd="0" presId="urn:microsoft.com/office/officeart/2005/8/layout/hierarchy2"/>
    <dgm:cxn modelId="{4608FEAF-7798-4D09-B62B-B851C805AB22}" type="presOf" srcId="{D8DA7A14-CC0B-45C3-901F-82619689B8B2}" destId="{3B9FBC31-A0D2-4544-BC5A-51DBD4570F7C}" srcOrd="0" destOrd="0" presId="urn:microsoft.com/office/officeart/2005/8/layout/hierarchy2"/>
    <dgm:cxn modelId="{0C06220E-64D0-4D44-B974-62B6D62A8CDC}" type="presOf" srcId="{4FF5E35E-3637-4A5D-BD12-908C758A1E40}" destId="{3835ED6C-0909-4335-9AC4-2BB5D767FC23}" srcOrd="0" destOrd="0" presId="urn:microsoft.com/office/officeart/2005/8/layout/hierarchy2"/>
    <dgm:cxn modelId="{0D879633-7779-40C5-86AD-18963BDCD542}" type="presOf" srcId="{55E35B0A-AABD-4596-8576-FA27B5B115B7}" destId="{6329A0F7-2FF1-4DBE-AD58-650384CFA2D8}" srcOrd="0" destOrd="0" presId="urn:microsoft.com/office/officeart/2005/8/layout/hierarchy2"/>
    <dgm:cxn modelId="{2AD01976-D819-41AC-8D2A-98D339435446}" type="presOf" srcId="{1F8399AB-D005-4560-B290-E5D559EEF6FD}" destId="{F6C10AE0-2371-42D7-BC8C-AF961ADDC60B}" srcOrd="0" destOrd="0" presId="urn:microsoft.com/office/officeart/2005/8/layout/hierarchy2"/>
    <dgm:cxn modelId="{363EBFB3-E37E-4C88-AA86-E0889CB9C721}" type="presOf" srcId="{4FF5E35E-3637-4A5D-BD12-908C758A1E40}" destId="{5EEBC08E-BAA9-467A-A883-E5D4F6F5112C}" srcOrd="1" destOrd="0" presId="urn:microsoft.com/office/officeart/2005/8/layout/hierarchy2"/>
    <dgm:cxn modelId="{760CB210-433D-4398-B62C-FBA7CE6F1735}" type="presOf" srcId="{46D86AF8-D3D4-4D2C-B01C-BBC5E1D31C5C}" destId="{44311FB2-103F-443E-9DAE-47FCBF17150C}" srcOrd="0" destOrd="0" presId="urn:microsoft.com/office/officeart/2005/8/layout/hierarchy2"/>
    <dgm:cxn modelId="{81A5AE56-FC5F-45DE-9E5F-5846611D8CF1}" type="presOf" srcId="{F006CA80-AC84-48C2-B095-B8FE6156EB6F}" destId="{B1849CDA-7577-4E08-A230-5302D708DC3C}" srcOrd="0" destOrd="0" presId="urn:microsoft.com/office/officeart/2005/8/layout/hierarchy2"/>
    <dgm:cxn modelId="{F21B89E0-3E59-4EEA-99E7-FBD17492801B}" srcId="{73060710-7A49-48A1-B4C9-0914C6005A83}" destId="{46D86AF8-D3D4-4D2C-B01C-BBC5E1D31C5C}" srcOrd="0" destOrd="0" parTransId="{F4801A78-43E2-4F24-B1A5-5EF1E155D3BE}" sibTransId="{B53AC827-501B-426F-B2A1-6F6F5C7F18EE}"/>
    <dgm:cxn modelId="{EB338E6F-23DD-4A2A-8365-9BE42D567C19}" type="presParOf" srcId="{C469AD9F-6AF7-4E66-B9ED-8AA4462D8CA1}" destId="{07E29AC4-3014-4D0F-88B8-A924551180A3}" srcOrd="0" destOrd="0" presId="urn:microsoft.com/office/officeart/2005/8/layout/hierarchy2"/>
    <dgm:cxn modelId="{388A285C-9369-4039-BA44-C37DBE968B72}" type="presParOf" srcId="{07E29AC4-3014-4D0F-88B8-A924551180A3}" destId="{44311FB2-103F-443E-9DAE-47FCBF17150C}" srcOrd="0" destOrd="0" presId="urn:microsoft.com/office/officeart/2005/8/layout/hierarchy2"/>
    <dgm:cxn modelId="{40A36018-919F-43D4-985C-C6351D48681C}" type="presParOf" srcId="{07E29AC4-3014-4D0F-88B8-A924551180A3}" destId="{D3335513-4C26-4FEC-BACB-2515981AA88D}" srcOrd="1" destOrd="0" presId="urn:microsoft.com/office/officeart/2005/8/layout/hierarchy2"/>
    <dgm:cxn modelId="{CA454662-5AED-4498-84E0-914B6DCAAD6B}" type="presParOf" srcId="{D3335513-4C26-4FEC-BACB-2515981AA88D}" destId="{F6C10AE0-2371-42D7-BC8C-AF961ADDC60B}" srcOrd="0" destOrd="0" presId="urn:microsoft.com/office/officeart/2005/8/layout/hierarchy2"/>
    <dgm:cxn modelId="{8A434094-82CE-4B2E-925A-C1642978A093}" type="presParOf" srcId="{F6C10AE0-2371-42D7-BC8C-AF961ADDC60B}" destId="{A6E4B9D7-BAEA-454C-8995-E0960AA1A891}" srcOrd="0" destOrd="0" presId="urn:microsoft.com/office/officeart/2005/8/layout/hierarchy2"/>
    <dgm:cxn modelId="{7C6ECFDB-5AF8-4B2A-873F-00F38F93C68A}" type="presParOf" srcId="{D3335513-4C26-4FEC-BACB-2515981AA88D}" destId="{A47025F3-72A2-4217-B697-45D627C36CC8}" srcOrd="1" destOrd="0" presId="urn:microsoft.com/office/officeart/2005/8/layout/hierarchy2"/>
    <dgm:cxn modelId="{40851C70-4640-4F3C-90BA-4710C25CDC9C}" type="presParOf" srcId="{A47025F3-72A2-4217-B697-45D627C36CC8}" destId="{7FA65D9C-31B7-431E-BF2B-865A1ADEE56B}" srcOrd="0" destOrd="0" presId="urn:microsoft.com/office/officeart/2005/8/layout/hierarchy2"/>
    <dgm:cxn modelId="{85A364E0-D8BC-4794-AC41-531E86A9671D}" type="presParOf" srcId="{A47025F3-72A2-4217-B697-45D627C36CC8}" destId="{9E2BE237-600A-4C98-AE79-B138F0E93F7B}" srcOrd="1" destOrd="0" presId="urn:microsoft.com/office/officeart/2005/8/layout/hierarchy2"/>
    <dgm:cxn modelId="{1627DBAF-AFD0-4093-A184-BC14B9A29D81}" type="presParOf" srcId="{D3335513-4C26-4FEC-BACB-2515981AA88D}" destId="{6329A0F7-2FF1-4DBE-AD58-650384CFA2D8}" srcOrd="2" destOrd="0" presId="urn:microsoft.com/office/officeart/2005/8/layout/hierarchy2"/>
    <dgm:cxn modelId="{F815EB81-50D2-457E-B3DC-908AAD60CC57}" type="presParOf" srcId="{6329A0F7-2FF1-4DBE-AD58-650384CFA2D8}" destId="{EC7EE402-88A8-403F-962F-E5E818FD4B71}" srcOrd="0" destOrd="0" presId="urn:microsoft.com/office/officeart/2005/8/layout/hierarchy2"/>
    <dgm:cxn modelId="{126DB3F9-E91C-4232-A9FB-170BAA1DAE2B}" type="presParOf" srcId="{D3335513-4C26-4FEC-BACB-2515981AA88D}" destId="{68AF4600-379A-4C40-8158-F4E9CD68DDE0}" srcOrd="3" destOrd="0" presId="urn:microsoft.com/office/officeart/2005/8/layout/hierarchy2"/>
    <dgm:cxn modelId="{5C4CE5D9-EE43-4E4E-B0F6-9D1A13A8E9C6}" type="presParOf" srcId="{68AF4600-379A-4C40-8158-F4E9CD68DDE0}" destId="{3B9FBC31-A0D2-4544-BC5A-51DBD4570F7C}" srcOrd="0" destOrd="0" presId="urn:microsoft.com/office/officeart/2005/8/layout/hierarchy2"/>
    <dgm:cxn modelId="{C4DA3626-E8FF-4FE9-A2A7-C02658916125}" type="presParOf" srcId="{68AF4600-379A-4C40-8158-F4E9CD68DDE0}" destId="{B361329D-28DE-4CA0-AA23-5787B129D31C}" srcOrd="1" destOrd="0" presId="urn:microsoft.com/office/officeart/2005/8/layout/hierarchy2"/>
    <dgm:cxn modelId="{8B22EB29-A12F-46FE-B14B-15990065C365}" type="presParOf" srcId="{B361329D-28DE-4CA0-AA23-5787B129D31C}" destId="{3835ED6C-0909-4335-9AC4-2BB5D767FC23}" srcOrd="0" destOrd="0" presId="urn:microsoft.com/office/officeart/2005/8/layout/hierarchy2"/>
    <dgm:cxn modelId="{FA39A8C7-F9E7-4F19-9B48-B459E07AD734}" type="presParOf" srcId="{3835ED6C-0909-4335-9AC4-2BB5D767FC23}" destId="{5EEBC08E-BAA9-467A-A883-E5D4F6F5112C}" srcOrd="0" destOrd="0" presId="urn:microsoft.com/office/officeart/2005/8/layout/hierarchy2"/>
    <dgm:cxn modelId="{EE3297CA-448D-46D8-A271-6678E2669DDC}" type="presParOf" srcId="{B361329D-28DE-4CA0-AA23-5787B129D31C}" destId="{9E750657-9EBA-4D5F-BE23-49C3498AA0A2}" srcOrd="1" destOrd="0" presId="urn:microsoft.com/office/officeart/2005/8/layout/hierarchy2"/>
    <dgm:cxn modelId="{DD89BF3A-BB3B-441D-9561-DC8C692088E5}" type="presParOf" srcId="{9E750657-9EBA-4D5F-BE23-49C3498AA0A2}" destId="{AA16DCC0-F2FE-470C-A4AE-63A6D62F5771}" srcOrd="0" destOrd="0" presId="urn:microsoft.com/office/officeart/2005/8/layout/hierarchy2"/>
    <dgm:cxn modelId="{D725F395-7986-4399-8E11-D7AB8EECEC1F}" type="presParOf" srcId="{9E750657-9EBA-4D5F-BE23-49C3498AA0A2}" destId="{9E1AEF90-CCD2-4394-A7B0-D10E0E9156A6}" srcOrd="1" destOrd="0" presId="urn:microsoft.com/office/officeart/2005/8/layout/hierarchy2"/>
    <dgm:cxn modelId="{50777A0E-9EC3-4731-A914-1A87D873B756}" type="presParOf" srcId="{B361329D-28DE-4CA0-AA23-5787B129D31C}" destId="{E8B56A4C-0B93-46F6-A679-806559C7AA41}" srcOrd="2" destOrd="0" presId="urn:microsoft.com/office/officeart/2005/8/layout/hierarchy2"/>
    <dgm:cxn modelId="{DD91B379-C37C-4891-A36E-D63D9954BB91}" type="presParOf" srcId="{E8B56A4C-0B93-46F6-A679-806559C7AA41}" destId="{9208138E-FEB1-43CF-AB2A-0728AA2A133B}" srcOrd="0" destOrd="0" presId="urn:microsoft.com/office/officeart/2005/8/layout/hierarchy2"/>
    <dgm:cxn modelId="{91A8E24E-1FCE-46B7-A34E-93D0A8AE3EFB}" type="presParOf" srcId="{B361329D-28DE-4CA0-AA23-5787B129D31C}" destId="{01D9074C-699C-498B-9F40-F7D7EEE5B856}" srcOrd="3" destOrd="0" presId="urn:microsoft.com/office/officeart/2005/8/layout/hierarchy2"/>
    <dgm:cxn modelId="{65CE17BA-D18D-4DDD-A4BA-61F5693B0559}" type="presParOf" srcId="{01D9074C-699C-498B-9F40-F7D7EEE5B856}" destId="{B1849CDA-7577-4E08-A230-5302D708DC3C}" srcOrd="0" destOrd="0" presId="urn:microsoft.com/office/officeart/2005/8/layout/hierarchy2"/>
    <dgm:cxn modelId="{0679158E-995E-414B-9054-D135D3C89C1A}" type="presParOf" srcId="{01D9074C-699C-498B-9F40-F7D7EEE5B856}" destId="{B3A2257A-AE7B-43E1-842C-E3430AE51133}" srcOrd="1" destOrd="0" presId="urn:microsoft.com/office/officeart/2005/8/layout/hierarchy2"/>
    <dgm:cxn modelId="{B35807C5-A460-4825-BBF5-D429A2701CC0}" type="presParOf" srcId="{B361329D-28DE-4CA0-AA23-5787B129D31C}" destId="{6C294D9F-2FB6-4ABE-A3DF-6AD7B1D2751F}" srcOrd="4" destOrd="0" presId="urn:microsoft.com/office/officeart/2005/8/layout/hierarchy2"/>
    <dgm:cxn modelId="{F351321E-D54B-40D6-9581-9368E784AD17}" type="presParOf" srcId="{6C294D9F-2FB6-4ABE-A3DF-6AD7B1D2751F}" destId="{D2151356-B004-4792-9C9D-E1560FA59366}" srcOrd="0" destOrd="0" presId="urn:microsoft.com/office/officeart/2005/8/layout/hierarchy2"/>
    <dgm:cxn modelId="{12287035-1C28-45BF-9638-19E7BC083396}" type="presParOf" srcId="{B361329D-28DE-4CA0-AA23-5787B129D31C}" destId="{A5D14BE8-6F15-4398-9B12-11C20618EA2C}" srcOrd="5" destOrd="0" presId="urn:microsoft.com/office/officeart/2005/8/layout/hierarchy2"/>
    <dgm:cxn modelId="{E8340644-7E68-4F8F-8BC3-2C2C4A101129}" type="presParOf" srcId="{A5D14BE8-6F15-4398-9B12-11C20618EA2C}" destId="{D915BD6D-EF5C-475B-821E-40D963ACF8AB}" srcOrd="0" destOrd="0" presId="urn:microsoft.com/office/officeart/2005/8/layout/hierarchy2"/>
    <dgm:cxn modelId="{0CC6E1C5-F724-4EDF-A433-38BABE80BE6D}" type="presParOf" srcId="{A5D14BE8-6F15-4398-9B12-11C20618EA2C}" destId="{6A778AE8-AED3-4F48-99DC-D7601222364E}"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66117-8ABC-4680-8110-008BFC59A079}">
      <dsp:nvSpPr>
        <dsp:cNvPr id="0" name=""/>
        <dsp:cNvSpPr/>
      </dsp:nvSpPr>
      <dsp:spPr>
        <a:xfrm>
          <a:off x="186160" y="1089893"/>
          <a:ext cx="689651" cy="2108892"/>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en-US" altLang="ja-JP" sz="2400" b="1" kern="1200" dirty="0" smtClean="0"/>
            <a:t>Ⅲ</a:t>
          </a:r>
          <a:br>
            <a:rPr kumimoji="1" lang="en-US" altLang="ja-JP" sz="2400" b="1" kern="1200" dirty="0" smtClean="0"/>
          </a:br>
          <a:r>
            <a:rPr kumimoji="1" lang="ja-JP" altLang="en-US" sz="2400" b="1" kern="1200" dirty="0" smtClean="0"/>
            <a:t>債</a:t>
          </a:r>
          <a:r>
            <a:rPr kumimoji="1" lang="en-US" altLang="ja-JP" sz="2400" b="1" kern="1200" dirty="0" smtClean="0"/>
            <a:t/>
          </a:r>
          <a:br>
            <a:rPr kumimoji="1" lang="en-US" altLang="ja-JP" sz="2400" b="1" kern="1200" dirty="0" smtClean="0"/>
          </a:br>
          <a:r>
            <a:rPr kumimoji="1" lang="ja-JP" altLang="en-US" sz="2400" b="1" kern="1200" dirty="0" smtClean="0"/>
            <a:t>権</a:t>
          </a:r>
          <a:endParaRPr kumimoji="1" lang="ja-JP" altLang="en-US" sz="2400" b="1" kern="1200" dirty="0"/>
        </a:p>
      </dsp:txBody>
      <dsp:txXfrm>
        <a:off x="206359" y="1110092"/>
        <a:ext cx="649253" cy="2068494"/>
      </dsp:txXfrm>
    </dsp:sp>
    <dsp:sp modelId="{EC52409F-3403-4364-A8E6-0B6825FC4C1E}">
      <dsp:nvSpPr>
        <dsp:cNvPr id="0" name=""/>
        <dsp:cNvSpPr/>
      </dsp:nvSpPr>
      <dsp:spPr>
        <a:xfrm rot="18293969">
          <a:off x="693080" y="1781752"/>
          <a:ext cx="854161" cy="24629"/>
        </a:xfrm>
        <a:custGeom>
          <a:avLst/>
          <a:gdLst/>
          <a:ahLst/>
          <a:cxnLst/>
          <a:rect l="0" t="0" r="0" b="0"/>
          <a:pathLst>
            <a:path>
              <a:moveTo>
                <a:pt x="0" y="12314"/>
              </a:moveTo>
              <a:lnTo>
                <a:pt x="854161" y="1231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1098806" y="1772713"/>
        <a:ext cx="42708" cy="42708"/>
      </dsp:txXfrm>
    </dsp:sp>
    <dsp:sp modelId="{4F2F28BE-CCCD-4D17-94C5-6CCB9DBDB964}">
      <dsp:nvSpPr>
        <dsp:cNvPr id="0" name=""/>
        <dsp:cNvSpPr/>
      </dsp:nvSpPr>
      <dsp:spPr>
        <a:xfrm>
          <a:off x="1364510" y="789063"/>
          <a:ext cx="834477" cy="1309461"/>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hlinkClick xmlns:r="http://schemas.openxmlformats.org/officeDocument/2006/relationships" r:id="" action="ppaction://hlinksldjump"/>
            </a:rPr>
            <a:t>債権</a:t>
          </a:r>
          <a:r>
            <a:rPr kumimoji="1" lang="en-US" altLang="ja-JP" sz="2400" b="1" kern="1200" dirty="0" smtClean="0">
              <a:hlinkClick xmlns:r="http://schemas.openxmlformats.org/officeDocument/2006/relationships" r:id="" action="ppaction://hlinksldjump"/>
            </a:rPr>
            <a:t/>
          </a:r>
          <a:br>
            <a:rPr kumimoji="1" lang="en-US" altLang="ja-JP" sz="2400" b="1" kern="1200" dirty="0" smtClean="0">
              <a:hlinkClick xmlns:r="http://schemas.openxmlformats.org/officeDocument/2006/relationships" r:id="" action="ppaction://hlinksldjump"/>
            </a:rPr>
          </a:br>
          <a:r>
            <a:rPr kumimoji="1" lang="ja-JP" altLang="en-US" sz="2400" b="1" kern="1200" dirty="0" smtClean="0">
              <a:hlinkClick xmlns:r="http://schemas.openxmlformats.org/officeDocument/2006/relationships" r:id="" action="ppaction://hlinksldjump"/>
            </a:rPr>
            <a:t>総論</a:t>
          </a:r>
          <a:endParaRPr kumimoji="1" lang="ja-JP" altLang="en-US" sz="2400" b="1" kern="1200" dirty="0"/>
        </a:p>
      </dsp:txBody>
      <dsp:txXfrm>
        <a:off x="1388951" y="813504"/>
        <a:ext cx="785595" cy="1260579"/>
      </dsp:txXfrm>
    </dsp:sp>
    <dsp:sp modelId="{6F1C6E94-4E30-4C71-B311-B4E700491230}">
      <dsp:nvSpPr>
        <dsp:cNvPr id="0" name=""/>
        <dsp:cNvSpPr/>
      </dsp:nvSpPr>
      <dsp:spPr>
        <a:xfrm rot="3306031">
          <a:off x="693080" y="2482298"/>
          <a:ext cx="854161" cy="24629"/>
        </a:xfrm>
        <a:custGeom>
          <a:avLst/>
          <a:gdLst/>
          <a:ahLst/>
          <a:cxnLst/>
          <a:rect l="0" t="0" r="0" b="0"/>
          <a:pathLst>
            <a:path>
              <a:moveTo>
                <a:pt x="0" y="12314"/>
              </a:moveTo>
              <a:lnTo>
                <a:pt x="854161" y="1231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1098806" y="2473259"/>
        <a:ext cx="42708" cy="42708"/>
      </dsp:txXfrm>
    </dsp:sp>
    <dsp:sp modelId="{AED904E8-F7AB-4978-A7DD-AC6CE3010BAA}">
      <dsp:nvSpPr>
        <dsp:cNvPr id="0" name=""/>
        <dsp:cNvSpPr/>
      </dsp:nvSpPr>
      <dsp:spPr>
        <a:xfrm>
          <a:off x="1364510" y="2190155"/>
          <a:ext cx="834477" cy="1309461"/>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債権</a:t>
          </a:r>
          <a:r>
            <a:rPr kumimoji="1" lang="en-US" altLang="ja-JP" sz="2400" b="1" kern="1200" dirty="0" smtClean="0"/>
            <a:t/>
          </a:r>
          <a:br>
            <a:rPr kumimoji="1" lang="en-US" altLang="ja-JP" sz="2400" b="1" kern="1200" dirty="0" smtClean="0"/>
          </a:br>
          <a:r>
            <a:rPr kumimoji="1" lang="ja-JP" altLang="en-US" sz="2400" b="1" kern="1200" dirty="0" smtClean="0"/>
            <a:t>各論</a:t>
          </a:r>
          <a:endParaRPr kumimoji="1" lang="ja-JP" altLang="en-US" sz="2400" b="1" kern="1200" dirty="0"/>
        </a:p>
      </dsp:txBody>
      <dsp:txXfrm>
        <a:off x="1388951" y="2214596"/>
        <a:ext cx="785595" cy="1260579"/>
      </dsp:txXfrm>
    </dsp:sp>
    <dsp:sp modelId="{51372532-6BAA-45F3-A56C-217EFE4EDCF2}">
      <dsp:nvSpPr>
        <dsp:cNvPr id="0" name=""/>
        <dsp:cNvSpPr/>
      </dsp:nvSpPr>
      <dsp:spPr>
        <a:xfrm rot="17484778">
          <a:off x="1774047" y="2209481"/>
          <a:ext cx="1338579" cy="24629"/>
        </a:xfrm>
        <a:custGeom>
          <a:avLst/>
          <a:gdLst/>
          <a:ahLst/>
          <a:cxnLst/>
          <a:rect l="0" t="0" r="0" b="0"/>
          <a:pathLst>
            <a:path>
              <a:moveTo>
                <a:pt x="0" y="12314"/>
              </a:moveTo>
              <a:lnTo>
                <a:pt x="1338579" y="1231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409872" y="2188331"/>
        <a:ext cx="66928" cy="66928"/>
      </dsp:txXfrm>
    </dsp:sp>
    <dsp:sp modelId="{AFC472D5-E6E9-4F58-A87A-4D221720BF92}">
      <dsp:nvSpPr>
        <dsp:cNvPr id="0" name=""/>
        <dsp:cNvSpPr/>
      </dsp:nvSpPr>
      <dsp:spPr>
        <a:xfrm>
          <a:off x="2687685" y="1229127"/>
          <a:ext cx="1626144" cy="739156"/>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solidFill>
                <a:srgbClr val="FF0000"/>
              </a:solidFill>
            </a:rPr>
            <a:t>契約</a:t>
          </a:r>
          <a:endParaRPr kumimoji="1" lang="ja-JP" altLang="en-US" sz="2400" b="1" kern="1200" dirty="0">
            <a:solidFill>
              <a:srgbClr val="FF0000"/>
            </a:solidFill>
          </a:endParaRPr>
        </a:p>
      </dsp:txBody>
      <dsp:txXfrm>
        <a:off x="2709334" y="1250776"/>
        <a:ext cx="1582846" cy="695858"/>
      </dsp:txXfrm>
    </dsp:sp>
    <dsp:sp modelId="{B8117E8E-3454-4AB5-B327-DFD87125232E}">
      <dsp:nvSpPr>
        <dsp:cNvPr id="0" name=""/>
        <dsp:cNvSpPr/>
      </dsp:nvSpPr>
      <dsp:spPr>
        <a:xfrm rot="18586961">
          <a:off x="4176310" y="1292933"/>
          <a:ext cx="763737" cy="24629"/>
        </a:xfrm>
        <a:custGeom>
          <a:avLst/>
          <a:gdLst/>
          <a:ahLst/>
          <a:cxnLst/>
          <a:rect l="0" t="0" r="0" b="0"/>
          <a:pathLst>
            <a:path>
              <a:moveTo>
                <a:pt x="0" y="12314"/>
              </a:moveTo>
              <a:lnTo>
                <a:pt x="763737"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4539085" y="1286154"/>
        <a:ext cx="38186" cy="38186"/>
      </dsp:txXfrm>
    </dsp:sp>
    <dsp:sp modelId="{F5E33E5E-0710-4BED-9518-0E931384D54B}">
      <dsp:nvSpPr>
        <dsp:cNvPr id="0" name=""/>
        <dsp:cNvSpPr/>
      </dsp:nvSpPr>
      <dsp:spPr>
        <a:xfrm>
          <a:off x="4802528" y="470691"/>
          <a:ext cx="1221746" cy="1082198"/>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solidFill>
                <a:srgbClr val="FF0000"/>
              </a:solidFill>
            </a:rPr>
            <a:t>契約</a:t>
          </a:r>
          <a:r>
            <a:rPr kumimoji="1" lang="en-US" altLang="ja-JP" sz="2400" b="1" kern="1200" dirty="0" smtClean="0"/>
            <a:t/>
          </a:r>
          <a:br>
            <a:rPr kumimoji="1" lang="en-US" altLang="ja-JP" sz="2400" b="1" kern="1200" dirty="0" smtClean="0"/>
          </a:br>
          <a:r>
            <a:rPr kumimoji="1" lang="ja-JP" altLang="en-US" sz="2400" b="1" kern="1200" dirty="0" smtClean="0">
              <a:solidFill>
                <a:srgbClr val="FF0000"/>
              </a:solidFill>
            </a:rPr>
            <a:t>総論</a:t>
          </a:r>
          <a:endParaRPr kumimoji="1" lang="ja-JP" altLang="en-US" sz="2400" b="1" kern="1200" dirty="0">
            <a:solidFill>
              <a:srgbClr val="FF0000"/>
            </a:solidFill>
          </a:endParaRPr>
        </a:p>
      </dsp:txBody>
      <dsp:txXfrm>
        <a:off x="4834224" y="502387"/>
        <a:ext cx="1158354" cy="1018806"/>
      </dsp:txXfrm>
    </dsp:sp>
    <dsp:sp modelId="{EC6651C1-7689-4591-BCEC-3F23C90533AB}">
      <dsp:nvSpPr>
        <dsp:cNvPr id="0" name=""/>
        <dsp:cNvSpPr/>
      </dsp:nvSpPr>
      <dsp:spPr>
        <a:xfrm rot="18289469">
          <a:off x="5840740" y="648223"/>
          <a:ext cx="855767" cy="24629"/>
        </a:xfrm>
        <a:custGeom>
          <a:avLst/>
          <a:gdLst/>
          <a:ahLst/>
          <a:cxnLst/>
          <a:rect l="0" t="0" r="0" b="0"/>
          <a:pathLst>
            <a:path>
              <a:moveTo>
                <a:pt x="0" y="12314"/>
              </a:moveTo>
              <a:lnTo>
                <a:pt x="855767"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6247229" y="639144"/>
        <a:ext cx="42788" cy="42788"/>
      </dsp:txXfrm>
    </dsp:sp>
    <dsp:sp modelId="{0F89BE2A-0491-498F-A1C3-AA05039D124D}">
      <dsp:nvSpPr>
        <dsp:cNvPr id="0" name=""/>
        <dsp:cNvSpPr/>
      </dsp:nvSpPr>
      <dsp:spPr>
        <a:xfrm>
          <a:off x="6512973" y="3849"/>
          <a:ext cx="1221746" cy="610873"/>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成立</a:t>
          </a:r>
          <a:endParaRPr kumimoji="1" lang="ja-JP" altLang="en-US" sz="2400" b="1" kern="1200" dirty="0"/>
        </a:p>
      </dsp:txBody>
      <dsp:txXfrm>
        <a:off x="6530865" y="21741"/>
        <a:ext cx="1185962" cy="575089"/>
      </dsp:txXfrm>
    </dsp:sp>
    <dsp:sp modelId="{E2907EEE-1CBE-4242-8349-5009F2E90830}">
      <dsp:nvSpPr>
        <dsp:cNvPr id="0" name=""/>
        <dsp:cNvSpPr/>
      </dsp:nvSpPr>
      <dsp:spPr>
        <a:xfrm>
          <a:off x="6024274" y="999476"/>
          <a:ext cx="488698" cy="24629"/>
        </a:xfrm>
        <a:custGeom>
          <a:avLst/>
          <a:gdLst/>
          <a:ahLst/>
          <a:cxnLst/>
          <a:rect l="0" t="0" r="0" b="0"/>
          <a:pathLst>
            <a:path>
              <a:moveTo>
                <a:pt x="0" y="12314"/>
              </a:moveTo>
              <a:lnTo>
                <a:pt x="488698"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6256406" y="999573"/>
        <a:ext cx="24434" cy="24434"/>
      </dsp:txXfrm>
    </dsp:sp>
    <dsp:sp modelId="{856AB8E6-8B4D-4394-B835-17EFE26BD3E6}">
      <dsp:nvSpPr>
        <dsp:cNvPr id="0" name=""/>
        <dsp:cNvSpPr/>
      </dsp:nvSpPr>
      <dsp:spPr>
        <a:xfrm>
          <a:off x="6512973" y="706354"/>
          <a:ext cx="1221746" cy="610873"/>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効力</a:t>
          </a:r>
          <a:endParaRPr kumimoji="1" lang="ja-JP" altLang="en-US" sz="2400" b="1" kern="1200" dirty="0"/>
        </a:p>
      </dsp:txBody>
      <dsp:txXfrm>
        <a:off x="6530865" y="724246"/>
        <a:ext cx="1185962" cy="575089"/>
      </dsp:txXfrm>
    </dsp:sp>
    <dsp:sp modelId="{787670A4-B0C5-44B3-B6F9-4B946AD19D25}">
      <dsp:nvSpPr>
        <dsp:cNvPr id="0" name=""/>
        <dsp:cNvSpPr/>
      </dsp:nvSpPr>
      <dsp:spPr>
        <a:xfrm rot="3310531">
          <a:off x="5840740" y="1350728"/>
          <a:ext cx="855767" cy="24629"/>
        </a:xfrm>
        <a:custGeom>
          <a:avLst/>
          <a:gdLst/>
          <a:ahLst/>
          <a:cxnLst/>
          <a:rect l="0" t="0" r="0" b="0"/>
          <a:pathLst>
            <a:path>
              <a:moveTo>
                <a:pt x="0" y="12314"/>
              </a:moveTo>
              <a:lnTo>
                <a:pt x="855767"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6247229" y="1341648"/>
        <a:ext cx="42788" cy="42788"/>
      </dsp:txXfrm>
    </dsp:sp>
    <dsp:sp modelId="{E6C74CE8-0F0C-48A8-8E7F-332A387DE5A0}">
      <dsp:nvSpPr>
        <dsp:cNvPr id="0" name=""/>
        <dsp:cNvSpPr/>
      </dsp:nvSpPr>
      <dsp:spPr>
        <a:xfrm>
          <a:off x="6512973" y="1408858"/>
          <a:ext cx="1221746" cy="610873"/>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solidFill>
                <a:srgbClr val="FF0000"/>
              </a:solidFill>
            </a:rPr>
            <a:t>解除</a:t>
          </a:r>
          <a:endParaRPr kumimoji="1" lang="ja-JP" altLang="en-US" sz="2400" b="1" kern="1200" dirty="0">
            <a:solidFill>
              <a:srgbClr val="FF0000"/>
            </a:solidFill>
          </a:endParaRPr>
        </a:p>
      </dsp:txBody>
      <dsp:txXfrm>
        <a:off x="6530865" y="1426750"/>
        <a:ext cx="1185962" cy="575089"/>
      </dsp:txXfrm>
    </dsp:sp>
    <dsp:sp modelId="{E53E0BD2-449A-42D8-9458-CEB85495F108}">
      <dsp:nvSpPr>
        <dsp:cNvPr id="0" name=""/>
        <dsp:cNvSpPr/>
      </dsp:nvSpPr>
      <dsp:spPr>
        <a:xfrm rot="3013039">
          <a:off x="4176310" y="1879848"/>
          <a:ext cx="763737" cy="24629"/>
        </a:xfrm>
        <a:custGeom>
          <a:avLst/>
          <a:gdLst/>
          <a:ahLst/>
          <a:cxnLst/>
          <a:rect l="0" t="0" r="0" b="0"/>
          <a:pathLst>
            <a:path>
              <a:moveTo>
                <a:pt x="0" y="12314"/>
              </a:moveTo>
              <a:lnTo>
                <a:pt x="763737"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4539085" y="1873069"/>
        <a:ext cx="38186" cy="38186"/>
      </dsp:txXfrm>
    </dsp:sp>
    <dsp:sp modelId="{F86B55EF-04DC-4C1C-9F95-5F696454D557}">
      <dsp:nvSpPr>
        <dsp:cNvPr id="0" name=""/>
        <dsp:cNvSpPr/>
      </dsp:nvSpPr>
      <dsp:spPr>
        <a:xfrm>
          <a:off x="4802528" y="1644520"/>
          <a:ext cx="1221746" cy="1082198"/>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契約</a:t>
          </a:r>
          <a:r>
            <a:rPr kumimoji="1" lang="en-US" altLang="ja-JP" sz="2400" b="1" kern="1200" dirty="0" smtClean="0"/>
            <a:t/>
          </a:r>
          <a:br>
            <a:rPr kumimoji="1" lang="en-US" altLang="ja-JP" sz="2400" b="1" kern="1200" dirty="0" smtClean="0"/>
          </a:br>
          <a:r>
            <a:rPr kumimoji="1" lang="ja-JP" altLang="en-US" sz="2400" b="1" kern="1200" dirty="0" smtClean="0"/>
            <a:t>各論</a:t>
          </a:r>
          <a:endParaRPr kumimoji="1" lang="ja-JP" altLang="en-US" sz="2400" b="1" kern="1200" dirty="0"/>
        </a:p>
      </dsp:txBody>
      <dsp:txXfrm>
        <a:off x="4834224" y="1676216"/>
        <a:ext cx="1158354" cy="1018806"/>
      </dsp:txXfrm>
    </dsp:sp>
    <dsp:sp modelId="{F1049D93-2535-4544-AD2F-1E8B21AC0928}">
      <dsp:nvSpPr>
        <dsp:cNvPr id="0" name=""/>
        <dsp:cNvSpPr/>
      </dsp:nvSpPr>
      <dsp:spPr>
        <a:xfrm rot="19178128">
          <a:off x="2122642" y="2624875"/>
          <a:ext cx="641387" cy="24629"/>
        </a:xfrm>
        <a:custGeom>
          <a:avLst/>
          <a:gdLst/>
          <a:ahLst/>
          <a:cxnLst/>
          <a:rect l="0" t="0" r="0" b="0"/>
          <a:pathLst>
            <a:path>
              <a:moveTo>
                <a:pt x="0" y="12314"/>
              </a:moveTo>
              <a:lnTo>
                <a:pt x="641387" y="1231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427301" y="2621155"/>
        <a:ext cx="32069" cy="32069"/>
      </dsp:txXfrm>
    </dsp:sp>
    <dsp:sp modelId="{B40A097F-2F07-44A8-BFBA-4D52E0D9ACDE}">
      <dsp:nvSpPr>
        <dsp:cNvPr id="0" name=""/>
        <dsp:cNvSpPr/>
      </dsp:nvSpPr>
      <dsp:spPr>
        <a:xfrm>
          <a:off x="2687685" y="2059914"/>
          <a:ext cx="1626144" cy="739156"/>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事務管理</a:t>
          </a:r>
          <a:endParaRPr kumimoji="1" lang="ja-JP" altLang="en-US" sz="2400" b="1" kern="1200" dirty="0"/>
        </a:p>
      </dsp:txBody>
      <dsp:txXfrm>
        <a:off x="2709334" y="2081563"/>
        <a:ext cx="1582846" cy="695858"/>
      </dsp:txXfrm>
    </dsp:sp>
    <dsp:sp modelId="{3826C46C-C986-4EE7-BB24-3DC723A4EBE0}">
      <dsp:nvSpPr>
        <dsp:cNvPr id="0" name=""/>
        <dsp:cNvSpPr/>
      </dsp:nvSpPr>
      <dsp:spPr>
        <a:xfrm rot="2421872">
          <a:off x="2122642" y="3040268"/>
          <a:ext cx="641387" cy="24629"/>
        </a:xfrm>
        <a:custGeom>
          <a:avLst/>
          <a:gdLst/>
          <a:ahLst/>
          <a:cxnLst/>
          <a:rect l="0" t="0" r="0" b="0"/>
          <a:pathLst>
            <a:path>
              <a:moveTo>
                <a:pt x="0" y="12314"/>
              </a:moveTo>
              <a:lnTo>
                <a:pt x="641387" y="1231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427301" y="3036548"/>
        <a:ext cx="32069" cy="32069"/>
      </dsp:txXfrm>
    </dsp:sp>
    <dsp:sp modelId="{A6501F0D-5C85-41C6-A7D2-B0EE6F64CECD}">
      <dsp:nvSpPr>
        <dsp:cNvPr id="0" name=""/>
        <dsp:cNvSpPr/>
      </dsp:nvSpPr>
      <dsp:spPr>
        <a:xfrm>
          <a:off x="2687685" y="2890702"/>
          <a:ext cx="1626144" cy="739156"/>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hlinkClick xmlns:r="http://schemas.openxmlformats.org/officeDocument/2006/relationships" r:id="" action="ppaction://noaction"/>
            </a:rPr>
            <a:t>不当利得</a:t>
          </a:r>
          <a:endParaRPr kumimoji="1" lang="ja-JP" altLang="en-US" sz="2400" b="1" kern="1200" dirty="0"/>
        </a:p>
      </dsp:txBody>
      <dsp:txXfrm>
        <a:off x="2709334" y="2912351"/>
        <a:ext cx="1582846" cy="695858"/>
      </dsp:txXfrm>
    </dsp:sp>
    <dsp:sp modelId="{4A48069D-0F8E-4B89-859E-895BBF7F8CF4}">
      <dsp:nvSpPr>
        <dsp:cNvPr id="0" name=""/>
        <dsp:cNvSpPr/>
      </dsp:nvSpPr>
      <dsp:spPr>
        <a:xfrm rot="4115222">
          <a:off x="1774047" y="3455662"/>
          <a:ext cx="1338579" cy="24629"/>
        </a:xfrm>
        <a:custGeom>
          <a:avLst/>
          <a:gdLst/>
          <a:ahLst/>
          <a:cxnLst/>
          <a:rect l="0" t="0" r="0" b="0"/>
          <a:pathLst>
            <a:path>
              <a:moveTo>
                <a:pt x="0" y="12314"/>
              </a:moveTo>
              <a:lnTo>
                <a:pt x="1338579" y="1231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409872" y="3434512"/>
        <a:ext cx="66928" cy="66928"/>
      </dsp:txXfrm>
    </dsp:sp>
    <dsp:sp modelId="{3536FAA4-4367-42D4-87B7-DCF4A4055CC2}">
      <dsp:nvSpPr>
        <dsp:cNvPr id="0" name=""/>
        <dsp:cNvSpPr/>
      </dsp:nvSpPr>
      <dsp:spPr>
        <a:xfrm>
          <a:off x="2687685" y="3721489"/>
          <a:ext cx="1626144" cy="739156"/>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hlinkClick xmlns:r="http://schemas.openxmlformats.org/officeDocument/2006/relationships" r:id="" action="ppaction://hlinksldjump"/>
            </a:rPr>
            <a:t>不法行為</a:t>
          </a:r>
          <a:endParaRPr kumimoji="1" lang="ja-JP" altLang="en-US" sz="2400" b="1" kern="1200" dirty="0"/>
        </a:p>
      </dsp:txBody>
      <dsp:txXfrm>
        <a:off x="2709334" y="3743138"/>
        <a:ext cx="1582846" cy="6958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9536B-B238-43A4-8089-E5F04636403A}">
      <dsp:nvSpPr>
        <dsp:cNvPr id="0" name=""/>
        <dsp:cNvSpPr/>
      </dsp:nvSpPr>
      <dsp:spPr>
        <a:xfrm>
          <a:off x="128204" y="1008110"/>
          <a:ext cx="623327" cy="1732800"/>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a:t>
          </a:r>
          <a:r>
            <a:rPr kumimoji="1" lang="en-US" altLang="ja-JP" sz="1800" b="1" kern="1200" dirty="0" smtClean="0"/>
            <a:t/>
          </a:r>
          <a:br>
            <a:rPr kumimoji="1" lang="en-US" altLang="ja-JP" sz="1800" b="1" kern="1200" dirty="0" smtClean="0"/>
          </a:br>
          <a:r>
            <a:rPr kumimoji="1" lang="ja-JP" altLang="en-US" sz="1800" b="1" kern="1200" dirty="0" smtClean="0"/>
            <a:t>権</a:t>
          </a:r>
          <a:r>
            <a:rPr kumimoji="1" lang="en-US" altLang="ja-JP" sz="1800" b="1" kern="1200" dirty="0" smtClean="0"/>
            <a:t/>
          </a:r>
          <a:br>
            <a:rPr kumimoji="1" lang="en-US" altLang="ja-JP" sz="1800" b="1" kern="1200" dirty="0" smtClean="0"/>
          </a:br>
          <a:r>
            <a:rPr kumimoji="1" lang="ja-JP" altLang="en-US" sz="1800" b="1" kern="1200" dirty="0" smtClean="0"/>
            <a:t>総</a:t>
          </a:r>
          <a:r>
            <a:rPr kumimoji="1" lang="en-US" altLang="ja-JP" sz="1800" b="1" kern="1200" dirty="0" smtClean="0"/>
            <a:t/>
          </a:r>
          <a:br>
            <a:rPr kumimoji="1" lang="en-US" altLang="ja-JP" sz="1800" b="1" kern="1200" dirty="0" smtClean="0"/>
          </a:br>
          <a:r>
            <a:rPr kumimoji="1" lang="ja-JP" altLang="en-US" sz="1800" b="1" kern="1200" dirty="0" smtClean="0"/>
            <a:t>論</a:t>
          </a:r>
          <a:endParaRPr kumimoji="1" lang="ja-JP" altLang="en-US" sz="1800" b="1" kern="1200" dirty="0"/>
        </a:p>
      </dsp:txBody>
      <dsp:txXfrm>
        <a:off x="146461" y="1026367"/>
        <a:ext cx="586813" cy="1696286"/>
      </dsp:txXfrm>
    </dsp:sp>
    <dsp:sp modelId="{2A5DD27B-6377-45B3-BCB0-6E5E5877211A}">
      <dsp:nvSpPr>
        <dsp:cNvPr id="0" name=""/>
        <dsp:cNvSpPr/>
      </dsp:nvSpPr>
      <dsp:spPr>
        <a:xfrm rot="17088664">
          <a:off x="102482" y="1020579"/>
          <a:ext cx="1743897" cy="21907"/>
        </a:xfrm>
        <a:custGeom>
          <a:avLst/>
          <a:gdLst/>
          <a:ahLst/>
          <a:cxnLst/>
          <a:rect l="0" t="0" r="0" b="0"/>
          <a:pathLst>
            <a:path>
              <a:moveTo>
                <a:pt x="0" y="10953"/>
              </a:moveTo>
              <a:lnTo>
                <a:pt x="1743897"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30833" y="987936"/>
        <a:ext cx="87194" cy="87194"/>
      </dsp:txXfrm>
    </dsp:sp>
    <dsp:sp modelId="{EA1452E0-2326-41DD-9E55-5307506272A9}">
      <dsp:nvSpPr>
        <dsp:cNvPr id="0" name=""/>
        <dsp:cNvSpPr/>
      </dsp:nvSpPr>
      <dsp:spPr>
        <a:xfrm>
          <a:off x="1197329" y="0"/>
          <a:ext cx="1778406" cy="377112"/>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債権の目的</a:t>
          </a:r>
          <a:endParaRPr kumimoji="1" lang="ja-JP" altLang="en-US" sz="1800" b="1" kern="1200" dirty="0"/>
        </a:p>
      </dsp:txBody>
      <dsp:txXfrm>
        <a:off x="1208374" y="11045"/>
        <a:ext cx="1756316" cy="355022"/>
      </dsp:txXfrm>
    </dsp:sp>
    <dsp:sp modelId="{23E4A298-627C-4164-A581-B66014E337C2}">
      <dsp:nvSpPr>
        <dsp:cNvPr id="0" name=""/>
        <dsp:cNvSpPr/>
      </dsp:nvSpPr>
      <dsp:spPr>
        <a:xfrm rot="17402744">
          <a:off x="324145" y="1252666"/>
          <a:ext cx="1300570" cy="21907"/>
        </a:xfrm>
        <a:custGeom>
          <a:avLst/>
          <a:gdLst/>
          <a:ahLst/>
          <a:cxnLst/>
          <a:rect l="0" t="0" r="0" b="0"/>
          <a:pathLst>
            <a:path>
              <a:moveTo>
                <a:pt x="0" y="10953"/>
              </a:moveTo>
              <a:lnTo>
                <a:pt x="1300570"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41916" y="1231105"/>
        <a:ext cx="65028" cy="65028"/>
      </dsp:txXfrm>
    </dsp:sp>
    <dsp:sp modelId="{F34B0C03-03D9-4050-82E3-C773A58D9D4E}">
      <dsp:nvSpPr>
        <dsp:cNvPr id="0" name=""/>
        <dsp:cNvSpPr/>
      </dsp:nvSpPr>
      <dsp:spPr>
        <a:xfrm>
          <a:off x="1197329" y="464173"/>
          <a:ext cx="1778406" cy="377112"/>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債権の効力</a:t>
          </a:r>
          <a:endParaRPr kumimoji="1" lang="ja-JP" altLang="en-US" sz="1800" b="1" kern="1200" dirty="0"/>
        </a:p>
      </dsp:txBody>
      <dsp:txXfrm>
        <a:off x="1208374" y="475218"/>
        <a:ext cx="1756316" cy="355022"/>
      </dsp:txXfrm>
    </dsp:sp>
    <dsp:sp modelId="{5521E3CF-B97C-4BB2-933C-BAD038A97C7F}">
      <dsp:nvSpPr>
        <dsp:cNvPr id="0" name=""/>
        <dsp:cNvSpPr/>
      </dsp:nvSpPr>
      <dsp:spPr>
        <a:xfrm rot="19229985">
          <a:off x="2910370" y="459719"/>
          <a:ext cx="572430" cy="21907"/>
        </a:xfrm>
        <a:custGeom>
          <a:avLst/>
          <a:gdLst/>
          <a:ahLst/>
          <a:cxnLst/>
          <a:rect l="0" t="0" r="0" b="0"/>
          <a:pathLst>
            <a:path>
              <a:moveTo>
                <a:pt x="0" y="10953"/>
              </a:moveTo>
              <a:lnTo>
                <a:pt x="572430"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2274" y="456362"/>
        <a:ext cx="28621" cy="28621"/>
      </dsp:txXfrm>
    </dsp:sp>
    <dsp:sp modelId="{35ECB1A7-DDB0-448F-B87B-1DC5108E19F7}">
      <dsp:nvSpPr>
        <dsp:cNvPr id="0" name=""/>
        <dsp:cNvSpPr/>
      </dsp:nvSpPr>
      <dsp:spPr>
        <a:xfrm>
          <a:off x="3417435" y="60464"/>
          <a:ext cx="2367060" cy="456303"/>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対内的効力</a:t>
          </a:r>
          <a:endParaRPr kumimoji="1" lang="ja-JP" altLang="en-US" sz="1800" b="1" kern="1200" dirty="0"/>
        </a:p>
      </dsp:txBody>
      <dsp:txXfrm>
        <a:off x="3430800" y="73829"/>
        <a:ext cx="2340330" cy="429573"/>
      </dsp:txXfrm>
    </dsp:sp>
    <dsp:sp modelId="{7DB6BA9B-35D5-42C0-92D8-5C96B56CA5A5}">
      <dsp:nvSpPr>
        <dsp:cNvPr id="0" name=""/>
        <dsp:cNvSpPr/>
      </dsp:nvSpPr>
      <dsp:spPr>
        <a:xfrm rot="20505343">
          <a:off x="5772697" y="204186"/>
          <a:ext cx="469393" cy="21907"/>
        </a:xfrm>
        <a:custGeom>
          <a:avLst/>
          <a:gdLst/>
          <a:ahLst/>
          <a:cxnLst/>
          <a:rect l="0" t="0" r="0" b="0"/>
          <a:pathLst>
            <a:path>
              <a:moveTo>
                <a:pt x="0" y="10953"/>
              </a:moveTo>
              <a:lnTo>
                <a:pt x="469393"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5659" y="203405"/>
        <a:ext cx="23469" cy="23469"/>
      </dsp:txXfrm>
    </dsp:sp>
    <dsp:sp modelId="{46FF0FFB-F068-4B1B-A82F-4732C1A5C61D}">
      <dsp:nvSpPr>
        <dsp:cNvPr id="0" name=""/>
        <dsp:cNvSpPr/>
      </dsp:nvSpPr>
      <dsp:spPr>
        <a:xfrm>
          <a:off x="6230292" y="0"/>
          <a:ext cx="1778406" cy="28332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履行強制</a:t>
          </a:r>
          <a:endParaRPr kumimoji="1" lang="ja-JP" altLang="en-US" sz="1800" b="1" kern="1200" dirty="0"/>
        </a:p>
      </dsp:txBody>
      <dsp:txXfrm>
        <a:off x="6238590" y="8298"/>
        <a:ext cx="1761810" cy="266732"/>
      </dsp:txXfrm>
    </dsp:sp>
    <dsp:sp modelId="{91AACBDE-33FF-41E7-A1E0-41750AD970A8}">
      <dsp:nvSpPr>
        <dsp:cNvPr id="0" name=""/>
        <dsp:cNvSpPr/>
      </dsp:nvSpPr>
      <dsp:spPr>
        <a:xfrm rot="1124343">
          <a:off x="5772018" y="353279"/>
          <a:ext cx="470750" cy="21907"/>
        </a:xfrm>
        <a:custGeom>
          <a:avLst/>
          <a:gdLst/>
          <a:ahLst/>
          <a:cxnLst/>
          <a:rect l="0" t="0" r="0" b="0"/>
          <a:pathLst>
            <a:path>
              <a:moveTo>
                <a:pt x="0" y="10953"/>
              </a:moveTo>
              <a:lnTo>
                <a:pt x="470750"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5625" y="352464"/>
        <a:ext cx="23537" cy="23537"/>
      </dsp:txXfrm>
    </dsp:sp>
    <dsp:sp modelId="{EDE9C102-0D0A-40E1-B02F-D96D95F8E8EC}">
      <dsp:nvSpPr>
        <dsp:cNvPr id="0" name=""/>
        <dsp:cNvSpPr/>
      </dsp:nvSpPr>
      <dsp:spPr>
        <a:xfrm>
          <a:off x="6230292" y="298185"/>
          <a:ext cx="1778406" cy="28332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損害賠償</a:t>
          </a:r>
          <a:endParaRPr kumimoji="1" lang="ja-JP" altLang="en-US" sz="1800" b="1" kern="1200" dirty="0"/>
        </a:p>
      </dsp:txBody>
      <dsp:txXfrm>
        <a:off x="6238590" y="306483"/>
        <a:ext cx="1761810" cy="266732"/>
      </dsp:txXfrm>
    </dsp:sp>
    <dsp:sp modelId="{2C8A8B71-3D82-45FC-91D6-21E4F577C143}">
      <dsp:nvSpPr>
        <dsp:cNvPr id="0" name=""/>
        <dsp:cNvSpPr/>
      </dsp:nvSpPr>
      <dsp:spPr>
        <a:xfrm rot="2252334">
          <a:off x="2918064" y="811478"/>
          <a:ext cx="557041" cy="21907"/>
        </a:xfrm>
        <a:custGeom>
          <a:avLst/>
          <a:gdLst/>
          <a:ahLst/>
          <a:cxnLst/>
          <a:rect l="0" t="0" r="0" b="0"/>
          <a:pathLst>
            <a:path>
              <a:moveTo>
                <a:pt x="0" y="10953"/>
              </a:moveTo>
              <a:lnTo>
                <a:pt x="557041"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2659" y="808506"/>
        <a:ext cx="27852" cy="27852"/>
      </dsp:txXfrm>
    </dsp:sp>
    <dsp:sp modelId="{362E926E-432B-4AF5-A8A2-9523244C7E30}">
      <dsp:nvSpPr>
        <dsp:cNvPr id="0" name=""/>
        <dsp:cNvSpPr/>
      </dsp:nvSpPr>
      <dsp:spPr>
        <a:xfrm>
          <a:off x="3417435" y="763982"/>
          <a:ext cx="2367060" cy="456303"/>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対外的効力</a:t>
          </a:r>
          <a:endParaRPr kumimoji="1" lang="ja-JP" altLang="en-US" sz="1800" b="1" kern="1200" dirty="0"/>
        </a:p>
      </dsp:txBody>
      <dsp:txXfrm>
        <a:off x="3430800" y="777347"/>
        <a:ext cx="2340330" cy="429573"/>
      </dsp:txXfrm>
    </dsp:sp>
    <dsp:sp modelId="{0B54B85F-C7B8-46B0-92A9-031FB1E4E455}">
      <dsp:nvSpPr>
        <dsp:cNvPr id="0" name=""/>
        <dsp:cNvSpPr/>
      </dsp:nvSpPr>
      <dsp:spPr>
        <a:xfrm rot="20344175">
          <a:off x="5768748" y="895928"/>
          <a:ext cx="477291" cy="21907"/>
        </a:xfrm>
        <a:custGeom>
          <a:avLst/>
          <a:gdLst/>
          <a:ahLst/>
          <a:cxnLst/>
          <a:rect l="0" t="0" r="0" b="0"/>
          <a:pathLst>
            <a:path>
              <a:moveTo>
                <a:pt x="0" y="10953"/>
              </a:moveTo>
              <a:lnTo>
                <a:pt x="477291"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5461" y="894950"/>
        <a:ext cx="23864" cy="23864"/>
      </dsp:txXfrm>
    </dsp:sp>
    <dsp:sp modelId="{10D42795-88F6-454C-B135-7493651F2185}">
      <dsp:nvSpPr>
        <dsp:cNvPr id="0" name=""/>
        <dsp:cNvSpPr/>
      </dsp:nvSpPr>
      <dsp:spPr>
        <a:xfrm>
          <a:off x="6230292" y="650214"/>
          <a:ext cx="1778406" cy="342831"/>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債権者代位権</a:t>
          </a:r>
          <a:endParaRPr kumimoji="1" lang="ja-JP" altLang="en-US" sz="1800" b="1" kern="1200" dirty="0"/>
        </a:p>
      </dsp:txBody>
      <dsp:txXfrm>
        <a:off x="6240333" y="660255"/>
        <a:ext cx="1758324" cy="322749"/>
      </dsp:txXfrm>
    </dsp:sp>
    <dsp:sp modelId="{A121E7C7-8332-4A8C-BDAC-71636066A16E}">
      <dsp:nvSpPr>
        <dsp:cNvPr id="0" name=""/>
        <dsp:cNvSpPr/>
      </dsp:nvSpPr>
      <dsp:spPr>
        <a:xfrm rot="1787042">
          <a:off x="5750570" y="1108753"/>
          <a:ext cx="513647" cy="21907"/>
        </a:xfrm>
        <a:custGeom>
          <a:avLst/>
          <a:gdLst/>
          <a:ahLst/>
          <a:cxnLst/>
          <a:rect l="0" t="0" r="0" b="0"/>
          <a:pathLst>
            <a:path>
              <a:moveTo>
                <a:pt x="0" y="10953"/>
              </a:moveTo>
              <a:lnTo>
                <a:pt x="513647"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4553" y="1106866"/>
        <a:ext cx="25682" cy="25682"/>
      </dsp:txXfrm>
    </dsp:sp>
    <dsp:sp modelId="{A808F4EB-F2C7-4285-BF27-250C78E7876A}">
      <dsp:nvSpPr>
        <dsp:cNvPr id="0" name=""/>
        <dsp:cNvSpPr/>
      </dsp:nvSpPr>
      <dsp:spPr>
        <a:xfrm>
          <a:off x="6230292" y="1075864"/>
          <a:ext cx="1778406" cy="342831"/>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詐害行為取消権</a:t>
          </a:r>
          <a:endParaRPr kumimoji="1" lang="ja-JP" altLang="en-US" sz="1800" b="1" kern="1200" dirty="0"/>
        </a:p>
      </dsp:txBody>
      <dsp:txXfrm>
        <a:off x="6240333" y="1085905"/>
        <a:ext cx="1758324" cy="322749"/>
      </dsp:txXfrm>
    </dsp:sp>
    <dsp:sp modelId="{D071414C-3653-4650-A586-4A35AE5C80EE}">
      <dsp:nvSpPr>
        <dsp:cNvPr id="0" name=""/>
        <dsp:cNvSpPr/>
      </dsp:nvSpPr>
      <dsp:spPr>
        <a:xfrm rot="21557404">
          <a:off x="751515" y="1860795"/>
          <a:ext cx="445831" cy="21907"/>
        </a:xfrm>
        <a:custGeom>
          <a:avLst/>
          <a:gdLst/>
          <a:ahLst/>
          <a:cxnLst/>
          <a:rect l="0" t="0" r="0" b="0"/>
          <a:pathLst>
            <a:path>
              <a:moveTo>
                <a:pt x="0" y="10953"/>
              </a:moveTo>
              <a:lnTo>
                <a:pt x="445831"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63284" y="1860603"/>
        <a:ext cx="22291" cy="22291"/>
      </dsp:txXfrm>
    </dsp:sp>
    <dsp:sp modelId="{9D953FA6-05F7-4775-B1D4-2E3459D67464}">
      <dsp:nvSpPr>
        <dsp:cNvPr id="0" name=""/>
        <dsp:cNvSpPr/>
      </dsp:nvSpPr>
      <dsp:spPr>
        <a:xfrm>
          <a:off x="1197329" y="1661575"/>
          <a:ext cx="1778406" cy="414822"/>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多数当事者関係</a:t>
          </a:r>
          <a:endParaRPr kumimoji="1" lang="ja-JP" altLang="en-US" sz="1800" b="1" kern="1200" dirty="0"/>
        </a:p>
      </dsp:txBody>
      <dsp:txXfrm>
        <a:off x="1209479" y="1673725"/>
        <a:ext cx="1754106" cy="390522"/>
      </dsp:txXfrm>
    </dsp:sp>
    <dsp:sp modelId="{CB8A3205-89AD-42D2-810E-97C46EB82B60}">
      <dsp:nvSpPr>
        <dsp:cNvPr id="0" name=""/>
        <dsp:cNvSpPr/>
      </dsp:nvSpPr>
      <dsp:spPr>
        <a:xfrm rot="19093918">
          <a:off x="2900479" y="1660791"/>
          <a:ext cx="592212" cy="21907"/>
        </a:xfrm>
        <a:custGeom>
          <a:avLst/>
          <a:gdLst/>
          <a:ahLst/>
          <a:cxnLst/>
          <a:rect l="0" t="0" r="0" b="0"/>
          <a:pathLst>
            <a:path>
              <a:moveTo>
                <a:pt x="0" y="10953"/>
              </a:moveTo>
              <a:lnTo>
                <a:pt x="59221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780" y="1656940"/>
        <a:ext cx="29610" cy="29610"/>
      </dsp:txXfrm>
    </dsp:sp>
    <dsp:sp modelId="{E9ADF1D5-730A-46CA-A3D7-DF18E387141A}">
      <dsp:nvSpPr>
        <dsp:cNvPr id="0" name=""/>
        <dsp:cNvSpPr/>
      </dsp:nvSpPr>
      <dsp:spPr>
        <a:xfrm>
          <a:off x="3417435" y="1303088"/>
          <a:ext cx="2367060" cy="342831"/>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hlinksldjump"/>
            </a:rPr>
            <a:t>可分・不可分債権</a:t>
          </a:r>
          <a:endParaRPr kumimoji="1" lang="ja-JP" altLang="en-US" sz="1800" b="1" kern="1200" dirty="0"/>
        </a:p>
      </dsp:txBody>
      <dsp:txXfrm>
        <a:off x="3427476" y="1313129"/>
        <a:ext cx="2346978" cy="322749"/>
      </dsp:txXfrm>
    </dsp:sp>
    <dsp:sp modelId="{C8CEEAEF-30E4-4C2B-A31A-86B159A3EBC8}">
      <dsp:nvSpPr>
        <dsp:cNvPr id="0" name=""/>
        <dsp:cNvSpPr/>
      </dsp:nvSpPr>
      <dsp:spPr>
        <a:xfrm rot="121238">
          <a:off x="2975598" y="1865825"/>
          <a:ext cx="441974" cy="21907"/>
        </a:xfrm>
        <a:custGeom>
          <a:avLst/>
          <a:gdLst/>
          <a:ahLst/>
          <a:cxnLst/>
          <a:rect l="0" t="0" r="0" b="0"/>
          <a:pathLst>
            <a:path>
              <a:moveTo>
                <a:pt x="0" y="10953"/>
              </a:moveTo>
              <a:lnTo>
                <a:pt x="441974"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5536" y="1865729"/>
        <a:ext cx="22098" cy="22098"/>
      </dsp:txXfrm>
    </dsp:sp>
    <dsp:sp modelId="{5E3A3560-7862-4420-A061-F9CD45ECD8D7}">
      <dsp:nvSpPr>
        <dsp:cNvPr id="0" name=""/>
        <dsp:cNvSpPr/>
      </dsp:nvSpPr>
      <dsp:spPr>
        <a:xfrm>
          <a:off x="3417435" y="1728738"/>
          <a:ext cx="2367060" cy="311663"/>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hlinksldjump"/>
            </a:rPr>
            <a:t>連帯債務</a:t>
          </a:r>
          <a:endParaRPr kumimoji="1" lang="ja-JP" altLang="en-US" sz="1800" b="1" kern="1200" dirty="0"/>
        </a:p>
      </dsp:txBody>
      <dsp:txXfrm>
        <a:off x="3426563" y="1737866"/>
        <a:ext cx="2348804" cy="293407"/>
      </dsp:txXfrm>
    </dsp:sp>
    <dsp:sp modelId="{35AEBBF5-D820-41B3-B557-741F0C91638F}">
      <dsp:nvSpPr>
        <dsp:cNvPr id="0" name=""/>
        <dsp:cNvSpPr/>
      </dsp:nvSpPr>
      <dsp:spPr>
        <a:xfrm rot="2572383">
          <a:off x="2895233" y="2063066"/>
          <a:ext cx="602704" cy="21907"/>
        </a:xfrm>
        <a:custGeom>
          <a:avLst/>
          <a:gdLst/>
          <a:ahLst/>
          <a:cxnLst/>
          <a:rect l="0" t="0" r="0" b="0"/>
          <a:pathLst>
            <a:path>
              <a:moveTo>
                <a:pt x="0" y="10953"/>
              </a:moveTo>
              <a:lnTo>
                <a:pt x="602704"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517" y="2058952"/>
        <a:ext cx="30135" cy="30135"/>
      </dsp:txXfrm>
    </dsp:sp>
    <dsp:sp modelId="{4DDD3F42-EED2-49B0-965D-89CDD5BC8AA1}">
      <dsp:nvSpPr>
        <dsp:cNvPr id="0" name=""/>
        <dsp:cNvSpPr/>
      </dsp:nvSpPr>
      <dsp:spPr>
        <a:xfrm>
          <a:off x="3417435" y="2123221"/>
          <a:ext cx="2367060" cy="311663"/>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hlinksldjump"/>
            </a:rPr>
            <a:t>保証</a:t>
          </a:r>
          <a:endParaRPr kumimoji="1" lang="ja-JP" altLang="en-US" sz="1800" b="1" kern="1200" dirty="0"/>
        </a:p>
      </dsp:txBody>
      <dsp:txXfrm>
        <a:off x="3426563" y="2132349"/>
        <a:ext cx="2348804" cy="293407"/>
      </dsp:txXfrm>
    </dsp:sp>
    <dsp:sp modelId="{1175853E-FDC5-49DD-9AAD-6C3314A84FA0}">
      <dsp:nvSpPr>
        <dsp:cNvPr id="0" name=""/>
        <dsp:cNvSpPr/>
      </dsp:nvSpPr>
      <dsp:spPr>
        <a:xfrm rot="3203823">
          <a:off x="600606" y="2163657"/>
          <a:ext cx="747647" cy="21907"/>
        </a:xfrm>
        <a:custGeom>
          <a:avLst/>
          <a:gdLst/>
          <a:ahLst/>
          <a:cxnLst/>
          <a:rect l="0" t="0" r="0" b="0"/>
          <a:pathLst>
            <a:path>
              <a:moveTo>
                <a:pt x="0" y="10953"/>
              </a:moveTo>
              <a:lnTo>
                <a:pt x="747647"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55739" y="2155920"/>
        <a:ext cx="37382" cy="37382"/>
      </dsp:txXfrm>
    </dsp:sp>
    <dsp:sp modelId="{75D0B7BA-6E7F-48B0-B2DD-2C99F87E2392}">
      <dsp:nvSpPr>
        <dsp:cNvPr id="0" name=""/>
        <dsp:cNvSpPr/>
      </dsp:nvSpPr>
      <dsp:spPr>
        <a:xfrm>
          <a:off x="1197329" y="2286156"/>
          <a:ext cx="1778406" cy="377112"/>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債権の譲渡</a:t>
          </a:r>
          <a:endParaRPr kumimoji="1" lang="ja-JP" altLang="en-US" sz="1800" b="1" kern="1200" dirty="0"/>
        </a:p>
      </dsp:txBody>
      <dsp:txXfrm>
        <a:off x="1208374" y="2297201"/>
        <a:ext cx="1756316" cy="355022"/>
      </dsp:txXfrm>
    </dsp:sp>
    <dsp:sp modelId="{ED0CAD46-8095-4333-AA58-65B5D962125E}">
      <dsp:nvSpPr>
        <dsp:cNvPr id="0" name=""/>
        <dsp:cNvSpPr/>
      </dsp:nvSpPr>
      <dsp:spPr>
        <a:xfrm rot="4482394">
          <a:off x="129358" y="2678703"/>
          <a:ext cx="1690145" cy="21907"/>
        </a:xfrm>
        <a:custGeom>
          <a:avLst/>
          <a:gdLst/>
          <a:ahLst/>
          <a:cxnLst/>
          <a:rect l="0" t="0" r="0" b="0"/>
          <a:pathLst>
            <a:path>
              <a:moveTo>
                <a:pt x="0" y="10953"/>
              </a:moveTo>
              <a:lnTo>
                <a:pt x="1690145"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32177" y="2647403"/>
        <a:ext cx="84507" cy="84507"/>
      </dsp:txXfrm>
    </dsp:sp>
    <dsp:sp modelId="{BC508720-A323-4727-95C4-275FE597D8EC}">
      <dsp:nvSpPr>
        <dsp:cNvPr id="0" name=""/>
        <dsp:cNvSpPr/>
      </dsp:nvSpPr>
      <dsp:spPr>
        <a:xfrm>
          <a:off x="1197329" y="3316247"/>
          <a:ext cx="1778406" cy="377112"/>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債権の消滅</a:t>
          </a:r>
          <a:endParaRPr kumimoji="1" lang="ja-JP" altLang="en-US" sz="1800" b="1" kern="1200" dirty="0"/>
        </a:p>
      </dsp:txBody>
      <dsp:txXfrm>
        <a:off x="1208374" y="3327292"/>
        <a:ext cx="1756316" cy="355022"/>
      </dsp:txXfrm>
    </dsp:sp>
    <dsp:sp modelId="{0D034AB0-6B9A-4DF5-8472-499E9C068F27}">
      <dsp:nvSpPr>
        <dsp:cNvPr id="0" name=""/>
        <dsp:cNvSpPr/>
      </dsp:nvSpPr>
      <dsp:spPr>
        <a:xfrm rot="17954531">
          <a:off x="2744489" y="3099367"/>
          <a:ext cx="904192" cy="21907"/>
        </a:xfrm>
        <a:custGeom>
          <a:avLst/>
          <a:gdLst/>
          <a:ahLst/>
          <a:cxnLst/>
          <a:rect l="0" t="0" r="0" b="0"/>
          <a:pathLst>
            <a:path>
              <a:moveTo>
                <a:pt x="0" y="10953"/>
              </a:moveTo>
              <a:lnTo>
                <a:pt x="90419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73980" y="3087716"/>
        <a:ext cx="45209" cy="45209"/>
      </dsp:txXfrm>
    </dsp:sp>
    <dsp:sp modelId="{1133AF82-A490-4545-8750-4820D33B0AEA}">
      <dsp:nvSpPr>
        <dsp:cNvPr id="0" name=""/>
        <dsp:cNvSpPr/>
      </dsp:nvSpPr>
      <dsp:spPr>
        <a:xfrm>
          <a:off x="3417435" y="2560007"/>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弁済</a:t>
          </a:r>
          <a:endParaRPr kumimoji="1" lang="ja-JP" altLang="en-US" sz="1800" b="1" kern="1200" dirty="0"/>
        </a:p>
      </dsp:txBody>
      <dsp:txXfrm>
        <a:off x="3426563" y="2569135"/>
        <a:ext cx="2348804" cy="293407"/>
      </dsp:txXfrm>
    </dsp:sp>
    <dsp:sp modelId="{3C6C097F-19E6-4FEB-B977-DD7556441FF8}">
      <dsp:nvSpPr>
        <dsp:cNvPr id="0" name=""/>
        <dsp:cNvSpPr/>
      </dsp:nvSpPr>
      <dsp:spPr>
        <a:xfrm rot="19093918">
          <a:off x="2900479" y="3296609"/>
          <a:ext cx="592212" cy="21907"/>
        </a:xfrm>
        <a:custGeom>
          <a:avLst/>
          <a:gdLst/>
          <a:ahLst/>
          <a:cxnLst/>
          <a:rect l="0" t="0" r="0" b="0"/>
          <a:pathLst>
            <a:path>
              <a:moveTo>
                <a:pt x="0" y="10953"/>
              </a:moveTo>
              <a:lnTo>
                <a:pt x="59221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780" y="3292757"/>
        <a:ext cx="29610" cy="29610"/>
      </dsp:txXfrm>
    </dsp:sp>
    <dsp:sp modelId="{ACD3DA2E-EF22-4009-9795-0A0D9A5028AF}">
      <dsp:nvSpPr>
        <dsp:cNvPr id="0" name=""/>
        <dsp:cNvSpPr/>
      </dsp:nvSpPr>
      <dsp:spPr>
        <a:xfrm>
          <a:off x="3417435" y="2954489"/>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相殺</a:t>
          </a:r>
          <a:endParaRPr kumimoji="1" lang="ja-JP" altLang="en-US" sz="1800" b="1" kern="1200" dirty="0"/>
        </a:p>
      </dsp:txBody>
      <dsp:txXfrm>
        <a:off x="3426563" y="2963617"/>
        <a:ext cx="2348804" cy="293407"/>
      </dsp:txXfrm>
    </dsp:sp>
    <dsp:sp modelId="{B5CEEFAF-5291-40AD-A651-62E863BFF74F}">
      <dsp:nvSpPr>
        <dsp:cNvPr id="0" name=""/>
        <dsp:cNvSpPr/>
      </dsp:nvSpPr>
      <dsp:spPr>
        <a:xfrm>
          <a:off x="2975735" y="3493850"/>
          <a:ext cx="441700" cy="21907"/>
        </a:xfrm>
        <a:custGeom>
          <a:avLst/>
          <a:gdLst/>
          <a:ahLst/>
          <a:cxnLst/>
          <a:rect l="0" t="0" r="0" b="0"/>
          <a:pathLst>
            <a:path>
              <a:moveTo>
                <a:pt x="0" y="10953"/>
              </a:moveTo>
              <a:lnTo>
                <a:pt x="441700"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5543" y="3493761"/>
        <a:ext cx="22085" cy="22085"/>
      </dsp:txXfrm>
    </dsp:sp>
    <dsp:sp modelId="{87A16363-17D3-4224-B263-199A9B1B44AB}">
      <dsp:nvSpPr>
        <dsp:cNvPr id="0" name=""/>
        <dsp:cNvSpPr/>
      </dsp:nvSpPr>
      <dsp:spPr>
        <a:xfrm>
          <a:off x="3417435" y="3348972"/>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更改</a:t>
          </a:r>
          <a:endParaRPr kumimoji="1" lang="ja-JP" altLang="en-US" sz="1800" b="1" kern="1200" dirty="0"/>
        </a:p>
      </dsp:txBody>
      <dsp:txXfrm>
        <a:off x="3426563" y="3358100"/>
        <a:ext cx="2348804" cy="293407"/>
      </dsp:txXfrm>
    </dsp:sp>
    <dsp:sp modelId="{61A421B0-8694-4DD1-A737-7B5F65C55C63}">
      <dsp:nvSpPr>
        <dsp:cNvPr id="0" name=""/>
        <dsp:cNvSpPr/>
      </dsp:nvSpPr>
      <dsp:spPr>
        <a:xfrm rot="2506082">
          <a:off x="2900479" y="3691091"/>
          <a:ext cx="592212" cy="21907"/>
        </a:xfrm>
        <a:custGeom>
          <a:avLst/>
          <a:gdLst/>
          <a:ahLst/>
          <a:cxnLst/>
          <a:rect l="0" t="0" r="0" b="0"/>
          <a:pathLst>
            <a:path>
              <a:moveTo>
                <a:pt x="0" y="10953"/>
              </a:moveTo>
              <a:lnTo>
                <a:pt x="59221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780" y="3687239"/>
        <a:ext cx="29610" cy="29610"/>
      </dsp:txXfrm>
    </dsp:sp>
    <dsp:sp modelId="{8528AFD5-7770-4BB7-BFD8-0BC3DBECA0E0}">
      <dsp:nvSpPr>
        <dsp:cNvPr id="0" name=""/>
        <dsp:cNvSpPr/>
      </dsp:nvSpPr>
      <dsp:spPr>
        <a:xfrm>
          <a:off x="3417435" y="3743454"/>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免除</a:t>
          </a:r>
          <a:endParaRPr kumimoji="1" lang="ja-JP" altLang="en-US" sz="1800" b="1" kern="1200" dirty="0"/>
        </a:p>
      </dsp:txBody>
      <dsp:txXfrm>
        <a:off x="3426563" y="3752582"/>
        <a:ext cx="2348804" cy="293407"/>
      </dsp:txXfrm>
    </dsp:sp>
    <dsp:sp modelId="{96B70007-EEB8-481A-8CF1-42255D59D55C}">
      <dsp:nvSpPr>
        <dsp:cNvPr id="0" name=""/>
        <dsp:cNvSpPr/>
      </dsp:nvSpPr>
      <dsp:spPr>
        <a:xfrm rot="3645469">
          <a:off x="2744489" y="3888332"/>
          <a:ext cx="904192" cy="21907"/>
        </a:xfrm>
        <a:custGeom>
          <a:avLst/>
          <a:gdLst/>
          <a:ahLst/>
          <a:cxnLst/>
          <a:rect l="0" t="0" r="0" b="0"/>
          <a:pathLst>
            <a:path>
              <a:moveTo>
                <a:pt x="0" y="10953"/>
              </a:moveTo>
              <a:lnTo>
                <a:pt x="90419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73980" y="3876681"/>
        <a:ext cx="45209" cy="45209"/>
      </dsp:txXfrm>
    </dsp:sp>
    <dsp:sp modelId="{3B7C543B-9D5A-4905-B5DC-866673B0903C}">
      <dsp:nvSpPr>
        <dsp:cNvPr id="0" name=""/>
        <dsp:cNvSpPr/>
      </dsp:nvSpPr>
      <dsp:spPr>
        <a:xfrm>
          <a:off x="3417435" y="4137937"/>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混同</a:t>
          </a:r>
          <a:endParaRPr kumimoji="1" lang="ja-JP" altLang="en-US" sz="1800" b="1" kern="1200" dirty="0"/>
        </a:p>
      </dsp:txBody>
      <dsp:txXfrm>
        <a:off x="3426563" y="4147065"/>
        <a:ext cx="2348804" cy="2934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1BB88-41D8-4A26-B33A-E5FA381936B6}">
      <dsp:nvSpPr>
        <dsp:cNvPr id="0" name=""/>
        <dsp:cNvSpPr/>
      </dsp:nvSpPr>
      <dsp:spPr>
        <a:xfrm>
          <a:off x="412421" y="2006882"/>
          <a:ext cx="1459789" cy="60115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多数当事者の</a:t>
          </a:r>
          <a:r>
            <a:rPr kumimoji="1" lang="en-US" altLang="ja-JP" sz="1400" b="1" kern="1200" dirty="0" smtClean="0"/>
            <a:t/>
          </a:r>
          <a:br>
            <a:rPr kumimoji="1" lang="en-US" altLang="ja-JP" sz="1400" b="1" kern="1200" dirty="0" smtClean="0"/>
          </a:br>
          <a:r>
            <a:rPr kumimoji="1" lang="ja-JP" altLang="en-US" sz="1400" b="1" kern="1200" dirty="0" smtClean="0"/>
            <a:t>債権・債務関係</a:t>
          </a:r>
          <a:endParaRPr kumimoji="1" lang="ja-JP" altLang="en-US" sz="1400" b="1" kern="1200" dirty="0"/>
        </a:p>
      </dsp:txBody>
      <dsp:txXfrm>
        <a:off x="430028" y="2024489"/>
        <a:ext cx="1424575" cy="565942"/>
      </dsp:txXfrm>
    </dsp:sp>
    <dsp:sp modelId="{F7DDBC87-F120-4B7F-942E-66B82A6292FB}">
      <dsp:nvSpPr>
        <dsp:cNvPr id="0" name=""/>
        <dsp:cNvSpPr/>
      </dsp:nvSpPr>
      <dsp:spPr>
        <a:xfrm rot="17184201">
          <a:off x="1356812" y="1606772"/>
          <a:ext cx="1436444" cy="23399"/>
        </a:xfrm>
        <a:custGeom>
          <a:avLst/>
          <a:gdLst/>
          <a:ahLst/>
          <a:cxnLst/>
          <a:rect l="0" t="0" r="0" b="0"/>
          <a:pathLst>
            <a:path>
              <a:moveTo>
                <a:pt x="0" y="11699"/>
              </a:moveTo>
              <a:lnTo>
                <a:pt x="1436444" y="116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2039124" y="1582560"/>
        <a:ext cx="71822" cy="71822"/>
      </dsp:txXfrm>
    </dsp:sp>
    <dsp:sp modelId="{C67D8259-E3A2-45E9-8065-6F760AF42447}">
      <dsp:nvSpPr>
        <dsp:cNvPr id="0" name=""/>
        <dsp:cNvSpPr/>
      </dsp:nvSpPr>
      <dsp:spPr>
        <a:xfrm>
          <a:off x="2277859" y="628904"/>
          <a:ext cx="1322545" cy="60115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分割債権・</a:t>
          </a:r>
          <a:r>
            <a:rPr kumimoji="1" lang="en-US" altLang="ja-JP" sz="1400" b="1" kern="1200" dirty="0" smtClean="0"/>
            <a:t/>
          </a:r>
          <a:br>
            <a:rPr kumimoji="1" lang="en-US" altLang="ja-JP" sz="1400" b="1" kern="1200" dirty="0" smtClean="0"/>
          </a:br>
          <a:r>
            <a:rPr kumimoji="1" lang="ja-JP" altLang="en-US" sz="1400" b="1" kern="1200" dirty="0" smtClean="0"/>
            <a:t>分割債務</a:t>
          </a:r>
          <a:endParaRPr kumimoji="1" lang="ja-JP" altLang="en-US" sz="1400" b="1" kern="1200" dirty="0"/>
        </a:p>
      </dsp:txBody>
      <dsp:txXfrm>
        <a:off x="2295466" y="646511"/>
        <a:ext cx="1287331" cy="565942"/>
      </dsp:txXfrm>
    </dsp:sp>
    <dsp:sp modelId="{A4FD2822-C93D-4F01-90A3-4AC308C4FBA6}">
      <dsp:nvSpPr>
        <dsp:cNvPr id="0" name=""/>
        <dsp:cNvSpPr/>
      </dsp:nvSpPr>
      <dsp:spPr>
        <a:xfrm rot="18845711">
          <a:off x="3527210" y="744950"/>
          <a:ext cx="481303" cy="23399"/>
        </a:xfrm>
        <a:custGeom>
          <a:avLst/>
          <a:gdLst/>
          <a:ahLst/>
          <a:cxnLst/>
          <a:rect l="0" t="0" r="0" b="0"/>
          <a:pathLst>
            <a:path>
              <a:moveTo>
                <a:pt x="0" y="11699"/>
              </a:moveTo>
              <a:lnTo>
                <a:pt x="481303" y="11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3755830" y="744618"/>
        <a:ext cx="24065" cy="24065"/>
      </dsp:txXfrm>
    </dsp:sp>
    <dsp:sp modelId="{D44E1D2B-6D89-483C-A484-34EA24500989}">
      <dsp:nvSpPr>
        <dsp:cNvPr id="0" name=""/>
        <dsp:cNvSpPr/>
      </dsp:nvSpPr>
      <dsp:spPr>
        <a:xfrm>
          <a:off x="3935321" y="283239"/>
          <a:ext cx="1202313" cy="60115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分割債権</a:t>
          </a:r>
          <a:endParaRPr kumimoji="1" lang="ja-JP" altLang="en-US" sz="1400" b="1" kern="1200" dirty="0"/>
        </a:p>
      </dsp:txBody>
      <dsp:txXfrm>
        <a:off x="3952928" y="300846"/>
        <a:ext cx="1167099" cy="565942"/>
      </dsp:txXfrm>
    </dsp:sp>
    <dsp:sp modelId="{A97C0F9E-A8B9-4E9B-AB58-52114E221971}">
      <dsp:nvSpPr>
        <dsp:cNvPr id="0" name=""/>
        <dsp:cNvSpPr/>
      </dsp:nvSpPr>
      <dsp:spPr>
        <a:xfrm rot="37549">
          <a:off x="5137626" y="573626"/>
          <a:ext cx="276296" cy="23399"/>
        </a:xfrm>
        <a:custGeom>
          <a:avLst/>
          <a:gdLst/>
          <a:ahLst/>
          <a:cxnLst/>
          <a:rect l="0" t="0" r="0" b="0"/>
          <a:pathLst>
            <a:path>
              <a:moveTo>
                <a:pt x="0" y="11699"/>
              </a:moveTo>
              <a:lnTo>
                <a:pt x="276296" y="11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5268867" y="578419"/>
        <a:ext cx="13814" cy="13814"/>
      </dsp:txXfrm>
    </dsp:sp>
    <dsp:sp modelId="{C9E11B18-17D7-4BB9-B22C-852C6082B64A}">
      <dsp:nvSpPr>
        <dsp:cNvPr id="0" name=""/>
        <dsp:cNvSpPr/>
      </dsp:nvSpPr>
      <dsp:spPr>
        <a:xfrm>
          <a:off x="5413914" y="286257"/>
          <a:ext cx="2834995" cy="60115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数人が共有のヨットを売却して</a:t>
          </a:r>
          <a:r>
            <a:rPr kumimoji="1" lang="en-US" altLang="ja-JP" sz="1400" b="1" kern="1200" dirty="0" smtClean="0"/>
            <a:t/>
          </a:r>
          <a:br>
            <a:rPr kumimoji="1" lang="en-US" altLang="ja-JP" sz="1400" b="1" kern="1200" dirty="0" smtClean="0"/>
          </a:br>
          <a:r>
            <a:rPr kumimoji="1" lang="ja-JP" altLang="en-US" sz="1400" b="1" kern="1200" dirty="0" smtClean="0">
              <a:solidFill>
                <a:srgbClr val="FF0000"/>
              </a:solidFill>
            </a:rPr>
            <a:t>代金債権</a:t>
          </a:r>
          <a:r>
            <a:rPr kumimoji="1" lang="ja-JP" altLang="en-US" sz="1400" b="1" kern="1200" dirty="0" smtClean="0"/>
            <a:t>を取得した場合</a:t>
          </a:r>
          <a:endParaRPr kumimoji="1" lang="ja-JP" altLang="en-US" sz="1400" b="1" kern="1200" dirty="0"/>
        </a:p>
      </dsp:txBody>
      <dsp:txXfrm>
        <a:off x="5431521" y="303864"/>
        <a:ext cx="2799781" cy="565942"/>
      </dsp:txXfrm>
    </dsp:sp>
    <dsp:sp modelId="{E05608F0-1639-44F1-9290-3BBE5440E862}">
      <dsp:nvSpPr>
        <dsp:cNvPr id="0" name=""/>
        <dsp:cNvSpPr/>
      </dsp:nvSpPr>
      <dsp:spPr>
        <a:xfrm rot="2754289">
          <a:off x="3527210" y="1090615"/>
          <a:ext cx="481303" cy="23399"/>
        </a:xfrm>
        <a:custGeom>
          <a:avLst/>
          <a:gdLst/>
          <a:ahLst/>
          <a:cxnLst/>
          <a:rect l="0" t="0" r="0" b="0"/>
          <a:pathLst>
            <a:path>
              <a:moveTo>
                <a:pt x="0" y="11699"/>
              </a:moveTo>
              <a:lnTo>
                <a:pt x="481303" y="11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3755830" y="1090283"/>
        <a:ext cx="24065" cy="24065"/>
      </dsp:txXfrm>
    </dsp:sp>
    <dsp:sp modelId="{B172D797-306E-4BDF-96E4-BE246BF953D8}">
      <dsp:nvSpPr>
        <dsp:cNvPr id="0" name=""/>
        <dsp:cNvSpPr/>
      </dsp:nvSpPr>
      <dsp:spPr>
        <a:xfrm>
          <a:off x="3935321" y="974569"/>
          <a:ext cx="1202313" cy="60115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分割債務</a:t>
          </a:r>
          <a:endParaRPr kumimoji="1" lang="ja-JP" altLang="en-US" sz="1400" b="1" kern="1200" dirty="0"/>
        </a:p>
      </dsp:txBody>
      <dsp:txXfrm>
        <a:off x="3952928" y="992176"/>
        <a:ext cx="1167099" cy="565942"/>
      </dsp:txXfrm>
    </dsp:sp>
    <dsp:sp modelId="{07572198-1695-45F6-AA53-AF65C0388142}">
      <dsp:nvSpPr>
        <dsp:cNvPr id="0" name=""/>
        <dsp:cNvSpPr/>
      </dsp:nvSpPr>
      <dsp:spPr>
        <a:xfrm>
          <a:off x="5137634" y="1263448"/>
          <a:ext cx="299039" cy="23399"/>
        </a:xfrm>
        <a:custGeom>
          <a:avLst/>
          <a:gdLst/>
          <a:ahLst/>
          <a:cxnLst/>
          <a:rect l="0" t="0" r="0" b="0"/>
          <a:pathLst>
            <a:path>
              <a:moveTo>
                <a:pt x="0" y="11699"/>
              </a:moveTo>
              <a:lnTo>
                <a:pt x="299039" y="11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5279678" y="1267672"/>
        <a:ext cx="14951" cy="14951"/>
      </dsp:txXfrm>
    </dsp:sp>
    <dsp:sp modelId="{DABD16DE-4CFD-4465-AFA5-275AFBD4B9B9}">
      <dsp:nvSpPr>
        <dsp:cNvPr id="0" name=""/>
        <dsp:cNvSpPr/>
      </dsp:nvSpPr>
      <dsp:spPr>
        <a:xfrm>
          <a:off x="5436674" y="974569"/>
          <a:ext cx="2765982" cy="60115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数人が共同してヨットを購入し，</a:t>
          </a:r>
          <a:r>
            <a:rPr kumimoji="1" lang="en-US" altLang="ja-JP" sz="1400" b="1" kern="1200" dirty="0" smtClean="0"/>
            <a:t/>
          </a:r>
          <a:br>
            <a:rPr kumimoji="1" lang="en-US" altLang="ja-JP" sz="1400" b="1" kern="1200" dirty="0" smtClean="0"/>
          </a:br>
          <a:r>
            <a:rPr kumimoji="1" lang="ja-JP" altLang="en-US" sz="1400" b="1" kern="1200" dirty="0" smtClean="0">
              <a:solidFill>
                <a:schemeClr val="accent2"/>
              </a:solidFill>
            </a:rPr>
            <a:t>代金債務</a:t>
          </a:r>
          <a:r>
            <a:rPr kumimoji="1" lang="ja-JP" altLang="en-US" sz="1400" b="1" kern="1200" dirty="0" smtClean="0"/>
            <a:t>を負担した場合</a:t>
          </a:r>
          <a:endParaRPr kumimoji="1" lang="ja-JP" altLang="en-US" sz="1400" b="1" kern="1200" dirty="0"/>
        </a:p>
      </dsp:txBody>
      <dsp:txXfrm>
        <a:off x="5454281" y="992176"/>
        <a:ext cx="2730768" cy="565942"/>
      </dsp:txXfrm>
    </dsp:sp>
    <dsp:sp modelId="{6DC85603-C905-4F18-AE39-4D86D7926D70}">
      <dsp:nvSpPr>
        <dsp:cNvPr id="0" name=""/>
        <dsp:cNvSpPr/>
      </dsp:nvSpPr>
      <dsp:spPr>
        <a:xfrm rot="39685">
          <a:off x="1872197" y="2298102"/>
          <a:ext cx="405675" cy="23399"/>
        </a:xfrm>
        <a:custGeom>
          <a:avLst/>
          <a:gdLst/>
          <a:ahLst/>
          <a:cxnLst/>
          <a:rect l="0" t="0" r="0" b="0"/>
          <a:pathLst>
            <a:path>
              <a:moveTo>
                <a:pt x="0" y="11699"/>
              </a:moveTo>
              <a:lnTo>
                <a:pt x="405675" y="116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2064893" y="2299660"/>
        <a:ext cx="20283" cy="20283"/>
      </dsp:txXfrm>
    </dsp:sp>
    <dsp:sp modelId="{2E5CD15E-299A-4DDB-BFF2-1E7BA4D05477}">
      <dsp:nvSpPr>
        <dsp:cNvPr id="0" name=""/>
        <dsp:cNvSpPr/>
      </dsp:nvSpPr>
      <dsp:spPr>
        <a:xfrm>
          <a:off x="2277859" y="2011565"/>
          <a:ext cx="1322545" cy="60115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不可分債権・</a:t>
          </a:r>
          <a:r>
            <a:rPr kumimoji="1" lang="en-US" altLang="ja-JP" sz="1400" b="1" kern="1200" dirty="0" smtClean="0"/>
            <a:t/>
          </a:r>
          <a:br>
            <a:rPr kumimoji="1" lang="en-US" altLang="ja-JP" sz="1400" b="1" kern="1200" dirty="0" smtClean="0"/>
          </a:br>
          <a:r>
            <a:rPr kumimoji="1" lang="ja-JP" altLang="en-US" sz="1400" b="1" kern="1200" dirty="0" smtClean="0"/>
            <a:t>不可分債務</a:t>
          </a:r>
          <a:endParaRPr kumimoji="1" lang="ja-JP" altLang="en-US" sz="1400" b="1" kern="1200" dirty="0"/>
        </a:p>
      </dsp:txBody>
      <dsp:txXfrm>
        <a:off x="2295466" y="2029172"/>
        <a:ext cx="1287331" cy="565942"/>
      </dsp:txXfrm>
    </dsp:sp>
    <dsp:sp modelId="{9B469319-F0DF-40B3-A594-B7B05AECA5F3}">
      <dsp:nvSpPr>
        <dsp:cNvPr id="0" name=""/>
        <dsp:cNvSpPr/>
      </dsp:nvSpPr>
      <dsp:spPr>
        <a:xfrm rot="18845711">
          <a:off x="3527210" y="2127611"/>
          <a:ext cx="481303" cy="23399"/>
        </a:xfrm>
        <a:custGeom>
          <a:avLst/>
          <a:gdLst/>
          <a:ahLst/>
          <a:cxnLst/>
          <a:rect l="0" t="0" r="0" b="0"/>
          <a:pathLst>
            <a:path>
              <a:moveTo>
                <a:pt x="0" y="11699"/>
              </a:moveTo>
              <a:lnTo>
                <a:pt x="481303" y="11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3755830" y="2127278"/>
        <a:ext cx="24065" cy="24065"/>
      </dsp:txXfrm>
    </dsp:sp>
    <dsp:sp modelId="{5D21C487-79CB-404F-BBBB-1046493883E0}">
      <dsp:nvSpPr>
        <dsp:cNvPr id="0" name=""/>
        <dsp:cNvSpPr/>
      </dsp:nvSpPr>
      <dsp:spPr>
        <a:xfrm>
          <a:off x="3935321" y="1665900"/>
          <a:ext cx="1202313" cy="60115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不可分債権</a:t>
          </a:r>
          <a:endParaRPr kumimoji="1" lang="ja-JP" altLang="en-US" sz="1400" b="1" kern="1200" dirty="0"/>
        </a:p>
      </dsp:txBody>
      <dsp:txXfrm>
        <a:off x="3952928" y="1683507"/>
        <a:ext cx="1167099" cy="565942"/>
      </dsp:txXfrm>
    </dsp:sp>
    <dsp:sp modelId="{79C08B58-7E2E-433F-8AA7-7E1688D3D556}">
      <dsp:nvSpPr>
        <dsp:cNvPr id="0" name=""/>
        <dsp:cNvSpPr/>
      </dsp:nvSpPr>
      <dsp:spPr>
        <a:xfrm>
          <a:off x="5137634" y="1954778"/>
          <a:ext cx="299039" cy="23399"/>
        </a:xfrm>
        <a:custGeom>
          <a:avLst/>
          <a:gdLst/>
          <a:ahLst/>
          <a:cxnLst/>
          <a:rect l="0" t="0" r="0" b="0"/>
          <a:pathLst>
            <a:path>
              <a:moveTo>
                <a:pt x="0" y="11699"/>
              </a:moveTo>
              <a:lnTo>
                <a:pt x="299039" y="11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5279678" y="1959002"/>
        <a:ext cx="14951" cy="14951"/>
      </dsp:txXfrm>
    </dsp:sp>
    <dsp:sp modelId="{0BE40F4A-44EC-4F4F-BCCE-8488BD40168F}">
      <dsp:nvSpPr>
        <dsp:cNvPr id="0" name=""/>
        <dsp:cNvSpPr/>
      </dsp:nvSpPr>
      <dsp:spPr>
        <a:xfrm>
          <a:off x="5436674" y="1665900"/>
          <a:ext cx="2834995" cy="60115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数人が共同してヨットを購入し，</a:t>
          </a:r>
          <a:r>
            <a:rPr kumimoji="1" lang="en-US" altLang="ja-JP" sz="1400" b="1" kern="1200" dirty="0" smtClean="0"/>
            <a:t/>
          </a:r>
          <a:br>
            <a:rPr kumimoji="1" lang="en-US" altLang="ja-JP" sz="1400" b="1" kern="1200" dirty="0" smtClean="0"/>
          </a:br>
          <a:r>
            <a:rPr kumimoji="1" lang="ja-JP" altLang="en-US" sz="1400" b="1" kern="1200" dirty="0" smtClean="0"/>
            <a:t>ヨットの</a:t>
          </a:r>
          <a:r>
            <a:rPr kumimoji="1" lang="ja-JP" altLang="en-US" sz="1400" b="1" kern="1200" dirty="0" smtClean="0">
              <a:solidFill>
                <a:schemeClr val="tx2"/>
              </a:solidFill>
            </a:rPr>
            <a:t>引渡債権</a:t>
          </a:r>
          <a:r>
            <a:rPr kumimoji="1" lang="ja-JP" altLang="en-US" sz="1400" b="1" kern="1200" dirty="0" smtClean="0"/>
            <a:t>を取得した場合</a:t>
          </a:r>
          <a:endParaRPr kumimoji="1" lang="ja-JP" altLang="en-US" sz="1400" b="1" kern="1200" dirty="0"/>
        </a:p>
      </dsp:txBody>
      <dsp:txXfrm>
        <a:off x="5454281" y="1683507"/>
        <a:ext cx="2799781" cy="565942"/>
      </dsp:txXfrm>
    </dsp:sp>
    <dsp:sp modelId="{9A042DFE-F258-4250-8BB6-E9B5C6BB12E3}">
      <dsp:nvSpPr>
        <dsp:cNvPr id="0" name=""/>
        <dsp:cNvSpPr/>
      </dsp:nvSpPr>
      <dsp:spPr>
        <a:xfrm rot="2754289">
          <a:off x="3527210" y="2473276"/>
          <a:ext cx="481303" cy="23399"/>
        </a:xfrm>
        <a:custGeom>
          <a:avLst/>
          <a:gdLst/>
          <a:ahLst/>
          <a:cxnLst/>
          <a:rect l="0" t="0" r="0" b="0"/>
          <a:pathLst>
            <a:path>
              <a:moveTo>
                <a:pt x="0" y="11699"/>
              </a:moveTo>
              <a:lnTo>
                <a:pt x="481303" y="11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3755830" y="2472944"/>
        <a:ext cx="24065" cy="24065"/>
      </dsp:txXfrm>
    </dsp:sp>
    <dsp:sp modelId="{181A1DD9-7C43-49F8-BF40-F5668E256CB3}">
      <dsp:nvSpPr>
        <dsp:cNvPr id="0" name=""/>
        <dsp:cNvSpPr/>
      </dsp:nvSpPr>
      <dsp:spPr>
        <a:xfrm>
          <a:off x="3935321" y="2357230"/>
          <a:ext cx="1202313" cy="60115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不可分債務</a:t>
          </a:r>
          <a:endParaRPr kumimoji="1" lang="ja-JP" altLang="en-US" sz="1400" b="1" kern="1200" dirty="0"/>
        </a:p>
      </dsp:txBody>
      <dsp:txXfrm>
        <a:off x="3952928" y="2374837"/>
        <a:ext cx="1167099" cy="565942"/>
      </dsp:txXfrm>
    </dsp:sp>
    <dsp:sp modelId="{310CAA3D-2125-4DB0-8CEF-E58511102DBD}">
      <dsp:nvSpPr>
        <dsp:cNvPr id="0" name=""/>
        <dsp:cNvSpPr/>
      </dsp:nvSpPr>
      <dsp:spPr>
        <a:xfrm>
          <a:off x="5137634" y="2646109"/>
          <a:ext cx="299039" cy="23399"/>
        </a:xfrm>
        <a:custGeom>
          <a:avLst/>
          <a:gdLst/>
          <a:ahLst/>
          <a:cxnLst/>
          <a:rect l="0" t="0" r="0" b="0"/>
          <a:pathLst>
            <a:path>
              <a:moveTo>
                <a:pt x="0" y="11699"/>
              </a:moveTo>
              <a:lnTo>
                <a:pt x="299039" y="11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5279678" y="2650333"/>
        <a:ext cx="14951" cy="14951"/>
      </dsp:txXfrm>
    </dsp:sp>
    <dsp:sp modelId="{CE730F4D-3261-4AD4-869A-831DD57BE44A}">
      <dsp:nvSpPr>
        <dsp:cNvPr id="0" name=""/>
        <dsp:cNvSpPr/>
      </dsp:nvSpPr>
      <dsp:spPr>
        <a:xfrm>
          <a:off x="5436674" y="2357230"/>
          <a:ext cx="2834995" cy="60115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数人が共有のヨットを売却し，</a:t>
          </a:r>
          <a:r>
            <a:rPr kumimoji="1" lang="en-US" altLang="ja-JP" sz="1400" b="1" kern="1200" dirty="0" smtClean="0"/>
            <a:t/>
          </a:r>
          <a:br>
            <a:rPr kumimoji="1" lang="en-US" altLang="ja-JP" sz="1400" b="1" kern="1200" dirty="0" smtClean="0"/>
          </a:br>
          <a:r>
            <a:rPr kumimoji="1" lang="ja-JP" altLang="en-US" sz="1400" b="1" kern="1200" dirty="0" smtClean="0"/>
            <a:t>ヨットの</a:t>
          </a:r>
          <a:r>
            <a:rPr kumimoji="1" lang="ja-JP" altLang="en-US" sz="1400" b="1" kern="1200" dirty="0" smtClean="0">
              <a:solidFill>
                <a:schemeClr val="tx2">
                  <a:lumMod val="75000"/>
                </a:schemeClr>
              </a:solidFill>
            </a:rPr>
            <a:t>引渡債務</a:t>
          </a:r>
          <a:r>
            <a:rPr kumimoji="1" lang="ja-JP" altLang="en-US" sz="1400" b="1" kern="1200" dirty="0" smtClean="0"/>
            <a:t>を負う場合</a:t>
          </a:r>
          <a:endParaRPr kumimoji="1" lang="ja-JP" altLang="en-US" sz="1400" b="1" kern="1200" dirty="0"/>
        </a:p>
      </dsp:txBody>
      <dsp:txXfrm>
        <a:off x="5454281" y="2374837"/>
        <a:ext cx="2799781" cy="565942"/>
      </dsp:txXfrm>
    </dsp:sp>
    <dsp:sp modelId="{0CFE79EE-2DA4-4D60-AA23-3C80E695B8BF}">
      <dsp:nvSpPr>
        <dsp:cNvPr id="0" name=""/>
        <dsp:cNvSpPr/>
      </dsp:nvSpPr>
      <dsp:spPr>
        <a:xfrm rot="4123389">
          <a:off x="1516097" y="2816600"/>
          <a:ext cx="1117875" cy="23399"/>
        </a:xfrm>
        <a:custGeom>
          <a:avLst/>
          <a:gdLst/>
          <a:ahLst/>
          <a:cxnLst/>
          <a:rect l="0" t="0" r="0" b="0"/>
          <a:pathLst>
            <a:path>
              <a:moveTo>
                <a:pt x="0" y="11699"/>
              </a:moveTo>
              <a:lnTo>
                <a:pt x="1117875" y="116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2047088" y="2800353"/>
        <a:ext cx="55893" cy="55893"/>
      </dsp:txXfrm>
    </dsp:sp>
    <dsp:sp modelId="{DF7B85E1-5052-4469-AF7A-102D00AC1D02}">
      <dsp:nvSpPr>
        <dsp:cNvPr id="0" name=""/>
        <dsp:cNvSpPr/>
      </dsp:nvSpPr>
      <dsp:spPr>
        <a:xfrm>
          <a:off x="2277859" y="3048561"/>
          <a:ext cx="1322545" cy="60115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hlinkClick xmlns:r="http://schemas.openxmlformats.org/officeDocument/2006/relationships" r:id="" action="ppaction://hlinksldjump"/>
            </a:rPr>
            <a:t>連帯債務</a:t>
          </a:r>
          <a:endParaRPr kumimoji="1" lang="ja-JP" altLang="en-US" sz="1400" b="1" kern="1200" dirty="0"/>
        </a:p>
      </dsp:txBody>
      <dsp:txXfrm>
        <a:off x="2295466" y="3066168"/>
        <a:ext cx="1287331" cy="565942"/>
      </dsp:txXfrm>
    </dsp:sp>
    <dsp:sp modelId="{50E96E79-E9AF-4664-A6BF-7C0225351E1B}">
      <dsp:nvSpPr>
        <dsp:cNvPr id="0" name=""/>
        <dsp:cNvSpPr/>
      </dsp:nvSpPr>
      <dsp:spPr>
        <a:xfrm>
          <a:off x="3600404" y="3337439"/>
          <a:ext cx="312088" cy="23399"/>
        </a:xfrm>
        <a:custGeom>
          <a:avLst/>
          <a:gdLst/>
          <a:ahLst/>
          <a:cxnLst/>
          <a:rect l="0" t="0" r="0" b="0"/>
          <a:pathLst>
            <a:path>
              <a:moveTo>
                <a:pt x="0" y="11699"/>
              </a:moveTo>
              <a:lnTo>
                <a:pt x="312088" y="11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3748646" y="3341337"/>
        <a:ext cx="15604" cy="15604"/>
      </dsp:txXfrm>
    </dsp:sp>
    <dsp:sp modelId="{78B19A88-B341-4CD6-8632-01CAF629F43B}">
      <dsp:nvSpPr>
        <dsp:cNvPr id="0" name=""/>
        <dsp:cNvSpPr/>
      </dsp:nvSpPr>
      <dsp:spPr>
        <a:xfrm>
          <a:off x="3912493" y="3048561"/>
          <a:ext cx="4368426" cy="60115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en-US" altLang="ja-JP" sz="1400" b="1" kern="1200" dirty="0" smtClean="0"/>
            <a:t>X</a:t>
          </a:r>
          <a:r>
            <a:rPr kumimoji="1" lang="ja-JP" altLang="en-US" sz="1400" b="1" kern="1200" dirty="0" smtClean="0"/>
            <a:t>から</a:t>
          </a:r>
          <a:r>
            <a:rPr kumimoji="1" lang="en-US" altLang="ja-JP" sz="1400" b="1" kern="1200" dirty="0" smtClean="0"/>
            <a:t>Y</a:t>
          </a:r>
          <a:r>
            <a:rPr kumimoji="1" lang="en-US" altLang="ja-JP" sz="1400" b="1" kern="1200" baseline="-25000" dirty="0" smtClean="0"/>
            <a:t>1</a:t>
          </a:r>
          <a:r>
            <a:rPr kumimoji="1" lang="ja-JP" altLang="en-US" sz="1400" b="1" kern="1200" dirty="0" err="1" smtClean="0"/>
            <a:t>，</a:t>
          </a:r>
          <a:r>
            <a:rPr kumimoji="1" lang="en-US" altLang="ja-JP" sz="1400" b="1" kern="1200" dirty="0" smtClean="0"/>
            <a:t>Y</a:t>
          </a:r>
          <a:r>
            <a:rPr kumimoji="1" lang="en-US" altLang="ja-JP" sz="1400" b="1" kern="1200" baseline="-25000" dirty="0" smtClean="0"/>
            <a:t>2</a:t>
          </a:r>
          <a:r>
            <a:rPr kumimoji="1" lang="ja-JP" altLang="en-US" sz="1400" b="1" kern="1200" dirty="0" err="1" smtClean="0"/>
            <a:t>，</a:t>
          </a:r>
          <a:r>
            <a:rPr kumimoji="1" lang="en-US" altLang="ja-JP" sz="1400" b="1" kern="1200" dirty="0" smtClean="0"/>
            <a:t>Y</a:t>
          </a:r>
          <a:r>
            <a:rPr kumimoji="1" lang="en-US" altLang="ja-JP" sz="1400" b="1" kern="1200" baseline="-25000" dirty="0" smtClean="0"/>
            <a:t>3</a:t>
          </a:r>
          <a:r>
            <a:rPr kumimoji="1" lang="ja-JP" altLang="en-US" sz="1400" b="1" kern="1200" baseline="0" dirty="0" smtClean="0"/>
            <a:t>が</a:t>
          </a:r>
          <a:r>
            <a:rPr kumimoji="1" lang="en-US" altLang="ja-JP" sz="1400" b="1" kern="1200" dirty="0" smtClean="0"/>
            <a:t>300</a:t>
          </a:r>
          <a:r>
            <a:rPr kumimoji="1" lang="ja-JP" altLang="en-US" sz="1400" b="1" kern="1200" dirty="0" smtClean="0"/>
            <a:t>万円，</a:t>
          </a:r>
          <a:r>
            <a:rPr kumimoji="1" lang="en-US" altLang="ja-JP" sz="1400" b="1" kern="1200" dirty="0" smtClean="0"/>
            <a:t>200</a:t>
          </a:r>
          <a:r>
            <a:rPr kumimoji="1" lang="ja-JP" altLang="en-US" sz="1400" b="1" kern="1200" dirty="0" smtClean="0"/>
            <a:t>万円，</a:t>
          </a:r>
          <a:r>
            <a:rPr kumimoji="1" lang="en-US" altLang="ja-JP" sz="1400" b="1" kern="1200" dirty="0" smtClean="0"/>
            <a:t>100</a:t>
          </a:r>
          <a:r>
            <a:rPr kumimoji="1" lang="ja-JP" altLang="en-US" sz="1400" b="1" kern="1200" dirty="0" smtClean="0"/>
            <a:t>万円を借りて，</a:t>
          </a:r>
          <a:endParaRPr kumimoji="1" lang="en-US" altLang="ja-JP" sz="1400" b="1" kern="1200" dirty="0" smtClean="0"/>
        </a:p>
        <a:p>
          <a:pPr lvl="0" algn="ctr" defTabSz="622300">
            <a:lnSpc>
              <a:spcPct val="90000"/>
            </a:lnSpc>
            <a:spcBef>
              <a:spcPct val="0"/>
            </a:spcBef>
            <a:spcAft>
              <a:spcPct val="35000"/>
            </a:spcAft>
          </a:pPr>
          <a:r>
            <a:rPr kumimoji="1" lang="ja-JP" altLang="en-US" sz="1400" b="1" kern="1200" dirty="0" smtClean="0"/>
            <a:t>全額</a:t>
          </a:r>
          <a:r>
            <a:rPr kumimoji="1" lang="en-US" altLang="ja-JP" sz="1400" b="1" kern="1200" dirty="0" smtClean="0"/>
            <a:t>600</a:t>
          </a:r>
          <a:r>
            <a:rPr kumimoji="1" lang="ja-JP" altLang="en-US" sz="1400" b="1" kern="1200" dirty="0" smtClean="0"/>
            <a:t>万円を連帯して返済することにした場合</a:t>
          </a:r>
          <a:endParaRPr kumimoji="1" lang="ja-JP" altLang="en-US" sz="1400" b="1" kern="1200" dirty="0"/>
        </a:p>
      </dsp:txBody>
      <dsp:txXfrm>
        <a:off x="3930100" y="3066168"/>
        <a:ext cx="4333212" cy="565942"/>
      </dsp:txXfrm>
    </dsp:sp>
    <dsp:sp modelId="{236F30D7-A571-441A-A14C-DC3473E97610}">
      <dsp:nvSpPr>
        <dsp:cNvPr id="0" name=""/>
        <dsp:cNvSpPr/>
      </dsp:nvSpPr>
      <dsp:spPr>
        <a:xfrm rot="4609551">
          <a:off x="1185109" y="3162265"/>
          <a:ext cx="1779851" cy="23399"/>
        </a:xfrm>
        <a:custGeom>
          <a:avLst/>
          <a:gdLst/>
          <a:ahLst/>
          <a:cxnLst/>
          <a:rect l="0" t="0" r="0" b="0"/>
          <a:pathLst>
            <a:path>
              <a:moveTo>
                <a:pt x="0" y="11699"/>
              </a:moveTo>
              <a:lnTo>
                <a:pt x="1779851" y="116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2030539" y="3129469"/>
        <a:ext cx="88992" cy="88992"/>
      </dsp:txXfrm>
    </dsp:sp>
    <dsp:sp modelId="{CB2F00BA-D3FA-465D-810A-3CBF60A646CD}">
      <dsp:nvSpPr>
        <dsp:cNvPr id="0" name=""/>
        <dsp:cNvSpPr/>
      </dsp:nvSpPr>
      <dsp:spPr>
        <a:xfrm>
          <a:off x="2277859" y="3739891"/>
          <a:ext cx="1322545" cy="60115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hlinkClick xmlns:r="http://schemas.openxmlformats.org/officeDocument/2006/relationships" r:id="" action="ppaction://hlinksldjump"/>
            </a:rPr>
            <a:t>保証</a:t>
          </a:r>
          <a:endParaRPr kumimoji="1" lang="ja-JP" altLang="en-US" sz="1400" b="1" kern="1200" dirty="0"/>
        </a:p>
      </dsp:txBody>
      <dsp:txXfrm>
        <a:off x="2295466" y="3757498"/>
        <a:ext cx="1287331" cy="565942"/>
      </dsp:txXfrm>
    </dsp:sp>
    <dsp:sp modelId="{2DD40A50-094B-48A9-9F12-8BEA4FB97ED6}">
      <dsp:nvSpPr>
        <dsp:cNvPr id="0" name=""/>
        <dsp:cNvSpPr/>
      </dsp:nvSpPr>
      <dsp:spPr>
        <a:xfrm>
          <a:off x="3600404" y="4028770"/>
          <a:ext cx="312088" cy="23399"/>
        </a:xfrm>
        <a:custGeom>
          <a:avLst/>
          <a:gdLst/>
          <a:ahLst/>
          <a:cxnLst/>
          <a:rect l="0" t="0" r="0" b="0"/>
          <a:pathLst>
            <a:path>
              <a:moveTo>
                <a:pt x="0" y="11699"/>
              </a:moveTo>
              <a:lnTo>
                <a:pt x="312088" y="116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3748646" y="4032667"/>
        <a:ext cx="15604" cy="15604"/>
      </dsp:txXfrm>
    </dsp:sp>
    <dsp:sp modelId="{E32B627C-35BE-4485-9F27-EAD87CC84B9D}">
      <dsp:nvSpPr>
        <dsp:cNvPr id="0" name=""/>
        <dsp:cNvSpPr/>
      </dsp:nvSpPr>
      <dsp:spPr>
        <a:xfrm>
          <a:off x="3912493" y="3739891"/>
          <a:ext cx="4368426" cy="60115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en-US" altLang="ja-JP" sz="1400" b="1" kern="1200" dirty="0" smtClean="0"/>
            <a:t>X</a:t>
          </a:r>
          <a:r>
            <a:rPr kumimoji="1" lang="ja-JP" altLang="en-US" sz="1400" b="1" kern="1200" dirty="0" smtClean="0"/>
            <a:t>から</a:t>
          </a:r>
          <a:r>
            <a:rPr kumimoji="1" lang="en-US" altLang="ja-JP" sz="1400" b="1" kern="1200" dirty="0" smtClean="0"/>
            <a:t>Y</a:t>
          </a:r>
          <a:r>
            <a:rPr kumimoji="1" lang="ja-JP" altLang="en-US" sz="1400" b="1" kern="1200" dirty="0" smtClean="0"/>
            <a:t>が</a:t>
          </a:r>
          <a:r>
            <a:rPr kumimoji="1" lang="en-US" altLang="ja-JP" sz="1400" b="1" kern="1200" dirty="0" smtClean="0"/>
            <a:t>100</a:t>
          </a:r>
          <a:r>
            <a:rPr kumimoji="1" lang="ja-JP" altLang="en-US" sz="1400" b="1" kern="1200" dirty="0" smtClean="0"/>
            <a:t>万円借りて，</a:t>
          </a:r>
          <a:endParaRPr kumimoji="1" lang="en-US" altLang="ja-JP" sz="1400" b="1" kern="1200" dirty="0" smtClean="0"/>
        </a:p>
        <a:p>
          <a:pPr lvl="0" algn="ctr" defTabSz="622300">
            <a:lnSpc>
              <a:spcPct val="90000"/>
            </a:lnSpc>
            <a:spcBef>
              <a:spcPct val="0"/>
            </a:spcBef>
            <a:spcAft>
              <a:spcPct val="35000"/>
            </a:spcAft>
          </a:pPr>
          <a:r>
            <a:rPr kumimoji="1" lang="en-US" altLang="ja-JP" sz="1400" b="1" kern="1200" dirty="0" smtClean="0"/>
            <a:t>Z</a:t>
          </a:r>
          <a:r>
            <a:rPr kumimoji="1" lang="ja-JP" altLang="en-US" sz="1400" b="1" kern="1200" dirty="0" smtClean="0"/>
            <a:t>がその債務の保証人になった場合</a:t>
          </a:r>
          <a:endParaRPr kumimoji="1" lang="ja-JP" altLang="en-US" sz="1400" b="1" kern="1200" dirty="0"/>
        </a:p>
      </dsp:txBody>
      <dsp:txXfrm>
        <a:off x="3930100" y="3757498"/>
        <a:ext cx="4333212" cy="5659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FBE65-02F0-4C78-A732-A114CD27FDD2}">
      <dsp:nvSpPr>
        <dsp:cNvPr id="0" name=""/>
        <dsp:cNvSpPr/>
      </dsp:nvSpPr>
      <dsp:spPr>
        <a:xfrm>
          <a:off x="2304250" y="2736321"/>
          <a:ext cx="3384387" cy="1686671"/>
        </a:xfrm>
        <a:prstGeom prst="ellips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連帯債務者の一人に生じた事由の</a:t>
          </a:r>
          <a:r>
            <a:rPr kumimoji="1" lang="en-US" altLang="ja-JP" sz="2400" kern="1200" dirty="0" smtClean="0"/>
            <a:t/>
          </a:r>
          <a:br>
            <a:rPr kumimoji="1" lang="en-US" altLang="ja-JP" sz="2400" kern="1200" dirty="0" smtClean="0"/>
          </a:br>
          <a:r>
            <a:rPr kumimoji="1" lang="ja-JP" altLang="en-US" sz="2400" b="1" kern="1200" dirty="0" smtClean="0">
              <a:solidFill>
                <a:srgbClr val="FFFF00"/>
              </a:solidFill>
            </a:rPr>
            <a:t>絶対的効力</a:t>
          </a:r>
          <a:endParaRPr kumimoji="1" lang="ja-JP" altLang="en-US" sz="2400" b="1" kern="1200" dirty="0">
            <a:solidFill>
              <a:srgbClr val="FFFF00"/>
            </a:solidFill>
          </a:endParaRPr>
        </a:p>
      </dsp:txBody>
      <dsp:txXfrm>
        <a:off x="2799882" y="2983328"/>
        <a:ext cx="2393123" cy="1192657"/>
      </dsp:txXfrm>
    </dsp:sp>
    <dsp:sp modelId="{158FDBE1-B25B-40A4-B7A8-A74432E4D444}">
      <dsp:nvSpPr>
        <dsp:cNvPr id="0" name=""/>
        <dsp:cNvSpPr/>
      </dsp:nvSpPr>
      <dsp:spPr>
        <a:xfrm rot="12502271">
          <a:off x="1146440" y="2202787"/>
          <a:ext cx="1717586" cy="60303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32E33D-E032-4411-A53F-253806A920F0}">
      <dsp:nvSpPr>
        <dsp:cNvPr id="0" name=""/>
        <dsp:cNvSpPr/>
      </dsp:nvSpPr>
      <dsp:spPr>
        <a:xfrm>
          <a:off x="144019" y="1292171"/>
          <a:ext cx="2211146" cy="1608106"/>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kumimoji="1" lang="ja-JP" altLang="en-US" sz="2400" b="0" kern="1200" dirty="0" smtClean="0">
              <a:solidFill>
                <a:srgbClr val="FFFF00"/>
              </a:solidFill>
            </a:rPr>
            <a:t>付従性のみ：</a:t>
          </a:r>
          <a:r>
            <a:rPr kumimoji="1" lang="en-US" altLang="ja-JP" sz="2400" b="0" kern="1200" dirty="0" smtClean="0">
              <a:solidFill>
                <a:srgbClr val="FFFF00"/>
              </a:solidFill>
            </a:rPr>
            <a:t/>
          </a:r>
          <a:br>
            <a:rPr kumimoji="1" lang="en-US" altLang="ja-JP" sz="2400" b="0" kern="1200" dirty="0" smtClean="0">
              <a:solidFill>
                <a:srgbClr val="FFFF00"/>
              </a:solidFill>
            </a:rPr>
          </a:br>
          <a:r>
            <a:rPr kumimoji="1" lang="ja-JP" altLang="en-US" sz="2400" b="1" kern="1200" dirty="0" smtClean="0"/>
            <a:t>不成立</a:t>
          </a:r>
          <a:r>
            <a:rPr kumimoji="1" lang="ja-JP" altLang="en-US" sz="2400" b="0" kern="1200" dirty="0" smtClean="0"/>
            <a:t>，</a:t>
          </a:r>
          <a:r>
            <a:rPr kumimoji="1" lang="ja-JP" altLang="en-US" sz="2400" b="0" kern="1200" dirty="0" smtClean="0">
              <a:hlinkClick xmlns:r="http://schemas.openxmlformats.org/officeDocument/2006/relationships" r:id="" action="ppaction://hlinksldjump"/>
            </a:rPr>
            <a:t>取消・</a:t>
          </a:r>
          <a:r>
            <a:rPr kumimoji="1" lang="ja-JP" altLang="en-US" sz="2400" b="1" kern="1200" dirty="0" smtClean="0">
              <a:hlinkClick xmlns:r="http://schemas.openxmlformats.org/officeDocument/2006/relationships" r:id="" action="ppaction://hlinksldjump"/>
            </a:rPr>
            <a:t>無効</a:t>
          </a:r>
          <a:r>
            <a:rPr kumimoji="1" lang="ja-JP" altLang="en-US" sz="2400" b="1" kern="1200" dirty="0" smtClean="0"/>
            <a:t>，</a:t>
          </a:r>
          <a:r>
            <a:rPr kumimoji="1" lang="ja-JP" altLang="en-US" sz="2400" b="1" kern="1200" dirty="0" smtClean="0">
              <a:hlinkClick xmlns:r="http://schemas.openxmlformats.org/officeDocument/2006/relationships" r:id="" action="ppaction://hlinksldjump"/>
            </a:rPr>
            <a:t>免除</a:t>
          </a:r>
          <a:r>
            <a:rPr kumimoji="1" lang="ja-JP" altLang="en-US" sz="2400" b="1" kern="1200" dirty="0" smtClean="0"/>
            <a:t>，</a:t>
          </a:r>
          <a:r>
            <a:rPr kumimoji="1" lang="en-US" altLang="ja-JP" sz="2400" b="1" kern="1200" dirty="0" smtClean="0"/>
            <a:t/>
          </a:r>
          <a:br>
            <a:rPr kumimoji="1" lang="en-US" altLang="ja-JP" sz="2400" b="1" kern="1200" dirty="0" smtClean="0"/>
          </a:br>
          <a:r>
            <a:rPr kumimoji="1" lang="ja-JP" altLang="en-US" sz="2400" b="1" kern="1200" dirty="0" smtClean="0">
              <a:hlinkClick xmlns:r="http://schemas.openxmlformats.org/officeDocument/2006/relationships" r:id="" action="ppaction://hlinksldjump"/>
            </a:rPr>
            <a:t>消滅時効</a:t>
          </a:r>
          <a:endParaRPr kumimoji="1" lang="ja-JP" altLang="en-US" sz="2400" b="1" kern="1200" dirty="0"/>
        </a:p>
      </dsp:txBody>
      <dsp:txXfrm>
        <a:off x="191119" y="1339271"/>
        <a:ext cx="2116946" cy="1513906"/>
      </dsp:txXfrm>
    </dsp:sp>
    <dsp:sp modelId="{B9B4B457-426B-4380-BB94-80423442C8AB}">
      <dsp:nvSpPr>
        <dsp:cNvPr id="0" name=""/>
        <dsp:cNvSpPr/>
      </dsp:nvSpPr>
      <dsp:spPr>
        <a:xfrm rot="16200000">
          <a:off x="3287594" y="1643441"/>
          <a:ext cx="1417698" cy="60303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CC35D3-009D-4713-A2FC-330D12EB061A}">
      <dsp:nvSpPr>
        <dsp:cNvPr id="0" name=""/>
        <dsp:cNvSpPr/>
      </dsp:nvSpPr>
      <dsp:spPr>
        <a:xfrm>
          <a:off x="2890870" y="432058"/>
          <a:ext cx="2211146" cy="1608106"/>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kumimoji="1" lang="ja-JP" altLang="en-US" sz="2400" b="0" kern="1200" dirty="0" smtClean="0">
              <a:solidFill>
                <a:srgbClr val="FFFF00"/>
              </a:solidFill>
            </a:rPr>
            <a:t>付従性＋求償：</a:t>
          </a:r>
          <a:r>
            <a:rPr kumimoji="1" lang="en-US" altLang="ja-JP" sz="2400" b="0" kern="1200" dirty="0" smtClean="0">
              <a:solidFill>
                <a:srgbClr val="FFFF00"/>
              </a:solidFill>
            </a:rPr>
            <a:t/>
          </a:r>
          <a:br>
            <a:rPr kumimoji="1" lang="en-US" altLang="ja-JP" sz="2400" b="0" kern="1200" dirty="0" smtClean="0">
              <a:solidFill>
                <a:srgbClr val="FFFF00"/>
              </a:solidFill>
            </a:rPr>
          </a:br>
          <a:r>
            <a:rPr kumimoji="1" lang="ja-JP" altLang="en-US" sz="2400" b="1" kern="1200" dirty="0" smtClean="0">
              <a:hlinkClick xmlns:r="http://schemas.openxmlformats.org/officeDocument/2006/relationships" r:id="" action="ppaction://hlinksldjump"/>
            </a:rPr>
            <a:t>弁済</a:t>
          </a:r>
          <a:r>
            <a:rPr kumimoji="1" lang="ja-JP" altLang="en-US" sz="2400" b="1" kern="1200" dirty="0" smtClean="0"/>
            <a:t>，</a:t>
          </a:r>
          <a:r>
            <a:rPr kumimoji="1" lang="ja-JP" altLang="en-US" sz="2400" b="1" kern="1200" dirty="0" smtClean="0">
              <a:hlinkClick xmlns:r="http://schemas.openxmlformats.org/officeDocument/2006/relationships" r:id="" action="ppaction://hlinksldjump"/>
            </a:rPr>
            <a:t>更改・代物弁済</a:t>
          </a:r>
          <a:r>
            <a:rPr kumimoji="1" lang="ja-JP" altLang="en-US" sz="2400" b="1" kern="1200" dirty="0" smtClean="0"/>
            <a:t>，相殺，</a:t>
          </a:r>
          <a:r>
            <a:rPr kumimoji="1" lang="ja-JP" altLang="en-US" sz="2400" b="1" kern="1200" dirty="0" smtClean="0">
              <a:hlinkClick xmlns:r="http://schemas.openxmlformats.org/officeDocument/2006/relationships" r:id="" action="ppaction://hlinksldjump"/>
            </a:rPr>
            <a:t>混同</a:t>
          </a:r>
          <a:endParaRPr kumimoji="1" lang="ja-JP" altLang="en-US" sz="2400" b="1" kern="1200" dirty="0"/>
        </a:p>
      </dsp:txBody>
      <dsp:txXfrm>
        <a:off x="2937970" y="479158"/>
        <a:ext cx="2116946" cy="1513906"/>
      </dsp:txXfrm>
    </dsp:sp>
    <dsp:sp modelId="{0CA8166E-E19D-46FE-8B5D-D83B843EC60B}">
      <dsp:nvSpPr>
        <dsp:cNvPr id="0" name=""/>
        <dsp:cNvSpPr/>
      </dsp:nvSpPr>
      <dsp:spPr>
        <a:xfrm rot="19897729">
          <a:off x="5128860" y="2202787"/>
          <a:ext cx="1717586" cy="60303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5414A7-C7C4-4A25-8408-135ED35E5BAB}">
      <dsp:nvSpPr>
        <dsp:cNvPr id="0" name=""/>
        <dsp:cNvSpPr/>
      </dsp:nvSpPr>
      <dsp:spPr>
        <a:xfrm>
          <a:off x="5637722" y="1292171"/>
          <a:ext cx="2211146" cy="1608106"/>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kumimoji="1" lang="ja-JP" altLang="en-US" sz="2400" b="0" kern="1200" dirty="0" smtClean="0">
              <a:solidFill>
                <a:srgbClr val="FFFF00"/>
              </a:solidFill>
            </a:rPr>
            <a:t>保証の</a:t>
          </a:r>
          <a:r>
            <a:rPr kumimoji="1" lang="en-US" altLang="ja-JP" sz="2400" b="0" kern="1200" dirty="0" smtClean="0">
              <a:solidFill>
                <a:srgbClr val="FFFF00"/>
              </a:solidFill>
            </a:rPr>
            <a:t/>
          </a:r>
          <a:br>
            <a:rPr kumimoji="1" lang="en-US" altLang="ja-JP" sz="2400" b="0" kern="1200" dirty="0" smtClean="0">
              <a:solidFill>
                <a:srgbClr val="FFFF00"/>
              </a:solidFill>
            </a:rPr>
          </a:br>
          <a:r>
            <a:rPr kumimoji="1" lang="ja-JP" altLang="en-US" sz="2400" b="0" kern="1200" dirty="0" smtClean="0">
              <a:solidFill>
                <a:srgbClr val="FFFF00"/>
              </a:solidFill>
            </a:rPr>
            <a:t>規定の準用</a:t>
          </a:r>
          <a:r>
            <a:rPr kumimoji="1" lang="ja-JP" altLang="en-US" sz="2400" b="1" kern="1200" dirty="0" smtClean="0">
              <a:solidFill>
                <a:srgbClr val="FFFF00"/>
              </a:solidFill>
            </a:rPr>
            <a:t>：</a:t>
          </a:r>
          <a:r>
            <a:rPr kumimoji="1" lang="en-US" altLang="ja-JP" sz="2400" b="1" kern="1200" dirty="0" smtClean="0"/>
            <a:t/>
          </a:r>
          <a:br>
            <a:rPr kumimoji="1" lang="en-US" altLang="ja-JP" sz="2400" b="1" kern="1200" dirty="0" smtClean="0"/>
          </a:br>
          <a:r>
            <a:rPr kumimoji="1" lang="ja-JP" altLang="en-US" sz="2400" b="1" kern="1200" dirty="0" smtClean="0">
              <a:hlinkClick xmlns:r="http://schemas.openxmlformats.org/officeDocument/2006/relationships" r:id="" action="ppaction://hlinksldjump"/>
            </a:rPr>
            <a:t>請求</a:t>
          </a:r>
          <a:endParaRPr kumimoji="1" lang="ja-JP" altLang="en-US" sz="2400" b="1" kern="1200" dirty="0"/>
        </a:p>
      </dsp:txBody>
      <dsp:txXfrm>
        <a:off x="5684822" y="1339271"/>
        <a:ext cx="2116946" cy="15139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FBE65-02F0-4C78-A732-A114CD27FDD2}">
      <dsp:nvSpPr>
        <dsp:cNvPr id="0" name=""/>
        <dsp:cNvSpPr/>
      </dsp:nvSpPr>
      <dsp:spPr>
        <a:xfrm>
          <a:off x="2304250" y="2736321"/>
          <a:ext cx="3384387" cy="1686671"/>
        </a:xfrm>
        <a:prstGeom prst="ellips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連帯債務者の一人に生じた事由の</a:t>
          </a:r>
          <a:r>
            <a:rPr kumimoji="1" lang="en-US" altLang="ja-JP" sz="2400" kern="1200" dirty="0" smtClean="0"/>
            <a:t/>
          </a:r>
          <a:br>
            <a:rPr kumimoji="1" lang="en-US" altLang="ja-JP" sz="2400" kern="1200" dirty="0" smtClean="0"/>
          </a:br>
          <a:r>
            <a:rPr kumimoji="1" lang="ja-JP" altLang="en-US" sz="2400" b="1" kern="1200" dirty="0" smtClean="0">
              <a:solidFill>
                <a:srgbClr val="FFFF00"/>
              </a:solidFill>
            </a:rPr>
            <a:t>絶対的効力</a:t>
          </a:r>
          <a:endParaRPr kumimoji="1" lang="ja-JP" altLang="en-US" sz="2400" b="1" kern="1200" dirty="0">
            <a:solidFill>
              <a:srgbClr val="FFFF00"/>
            </a:solidFill>
          </a:endParaRPr>
        </a:p>
      </dsp:txBody>
      <dsp:txXfrm>
        <a:off x="2799882" y="2983328"/>
        <a:ext cx="2393123" cy="1192657"/>
      </dsp:txXfrm>
    </dsp:sp>
    <dsp:sp modelId="{158FDBE1-B25B-40A4-B7A8-A74432E4D444}">
      <dsp:nvSpPr>
        <dsp:cNvPr id="0" name=""/>
        <dsp:cNvSpPr/>
      </dsp:nvSpPr>
      <dsp:spPr>
        <a:xfrm rot="12502271">
          <a:off x="1146440" y="2202787"/>
          <a:ext cx="1717586" cy="60303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32E33D-E032-4411-A53F-253806A920F0}">
      <dsp:nvSpPr>
        <dsp:cNvPr id="0" name=""/>
        <dsp:cNvSpPr/>
      </dsp:nvSpPr>
      <dsp:spPr>
        <a:xfrm>
          <a:off x="144019" y="1292171"/>
          <a:ext cx="2211146" cy="1608106"/>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kumimoji="1" lang="ja-JP" altLang="en-US" sz="2400" b="0" kern="1200" dirty="0" smtClean="0">
              <a:solidFill>
                <a:srgbClr val="FFFF00"/>
              </a:solidFill>
            </a:rPr>
            <a:t>付従性のみ：</a:t>
          </a:r>
          <a:r>
            <a:rPr kumimoji="1" lang="en-US" altLang="ja-JP" sz="2400" b="0" kern="1200" dirty="0" smtClean="0">
              <a:solidFill>
                <a:srgbClr val="FFFF00"/>
              </a:solidFill>
            </a:rPr>
            <a:t/>
          </a:r>
          <a:br>
            <a:rPr kumimoji="1" lang="en-US" altLang="ja-JP" sz="2400" b="0" kern="1200" dirty="0" smtClean="0">
              <a:solidFill>
                <a:srgbClr val="FFFF00"/>
              </a:solidFill>
            </a:rPr>
          </a:br>
          <a:r>
            <a:rPr kumimoji="1" lang="ja-JP" altLang="en-US" sz="2400" b="1" kern="1200" dirty="0" smtClean="0"/>
            <a:t>不成立</a:t>
          </a:r>
          <a:r>
            <a:rPr kumimoji="1" lang="ja-JP" altLang="en-US" sz="2400" b="0" kern="1200" dirty="0" smtClean="0"/>
            <a:t>，</a:t>
          </a:r>
          <a:r>
            <a:rPr kumimoji="1" lang="ja-JP" altLang="en-US" sz="2400" b="0" kern="1200" dirty="0" smtClean="0">
              <a:hlinkClick xmlns:r="http://schemas.openxmlformats.org/officeDocument/2006/relationships" r:id="" action="ppaction://hlinksldjump"/>
            </a:rPr>
            <a:t>取消・</a:t>
          </a:r>
          <a:r>
            <a:rPr kumimoji="1" lang="ja-JP" altLang="en-US" sz="2400" b="1" kern="1200" dirty="0" smtClean="0">
              <a:hlinkClick xmlns:r="http://schemas.openxmlformats.org/officeDocument/2006/relationships" r:id="" action="ppaction://hlinksldjump"/>
            </a:rPr>
            <a:t>無効</a:t>
          </a:r>
          <a:r>
            <a:rPr kumimoji="1" lang="ja-JP" altLang="en-US" sz="2400" b="1" kern="1200" dirty="0" smtClean="0"/>
            <a:t>，</a:t>
          </a:r>
          <a:r>
            <a:rPr kumimoji="1" lang="ja-JP" altLang="en-US" sz="2400" b="1" kern="1200" dirty="0" smtClean="0">
              <a:hlinkClick xmlns:r="http://schemas.openxmlformats.org/officeDocument/2006/relationships" r:id="" action="ppaction://hlinksldjump"/>
            </a:rPr>
            <a:t>免除</a:t>
          </a:r>
          <a:r>
            <a:rPr kumimoji="1" lang="ja-JP" altLang="en-US" sz="2400" b="1" kern="1200" dirty="0" smtClean="0"/>
            <a:t>，</a:t>
          </a:r>
          <a:r>
            <a:rPr kumimoji="1" lang="en-US" altLang="ja-JP" sz="2400" b="1" kern="1200" dirty="0" smtClean="0"/>
            <a:t/>
          </a:r>
          <a:br>
            <a:rPr kumimoji="1" lang="en-US" altLang="ja-JP" sz="2400" b="1" kern="1200" dirty="0" smtClean="0"/>
          </a:br>
          <a:r>
            <a:rPr kumimoji="1" lang="ja-JP" altLang="en-US" sz="2400" b="1" kern="1200" dirty="0" smtClean="0">
              <a:hlinkClick xmlns:r="http://schemas.openxmlformats.org/officeDocument/2006/relationships" r:id="" action="ppaction://hlinksldjump"/>
            </a:rPr>
            <a:t>消滅時効</a:t>
          </a:r>
          <a:endParaRPr kumimoji="1" lang="ja-JP" altLang="en-US" sz="2400" b="1" kern="1200" dirty="0"/>
        </a:p>
      </dsp:txBody>
      <dsp:txXfrm>
        <a:off x="191119" y="1339271"/>
        <a:ext cx="2116946" cy="1513906"/>
      </dsp:txXfrm>
    </dsp:sp>
    <dsp:sp modelId="{B9B4B457-426B-4380-BB94-80423442C8AB}">
      <dsp:nvSpPr>
        <dsp:cNvPr id="0" name=""/>
        <dsp:cNvSpPr/>
      </dsp:nvSpPr>
      <dsp:spPr>
        <a:xfrm rot="16200000">
          <a:off x="3287594" y="1643441"/>
          <a:ext cx="1417698" cy="60303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CC35D3-009D-4713-A2FC-330D12EB061A}">
      <dsp:nvSpPr>
        <dsp:cNvPr id="0" name=""/>
        <dsp:cNvSpPr/>
      </dsp:nvSpPr>
      <dsp:spPr>
        <a:xfrm>
          <a:off x="2890870" y="432058"/>
          <a:ext cx="2211146" cy="1608106"/>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kumimoji="1" lang="ja-JP" altLang="en-US" sz="2400" b="0" kern="1200" dirty="0" smtClean="0">
              <a:solidFill>
                <a:srgbClr val="FFFF00"/>
              </a:solidFill>
            </a:rPr>
            <a:t>付従性＋求償：</a:t>
          </a:r>
          <a:r>
            <a:rPr kumimoji="1" lang="en-US" altLang="ja-JP" sz="2400" b="0" kern="1200" dirty="0" smtClean="0">
              <a:solidFill>
                <a:srgbClr val="FFFF00"/>
              </a:solidFill>
            </a:rPr>
            <a:t/>
          </a:r>
          <a:br>
            <a:rPr kumimoji="1" lang="en-US" altLang="ja-JP" sz="2400" b="0" kern="1200" dirty="0" smtClean="0">
              <a:solidFill>
                <a:srgbClr val="FFFF00"/>
              </a:solidFill>
            </a:rPr>
          </a:br>
          <a:r>
            <a:rPr kumimoji="1" lang="ja-JP" altLang="en-US" sz="2400" b="1" kern="1200" dirty="0" smtClean="0">
              <a:hlinkClick xmlns:r="http://schemas.openxmlformats.org/officeDocument/2006/relationships" r:id="" action="ppaction://hlinksldjump"/>
            </a:rPr>
            <a:t>弁済</a:t>
          </a:r>
          <a:r>
            <a:rPr kumimoji="1" lang="ja-JP" altLang="en-US" sz="2400" b="1" kern="1200" dirty="0" smtClean="0"/>
            <a:t>，</a:t>
          </a:r>
          <a:r>
            <a:rPr kumimoji="1" lang="ja-JP" altLang="en-US" sz="2400" b="1" kern="1200" dirty="0" smtClean="0">
              <a:hlinkClick xmlns:r="http://schemas.openxmlformats.org/officeDocument/2006/relationships" r:id="" action="ppaction://hlinksldjump"/>
            </a:rPr>
            <a:t>更改・代物弁済</a:t>
          </a:r>
          <a:r>
            <a:rPr kumimoji="1" lang="ja-JP" altLang="en-US" sz="2400" b="1" kern="1200" dirty="0" smtClean="0"/>
            <a:t>，相殺，</a:t>
          </a:r>
          <a:r>
            <a:rPr kumimoji="1" lang="ja-JP" altLang="en-US" sz="2400" b="1" kern="1200" dirty="0" smtClean="0">
              <a:hlinkClick xmlns:r="http://schemas.openxmlformats.org/officeDocument/2006/relationships" r:id="" action="ppaction://hlinksldjump"/>
            </a:rPr>
            <a:t>混同</a:t>
          </a:r>
          <a:endParaRPr kumimoji="1" lang="ja-JP" altLang="en-US" sz="2400" b="1" kern="1200" dirty="0"/>
        </a:p>
      </dsp:txBody>
      <dsp:txXfrm>
        <a:off x="2937970" y="479158"/>
        <a:ext cx="2116946" cy="1513906"/>
      </dsp:txXfrm>
    </dsp:sp>
    <dsp:sp modelId="{0CA8166E-E19D-46FE-8B5D-D83B843EC60B}">
      <dsp:nvSpPr>
        <dsp:cNvPr id="0" name=""/>
        <dsp:cNvSpPr/>
      </dsp:nvSpPr>
      <dsp:spPr>
        <a:xfrm rot="19897729">
          <a:off x="5128860" y="2202787"/>
          <a:ext cx="1717586" cy="60303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5414A7-C7C4-4A25-8408-135ED35E5BAB}">
      <dsp:nvSpPr>
        <dsp:cNvPr id="0" name=""/>
        <dsp:cNvSpPr/>
      </dsp:nvSpPr>
      <dsp:spPr>
        <a:xfrm>
          <a:off x="5637722" y="1292171"/>
          <a:ext cx="2211146" cy="1608106"/>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kumimoji="1" lang="ja-JP" altLang="en-US" sz="2400" b="0" kern="1200" dirty="0" smtClean="0">
              <a:solidFill>
                <a:srgbClr val="FFFF00"/>
              </a:solidFill>
            </a:rPr>
            <a:t>保証の</a:t>
          </a:r>
          <a:r>
            <a:rPr kumimoji="1" lang="en-US" altLang="ja-JP" sz="2400" b="0" kern="1200" dirty="0" smtClean="0">
              <a:solidFill>
                <a:srgbClr val="FFFF00"/>
              </a:solidFill>
            </a:rPr>
            <a:t/>
          </a:r>
          <a:br>
            <a:rPr kumimoji="1" lang="en-US" altLang="ja-JP" sz="2400" b="0" kern="1200" dirty="0" smtClean="0">
              <a:solidFill>
                <a:srgbClr val="FFFF00"/>
              </a:solidFill>
            </a:rPr>
          </a:br>
          <a:r>
            <a:rPr kumimoji="1" lang="ja-JP" altLang="en-US" sz="2400" b="0" kern="1200" dirty="0" smtClean="0">
              <a:solidFill>
                <a:srgbClr val="FFFF00"/>
              </a:solidFill>
            </a:rPr>
            <a:t>規定の準用</a:t>
          </a:r>
          <a:r>
            <a:rPr kumimoji="1" lang="ja-JP" altLang="en-US" sz="2400" b="1" kern="1200" dirty="0" smtClean="0">
              <a:solidFill>
                <a:srgbClr val="FFFF00"/>
              </a:solidFill>
            </a:rPr>
            <a:t>：</a:t>
          </a:r>
          <a:r>
            <a:rPr kumimoji="1" lang="en-US" altLang="ja-JP" sz="2400" b="1" kern="1200" dirty="0" smtClean="0"/>
            <a:t/>
          </a:r>
          <a:br>
            <a:rPr kumimoji="1" lang="en-US" altLang="ja-JP" sz="2400" b="1" kern="1200" dirty="0" smtClean="0"/>
          </a:br>
          <a:r>
            <a:rPr kumimoji="1" lang="ja-JP" altLang="en-US" sz="2400" b="1" kern="1200" dirty="0" smtClean="0">
              <a:hlinkClick xmlns:r="http://schemas.openxmlformats.org/officeDocument/2006/relationships" r:id="" action="ppaction://hlinksldjump"/>
            </a:rPr>
            <a:t>請求</a:t>
          </a:r>
          <a:endParaRPr kumimoji="1" lang="ja-JP" altLang="en-US" sz="2400" b="1" kern="1200" dirty="0"/>
        </a:p>
      </dsp:txBody>
      <dsp:txXfrm>
        <a:off x="5684822" y="1339271"/>
        <a:ext cx="2116946" cy="15139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EEABC-9176-4851-8AA5-10CA0122766B}">
      <dsp:nvSpPr>
        <dsp:cNvPr id="0" name=""/>
        <dsp:cNvSpPr/>
      </dsp:nvSpPr>
      <dsp:spPr>
        <a:xfrm>
          <a:off x="2949849" y="1533165"/>
          <a:ext cx="1948720" cy="1685721"/>
        </a:xfrm>
        <a:prstGeom prst="hexagon">
          <a:avLst>
            <a:gd name="adj" fmla="val 2857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主たる債務の目的の範囲</a:t>
          </a:r>
          <a:endParaRPr kumimoji="1" lang="ja-JP" altLang="en-US" sz="2400" b="1" kern="1200" dirty="0"/>
        </a:p>
      </dsp:txBody>
      <dsp:txXfrm>
        <a:off x="3272779" y="1812513"/>
        <a:ext cx="1302860" cy="1127025"/>
      </dsp:txXfrm>
    </dsp:sp>
    <dsp:sp modelId="{1646EC84-46ED-4500-9BC0-961F28F5C306}">
      <dsp:nvSpPr>
        <dsp:cNvPr id="0" name=""/>
        <dsp:cNvSpPr/>
      </dsp:nvSpPr>
      <dsp:spPr>
        <a:xfrm>
          <a:off x="4170122" y="726661"/>
          <a:ext cx="735246" cy="633511"/>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0EB5CD-BE1F-432D-83C8-B8FA543283B5}">
      <dsp:nvSpPr>
        <dsp:cNvPr id="0" name=""/>
        <dsp:cNvSpPr/>
      </dsp:nvSpPr>
      <dsp:spPr>
        <a:xfrm>
          <a:off x="3129354" y="0"/>
          <a:ext cx="1596962" cy="1381559"/>
        </a:xfrm>
        <a:prstGeom prst="hexagon">
          <a:avLst>
            <a:gd name="adj" fmla="val 28570"/>
            <a:gd name="vf" fmla="val 1154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主たる債務</a:t>
          </a:r>
          <a:endParaRPr kumimoji="1" lang="ja-JP" altLang="en-US" sz="2400" b="1" kern="1200" dirty="0"/>
        </a:p>
      </dsp:txBody>
      <dsp:txXfrm>
        <a:off x="3394005" y="228954"/>
        <a:ext cx="1067660" cy="923651"/>
      </dsp:txXfrm>
    </dsp:sp>
    <dsp:sp modelId="{D16602D3-94D8-4A1A-8DF6-828DA1A0DD34}">
      <dsp:nvSpPr>
        <dsp:cNvPr id="0" name=""/>
        <dsp:cNvSpPr/>
      </dsp:nvSpPr>
      <dsp:spPr>
        <a:xfrm>
          <a:off x="5028212" y="1910991"/>
          <a:ext cx="735246" cy="633511"/>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DBE1D6-68C6-47A6-BEB4-5CA723324944}">
      <dsp:nvSpPr>
        <dsp:cNvPr id="0" name=""/>
        <dsp:cNvSpPr/>
      </dsp:nvSpPr>
      <dsp:spPr>
        <a:xfrm>
          <a:off x="4593954" y="849752"/>
          <a:ext cx="1596962" cy="1381559"/>
        </a:xfrm>
        <a:prstGeom prst="hexagon">
          <a:avLst>
            <a:gd name="adj" fmla="val 28570"/>
            <a:gd name="vf" fmla="val 115470"/>
          </a:avLst>
        </a:prstGeom>
        <a:solidFill>
          <a:schemeClr val="accent3">
            <a:hueOff val="2250053"/>
            <a:satOff val="-337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利息</a:t>
          </a:r>
          <a:endParaRPr kumimoji="1" lang="ja-JP" altLang="en-US" sz="2400" b="1" kern="1200" dirty="0"/>
        </a:p>
      </dsp:txBody>
      <dsp:txXfrm>
        <a:off x="4858605" y="1078706"/>
        <a:ext cx="1067660" cy="923651"/>
      </dsp:txXfrm>
    </dsp:sp>
    <dsp:sp modelId="{7C67FDD7-6289-43F5-8718-D6EA48CDC0D0}">
      <dsp:nvSpPr>
        <dsp:cNvPr id="0" name=""/>
        <dsp:cNvSpPr/>
      </dsp:nvSpPr>
      <dsp:spPr>
        <a:xfrm>
          <a:off x="4432127" y="3247877"/>
          <a:ext cx="735246" cy="633511"/>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DF1171-5AAA-48DD-B102-C0C739B69768}">
      <dsp:nvSpPr>
        <dsp:cNvPr id="0" name=""/>
        <dsp:cNvSpPr/>
      </dsp:nvSpPr>
      <dsp:spPr>
        <a:xfrm>
          <a:off x="4593954" y="2520265"/>
          <a:ext cx="1596962" cy="1381559"/>
        </a:xfrm>
        <a:prstGeom prst="hexagon">
          <a:avLst>
            <a:gd name="adj" fmla="val 28570"/>
            <a:gd name="vf" fmla="val 115470"/>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遅延利息</a:t>
          </a:r>
          <a:endParaRPr kumimoji="1" lang="ja-JP" altLang="en-US" sz="2400" b="1" kern="1200" dirty="0"/>
        </a:p>
      </dsp:txBody>
      <dsp:txXfrm>
        <a:off x="4858605" y="2749219"/>
        <a:ext cx="1067660" cy="923651"/>
      </dsp:txXfrm>
    </dsp:sp>
    <dsp:sp modelId="{28C63264-EEF3-40B0-87B0-EC6F2767AC3C}">
      <dsp:nvSpPr>
        <dsp:cNvPr id="0" name=""/>
        <dsp:cNvSpPr/>
      </dsp:nvSpPr>
      <dsp:spPr>
        <a:xfrm>
          <a:off x="2953475" y="3386651"/>
          <a:ext cx="735246" cy="633511"/>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BCBC63-43F2-4570-961C-FBB6DE74306E}">
      <dsp:nvSpPr>
        <dsp:cNvPr id="0" name=""/>
        <dsp:cNvSpPr/>
      </dsp:nvSpPr>
      <dsp:spPr>
        <a:xfrm>
          <a:off x="3129354" y="3370968"/>
          <a:ext cx="1596962" cy="1381559"/>
        </a:xfrm>
        <a:prstGeom prst="hexagon">
          <a:avLst>
            <a:gd name="adj" fmla="val 28570"/>
            <a:gd name="vf" fmla="val 115470"/>
          </a:avLst>
        </a:prstGeom>
        <a:solidFill>
          <a:schemeClr val="accent3">
            <a:hueOff val="6750158"/>
            <a:satOff val="-10128"/>
            <a:lumOff val="-1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損害賠償</a:t>
          </a:r>
          <a:endParaRPr kumimoji="1" lang="ja-JP" altLang="en-US" sz="2400" b="1" kern="1200" dirty="0"/>
        </a:p>
      </dsp:txBody>
      <dsp:txXfrm>
        <a:off x="3394005" y="3599922"/>
        <a:ext cx="1067660" cy="923651"/>
      </dsp:txXfrm>
    </dsp:sp>
    <dsp:sp modelId="{E28A66BA-D5A2-4794-8984-4DD03ABACA73}">
      <dsp:nvSpPr>
        <dsp:cNvPr id="0" name=""/>
        <dsp:cNvSpPr/>
      </dsp:nvSpPr>
      <dsp:spPr>
        <a:xfrm>
          <a:off x="2081333" y="2202796"/>
          <a:ext cx="735246" cy="633511"/>
        </a:xfrm>
        <a:prstGeom prst="hexagon">
          <a:avLst>
            <a:gd name="adj" fmla="val 28900"/>
            <a:gd name="vf" fmla="val 11547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74AF28-5C21-4CB8-B933-85F6388EBDC3}">
      <dsp:nvSpPr>
        <dsp:cNvPr id="0" name=""/>
        <dsp:cNvSpPr/>
      </dsp:nvSpPr>
      <dsp:spPr>
        <a:xfrm>
          <a:off x="1657955" y="2521216"/>
          <a:ext cx="1596962" cy="1381559"/>
        </a:xfrm>
        <a:prstGeom prst="hexagon">
          <a:avLst>
            <a:gd name="adj" fmla="val 28570"/>
            <a:gd name="vf" fmla="val 115470"/>
          </a:avLst>
        </a:prstGeom>
        <a:solidFill>
          <a:schemeClr val="accent3">
            <a:hueOff val="9000211"/>
            <a:satOff val="-13504"/>
            <a:lumOff val="-2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損害賠償額の予定</a:t>
          </a:r>
          <a:endParaRPr kumimoji="1" lang="ja-JP" altLang="en-US" sz="2400" b="1" kern="1200" dirty="0"/>
        </a:p>
      </dsp:txBody>
      <dsp:txXfrm>
        <a:off x="1922606" y="2750170"/>
        <a:ext cx="1067660" cy="923651"/>
      </dsp:txXfrm>
    </dsp:sp>
    <dsp:sp modelId="{E4C04E5B-3052-4B35-B7D2-0F96F2B904FA}">
      <dsp:nvSpPr>
        <dsp:cNvPr id="0" name=""/>
        <dsp:cNvSpPr/>
      </dsp:nvSpPr>
      <dsp:spPr>
        <a:xfrm>
          <a:off x="1657955" y="847850"/>
          <a:ext cx="1596962" cy="1381559"/>
        </a:xfrm>
        <a:prstGeom prst="hexagon">
          <a:avLst>
            <a:gd name="adj" fmla="val 28570"/>
            <a:gd name="vf" fmla="val 11547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違約金</a:t>
          </a:r>
          <a:endParaRPr kumimoji="1" lang="ja-JP" altLang="en-US" sz="2400" b="1" kern="1200" dirty="0"/>
        </a:p>
      </dsp:txBody>
      <dsp:txXfrm>
        <a:off x="1922606" y="1076804"/>
        <a:ext cx="1067660" cy="92365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311FB2-103F-443E-9DAE-47FCBF17150C}">
      <dsp:nvSpPr>
        <dsp:cNvPr id="0" name=""/>
        <dsp:cNvSpPr/>
      </dsp:nvSpPr>
      <dsp:spPr>
        <a:xfrm>
          <a:off x="564333" y="233656"/>
          <a:ext cx="838253" cy="2330271"/>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不</a:t>
          </a:r>
          <a:r>
            <a:rPr kumimoji="1" lang="en-US" altLang="ja-JP" sz="2800" b="1" kern="1200" dirty="0" smtClean="0"/>
            <a:t/>
          </a:r>
          <a:br>
            <a:rPr kumimoji="1" lang="en-US" altLang="ja-JP" sz="2800" b="1" kern="1200" dirty="0" smtClean="0"/>
          </a:br>
          <a:r>
            <a:rPr kumimoji="1" lang="ja-JP" altLang="en-US" sz="2800" b="1" kern="1200" dirty="0" smtClean="0"/>
            <a:t>当</a:t>
          </a:r>
          <a:r>
            <a:rPr kumimoji="1" lang="en-US" altLang="ja-JP" sz="2800" b="1" kern="1200" dirty="0" smtClean="0"/>
            <a:t/>
          </a:r>
          <a:br>
            <a:rPr kumimoji="1" lang="en-US" altLang="ja-JP" sz="2800" b="1" kern="1200" dirty="0" smtClean="0"/>
          </a:br>
          <a:r>
            <a:rPr kumimoji="1" lang="ja-JP" altLang="en-US" sz="2800" b="1" kern="1200" dirty="0" smtClean="0"/>
            <a:t>利</a:t>
          </a:r>
          <a:r>
            <a:rPr kumimoji="1" lang="en-US" altLang="ja-JP" sz="2800" b="1" kern="1200" dirty="0" smtClean="0"/>
            <a:t/>
          </a:r>
          <a:br>
            <a:rPr kumimoji="1" lang="en-US" altLang="ja-JP" sz="2800" b="1" kern="1200" dirty="0" smtClean="0"/>
          </a:br>
          <a:r>
            <a:rPr kumimoji="1" lang="ja-JP" altLang="en-US" sz="2800" b="1" kern="1200" dirty="0" smtClean="0"/>
            <a:t>得</a:t>
          </a:r>
          <a:endParaRPr kumimoji="1" lang="ja-JP" altLang="en-US" sz="2800" b="1" kern="1200" dirty="0"/>
        </a:p>
      </dsp:txBody>
      <dsp:txXfrm>
        <a:off x="588885" y="258208"/>
        <a:ext cx="789149" cy="2281167"/>
      </dsp:txXfrm>
    </dsp:sp>
    <dsp:sp modelId="{F6C10AE0-2371-42D7-BC8C-AF961ADDC60B}">
      <dsp:nvSpPr>
        <dsp:cNvPr id="0" name=""/>
        <dsp:cNvSpPr/>
      </dsp:nvSpPr>
      <dsp:spPr>
        <a:xfrm rot="18344218">
          <a:off x="1236515" y="1051869"/>
          <a:ext cx="798548" cy="45658"/>
        </a:xfrm>
        <a:custGeom>
          <a:avLst/>
          <a:gdLst/>
          <a:ahLst/>
          <a:cxnLst/>
          <a:rect l="0" t="0" r="0" b="0"/>
          <a:pathLst>
            <a:path>
              <a:moveTo>
                <a:pt x="0" y="22829"/>
              </a:moveTo>
              <a:lnTo>
                <a:pt x="798548" y="2282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kumimoji="1" lang="ja-JP" altLang="en-US" sz="1050" b="1" kern="1200"/>
        </a:p>
      </dsp:txBody>
      <dsp:txXfrm>
        <a:off x="1615825" y="1054735"/>
        <a:ext cx="39927" cy="39927"/>
      </dsp:txXfrm>
    </dsp:sp>
    <dsp:sp modelId="{7FA65D9C-31B7-431E-BF2B-865A1ADEE56B}">
      <dsp:nvSpPr>
        <dsp:cNvPr id="0" name=""/>
        <dsp:cNvSpPr/>
      </dsp:nvSpPr>
      <dsp:spPr>
        <a:xfrm>
          <a:off x="1868991" y="256469"/>
          <a:ext cx="2630775" cy="988271"/>
        </a:xfrm>
        <a:prstGeom prst="roundRect">
          <a:avLst>
            <a:gd name="adj" fmla="val 10000"/>
          </a:avLst>
        </a:prstGeom>
        <a:solidFill>
          <a:schemeClr val="accent4"/>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一般不当利得</a:t>
          </a:r>
          <a:r>
            <a:rPr kumimoji="1" lang="en-US" altLang="ja-JP" sz="2800" b="1" kern="1200" dirty="0" smtClean="0"/>
            <a:t/>
          </a:r>
          <a:br>
            <a:rPr kumimoji="1" lang="en-US" altLang="ja-JP" sz="2800" b="1" kern="1200" dirty="0" smtClean="0"/>
          </a:br>
          <a:r>
            <a:rPr kumimoji="1" lang="ja-JP" altLang="en-US" sz="2400" b="1" kern="1200" dirty="0" smtClean="0"/>
            <a:t>民法</a:t>
          </a:r>
          <a:r>
            <a:rPr kumimoji="1" lang="en-US" altLang="ja-JP" sz="2400" b="1" kern="1200" dirty="0" smtClean="0"/>
            <a:t>703</a:t>
          </a:r>
          <a:r>
            <a:rPr kumimoji="1" lang="ja-JP" altLang="en-US" sz="2400" b="1" kern="1200" dirty="0" smtClean="0"/>
            <a:t>条，</a:t>
          </a:r>
          <a:r>
            <a:rPr kumimoji="1" lang="en-US" altLang="ja-JP" sz="2400" b="1" kern="1200" dirty="0" smtClean="0"/>
            <a:t>704</a:t>
          </a:r>
          <a:r>
            <a:rPr kumimoji="1" lang="ja-JP" altLang="en-US" sz="2400" b="1" kern="1200" dirty="0" smtClean="0"/>
            <a:t>条</a:t>
          </a:r>
          <a:endParaRPr kumimoji="1" lang="ja-JP" altLang="en-US" sz="2400" b="1" kern="1200" dirty="0"/>
        </a:p>
      </dsp:txBody>
      <dsp:txXfrm>
        <a:off x="1897936" y="285414"/>
        <a:ext cx="2572885" cy="930381"/>
      </dsp:txXfrm>
    </dsp:sp>
    <dsp:sp modelId="{6329A0F7-2FF1-4DBE-AD58-650384CFA2D8}">
      <dsp:nvSpPr>
        <dsp:cNvPr id="0" name=""/>
        <dsp:cNvSpPr/>
      </dsp:nvSpPr>
      <dsp:spPr>
        <a:xfrm rot="2830257">
          <a:off x="1292750" y="1627542"/>
          <a:ext cx="686077" cy="45658"/>
        </a:xfrm>
        <a:custGeom>
          <a:avLst/>
          <a:gdLst/>
          <a:ahLst/>
          <a:cxnLst/>
          <a:rect l="0" t="0" r="0" b="0"/>
          <a:pathLst>
            <a:path>
              <a:moveTo>
                <a:pt x="0" y="22829"/>
              </a:moveTo>
              <a:lnTo>
                <a:pt x="686077" y="2282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kumimoji="1" lang="ja-JP" altLang="en-US" sz="1050" b="1" kern="1200"/>
        </a:p>
      </dsp:txBody>
      <dsp:txXfrm>
        <a:off x="1618637" y="1633219"/>
        <a:ext cx="34303" cy="34303"/>
      </dsp:txXfrm>
    </dsp:sp>
    <dsp:sp modelId="{3B9FBC31-A0D2-4544-BC5A-51DBD4570F7C}">
      <dsp:nvSpPr>
        <dsp:cNvPr id="0" name=""/>
        <dsp:cNvSpPr/>
      </dsp:nvSpPr>
      <dsp:spPr>
        <a:xfrm>
          <a:off x="1868991" y="1407815"/>
          <a:ext cx="2630775" cy="988271"/>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特別不当利得</a:t>
          </a:r>
          <a:endParaRPr kumimoji="1" lang="ja-JP" altLang="en-US" sz="2800" b="1" kern="1200" dirty="0"/>
        </a:p>
      </dsp:txBody>
      <dsp:txXfrm>
        <a:off x="1897936" y="1436760"/>
        <a:ext cx="2572885" cy="930381"/>
      </dsp:txXfrm>
    </dsp:sp>
    <dsp:sp modelId="{3835ED6C-0909-4335-9AC4-2BB5D767FC23}">
      <dsp:nvSpPr>
        <dsp:cNvPr id="0" name=""/>
        <dsp:cNvSpPr/>
      </dsp:nvSpPr>
      <dsp:spPr>
        <a:xfrm rot="17795214">
          <a:off x="4144132" y="1303448"/>
          <a:ext cx="1287489" cy="45658"/>
        </a:xfrm>
        <a:custGeom>
          <a:avLst/>
          <a:gdLst/>
          <a:ahLst/>
          <a:cxnLst/>
          <a:rect l="0" t="0" r="0" b="0"/>
          <a:pathLst>
            <a:path>
              <a:moveTo>
                <a:pt x="0" y="22829"/>
              </a:moveTo>
              <a:lnTo>
                <a:pt x="1287489" y="2282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kumimoji="1" lang="ja-JP" altLang="en-US" sz="1050" b="1" kern="1200"/>
        </a:p>
      </dsp:txBody>
      <dsp:txXfrm>
        <a:off x="4755690" y="1294090"/>
        <a:ext cx="64374" cy="64374"/>
      </dsp:txXfrm>
    </dsp:sp>
    <dsp:sp modelId="{AA16DCC0-F2FE-470C-A4AE-63A6D62F5771}">
      <dsp:nvSpPr>
        <dsp:cNvPr id="0" name=""/>
        <dsp:cNvSpPr/>
      </dsp:nvSpPr>
      <dsp:spPr>
        <a:xfrm>
          <a:off x="5075988" y="256469"/>
          <a:ext cx="2630753" cy="988271"/>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給付不当利得</a:t>
          </a:r>
          <a:r>
            <a:rPr kumimoji="1" lang="en-US" altLang="ja-JP" sz="2800" b="1" kern="1200" dirty="0" smtClean="0"/>
            <a:t/>
          </a:r>
          <a:br>
            <a:rPr kumimoji="1" lang="en-US" altLang="ja-JP" sz="2800" b="1" kern="1200" dirty="0" smtClean="0"/>
          </a:br>
          <a:r>
            <a:rPr kumimoji="1" lang="ja-JP" altLang="en-US" sz="2400" b="1" kern="1200" dirty="0" smtClean="0"/>
            <a:t>民法</a:t>
          </a:r>
          <a:r>
            <a:rPr kumimoji="1" lang="en-US" altLang="ja-JP" sz="2400" b="1" kern="1200" dirty="0" smtClean="0"/>
            <a:t>705,706,708</a:t>
          </a:r>
          <a:r>
            <a:rPr kumimoji="1" lang="ja-JP" altLang="en-US" sz="2400" b="1" kern="1200" dirty="0" smtClean="0"/>
            <a:t>条</a:t>
          </a:r>
          <a:endParaRPr kumimoji="1" lang="en-US" altLang="ja-JP" sz="2400" b="1" kern="1200" dirty="0" smtClean="0"/>
        </a:p>
      </dsp:txBody>
      <dsp:txXfrm>
        <a:off x="5104933" y="285414"/>
        <a:ext cx="2572863" cy="930381"/>
      </dsp:txXfrm>
    </dsp:sp>
    <dsp:sp modelId="{E8B56A4C-0B93-46F6-A679-806559C7AA41}">
      <dsp:nvSpPr>
        <dsp:cNvPr id="0" name=""/>
        <dsp:cNvSpPr/>
      </dsp:nvSpPr>
      <dsp:spPr>
        <a:xfrm rot="21599935">
          <a:off x="4499766" y="1879116"/>
          <a:ext cx="576221" cy="45658"/>
        </a:xfrm>
        <a:custGeom>
          <a:avLst/>
          <a:gdLst/>
          <a:ahLst/>
          <a:cxnLst/>
          <a:rect l="0" t="0" r="0" b="0"/>
          <a:pathLst>
            <a:path>
              <a:moveTo>
                <a:pt x="0" y="22829"/>
              </a:moveTo>
              <a:lnTo>
                <a:pt x="576221" y="2282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kumimoji="1" lang="ja-JP" altLang="en-US" sz="1050" b="1" kern="1200"/>
        </a:p>
      </dsp:txBody>
      <dsp:txXfrm>
        <a:off x="4773471" y="1887540"/>
        <a:ext cx="28811" cy="28811"/>
      </dsp:txXfrm>
    </dsp:sp>
    <dsp:sp modelId="{B1849CDA-7577-4E08-A230-5302D708DC3C}">
      <dsp:nvSpPr>
        <dsp:cNvPr id="0" name=""/>
        <dsp:cNvSpPr/>
      </dsp:nvSpPr>
      <dsp:spPr>
        <a:xfrm>
          <a:off x="5075988" y="1407804"/>
          <a:ext cx="2630753" cy="988271"/>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支出不当利得</a:t>
          </a:r>
          <a:r>
            <a:rPr kumimoji="1" lang="en-US" altLang="ja-JP" sz="2800" b="1" kern="1200" dirty="0" smtClean="0"/>
            <a:t/>
          </a:r>
          <a:br>
            <a:rPr kumimoji="1" lang="en-US" altLang="ja-JP" sz="2800" b="1" kern="1200" dirty="0" smtClean="0"/>
          </a:br>
          <a:r>
            <a:rPr kumimoji="1" lang="ja-JP" altLang="en-US" sz="2400" b="1" kern="1200" dirty="0" smtClean="0"/>
            <a:t>民法</a:t>
          </a:r>
          <a:r>
            <a:rPr kumimoji="1" lang="en-US" altLang="ja-JP" sz="2400" b="1" kern="1200" dirty="0" smtClean="0"/>
            <a:t>707</a:t>
          </a:r>
          <a:r>
            <a:rPr kumimoji="1" lang="ja-JP" altLang="en-US" sz="2400" b="1" kern="1200" dirty="0" smtClean="0"/>
            <a:t>条</a:t>
          </a:r>
          <a:endParaRPr kumimoji="1" lang="ja-JP" altLang="en-US" sz="2800" b="1" kern="1200" dirty="0"/>
        </a:p>
      </dsp:txBody>
      <dsp:txXfrm>
        <a:off x="5104933" y="1436749"/>
        <a:ext cx="2572863" cy="930381"/>
      </dsp:txXfrm>
    </dsp:sp>
    <dsp:sp modelId="{6C294D9F-2FB6-4ABE-A3DF-6AD7B1D2751F}">
      <dsp:nvSpPr>
        <dsp:cNvPr id="0" name=""/>
        <dsp:cNvSpPr/>
      </dsp:nvSpPr>
      <dsp:spPr>
        <a:xfrm rot="3804760">
          <a:off x="4144142" y="2454784"/>
          <a:ext cx="1287470" cy="45658"/>
        </a:xfrm>
        <a:custGeom>
          <a:avLst/>
          <a:gdLst/>
          <a:ahLst/>
          <a:cxnLst/>
          <a:rect l="0" t="0" r="0" b="0"/>
          <a:pathLst>
            <a:path>
              <a:moveTo>
                <a:pt x="0" y="22829"/>
              </a:moveTo>
              <a:lnTo>
                <a:pt x="1287470" y="2282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kumimoji="1" lang="ja-JP" altLang="en-US" sz="1050" b="1" kern="1200"/>
        </a:p>
      </dsp:txBody>
      <dsp:txXfrm>
        <a:off x="4755690" y="2445426"/>
        <a:ext cx="64373" cy="64373"/>
      </dsp:txXfrm>
    </dsp:sp>
    <dsp:sp modelId="{D915BD6D-EF5C-475B-821E-40D963ACF8AB}">
      <dsp:nvSpPr>
        <dsp:cNvPr id="0" name=""/>
        <dsp:cNvSpPr/>
      </dsp:nvSpPr>
      <dsp:spPr>
        <a:xfrm>
          <a:off x="5075988" y="2559139"/>
          <a:ext cx="2630753" cy="988271"/>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侵害不当利得</a:t>
          </a:r>
          <a:r>
            <a:rPr kumimoji="1" lang="en-US" altLang="ja-JP" sz="2800" b="1" kern="1200" dirty="0" smtClean="0"/>
            <a:t/>
          </a:r>
          <a:br>
            <a:rPr kumimoji="1" lang="en-US" altLang="ja-JP" sz="2800" b="1" kern="1200" dirty="0" smtClean="0"/>
          </a:br>
          <a:r>
            <a:rPr kumimoji="1" lang="ja-JP" altLang="en-US" sz="2400" b="1" kern="1200" dirty="0" smtClean="0"/>
            <a:t>民法</a:t>
          </a:r>
          <a:r>
            <a:rPr kumimoji="1" lang="en-US" altLang="ja-JP" sz="2400" b="1" kern="1200" dirty="0" smtClean="0"/>
            <a:t>191</a:t>
          </a:r>
          <a:r>
            <a:rPr kumimoji="1" lang="ja-JP" altLang="en-US" sz="2400" b="1" kern="1200" dirty="0" smtClean="0"/>
            <a:t>条，</a:t>
          </a:r>
          <a:r>
            <a:rPr kumimoji="1" lang="en-US" altLang="ja-JP" sz="2400" b="1" kern="1200" dirty="0" smtClean="0"/>
            <a:t>248</a:t>
          </a:r>
          <a:r>
            <a:rPr kumimoji="1" lang="ja-JP" altLang="en-US" sz="2400" b="1" kern="1200" dirty="0" smtClean="0"/>
            <a:t>条</a:t>
          </a:r>
          <a:endParaRPr kumimoji="1" lang="ja-JP" altLang="en-US" sz="2400" b="1" kern="1200" dirty="0"/>
        </a:p>
      </dsp:txBody>
      <dsp:txXfrm>
        <a:off x="5104933" y="2588084"/>
        <a:ext cx="2572863" cy="93038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11/layout/HexagonRadial">
  <dgm:title val="放射状に並んだ六角形"/>
  <dgm:desc val="中心の要素やテーマに関連した一連のプロセスを示す場合に使用します。最大で 6 つまでの第 2 レベルの図形を使用できます。テキストが少ない場合に適しています。使用されていないテキストは表示されませんが、レイアウトを切り替えると使用可能になります。"/>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0156" cy="496491"/>
          </a:xfrm>
          <a:prstGeom prst="rect">
            <a:avLst/>
          </a:prstGeom>
        </p:spPr>
        <p:txBody>
          <a:bodyPr vert="horz" lIns="91440" tIns="45720" rIns="91440" bIns="45720" rtlCol="0"/>
          <a:lstStyle>
            <a:lvl1pPr algn="l">
              <a:defRPr sz="1200"/>
            </a:lvl1pPr>
          </a:lstStyle>
          <a:p>
            <a:r>
              <a:rPr kumimoji="1" lang="en-US" altLang="ja-JP" smtClean="0"/>
              <a:t>Lecture on Obligation, 2014</a:t>
            </a:r>
            <a:endParaRPr kumimoji="1" lang="ja-JP" altLang="en-US"/>
          </a:p>
        </p:txBody>
      </p:sp>
      <p:sp>
        <p:nvSpPr>
          <p:cNvPr id="3" name="日付プレースホルダー 2"/>
          <p:cNvSpPr>
            <a:spLocks noGrp="1"/>
          </p:cNvSpPr>
          <p:nvPr>
            <p:ph type="dt" sz="quarter" idx="1"/>
          </p:nvPr>
        </p:nvSpPr>
        <p:spPr>
          <a:xfrm>
            <a:off x="3843249" y="0"/>
            <a:ext cx="2940156" cy="496491"/>
          </a:xfrm>
          <a:prstGeom prst="rect">
            <a:avLst/>
          </a:prstGeom>
        </p:spPr>
        <p:txBody>
          <a:bodyPr vert="horz" lIns="91440" tIns="45720" rIns="91440" bIns="45720" rtlCol="0"/>
          <a:lstStyle>
            <a:lvl1pPr algn="r">
              <a:defRPr sz="1200"/>
            </a:lvl1pPr>
          </a:lstStyle>
          <a:p>
            <a:r>
              <a:rPr kumimoji="1" lang="en-US" altLang="ja-JP" smtClean="0"/>
              <a:t>2014/7/8</a:t>
            </a:r>
            <a:endParaRPr kumimoji="1" lang="ja-JP" altLang="en-US"/>
          </a:p>
        </p:txBody>
      </p:sp>
      <p:sp>
        <p:nvSpPr>
          <p:cNvPr id="4" name="フッター プレースホルダー 3"/>
          <p:cNvSpPr>
            <a:spLocks noGrp="1"/>
          </p:cNvSpPr>
          <p:nvPr>
            <p:ph type="ftr" sz="quarter" idx="2"/>
          </p:nvPr>
        </p:nvSpPr>
        <p:spPr>
          <a:xfrm>
            <a:off x="0" y="9431599"/>
            <a:ext cx="2940156" cy="496491"/>
          </a:xfrm>
          <a:prstGeom prst="rect">
            <a:avLst/>
          </a:prstGeom>
        </p:spPr>
        <p:txBody>
          <a:bodyPr vert="horz" lIns="91440" tIns="45720" rIns="91440" bIns="45720" rtlCol="0" anchor="b"/>
          <a:lstStyle>
            <a:lvl1pPr algn="l">
              <a:defRPr sz="1200"/>
            </a:lvl1pPr>
          </a:lstStyle>
          <a:p>
            <a:r>
              <a:rPr kumimoji="1" lang="en-US" altLang="ja-JP" smtClean="0"/>
              <a:t>KAGAYAMA Shigeru</a:t>
            </a:r>
            <a:endParaRPr kumimoji="1" lang="ja-JP" altLang="en-US"/>
          </a:p>
        </p:txBody>
      </p:sp>
      <p:sp>
        <p:nvSpPr>
          <p:cNvPr id="5" name="スライド番号プレースホルダー 4"/>
          <p:cNvSpPr>
            <a:spLocks noGrp="1"/>
          </p:cNvSpPr>
          <p:nvPr>
            <p:ph type="sldNum" sz="quarter" idx="3"/>
          </p:nvPr>
        </p:nvSpPr>
        <p:spPr>
          <a:xfrm>
            <a:off x="3843249" y="9431599"/>
            <a:ext cx="2940156" cy="496491"/>
          </a:xfrm>
          <a:prstGeom prst="rect">
            <a:avLst/>
          </a:prstGeom>
        </p:spPr>
        <p:txBody>
          <a:bodyPr vert="horz" lIns="91440" tIns="45720" rIns="91440" bIns="45720" rtlCol="0" anchor="b"/>
          <a:lstStyle>
            <a:lvl1pPr algn="r">
              <a:defRPr sz="1200"/>
            </a:lvl1pPr>
          </a:lstStyle>
          <a:p>
            <a:fld id="{96F7026F-CE35-4F88-BE90-B1E26B835BB0}" type="slidenum">
              <a:rPr kumimoji="1" lang="ja-JP" altLang="en-US" smtClean="0"/>
              <a:t>‹#›</a:t>
            </a:fld>
            <a:endParaRPr kumimoji="1" lang="ja-JP" altLang="en-US"/>
          </a:p>
        </p:txBody>
      </p:sp>
    </p:spTree>
    <p:extLst>
      <p:ext uri="{BB962C8B-B14F-4D97-AF65-F5344CB8AC3E}">
        <p14:creationId xmlns:p14="http://schemas.microsoft.com/office/powerpoint/2010/main" val="319738882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0156" cy="496491"/>
          </a:xfrm>
          <a:prstGeom prst="rect">
            <a:avLst/>
          </a:prstGeom>
        </p:spPr>
        <p:txBody>
          <a:bodyPr vert="horz" lIns="91440" tIns="45720" rIns="91440" bIns="45720" rtlCol="0"/>
          <a:lstStyle>
            <a:lvl1pPr algn="l">
              <a:defRPr sz="1200"/>
            </a:lvl1pPr>
          </a:lstStyle>
          <a:p>
            <a:r>
              <a:rPr kumimoji="1" lang="en-US" altLang="ja-JP" smtClean="0"/>
              <a:t>Lecture on Obligation, 2014</a:t>
            </a:r>
            <a:endParaRPr kumimoji="1" lang="ja-JP" altLang="en-US"/>
          </a:p>
        </p:txBody>
      </p:sp>
      <p:sp>
        <p:nvSpPr>
          <p:cNvPr id="3" name="日付プレースホルダー 2"/>
          <p:cNvSpPr>
            <a:spLocks noGrp="1"/>
          </p:cNvSpPr>
          <p:nvPr>
            <p:ph type="dt" idx="1"/>
          </p:nvPr>
        </p:nvSpPr>
        <p:spPr>
          <a:xfrm>
            <a:off x="3843249" y="0"/>
            <a:ext cx="2940156" cy="496491"/>
          </a:xfrm>
          <a:prstGeom prst="rect">
            <a:avLst/>
          </a:prstGeom>
        </p:spPr>
        <p:txBody>
          <a:bodyPr vert="horz" lIns="91440" tIns="45720" rIns="91440" bIns="45720" rtlCol="0"/>
          <a:lstStyle>
            <a:lvl1pPr algn="r">
              <a:defRPr sz="1200"/>
            </a:lvl1pPr>
          </a:lstStyle>
          <a:p>
            <a:r>
              <a:rPr kumimoji="1" lang="en-US" altLang="ja-JP" smtClean="0"/>
              <a:t>2014/7/8</a:t>
            </a:r>
            <a:endParaRPr kumimoji="1" lang="ja-JP" altLang="en-US"/>
          </a:p>
        </p:txBody>
      </p:sp>
      <p:sp>
        <p:nvSpPr>
          <p:cNvPr id="4" name="スライド イメージ プレースホルダー 3"/>
          <p:cNvSpPr>
            <a:spLocks noGrp="1" noRot="1" noChangeAspect="1"/>
          </p:cNvSpPr>
          <p:nvPr>
            <p:ph type="sldImg" idx="2"/>
          </p:nvPr>
        </p:nvSpPr>
        <p:spPr>
          <a:xfrm>
            <a:off x="909638" y="744538"/>
            <a:ext cx="4965700"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8498" y="4716661"/>
            <a:ext cx="5427980" cy="4468416"/>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31599"/>
            <a:ext cx="2940156" cy="496491"/>
          </a:xfrm>
          <a:prstGeom prst="rect">
            <a:avLst/>
          </a:prstGeom>
        </p:spPr>
        <p:txBody>
          <a:bodyPr vert="horz" lIns="91440" tIns="45720" rIns="91440" bIns="45720" rtlCol="0" anchor="b"/>
          <a:lstStyle>
            <a:lvl1pPr algn="l">
              <a:defRPr sz="1200"/>
            </a:lvl1p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5"/>
          </p:nvPr>
        </p:nvSpPr>
        <p:spPr>
          <a:xfrm>
            <a:off x="3843249" y="9431599"/>
            <a:ext cx="2940156" cy="496491"/>
          </a:xfrm>
          <a:prstGeom prst="rect">
            <a:avLst/>
          </a:prstGeom>
        </p:spPr>
        <p:txBody>
          <a:bodyPr vert="horz" lIns="91440" tIns="45720" rIns="91440" bIns="45720" rtlCol="0" anchor="b"/>
          <a:lstStyle>
            <a:lvl1pPr algn="r">
              <a:defRPr sz="1200"/>
            </a:lvl1pPr>
          </a:lstStyle>
          <a:p>
            <a:fld id="{817EC7A2-DCFF-4874-A38D-C5AEF563B38D}" type="slidenum">
              <a:rPr kumimoji="1" lang="ja-JP" altLang="en-US" smtClean="0"/>
              <a:t>‹#›</a:t>
            </a:fld>
            <a:endParaRPr kumimoji="1" lang="ja-JP" altLang="en-US"/>
          </a:p>
        </p:txBody>
      </p:sp>
    </p:spTree>
    <p:extLst>
      <p:ext uri="{BB962C8B-B14F-4D97-AF65-F5344CB8AC3E}">
        <p14:creationId xmlns:p14="http://schemas.microsoft.com/office/powerpoint/2010/main" val="2287545246"/>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17EC7A2-DCFF-4874-A38D-C5AEF563B38D}"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2014/7/8</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ヘッダー プレースホルダー 6"/>
          <p:cNvSpPr>
            <a:spLocks noGrp="1"/>
          </p:cNvSpPr>
          <p:nvPr>
            <p:ph type="hdr" sz="quarter" idx="13"/>
          </p:nvPr>
        </p:nvSpPr>
        <p:spPr/>
        <p:txBody>
          <a:bodyPr/>
          <a:lstStyle/>
          <a:p>
            <a:r>
              <a:rPr kumimoji="1" lang="en-US" altLang="ja-JP" smtClean="0"/>
              <a:t>Lecture on Obligation, 2014</a:t>
            </a:r>
            <a:endParaRPr kumimoji="1" lang="ja-JP" altLang="en-US"/>
          </a:p>
        </p:txBody>
      </p:sp>
    </p:spTree>
    <p:extLst>
      <p:ext uri="{BB962C8B-B14F-4D97-AF65-F5344CB8AC3E}">
        <p14:creationId xmlns:p14="http://schemas.microsoft.com/office/powerpoint/2010/main" val="3334366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Obligation, 2014</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2014/7/8</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70</a:t>
            </a:fld>
            <a:endParaRPr kumimoji="1" lang="ja-JP" altLang="en-US"/>
          </a:p>
        </p:txBody>
      </p:sp>
    </p:spTree>
    <p:extLst>
      <p:ext uri="{BB962C8B-B14F-4D97-AF65-F5344CB8AC3E}">
        <p14:creationId xmlns:p14="http://schemas.microsoft.com/office/powerpoint/2010/main" val="2438137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268760"/>
            <a:ext cx="7772400" cy="1470025"/>
          </a:xfrm>
        </p:spPr>
        <p:txBody>
          <a:bodyPr>
            <a:normAutofit/>
          </a:bodyPr>
          <a:lstStyle>
            <a:lvl1pPr>
              <a:defRPr sz="4800"/>
            </a:lvl1pPr>
          </a:lstStyle>
          <a:p>
            <a:r>
              <a:rPr kumimoji="1" lang="ja-JP" altLang="en-US" dirty="0" smtClean="0"/>
              <a:t>マスタ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normAutofit/>
          </a:bodyPr>
          <a:lstStyle>
            <a:lvl1pPr marL="0" indent="0" algn="ctr">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2014/7/8</a:t>
            </a:r>
            <a:endParaRPr kumimoji="1" lang="ja-JP" altLang="en-US"/>
          </a:p>
        </p:txBody>
      </p:sp>
      <p:sp>
        <p:nvSpPr>
          <p:cNvPr id="5" name="フッター プレースホルダ 4"/>
          <p:cNvSpPr>
            <a:spLocks noGrp="1"/>
          </p:cNvSpPr>
          <p:nvPr>
            <p:ph type="ftr" sz="quarter" idx="11"/>
          </p:nvPr>
        </p:nvSpPr>
        <p:spPr/>
        <p:txBody>
          <a:bodyPr/>
          <a:lstStyle/>
          <a:p>
            <a:r>
              <a:rPr lang="en-US" altLang="ja-JP" smtClean="0"/>
              <a:t>Lecture on Obligation 2014</a:t>
            </a:r>
            <a:endParaRPr lang="ja-JP" altLang="en-US" dirty="0" smtClean="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2014/7/8</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2014/7/8</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2014/7/8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274255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2014/7/8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1936113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2014/7/8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23416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2014/7/8</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921303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2014/7/8</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9" name="スライド番号プレースホルダー 8"/>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854453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5" name="スライド番号プレースホルダー 4"/>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0628021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2014/7/8</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4" name="スライド番号プレースホルダー 3"/>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1108350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2014/7/8</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40712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2014/7/8</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2014/7/8</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801115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2014/7/8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088418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2014/7/8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67941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2014/7/8</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2014/7/8</a:t>
            </a:r>
            <a:endParaRPr kumimoji="1" lang="ja-JP" altLang="en-US"/>
          </a:p>
        </p:txBody>
      </p:sp>
      <p:sp>
        <p:nvSpPr>
          <p:cNvPr id="6" name="フッター プレースホルダ 5"/>
          <p:cNvSpPr>
            <a:spLocks noGrp="1"/>
          </p:cNvSpPr>
          <p:nvPr>
            <p:ph type="ftr" sz="quarter" idx="11"/>
          </p:nvPr>
        </p:nvSpPr>
        <p:spPr/>
        <p:txBody>
          <a:bodyPr/>
          <a:lstStyle/>
          <a:p>
            <a:r>
              <a:rPr lang="en-US" altLang="ja-JP" smtClean="0"/>
              <a:t>Lecture on Obligation 2014</a:t>
            </a:r>
            <a:endParaRPr lang="ja-JP" altLang="en-US" dirty="0" smtClean="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2014/7/8</a:t>
            </a:r>
            <a:endParaRPr kumimoji="1" lang="ja-JP" altLang="en-US"/>
          </a:p>
        </p:txBody>
      </p:sp>
      <p:sp>
        <p:nvSpPr>
          <p:cNvPr id="8" name="フッター プレースホルダ 7"/>
          <p:cNvSpPr>
            <a:spLocks noGrp="1"/>
          </p:cNvSpPr>
          <p:nvPr>
            <p:ph type="ftr" sz="quarter" idx="11"/>
          </p:nvPr>
        </p:nvSpPr>
        <p:spPr/>
        <p:txBody>
          <a:bodyPr/>
          <a:lstStyle/>
          <a:p>
            <a:r>
              <a:rPr lang="en-US" altLang="ja-JP" smtClean="0"/>
              <a:t>Lecture on Obligation 2014</a:t>
            </a:r>
            <a:endParaRPr lang="ja-JP" altLang="en-US" dirty="0" smtClean="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 3"/>
          <p:cNvSpPr>
            <a:spLocks noGrp="1"/>
          </p:cNvSpPr>
          <p:nvPr>
            <p:ph type="ftr" sz="quarter" idx="11"/>
          </p:nvPr>
        </p:nvSpPr>
        <p:spPr>
          <a:xfrm>
            <a:off x="3124200" y="6381328"/>
            <a:ext cx="2895600" cy="365125"/>
          </a:xfrm>
        </p:spPr>
        <p:txBody>
          <a:bodyPr/>
          <a:lstStyle/>
          <a:p>
            <a:r>
              <a:rPr lang="en-US" altLang="ja-JP" smtClean="0"/>
              <a:t>Lecture on Obligation 2014</a:t>
            </a:r>
            <a:endParaRPr lang="ja-JP" altLang="en-US" dirty="0" smtClean="0"/>
          </a:p>
        </p:txBody>
      </p:sp>
      <p:sp>
        <p:nvSpPr>
          <p:cNvPr id="5" name="スライド番号プレースホルダ 4"/>
          <p:cNvSpPr>
            <a:spLocks noGrp="1"/>
          </p:cNvSpPr>
          <p:nvPr>
            <p:ph type="sldNum" sz="quarter" idx="12"/>
          </p:nvPr>
        </p:nvSpPr>
        <p:spPr>
          <a:xfrm>
            <a:off x="6553200" y="6376243"/>
            <a:ext cx="21336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2014/7/8</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2014/7/8</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2014/7/8</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slide" Target="../slides/slide50.xml"/><Relationship Id="rId2" Type="http://schemas.openxmlformats.org/officeDocument/2006/relationships/slideLayout" Target="../slideLayouts/slideLayout2.xml"/><Relationship Id="rId16" Type="http://schemas.openxmlformats.org/officeDocument/2006/relationships/slide" Target="../slides/slide7.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2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3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2014/7/8</a:t>
            </a:r>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Lecture on Obligation 2014</a:t>
            </a:r>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
        <p:nvSpPr>
          <p:cNvPr id="7" name="動作設定ボタン : 最初 6">
            <a:hlinkClick r:id="rId13" action="ppaction://hlinksldjump" highlightClick="1"/>
          </p:cNvPr>
          <p:cNvSpPr/>
          <p:nvPr userDrawn="1"/>
        </p:nvSpPr>
        <p:spPr>
          <a:xfrm>
            <a:off x="2051720" y="6362706"/>
            <a:ext cx="360000" cy="360000"/>
          </a:xfrm>
          <a:prstGeom prst="actionButtonBeginning">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 最後 7">
            <a:hlinkClick r:id="" action="ppaction://hlinkshowjump?jump=lastslide" highlightClick="1"/>
          </p:cNvPr>
          <p:cNvSpPr/>
          <p:nvPr userDrawn="1"/>
        </p:nvSpPr>
        <p:spPr>
          <a:xfrm>
            <a:off x="7740392" y="6362706"/>
            <a:ext cx="360000" cy="360000"/>
          </a:xfrm>
          <a:prstGeom prst="actionButtonE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 戻る 8">
            <a:hlinkClick r:id="" action="ppaction://hlinkshowjump?jump=lastslideviewed" highlightClick="1"/>
          </p:cNvPr>
          <p:cNvSpPr/>
          <p:nvPr userDrawn="1"/>
        </p:nvSpPr>
        <p:spPr>
          <a:xfrm>
            <a:off x="6948304" y="6362706"/>
            <a:ext cx="360000" cy="360000"/>
          </a:xfrm>
          <a:prstGeom prst="actionButtonRetur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 情報 9">
            <a:hlinkClick r:id="rId14" action="ppaction://hlinksldjump" highlightClick="1"/>
          </p:cNvPr>
          <p:cNvSpPr/>
          <p:nvPr userDrawn="1"/>
        </p:nvSpPr>
        <p:spPr>
          <a:xfrm>
            <a:off x="5652160" y="6362706"/>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 ホーム 10">
            <a:hlinkClick r:id="" action="ppaction://hlinkshowjump?jump=firstslide" highlightClick="1"/>
          </p:cNvPr>
          <p:cNvSpPr/>
          <p:nvPr userDrawn="1"/>
        </p:nvSpPr>
        <p:spPr>
          <a:xfrm>
            <a:off x="1331640" y="6360671"/>
            <a:ext cx="360000" cy="360000"/>
          </a:xfrm>
          <a:prstGeom prst="actionButtonHome">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動作設定ボタン : 情報 11">
            <a:hlinkClick r:id="rId15" action="ppaction://hlinksldjump" highlightClick="1"/>
          </p:cNvPr>
          <p:cNvSpPr/>
          <p:nvPr userDrawn="1"/>
        </p:nvSpPr>
        <p:spPr>
          <a:xfrm>
            <a:off x="3275896" y="6360671"/>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動作設定ボタン : 情報 12">
            <a:hlinkClick r:id="rId16" action="ppaction://hlinksldjump" highlightClick="1"/>
          </p:cNvPr>
          <p:cNvSpPr/>
          <p:nvPr userDrawn="1"/>
        </p:nvSpPr>
        <p:spPr>
          <a:xfrm>
            <a:off x="2699792" y="6360671"/>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動作設定ボタン : 情報 13">
            <a:hlinkClick r:id="rId17" action="ppaction://hlinksldjump" highlightClick="1"/>
          </p:cNvPr>
          <p:cNvSpPr/>
          <p:nvPr userDrawn="1"/>
        </p:nvSpPr>
        <p:spPr>
          <a:xfrm>
            <a:off x="6228184" y="6360671"/>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2014/7/8</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80BECE-F5FE-4480-9557-6E25550DFE25}" type="slidenum">
              <a:rPr kumimoji="1" lang="ja-JP" altLang="en-US" smtClean="0"/>
              <a:t>‹#›</a:t>
            </a:fld>
            <a:endParaRPr kumimoji="1" lang="ja-JP" altLang="en-US"/>
          </a:p>
        </p:txBody>
      </p:sp>
      <p:sp>
        <p:nvSpPr>
          <p:cNvPr id="7"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8" name="動作設定ボタン : 最初 7">
            <a:hlinkClick r:id="" action="ppaction://noaction" highlightClick="1"/>
          </p:cNvPr>
          <p:cNvSpPr/>
          <p:nvPr userDrawn="1"/>
        </p:nvSpPr>
        <p:spPr>
          <a:xfrm>
            <a:off x="2267784" y="6381368"/>
            <a:ext cx="360000" cy="360000"/>
          </a:xfrm>
          <a:prstGeom prst="actionButtonBeginning">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 最後 8">
            <a:hlinkClick r:id="" action="ppaction://hlinkshowjump?jump=lastslide" highlightClick="1"/>
          </p:cNvPr>
          <p:cNvSpPr/>
          <p:nvPr userDrawn="1"/>
        </p:nvSpPr>
        <p:spPr>
          <a:xfrm>
            <a:off x="7380312" y="6381368"/>
            <a:ext cx="360000" cy="360000"/>
          </a:xfrm>
          <a:prstGeom prst="actionButtonE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 戻る 9">
            <a:hlinkClick r:id="" action="ppaction://hlinkshowjump?jump=lastslideviewed" highlightClick="1"/>
          </p:cNvPr>
          <p:cNvSpPr/>
          <p:nvPr userDrawn="1"/>
        </p:nvSpPr>
        <p:spPr>
          <a:xfrm>
            <a:off x="6492731" y="6381368"/>
            <a:ext cx="360000" cy="360000"/>
          </a:xfrm>
          <a:prstGeom prst="actionButtonRetur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 情報 10">
            <a:hlinkClick r:id="" action="ppaction://noaction" highlightClick="1"/>
          </p:cNvPr>
          <p:cNvSpPr/>
          <p:nvPr userDrawn="1"/>
        </p:nvSpPr>
        <p:spPr>
          <a:xfrm>
            <a:off x="5652160" y="6381328"/>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動作設定ボタン : ホーム 11">
            <a:hlinkClick r:id="" action="ppaction://hlinkshowjump?jump=firstslide" highlightClick="1"/>
          </p:cNvPr>
          <p:cNvSpPr/>
          <p:nvPr userDrawn="1"/>
        </p:nvSpPr>
        <p:spPr>
          <a:xfrm>
            <a:off x="1331640" y="6360671"/>
            <a:ext cx="360000" cy="360000"/>
          </a:xfrm>
          <a:prstGeom prst="actionButtonHome">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動作設定ボタン : 情報 12">
            <a:hlinkClick r:id="" action="ppaction://noaction" highlightClick="1"/>
          </p:cNvPr>
          <p:cNvSpPr/>
          <p:nvPr userDrawn="1"/>
        </p:nvSpPr>
        <p:spPr>
          <a:xfrm>
            <a:off x="3131840" y="6381897"/>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7153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11.xml"/><Relationship Id="rId1" Type="http://schemas.openxmlformats.org/officeDocument/2006/relationships/slideLayout" Target="../slideLayouts/slideLayout6.xml"/><Relationship Id="rId4" Type="http://schemas.openxmlformats.org/officeDocument/2006/relationships/slide" Target="slide9.xml"/></Relationships>
</file>

<file path=ppt/slides/_rels/slide11.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10.xml"/><Relationship Id="rId1" Type="http://schemas.openxmlformats.org/officeDocument/2006/relationships/slideLayout" Target="../slideLayouts/slideLayout6.xml"/><Relationship Id="rId4" Type="http://schemas.openxmlformats.org/officeDocument/2006/relationships/slide" Target="slide26.xml"/></Relationships>
</file>

<file path=ppt/slides/_rels/slide1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2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5.xml"/><Relationship Id="rId1" Type="http://schemas.openxmlformats.org/officeDocument/2006/relationships/slideLayout" Target="../slideLayouts/slideLayout5.xml"/><Relationship Id="rId6" Type="http://schemas.openxmlformats.org/officeDocument/2006/relationships/slide" Target="slide18.xml"/><Relationship Id="rId5" Type="http://schemas.openxmlformats.org/officeDocument/2006/relationships/slide" Target="slide34.xml"/><Relationship Id="rId4" Type="http://schemas.openxmlformats.org/officeDocument/2006/relationships/slide" Target="slide7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19.xml"/><Relationship Id="rId1" Type="http://schemas.openxmlformats.org/officeDocument/2006/relationships/slideLayout" Target="../slideLayouts/slideLayout6.xml"/><Relationship Id="rId4" Type="http://schemas.openxmlformats.org/officeDocument/2006/relationships/slide" Target="slide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25.xml"/><Relationship Id="rId1" Type="http://schemas.openxmlformats.org/officeDocument/2006/relationships/slideLayout" Target="../slideLayouts/slideLayout6.xml"/><Relationship Id="rId5" Type="http://schemas.openxmlformats.org/officeDocument/2006/relationships/slide" Target="slide21.xml"/><Relationship Id="rId4" Type="http://schemas.openxmlformats.org/officeDocument/2006/relationships/slide" Target="slide2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0.xml"/><Relationship Id="rId1" Type="http://schemas.openxmlformats.org/officeDocument/2006/relationships/slideLayout" Target="../slideLayouts/slideLayout6.xml"/><Relationship Id="rId5" Type="http://schemas.openxmlformats.org/officeDocument/2006/relationships/slide" Target="slide19.xml"/><Relationship Id="rId4" Type="http://schemas.openxmlformats.org/officeDocument/2006/relationships/slide" Target="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slide" Target="slide20.xml"/><Relationship Id="rId7" Type="http://schemas.openxmlformats.org/officeDocument/2006/relationships/diagramData" Target="../diagrams/data4.xml"/><Relationship Id="rId12" Type="http://schemas.openxmlformats.org/officeDocument/2006/relationships/slide" Target="slide23.xml"/><Relationship Id="rId2" Type="http://schemas.openxmlformats.org/officeDocument/2006/relationships/slide" Target="slide7.xml"/><Relationship Id="rId1" Type="http://schemas.openxmlformats.org/officeDocument/2006/relationships/slideLayout" Target="../slideLayouts/slideLayout6.xml"/><Relationship Id="rId6" Type="http://schemas.openxmlformats.org/officeDocument/2006/relationships/slide" Target="slide37.xml"/><Relationship Id="rId11" Type="http://schemas.microsoft.com/office/2007/relationships/diagramDrawing" Target="../diagrams/drawing4.xml"/><Relationship Id="rId5" Type="http://schemas.openxmlformats.org/officeDocument/2006/relationships/slide" Target="slide33.xml"/><Relationship Id="rId10" Type="http://schemas.openxmlformats.org/officeDocument/2006/relationships/diagramColors" Target="../diagrams/colors4.xml"/><Relationship Id="rId4" Type="http://schemas.openxmlformats.org/officeDocument/2006/relationships/slide" Target="slide21.xml"/><Relationship Id="rId9"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slide" Target="slide20.xml"/><Relationship Id="rId7" Type="http://schemas.openxmlformats.org/officeDocument/2006/relationships/diagramData" Target="../diagrams/data5.xml"/><Relationship Id="rId12" Type="http://schemas.openxmlformats.org/officeDocument/2006/relationships/slide" Target="slide23.xml"/><Relationship Id="rId2" Type="http://schemas.openxmlformats.org/officeDocument/2006/relationships/slide" Target="slide7.xml"/><Relationship Id="rId1" Type="http://schemas.openxmlformats.org/officeDocument/2006/relationships/slideLayout" Target="../slideLayouts/slideLayout6.xml"/><Relationship Id="rId6" Type="http://schemas.openxmlformats.org/officeDocument/2006/relationships/slide" Target="slide38.xml"/><Relationship Id="rId11" Type="http://schemas.microsoft.com/office/2007/relationships/diagramDrawing" Target="../diagrams/drawing5.xml"/><Relationship Id="rId5" Type="http://schemas.openxmlformats.org/officeDocument/2006/relationships/slide" Target="slide34.xml"/><Relationship Id="rId10" Type="http://schemas.openxmlformats.org/officeDocument/2006/relationships/diagramColors" Target="../diagrams/colors5.xml"/><Relationship Id="rId4" Type="http://schemas.openxmlformats.org/officeDocument/2006/relationships/slide" Target="slide21.xml"/><Relationship Id="rId9"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5.xml"/><Relationship Id="rId1" Type="http://schemas.openxmlformats.org/officeDocument/2006/relationships/slideLayout" Target="../slideLayouts/slideLayout6.xml"/><Relationship Id="rId5" Type="http://schemas.openxmlformats.org/officeDocument/2006/relationships/slide" Target="slide38.xml"/><Relationship Id="rId4" Type="http://schemas.openxmlformats.org/officeDocument/2006/relationships/slide" Target="slide11.xml"/></Relationships>
</file>

<file path=ppt/slides/_rels/slide27.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 Target="slide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slide" Target="slide5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slide" Target="slide52.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37.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slide" Target="slide73.xml"/><Relationship Id="rId4" Type="http://schemas.openxmlformats.org/officeDocument/2006/relationships/slide" Target="slide71.xml"/></Relationships>
</file>

<file path=ppt/slides/_rels/slide37.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slide" Target="slide38.xml"/><Relationship Id="rId1" Type="http://schemas.openxmlformats.org/officeDocument/2006/relationships/slideLayout" Target="../slideLayouts/slideLayout2.xml"/><Relationship Id="rId4" Type="http://schemas.openxmlformats.org/officeDocument/2006/relationships/slide" Target="slide7.xml"/></Relationships>
</file>

<file path=ppt/slides/_rels/slide38.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slide" Target="slide37.xml"/><Relationship Id="rId1" Type="http://schemas.openxmlformats.org/officeDocument/2006/relationships/slideLayout" Target="../slideLayouts/slideLayout6.xml"/><Relationship Id="rId5" Type="http://schemas.openxmlformats.org/officeDocument/2006/relationships/slide" Target="slide7.xml"/><Relationship Id="rId4" Type="http://schemas.openxmlformats.org/officeDocument/2006/relationships/slide" Target="slide25.xml"/></Relationships>
</file>

<file path=ppt/slides/_rels/slide39.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41.xml"/><Relationship Id="rId1" Type="http://schemas.openxmlformats.org/officeDocument/2006/relationships/slideLayout" Target="../slideLayouts/slideLayout2.xml"/><Relationship Id="rId4" Type="http://schemas.openxmlformats.org/officeDocument/2006/relationships/slide" Target="slide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slide" Target="slide4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slide" Target="slide55.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slide" Target="slide67.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5.xml"/><Relationship Id="rId1" Type="http://schemas.openxmlformats.org/officeDocument/2006/relationships/slideLayout" Target="../slideLayouts/slideLayout6.xml"/><Relationship Id="rId4" Type="http://schemas.openxmlformats.org/officeDocument/2006/relationships/slide" Target="slide3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slide" Target="slide72.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slide" Target="slide8.xml"/><Relationship Id="rId7" Type="http://schemas.openxmlformats.org/officeDocument/2006/relationships/diagramColors" Target="../diagrams/colors7.xml"/><Relationship Id="rId2" Type="http://schemas.openxmlformats.org/officeDocument/2006/relationships/slide" Target="slide2.xml"/><Relationship Id="rId1" Type="http://schemas.openxmlformats.org/officeDocument/2006/relationships/slideLayout" Target="../slideLayouts/slideLayout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73.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6.xml"/><Relationship Id="rId1" Type="http://schemas.openxmlformats.org/officeDocument/2006/relationships/slideLayout" Target="../slideLayouts/slideLayout6.xml"/><Relationship Id="rId4" Type="http://schemas.openxmlformats.org/officeDocument/2006/relationships/slide" Target="slide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13.xml"/><Relationship Id="rId1" Type="http://schemas.openxmlformats.org/officeDocument/2006/relationships/slideLayout" Target="../slideLayouts/slideLayout6.xml"/><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21.xml"/><Relationship Id="rId1" Type="http://schemas.openxmlformats.org/officeDocument/2006/relationships/slideLayout" Target="../slideLayouts/slideLayout6.xml"/><Relationship Id="rId6" Type="http://schemas.openxmlformats.org/officeDocument/2006/relationships/slide" Target="slide25.xml"/><Relationship Id="rId5" Type="http://schemas.openxmlformats.org/officeDocument/2006/relationships/slide" Target="slide8.xml"/><Relationship Id="rId4" Type="http://schemas.openxmlformats.org/officeDocument/2006/relationships/slide" Target="slid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268760"/>
            <a:ext cx="7772400" cy="1470025"/>
          </a:xfrm>
        </p:spPr>
        <p:txBody>
          <a:bodyPr>
            <a:normAutofit/>
          </a:bodyPr>
          <a:lstStyle/>
          <a:p>
            <a:r>
              <a:rPr kumimoji="1" lang="ja-JP" altLang="en-US" sz="8000" dirty="0" smtClean="0"/>
              <a:t>債権総論講義</a:t>
            </a:r>
            <a:endParaRPr kumimoji="1" lang="ja-JP" altLang="en-US" sz="8000" dirty="0"/>
          </a:p>
        </p:txBody>
      </p:sp>
      <p:sp>
        <p:nvSpPr>
          <p:cNvPr id="3" name="サブタイトル 2"/>
          <p:cNvSpPr>
            <a:spLocks noGrp="1"/>
          </p:cNvSpPr>
          <p:nvPr>
            <p:ph type="subTitle" idx="1"/>
          </p:nvPr>
        </p:nvSpPr>
        <p:spPr>
          <a:xfrm>
            <a:off x="1371600" y="3429000"/>
            <a:ext cx="6400800" cy="1198984"/>
          </a:xfrm>
        </p:spPr>
        <p:txBody>
          <a:bodyPr/>
          <a:lstStyle/>
          <a:p>
            <a:pPr algn="r"/>
            <a:r>
              <a:rPr kumimoji="1" lang="ja-JP" altLang="en-US" dirty="0" smtClean="0">
                <a:solidFill>
                  <a:schemeClr val="tx1"/>
                </a:solidFill>
              </a:rPr>
              <a:t>明治学院大学法学部教授</a:t>
            </a:r>
            <a:endParaRPr kumimoji="1" lang="en-US" altLang="ja-JP" dirty="0" smtClean="0">
              <a:solidFill>
                <a:schemeClr val="tx1"/>
              </a:solidFill>
            </a:endParaRPr>
          </a:p>
          <a:p>
            <a:pPr algn="r"/>
            <a:r>
              <a:rPr lang="ja-JP" altLang="en-US" dirty="0" smtClean="0">
                <a:solidFill>
                  <a:schemeClr val="tx1"/>
                </a:solidFill>
              </a:rPr>
              <a:t>加賀山茂</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2014/7/8</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2014</a:t>
            </a:r>
            <a:endParaRPr lang="ja-JP" altLang="en-US" dirty="0" smtClean="0"/>
          </a:p>
        </p:txBody>
      </p:sp>
      <p:sp>
        <p:nvSpPr>
          <p:cNvPr id="7" name="テキスト ボックス 6"/>
          <p:cNvSpPr txBox="1"/>
          <p:nvPr/>
        </p:nvSpPr>
        <p:spPr>
          <a:xfrm>
            <a:off x="5796136" y="2708920"/>
            <a:ext cx="1800200" cy="707886"/>
          </a:xfrm>
          <a:prstGeom prst="rect">
            <a:avLst/>
          </a:prstGeom>
          <a:noFill/>
        </p:spPr>
        <p:txBody>
          <a:bodyPr wrap="square" rtlCol="0">
            <a:spAutoFit/>
          </a:bodyPr>
          <a:lstStyle/>
          <a:p>
            <a:pPr algn="r"/>
            <a:r>
              <a:rPr lang="ja-JP" altLang="en-US" sz="4000" dirty="0" smtClean="0"/>
              <a:t>第</a:t>
            </a:r>
            <a:r>
              <a:rPr lang="en-US" altLang="ja-JP" sz="4000" dirty="0" smtClean="0"/>
              <a:t>14</a:t>
            </a:r>
            <a:r>
              <a:rPr lang="ja-JP" altLang="en-US" sz="4000" dirty="0" smtClean="0"/>
              <a:t>回</a:t>
            </a:r>
            <a:endParaRPr kumimoji="1" lang="ja-JP" altLang="en-US" sz="4000" dirty="0"/>
          </a:p>
        </p:txBody>
      </p:sp>
      <p:sp>
        <p:nvSpPr>
          <p:cNvPr id="8" name="テキスト ボックス 7"/>
          <p:cNvSpPr txBox="1"/>
          <p:nvPr/>
        </p:nvSpPr>
        <p:spPr>
          <a:xfrm>
            <a:off x="899592" y="4532927"/>
            <a:ext cx="7560840" cy="1200329"/>
          </a:xfrm>
          <a:prstGeom prst="rect">
            <a:avLst/>
          </a:prstGeom>
          <a:noFill/>
        </p:spPr>
        <p:txBody>
          <a:bodyPr wrap="square" rtlCol="0">
            <a:spAutoFit/>
          </a:bodyPr>
          <a:lstStyle/>
          <a:p>
            <a:pPr marL="285750" indent="-285750">
              <a:buClr>
                <a:schemeClr val="tx2"/>
              </a:buClr>
              <a:buFont typeface="Wingdings" panose="05000000000000000000" pitchFamily="2" charset="2"/>
              <a:buChar char="n"/>
            </a:pPr>
            <a:r>
              <a:rPr kumimoji="1" lang="ja-JP" altLang="en-US" dirty="0" smtClean="0"/>
              <a:t>トピックス</a:t>
            </a:r>
            <a:endParaRPr kumimoji="1" lang="en-US" altLang="ja-JP" dirty="0" smtClean="0"/>
          </a:p>
          <a:p>
            <a:pPr marL="742950" lvl="1" indent="-285750">
              <a:buClr>
                <a:srgbClr val="FF0000"/>
              </a:buClr>
              <a:buFont typeface="Wingdings" panose="05000000000000000000" pitchFamily="2" charset="2"/>
              <a:buChar char="n"/>
            </a:pPr>
            <a:r>
              <a:rPr kumimoji="1" lang="ja-JP" altLang="en-US" dirty="0" smtClean="0"/>
              <a:t>多数当事者の債権・債務関係連帯債務</a:t>
            </a:r>
            <a:endParaRPr lang="en-US" altLang="ja-JP" dirty="0" smtClean="0"/>
          </a:p>
          <a:p>
            <a:pPr marL="1200150" lvl="2" indent="-285750">
              <a:buClr>
                <a:schemeClr val="tx2"/>
              </a:buClr>
              <a:buFont typeface="Wingdings" panose="05000000000000000000" pitchFamily="2" charset="2"/>
              <a:buChar char="n"/>
            </a:pPr>
            <a:r>
              <a:rPr kumimoji="1" lang="ja-JP" altLang="en-US" dirty="0" smtClean="0"/>
              <a:t>連帯債務（復習）＋連帯債務の一部免除，取消・無効（補充）</a:t>
            </a:r>
            <a:endParaRPr kumimoji="1" lang="en-US" altLang="ja-JP" dirty="0" smtClean="0"/>
          </a:p>
          <a:p>
            <a:pPr marL="1200150" lvl="2" indent="-285750">
              <a:buClr>
                <a:schemeClr val="tx2"/>
              </a:buClr>
              <a:buFont typeface="Wingdings" panose="05000000000000000000" pitchFamily="2" charset="2"/>
              <a:buChar char="n"/>
            </a:pPr>
            <a:r>
              <a:rPr lang="ja-JP" altLang="en-US" dirty="0" smtClean="0"/>
              <a:t>保証の本質と保証人の保護</a:t>
            </a:r>
            <a:endParaRPr kumimoji="1" lang="ja-JP" altLang="en-US" dirty="0" smtClean="0"/>
          </a:p>
        </p:txBody>
      </p:sp>
    </p:spTree>
    <p:extLst>
      <p:ext uri="{BB962C8B-B14F-4D97-AF65-F5344CB8AC3E}">
        <p14:creationId xmlns:p14="http://schemas.microsoft.com/office/powerpoint/2010/main" val="20738299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250"/>
                                        <p:tgtEl>
                                          <p:spTgt spid="8">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left)">
                                      <p:cBhvr>
                                        <p:cTn id="11" dur="750"/>
                                        <p:tgtEl>
                                          <p:spTgt spid="8">
                                            <p:txEl>
                                              <p:pRg st="1" end="1"/>
                                            </p:txEl>
                                          </p:spTgt>
                                        </p:tgtEl>
                                      </p:cBhvr>
                                    </p:animEffect>
                                  </p:childTnLst>
                                </p:cTn>
                              </p:par>
                            </p:childTnLst>
                          </p:cTn>
                        </p:par>
                        <p:par>
                          <p:cTn id="12" fill="hold">
                            <p:stCondLst>
                              <p:cond delay="1750"/>
                            </p:stCondLst>
                            <p:childTnLst>
                              <p:par>
                                <p:cTn id="13" presetID="22" presetClass="entr" presetSubtype="8" fill="hold" grpId="0" nodeType="afterEffect">
                                  <p:stCondLst>
                                    <p:cond delay="50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left)">
                                      <p:cBhvr>
                                        <p:cTn id="15" dur="1000"/>
                                        <p:tgtEl>
                                          <p:spTgt spid="8">
                                            <p:txEl>
                                              <p:pRg st="2" end="2"/>
                                            </p:txEl>
                                          </p:spTgt>
                                        </p:tgtEl>
                                      </p:cBhvr>
                                    </p:animEffect>
                                  </p:childTnLst>
                                </p:cTn>
                              </p:par>
                            </p:childTnLst>
                          </p:cTn>
                        </p:par>
                        <p:par>
                          <p:cTn id="16" fill="hold">
                            <p:stCondLst>
                              <p:cond delay="3250"/>
                            </p:stCondLst>
                            <p:childTnLst>
                              <p:par>
                                <p:cTn id="17" presetID="22" presetClass="entr" presetSubtype="8" fill="hold" grpId="0" nodeType="afterEffect">
                                  <p:stCondLst>
                                    <p:cond delay="75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ipe(left)">
                                      <p:cBhvr>
                                        <p:cTn id="19"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200" dirty="0"/>
              <a:t>連帯債務者の一人について無効・取消原因がある場合に関する立法理由</a:t>
            </a:r>
            <a:r>
              <a:rPr lang="ja-JP" altLang="en-US" sz="2800" dirty="0"/>
              <a:t>→</a:t>
            </a:r>
            <a:r>
              <a:rPr lang="ja-JP" altLang="en-US" sz="2800" dirty="0">
                <a:hlinkClick r:id="rId2" action="ppaction://hlinksldjump"/>
              </a:rPr>
              <a:t>図解</a:t>
            </a:r>
            <a:r>
              <a:rPr lang="ja-JP" altLang="en-US" sz="2800" dirty="0"/>
              <a:t>，</a:t>
            </a:r>
            <a:r>
              <a:rPr lang="ja-JP" altLang="en-US" sz="2800" dirty="0">
                <a:hlinkClick r:id="rId3" action="ppaction://hlinksldjump"/>
              </a:rPr>
              <a:t>付従性</a:t>
            </a:r>
            <a:endParaRPr kumimoji="1" lang="ja-JP" altLang="en-US" sz="32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
        <p:nvSpPr>
          <p:cNvPr id="6" name="コンテンツ プレースホルダー 6"/>
          <p:cNvSpPr txBox="1">
            <a:spLocks/>
          </p:cNvSpPr>
          <p:nvPr/>
        </p:nvSpPr>
        <p:spPr>
          <a:xfrm>
            <a:off x="323528" y="1484784"/>
            <a:ext cx="3528392" cy="4680520"/>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000" dirty="0" smtClean="0">
                <a:hlinkClick r:id="rId4" action="ppaction://hlinksldjump"/>
              </a:rPr>
              <a:t>民法</a:t>
            </a:r>
            <a:r>
              <a:rPr lang="en-US" altLang="ja-JP" sz="2000" dirty="0" smtClean="0">
                <a:hlinkClick r:id="rId4" action="ppaction://hlinksldjump"/>
              </a:rPr>
              <a:t>433</a:t>
            </a:r>
            <a:r>
              <a:rPr lang="ja-JP" altLang="en-US" sz="2000" dirty="0" smtClean="0">
                <a:hlinkClick r:id="rId4" action="ppaction://hlinksldjump"/>
              </a:rPr>
              <a:t>条</a:t>
            </a:r>
            <a:r>
              <a:rPr lang="ja-JP" altLang="en-US" sz="2000" dirty="0" smtClean="0"/>
              <a:t>の立法理由</a:t>
            </a:r>
            <a:endParaRPr lang="en-US" altLang="ja-JP" sz="2000" dirty="0" smtClean="0"/>
          </a:p>
          <a:p>
            <a:pPr lvl="1"/>
            <a:r>
              <a:rPr lang="ja-JP" altLang="en-US" sz="1800" dirty="0" smtClean="0"/>
              <a:t>本条は解釈上或は疑の生ずること</a:t>
            </a:r>
            <a:r>
              <a:rPr lang="ja-JP" altLang="en-US" sz="1800" dirty="0" err="1" smtClean="0"/>
              <a:t>あらんを</a:t>
            </a:r>
            <a:r>
              <a:rPr lang="ja-JP" altLang="en-US" sz="1800" dirty="0" smtClean="0"/>
              <a:t>恐れ特に之を設けたるものなり。</a:t>
            </a:r>
            <a:endParaRPr lang="en-US" altLang="ja-JP" sz="1800" dirty="0" smtClean="0"/>
          </a:p>
          <a:p>
            <a:pPr lvl="1"/>
            <a:r>
              <a:rPr lang="ja-JP" altLang="en-US" sz="1800" dirty="0" smtClean="0"/>
              <a:t>蓋し，連帯債務は債務者の多数なるにも拘はらず，</a:t>
            </a:r>
            <a:r>
              <a:rPr lang="ja-JP" altLang="en-US" sz="1800" b="1" dirty="0" smtClean="0">
                <a:solidFill>
                  <a:srgbClr val="FF0000"/>
                </a:solidFill>
              </a:rPr>
              <a:t>一個の債務なりと</a:t>
            </a:r>
            <a:r>
              <a:rPr lang="ja-JP" altLang="en-US" sz="1800" b="1" dirty="0" err="1" smtClean="0">
                <a:solidFill>
                  <a:srgbClr val="FF0000"/>
                </a:solidFill>
              </a:rPr>
              <a:t>す</a:t>
            </a:r>
            <a:r>
              <a:rPr lang="ja-JP" altLang="en-US" sz="1800" b="1" dirty="0" smtClean="0">
                <a:solidFill>
                  <a:srgbClr val="FF0000"/>
                </a:solidFill>
              </a:rPr>
              <a:t>論者は，或は本条の規定と異なりたる解釈を為すことある可し</a:t>
            </a:r>
            <a:r>
              <a:rPr lang="ja-JP" altLang="en-US" sz="1800" dirty="0" smtClean="0"/>
              <a:t>。</a:t>
            </a:r>
            <a:endParaRPr lang="en-US" altLang="ja-JP" sz="1800" dirty="0" smtClean="0"/>
          </a:p>
          <a:p>
            <a:pPr lvl="1"/>
            <a:r>
              <a:rPr lang="ja-JP" altLang="en-US" sz="1800" dirty="0" smtClean="0"/>
              <a:t>然れども，連帯債務を以て一個の債務なりとすると否とに拘はらず，実際の結果に</a:t>
            </a:r>
            <a:r>
              <a:rPr lang="ja-JP" altLang="en-US" sz="1800" dirty="0" err="1" smtClean="0"/>
              <a:t>於て</a:t>
            </a:r>
            <a:r>
              <a:rPr lang="ja-JP" altLang="en-US" sz="1800" dirty="0" smtClean="0"/>
              <a:t>本条の規定の如くならざる可らざることは近時学説の殆ど一定する所なり。</a:t>
            </a:r>
            <a:endParaRPr lang="en-US" altLang="ja-JP" sz="1800" dirty="0" smtClean="0"/>
          </a:p>
        </p:txBody>
      </p:sp>
      <p:sp>
        <p:nvSpPr>
          <p:cNvPr id="7" name="コンテンツ プレースホルダー 1"/>
          <p:cNvSpPr txBox="1">
            <a:spLocks/>
          </p:cNvSpPr>
          <p:nvPr/>
        </p:nvSpPr>
        <p:spPr>
          <a:xfrm>
            <a:off x="3779912" y="1484784"/>
            <a:ext cx="5112568" cy="4680520"/>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lvl="1"/>
            <a:r>
              <a:rPr lang="ja-JP" altLang="en-US" sz="1800" b="1" dirty="0" smtClean="0"/>
              <a:t>既成法典は，取消の場合のみに付きて規定を設けたるを以て，無効の場合に</a:t>
            </a:r>
            <a:r>
              <a:rPr lang="ja-JP" altLang="en-US" sz="1800" b="1" dirty="0" err="1" smtClean="0"/>
              <a:t>於ては</a:t>
            </a:r>
            <a:r>
              <a:rPr lang="ja-JP" altLang="en-US" sz="1800" b="1" dirty="0" smtClean="0"/>
              <a:t>如何なる結果を生ずべきかに付き疑を生ずるに至れり</a:t>
            </a:r>
            <a:r>
              <a:rPr lang="ja-JP" altLang="en-US" sz="1800" dirty="0" smtClean="0"/>
              <a:t>。</a:t>
            </a:r>
            <a:endParaRPr lang="en-US" altLang="ja-JP" sz="1800" dirty="0" smtClean="0"/>
          </a:p>
          <a:p>
            <a:pPr lvl="1"/>
            <a:r>
              <a:rPr lang="ja-JP" altLang="en-US" sz="1800" dirty="0" smtClean="0"/>
              <a:t>故に，本案に於ては，無効の場合と取消の場合とに付き区別の存せざることを明にせり。</a:t>
            </a:r>
            <a:endParaRPr lang="en-US" altLang="ja-JP" sz="1800" dirty="0" smtClean="0"/>
          </a:p>
          <a:p>
            <a:r>
              <a:rPr lang="ja-JP" altLang="en-US" sz="2000" dirty="0" smtClean="0"/>
              <a:t>旧民法債権担保編 第</a:t>
            </a:r>
            <a:r>
              <a:rPr lang="en-US" altLang="ja-JP" sz="2000" dirty="0" smtClean="0"/>
              <a:t>58</a:t>
            </a:r>
            <a:r>
              <a:rPr lang="ja-JP" altLang="en-US" sz="2000" dirty="0" smtClean="0"/>
              <a:t>条</a:t>
            </a:r>
            <a:endParaRPr lang="en-US" altLang="ja-JP" sz="2000" dirty="0" smtClean="0"/>
          </a:p>
          <a:p>
            <a:pPr lvl="1"/>
            <a:r>
              <a:rPr lang="ja-JP" altLang="en-US" sz="1800" dirty="0" smtClean="0"/>
              <a:t>①債務者の一人の無能力又は承諾の瑕疵に基きたる答弁方法は，其人自身に非ざれ</a:t>
            </a:r>
            <a:r>
              <a:rPr lang="ja-JP" altLang="en-US" sz="1800" dirty="0" err="1" smtClean="0"/>
              <a:t>ば</a:t>
            </a:r>
            <a:r>
              <a:rPr lang="ja-JP" altLang="en-US" sz="1800" dirty="0" smtClean="0"/>
              <a:t>，之を援用することを得ず。</a:t>
            </a:r>
            <a:endParaRPr lang="en-US" altLang="ja-JP" sz="1800" dirty="0" smtClean="0"/>
          </a:p>
          <a:p>
            <a:pPr lvl="1"/>
            <a:r>
              <a:rPr lang="ja-JP" altLang="en-US" sz="1800" dirty="0" smtClean="0"/>
              <a:t>②然れども，此答弁方法が一旦許されたる上は，</a:t>
            </a:r>
            <a:r>
              <a:rPr lang="ja-JP" altLang="en-US" sz="1800" b="1" dirty="0" smtClean="0">
                <a:solidFill>
                  <a:schemeClr val="tx2"/>
                </a:solidFill>
              </a:rPr>
              <a:t>債務に於ける其者の部分に付き他の債務者を利す</a:t>
            </a:r>
            <a:r>
              <a:rPr lang="ja-JP" altLang="en-US" sz="1800" dirty="0" smtClean="0"/>
              <a:t>。但他の債務者が契約の際義務履行に付き，其者の分担を予期すること有りたるときに限る。</a:t>
            </a:r>
            <a:endParaRPr lang="ja-JP" altLang="en-US" sz="1800" dirty="0"/>
          </a:p>
        </p:txBody>
      </p:sp>
    </p:spTree>
    <p:extLst>
      <p:ext uri="{BB962C8B-B14F-4D97-AF65-F5344CB8AC3E}">
        <p14:creationId xmlns:p14="http://schemas.microsoft.com/office/powerpoint/2010/main" val="407286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1000"/>
                                        <p:tgtEl>
                                          <p:spTgt spid="6">
                                            <p:txEl>
                                              <p:pRg st="1" end="1"/>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wipe(up)">
                                      <p:cBhvr>
                                        <p:cTn id="11" dur="1000"/>
                                        <p:tgtEl>
                                          <p:spTgt spid="6">
                                            <p:txEl>
                                              <p:pRg st="2" end="2"/>
                                            </p:txEl>
                                          </p:spTgt>
                                        </p:tgtEl>
                                      </p:cBhvr>
                                    </p:animEffect>
                                  </p:childTnLst>
                                </p:cTn>
                              </p:par>
                            </p:childTnLst>
                          </p:cTn>
                        </p:par>
                        <p:par>
                          <p:cTn id="12" fill="hold">
                            <p:stCondLst>
                              <p:cond delay="3000"/>
                            </p:stCondLst>
                            <p:childTnLst>
                              <p:par>
                                <p:cTn id="13" presetID="22" presetClass="entr" presetSubtype="1" fill="hold" grpId="0" nodeType="afterEffect">
                                  <p:stCondLst>
                                    <p:cond delay="50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wipe(up)">
                                      <p:cBhvr>
                                        <p:cTn id="15" dur="1000"/>
                                        <p:tgtEl>
                                          <p:spTgt spid="6">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wipe(up)">
                                      <p:cBhvr>
                                        <p:cTn id="20" dur="1000"/>
                                        <p:tgtEl>
                                          <p:spTgt spid="7">
                                            <p:txEl>
                                              <p:pRg st="0" end="0"/>
                                            </p:txEl>
                                          </p:spTgt>
                                        </p:tgtEl>
                                      </p:cBhvr>
                                    </p:animEffect>
                                  </p:childTnLst>
                                </p:cTn>
                              </p:par>
                            </p:childTnLst>
                          </p:cTn>
                        </p:par>
                        <p:par>
                          <p:cTn id="21" fill="hold">
                            <p:stCondLst>
                              <p:cond delay="1000"/>
                            </p:stCondLst>
                            <p:childTnLst>
                              <p:par>
                                <p:cTn id="22" presetID="22" presetClass="entr" presetSubtype="1" fill="hold" grpId="0" nodeType="afterEffect">
                                  <p:stCondLst>
                                    <p:cond delay="500"/>
                                  </p:stCondLst>
                                  <p:childTnLst>
                                    <p:set>
                                      <p:cBhvr>
                                        <p:cTn id="23" dur="1" fill="hold">
                                          <p:stCondLst>
                                            <p:cond delay="0"/>
                                          </p:stCondLst>
                                        </p:cTn>
                                        <p:tgtEl>
                                          <p:spTgt spid="7">
                                            <p:txEl>
                                              <p:pRg st="1" end="1"/>
                                            </p:txEl>
                                          </p:spTgt>
                                        </p:tgtEl>
                                        <p:attrNameLst>
                                          <p:attrName>style.visibility</p:attrName>
                                        </p:attrNameLst>
                                      </p:cBhvr>
                                      <p:to>
                                        <p:strVal val="visible"/>
                                      </p:to>
                                    </p:set>
                                    <p:animEffect transition="in" filter="wipe(up)">
                                      <p:cBhvr>
                                        <p:cTn id="24" dur="1000"/>
                                        <p:tgtEl>
                                          <p:spTgt spid="7">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animEffect transition="in" filter="wipe(up)">
                                      <p:cBhvr>
                                        <p:cTn id="29" dur="1000"/>
                                        <p:tgtEl>
                                          <p:spTgt spid="7">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7">
                                            <p:txEl>
                                              <p:pRg st="4" end="4"/>
                                            </p:txEl>
                                          </p:spTgt>
                                        </p:tgtEl>
                                        <p:attrNameLst>
                                          <p:attrName>style.visibility</p:attrName>
                                        </p:attrNameLst>
                                      </p:cBhvr>
                                      <p:to>
                                        <p:strVal val="visible"/>
                                      </p:to>
                                    </p:set>
                                    <p:animEffect transition="in" filter="wipe(up)">
                                      <p:cBhvr>
                                        <p:cTn id="34"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200" dirty="0"/>
              <a:t>相互保証理論は，一人についての取消・無効をいかに説明するのか</a:t>
            </a:r>
            <a:r>
              <a:rPr lang="en-US" altLang="ja-JP" sz="3200" dirty="0"/>
              <a:t>? </a:t>
            </a:r>
            <a:r>
              <a:rPr lang="ja-JP" altLang="en-US" sz="2000" dirty="0" smtClean="0"/>
              <a:t>→</a:t>
            </a:r>
            <a:r>
              <a:rPr lang="ja-JP" altLang="en-US" sz="2000" dirty="0" smtClean="0">
                <a:hlinkClick r:id="rId2" action="ppaction://hlinksldjump"/>
              </a:rPr>
              <a:t>立法理由</a:t>
            </a:r>
            <a:r>
              <a:rPr lang="ja-JP" altLang="en-US" sz="2000" dirty="0" smtClean="0"/>
              <a:t>，</a:t>
            </a:r>
            <a:r>
              <a:rPr lang="ja-JP" altLang="en-US" sz="2000" dirty="0" smtClean="0">
                <a:hlinkClick r:id="rId3" action="ppaction://hlinksldjump"/>
              </a:rPr>
              <a:t>原理</a:t>
            </a:r>
            <a:r>
              <a:rPr lang="ja-JP" altLang="en-US" sz="2000" dirty="0" smtClean="0"/>
              <a:t>，</a:t>
            </a:r>
            <a:r>
              <a:rPr lang="ja-JP" altLang="en-US" sz="2000" dirty="0" smtClean="0">
                <a:hlinkClick r:id="rId4" action="ppaction://hlinksldjump"/>
              </a:rPr>
              <a:t>免除</a:t>
            </a:r>
            <a:r>
              <a:rPr lang="ja-JP" altLang="en-US" sz="2000" dirty="0">
                <a:hlinkClick r:id="rId4" action="ppaction://hlinksldjump"/>
              </a:rPr>
              <a:t>との比較</a:t>
            </a:r>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
        <p:nvSpPr>
          <p:cNvPr id="6" name="円/楕円 5"/>
          <p:cNvSpPr/>
          <p:nvPr/>
        </p:nvSpPr>
        <p:spPr>
          <a:xfrm>
            <a:off x="3131840" y="5466928"/>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smtClean="0">
                <a:latin typeface="Times New Roman" pitchFamily="18" charset="0"/>
                <a:cs typeface="Times New Roman" pitchFamily="18" charset="0"/>
              </a:rPr>
              <a:t>600</a:t>
            </a:r>
            <a:r>
              <a:rPr lang="ja-JP" altLang="en-US" b="1"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500</a:t>
            </a:r>
            <a:endParaRPr kumimoji="1" lang="ja-JP" altLang="en-US" b="1" dirty="0">
              <a:latin typeface="Times New Roman" pitchFamily="18" charset="0"/>
              <a:cs typeface="Times New Roman" pitchFamily="18" charset="0"/>
            </a:endParaRPr>
          </a:p>
        </p:txBody>
      </p:sp>
      <p:sp>
        <p:nvSpPr>
          <p:cNvPr id="7" name="上矢印 6"/>
          <p:cNvSpPr/>
          <p:nvPr/>
        </p:nvSpPr>
        <p:spPr>
          <a:xfrm rot="3205735">
            <a:off x="6278048" y="4492558"/>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8" name="上矢印 7"/>
          <p:cNvSpPr/>
          <p:nvPr/>
        </p:nvSpPr>
        <p:spPr>
          <a:xfrm>
            <a:off x="4329684" y="4763598"/>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9" name="上矢印 8"/>
          <p:cNvSpPr/>
          <p:nvPr/>
        </p:nvSpPr>
        <p:spPr>
          <a:xfrm rot="18487026">
            <a:off x="2407728" y="4544767"/>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10" name="スライド番号プレースホルダー 4"/>
          <p:cNvSpPr txBox="1">
            <a:spLocks/>
          </p:cNvSpPr>
          <p:nvPr/>
        </p:nvSpPr>
        <p:spPr>
          <a:xfrm>
            <a:off x="5788634" y="5816116"/>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11</a:t>
            </a:fld>
            <a:endParaRPr lang="ja-JP" altLang="en-US"/>
          </a:p>
        </p:txBody>
      </p:sp>
      <p:sp>
        <p:nvSpPr>
          <p:cNvPr id="11" name="正方形/長方形 10"/>
          <p:cNvSpPr/>
          <p:nvPr/>
        </p:nvSpPr>
        <p:spPr>
          <a:xfrm>
            <a:off x="971600" y="2997170"/>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a:t>200</a:t>
            </a:r>
            <a:endParaRPr kumimoji="1" lang="ja-JP" altLang="en-US" sz="1600" dirty="0"/>
          </a:p>
        </p:txBody>
      </p:sp>
      <p:sp>
        <p:nvSpPr>
          <p:cNvPr id="12" name="正方形/長方形 11"/>
          <p:cNvSpPr/>
          <p:nvPr/>
        </p:nvSpPr>
        <p:spPr>
          <a:xfrm>
            <a:off x="968742" y="2493114"/>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保証部分</a:t>
            </a:r>
            <a:endParaRPr kumimoji="1" lang="en-US" altLang="ja-JP" sz="1400" b="1" dirty="0" smtClean="0"/>
          </a:p>
          <a:p>
            <a:pPr algn="ctr"/>
            <a:r>
              <a:rPr lang="en-US" altLang="ja-JP" sz="1400" dirty="0" smtClean="0"/>
              <a:t>100</a:t>
            </a:r>
            <a:endParaRPr kumimoji="1" lang="ja-JP" altLang="en-US" sz="1400" dirty="0"/>
          </a:p>
        </p:txBody>
      </p:sp>
      <p:sp>
        <p:nvSpPr>
          <p:cNvPr id="13" name="正方形/長方形 12"/>
          <p:cNvSpPr/>
          <p:nvPr/>
        </p:nvSpPr>
        <p:spPr>
          <a:xfrm>
            <a:off x="3851920" y="2997170"/>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4" name="正方形/長方形 13"/>
          <p:cNvSpPr/>
          <p:nvPr/>
        </p:nvSpPr>
        <p:spPr>
          <a:xfrm>
            <a:off x="3853668" y="2493114"/>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lang="ja-JP" altLang="en-US" sz="1400" b="1" dirty="0" smtClean="0"/>
              <a:t>保証</a:t>
            </a:r>
            <a:r>
              <a:rPr lang="ja-JP" altLang="en-US" sz="1400" b="1" dirty="0"/>
              <a:t>部分</a:t>
            </a:r>
            <a:endParaRPr lang="en-US" altLang="ja-JP" sz="1400" b="1" dirty="0"/>
          </a:p>
          <a:p>
            <a:pPr algn="ctr"/>
            <a:r>
              <a:rPr lang="en-US" altLang="ja-JP" sz="1400" dirty="0" smtClean="0"/>
              <a:t>100</a:t>
            </a:r>
            <a:endParaRPr lang="ja-JP" altLang="en-US" sz="1400" dirty="0"/>
          </a:p>
        </p:txBody>
      </p:sp>
      <p:sp>
        <p:nvSpPr>
          <p:cNvPr id="15" name="正方形/長方形 14"/>
          <p:cNvSpPr/>
          <p:nvPr/>
        </p:nvSpPr>
        <p:spPr>
          <a:xfrm>
            <a:off x="6752196" y="3213194"/>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6" name="正方形/長方形 15"/>
          <p:cNvSpPr/>
          <p:nvPr/>
        </p:nvSpPr>
        <p:spPr>
          <a:xfrm>
            <a:off x="6752196" y="2493114"/>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a:t>
            </a:r>
            <a:r>
              <a:rPr lang="ja-JP" altLang="en-US" sz="1600" b="1" dirty="0"/>
              <a:t>部分</a:t>
            </a:r>
            <a:endParaRPr lang="en-US" altLang="ja-JP" sz="1600" b="1" dirty="0"/>
          </a:p>
          <a:p>
            <a:pPr algn="ctr"/>
            <a:r>
              <a:rPr lang="en-US" altLang="ja-JP" sz="1600" dirty="0"/>
              <a:t>200</a:t>
            </a:r>
            <a:endParaRPr lang="ja-JP" altLang="en-US" sz="1600" dirty="0"/>
          </a:p>
        </p:txBody>
      </p:sp>
      <p:sp>
        <p:nvSpPr>
          <p:cNvPr id="17" name="円/楕円 16"/>
          <p:cNvSpPr/>
          <p:nvPr/>
        </p:nvSpPr>
        <p:spPr>
          <a:xfrm>
            <a:off x="3131840" y="5445224"/>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endParaRPr kumimoji="1" lang="ja-JP" altLang="en-US" b="1" dirty="0">
              <a:latin typeface="Times New Roman" pitchFamily="18" charset="0"/>
              <a:cs typeface="Times New Roman" pitchFamily="18" charset="0"/>
            </a:endParaRPr>
          </a:p>
        </p:txBody>
      </p:sp>
      <p:sp>
        <p:nvSpPr>
          <p:cNvPr id="18" name="上矢印 17"/>
          <p:cNvSpPr/>
          <p:nvPr/>
        </p:nvSpPr>
        <p:spPr>
          <a:xfrm rot="18487026">
            <a:off x="2082094" y="4466863"/>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300</a:t>
            </a:r>
            <a:endParaRPr kumimoji="1" lang="ja-JP" altLang="en-US" sz="1200" dirty="0"/>
          </a:p>
        </p:txBody>
      </p:sp>
      <p:sp>
        <p:nvSpPr>
          <p:cNvPr id="19" name="上矢印 18"/>
          <p:cNvSpPr/>
          <p:nvPr/>
        </p:nvSpPr>
        <p:spPr>
          <a:xfrm rot="18487026">
            <a:off x="2754207" y="4553816"/>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0" name="上矢印 19"/>
          <p:cNvSpPr/>
          <p:nvPr/>
        </p:nvSpPr>
        <p:spPr>
          <a:xfrm>
            <a:off x="3960803" y="4763598"/>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smtClean="0"/>
              <a:t>200</a:t>
            </a:r>
            <a:endParaRPr kumimoji="1" lang="ja-JP" altLang="en-US" sz="1200" dirty="0"/>
          </a:p>
        </p:txBody>
      </p:sp>
      <p:sp>
        <p:nvSpPr>
          <p:cNvPr id="21" name="上矢印 20"/>
          <p:cNvSpPr/>
          <p:nvPr/>
        </p:nvSpPr>
        <p:spPr>
          <a:xfrm>
            <a:off x="4716016" y="4763598"/>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2" name="上矢印 21"/>
          <p:cNvSpPr/>
          <p:nvPr/>
        </p:nvSpPr>
        <p:spPr>
          <a:xfrm rot="3205735">
            <a:off x="5918814" y="4527893"/>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100</a:t>
            </a:r>
            <a:endParaRPr kumimoji="1" lang="ja-JP" altLang="en-US" sz="1200" dirty="0"/>
          </a:p>
        </p:txBody>
      </p:sp>
      <p:sp>
        <p:nvSpPr>
          <p:cNvPr id="23" name="上矢印 22"/>
          <p:cNvSpPr/>
          <p:nvPr/>
        </p:nvSpPr>
        <p:spPr>
          <a:xfrm rot="3205735">
            <a:off x="6613118" y="4418593"/>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24" name="テキスト ボックス 23"/>
          <p:cNvSpPr txBox="1"/>
          <p:nvPr/>
        </p:nvSpPr>
        <p:spPr>
          <a:xfrm>
            <a:off x="971600" y="1556792"/>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25" name="テキスト ボックス 24"/>
          <p:cNvSpPr txBox="1"/>
          <p:nvPr/>
        </p:nvSpPr>
        <p:spPr>
          <a:xfrm>
            <a:off x="3873624" y="1556792"/>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26" name="テキスト ボックス 25"/>
          <p:cNvSpPr txBox="1"/>
          <p:nvPr/>
        </p:nvSpPr>
        <p:spPr>
          <a:xfrm>
            <a:off x="6753944" y="1556792"/>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sp>
        <p:nvSpPr>
          <p:cNvPr id="27" name="テキスト ボックス 26"/>
          <p:cNvSpPr txBox="1"/>
          <p:nvPr/>
        </p:nvSpPr>
        <p:spPr>
          <a:xfrm>
            <a:off x="971600" y="1751330"/>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500</a:t>
            </a:r>
            <a:endParaRPr kumimoji="1" lang="ja-JP" altLang="en-US" dirty="0"/>
          </a:p>
        </p:txBody>
      </p:sp>
      <p:sp>
        <p:nvSpPr>
          <p:cNvPr id="28" name="テキスト ボックス 27"/>
          <p:cNvSpPr txBox="1"/>
          <p:nvPr/>
        </p:nvSpPr>
        <p:spPr>
          <a:xfrm>
            <a:off x="3867262" y="1751330"/>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500</a:t>
            </a:r>
            <a:endParaRPr kumimoji="1" lang="ja-JP" altLang="en-US" dirty="0"/>
          </a:p>
        </p:txBody>
      </p:sp>
      <p:sp>
        <p:nvSpPr>
          <p:cNvPr id="29" name="テキスト ボックス 28"/>
          <p:cNvSpPr txBox="1"/>
          <p:nvPr/>
        </p:nvSpPr>
        <p:spPr>
          <a:xfrm>
            <a:off x="6660232" y="1772816"/>
            <a:ext cx="1656184"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0</a:t>
            </a:r>
            <a:r>
              <a:rPr kumimoji="1" lang="ja-JP" altLang="en-US" dirty="0" smtClean="0"/>
              <a:t>（無効）</a:t>
            </a:r>
            <a:endParaRPr kumimoji="1" lang="ja-JP" altLang="en-US" dirty="0"/>
          </a:p>
        </p:txBody>
      </p:sp>
      <p:sp>
        <p:nvSpPr>
          <p:cNvPr id="30" name="正方形/長方形 29"/>
          <p:cNvSpPr/>
          <p:nvPr/>
        </p:nvSpPr>
        <p:spPr>
          <a:xfrm>
            <a:off x="6753944" y="4293314"/>
            <a:ext cx="1418456" cy="50405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負担部分</a:t>
            </a:r>
            <a:endParaRPr kumimoji="1" lang="en-US" altLang="ja-JP" sz="1400" b="1" dirty="0" smtClean="0"/>
          </a:p>
          <a:p>
            <a:pPr algn="ctr"/>
            <a:r>
              <a:rPr lang="en-US" altLang="ja-JP" sz="1400" dirty="0"/>
              <a:t>100</a:t>
            </a:r>
            <a:endParaRPr kumimoji="1" lang="ja-JP" altLang="en-US" sz="1400" dirty="0"/>
          </a:p>
        </p:txBody>
      </p:sp>
      <p:cxnSp>
        <p:nvCxnSpPr>
          <p:cNvPr id="31" name="直線コネクタ 30"/>
          <p:cNvCxnSpPr/>
          <p:nvPr/>
        </p:nvCxnSpPr>
        <p:spPr>
          <a:xfrm flipH="1">
            <a:off x="6752196" y="2451884"/>
            <a:ext cx="1420204" cy="23454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6752196" y="2451884"/>
            <a:ext cx="1418456" cy="23454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3851920" y="4077290"/>
            <a:ext cx="1418456" cy="72008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負担部分</a:t>
            </a:r>
            <a:endParaRPr lang="en-US" altLang="ja-JP" sz="1600" b="1" dirty="0"/>
          </a:p>
          <a:p>
            <a:pPr algn="ctr"/>
            <a:r>
              <a:rPr lang="en-US" altLang="ja-JP" sz="1600" dirty="0"/>
              <a:t>200</a:t>
            </a:r>
            <a:endParaRPr lang="ja-JP" altLang="en-US" sz="1600" dirty="0"/>
          </a:p>
        </p:txBody>
      </p:sp>
      <p:sp>
        <p:nvSpPr>
          <p:cNvPr id="34" name="正方形/長方形 33"/>
          <p:cNvSpPr/>
          <p:nvPr/>
        </p:nvSpPr>
        <p:spPr>
          <a:xfrm>
            <a:off x="971600" y="3753254"/>
            <a:ext cx="1418456" cy="104411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300</a:t>
            </a:r>
            <a:endParaRPr kumimoji="1" lang="ja-JP" altLang="en-US" sz="1600" dirty="0"/>
          </a:p>
        </p:txBody>
      </p:sp>
      <p:sp>
        <p:nvSpPr>
          <p:cNvPr id="35" name="テキスト ボックス 34"/>
          <p:cNvSpPr txBox="1"/>
          <p:nvPr/>
        </p:nvSpPr>
        <p:spPr>
          <a:xfrm>
            <a:off x="971600" y="2060848"/>
            <a:ext cx="5688632" cy="830997"/>
          </a:xfrm>
          <a:prstGeom prst="rect">
            <a:avLst/>
          </a:prstGeom>
          <a:noFill/>
        </p:spPr>
        <p:txBody>
          <a:bodyPr wrap="square" rtlCol="0">
            <a:spAutoFit/>
          </a:bodyPr>
          <a:lstStyle/>
          <a:p>
            <a:r>
              <a:rPr lang="ja-JP" altLang="en-US" sz="1600" b="1" dirty="0">
                <a:solidFill>
                  <a:schemeClr val="tx2"/>
                </a:solidFill>
              </a:rPr>
              <a:t>第</a:t>
            </a:r>
            <a:r>
              <a:rPr lang="en-US" altLang="ja-JP" sz="1600" b="1" dirty="0">
                <a:solidFill>
                  <a:schemeClr val="tx2"/>
                </a:solidFill>
              </a:rPr>
              <a:t>433</a:t>
            </a:r>
            <a:r>
              <a:rPr lang="ja-JP" altLang="en-US" sz="1600" b="1" dirty="0">
                <a:solidFill>
                  <a:schemeClr val="tx2"/>
                </a:solidFill>
              </a:rPr>
              <a:t>条</a:t>
            </a:r>
            <a:r>
              <a:rPr lang="ja-JP" altLang="en-US" sz="1600" dirty="0">
                <a:solidFill>
                  <a:schemeClr val="tx2"/>
                </a:solidFill>
              </a:rPr>
              <a:t>（連帯債務者の</a:t>
            </a:r>
            <a:r>
              <a:rPr lang="en-US" altLang="ja-JP" sz="1600" dirty="0">
                <a:solidFill>
                  <a:schemeClr val="tx2"/>
                </a:solidFill>
              </a:rPr>
              <a:t>1</a:t>
            </a:r>
            <a:r>
              <a:rPr lang="ja-JP" altLang="en-US" sz="1600" dirty="0">
                <a:solidFill>
                  <a:schemeClr val="tx2"/>
                </a:solidFill>
              </a:rPr>
              <a:t>人についての法律行為の無効等）</a:t>
            </a:r>
            <a:br>
              <a:rPr lang="ja-JP" altLang="en-US" sz="1600" dirty="0">
                <a:solidFill>
                  <a:schemeClr val="tx2"/>
                </a:solidFill>
              </a:rPr>
            </a:br>
            <a:r>
              <a:rPr lang="ja-JP" altLang="en-US" sz="1600" dirty="0">
                <a:solidFill>
                  <a:schemeClr val="tx2"/>
                </a:solidFill>
              </a:rPr>
              <a:t>連帯債務者の</a:t>
            </a:r>
            <a:r>
              <a:rPr lang="en-US" altLang="ja-JP" sz="1600" dirty="0">
                <a:solidFill>
                  <a:schemeClr val="tx2"/>
                </a:solidFill>
              </a:rPr>
              <a:t>1</a:t>
            </a:r>
            <a:r>
              <a:rPr lang="ja-JP" altLang="en-US" sz="1600" dirty="0">
                <a:solidFill>
                  <a:schemeClr val="tx2"/>
                </a:solidFill>
              </a:rPr>
              <a:t>人について法律行為の無効又は</a:t>
            </a:r>
            <a:r>
              <a:rPr lang="ja-JP" altLang="en-US" sz="1600" dirty="0" smtClean="0">
                <a:solidFill>
                  <a:schemeClr val="tx2"/>
                </a:solidFill>
              </a:rPr>
              <a:t>取消しの</a:t>
            </a:r>
            <a:r>
              <a:rPr lang="ja-JP" altLang="en-US" sz="1600" dirty="0">
                <a:solidFill>
                  <a:schemeClr val="tx2"/>
                </a:solidFill>
              </a:rPr>
              <a:t>原因があっても，</a:t>
            </a:r>
            <a:r>
              <a:rPr lang="ja-JP" altLang="en-US" sz="1600" b="1" dirty="0">
                <a:solidFill>
                  <a:schemeClr val="tx2"/>
                </a:solidFill>
              </a:rPr>
              <a:t>他の連帯債務者の債務は，その効力を妨げられない</a:t>
            </a:r>
            <a:r>
              <a:rPr lang="ja-JP" altLang="en-US" sz="1600" dirty="0">
                <a:solidFill>
                  <a:schemeClr val="tx2"/>
                </a:solidFill>
              </a:rPr>
              <a:t>。</a:t>
            </a:r>
            <a:endParaRPr kumimoji="1" lang="ja-JP" altLang="en-US" sz="1600" dirty="0">
              <a:solidFill>
                <a:schemeClr val="tx2"/>
              </a:solidFill>
            </a:endParaRPr>
          </a:p>
        </p:txBody>
      </p:sp>
      <p:sp>
        <p:nvSpPr>
          <p:cNvPr id="36" name="テキスト ボックス 35"/>
          <p:cNvSpPr txBox="1"/>
          <p:nvPr/>
        </p:nvSpPr>
        <p:spPr>
          <a:xfrm>
            <a:off x="5995678" y="4386590"/>
            <a:ext cx="2968810" cy="338554"/>
          </a:xfrm>
          <a:prstGeom prst="rect">
            <a:avLst/>
          </a:prstGeom>
          <a:noFill/>
        </p:spPr>
        <p:txBody>
          <a:bodyPr wrap="square" rtlCol="0">
            <a:spAutoFit/>
          </a:bodyPr>
          <a:lstStyle/>
          <a:p>
            <a:r>
              <a:rPr kumimoji="1" lang="ja-JP" altLang="en-US" sz="1600" dirty="0" smtClean="0"/>
              <a:t>債務の遡及的消滅による付従性</a:t>
            </a:r>
            <a:endParaRPr kumimoji="1" lang="ja-JP" altLang="en-US" sz="1600" dirty="0"/>
          </a:p>
        </p:txBody>
      </p:sp>
    </p:spTree>
    <p:extLst>
      <p:ext uri="{BB962C8B-B14F-4D97-AF65-F5344CB8AC3E}">
        <p14:creationId xmlns:p14="http://schemas.microsoft.com/office/powerpoint/2010/main" val="282465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up)">
                                      <p:cBhvr>
                                        <p:cTn id="7" dur="500"/>
                                        <p:tgtEl>
                                          <p:spTgt spid="31"/>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up)">
                                      <p:cBhvr>
                                        <p:cTn id="11" dur="500"/>
                                        <p:tgtEl>
                                          <p:spTgt spid="3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left)">
                                      <p:cBhvr>
                                        <p:cTn id="15" dur="5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0" nodeType="clickEffect">
                                  <p:stCondLst>
                                    <p:cond delay="0"/>
                                  </p:stCondLst>
                                  <p:childTnLst>
                                    <p:animEffect transition="out" filter="fade">
                                      <p:cBhvr>
                                        <p:cTn id="19" dur="500"/>
                                        <p:tgtEl>
                                          <p:spTgt spid="30"/>
                                        </p:tgtEl>
                                      </p:cBhvr>
                                    </p:animEffect>
                                    <p:set>
                                      <p:cBhvr>
                                        <p:cTn id="20" dur="1" fill="hold">
                                          <p:stCondLst>
                                            <p:cond delay="499"/>
                                          </p:stCondLst>
                                        </p:cTn>
                                        <p:tgtEl>
                                          <p:spTgt spid="30"/>
                                        </p:tgtEl>
                                        <p:attrNameLst>
                                          <p:attrName>style.visibility</p:attrName>
                                        </p:attrNameLst>
                                      </p:cBhvr>
                                      <p:to>
                                        <p:strVal val="hidden"/>
                                      </p:to>
                                    </p:set>
                                  </p:childTnLst>
                                </p:cTn>
                              </p:par>
                              <p:par>
                                <p:cTn id="21" presetID="10" presetClass="exit" presetSubtype="0" fill="hold" grpId="0" nodeType="withEffect">
                                  <p:stCondLst>
                                    <p:cond delay="250"/>
                                  </p:stCondLst>
                                  <p:childTnLst>
                                    <p:animEffect transition="out" filter="fade">
                                      <p:cBhvr>
                                        <p:cTn id="22" dur="500"/>
                                        <p:tgtEl>
                                          <p:spTgt spid="22"/>
                                        </p:tgtEl>
                                      </p:cBhvr>
                                    </p:animEffect>
                                    <p:set>
                                      <p:cBhvr>
                                        <p:cTn id="23" dur="1" fill="hold">
                                          <p:stCondLst>
                                            <p:cond delay="499"/>
                                          </p:stCondLst>
                                        </p:cTn>
                                        <p:tgtEl>
                                          <p:spTgt spid="22"/>
                                        </p:tgtEl>
                                        <p:attrNameLst>
                                          <p:attrName>style.visibility</p:attrName>
                                        </p:attrNameLst>
                                      </p:cBhvr>
                                      <p:to>
                                        <p:strVal val="hidden"/>
                                      </p:to>
                                    </p:set>
                                  </p:childTnLst>
                                </p:cTn>
                              </p:par>
                            </p:childTnLst>
                          </p:cTn>
                        </p:par>
                        <p:par>
                          <p:cTn id="24" fill="hold">
                            <p:stCondLst>
                              <p:cond delay="750"/>
                            </p:stCondLst>
                            <p:childTnLst>
                              <p:par>
                                <p:cTn id="25" presetID="22" presetClass="entr" presetSubtype="8"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ipe(left)">
                                      <p:cBhvr>
                                        <p:cTn id="27" dur="5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xit" presetSubtype="0" fill="hold" grpId="0" nodeType="clickEffect">
                                  <p:stCondLst>
                                    <p:cond delay="0"/>
                                  </p:stCondLst>
                                  <p:childTnLst>
                                    <p:animEffect transition="out" filter="fade">
                                      <p:cBhvr>
                                        <p:cTn id="31" dur="500"/>
                                        <p:tgtEl>
                                          <p:spTgt spid="14"/>
                                        </p:tgtEl>
                                      </p:cBhvr>
                                    </p:animEffect>
                                    <p:anim calcmode="lin" valueType="num">
                                      <p:cBhvr>
                                        <p:cTn id="32" dur="500"/>
                                        <p:tgtEl>
                                          <p:spTgt spid="14"/>
                                        </p:tgtEl>
                                        <p:attrNameLst>
                                          <p:attrName>ppt_x</p:attrName>
                                        </p:attrNameLst>
                                      </p:cBhvr>
                                      <p:tavLst>
                                        <p:tav tm="0">
                                          <p:val>
                                            <p:strVal val="ppt_x"/>
                                          </p:val>
                                        </p:tav>
                                        <p:tav tm="100000">
                                          <p:val>
                                            <p:strVal val="ppt_x"/>
                                          </p:val>
                                        </p:tav>
                                      </p:tavLst>
                                    </p:anim>
                                    <p:anim calcmode="lin" valueType="num">
                                      <p:cBhvr>
                                        <p:cTn id="33" dur="500"/>
                                        <p:tgtEl>
                                          <p:spTgt spid="14"/>
                                        </p:tgtEl>
                                        <p:attrNameLst>
                                          <p:attrName>ppt_y</p:attrName>
                                        </p:attrNameLst>
                                      </p:cBhvr>
                                      <p:tavLst>
                                        <p:tav tm="0">
                                          <p:val>
                                            <p:strVal val="ppt_y"/>
                                          </p:val>
                                        </p:tav>
                                        <p:tav tm="100000">
                                          <p:val>
                                            <p:strVal val="ppt_y+.1"/>
                                          </p:val>
                                        </p:tav>
                                      </p:tavLst>
                                    </p:anim>
                                    <p:set>
                                      <p:cBhvr>
                                        <p:cTn id="34" dur="1" fill="hold">
                                          <p:stCondLst>
                                            <p:cond delay="499"/>
                                          </p:stCondLst>
                                        </p:cTn>
                                        <p:tgtEl>
                                          <p:spTgt spid="14"/>
                                        </p:tgtEl>
                                        <p:attrNameLst>
                                          <p:attrName>style.visibility</p:attrName>
                                        </p:attrNameLst>
                                      </p:cBhvr>
                                      <p:to>
                                        <p:strVal val="hidden"/>
                                      </p:to>
                                    </p:set>
                                  </p:childTnLst>
                                </p:cTn>
                              </p:par>
                            </p:childTnLst>
                          </p:cTn>
                        </p:par>
                        <p:par>
                          <p:cTn id="35" fill="hold">
                            <p:stCondLst>
                              <p:cond delay="500"/>
                            </p:stCondLst>
                            <p:childTnLst>
                              <p:par>
                                <p:cTn id="36" presetID="10" presetClass="exit" presetSubtype="0" fill="hold" grpId="0" nodeType="afterEffect">
                                  <p:stCondLst>
                                    <p:cond delay="0"/>
                                  </p:stCondLst>
                                  <p:childTnLst>
                                    <p:animEffect transition="out" filter="fade">
                                      <p:cBhvr>
                                        <p:cTn id="37" dur="500"/>
                                        <p:tgtEl>
                                          <p:spTgt spid="21"/>
                                        </p:tgtEl>
                                      </p:cBhvr>
                                    </p:animEffect>
                                    <p:set>
                                      <p:cBhvr>
                                        <p:cTn id="38" dur="1" fill="hold">
                                          <p:stCondLst>
                                            <p:cond delay="499"/>
                                          </p:stCondLst>
                                        </p:cTn>
                                        <p:tgtEl>
                                          <p:spTgt spid="21"/>
                                        </p:tgtEl>
                                        <p:attrNameLst>
                                          <p:attrName>style.visibility</p:attrName>
                                        </p:attrNameLst>
                                      </p:cBhvr>
                                      <p:to>
                                        <p:strVal val="hidden"/>
                                      </p:to>
                                    </p:set>
                                  </p:childTnLst>
                                </p:cTn>
                              </p:par>
                            </p:childTnLst>
                          </p:cTn>
                        </p:par>
                        <p:par>
                          <p:cTn id="39" fill="hold">
                            <p:stCondLst>
                              <p:cond delay="1000"/>
                            </p:stCondLst>
                            <p:childTnLst>
                              <p:par>
                                <p:cTn id="40" presetID="22" presetClass="entr" presetSubtype="8" fill="hold" grpId="0" nodeType="after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wipe(left)">
                                      <p:cBhvr>
                                        <p:cTn id="42" dur="500"/>
                                        <p:tgtEl>
                                          <p:spTgt spid="28"/>
                                        </p:tgtEl>
                                      </p:cBhvr>
                                    </p:animEffect>
                                  </p:childTnLst>
                                </p:cTn>
                              </p:par>
                            </p:childTnLst>
                          </p:cTn>
                        </p:par>
                        <p:par>
                          <p:cTn id="43" fill="hold">
                            <p:stCondLst>
                              <p:cond delay="1500"/>
                            </p:stCondLst>
                            <p:childTnLst>
                              <p:par>
                                <p:cTn id="44" presetID="42" presetClass="exit" presetSubtype="0" fill="hold" grpId="0" nodeType="afterEffect">
                                  <p:stCondLst>
                                    <p:cond delay="0"/>
                                  </p:stCondLst>
                                  <p:childTnLst>
                                    <p:animEffect transition="out" filter="fade">
                                      <p:cBhvr>
                                        <p:cTn id="45" dur="500"/>
                                        <p:tgtEl>
                                          <p:spTgt spid="12"/>
                                        </p:tgtEl>
                                      </p:cBhvr>
                                    </p:animEffect>
                                    <p:anim calcmode="lin" valueType="num">
                                      <p:cBhvr>
                                        <p:cTn id="46" dur="500"/>
                                        <p:tgtEl>
                                          <p:spTgt spid="12"/>
                                        </p:tgtEl>
                                        <p:attrNameLst>
                                          <p:attrName>ppt_x</p:attrName>
                                        </p:attrNameLst>
                                      </p:cBhvr>
                                      <p:tavLst>
                                        <p:tav tm="0">
                                          <p:val>
                                            <p:strVal val="ppt_x"/>
                                          </p:val>
                                        </p:tav>
                                        <p:tav tm="100000">
                                          <p:val>
                                            <p:strVal val="ppt_x"/>
                                          </p:val>
                                        </p:tav>
                                      </p:tavLst>
                                    </p:anim>
                                    <p:anim calcmode="lin" valueType="num">
                                      <p:cBhvr>
                                        <p:cTn id="47" dur="500"/>
                                        <p:tgtEl>
                                          <p:spTgt spid="12"/>
                                        </p:tgtEl>
                                        <p:attrNameLst>
                                          <p:attrName>ppt_y</p:attrName>
                                        </p:attrNameLst>
                                      </p:cBhvr>
                                      <p:tavLst>
                                        <p:tav tm="0">
                                          <p:val>
                                            <p:strVal val="ppt_y"/>
                                          </p:val>
                                        </p:tav>
                                        <p:tav tm="100000">
                                          <p:val>
                                            <p:strVal val="ppt_y+.1"/>
                                          </p:val>
                                        </p:tav>
                                      </p:tavLst>
                                    </p:anim>
                                    <p:set>
                                      <p:cBhvr>
                                        <p:cTn id="48" dur="1" fill="hold">
                                          <p:stCondLst>
                                            <p:cond delay="499"/>
                                          </p:stCondLst>
                                        </p:cTn>
                                        <p:tgtEl>
                                          <p:spTgt spid="12"/>
                                        </p:tgtEl>
                                        <p:attrNameLst>
                                          <p:attrName>style.visibility</p:attrName>
                                        </p:attrNameLst>
                                      </p:cBhvr>
                                      <p:to>
                                        <p:strVal val="hidden"/>
                                      </p:to>
                                    </p:set>
                                  </p:childTnLst>
                                </p:cTn>
                              </p:par>
                            </p:childTnLst>
                          </p:cTn>
                        </p:par>
                        <p:par>
                          <p:cTn id="49" fill="hold">
                            <p:stCondLst>
                              <p:cond delay="2000"/>
                            </p:stCondLst>
                            <p:childTnLst>
                              <p:par>
                                <p:cTn id="50" presetID="10" presetClass="exit" presetSubtype="0" fill="hold" grpId="0" nodeType="afterEffect">
                                  <p:stCondLst>
                                    <p:cond delay="0"/>
                                  </p:stCondLst>
                                  <p:childTnLst>
                                    <p:animEffect transition="out" filter="fade">
                                      <p:cBhvr>
                                        <p:cTn id="51" dur="500"/>
                                        <p:tgtEl>
                                          <p:spTgt spid="19"/>
                                        </p:tgtEl>
                                      </p:cBhvr>
                                    </p:animEffect>
                                    <p:set>
                                      <p:cBhvr>
                                        <p:cTn id="52" dur="1" fill="hold">
                                          <p:stCondLst>
                                            <p:cond delay="499"/>
                                          </p:stCondLst>
                                        </p:cTn>
                                        <p:tgtEl>
                                          <p:spTgt spid="19"/>
                                        </p:tgtEl>
                                        <p:attrNameLst>
                                          <p:attrName>style.visibility</p:attrName>
                                        </p:attrNameLst>
                                      </p:cBhvr>
                                      <p:to>
                                        <p:strVal val="hidden"/>
                                      </p:to>
                                    </p:set>
                                  </p:childTnLst>
                                </p:cTn>
                              </p:par>
                            </p:childTnLst>
                          </p:cTn>
                        </p:par>
                        <p:par>
                          <p:cTn id="53" fill="hold">
                            <p:stCondLst>
                              <p:cond delay="2500"/>
                            </p:stCondLst>
                            <p:childTnLst>
                              <p:par>
                                <p:cTn id="54" presetID="22" presetClass="entr" presetSubtype="8" fill="hold" grpId="0" nodeType="after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wipe(left)">
                                      <p:cBhvr>
                                        <p:cTn id="56" dur="500"/>
                                        <p:tgtEl>
                                          <p:spTgt spid="27"/>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xit" presetSubtype="4" fill="hold" grpId="0" nodeType="clickEffect">
                                  <p:stCondLst>
                                    <p:cond delay="0"/>
                                  </p:stCondLst>
                                  <p:childTnLst>
                                    <p:animEffect transition="out" filter="wipe(down)">
                                      <p:cBhvr>
                                        <p:cTn id="60" dur="500"/>
                                        <p:tgtEl>
                                          <p:spTgt spid="15"/>
                                        </p:tgtEl>
                                      </p:cBhvr>
                                    </p:animEffect>
                                    <p:set>
                                      <p:cBhvr>
                                        <p:cTn id="61" dur="1" fill="hold">
                                          <p:stCondLst>
                                            <p:cond delay="499"/>
                                          </p:stCondLst>
                                        </p:cTn>
                                        <p:tgtEl>
                                          <p:spTgt spid="15"/>
                                        </p:tgtEl>
                                        <p:attrNameLst>
                                          <p:attrName>style.visibility</p:attrName>
                                        </p:attrNameLst>
                                      </p:cBhvr>
                                      <p:to>
                                        <p:strVal val="hidden"/>
                                      </p:to>
                                    </p:set>
                                  </p:childTnLst>
                                </p:cTn>
                              </p:par>
                              <p:par>
                                <p:cTn id="62" presetID="10" presetClass="exit" presetSubtype="0" fill="hold" grpId="0" nodeType="withEffect">
                                  <p:stCondLst>
                                    <p:cond delay="0"/>
                                  </p:stCondLst>
                                  <p:childTnLst>
                                    <p:animEffect transition="out" filter="fade">
                                      <p:cBhvr>
                                        <p:cTn id="63" dur="500"/>
                                        <p:tgtEl>
                                          <p:spTgt spid="7"/>
                                        </p:tgtEl>
                                      </p:cBhvr>
                                    </p:animEffect>
                                    <p:set>
                                      <p:cBhvr>
                                        <p:cTn id="64" dur="1" fill="hold">
                                          <p:stCondLst>
                                            <p:cond delay="499"/>
                                          </p:stCondLst>
                                        </p:cTn>
                                        <p:tgtEl>
                                          <p:spTgt spid="7"/>
                                        </p:tgtEl>
                                        <p:attrNameLst>
                                          <p:attrName>style.visibility</p:attrName>
                                        </p:attrNameLst>
                                      </p:cBhvr>
                                      <p:to>
                                        <p:strVal val="hidden"/>
                                      </p:to>
                                    </p:set>
                                  </p:childTnLst>
                                </p:cTn>
                              </p:par>
                            </p:childTnLst>
                          </p:cTn>
                        </p:par>
                        <p:par>
                          <p:cTn id="65" fill="hold">
                            <p:stCondLst>
                              <p:cond delay="500"/>
                            </p:stCondLst>
                            <p:childTnLst>
                              <p:par>
                                <p:cTn id="66" presetID="22" presetClass="exit" presetSubtype="4" fill="hold" grpId="0" nodeType="afterEffect">
                                  <p:stCondLst>
                                    <p:cond delay="0"/>
                                  </p:stCondLst>
                                  <p:childTnLst>
                                    <p:animEffect transition="out" filter="wipe(down)">
                                      <p:cBhvr>
                                        <p:cTn id="67" dur="500"/>
                                        <p:tgtEl>
                                          <p:spTgt spid="16"/>
                                        </p:tgtEl>
                                      </p:cBhvr>
                                    </p:animEffect>
                                    <p:set>
                                      <p:cBhvr>
                                        <p:cTn id="68" dur="1" fill="hold">
                                          <p:stCondLst>
                                            <p:cond delay="499"/>
                                          </p:stCondLst>
                                        </p:cTn>
                                        <p:tgtEl>
                                          <p:spTgt spid="16"/>
                                        </p:tgtEl>
                                        <p:attrNameLst>
                                          <p:attrName>style.visibility</p:attrName>
                                        </p:attrNameLst>
                                      </p:cBhvr>
                                      <p:to>
                                        <p:strVal val="hidden"/>
                                      </p:to>
                                    </p:set>
                                  </p:childTnLst>
                                </p:cTn>
                              </p:par>
                              <p:par>
                                <p:cTn id="69" presetID="10" presetClass="exit" presetSubtype="0" fill="hold" grpId="0" nodeType="withEffect">
                                  <p:stCondLst>
                                    <p:cond delay="0"/>
                                  </p:stCondLst>
                                  <p:childTnLst>
                                    <p:animEffect transition="out" filter="fade">
                                      <p:cBhvr>
                                        <p:cTn id="70" dur="500"/>
                                        <p:tgtEl>
                                          <p:spTgt spid="23"/>
                                        </p:tgtEl>
                                      </p:cBhvr>
                                    </p:animEffect>
                                    <p:set>
                                      <p:cBhvr>
                                        <p:cTn id="71" dur="1" fill="hold">
                                          <p:stCondLst>
                                            <p:cond delay="499"/>
                                          </p:stCondLst>
                                        </p:cTn>
                                        <p:tgtEl>
                                          <p:spTgt spid="23"/>
                                        </p:tgtEl>
                                        <p:attrNameLst>
                                          <p:attrName>style.visibility</p:attrName>
                                        </p:attrNameLst>
                                      </p:cBhvr>
                                      <p:to>
                                        <p:strVal val="hidden"/>
                                      </p:to>
                                    </p:set>
                                  </p:childTnLst>
                                </p:cTn>
                              </p:par>
                            </p:childTnLst>
                          </p:cTn>
                        </p:par>
                        <p:par>
                          <p:cTn id="72" fill="hold">
                            <p:stCondLst>
                              <p:cond delay="1000"/>
                            </p:stCondLst>
                            <p:childTnLst>
                              <p:par>
                                <p:cTn id="73" presetID="10" presetClass="exit" presetSubtype="0" fill="hold" grpId="0" nodeType="afterEffect">
                                  <p:stCondLst>
                                    <p:cond delay="250"/>
                                  </p:stCondLst>
                                  <p:childTnLst>
                                    <p:animEffect transition="out" filter="fade">
                                      <p:cBhvr>
                                        <p:cTn id="74" dur="500"/>
                                        <p:tgtEl>
                                          <p:spTgt spid="17"/>
                                        </p:tgtEl>
                                      </p:cBhvr>
                                    </p:animEffect>
                                    <p:set>
                                      <p:cBhvr>
                                        <p:cTn id="75" dur="1" fill="hold">
                                          <p:stCondLst>
                                            <p:cond delay="499"/>
                                          </p:stCondLst>
                                        </p:cTn>
                                        <p:tgtEl>
                                          <p:spTgt spid="17"/>
                                        </p:tgtEl>
                                        <p:attrNameLst>
                                          <p:attrName>style.visibility</p:attrName>
                                        </p:attrNameLst>
                                      </p:cBhvr>
                                      <p:to>
                                        <p:strVal val="hidden"/>
                                      </p:to>
                                    </p:set>
                                  </p:childTnLst>
                                </p:cTn>
                              </p:par>
                              <p:par>
                                <p:cTn id="76" presetID="10" presetClass="entr" presetSubtype="0" fill="hold" grpId="0" nodeType="withEffect">
                                  <p:stCondLst>
                                    <p:cond delay="250"/>
                                  </p:stCondLst>
                                  <p:childTnLst>
                                    <p:set>
                                      <p:cBhvr>
                                        <p:cTn id="77" dur="1" fill="hold">
                                          <p:stCondLst>
                                            <p:cond delay="0"/>
                                          </p:stCondLst>
                                        </p:cTn>
                                        <p:tgtEl>
                                          <p:spTgt spid="6"/>
                                        </p:tgtEl>
                                        <p:attrNameLst>
                                          <p:attrName>style.visibility</p:attrName>
                                        </p:attrNameLst>
                                      </p:cBhvr>
                                      <p:to>
                                        <p:strVal val="visible"/>
                                      </p:to>
                                    </p:set>
                                    <p:animEffect transition="in" filter="fade">
                                      <p:cBhvr>
                                        <p:cTn id="78" dur="500"/>
                                        <p:tgtEl>
                                          <p:spTgt spid="6"/>
                                        </p:tgtEl>
                                      </p:cBhvr>
                                    </p:animEffect>
                                  </p:childTnLst>
                                </p:cTn>
                              </p:par>
                            </p:childTnLst>
                          </p:cTn>
                        </p:par>
                        <p:par>
                          <p:cTn id="79" fill="hold">
                            <p:stCondLst>
                              <p:cond delay="1750"/>
                            </p:stCondLst>
                            <p:childTnLst>
                              <p:par>
                                <p:cTn id="80" presetID="22" presetClass="entr" presetSubtype="1" fill="hold" grpId="0" nodeType="afterEffect">
                                  <p:stCondLst>
                                    <p:cond delay="250"/>
                                  </p:stCondLst>
                                  <p:childTnLst>
                                    <p:set>
                                      <p:cBhvr>
                                        <p:cTn id="81" dur="1" fill="hold">
                                          <p:stCondLst>
                                            <p:cond delay="0"/>
                                          </p:stCondLst>
                                        </p:cTn>
                                        <p:tgtEl>
                                          <p:spTgt spid="35">
                                            <p:txEl>
                                              <p:pRg st="0" end="0"/>
                                            </p:txEl>
                                          </p:spTgt>
                                        </p:tgtEl>
                                        <p:attrNameLst>
                                          <p:attrName>style.visibility</p:attrName>
                                        </p:attrNameLst>
                                      </p:cBhvr>
                                      <p:to>
                                        <p:strVal val="visible"/>
                                      </p:to>
                                    </p:set>
                                    <p:animEffect transition="in" filter="wipe(up)">
                                      <p:cBhvr>
                                        <p:cTn id="82" dur="1500"/>
                                        <p:tgtEl>
                                          <p:spTgt spid="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2" grpId="0" animBg="1"/>
      <p:bldP spid="14" grpId="0" animBg="1"/>
      <p:bldP spid="15" grpId="0" animBg="1"/>
      <p:bldP spid="16" grpId="0" animBg="1"/>
      <p:bldP spid="17" grpId="0" animBg="1"/>
      <p:bldP spid="19" grpId="0" animBg="1"/>
      <p:bldP spid="21" grpId="0" animBg="1"/>
      <p:bldP spid="22" grpId="0" animBg="1"/>
      <p:bldP spid="23" grpId="0" animBg="1"/>
      <p:bldP spid="27" grpId="0"/>
      <p:bldP spid="28" grpId="0"/>
      <p:bldP spid="29" grpId="0"/>
      <p:bldP spid="30" grpId="0" animBg="1"/>
      <p:bldP spid="35" grpId="0" build="p"/>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連帯債務の通説は理解が困難</a:t>
            </a:r>
            <a:r>
              <a:rPr kumimoji="1" lang="en-US" altLang="ja-JP" dirty="0" smtClean="0"/>
              <a:t/>
            </a:r>
            <a:br>
              <a:rPr kumimoji="1" lang="en-US" altLang="ja-JP" dirty="0" smtClean="0"/>
            </a:br>
            <a:r>
              <a:rPr lang="ja-JP" altLang="en-US" sz="3100" dirty="0" smtClean="0"/>
              <a:t>←</a:t>
            </a:r>
            <a:r>
              <a:rPr lang="ja-JP" altLang="en-US" sz="3100" dirty="0" smtClean="0">
                <a:hlinkClick r:id="rId2" action="ppaction://hlinksldjump"/>
              </a:rPr>
              <a:t>原理</a:t>
            </a:r>
            <a:r>
              <a:rPr lang="ja-JP" altLang="en-US" sz="3100" dirty="0" smtClean="0"/>
              <a:t>，</a:t>
            </a:r>
            <a:r>
              <a:rPr lang="ja-JP" altLang="en-US" sz="3100" dirty="0" smtClean="0">
                <a:hlinkClick r:id="rId3" action="ppaction://hlinksldjump"/>
              </a:rPr>
              <a:t>民法</a:t>
            </a:r>
            <a:r>
              <a:rPr lang="en-US" altLang="ja-JP" sz="3100" dirty="0" smtClean="0">
                <a:hlinkClick r:id="rId3" action="ppaction://hlinksldjump"/>
              </a:rPr>
              <a:t>433</a:t>
            </a:r>
            <a:r>
              <a:rPr lang="ja-JP" altLang="en-US" sz="3100" dirty="0" smtClean="0">
                <a:hlinkClick r:id="rId3" action="ppaction://hlinksldjump"/>
              </a:rPr>
              <a:t>条の立法理由</a:t>
            </a:r>
            <a:endParaRPr kumimoji="1" lang="ja-JP" altLang="en-US" sz="31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
        <p:nvSpPr>
          <p:cNvPr id="6" name="上矢印 5"/>
          <p:cNvSpPr/>
          <p:nvPr/>
        </p:nvSpPr>
        <p:spPr>
          <a:xfrm rot="3134850">
            <a:off x="5816390" y="4529918"/>
            <a:ext cx="948891" cy="1235074"/>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7" name="上矢印 6"/>
          <p:cNvSpPr/>
          <p:nvPr/>
        </p:nvSpPr>
        <p:spPr>
          <a:xfrm>
            <a:off x="3995936" y="4747192"/>
            <a:ext cx="1152128" cy="646786"/>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8" name="上矢印 7"/>
          <p:cNvSpPr/>
          <p:nvPr/>
        </p:nvSpPr>
        <p:spPr>
          <a:xfrm rot="18432143">
            <a:off x="2368212" y="4512298"/>
            <a:ext cx="982079" cy="1242707"/>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9" name="正方形/長方形 8"/>
          <p:cNvSpPr/>
          <p:nvPr/>
        </p:nvSpPr>
        <p:spPr>
          <a:xfrm>
            <a:off x="6761926" y="2424422"/>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600</a:t>
            </a:r>
            <a:endParaRPr kumimoji="1" lang="ja-JP" altLang="en-US" dirty="0"/>
          </a:p>
        </p:txBody>
      </p:sp>
      <p:sp>
        <p:nvSpPr>
          <p:cNvPr id="10" name="正方形/長方形 9"/>
          <p:cNvSpPr/>
          <p:nvPr/>
        </p:nvSpPr>
        <p:spPr>
          <a:xfrm>
            <a:off x="3845112" y="2423903"/>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600</a:t>
            </a:r>
            <a:endParaRPr kumimoji="1" lang="ja-JP" altLang="en-US" dirty="0"/>
          </a:p>
        </p:txBody>
      </p:sp>
      <p:sp>
        <p:nvSpPr>
          <p:cNvPr id="11" name="正方形/長方形 10"/>
          <p:cNvSpPr/>
          <p:nvPr/>
        </p:nvSpPr>
        <p:spPr>
          <a:xfrm>
            <a:off x="979582" y="2428496"/>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600</a:t>
            </a:r>
            <a:endParaRPr kumimoji="1" lang="ja-JP" altLang="en-US" dirty="0"/>
          </a:p>
        </p:txBody>
      </p:sp>
      <p:sp>
        <p:nvSpPr>
          <p:cNvPr id="12" name="円/楕円 11"/>
          <p:cNvSpPr/>
          <p:nvPr/>
        </p:nvSpPr>
        <p:spPr>
          <a:xfrm>
            <a:off x="3131840" y="5393978"/>
            <a:ext cx="2880320" cy="69837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endParaRPr kumimoji="1" lang="ja-JP" altLang="en-US" b="1" dirty="0">
              <a:latin typeface="Times New Roman" pitchFamily="18" charset="0"/>
              <a:cs typeface="Times New Roman" pitchFamily="18" charset="0"/>
            </a:endParaRPr>
          </a:p>
        </p:txBody>
      </p:sp>
      <p:sp>
        <p:nvSpPr>
          <p:cNvPr id="13" name="テキスト ボックス 12"/>
          <p:cNvSpPr txBox="1"/>
          <p:nvPr/>
        </p:nvSpPr>
        <p:spPr>
          <a:xfrm>
            <a:off x="971600" y="1772816"/>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14" name="テキスト ボックス 13"/>
          <p:cNvSpPr txBox="1"/>
          <p:nvPr/>
        </p:nvSpPr>
        <p:spPr>
          <a:xfrm>
            <a:off x="3873624" y="1772816"/>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15" name="テキスト ボックス 14"/>
          <p:cNvSpPr txBox="1"/>
          <p:nvPr/>
        </p:nvSpPr>
        <p:spPr>
          <a:xfrm>
            <a:off x="6753944" y="1772816"/>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sp>
        <p:nvSpPr>
          <p:cNvPr id="16" name="円弧 15"/>
          <p:cNvSpPr/>
          <p:nvPr/>
        </p:nvSpPr>
        <p:spPr>
          <a:xfrm rot="18882550">
            <a:off x="2096672" y="4118351"/>
            <a:ext cx="914400" cy="1937200"/>
          </a:xfrm>
          <a:prstGeom prst="arc">
            <a:avLst>
              <a:gd name="adj1" fmla="val 5891215"/>
              <a:gd name="adj2" fmla="val 14977908"/>
            </a:avLst>
          </a:prstGeom>
          <a:ln w="38100">
            <a:solidFill>
              <a:schemeClr val="accent6">
                <a:lumMod val="75000"/>
              </a:schemeClr>
            </a:solidFill>
            <a:prstDash val="sysDot"/>
            <a:head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p:cNvSpPr txBox="1"/>
          <p:nvPr/>
        </p:nvSpPr>
        <p:spPr>
          <a:xfrm>
            <a:off x="1430498" y="5304742"/>
            <a:ext cx="1269294" cy="646331"/>
          </a:xfrm>
          <a:prstGeom prst="rect">
            <a:avLst/>
          </a:prstGeom>
          <a:noFill/>
        </p:spPr>
        <p:txBody>
          <a:bodyPr wrap="square" rtlCol="0">
            <a:spAutoFit/>
          </a:bodyPr>
          <a:lstStyle/>
          <a:p>
            <a:pPr algn="ctr"/>
            <a:r>
              <a:rPr lang="en-US" altLang="ja-JP" b="1" dirty="0" smtClean="0">
                <a:latin typeface="Times New Roman" pitchFamily="18" charset="0"/>
                <a:cs typeface="Times New Roman" pitchFamily="18" charset="0"/>
              </a:rPr>
              <a:t>Y</a:t>
            </a:r>
            <a:r>
              <a:rPr lang="en-US" altLang="ja-JP" b="1" baseline="-25000" dirty="0" smtClean="0">
                <a:latin typeface="Times New Roman" pitchFamily="18" charset="0"/>
                <a:cs typeface="Times New Roman" pitchFamily="18" charset="0"/>
              </a:rPr>
              <a:t>1</a:t>
            </a:r>
            <a:r>
              <a:rPr kumimoji="1" lang="ja-JP" altLang="en-US" dirty="0" smtClean="0"/>
              <a:t>が</a:t>
            </a:r>
            <a:r>
              <a:rPr kumimoji="1" lang="en-US" altLang="ja-JP" dirty="0" smtClean="0"/>
              <a:t>600</a:t>
            </a:r>
          </a:p>
          <a:p>
            <a:pPr algn="ctr"/>
            <a:r>
              <a:rPr kumimoji="1" lang="ja-JP" altLang="en-US" dirty="0" smtClean="0"/>
              <a:t>全額弁済</a:t>
            </a:r>
            <a:endParaRPr kumimoji="1" lang="ja-JP" altLang="en-US" dirty="0"/>
          </a:p>
        </p:txBody>
      </p:sp>
      <p:sp>
        <p:nvSpPr>
          <p:cNvPr id="18" name="コンテンツ プレースホルダー 8"/>
          <p:cNvSpPr txBox="1">
            <a:spLocks/>
          </p:cNvSpPr>
          <p:nvPr/>
        </p:nvSpPr>
        <p:spPr>
          <a:xfrm>
            <a:off x="971600" y="2552148"/>
            <a:ext cx="7200800" cy="2317012"/>
          </a:xfrm>
          <a:prstGeom prst="rect">
            <a:avLst/>
          </a:prstGeom>
        </p:spPr>
        <p:txBody>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257300" indent="-3429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l"/>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Clr>
                <a:srgbClr val="00B050"/>
              </a:buClr>
              <a:buFont typeface="Wingdings" pitchFamily="2" charset="2"/>
              <a:buChar char="u"/>
            </a:pPr>
            <a:r>
              <a:rPr lang="ja-JP" altLang="en-US" sz="1800" dirty="0" smtClean="0"/>
              <a:t>一人の全額弁済によって，連帯債務は本当に消滅するのか</a:t>
            </a:r>
            <a:r>
              <a:rPr lang="en-US" altLang="ja-JP" sz="1800" dirty="0" smtClean="0"/>
              <a:t>?</a:t>
            </a:r>
          </a:p>
          <a:p>
            <a:pPr>
              <a:buClr>
                <a:srgbClr val="00B050"/>
              </a:buClr>
              <a:buFont typeface="Wingdings" pitchFamily="2" charset="2"/>
              <a:buChar char="u"/>
            </a:pPr>
            <a:r>
              <a:rPr lang="ja-JP" altLang="en-US" sz="1800" dirty="0" smtClean="0"/>
              <a:t>弁済者の求償権を確保するために，弁済による代位（民法</a:t>
            </a:r>
            <a:r>
              <a:rPr lang="en-US" altLang="ja-JP" sz="1800" dirty="0" smtClean="0"/>
              <a:t>500</a:t>
            </a:r>
            <a:r>
              <a:rPr lang="ja-JP" altLang="en-US" sz="1800" dirty="0" smtClean="0"/>
              <a:t>条以下）が発生するのではないのか</a:t>
            </a:r>
            <a:r>
              <a:rPr lang="en-US" altLang="ja-JP" sz="1800" dirty="0" smtClean="0"/>
              <a:t>?</a:t>
            </a:r>
          </a:p>
          <a:p>
            <a:pPr>
              <a:buClr>
                <a:srgbClr val="00B050"/>
              </a:buClr>
              <a:buFont typeface="Wingdings" pitchFamily="2" charset="2"/>
              <a:buChar char="u"/>
            </a:pPr>
            <a:r>
              <a:rPr lang="ja-JP" altLang="en-US" sz="1800" dirty="0" smtClean="0"/>
              <a:t>そうだとすると，その限りで，債務は消滅せず，存続するのではないのか</a:t>
            </a:r>
            <a:r>
              <a:rPr lang="en-US" altLang="ja-JP" sz="1800" dirty="0" smtClean="0"/>
              <a:t>?</a:t>
            </a:r>
          </a:p>
          <a:p>
            <a:pPr>
              <a:buClr>
                <a:srgbClr val="00B050"/>
              </a:buClr>
              <a:buFont typeface="Wingdings" pitchFamily="2" charset="2"/>
              <a:buChar char="u"/>
            </a:pPr>
            <a:r>
              <a:rPr lang="ja-JP" altLang="en-US" sz="1800" dirty="0"/>
              <a:t>求償</a:t>
            </a:r>
            <a:r>
              <a:rPr lang="ja-JP" altLang="en-US" sz="1800" dirty="0" smtClean="0"/>
              <a:t>は連帯保証人間の内部関係にすぎないと</a:t>
            </a:r>
            <a:r>
              <a:rPr lang="ja-JP" altLang="en-US" sz="1800" dirty="0"/>
              <a:t>して</a:t>
            </a:r>
            <a:r>
              <a:rPr lang="ja-JP" altLang="en-US" sz="1800" dirty="0" smtClean="0"/>
              <a:t>，考慮しなくてよいものなのだろうか</a:t>
            </a:r>
            <a:r>
              <a:rPr lang="en-US" altLang="ja-JP" sz="1800" dirty="0" smtClean="0"/>
              <a:t>?</a:t>
            </a:r>
            <a:endParaRPr lang="ja-JP" altLang="en-US" sz="1800" dirty="0"/>
          </a:p>
        </p:txBody>
      </p:sp>
      <p:sp>
        <p:nvSpPr>
          <p:cNvPr id="19" name="テキスト ボックス 18"/>
          <p:cNvSpPr txBox="1"/>
          <p:nvPr/>
        </p:nvSpPr>
        <p:spPr>
          <a:xfrm>
            <a:off x="979582" y="2060848"/>
            <a:ext cx="1410474"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0</a:t>
            </a:r>
            <a:endParaRPr kumimoji="1" lang="ja-JP" altLang="en-US" dirty="0"/>
          </a:p>
        </p:txBody>
      </p:sp>
      <p:sp>
        <p:nvSpPr>
          <p:cNvPr id="20" name="テキスト ボックス 19"/>
          <p:cNvSpPr txBox="1"/>
          <p:nvPr/>
        </p:nvSpPr>
        <p:spPr>
          <a:xfrm>
            <a:off x="3881606" y="2060848"/>
            <a:ext cx="1410474"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0</a:t>
            </a:r>
            <a:endParaRPr kumimoji="1" lang="ja-JP" altLang="en-US" dirty="0"/>
          </a:p>
        </p:txBody>
      </p:sp>
      <p:sp>
        <p:nvSpPr>
          <p:cNvPr id="21" name="テキスト ボックス 20"/>
          <p:cNvSpPr txBox="1"/>
          <p:nvPr/>
        </p:nvSpPr>
        <p:spPr>
          <a:xfrm>
            <a:off x="6761926" y="2060848"/>
            <a:ext cx="1410474"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0</a:t>
            </a:r>
            <a:endParaRPr kumimoji="1" lang="ja-JP" altLang="en-US" dirty="0"/>
          </a:p>
        </p:txBody>
      </p:sp>
    </p:spTree>
    <p:extLst>
      <p:ext uri="{BB962C8B-B14F-4D97-AF65-F5344CB8AC3E}">
        <p14:creationId xmlns:p14="http://schemas.microsoft.com/office/powerpoint/2010/main" val="425669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1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500"/>
                                        <p:tgtEl>
                                          <p:spTgt spid="15"/>
                                        </p:tgtEl>
                                      </p:cBhvr>
                                    </p:animEffect>
                                  </p:childTnLst>
                                </p:cTn>
                              </p:par>
                            </p:childTnLst>
                          </p:cTn>
                        </p:par>
                        <p:par>
                          <p:cTn id="20" fill="hold">
                            <p:stCondLst>
                              <p:cond delay="3000"/>
                            </p:stCondLst>
                            <p:childTnLst>
                              <p:par>
                                <p:cTn id="21" presetID="22" presetClass="entr" presetSubtype="4"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childTnLst>
                          </p:cTn>
                        </p:par>
                        <p:par>
                          <p:cTn id="24" fill="hold">
                            <p:stCondLst>
                              <p:cond delay="3500"/>
                            </p:stCondLst>
                            <p:childTnLst>
                              <p:par>
                                <p:cTn id="25" presetID="22" presetClass="entr" presetSubtype="4"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par>
                          <p:cTn id="28" fill="hold">
                            <p:stCondLst>
                              <p:cond delay="4000"/>
                            </p:stCondLst>
                            <p:childTnLst>
                              <p:par>
                                <p:cTn id="29" presetID="22" presetClass="entr" presetSubtype="4"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par>
                          <p:cTn id="32" fill="hold">
                            <p:stCondLst>
                              <p:cond delay="4500"/>
                            </p:stCondLst>
                            <p:childTnLst>
                              <p:par>
                                <p:cTn id="33" presetID="22" presetClass="entr" presetSubtype="4"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down)">
                                      <p:cBhvr>
                                        <p:cTn id="35" dur="500"/>
                                        <p:tgtEl>
                                          <p:spTgt spid="10"/>
                                        </p:tgtEl>
                                      </p:cBhvr>
                                    </p:animEffect>
                                  </p:childTnLst>
                                </p:cTn>
                              </p:par>
                            </p:childTnLst>
                          </p:cTn>
                        </p:par>
                        <p:par>
                          <p:cTn id="36" fill="hold">
                            <p:stCondLst>
                              <p:cond delay="5000"/>
                            </p:stCondLst>
                            <p:childTnLst>
                              <p:par>
                                <p:cTn id="37" presetID="22" presetClass="entr" presetSubtype="4"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down)">
                                      <p:cBhvr>
                                        <p:cTn id="39" dur="500"/>
                                        <p:tgtEl>
                                          <p:spTgt spid="6"/>
                                        </p:tgtEl>
                                      </p:cBhvr>
                                    </p:animEffect>
                                  </p:childTnLst>
                                </p:cTn>
                              </p:par>
                            </p:childTnLst>
                          </p:cTn>
                        </p:par>
                        <p:par>
                          <p:cTn id="40" fill="hold">
                            <p:stCondLst>
                              <p:cond delay="5500"/>
                            </p:stCondLst>
                            <p:childTnLst>
                              <p:par>
                                <p:cTn id="41" presetID="22" presetClass="entr" presetSubtype="4"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down)">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up)">
                                      <p:cBhvr>
                                        <p:cTn id="48" dur="500"/>
                                        <p:tgtEl>
                                          <p:spTgt spid="16"/>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ipe(up)">
                                      <p:cBhvr>
                                        <p:cTn id="51" dur="500"/>
                                        <p:tgtEl>
                                          <p:spTgt spid="17"/>
                                        </p:tgtEl>
                                      </p:cBhvr>
                                    </p:animEffect>
                                  </p:childTnLst>
                                </p:cTn>
                              </p:par>
                            </p:childTnLst>
                          </p:cTn>
                        </p:par>
                        <p:par>
                          <p:cTn id="52" fill="hold">
                            <p:stCondLst>
                              <p:cond delay="500"/>
                            </p:stCondLst>
                            <p:childTnLst>
                              <p:par>
                                <p:cTn id="53" presetID="42" presetClass="exit" presetSubtype="0" fill="hold" grpId="1" nodeType="afterEffect">
                                  <p:stCondLst>
                                    <p:cond delay="500"/>
                                  </p:stCondLst>
                                  <p:childTnLst>
                                    <p:animEffect transition="out" filter="fade">
                                      <p:cBhvr>
                                        <p:cTn id="54" dur="1000"/>
                                        <p:tgtEl>
                                          <p:spTgt spid="11"/>
                                        </p:tgtEl>
                                      </p:cBhvr>
                                    </p:animEffect>
                                    <p:anim calcmode="lin" valueType="num">
                                      <p:cBhvr>
                                        <p:cTn id="55" dur="1000"/>
                                        <p:tgtEl>
                                          <p:spTgt spid="11"/>
                                        </p:tgtEl>
                                        <p:attrNameLst>
                                          <p:attrName>ppt_x</p:attrName>
                                        </p:attrNameLst>
                                      </p:cBhvr>
                                      <p:tavLst>
                                        <p:tav tm="0">
                                          <p:val>
                                            <p:strVal val="ppt_x"/>
                                          </p:val>
                                        </p:tav>
                                        <p:tav tm="100000">
                                          <p:val>
                                            <p:strVal val="ppt_x"/>
                                          </p:val>
                                        </p:tav>
                                      </p:tavLst>
                                    </p:anim>
                                    <p:anim calcmode="lin" valueType="num">
                                      <p:cBhvr>
                                        <p:cTn id="56" dur="1000"/>
                                        <p:tgtEl>
                                          <p:spTgt spid="11"/>
                                        </p:tgtEl>
                                        <p:attrNameLst>
                                          <p:attrName>ppt_y</p:attrName>
                                        </p:attrNameLst>
                                      </p:cBhvr>
                                      <p:tavLst>
                                        <p:tav tm="0">
                                          <p:val>
                                            <p:strVal val="ppt_y"/>
                                          </p:val>
                                        </p:tav>
                                        <p:tav tm="100000">
                                          <p:val>
                                            <p:strVal val="ppt_y+.1"/>
                                          </p:val>
                                        </p:tav>
                                      </p:tavLst>
                                    </p:anim>
                                    <p:set>
                                      <p:cBhvr>
                                        <p:cTn id="57" dur="1" fill="hold">
                                          <p:stCondLst>
                                            <p:cond delay="999"/>
                                          </p:stCondLst>
                                        </p:cTn>
                                        <p:tgtEl>
                                          <p:spTgt spid="11"/>
                                        </p:tgtEl>
                                        <p:attrNameLst>
                                          <p:attrName>style.visibility</p:attrName>
                                        </p:attrNameLst>
                                      </p:cBhvr>
                                      <p:to>
                                        <p:strVal val="hidden"/>
                                      </p:to>
                                    </p:set>
                                  </p:childTnLst>
                                </p:cTn>
                              </p:par>
                              <p:par>
                                <p:cTn id="58" presetID="10" presetClass="exit" presetSubtype="0" fill="hold" grpId="1" nodeType="withEffect">
                                  <p:stCondLst>
                                    <p:cond delay="500"/>
                                  </p:stCondLst>
                                  <p:childTnLst>
                                    <p:animEffect transition="out" filter="fade">
                                      <p:cBhvr>
                                        <p:cTn id="59" dur="500"/>
                                        <p:tgtEl>
                                          <p:spTgt spid="8"/>
                                        </p:tgtEl>
                                      </p:cBhvr>
                                    </p:animEffect>
                                    <p:set>
                                      <p:cBhvr>
                                        <p:cTn id="60" dur="1" fill="hold">
                                          <p:stCondLst>
                                            <p:cond delay="499"/>
                                          </p:stCondLst>
                                        </p:cTn>
                                        <p:tgtEl>
                                          <p:spTgt spid="8"/>
                                        </p:tgtEl>
                                        <p:attrNameLst>
                                          <p:attrName>style.visibility</p:attrName>
                                        </p:attrNameLst>
                                      </p:cBhvr>
                                      <p:to>
                                        <p:strVal val="hidden"/>
                                      </p:to>
                                    </p:set>
                                  </p:childTnLst>
                                </p:cTn>
                              </p:par>
                              <p:par>
                                <p:cTn id="61" presetID="22" presetClass="entr" presetSubtype="8" fill="hold" grpId="0" nodeType="withEffect">
                                  <p:stCondLst>
                                    <p:cond delay="500"/>
                                  </p:stCondLst>
                                  <p:childTnLst>
                                    <p:set>
                                      <p:cBhvr>
                                        <p:cTn id="62" dur="1" fill="hold">
                                          <p:stCondLst>
                                            <p:cond delay="0"/>
                                          </p:stCondLst>
                                        </p:cTn>
                                        <p:tgtEl>
                                          <p:spTgt spid="19"/>
                                        </p:tgtEl>
                                        <p:attrNameLst>
                                          <p:attrName>style.visibility</p:attrName>
                                        </p:attrNameLst>
                                      </p:cBhvr>
                                      <p:to>
                                        <p:strVal val="visible"/>
                                      </p:to>
                                    </p:set>
                                    <p:animEffect transition="in" filter="wipe(left)">
                                      <p:cBhvr>
                                        <p:cTn id="63" dur="1000"/>
                                        <p:tgtEl>
                                          <p:spTgt spid="19"/>
                                        </p:tgtEl>
                                      </p:cBhvr>
                                    </p:animEffect>
                                  </p:childTnLst>
                                </p:cTn>
                              </p:par>
                              <p:par>
                                <p:cTn id="64" presetID="42" presetClass="exit" presetSubtype="0" fill="hold" grpId="1" nodeType="withEffect">
                                  <p:stCondLst>
                                    <p:cond delay="500"/>
                                  </p:stCondLst>
                                  <p:childTnLst>
                                    <p:animEffect transition="out" filter="fade">
                                      <p:cBhvr>
                                        <p:cTn id="65" dur="1000"/>
                                        <p:tgtEl>
                                          <p:spTgt spid="10"/>
                                        </p:tgtEl>
                                      </p:cBhvr>
                                    </p:animEffect>
                                    <p:anim calcmode="lin" valueType="num">
                                      <p:cBhvr>
                                        <p:cTn id="66" dur="1000"/>
                                        <p:tgtEl>
                                          <p:spTgt spid="10"/>
                                        </p:tgtEl>
                                        <p:attrNameLst>
                                          <p:attrName>ppt_x</p:attrName>
                                        </p:attrNameLst>
                                      </p:cBhvr>
                                      <p:tavLst>
                                        <p:tav tm="0">
                                          <p:val>
                                            <p:strVal val="ppt_x"/>
                                          </p:val>
                                        </p:tav>
                                        <p:tav tm="100000">
                                          <p:val>
                                            <p:strVal val="ppt_x"/>
                                          </p:val>
                                        </p:tav>
                                      </p:tavLst>
                                    </p:anim>
                                    <p:anim calcmode="lin" valueType="num">
                                      <p:cBhvr>
                                        <p:cTn id="67" dur="1000"/>
                                        <p:tgtEl>
                                          <p:spTgt spid="10"/>
                                        </p:tgtEl>
                                        <p:attrNameLst>
                                          <p:attrName>ppt_y</p:attrName>
                                        </p:attrNameLst>
                                      </p:cBhvr>
                                      <p:tavLst>
                                        <p:tav tm="0">
                                          <p:val>
                                            <p:strVal val="ppt_y"/>
                                          </p:val>
                                        </p:tav>
                                        <p:tav tm="100000">
                                          <p:val>
                                            <p:strVal val="ppt_y+.1"/>
                                          </p:val>
                                        </p:tav>
                                      </p:tavLst>
                                    </p:anim>
                                    <p:set>
                                      <p:cBhvr>
                                        <p:cTn id="68" dur="1" fill="hold">
                                          <p:stCondLst>
                                            <p:cond delay="999"/>
                                          </p:stCondLst>
                                        </p:cTn>
                                        <p:tgtEl>
                                          <p:spTgt spid="10"/>
                                        </p:tgtEl>
                                        <p:attrNameLst>
                                          <p:attrName>style.visibility</p:attrName>
                                        </p:attrNameLst>
                                      </p:cBhvr>
                                      <p:to>
                                        <p:strVal val="hidden"/>
                                      </p:to>
                                    </p:set>
                                  </p:childTnLst>
                                </p:cTn>
                              </p:par>
                              <p:par>
                                <p:cTn id="69" presetID="10" presetClass="exit" presetSubtype="0" fill="hold" grpId="1" nodeType="withEffect">
                                  <p:stCondLst>
                                    <p:cond delay="500"/>
                                  </p:stCondLst>
                                  <p:childTnLst>
                                    <p:animEffect transition="out" filter="fade">
                                      <p:cBhvr>
                                        <p:cTn id="70" dur="500"/>
                                        <p:tgtEl>
                                          <p:spTgt spid="7"/>
                                        </p:tgtEl>
                                      </p:cBhvr>
                                    </p:animEffect>
                                    <p:set>
                                      <p:cBhvr>
                                        <p:cTn id="71" dur="1" fill="hold">
                                          <p:stCondLst>
                                            <p:cond delay="499"/>
                                          </p:stCondLst>
                                        </p:cTn>
                                        <p:tgtEl>
                                          <p:spTgt spid="7"/>
                                        </p:tgtEl>
                                        <p:attrNameLst>
                                          <p:attrName>style.visibility</p:attrName>
                                        </p:attrNameLst>
                                      </p:cBhvr>
                                      <p:to>
                                        <p:strVal val="hidden"/>
                                      </p:to>
                                    </p:set>
                                  </p:childTnLst>
                                </p:cTn>
                              </p:par>
                              <p:par>
                                <p:cTn id="72" presetID="22" presetClass="entr" presetSubtype="8" fill="hold" grpId="0" nodeType="withEffect">
                                  <p:stCondLst>
                                    <p:cond delay="500"/>
                                  </p:stCondLst>
                                  <p:childTnLst>
                                    <p:set>
                                      <p:cBhvr>
                                        <p:cTn id="73" dur="1" fill="hold">
                                          <p:stCondLst>
                                            <p:cond delay="0"/>
                                          </p:stCondLst>
                                        </p:cTn>
                                        <p:tgtEl>
                                          <p:spTgt spid="20"/>
                                        </p:tgtEl>
                                        <p:attrNameLst>
                                          <p:attrName>style.visibility</p:attrName>
                                        </p:attrNameLst>
                                      </p:cBhvr>
                                      <p:to>
                                        <p:strVal val="visible"/>
                                      </p:to>
                                    </p:set>
                                    <p:animEffect transition="in" filter="wipe(left)">
                                      <p:cBhvr>
                                        <p:cTn id="74" dur="1000"/>
                                        <p:tgtEl>
                                          <p:spTgt spid="20"/>
                                        </p:tgtEl>
                                      </p:cBhvr>
                                    </p:animEffect>
                                  </p:childTnLst>
                                </p:cTn>
                              </p:par>
                              <p:par>
                                <p:cTn id="75" presetID="42" presetClass="exit" presetSubtype="0" fill="hold" grpId="1" nodeType="withEffect">
                                  <p:stCondLst>
                                    <p:cond delay="500"/>
                                  </p:stCondLst>
                                  <p:childTnLst>
                                    <p:animEffect transition="out" filter="fade">
                                      <p:cBhvr>
                                        <p:cTn id="76" dur="1000"/>
                                        <p:tgtEl>
                                          <p:spTgt spid="9"/>
                                        </p:tgtEl>
                                      </p:cBhvr>
                                    </p:animEffect>
                                    <p:anim calcmode="lin" valueType="num">
                                      <p:cBhvr>
                                        <p:cTn id="77" dur="1000"/>
                                        <p:tgtEl>
                                          <p:spTgt spid="9"/>
                                        </p:tgtEl>
                                        <p:attrNameLst>
                                          <p:attrName>ppt_x</p:attrName>
                                        </p:attrNameLst>
                                      </p:cBhvr>
                                      <p:tavLst>
                                        <p:tav tm="0">
                                          <p:val>
                                            <p:strVal val="ppt_x"/>
                                          </p:val>
                                        </p:tav>
                                        <p:tav tm="100000">
                                          <p:val>
                                            <p:strVal val="ppt_x"/>
                                          </p:val>
                                        </p:tav>
                                      </p:tavLst>
                                    </p:anim>
                                    <p:anim calcmode="lin" valueType="num">
                                      <p:cBhvr>
                                        <p:cTn id="78" dur="1000"/>
                                        <p:tgtEl>
                                          <p:spTgt spid="9"/>
                                        </p:tgtEl>
                                        <p:attrNameLst>
                                          <p:attrName>ppt_y</p:attrName>
                                        </p:attrNameLst>
                                      </p:cBhvr>
                                      <p:tavLst>
                                        <p:tav tm="0">
                                          <p:val>
                                            <p:strVal val="ppt_y"/>
                                          </p:val>
                                        </p:tav>
                                        <p:tav tm="100000">
                                          <p:val>
                                            <p:strVal val="ppt_y+.1"/>
                                          </p:val>
                                        </p:tav>
                                      </p:tavLst>
                                    </p:anim>
                                    <p:set>
                                      <p:cBhvr>
                                        <p:cTn id="79" dur="1" fill="hold">
                                          <p:stCondLst>
                                            <p:cond delay="999"/>
                                          </p:stCondLst>
                                        </p:cTn>
                                        <p:tgtEl>
                                          <p:spTgt spid="9"/>
                                        </p:tgtEl>
                                        <p:attrNameLst>
                                          <p:attrName>style.visibility</p:attrName>
                                        </p:attrNameLst>
                                      </p:cBhvr>
                                      <p:to>
                                        <p:strVal val="hidden"/>
                                      </p:to>
                                    </p:set>
                                  </p:childTnLst>
                                </p:cTn>
                              </p:par>
                              <p:par>
                                <p:cTn id="80" presetID="10" presetClass="exit" presetSubtype="0" fill="hold" grpId="1" nodeType="withEffect">
                                  <p:stCondLst>
                                    <p:cond delay="500"/>
                                  </p:stCondLst>
                                  <p:childTnLst>
                                    <p:animEffect transition="out" filter="fade">
                                      <p:cBhvr>
                                        <p:cTn id="81" dur="500"/>
                                        <p:tgtEl>
                                          <p:spTgt spid="6"/>
                                        </p:tgtEl>
                                      </p:cBhvr>
                                    </p:animEffect>
                                    <p:set>
                                      <p:cBhvr>
                                        <p:cTn id="82" dur="1" fill="hold">
                                          <p:stCondLst>
                                            <p:cond delay="499"/>
                                          </p:stCondLst>
                                        </p:cTn>
                                        <p:tgtEl>
                                          <p:spTgt spid="6"/>
                                        </p:tgtEl>
                                        <p:attrNameLst>
                                          <p:attrName>style.visibility</p:attrName>
                                        </p:attrNameLst>
                                      </p:cBhvr>
                                      <p:to>
                                        <p:strVal val="hidden"/>
                                      </p:to>
                                    </p:set>
                                  </p:childTnLst>
                                </p:cTn>
                              </p:par>
                              <p:par>
                                <p:cTn id="83" presetID="22" presetClass="entr" presetSubtype="8" fill="hold" grpId="0" nodeType="withEffect">
                                  <p:stCondLst>
                                    <p:cond delay="500"/>
                                  </p:stCondLst>
                                  <p:childTnLst>
                                    <p:set>
                                      <p:cBhvr>
                                        <p:cTn id="84" dur="1" fill="hold">
                                          <p:stCondLst>
                                            <p:cond delay="0"/>
                                          </p:stCondLst>
                                        </p:cTn>
                                        <p:tgtEl>
                                          <p:spTgt spid="21"/>
                                        </p:tgtEl>
                                        <p:attrNameLst>
                                          <p:attrName>style.visibility</p:attrName>
                                        </p:attrNameLst>
                                      </p:cBhvr>
                                      <p:to>
                                        <p:strVal val="visible"/>
                                      </p:to>
                                    </p:set>
                                    <p:animEffect transition="in" filter="wipe(left)">
                                      <p:cBhvr>
                                        <p:cTn id="85" dur="1000"/>
                                        <p:tgtEl>
                                          <p:spTgt spid="21"/>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18">
                                            <p:txEl>
                                              <p:pRg st="0" end="0"/>
                                            </p:txEl>
                                          </p:spTgt>
                                        </p:tgtEl>
                                        <p:attrNameLst>
                                          <p:attrName>style.visibility</p:attrName>
                                        </p:attrNameLst>
                                      </p:cBhvr>
                                      <p:to>
                                        <p:strVal val="visible"/>
                                      </p:to>
                                    </p:set>
                                    <p:animEffect transition="in" filter="wipe(left)">
                                      <p:cBhvr>
                                        <p:cTn id="90" dur="1000"/>
                                        <p:tgtEl>
                                          <p:spTgt spid="18">
                                            <p:txEl>
                                              <p:pRg st="0" end="0"/>
                                            </p:txEl>
                                          </p:spTgt>
                                        </p:tgtEl>
                                      </p:cBhvr>
                                    </p:animEffect>
                                  </p:childTnLst>
                                </p:cTn>
                              </p:par>
                            </p:childTnLst>
                          </p:cTn>
                        </p:par>
                        <p:par>
                          <p:cTn id="91" fill="hold">
                            <p:stCondLst>
                              <p:cond delay="1000"/>
                            </p:stCondLst>
                            <p:childTnLst>
                              <p:par>
                                <p:cTn id="92" presetID="22" presetClass="entr" presetSubtype="1" fill="hold" grpId="0" nodeType="afterEffect">
                                  <p:stCondLst>
                                    <p:cond delay="500"/>
                                  </p:stCondLst>
                                  <p:childTnLst>
                                    <p:set>
                                      <p:cBhvr>
                                        <p:cTn id="93" dur="1" fill="hold">
                                          <p:stCondLst>
                                            <p:cond delay="0"/>
                                          </p:stCondLst>
                                        </p:cTn>
                                        <p:tgtEl>
                                          <p:spTgt spid="18">
                                            <p:txEl>
                                              <p:pRg st="1" end="1"/>
                                            </p:txEl>
                                          </p:spTgt>
                                        </p:tgtEl>
                                        <p:attrNameLst>
                                          <p:attrName>style.visibility</p:attrName>
                                        </p:attrNameLst>
                                      </p:cBhvr>
                                      <p:to>
                                        <p:strVal val="visible"/>
                                      </p:to>
                                    </p:set>
                                    <p:animEffect transition="in" filter="wipe(up)">
                                      <p:cBhvr>
                                        <p:cTn id="94" dur="2000"/>
                                        <p:tgtEl>
                                          <p:spTgt spid="18">
                                            <p:txEl>
                                              <p:pRg st="1" end="1"/>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1" fill="hold" grpId="0" nodeType="clickEffect">
                                  <p:stCondLst>
                                    <p:cond delay="0"/>
                                  </p:stCondLst>
                                  <p:childTnLst>
                                    <p:set>
                                      <p:cBhvr>
                                        <p:cTn id="98" dur="1" fill="hold">
                                          <p:stCondLst>
                                            <p:cond delay="0"/>
                                          </p:stCondLst>
                                        </p:cTn>
                                        <p:tgtEl>
                                          <p:spTgt spid="18">
                                            <p:txEl>
                                              <p:pRg st="2" end="2"/>
                                            </p:txEl>
                                          </p:spTgt>
                                        </p:tgtEl>
                                        <p:attrNameLst>
                                          <p:attrName>style.visibility</p:attrName>
                                        </p:attrNameLst>
                                      </p:cBhvr>
                                      <p:to>
                                        <p:strVal val="visible"/>
                                      </p:to>
                                    </p:set>
                                    <p:animEffect transition="in" filter="wipe(up)">
                                      <p:cBhvr>
                                        <p:cTn id="99" dur="2000"/>
                                        <p:tgtEl>
                                          <p:spTgt spid="18">
                                            <p:txEl>
                                              <p:pRg st="2" end="2"/>
                                            </p:txEl>
                                          </p:spTgt>
                                        </p:tgtEl>
                                      </p:cBhvr>
                                    </p:animEffect>
                                  </p:childTnLst>
                                </p:cTn>
                              </p:par>
                            </p:childTnLst>
                          </p:cTn>
                        </p:par>
                        <p:par>
                          <p:cTn id="100" fill="hold">
                            <p:stCondLst>
                              <p:cond delay="2000"/>
                            </p:stCondLst>
                            <p:childTnLst>
                              <p:par>
                                <p:cTn id="101" presetID="22" presetClass="entr" presetSubtype="1" fill="hold" grpId="0" nodeType="afterEffect">
                                  <p:stCondLst>
                                    <p:cond delay="500"/>
                                  </p:stCondLst>
                                  <p:childTnLst>
                                    <p:set>
                                      <p:cBhvr>
                                        <p:cTn id="102" dur="1" fill="hold">
                                          <p:stCondLst>
                                            <p:cond delay="0"/>
                                          </p:stCondLst>
                                        </p:cTn>
                                        <p:tgtEl>
                                          <p:spTgt spid="18">
                                            <p:txEl>
                                              <p:pRg st="3" end="3"/>
                                            </p:txEl>
                                          </p:spTgt>
                                        </p:tgtEl>
                                        <p:attrNameLst>
                                          <p:attrName>style.visibility</p:attrName>
                                        </p:attrNameLst>
                                      </p:cBhvr>
                                      <p:to>
                                        <p:strVal val="visible"/>
                                      </p:to>
                                    </p:set>
                                    <p:animEffect transition="in" filter="wipe(up)">
                                      <p:cBhvr>
                                        <p:cTn id="103" dur="2000"/>
                                        <p:tgtEl>
                                          <p:spTgt spid="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3" grpId="0"/>
      <p:bldP spid="14" grpId="0"/>
      <p:bldP spid="15" grpId="0"/>
      <p:bldP spid="16" grpId="0" animBg="1"/>
      <p:bldP spid="17" grpId="0"/>
      <p:bldP spid="18" grpId="0" build="p"/>
      <p:bldP spid="19" grpId="0"/>
      <p:bldP spid="20"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債務の消滅と求償のジレンマ</a:t>
            </a:r>
            <a:r>
              <a:rPr kumimoji="1" lang="ja-JP" altLang="en-US" sz="2800" dirty="0" smtClean="0">
                <a:hlinkClick r:id="rId2" action="ppaction://hlinksldjump"/>
              </a:rPr>
              <a:t>←原理</a:t>
            </a:r>
            <a:r>
              <a:rPr kumimoji="1" lang="en-US" altLang="ja-JP" dirty="0" smtClean="0"/>
              <a:t/>
            </a:r>
            <a:br>
              <a:rPr kumimoji="1" lang="en-US" altLang="ja-JP" dirty="0" smtClean="0"/>
            </a:br>
            <a:r>
              <a:rPr lang="ja-JP" altLang="en-US" sz="2200" dirty="0" smtClean="0"/>
              <a:t>連帯債務者の一人が全額弁済すると連帯債務は消滅するのか</a:t>
            </a:r>
            <a:r>
              <a:rPr lang="en-US" altLang="ja-JP" sz="2200" dirty="0" smtClean="0"/>
              <a:t>?</a:t>
            </a:r>
            <a:endParaRPr kumimoji="1" lang="ja-JP" altLang="en-US" sz="2200" dirty="0"/>
          </a:p>
        </p:txBody>
      </p:sp>
      <p:sp>
        <p:nvSpPr>
          <p:cNvPr id="7" name="テキスト プレースホルダー 6"/>
          <p:cNvSpPr>
            <a:spLocks noGrp="1"/>
          </p:cNvSpPr>
          <p:nvPr>
            <p:ph type="body" idx="1"/>
          </p:nvPr>
        </p:nvSpPr>
        <p:spPr>
          <a:xfrm>
            <a:off x="457200" y="1484784"/>
            <a:ext cx="4186808" cy="639762"/>
          </a:xfrm>
        </p:spPr>
        <p:txBody>
          <a:bodyPr anchor="ctr">
            <a:normAutofit fontScale="77500" lnSpcReduction="20000"/>
          </a:bodyPr>
          <a:lstStyle/>
          <a:p>
            <a:pPr algn="ctr"/>
            <a:r>
              <a:rPr kumimoji="1" lang="ja-JP" altLang="en-US" dirty="0" smtClean="0">
                <a:hlinkClick r:id="rId3" action="ppaction://hlinksldjump"/>
              </a:rPr>
              <a:t>通説（我妻説）</a:t>
            </a:r>
            <a:endParaRPr kumimoji="1" lang="en-US" altLang="ja-JP" dirty="0" smtClean="0"/>
          </a:p>
          <a:p>
            <a:pPr algn="ctr"/>
            <a:r>
              <a:rPr lang="ja-JP" altLang="en-US" dirty="0"/>
              <a:t>債務</a:t>
            </a:r>
            <a:r>
              <a:rPr lang="ja-JP" altLang="en-US" dirty="0" smtClean="0"/>
              <a:t>の消滅と</a:t>
            </a:r>
            <a:r>
              <a:rPr lang="ja-JP" altLang="en-US" dirty="0" smtClean="0">
                <a:hlinkClick r:id="rId4" action="ppaction://hlinksldjump"/>
              </a:rPr>
              <a:t>不当利得</a:t>
            </a:r>
            <a:r>
              <a:rPr lang="ja-JP" altLang="en-US" dirty="0" smtClean="0"/>
              <a:t>の組合せ</a:t>
            </a:r>
            <a:endParaRPr kumimoji="1" lang="ja-JP" altLang="en-US" dirty="0"/>
          </a:p>
        </p:txBody>
      </p:sp>
      <p:sp>
        <p:nvSpPr>
          <p:cNvPr id="10" name="コンテンツ プレースホルダー 9"/>
          <p:cNvSpPr>
            <a:spLocks noGrp="1"/>
          </p:cNvSpPr>
          <p:nvPr>
            <p:ph sz="half" idx="2"/>
          </p:nvPr>
        </p:nvSpPr>
        <p:spPr>
          <a:xfrm>
            <a:off x="457200" y="2124546"/>
            <a:ext cx="4186808" cy="4040758"/>
          </a:xfrm>
        </p:spPr>
        <p:txBody>
          <a:bodyPr>
            <a:noAutofit/>
          </a:bodyPr>
          <a:lstStyle/>
          <a:p>
            <a:pPr>
              <a:buFont typeface="+mj-lt"/>
              <a:buAutoNum type="arabicPeriod"/>
            </a:pPr>
            <a:r>
              <a:rPr lang="ja-JP" altLang="en-US" sz="1800" dirty="0"/>
              <a:t>連帯債務者の一人の全額弁済によって</a:t>
            </a:r>
            <a:r>
              <a:rPr lang="ja-JP" altLang="en-US" sz="1800" b="1" dirty="0">
                <a:solidFill>
                  <a:srgbClr val="FF0000"/>
                </a:solidFill>
              </a:rPr>
              <a:t>連帯債務は消滅</a:t>
            </a:r>
            <a:r>
              <a:rPr lang="ja-JP" altLang="en-US" sz="1800" b="1" dirty="0" smtClean="0">
                <a:solidFill>
                  <a:srgbClr val="FF0000"/>
                </a:solidFill>
              </a:rPr>
              <a:t>する</a:t>
            </a:r>
            <a:r>
              <a:rPr lang="ja-JP" altLang="en-US" sz="1800" dirty="0" smtClean="0"/>
              <a:t>。</a:t>
            </a:r>
            <a:endParaRPr lang="en-US" altLang="ja-JP" sz="1800" dirty="0" smtClean="0"/>
          </a:p>
          <a:p>
            <a:pPr lvl="1"/>
            <a:r>
              <a:rPr lang="ja-JP" altLang="en-US" sz="1600" b="1" dirty="0">
                <a:solidFill>
                  <a:srgbClr val="FF0000"/>
                </a:solidFill>
              </a:rPr>
              <a:t>本来は，</a:t>
            </a:r>
            <a:r>
              <a:rPr lang="ja-JP" altLang="en-US" sz="1600" b="1" dirty="0" smtClean="0">
                <a:solidFill>
                  <a:srgbClr val="FF0000"/>
                </a:solidFill>
              </a:rPr>
              <a:t>民法</a:t>
            </a:r>
            <a:r>
              <a:rPr lang="en-US" altLang="ja-JP" sz="1600" b="1" dirty="0" smtClean="0">
                <a:solidFill>
                  <a:srgbClr val="FF0000"/>
                </a:solidFill>
              </a:rPr>
              <a:t>440</a:t>
            </a:r>
            <a:r>
              <a:rPr lang="ja-JP" altLang="en-US" sz="1600" b="1" dirty="0" smtClean="0">
                <a:solidFill>
                  <a:srgbClr val="FF0000"/>
                </a:solidFill>
              </a:rPr>
              <a:t>条に該当するはず</a:t>
            </a:r>
            <a:r>
              <a:rPr lang="ja-JP" altLang="en-US" sz="1600" dirty="0" smtClean="0"/>
              <a:t>だが，債務が消滅するのは，当然のことと考える。</a:t>
            </a:r>
            <a:endParaRPr lang="en-US" altLang="ja-JP" sz="1600" dirty="0"/>
          </a:p>
          <a:p>
            <a:pPr>
              <a:buFont typeface="+mj-lt"/>
              <a:buAutoNum type="arabicPeriod"/>
            </a:pPr>
            <a:r>
              <a:rPr lang="ja-JP" altLang="en-US" sz="1800" dirty="0"/>
              <a:t>全額弁済した連帯債務者は，他の連帯債務者に対して</a:t>
            </a:r>
            <a:r>
              <a:rPr lang="ja-JP" altLang="en-US" sz="1800" b="1" dirty="0">
                <a:solidFill>
                  <a:srgbClr val="FF0000"/>
                </a:solidFill>
              </a:rPr>
              <a:t>求償権</a:t>
            </a:r>
            <a:r>
              <a:rPr lang="ja-JP" altLang="en-US" sz="1800" dirty="0"/>
              <a:t>を</a:t>
            </a:r>
            <a:r>
              <a:rPr lang="ja-JP" altLang="en-US" sz="1800" dirty="0" smtClean="0"/>
              <a:t>有する。</a:t>
            </a:r>
            <a:endParaRPr lang="en-US" altLang="ja-JP" sz="1800" dirty="0" smtClean="0"/>
          </a:p>
          <a:p>
            <a:pPr lvl="1"/>
            <a:r>
              <a:rPr lang="ja-JP" altLang="en-US" sz="1600" b="1" dirty="0" smtClean="0">
                <a:solidFill>
                  <a:srgbClr val="FF0000"/>
                </a:solidFill>
              </a:rPr>
              <a:t>求償は，連帯</a:t>
            </a:r>
            <a:r>
              <a:rPr lang="ja-JP" altLang="en-US" sz="1600" b="1" dirty="0">
                <a:solidFill>
                  <a:srgbClr val="FF0000"/>
                </a:solidFill>
              </a:rPr>
              <a:t>債務が消滅した後の不当</a:t>
            </a:r>
            <a:r>
              <a:rPr lang="ja-JP" altLang="en-US" sz="1600" b="1" dirty="0" smtClean="0">
                <a:solidFill>
                  <a:srgbClr val="FF0000"/>
                </a:solidFill>
              </a:rPr>
              <a:t>利得（民法</a:t>
            </a:r>
            <a:r>
              <a:rPr lang="en-US" altLang="ja-JP" sz="1600" b="1" dirty="0" smtClean="0">
                <a:solidFill>
                  <a:srgbClr val="FF0000"/>
                </a:solidFill>
              </a:rPr>
              <a:t>703</a:t>
            </a:r>
            <a:r>
              <a:rPr lang="ja-JP" altLang="en-US" sz="1600" b="1" dirty="0" smtClean="0">
                <a:solidFill>
                  <a:srgbClr val="FF0000"/>
                </a:solidFill>
              </a:rPr>
              <a:t>条以下）の</a:t>
            </a:r>
            <a:r>
              <a:rPr lang="ja-JP" altLang="en-US" sz="1600" b="1" dirty="0">
                <a:solidFill>
                  <a:srgbClr val="FF0000"/>
                </a:solidFill>
              </a:rPr>
              <a:t>問題</a:t>
            </a:r>
            <a:r>
              <a:rPr lang="ja-JP" altLang="en-US" sz="1600" dirty="0"/>
              <a:t>として処理</a:t>
            </a:r>
            <a:r>
              <a:rPr lang="ja-JP" altLang="en-US" sz="1600" dirty="0" smtClean="0"/>
              <a:t>する</a:t>
            </a:r>
            <a:r>
              <a:rPr lang="ja-JP" altLang="en-US" sz="1600" dirty="0"/>
              <a:t>。 </a:t>
            </a:r>
            <a:r>
              <a:rPr lang="ja-JP" altLang="en-US" sz="1600" dirty="0" smtClean="0"/>
              <a:t>←</a:t>
            </a:r>
            <a:r>
              <a:rPr lang="en-US" altLang="ja-JP" sz="1600" dirty="0" err="1" smtClean="0"/>
              <a:t>Yuk.Nish</a:t>
            </a:r>
            <a:endParaRPr lang="en-US" altLang="ja-JP" sz="1600" dirty="0" smtClean="0"/>
          </a:p>
          <a:p>
            <a:pPr lvl="1"/>
            <a:r>
              <a:rPr lang="ja-JP" altLang="en-US" sz="1600" dirty="0" smtClean="0"/>
              <a:t>←（批判）連帯債務者の求償権には</a:t>
            </a:r>
            <a:r>
              <a:rPr lang="ja-JP" altLang="en-US" sz="1600" b="1" dirty="0" smtClean="0">
                <a:solidFill>
                  <a:schemeClr val="tx2"/>
                </a:solidFill>
              </a:rPr>
              <a:t>法律上の原因があるのに（民法</a:t>
            </a:r>
            <a:r>
              <a:rPr lang="en-US" altLang="ja-JP" sz="1600" b="1" dirty="0" smtClean="0">
                <a:solidFill>
                  <a:schemeClr val="tx2"/>
                </a:solidFill>
              </a:rPr>
              <a:t>442</a:t>
            </a:r>
            <a:r>
              <a:rPr lang="ja-JP" altLang="en-US" sz="1600" b="1" dirty="0" smtClean="0">
                <a:solidFill>
                  <a:schemeClr val="tx2"/>
                </a:solidFill>
              </a:rPr>
              <a:t>条）</a:t>
            </a:r>
            <a:r>
              <a:rPr lang="ja-JP" altLang="en-US" sz="1600" dirty="0" smtClean="0"/>
              <a:t>，</a:t>
            </a:r>
            <a:r>
              <a:rPr lang="ja-JP" altLang="en-US" sz="1600" b="1" dirty="0" smtClean="0">
                <a:solidFill>
                  <a:srgbClr val="FF0000"/>
                </a:solidFill>
              </a:rPr>
              <a:t>法律上の原因がないときのみに適用される</a:t>
            </a:r>
            <a:r>
              <a:rPr lang="ja-JP" altLang="en-US" sz="1600" b="1" dirty="0" smtClean="0">
                <a:solidFill>
                  <a:schemeClr val="tx2"/>
                </a:solidFill>
                <a:hlinkClick r:id="rId4" action="ppaction://hlinksldjump"/>
              </a:rPr>
              <a:t>不当利得（民法</a:t>
            </a:r>
            <a:r>
              <a:rPr lang="en-US" altLang="ja-JP" sz="1600" b="1" dirty="0" smtClean="0">
                <a:solidFill>
                  <a:schemeClr val="tx2"/>
                </a:solidFill>
                <a:hlinkClick r:id="rId4" action="ppaction://hlinksldjump"/>
              </a:rPr>
              <a:t>703</a:t>
            </a:r>
            <a:r>
              <a:rPr lang="ja-JP" altLang="en-US" sz="1600" b="1" dirty="0" smtClean="0">
                <a:solidFill>
                  <a:schemeClr val="tx2"/>
                </a:solidFill>
                <a:hlinkClick r:id="rId4" action="ppaction://hlinksldjump"/>
              </a:rPr>
              <a:t>条）</a:t>
            </a:r>
            <a:r>
              <a:rPr lang="ja-JP" altLang="en-US" sz="1600" b="1" dirty="0" smtClean="0">
                <a:solidFill>
                  <a:srgbClr val="FF0000"/>
                </a:solidFill>
              </a:rPr>
              <a:t>を持ち出すのは，</a:t>
            </a:r>
            <a:r>
              <a:rPr lang="ja-JP" altLang="en-US" sz="1600" b="1" dirty="0" smtClean="0">
                <a:solidFill>
                  <a:schemeClr val="tx2"/>
                </a:solidFill>
              </a:rPr>
              <a:t>背理</a:t>
            </a:r>
            <a:r>
              <a:rPr lang="ja-JP" altLang="en-US" sz="1600" dirty="0" smtClean="0"/>
              <a:t>である。</a:t>
            </a:r>
            <a:endParaRPr lang="ja-JP" altLang="en-US" sz="1600" dirty="0"/>
          </a:p>
          <a:p>
            <a:pPr marL="0" indent="0">
              <a:buNone/>
            </a:pPr>
            <a:endParaRPr kumimoji="1" lang="ja-JP" altLang="en-US" sz="1800" dirty="0"/>
          </a:p>
        </p:txBody>
      </p:sp>
      <p:sp>
        <p:nvSpPr>
          <p:cNvPr id="8" name="テキスト プレースホルダー 7"/>
          <p:cNvSpPr>
            <a:spLocks noGrp="1"/>
          </p:cNvSpPr>
          <p:nvPr>
            <p:ph type="body" sz="quarter" idx="3"/>
          </p:nvPr>
        </p:nvSpPr>
        <p:spPr>
          <a:xfrm>
            <a:off x="4778697" y="1484784"/>
            <a:ext cx="4041775" cy="639762"/>
          </a:xfrm>
        </p:spPr>
        <p:txBody>
          <a:bodyPr anchor="ctr">
            <a:normAutofit fontScale="77500" lnSpcReduction="20000"/>
          </a:bodyPr>
          <a:lstStyle/>
          <a:p>
            <a:pPr algn="ctr"/>
            <a:r>
              <a:rPr kumimoji="1" lang="ja-JP" altLang="en-US" dirty="0" smtClean="0"/>
              <a:t>少数説（加賀山説）</a:t>
            </a:r>
            <a:r>
              <a:rPr kumimoji="1" lang="ja-JP" altLang="en-US" sz="2300" dirty="0" smtClean="0"/>
              <a:t>←</a:t>
            </a:r>
            <a:r>
              <a:rPr kumimoji="1" lang="ja-JP" altLang="en-US" sz="2300" dirty="0" smtClean="0">
                <a:hlinkClick r:id="rId5" action="ppaction://hlinksldjump"/>
              </a:rPr>
              <a:t>まとめ</a:t>
            </a:r>
            <a:endParaRPr kumimoji="1" lang="en-US" altLang="ja-JP" sz="2300" dirty="0" smtClean="0"/>
          </a:p>
          <a:p>
            <a:pPr algn="ctr"/>
            <a:r>
              <a:rPr kumimoji="1" lang="ja-JP" altLang="en-US" dirty="0" smtClean="0">
                <a:hlinkClick r:id="rId6" action="ppaction://hlinksldjump"/>
              </a:rPr>
              <a:t>債務の弁済と保証の弁済の組合せ</a:t>
            </a:r>
            <a:endParaRPr kumimoji="1" lang="ja-JP" altLang="en-US" dirty="0"/>
          </a:p>
        </p:txBody>
      </p:sp>
      <p:sp>
        <p:nvSpPr>
          <p:cNvPr id="11" name="コンテンツ プレースホルダー 10"/>
          <p:cNvSpPr>
            <a:spLocks noGrp="1"/>
          </p:cNvSpPr>
          <p:nvPr>
            <p:ph sz="quarter" idx="4"/>
          </p:nvPr>
        </p:nvSpPr>
        <p:spPr>
          <a:xfrm>
            <a:off x="4778697" y="2124546"/>
            <a:ext cx="4041775" cy="4040758"/>
          </a:xfrm>
        </p:spPr>
        <p:txBody>
          <a:bodyPr>
            <a:normAutofit lnSpcReduction="10000"/>
          </a:bodyPr>
          <a:lstStyle/>
          <a:p>
            <a:pPr marL="268288" indent="-268288">
              <a:buFont typeface="+mj-lt"/>
              <a:buAutoNum type="arabicPeriod"/>
            </a:pPr>
            <a:r>
              <a:rPr lang="ja-JP" altLang="en-US" sz="2000" b="1" dirty="0" smtClean="0"/>
              <a:t>負担部分の弁済（</a:t>
            </a:r>
            <a:r>
              <a:rPr lang="ja-JP" altLang="en-US" sz="2000" b="1" dirty="0" smtClean="0">
                <a:solidFill>
                  <a:schemeClr val="tx2"/>
                </a:solidFill>
              </a:rPr>
              <a:t>消滅</a:t>
            </a:r>
            <a:r>
              <a:rPr lang="en-US" altLang="ja-JP" sz="2000" b="1" dirty="0" smtClean="0">
                <a:solidFill>
                  <a:schemeClr val="tx2"/>
                </a:solidFill>
              </a:rPr>
              <a:t>+</a:t>
            </a:r>
            <a:r>
              <a:rPr lang="ja-JP" altLang="en-US" sz="2000" b="1" dirty="0" smtClean="0">
                <a:solidFill>
                  <a:schemeClr val="tx2"/>
                </a:solidFill>
              </a:rPr>
              <a:t>付従性</a:t>
            </a:r>
            <a:r>
              <a:rPr lang="ja-JP" altLang="en-US" sz="2000" b="1" dirty="0" smtClean="0"/>
              <a:t>）</a:t>
            </a:r>
            <a:endParaRPr lang="en-US" altLang="ja-JP" sz="2000" b="1" dirty="0" smtClean="0"/>
          </a:p>
          <a:p>
            <a:pPr lvl="1">
              <a:buClr>
                <a:srgbClr val="00B050"/>
              </a:buClr>
            </a:pPr>
            <a:r>
              <a:rPr kumimoji="1" lang="ja-JP" altLang="en-US" sz="1800" dirty="0" smtClean="0"/>
              <a:t>負担部分（債務）の債務者本人による弁済によって，</a:t>
            </a:r>
            <a:r>
              <a:rPr kumimoji="1" lang="ja-JP" altLang="en-US" sz="1800" b="1" dirty="0" smtClean="0">
                <a:solidFill>
                  <a:schemeClr val="tx2"/>
                </a:solidFill>
              </a:rPr>
              <a:t>負担部分は</a:t>
            </a:r>
            <a:r>
              <a:rPr kumimoji="1" lang="ja-JP" altLang="en-US" sz="1800" b="1" dirty="0">
                <a:solidFill>
                  <a:schemeClr val="tx2"/>
                </a:solidFill>
              </a:rPr>
              <a:t>消滅</a:t>
            </a:r>
            <a:r>
              <a:rPr kumimoji="1" lang="ja-JP" altLang="en-US" sz="1800" dirty="0" smtClean="0"/>
              <a:t>し，他の連帯債務者（連帯保証人）の</a:t>
            </a:r>
            <a:r>
              <a:rPr kumimoji="1" lang="ja-JP" altLang="en-US" sz="1800" b="1" dirty="0" smtClean="0">
                <a:solidFill>
                  <a:schemeClr val="tx2"/>
                </a:solidFill>
              </a:rPr>
              <a:t>保証部分も付従性（民法</a:t>
            </a:r>
            <a:r>
              <a:rPr kumimoji="1" lang="en-US" altLang="ja-JP" sz="1800" b="1" dirty="0" smtClean="0">
                <a:solidFill>
                  <a:schemeClr val="tx2"/>
                </a:solidFill>
              </a:rPr>
              <a:t>448</a:t>
            </a:r>
            <a:r>
              <a:rPr kumimoji="1" lang="ja-JP" altLang="en-US" sz="1800" b="1" dirty="0" smtClean="0">
                <a:solidFill>
                  <a:schemeClr val="tx2"/>
                </a:solidFill>
              </a:rPr>
              <a:t>条）によって消滅</a:t>
            </a:r>
            <a:r>
              <a:rPr kumimoji="1" lang="ja-JP" altLang="en-US" sz="1800" dirty="0" smtClean="0"/>
              <a:t>する。</a:t>
            </a:r>
            <a:endParaRPr kumimoji="1" lang="en-US" altLang="ja-JP" sz="1800" dirty="0" smtClean="0"/>
          </a:p>
          <a:p>
            <a:pPr marL="268288" indent="-268288">
              <a:buFont typeface="+mj-lt"/>
              <a:buAutoNum type="arabicPeriod"/>
            </a:pPr>
            <a:r>
              <a:rPr lang="ja-JP" altLang="en-US" sz="2000" b="1" dirty="0"/>
              <a:t>負担部分</a:t>
            </a:r>
            <a:r>
              <a:rPr lang="ja-JP" altLang="en-US" sz="2000" b="1" dirty="0" smtClean="0"/>
              <a:t>を超える弁済（</a:t>
            </a:r>
            <a:r>
              <a:rPr lang="ja-JP" altLang="en-US" sz="2000" b="1" dirty="0" smtClean="0">
                <a:solidFill>
                  <a:schemeClr val="tx2"/>
                </a:solidFill>
              </a:rPr>
              <a:t>求償権</a:t>
            </a:r>
            <a:r>
              <a:rPr lang="en-US" altLang="ja-JP" sz="2000" b="1" dirty="0" smtClean="0">
                <a:solidFill>
                  <a:schemeClr val="tx2"/>
                </a:solidFill>
              </a:rPr>
              <a:t>+</a:t>
            </a:r>
            <a:r>
              <a:rPr lang="ja-JP" altLang="en-US" sz="2000" b="1" dirty="0" smtClean="0">
                <a:solidFill>
                  <a:schemeClr val="tx2"/>
                </a:solidFill>
              </a:rPr>
              <a:t>弁済による代位（消滅せず）</a:t>
            </a:r>
            <a:r>
              <a:rPr lang="ja-JP" altLang="en-US" sz="2000" b="1" dirty="0" smtClean="0"/>
              <a:t>）</a:t>
            </a:r>
            <a:endParaRPr lang="en-US" altLang="ja-JP" sz="2000" b="1" dirty="0" smtClean="0"/>
          </a:p>
          <a:p>
            <a:pPr lvl="1">
              <a:buClr>
                <a:srgbClr val="00B050"/>
              </a:buClr>
            </a:pPr>
            <a:r>
              <a:rPr lang="ja-JP" altLang="en-US" sz="1800" dirty="0" smtClean="0"/>
              <a:t>連帯保証人による弁済として，</a:t>
            </a:r>
            <a:r>
              <a:rPr lang="ja-JP" altLang="en-US" sz="1800" b="1" dirty="0" smtClean="0">
                <a:solidFill>
                  <a:schemeClr val="tx2"/>
                </a:solidFill>
              </a:rPr>
              <a:t>求償権（民法</a:t>
            </a:r>
            <a:r>
              <a:rPr lang="en-US" altLang="ja-JP" sz="1800" b="1" dirty="0" smtClean="0">
                <a:solidFill>
                  <a:schemeClr val="tx2"/>
                </a:solidFill>
              </a:rPr>
              <a:t>465</a:t>
            </a:r>
            <a:r>
              <a:rPr lang="ja-JP" altLang="en-US" sz="1800" b="1" dirty="0" smtClean="0">
                <a:solidFill>
                  <a:schemeClr val="tx2"/>
                </a:solidFill>
              </a:rPr>
              <a:t>条による</a:t>
            </a:r>
            <a:r>
              <a:rPr lang="en-US" altLang="ja-JP" sz="1800" b="1" dirty="0" smtClean="0">
                <a:solidFill>
                  <a:schemeClr val="tx2"/>
                </a:solidFill>
              </a:rPr>
              <a:t>442</a:t>
            </a:r>
            <a:r>
              <a:rPr lang="ja-JP" altLang="en-US" sz="1800" b="1" dirty="0" smtClean="0">
                <a:solidFill>
                  <a:schemeClr val="tx2"/>
                </a:solidFill>
              </a:rPr>
              <a:t>条の準用）を確保するため，民法</a:t>
            </a:r>
            <a:r>
              <a:rPr lang="en-US" altLang="ja-JP" sz="1800" b="1" dirty="0" smtClean="0">
                <a:solidFill>
                  <a:schemeClr val="tx2"/>
                </a:solidFill>
              </a:rPr>
              <a:t>500</a:t>
            </a:r>
            <a:r>
              <a:rPr lang="ja-JP" altLang="en-US" sz="1800" b="1" dirty="0" smtClean="0">
                <a:solidFill>
                  <a:schemeClr val="tx2"/>
                </a:solidFill>
              </a:rPr>
              <a:t>条の代位が生じる。その範囲で，債務は消滅せず，弁済した連帯債務者に移転する</a:t>
            </a:r>
            <a:r>
              <a:rPr lang="ja-JP" altLang="en-US" sz="1800" dirty="0" smtClean="0"/>
              <a:t>。</a:t>
            </a:r>
            <a:endParaRPr lang="en-US" altLang="ja-JP" sz="1800" dirty="0" smtClean="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Tree>
    <p:extLst>
      <p:ext uri="{BB962C8B-B14F-4D97-AF65-F5344CB8AC3E}">
        <p14:creationId xmlns:p14="http://schemas.microsoft.com/office/powerpoint/2010/main" val="123763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up)">
                                      <p:cBhvr>
                                        <p:cTn id="7" dur="10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wipe(up)">
                                      <p:cBhvr>
                                        <p:cTn id="12" dur="10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wipe(up)">
                                      <p:cBhvr>
                                        <p:cTn id="17" dur="10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1" end="1"/>
                                            </p:txEl>
                                          </p:spTgt>
                                        </p:tgtEl>
                                        <p:attrNameLst>
                                          <p:attrName>style.visibility</p:attrName>
                                        </p:attrNameLst>
                                      </p:cBhvr>
                                      <p:to>
                                        <p:strVal val="visible"/>
                                      </p:to>
                                    </p:set>
                                    <p:animEffect transition="in" filter="wipe(up)">
                                      <p:cBhvr>
                                        <p:cTn id="22" dur="1000"/>
                                        <p:tgtEl>
                                          <p:spTgt spid="1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wipe(up)">
                                      <p:cBhvr>
                                        <p:cTn id="27" dur="10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連帯債務を理解するための前提（</a:t>
            </a:r>
            <a:r>
              <a:rPr kumimoji="1" lang="en-US" altLang="ja-JP" sz="3600" dirty="0" smtClean="0"/>
              <a:t>1/3</a:t>
            </a:r>
            <a:r>
              <a:rPr kumimoji="1" lang="ja-JP" altLang="en-US" sz="3600" dirty="0" smtClean="0"/>
              <a:t>）</a:t>
            </a:r>
            <a:r>
              <a:rPr kumimoji="1" lang="en-US" altLang="ja-JP" sz="3600" dirty="0" smtClean="0"/>
              <a:t/>
            </a:r>
            <a:br>
              <a:rPr kumimoji="1" lang="en-US" altLang="ja-JP" sz="3600" dirty="0" smtClean="0"/>
            </a:br>
            <a:r>
              <a:rPr lang="ja-JP" altLang="en-US" sz="3100" dirty="0" smtClean="0"/>
              <a:t>債権譲渡（移転）と更改（消滅）との違い</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
        <p:nvSpPr>
          <p:cNvPr id="6" name="テキスト プレースホルダー 6"/>
          <p:cNvSpPr txBox="1">
            <a:spLocks/>
          </p:cNvSpPr>
          <p:nvPr/>
        </p:nvSpPr>
        <p:spPr>
          <a:xfrm>
            <a:off x="459804" y="1533170"/>
            <a:ext cx="4040188" cy="745443"/>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dirty="0" smtClean="0"/>
              <a:t>債権譲渡</a:t>
            </a:r>
            <a:endParaRPr lang="en-US" altLang="ja-JP" dirty="0" smtClean="0"/>
          </a:p>
        </p:txBody>
      </p:sp>
      <p:sp>
        <p:nvSpPr>
          <p:cNvPr id="7" name="テキスト プレースホルダー 8"/>
          <p:cNvSpPr txBox="1">
            <a:spLocks/>
          </p:cNvSpPr>
          <p:nvPr/>
        </p:nvSpPr>
        <p:spPr>
          <a:xfrm>
            <a:off x="4716016" y="1533170"/>
            <a:ext cx="4041775" cy="745443"/>
          </a:xfrm>
          <a:prstGeom prst="rect">
            <a:avLst/>
          </a:prstGeom>
        </p:spPr>
        <p:txBody>
          <a:bodyPr vert="horz" lIns="91440" tIns="45720" rIns="91440" bIns="45720" rtlCol="0" anchor="ctr">
            <a:normAutofit fontScale="85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dirty="0" smtClean="0"/>
              <a:t>更改</a:t>
            </a:r>
            <a:r>
              <a:rPr lang="en-US" altLang="ja-JP" dirty="0" smtClean="0"/>
              <a:t/>
            </a:r>
            <a:br>
              <a:rPr lang="en-US" altLang="ja-JP" dirty="0" smtClean="0"/>
            </a:br>
            <a:r>
              <a:rPr lang="ja-JP" altLang="en-US" sz="2600" dirty="0" smtClean="0"/>
              <a:t>（債権者の交替による更改）</a:t>
            </a:r>
            <a:endParaRPr lang="ja-JP" altLang="en-US" sz="2600" dirty="0"/>
          </a:p>
        </p:txBody>
      </p:sp>
      <p:sp>
        <p:nvSpPr>
          <p:cNvPr id="8" name="円/楕円 7"/>
          <p:cNvSpPr/>
          <p:nvPr/>
        </p:nvSpPr>
        <p:spPr>
          <a:xfrm>
            <a:off x="550992" y="3286997"/>
            <a:ext cx="1584176" cy="57606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9" name="円/楕円 8"/>
          <p:cNvSpPr/>
          <p:nvPr/>
        </p:nvSpPr>
        <p:spPr>
          <a:xfrm>
            <a:off x="550992" y="5013176"/>
            <a:ext cx="1584176" cy="57606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新債権者</a:t>
            </a:r>
            <a:endParaRPr kumimoji="1" lang="ja-JP" altLang="en-US" dirty="0"/>
          </a:p>
        </p:txBody>
      </p:sp>
      <p:sp>
        <p:nvSpPr>
          <p:cNvPr id="10" name="円/楕円 9"/>
          <p:cNvSpPr/>
          <p:nvPr/>
        </p:nvSpPr>
        <p:spPr>
          <a:xfrm>
            <a:off x="2999264" y="3286997"/>
            <a:ext cx="1584176"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cxnSp>
        <p:nvCxnSpPr>
          <p:cNvPr id="11" name="直線矢印コネクタ 10"/>
          <p:cNvCxnSpPr>
            <a:stCxn id="8" idx="6"/>
            <a:endCxn id="10" idx="2"/>
          </p:cNvCxnSpPr>
          <p:nvPr/>
        </p:nvCxnSpPr>
        <p:spPr>
          <a:xfrm>
            <a:off x="2135168" y="3575029"/>
            <a:ext cx="8640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直線矢印コネクタ 11"/>
          <p:cNvCxnSpPr>
            <a:stCxn id="9" idx="6"/>
            <a:endCxn id="10" idx="4"/>
          </p:cNvCxnSpPr>
          <p:nvPr/>
        </p:nvCxnSpPr>
        <p:spPr>
          <a:xfrm flipV="1">
            <a:off x="2135168" y="3863061"/>
            <a:ext cx="1656184" cy="14381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直線矢印コネクタ 12"/>
          <p:cNvCxnSpPr>
            <a:endCxn id="10" idx="3"/>
          </p:cNvCxnSpPr>
          <p:nvPr/>
        </p:nvCxnSpPr>
        <p:spPr>
          <a:xfrm flipV="1">
            <a:off x="1703120" y="3778698"/>
            <a:ext cx="1528141" cy="6594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直線矢印コネクタ 13"/>
          <p:cNvCxnSpPr/>
          <p:nvPr/>
        </p:nvCxnSpPr>
        <p:spPr>
          <a:xfrm flipV="1">
            <a:off x="1847136" y="3863062"/>
            <a:ext cx="1656184" cy="10781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直線矢印コネクタ 14"/>
          <p:cNvCxnSpPr/>
          <p:nvPr/>
        </p:nvCxnSpPr>
        <p:spPr>
          <a:xfrm flipV="1">
            <a:off x="1847136" y="3717032"/>
            <a:ext cx="1224136" cy="250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直線矢印コネクタ 15"/>
          <p:cNvCxnSpPr/>
          <p:nvPr/>
        </p:nvCxnSpPr>
        <p:spPr>
          <a:xfrm>
            <a:off x="2140678" y="3575029"/>
            <a:ext cx="864096" cy="0"/>
          </a:xfrm>
          <a:prstGeom prst="straightConnector1">
            <a:avLst/>
          </a:prstGeom>
          <a:ln w="38100">
            <a:prstDash val="sysDot"/>
            <a:tailEnd type="arrow"/>
          </a:ln>
        </p:spPr>
        <p:style>
          <a:lnRef idx="2">
            <a:schemeClr val="accent1"/>
          </a:lnRef>
          <a:fillRef idx="0">
            <a:schemeClr val="accent1"/>
          </a:fillRef>
          <a:effectRef idx="1">
            <a:schemeClr val="accent1"/>
          </a:effectRef>
          <a:fontRef idx="minor">
            <a:schemeClr val="tx1"/>
          </a:fontRef>
        </p:style>
      </p:cxnSp>
      <p:sp>
        <p:nvSpPr>
          <p:cNvPr id="17" name="円/楕円 16"/>
          <p:cNvSpPr/>
          <p:nvPr/>
        </p:nvSpPr>
        <p:spPr>
          <a:xfrm>
            <a:off x="539552" y="3266170"/>
            <a:ext cx="1584176" cy="576064"/>
          </a:xfrm>
          <a:prstGeom prst="ellipse">
            <a:avLst/>
          </a:prstGeom>
          <a:ln>
            <a:prstDash val="sysDot"/>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smtClean="0"/>
              <a:t>旧債権者</a:t>
            </a:r>
            <a:endParaRPr kumimoji="1" lang="ja-JP" altLang="en-US" dirty="0"/>
          </a:p>
        </p:txBody>
      </p:sp>
      <p:sp>
        <p:nvSpPr>
          <p:cNvPr id="18" name="円弧 17"/>
          <p:cNvSpPr/>
          <p:nvPr/>
        </p:nvSpPr>
        <p:spPr>
          <a:xfrm rot="17478536">
            <a:off x="2133605" y="3381002"/>
            <a:ext cx="1628127" cy="1176116"/>
          </a:xfrm>
          <a:prstGeom prst="arc">
            <a:avLst>
              <a:gd name="adj1" fmla="val 10246856"/>
              <a:gd name="adj2" fmla="val 17341974"/>
            </a:avLst>
          </a:prstGeom>
          <a:ln w="38100">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楕円 18"/>
          <p:cNvSpPr/>
          <p:nvPr/>
        </p:nvSpPr>
        <p:spPr>
          <a:xfrm>
            <a:off x="4881816" y="3286997"/>
            <a:ext cx="1584176" cy="57606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20" name="円/楕円 19"/>
          <p:cNvSpPr/>
          <p:nvPr/>
        </p:nvSpPr>
        <p:spPr>
          <a:xfrm>
            <a:off x="4881816" y="5013176"/>
            <a:ext cx="1584176" cy="57606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新債権者</a:t>
            </a:r>
            <a:endParaRPr kumimoji="1" lang="ja-JP" altLang="en-US" dirty="0"/>
          </a:p>
        </p:txBody>
      </p:sp>
      <p:sp>
        <p:nvSpPr>
          <p:cNvPr id="21" name="円/楕円 20"/>
          <p:cNvSpPr/>
          <p:nvPr/>
        </p:nvSpPr>
        <p:spPr>
          <a:xfrm>
            <a:off x="7330088" y="3286997"/>
            <a:ext cx="1584176"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cxnSp>
        <p:nvCxnSpPr>
          <p:cNvPr id="22" name="直線矢印コネクタ 21"/>
          <p:cNvCxnSpPr>
            <a:stCxn id="19" idx="6"/>
            <a:endCxn id="21" idx="2"/>
          </p:cNvCxnSpPr>
          <p:nvPr/>
        </p:nvCxnSpPr>
        <p:spPr>
          <a:xfrm>
            <a:off x="6465992" y="3575029"/>
            <a:ext cx="8640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直線矢印コネクタ 22"/>
          <p:cNvCxnSpPr>
            <a:stCxn id="20" idx="6"/>
            <a:endCxn id="21" idx="4"/>
          </p:cNvCxnSpPr>
          <p:nvPr/>
        </p:nvCxnSpPr>
        <p:spPr>
          <a:xfrm flipV="1">
            <a:off x="6465992" y="3863061"/>
            <a:ext cx="1656184" cy="14381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直線矢印コネクタ 23"/>
          <p:cNvCxnSpPr/>
          <p:nvPr/>
        </p:nvCxnSpPr>
        <p:spPr>
          <a:xfrm>
            <a:off x="6471502" y="3575029"/>
            <a:ext cx="864096" cy="0"/>
          </a:xfrm>
          <a:prstGeom prst="straightConnector1">
            <a:avLst/>
          </a:prstGeom>
          <a:ln w="38100">
            <a:prstDash val="sysDot"/>
            <a:tailEnd type="arrow"/>
          </a:ln>
        </p:spPr>
        <p:style>
          <a:lnRef idx="2">
            <a:schemeClr val="accent1"/>
          </a:lnRef>
          <a:fillRef idx="0">
            <a:schemeClr val="accent1"/>
          </a:fillRef>
          <a:effectRef idx="1">
            <a:schemeClr val="accent1"/>
          </a:effectRef>
          <a:fontRef idx="minor">
            <a:schemeClr val="tx1"/>
          </a:fontRef>
        </p:style>
      </p:cxnSp>
      <p:sp>
        <p:nvSpPr>
          <p:cNvPr id="25" name="円/楕円 24"/>
          <p:cNvSpPr/>
          <p:nvPr/>
        </p:nvSpPr>
        <p:spPr>
          <a:xfrm>
            <a:off x="4870376" y="3266170"/>
            <a:ext cx="1584176" cy="576064"/>
          </a:xfrm>
          <a:prstGeom prst="ellipse">
            <a:avLst/>
          </a:prstGeom>
          <a:ln>
            <a:prstDash val="sysDot"/>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smtClean="0"/>
              <a:t>旧債権者</a:t>
            </a:r>
            <a:endParaRPr kumimoji="1" lang="ja-JP" altLang="en-US" dirty="0"/>
          </a:p>
        </p:txBody>
      </p:sp>
      <p:sp>
        <p:nvSpPr>
          <p:cNvPr id="26" name="テキスト ボックス 25"/>
          <p:cNvSpPr txBox="1"/>
          <p:nvPr/>
        </p:nvSpPr>
        <p:spPr>
          <a:xfrm>
            <a:off x="550992" y="2278613"/>
            <a:ext cx="4032448" cy="646331"/>
          </a:xfrm>
          <a:prstGeom prst="rect">
            <a:avLst/>
          </a:prstGeom>
          <a:noFill/>
        </p:spPr>
        <p:txBody>
          <a:bodyPr wrap="square" rtlCol="0">
            <a:spAutoFit/>
          </a:bodyPr>
          <a:lstStyle/>
          <a:p>
            <a:r>
              <a:rPr kumimoji="1" lang="ja-JP" altLang="en-US" dirty="0" smtClean="0"/>
              <a:t>債権は消滅せず，存続したまま，旧債権者から新債権者へと</a:t>
            </a:r>
            <a:r>
              <a:rPr kumimoji="1" lang="ja-JP" altLang="en-US" b="1" dirty="0" smtClean="0">
                <a:solidFill>
                  <a:srgbClr val="FF0000"/>
                </a:solidFill>
              </a:rPr>
              <a:t>移転</a:t>
            </a:r>
            <a:r>
              <a:rPr kumimoji="1" lang="ja-JP" altLang="en-US" dirty="0" smtClean="0"/>
              <a:t>する。</a:t>
            </a:r>
            <a:endParaRPr kumimoji="1" lang="ja-JP" altLang="en-US" dirty="0"/>
          </a:p>
        </p:txBody>
      </p:sp>
      <p:sp>
        <p:nvSpPr>
          <p:cNvPr id="27" name="テキスト ボックス 26"/>
          <p:cNvSpPr txBox="1"/>
          <p:nvPr/>
        </p:nvSpPr>
        <p:spPr>
          <a:xfrm>
            <a:off x="5076056" y="2278613"/>
            <a:ext cx="3528392" cy="646331"/>
          </a:xfrm>
          <a:prstGeom prst="rect">
            <a:avLst/>
          </a:prstGeom>
          <a:noFill/>
        </p:spPr>
        <p:txBody>
          <a:bodyPr wrap="square" rtlCol="0">
            <a:spAutoFit/>
          </a:bodyPr>
          <a:lstStyle/>
          <a:p>
            <a:r>
              <a:rPr kumimoji="1" lang="ja-JP" altLang="en-US" dirty="0" smtClean="0"/>
              <a:t>債権は</a:t>
            </a:r>
            <a:r>
              <a:rPr kumimoji="1" lang="ja-JP" altLang="en-US" b="1" dirty="0" smtClean="0">
                <a:solidFill>
                  <a:srgbClr val="FF0000"/>
                </a:solidFill>
              </a:rPr>
              <a:t>消滅</a:t>
            </a:r>
            <a:r>
              <a:rPr kumimoji="1" lang="ja-JP" altLang="en-US" dirty="0" smtClean="0"/>
              <a:t>し，新債権者と債務者との間で，新たな債権が発生する。</a:t>
            </a:r>
            <a:endParaRPr kumimoji="1" lang="ja-JP" altLang="en-US" dirty="0"/>
          </a:p>
        </p:txBody>
      </p:sp>
    </p:spTree>
    <p:extLst>
      <p:ext uri="{BB962C8B-B14F-4D97-AF65-F5344CB8AC3E}">
        <p14:creationId xmlns:p14="http://schemas.microsoft.com/office/powerpoint/2010/main" val="225585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26"/>
                                        </p:tgtEl>
                                        <p:attrNameLst>
                                          <p:attrName>style.visibility</p:attrName>
                                        </p:attrNameLst>
                                      </p:cBhvr>
                                      <p:to>
                                        <p:strVal val="visible"/>
                                      </p:to>
                                    </p:set>
                                    <p:animEffect transition="in" filter="wipe(up)">
                                      <p:cBhvr>
                                        <p:cTn id="7" dur="1000"/>
                                        <p:tgtEl>
                                          <p:spTgt spid="26"/>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27"/>
                                        </p:tgtEl>
                                        <p:attrNameLst>
                                          <p:attrName>style.visibility</p:attrName>
                                        </p:attrNameLst>
                                      </p:cBhvr>
                                      <p:to>
                                        <p:strVal val="visible"/>
                                      </p:to>
                                    </p:set>
                                    <p:animEffect transition="in" filter="wipe(up)">
                                      <p:cBhvr>
                                        <p:cTn id="11" dur="1000"/>
                                        <p:tgtEl>
                                          <p:spTgt spid="27"/>
                                        </p:tgtEl>
                                      </p:cBhvr>
                                    </p:animEffect>
                                  </p:childTnLst>
                                </p:cTn>
                              </p:par>
                            </p:childTnLst>
                          </p:cTn>
                        </p:par>
                        <p:par>
                          <p:cTn id="12" fill="hold">
                            <p:stCondLst>
                              <p:cond delay="3000"/>
                            </p:stCondLst>
                            <p:childTnLst>
                              <p:par>
                                <p:cTn id="13" presetID="22" presetClass="entr" presetSubtype="8" fill="hold" grpId="0" nodeType="afterEffect">
                                  <p:stCondLst>
                                    <p:cond delay="50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4000"/>
                            </p:stCondLst>
                            <p:childTnLst>
                              <p:par>
                                <p:cTn id="17" presetID="22" presetClass="entr" presetSubtype="8"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par>
                          <p:cTn id="20" fill="hold">
                            <p:stCondLst>
                              <p:cond delay="45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5000"/>
                            </p:stCondLst>
                            <p:childTnLst>
                              <p:par>
                                <p:cTn id="25" presetID="22" presetClass="entr" presetSubtype="8" fill="hold" grpId="0" nodeType="afterEffect">
                                  <p:stCondLst>
                                    <p:cond delay="100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1500"/>
                                        <p:tgtEl>
                                          <p:spTgt spid="9"/>
                                        </p:tgtEl>
                                      </p:cBhvr>
                                    </p:animEffect>
                                  </p:childTnLst>
                                </p:cTn>
                              </p:par>
                              <p:par>
                                <p:cTn id="28" presetID="10" presetClass="exit" presetSubtype="0" fill="hold" grpId="1" nodeType="withEffect">
                                  <p:stCondLst>
                                    <p:cond delay="1000"/>
                                  </p:stCondLst>
                                  <p:childTnLst>
                                    <p:animEffect transition="out" filter="fade">
                                      <p:cBhvr>
                                        <p:cTn id="29" dur="500"/>
                                        <p:tgtEl>
                                          <p:spTgt spid="8"/>
                                        </p:tgtEl>
                                      </p:cBhvr>
                                    </p:animEffect>
                                    <p:set>
                                      <p:cBhvr>
                                        <p:cTn id="30" dur="1" fill="hold">
                                          <p:stCondLst>
                                            <p:cond delay="499"/>
                                          </p:stCondLst>
                                        </p:cTn>
                                        <p:tgtEl>
                                          <p:spTgt spid="8"/>
                                        </p:tgtEl>
                                        <p:attrNameLst>
                                          <p:attrName>style.visibility</p:attrName>
                                        </p:attrNameLst>
                                      </p:cBhvr>
                                      <p:to>
                                        <p:strVal val="hidden"/>
                                      </p:to>
                                    </p:set>
                                  </p:childTnLst>
                                </p:cTn>
                              </p:par>
                              <p:par>
                                <p:cTn id="31" presetID="22" presetClass="entr" presetSubtype="8" fill="hold" grpId="0" nodeType="withEffect">
                                  <p:stCondLst>
                                    <p:cond delay="2000"/>
                                  </p:stCondLst>
                                  <p:childTnLst>
                                    <p:set>
                                      <p:cBhvr>
                                        <p:cTn id="32" dur="1" fill="hold">
                                          <p:stCondLst>
                                            <p:cond delay="0"/>
                                          </p:stCondLst>
                                        </p:cTn>
                                        <p:tgtEl>
                                          <p:spTgt spid="17"/>
                                        </p:tgtEl>
                                        <p:attrNameLst>
                                          <p:attrName>style.visibility</p:attrName>
                                        </p:attrNameLst>
                                      </p:cBhvr>
                                      <p:to>
                                        <p:strVal val="visible"/>
                                      </p:to>
                                    </p:set>
                                    <p:animEffect transition="in" filter="wipe(left)">
                                      <p:cBhvr>
                                        <p:cTn id="33" dur="500"/>
                                        <p:tgtEl>
                                          <p:spTgt spid="17"/>
                                        </p:tgtEl>
                                      </p:cBhvr>
                                    </p:animEffect>
                                  </p:childTnLst>
                                </p:cTn>
                              </p:par>
                            </p:childTnLst>
                          </p:cTn>
                        </p:par>
                        <p:par>
                          <p:cTn id="34" fill="hold">
                            <p:stCondLst>
                              <p:cond delay="7500"/>
                            </p:stCondLst>
                            <p:childTnLst>
                              <p:par>
                                <p:cTn id="35" presetID="10" presetClass="exit" presetSubtype="0" fill="hold" nodeType="afterEffect">
                                  <p:stCondLst>
                                    <p:cond delay="0"/>
                                  </p:stCondLst>
                                  <p:childTnLst>
                                    <p:animEffect transition="out" filter="fade">
                                      <p:cBhvr>
                                        <p:cTn id="36" dur="500"/>
                                        <p:tgtEl>
                                          <p:spTgt spid="11"/>
                                        </p:tgtEl>
                                      </p:cBhvr>
                                    </p:animEffect>
                                    <p:set>
                                      <p:cBhvr>
                                        <p:cTn id="37" dur="1" fill="hold">
                                          <p:stCondLst>
                                            <p:cond delay="499"/>
                                          </p:stCondLst>
                                        </p:cTn>
                                        <p:tgtEl>
                                          <p:spTgt spid="11"/>
                                        </p:tgtEl>
                                        <p:attrNameLst>
                                          <p:attrName>style.visibility</p:attrName>
                                        </p:attrNameLst>
                                      </p:cBhvr>
                                      <p:to>
                                        <p:strVal val="hidden"/>
                                      </p:to>
                                    </p:set>
                                  </p:childTnLst>
                                </p:cTn>
                              </p:par>
                              <p:par>
                                <p:cTn id="38" presetID="22" presetClass="entr" presetSubtype="1"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up)">
                                      <p:cBhvr>
                                        <p:cTn id="40" dur="2500"/>
                                        <p:tgtEl>
                                          <p:spTgt spid="18"/>
                                        </p:tgtEl>
                                      </p:cBhvr>
                                    </p:animEffect>
                                  </p:childTnLst>
                                </p:cTn>
                              </p:par>
                              <p:par>
                                <p:cTn id="41" presetID="10" presetClass="entr" presetSubtype="0" fill="hold" nodeType="withEffect">
                                  <p:stCondLst>
                                    <p:cond delay="25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par>
                                <p:cTn id="44" presetID="10" presetClass="exit" presetSubtype="0" fill="hold" nodeType="withEffect">
                                  <p:stCondLst>
                                    <p:cond delay="500"/>
                                  </p:stCondLst>
                                  <p:childTnLst>
                                    <p:animEffect transition="out" filter="fade">
                                      <p:cBhvr>
                                        <p:cTn id="45" dur="500"/>
                                        <p:tgtEl>
                                          <p:spTgt spid="15"/>
                                        </p:tgtEl>
                                      </p:cBhvr>
                                    </p:animEffect>
                                    <p:set>
                                      <p:cBhvr>
                                        <p:cTn id="46" dur="1" fill="hold">
                                          <p:stCondLst>
                                            <p:cond delay="499"/>
                                          </p:stCondLst>
                                        </p:cTn>
                                        <p:tgtEl>
                                          <p:spTgt spid="15"/>
                                        </p:tgtEl>
                                        <p:attrNameLst>
                                          <p:attrName>style.visibility</p:attrName>
                                        </p:attrNameLst>
                                      </p:cBhvr>
                                      <p:to>
                                        <p:strVal val="hidden"/>
                                      </p:to>
                                    </p:set>
                                  </p:childTnLst>
                                </p:cTn>
                              </p:par>
                              <p:par>
                                <p:cTn id="47" presetID="10" presetClass="entr" presetSubtype="0" fill="hold" nodeType="withEffect">
                                  <p:stCondLst>
                                    <p:cond delay="75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500"/>
                                        <p:tgtEl>
                                          <p:spTgt spid="13"/>
                                        </p:tgtEl>
                                      </p:cBhvr>
                                    </p:animEffect>
                                  </p:childTnLst>
                                </p:cTn>
                              </p:par>
                              <p:par>
                                <p:cTn id="50" presetID="10" presetClass="exit" presetSubtype="0" fill="hold" nodeType="withEffect">
                                  <p:stCondLst>
                                    <p:cond delay="1000"/>
                                  </p:stCondLst>
                                  <p:childTnLst>
                                    <p:animEffect transition="out" filter="fade">
                                      <p:cBhvr>
                                        <p:cTn id="51" dur="500"/>
                                        <p:tgtEl>
                                          <p:spTgt spid="13"/>
                                        </p:tgtEl>
                                      </p:cBhvr>
                                    </p:animEffect>
                                    <p:set>
                                      <p:cBhvr>
                                        <p:cTn id="52" dur="1" fill="hold">
                                          <p:stCondLst>
                                            <p:cond delay="499"/>
                                          </p:stCondLst>
                                        </p:cTn>
                                        <p:tgtEl>
                                          <p:spTgt spid="13"/>
                                        </p:tgtEl>
                                        <p:attrNameLst>
                                          <p:attrName>style.visibility</p:attrName>
                                        </p:attrNameLst>
                                      </p:cBhvr>
                                      <p:to>
                                        <p:strVal val="hidden"/>
                                      </p:to>
                                    </p:set>
                                  </p:childTnLst>
                                </p:cTn>
                              </p:par>
                              <p:par>
                                <p:cTn id="53" presetID="10" presetClass="entr" presetSubtype="0" fill="hold" nodeType="withEffect">
                                  <p:stCondLst>
                                    <p:cond delay="125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childTnLst>
                                </p:cTn>
                              </p:par>
                              <p:par>
                                <p:cTn id="56" presetID="10" presetClass="exit" presetSubtype="0" fill="hold" nodeType="withEffect">
                                  <p:stCondLst>
                                    <p:cond delay="1500"/>
                                  </p:stCondLst>
                                  <p:childTnLst>
                                    <p:animEffect transition="out" filter="fade">
                                      <p:cBhvr>
                                        <p:cTn id="57" dur="500"/>
                                        <p:tgtEl>
                                          <p:spTgt spid="14"/>
                                        </p:tgtEl>
                                      </p:cBhvr>
                                    </p:animEffect>
                                    <p:set>
                                      <p:cBhvr>
                                        <p:cTn id="58" dur="1" fill="hold">
                                          <p:stCondLst>
                                            <p:cond delay="499"/>
                                          </p:stCondLst>
                                        </p:cTn>
                                        <p:tgtEl>
                                          <p:spTgt spid="14"/>
                                        </p:tgtEl>
                                        <p:attrNameLst>
                                          <p:attrName>style.visibility</p:attrName>
                                        </p:attrNameLst>
                                      </p:cBhvr>
                                      <p:to>
                                        <p:strVal val="hidden"/>
                                      </p:to>
                                    </p:set>
                                  </p:childTnLst>
                                </p:cTn>
                              </p:par>
                              <p:par>
                                <p:cTn id="59" presetID="10" presetClass="entr" presetSubtype="0" fill="hold" nodeType="withEffect">
                                  <p:stCondLst>
                                    <p:cond delay="175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500"/>
                                        <p:tgtEl>
                                          <p:spTgt spid="12"/>
                                        </p:tgtEl>
                                      </p:cBhvr>
                                    </p:animEffect>
                                  </p:childTnLst>
                                </p:cTn>
                              </p:par>
                              <p:par>
                                <p:cTn id="62" presetID="10" presetClass="entr" presetSubtype="0" fill="hold" nodeType="withEffect">
                                  <p:stCondLst>
                                    <p:cond delay="200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500"/>
                                        <p:tgtEl>
                                          <p:spTgt spid="16"/>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wipe(left)">
                                      <p:cBhvr>
                                        <p:cTn id="69" dur="500"/>
                                        <p:tgtEl>
                                          <p:spTgt spid="19"/>
                                        </p:tgtEl>
                                      </p:cBhvr>
                                    </p:animEffect>
                                  </p:childTnLst>
                                </p:cTn>
                              </p:par>
                            </p:childTnLst>
                          </p:cTn>
                        </p:par>
                        <p:par>
                          <p:cTn id="70" fill="hold">
                            <p:stCondLst>
                              <p:cond delay="500"/>
                            </p:stCondLst>
                            <p:childTnLst>
                              <p:par>
                                <p:cTn id="71" presetID="22" presetClass="entr" presetSubtype="8" fill="hold"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wipe(left)">
                                      <p:cBhvr>
                                        <p:cTn id="73" dur="500"/>
                                        <p:tgtEl>
                                          <p:spTgt spid="22"/>
                                        </p:tgtEl>
                                      </p:cBhvr>
                                    </p:animEffect>
                                  </p:childTnLst>
                                </p:cTn>
                              </p:par>
                            </p:childTnLst>
                          </p:cTn>
                        </p:par>
                        <p:par>
                          <p:cTn id="74" fill="hold">
                            <p:stCondLst>
                              <p:cond delay="1000"/>
                            </p:stCondLst>
                            <p:childTnLst>
                              <p:par>
                                <p:cTn id="75" presetID="22" presetClass="entr" presetSubtype="8" fill="hold" grpId="0" nodeType="after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wipe(left)">
                                      <p:cBhvr>
                                        <p:cTn id="77" dur="500"/>
                                        <p:tgtEl>
                                          <p:spTgt spid="21"/>
                                        </p:tgtEl>
                                      </p:cBhvr>
                                    </p:animEffect>
                                  </p:childTnLst>
                                </p:cTn>
                              </p:par>
                            </p:childTnLst>
                          </p:cTn>
                        </p:par>
                        <p:par>
                          <p:cTn id="78" fill="hold">
                            <p:stCondLst>
                              <p:cond delay="1500"/>
                            </p:stCondLst>
                            <p:childTnLst>
                              <p:par>
                                <p:cTn id="79" presetID="22" presetClass="entr" presetSubtype="8" fill="hold" grpId="0" nodeType="afterEffect">
                                  <p:stCondLst>
                                    <p:cond delay="250"/>
                                  </p:stCondLst>
                                  <p:childTnLst>
                                    <p:set>
                                      <p:cBhvr>
                                        <p:cTn id="80" dur="1" fill="hold">
                                          <p:stCondLst>
                                            <p:cond delay="0"/>
                                          </p:stCondLst>
                                        </p:cTn>
                                        <p:tgtEl>
                                          <p:spTgt spid="20"/>
                                        </p:tgtEl>
                                        <p:attrNameLst>
                                          <p:attrName>style.visibility</p:attrName>
                                        </p:attrNameLst>
                                      </p:cBhvr>
                                      <p:to>
                                        <p:strVal val="visible"/>
                                      </p:to>
                                    </p:set>
                                    <p:animEffect transition="in" filter="wipe(left)">
                                      <p:cBhvr>
                                        <p:cTn id="81" dur="500"/>
                                        <p:tgtEl>
                                          <p:spTgt spid="20"/>
                                        </p:tgtEl>
                                      </p:cBhvr>
                                    </p:animEffect>
                                  </p:childTnLst>
                                </p:cTn>
                              </p:par>
                              <p:par>
                                <p:cTn id="82" presetID="10" presetClass="exit" presetSubtype="0" fill="hold" grpId="1" nodeType="withEffect">
                                  <p:stCondLst>
                                    <p:cond delay="250"/>
                                  </p:stCondLst>
                                  <p:childTnLst>
                                    <p:animEffect transition="out" filter="fade">
                                      <p:cBhvr>
                                        <p:cTn id="83" dur="500"/>
                                        <p:tgtEl>
                                          <p:spTgt spid="19"/>
                                        </p:tgtEl>
                                      </p:cBhvr>
                                    </p:animEffect>
                                    <p:set>
                                      <p:cBhvr>
                                        <p:cTn id="84" dur="1" fill="hold">
                                          <p:stCondLst>
                                            <p:cond delay="499"/>
                                          </p:stCondLst>
                                        </p:cTn>
                                        <p:tgtEl>
                                          <p:spTgt spid="19"/>
                                        </p:tgtEl>
                                        <p:attrNameLst>
                                          <p:attrName>style.visibility</p:attrName>
                                        </p:attrNameLst>
                                      </p:cBhvr>
                                      <p:to>
                                        <p:strVal val="hidden"/>
                                      </p:to>
                                    </p:set>
                                  </p:childTnLst>
                                </p:cTn>
                              </p:par>
                              <p:par>
                                <p:cTn id="85" presetID="22" presetClass="entr" presetSubtype="8" fill="hold" grpId="0" nodeType="withEffect">
                                  <p:stCondLst>
                                    <p:cond delay="25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childTnLst>
                          </p:cTn>
                        </p:par>
                        <p:par>
                          <p:cTn id="88" fill="hold">
                            <p:stCondLst>
                              <p:cond delay="2250"/>
                            </p:stCondLst>
                            <p:childTnLst>
                              <p:par>
                                <p:cTn id="89" presetID="10" presetClass="exit" presetSubtype="0" fill="hold" nodeType="afterEffect">
                                  <p:stCondLst>
                                    <p:cond delay="300"/>
                                  </p:stCondLst>
                                  <p:childTnLst>
                                    <p:animEffect transition="out" filter="fade">
                                      <p:cBhvr>
                                        <p:cTn id="90" dur="500"/>
                                        <p:tgtEl>
                                          <p:spTgt spid="22"/>
                                        </p:tgtEl>
                                      </p:cBhvr>
                                    </p:animEffect>
                                    <p:set>
                                      <p:cBhvr>
                                        <p:cTn id="91" dur="1" fill="hold">
                                          <p:stCondLst>
                                            <p:cond delay="499"/>
                                          </p:stCondLst>
                                        </p:cTn>
                                        <p:tgtEl>
                                          <p:spTgt spid="22"/>
                                        </p:tgtEl>
                                        <p:attrNameLst>
                                          <p:attrName>style.visibility</p:attrName>
                                        </p:attrNameLst>
                                      </p:cBhvr>
                                      <p:to>
                                        <p:strVal val="hidden"/>
                                      </p:to>
                                    </p:set>
                                  </p:childTnLst>
                                </p:cTn>
                              </p:par>
                              <p:par>
                                <p:cTn id="92" presetID="10" presetClass="entr" presetSubtype="0" fill="hold" nodeType="withEffect">
                                  <p:stCondLst>
                                    <p:cond delay="1000"/>
                                  </p:stCondLst>
                                  <p:childTnLst>
                                    <p:set>
                                      <p:cBhvr>
                                        <p:cTn id="93" dur="1" fill="hold">
                                          <p:stCondLst>
                                            <p:cond delay="0"/>
                                          </p:stCondLst>
                                        </p:cTn>
                                        <p:tgtEl>
                                          <p:spTgt spid="24"/>
                                        </p:tgtEl>
                                        <p:attrNameLst>
                                          <p:attrName>style.visibility</p:attrName>
                                        </p:attrNameLst>
                                      </p:cBhvr>
                                      <p:to>
                                        <p:strVal val="visible"/>
                                      </p:to>
                                    </p:set>
                                    <p:animEffect transition="in" filter="fade">
                                      <p:cBhvr>
                                        <p:cTn id="94" dur="500"/>
                                        <p:tgtEl>
                                          <p:spTgt spid="24"/>
                                        </p:tgtEl>
                                      </p:cBhvr>
                                    </p:animEffect>
                                  </p:childTnLst>
                                </p:cTn>
                              </p:par>
                              <p:par>
                                <p:cTn id="95" presetID="22" presetClass="entr" presetSubtype="4" fill="hold" nodeType="withEffect">
                                  <p:stCondLst>
                                    <p:cond delay="1000"/>
                                  </p:stCondLst>
                                  <p:childTnLst>
                                    <p:set>
                                      <p:cBhvr>
                                        <p:cTn id="96" dur="1" fill="hold">
                                          <p:stCondLst>
                                            <p:cond delay="0"/>
                                          </p:stCondLst>
                                        </p:cTn>
                                        <p:tgtEl>
                                          <p:spTgt spid="23"/>
                                        </p:tgtEl>
                                        <p:attrNameLst>
                                          <p:attrName>style.visibility</p:attrName>
                                        </p:attrNameLst>
                                      </p:cBhvr>
                                      <p:to>
                                        <p:strVal val="visible"/>
                                      </p:to>
                                    </p:set>
                                    <p:animEffect transition="in" filter="wipe(down)">
                                      <p:cBhvr>
                                        <p:cTn id="9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10" grpId="0" animBg="1"/>
      <p:bldP spid="17" grpId="0" animBg="1"/>
      <p:bldP spid="18" grpId="0" animBg="1"/>
      <p:bldP spid="19" grpId="0" animBg="1"/>
      <p:bldP spid="19" grpId="1" animBg="1"/>
      <p:bldP spid="20" grpId="0" animBg="1"/>
      <p:bldP spid="21" grpId="0" animBg="1"/>
      <p:bldP spid="25" grpId="0" animBg="1"/>
      <p:bldP spid="26" grpId="0"/>
      <p:bldP spid="2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t>連帯債務を理解するための前提</a:t>
            </a:r>
            <a:r>
              <a:rPr lang="ja-JP" altLang="en-US" sz="3600" dirty="0" smtClean="0"/>
              <a:t>（</a:t>
            </a:r>
            <a:r>
              <a:rPr lang="en-US" altLang="ja-JP" sz="3600" dirty="0" smtClean="0"/>
              <a:t>2/3</a:t>
            </a:r>
            <a:r>
              <a:rPr lang="ja-JP" altLang="en-US" sz="3600" dirty="0" smtClean="0"/>
              <a:t>）</a:t>
            </a:r>
            <a:r>
              <a:rPr lang="en-US" altLang="ja-JP" sz="3600" dirty="0" smtClean="0"/>
              <a:t/>
            </a:r>
            <a:br>
              <a:rPr lang="en-US" altLang="ja-JP" sz="3600" dirty="0" smtClean="0"/>
            </a:br>
            <a:r>
              <a:rPr lang="ja-JP" altLang="en-US" sz="3100" dirty="0" smtClean="0"/>
              <a:t>債権の法定移転としての「弁済による代位」</a:t>
            </a:r>
            <a:endParaRPr kumimoji="1" lang="ja-JP" altLang="en-US" sz="31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
        <p:nvSpPr>
          <p:cNvPr id="6" name="テキスト プレースホルダー 6"/>
          <p:cNvSpPr txBox="1">
            <a:spLocks/>
          </p:cNvSpPr>
          <p:nvPr/>
        </p:nvSpPr>
        <p:spPr>
          <a:xfrm>
            <a:off x="459804" y="1535113"/>
            <a:ext cx="4040188" cy="6697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514350" indent="-514350" algn="ctr">
              <a:buFont typeface="+mj-lt"/>
              <a:buAutoNum type="arabicPeriod"/>
            </a:pPr>
            <a:r>
              <a:rPr lang="ja-JP" altLang="en-US" dirty="0" smtClean="0"/>
              <a:t>債権の法定移転</a:t>
            </a:r>
            <a:endParaRPr lang="en-US" altLang="ja-JP" dirty="0" smtClean="0"/>
          </a:p>
        </p:txBody>
      </p:sp>
      <p:sp>
        <p:nvSpPr>
          <p:cNvPr id="7" name="テキスト プレースホルダー 8"/>
          <p:cNvSpPr txBox="1">
            <a:spLocks/>
          </p:cNvSpPr>
          <p:nvPr/>
        </p:nvSpPr>
        <p:spPr>
          <a:xfrm>
            <a:off x="4716016" y="1535113"/>
            <a:ext cx="4041775" cy="5977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514350" indent="-514350" algn="ctr">
              <a:buFont typeface="+mj-lt"/>
              <a:buAutoNum type="arabicPeriod" startAt="2"/>
            </a:pPr>
            <a:r>
              <a:rPr lang="ja-JP" altLang="en-US" smtClean="0"/>
              <a:t>債権者に代位</a:t>
            </a:r>
            <a:endParaRPr lang="ja-JP" altLang="en-US" dirty="0"/>
          </a:p>
        </p:txBody>
      </p:sp>
      <p:sp>
        <p:nvSpPr>
          <p:cNvPr id="8" name="円/楕円 7"/>
          <p:cNvSpPr/>
          <p:nvPr/>
        </p:nvSpPr>
        <p:spPr>
          <a:xfrm>
            <a:off x="550992" y="3214989"/>
            <a:ext cx="1584176" cy="57606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9" name="円/楕円 8"/>
          <p:cNvSpPr/>
          <p:nvPr/>
        </p:nvSpPr>
        <p:spPr>
          <a:xfrm>
            <a:off x="550992" y="4941168"/>
            <a:ext cx="1584176" cy="57606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第三者</a:t>
            </a:r>
            <a:endParaRPr kumimoji="1" lang="ja-JP" altLang="en-US" dirty="0"/>
          </a:p>
        </p:txBody>
      </p:sp>
      <p:sp>
        <p:nvSpPr>
          <p:cNvPr id="10" name="円/楕円 9"/>
          <p:cNvSpPr/>
          <p:nvPr/>
        </p:nvSpPr>
        <p:spPr>
          <a:xfrm>
            <a:off x="2999264" y="3214989"/>
            <a:ext cx="1584176"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cxnSp>
        <p:nvCxnSpPr>
          <p:cNvPr id="11" name="直線矢印コネクタ 10"/>
          <p:cNvCxnSpPr>
            <a:stCxn id="8" idx="6"/>
            <a:endCxn id="10" idx="2"/>
          </p:cNvCxnSpPr>
          <p:nvPr/>
        </p:nvCxnSpPr>
        <p:spPr>
          <a:xfrm>
            <a:off x="2135168" y="3503021"/>
            <a:ext cx="8640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直線矢印コネクタ 11"/>
          <p:cNvCxnSpPr>
            <a:stCxn id="9" idx="6"/>
            <a:endCxn id="10" idx="4"/>
          </p:cNvCxnSpPr>
          <p:nvPr/>
        </p:nvCxnSpPr>
        <p:spPr>
          <a:xfrm flipV="1">
            <a:off x="2135168" y="3791053"/>
            <a:ext cx="1656184" cy="14381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直線矢印コネクタ 12"/>
          <p:cNvCxnSpPr>
            <a:endCxn id="10" idx="3"/>
          </p:cNvCxnSpPr>
          <p:nvPr/>
        </p:nvCxnSpPr>
        <p:spPr>
          <a:xfrm flipV="1">
            <a:off x="1703120" y="3706690"/>
            <a:ext cx="1528141" cy="6594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直線矢印コネクタ 13"/>
          <p:cNvCxnSpPr/>
          <p:nvPr/>
        </p:nvCxnSpPr>
        <p:spPr>
          <a:xfrm flipV="1">
            <a:off x="1847136" y="3791054"/>
            <a:ext cx="1656184" cy="10781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直線矢印コネクタ 14"/>
          <p:cNvCxnSpPr/>
          <p:nvPr/>
        </p:nvCxnSpPr>
        <p:spPr>
          <a:xfrm flipV="1">
            <a:off x="1847136" y="3645024"/>
            <a:ext cx="1224136" cy="2504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直線矢印コネクタ 15"/>
          <p:cNvCxnSpPr/>
          <p:nvPr/>
        </p:nvCxnSpPr>
        <p:spPr>
          <a:xfrm>
            <a:off x="2140678" y="3503021"/>
            <a:ext cx="864096" cy="0"/>
          </a:xfrm>
          <a:prstGeom prst="straightConnector1">
            <a:avLst/>
          </a:prstGeom>
          <a:ln w="38100">
            <a:prstDash val="sysDot"/>
            <a:tailEnd type="arrow"/>
          </a:ln>
        </p:spPr>
        <p:style>
          <a:lnRef idx="2">
            <a:schemeClr val="accent1"/>
          </a:lnRef>
          <a:fillRef idx="0">
            <a:schemeClr val="accent1"/>
          </a:fillRef>
          <a:effectRef idx="1">
            <a:schemeClr val="accent1"/>
          </a:effectRef>
          <a:fontRef idx="minor">
            <a:schemeClr val="tx1"/>
          </a:fontRef>
        </p:style>
      </p:cxnSp>
      <p:sp>
        <p:nvSpPr>
          <p:cNvPr id="17" name="円/楕円 16"/>
          <p:cNvSpPr/>
          <p:nvPr/>
        </p:nvSpPr>
        <p:spPr>
          <a:xfrm>
            <a:off x="539552" y="3194162"/>
            <a:ext cx="1584176" cy="576064"/>
          </a:xfrm>
          <a:prstGeom prst="ellipse">
            <a:avLst/>
          </a:prstGeom>
          <a:ln>
            <a:prstDash val="sysDot"/>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dirty="0"/>
              <a:t>弁済済み</a:t>
            </a:r>
            <a:r>
              <a:rPr kumimoji="1" lang="ja-JP" altLang="en-US" dirty="0" smtClean="0"/>
              <a:t>債権者</a:t>
            </a:r>
            <a:endParaRPr kumimoji="1" lang="ja-JP" altLang="en-US" dirty="0"/>
          </a:p>
        </p:txBody>
      </p:sp>
      <p:sp>
        <p:nvSpPr>
          <p:cNvPr id="18" name="円弧 17"/>
          <p:cNvSpPr/>
          <p:nvPr/>
        </p:nvSpPr>
        <p:spPr>
          <a:xfrm rot="17478536">
            <a:off x="2133605" y="3308994"/>
            <a:ext cx="1628127" cy="1176116"/>
          </a:xfrm>
          <a:prstGeom prst="arc">
            <a:avLst>
              <a:gd name="adj1" fmla="val 10246856"/>
              <a:gd name="adj2" fmla="val 17341974"/>
            </a:avLst>
          </a:prstGeom>
          <a:ln w="38100">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楕円 18"/>
          <p:cNvSpPr/>
          <p:nvPr/>
        </p:nvSpPr>
        <p:spPr>
          <a:xfrm>
            <a:off x="4881816" y="3214989"/>
            <a:ext cx="1584176" cy="57606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20" name="円/楕円 19"/>
          <p:cNvSpPr/>
          <p:nvPr/>
        </p:nvSpPr>
        <p:spPr>
          <a:xfrm>
            <a:off x="4881816" y="4941168"/>
            <a:ext cx="1584176" cy="57606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第三者</a:t>
            </a:r>
            <a:endParaRPr kumimoji="1" lang="ja-JP" altLang="en-US" dirty="0"/>
          </a:p>
        </p:txBody>
      </p:sp>
      <p:sp>
        <p:nvSpPr>
          <p:cNvPr id="21" name="円/楕円 20"/>
          <p:cNvSpPr/>
          <p:nvPr/>
        </p:nvSpPr>
        <p:spPr>
          <a:xfrm>
            <a:off x="7330088" y="3214989"/>
            <a:ext cx="1584176"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cxnSp>
        <p:nvCxnSpPr>
          <p:cNvPr id="22" name="直線矢印コネクタ 21"/>
          <p:cNvCxnSpPr>
            <a:stCxn id="19" idx="6"/>
            <a:endCxn id="21" idx="2"/>
          </p:cNvCxnSpPr>
          <p:nvPr/>
        </p:nvCxnSpPr>
        <p:spPr>
          <a:xfrm>
            <a:off x="6465992" y="3503021"/>
            <a:ext cx="8640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テキスト ボックス 22"/>
          <p:cNvSpPr txBox="1"/>
          <p:nvPr/>
        </p:nvSpPr>
        <p:spPr>
          <a:xfrm>
            <a:off x="467544" y="2060848"/>
            <a:ext cx="4032448" cy="923330"/>
          </a:xfrm>
          <a:prstGeom prst="rect">
            <a:avLst/>
          </a:prstGeom>
          <a:noFill/>
        </p:spPr>
        <p:txBody>
          <a:bodyPr wrap="square" rtlCol="0">
            <a:spAutoFit/>
          </a:bodyPr>
          <a:lstStyle/>
          <a:p>
            <a:r>
              <a:rPr kumimoji="1" lang="ja-JP" altLang="en-US" dirty="0" smtClean="0"/>
              <a:t>第三者の弁済によって，債権は消滅せず，債権は，自動的に第三者に移転する（法定移転なので対抗要件は不要）。</a:t>
            </a:r>
            <a:endParaRPr kumimoji="1" lang="ja-JP" altLang="en-US" dirty="0"/>
          </a:p>
        </p:txBody>
      </p:sp>
      <p:sp>
        <p:nvSpPr>
          <p:cNvPr id="24" name="テキスト ボックス 23"/>
          <p:cNvSpPr txBox="1"/>
          <p:nvPr/>
        </p:nvSpPr>
        <p:spPr>
          <a:xfrm>
            <a:off x="4860032" y="2060848"/>
            <a:ext cx="4032448" cy="923330"/>
          </a:xfrm>
          <a:prstGeom prst="rect">
            <a:avLst/>
          </a:prstGeom>
          <a:noFill/>
        </p:spPr>
        <p:txBody>
          <a:bodyPr wrap="square" rtlCol="0">
            <a:spAutoFit/>
          </a:bodyPr>
          <a:lstStyle/>
          <a:p>
            <a:r>
              <a:rPr kumimoji="1" lang="ja-JP" altLang="en-US" dirty="0" smtClean="0"/>
              <a:t>第三者の弁済によって，満足した債権者はその地位を退き，第三者が債権者の地位に就く。</a:t>
            </a:r>
            <a:endParaRPr kumimoji="1" lang="ja-JP" altLang="en-US" dirty="0"/>
          </a:p>
        </p:txBody>
      </p:sp>
      <p:sp>
        <p:nvSpPr>
          <p:cNvPr id="25" name="円弧 24"/>
          <p:cNvSpPr/>
          <p:nvPr/>
        </p:nvSpPr>
        <p:spPr>
          <a:xfrm>
            <a:off x="5439472" y="3791054"/>
            <a:ext cx="572688" cy="1150113"/>
          </a:xfrm>
          <a:prstGeom prst="arc">
            <a:avLst>
              <a:gd name="adj1" fmla="val 5380996"/>
              <a:gd name="adj2" fmla="val 15506440"/>
            </a:avLst>
          </a:prstGeom>
          <a:ln w="38100">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テキスト ボックス 25"/>
          <p:cNvSpPr txBox="1"/>
          <p:nvPr/>
        </p:nvSpPr>
        <p:spPr>
          <a:xfrm>
            <a:off x="4716016" y="4221088"/>
            <a:ext cx="648072" cy="369332"/>
          </a:xfrm>
          <a:prstGeom prst="rect">
            <a:avLst/>
          </a:prstGeom>
          <a:noFill/>
        </p:spPr>
        <p:txBody>
          <a:bodyPr wrap="square" rtlCol="0">
            <a:spAutoFit/>
          </a:bodyPr>
          <a:lstStyle/>
          <a:p>
            <a:r>
              <a:rPr kumimoji="1" lang="ja-JP" altLang="en-US" dirty="0" smtClean="0"/>
              <a:t>弁済</a:t>
            </a:r>
            <a:endParaRPr kumimoji="1" lang="ja-JP" altLang="en-US" dirty="0"/>
          </a:p>
        </p:txBody>
      </p:sp>
      <p:sp>
        <p:nvSpPr>
          <p:cNvPr id="27" name="円弧 26"/>
          <p:cNvSpPr/>
          <p:nvPr/>
        </p:nvSpPr>
        <p:spPr>
          <a:xfrm>
            <a:off x="1046984" y="3791054"/>
            <a:ext cx="572688" cy="1148099"/>
          </a:xfrm>
          <a:prstGeom prst="arc">
            <a:avLst>
              <a:gd name="adj1" fmla="val 5380996"/>
              <a:gd name="adj2" fmla="val 15506440"/>
            </a:avLst>
          </a:prstGeom>
          <a:ln w="38100">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テキスト ボックス 27"/>
          <p:cNvSpPr txBox="1"/>
          <p:nvPr/>
        </p:nvSpPr>
        <p:spPr>
          <a:xfrm>
            <a:off x="332379" y="4221088"/>
            <a:ext cx="651448" cy="369332"/>
          </a:xfrm>
          <a:prstGeom prst="rect">
            <a:avLst/>
          </a:prstGeom>
          <a:noFill/>
        </p:spPr>
        <p:txBody>
          <a:bodyPr wrap="square" rtlCol="0">
            <a:spAutoFit/>
          </a:bodyPr>
          <a:lstStyle/>
          <a:p>
            <a:r>
              <a:rPr kumimoji="1" lang="ja-JP" altLang="en-US" dirty="0" smtClean="0"/>
              <a:t>弁済</a:t>
            </a:r>
            <a:endParaRPr kumimoji="1" lang="ja-JP" altLang="en-US" dirty="0"/>
          </a:p>
        </p:txBody>
      </p:sp>
      <p:sp>
        <p:nvSpPr>
          <p:cNvPr id="31" name="テキスト ボックス 30"/>
          <p:cNvSpPr txBox="1"/>
          <p:nvPr/>
        </p:nvSpPr>
        <p:spPr>
          <a:xfrm>
            <a:off x="550992" y="5495976"/>
            <a:ext cx="3949000" cy="400110"/>
          </a:xfrm>
          <a:prstGeom prst="rect">
            <a:avLst/>
          </a:prstGeom>
          <a:noFill/>
        </p:spPr>
        <p:txBody>
          <a:bodyPr wrap="square" rtlCol="0">
            <a:spAutoFit/>
          </a:bodyPr>
          <a:lstStyle/>
          <a:p>
            <a:pPr algn="ctr"/>
            <a:r>
              <a:rPr kumimoji="1" lang="ja-JP" altLang="en-US" sz="2000" dirty="0" smtClean="0"/>
              <a:t>債権の</a:t>
            </a:r>
            <a:r>
              <a:rPr kumimoji="1" lang="ja-JP" altLang="en-US" sz="2000" b="1" dirty="0" smtClean="0">
                <a:solidFill>
                  <a:srgbClr val="FF0000"/>
                </a:solidFill>
              </a:rPr>
              <a:t>移転</a:t>
            </a:r>
            <a:r>
              <a:rPr kumimoji="1" lang="ja-JP" altLang="en-US" sz="2000" dirty="0" smtClean="0"/>
              <a:t>が強調されている。</a:t>
            </a:r>
            <a:endParaRPr kumimoji="1" lang="ja-JP" altLang="en-US" sz="2000" dirty="0"/>
          </a:p>
        </p:txBody>
      </p:sp>
      <p:sp>
        <p:nvSpPr>
          <p:cNvPr id="32" name="テキスト ボックス 31"/>
          <p:cNvSpPr txBox="1"/>
          <p:nvPr/>
        </p:nvSpPr>
        <p:spPr>
          <a:xfrm>
            <a:off x="4355976" y="5475149"/>
            <a:ext cx="4558288" cy="646331"/>
          </a:xfrm>
          <a:prstGeom prst="rect">
            <a:avLst/>
          </a:prstGeom>
          <a:noFill/>
        </p:spPr>
        <p:txBody>
          <a:bodyPr wrap="square" rtlCol="0">
            <a:spAutoFit/>
          </a:bodyPr>
          <a:lstStyle/>
          <a:p>
            <a:pPr algn="ctr"/>
            <a:r>
              <a:rPr kumimoji="1" lang="ja-JP" altLang="en-US" dirty="0" smtClean="0"/>
              <a:t>債権の</a:t>
            </a:r>
            <a:r>
              <a:rPr kumimoji="1" lang="ja-JP" altLang="en-US" b="1" dirty="0" smtClean="0">
                <a:solidFill>
                  <a:srgbClr val="FF0000"/>
                </a:solidFill>
              </a:rPr>
              <a:t>不消滅</a:t>
            </a:r>
            <a:r>
              <a:rPr kumimoji="1" lang="ja-JP" altLang="en-US" dirty="0" smtClean="0"/>
              <a:t>が強調されている。</a:t>
            </a:r>
            <a:r>
              <a:rPr lang="ja-JP" altLang="en-US" dirty="0" smtClean="0"/>
              <a:t>表現</a:t>
            </a:r>
            <a:r>
              <a:rPr lang="ja-JP" altLang="en-US" dirty="0"/>
              <a:t>の違いだけ</a:t>
            </a:r>
            <a:r>
              <a:rPr lang="ja-JP" altLang="en-US" dirty="0" smtClean="0"/>
              <a:t>で，</a:t>
            </a:r>
            <a:r>
              <a:rPr lang="ja-JP" altLang="en-US" b="1" dirty="0" smtClean="0">
                <a:solidFill>
                  <a:srgbClr val="FF0000"/>
                </a:solidFill>
              </a:rPr>
              <a:t>効果は同じ</a:t>
            </a:r>
            <a:r>
              <a:rPr lang="ja-JP" altLang="en-US" dirty="0" smtClean="0"/>
              <a:t>。</a:t>
            </a:r>
            <a:r>
              <a:rPr lang="ja-JP" altLang="en-US" dirty="0" smtClean="0"/>
              <a:t>←</a:t>
            </a:r>
            <a:r>
              <a:rPr lang="en-US" altLang="ja-JP" dirty="0" err="1" smtClean="0"/>
              <a:t>Yu.Jin</a:t>
            </a:r>
            <a:r>
              <a:rPr lang="ja-JP" altLang="en-US" dirty="0" err="1" smtClean="0"/>
              <a:t>，</a:t>
            </a:r>
            <a:r>
              <a:rPr lang="en-US" altLang="ja-JP" dirty="0" err="1" smtClean="0"/>
              <a:t>Tak.Son</a:t>
            </a:r>
            <a:endParaRPr kumimoji="1" lang="ja-JP" altLang="en-US" dirty="0"/>
          </a:p>
        </p:txBody>
      </p:sp>
    </p:spTree>
    <p:extLst>
      <p:ext uri="{BB962C8B-B14F-4D97-AF65-F5344CB8AC3E}">
        <p14:creationId xmlns:p14="http://schemas.microsoft.com/office/powerpoint/2010/main" val="126637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23"/>
                                        </p:tgtEl>
                                        <p:attrNameLst>
                                          <p:attrName>style.visibility</p:attrName>
                                        </p:attrNameLst>
                                      </p:cBhvr>
                                      <p:to>
                                        <p:strVal val="visible"/>
                                      </p:to>
                                    </p:set>
                                    <p:animEffect transition="in" filter="wipe(up)">
                                      <p:cBhvr>
                                        <p:cTn id="7" dur="1000"/>
                                        <p:tgtEl>
                                          <p:spTgt spid="23"/>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24"/>
                                        </p:tgtEl>
                                        <p:attrNameLst>
                                          <p:attrName>style.visibility</p:attrName>
                                        </p:attrNameLst>
                                      </p:cBhvr>
                                      <p:to>
                                        <p:strVal val="visible"/>
                                      </p:to>
                                    </p:set>
                                    <p:animEffect transition="in" filter="wipe(up)">
                                      <p:cBhvr>
                                        <p:cTn id="11" dur="1000"/>
                                        <p:tgtEl>
                                          <p:spTgt spid="24"/>
                                        </p:tgtEl>
                                      </p:cBhvr>
                                    </p:animEffect>
                                  </p:childTnLst>
                                </p:cTn>
                              </p:par>
                            </p:childTnLst>
                          </p:cTn>
                        </p:par>
                        <p:par>
                          <p:cTn id="12" fill="hold">
                            <p:stCondLst>
                              <p:cond delay="3000"/>
                            </p:stCondLst>
                            <p:childTnLst>
                              <p:par>
                                <p:cTn id="13" presetID="22" presetClass="entr" presetSubtype="8" fill="hold" grpId="0" nodeType="afterEffect">
                                  <p:stCondLst>
                                    <p:cond delay="50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4000"/>
                            </p:stCondLst>
                            <p:childTnLst>
                              <p:par>
                                <p:cTn id="17" presetID="22" presetClass="entr" presetSubtype="8"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par>
                          <p:cTn id="20" fill="hold">
                            <p:stCondLst>
                              <p:cond delay="45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5000"/>
                            </p:stCondLst>
                            <p:childTnLst>
                              <p:par>
                                <p:cTn id="25" presetID="22" presetClass="entr" presetSubtype="8" fill="hold" grpId="0" nodeType="afterEffect">
                                  <p:stCondLst>
                                    <p:cond delay="100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par>
                          <p:cTn id="28" fill="hold">
                            <p:stCondLst>
                              <p:cond delay="6500"/>
                            </p:stCondLst>
                            <p:childTnLst>
                              <p:par>
                                <p:cTn id="29" presetID="22" presetClass="entr" presetSubtype="4"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wipe(down)">
                                      <p:cBhvr>
                                        <p:cTn id="31" dur="500"/>
                                        <p:tgtEl>
                                          <p:spTgt spid="27"/>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ipe(left)">
                                      <p:cBhvr>
                                        <p:cTn id="34" dur="500"/>
                                        <p:tgtEl>
                                          <p:spTgt spid="28"/>
                                        </p:tgtEl>
                                      </p:cBhvr>
                                    </p:animEffect>
                                  </p:childTnLst>
                                </p:cTn>
                              </p:par>
                              <p:par>
                                <p:cTn id="35" presetID="10" presetClass="exit" presetSubtype="0" fill="hold" grpId="1" nodeType="withEffect">
                                  <p:stCondLst>
                                    <p:cond delay="500"/>
                                  </p:stCondLst>
                                  <p:childTnLst>
                                    <p:animEffect transition="out" filter="fade">
                                      <p:cBhvr>
                                        <p:cTn id="36" dur="500"/>
                                        <p:tgtEl>
                                          <p:spTgt spid="8"/>
                                        </p:tgtEl>
                                      </p:cBhvr>
                                    </p:animEffect>
                                    <p:set>
                                      <p:cBhvr>
                                        <p:cTn id="37" dur="1" fill="hold">
                                          <p:stCondLst>
                                            <p:cond delay="499"/>
                                          </p:stCondLst>
                                        </p:cTn>
                                        <p:tgtEl>
                                          <p:spTgt spid="8"/>
                                        </p:tgtEl>
                                        <p:attrNameLst>
                                          <p:attrName>style.visibility</p:attrName>
                                        </p:attrNameLst>
                                      </p:cBhvr>
                                      <p:to>
                                        <p:strVal val="hidden"/>
                                      </p:to>
                                    </p:set>
                                  </p:childTnLst>
                                </p:cTn>
                              </p:par>
                              <p:par>
                                <p:cTn id="38" presetID="22" presetClass="entr" presetSubtype="8" fill="hold" grpId="0" nodeType="withEffect">
                                  <p:stCondLst>
                                    <p:cond delay="500"/>
                                  </p:stCondLst>
                                  <p:childTnLst>
                                    <p:set>
                                      <p:cBhvr>
                                        <p:cTn id="39" dur="1" fill="hold">
                                          <p:stCondLst>
                                            <p:cond delay="0"/>
                                          </p:stCondLst>
                                        </p:cTn>
                                        <p:tgtEl>
                                          <p:spTgt spid="17"/>
                                        </p:tgtEl>
                                        <p:attrNameLst>
                                          <p:attrName>style.visibility</p:attrName>
                                        </p:attrNameLst>
                                      </p:cBhvr>
                                      <p:to>
                                        <p:strVal val="visible"/>
                                      </p:to>
                                    </p:set>
                                    <p:animEffect transition="in" filter="wipe(left)">
                                      <p:cBhvr>
                                        <p:cTn id="40" dur="500"/>
                                        <p:tgtEl>
                                          <p:spTgt spid="17"/>
                                        </p:tgtEl>
                                      </p:cBhvr>
                                    </p:animEffect>
                                  </p:childTnLst>
                                </p:cTn>
                              </p:par>
                            </p:childTnLst>
                          </p:cTn>
                        </p:par>
                        <p:par>
                          <p:cTn id="41" fill="hold">
                            <p:stCondLst>
                              <p:cond delay="7500"/>
                            </p:stCondLst>
                            <p:childTnLst>
                              <p:par>
                                <p:cTn id="42" presetID="10" presetClass="exit" presetSubtype="0" fill="hold" nodeType="afterEffect">
                                  <p:stCondLst>
                                    <p:cond delay="0"/>
                                  </p:stCondLst>
                                  <p:childTnLst>
                                    <p:animEffect transition="out" filter="fade">
                                      <p:cBhvr>
                                        <p:cTn id="43" dur="500"/>
                                        <p:tgtEl>
                                          <p:spTgt spid="11"/>
                                        </p:tgtEl>
                                      </p:cBhvr>
                                    </p:animEffect>
                                    <p:set>
                                      <p:cBhvr>
                                        <p:cTn id="44" dur="1" fill="hold">
                                          <p:stCondLst>
                                            <p:cond delay="499"/>
                                          </p:stCondLst>
                                        </p:cTn>
                                        <p:tgtEl>
                                          <p:spTgt spid="11"/>
                                        </p:tgtEl>
                                        <p:attrNameLst>
                                          <p:attrName>style.visibility</p:attrName>
                                        </p:attrNameLst>
                                      </p:cBhvr>
                                      <p:to>
                                        <p:strVal val="hidden"/>
                                      </p:to>
                                    </p:set>
                                  </p:childTnLst>
                                </p:cTn>
                              </p:par>
                              <p:par>
                                <p:cTn id="45" presetID="22" presetClass="entr" presetSubtype="1" fill="hold" grpId="0" nodeType="withEffect">
                                  <p:stCondLst>
                                    <p:cond delay="250"/>
                                  </p:stCondLst>
                                  <p:childTnLst>
                                    <p:set>
                                      <p:cBhvr>
                                        <p:cTn id="46" dur="1" fill="hold">
                                          <p:stCondLst>
                                            <p:cond delay="0"/>
                                          </p:stCondLst>
                                        </p:cTn>
                                        <p:tgtEl>
                                          <p:spTgt spid="18"/>
                                        </p:tgtEl>
                                        <p:attrNameLst>
                                          <p:attrName>style.visibility</p:attrName>
                                        </p:attrNameLst>
                                      </p:cBhvr>
                                      <p:to>
                                        <p:strVal val="visible"/>
                                      </p:to>
                                    </p:set>
                                    <p:animEffect transition="in" filter="wipe(up)">
                                      <p:cBhvr>
                                        <p:cTn id="47" dur="2500"/>
                                        <p:tgtEl>
                                          <p:spTgt spid="18"/>
                                        </p:tgtEl>
                                      </p:cBhvr>
                                    </p:animEffect>
                                  </p:childTnLst>
                                </p:cTn>
                              </p:par>
                              <p:par>
                                <p:cTn id="48" presetID="10" presetClass="entr" presetSubtype="0" fill="hold" nodeType="withEffect">
                                  <p:stCondLst>
                                    <p:cond delay="75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par>
                                <p:cTn id="51" presetID="10" presetClass="exit" presetSubtype="0" fill="hold" nodeType="withEffect">
                                  <p:stCondLst>
                                    <p:cond delay="1000"/>
                                  </p:stCondLst>
                                  <p:childTnLst>
                                    <p:animEffect transition="out" filter="fade">
                                      <p:cBhvr>
                                        <p:cTn id="52" dur="500"/>
                                        <p:tgtEl>
                                          <p:spTgt spid="15"/>
                                        </p:tgtEl>
                                      </p:cBhvr>
                                    </p:animEffect>
                                    <p:set>
                                      <p:cBhvr>
                                        <p:cTn id="53" dur="1" fill="hold">
                                          <p:stCondLst>
                                            <p:cond delay="499"/>
                                          </p:stCondLst>
                                        </p:cTn>
                                        <p:tgtEl>
                                          <p:spTgt spid="15"/>
                                        </p:tgtEl>
                                        <p:attrNameLst>
                                          <p:attrName>style.visibility</p:attrName>
                                        </p:attrNameLst>
                                      </p:cBhvr>
                                      <p:to>
                                        <p:strVal val="hidden"/>
                                      </p:to>
                                    </p:set>
                                  </p:childTnLst>
                                </p:cTn>
                              </p:par>
                              <p:par>
                                <p:cTn id="54" presetID="10" presetClass="entr" presetSubtype="0" fill="hold" nodeType="withEffect">
                                  <p:stCondLst>
                                    <p:cond delay="125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500"/>
                                        <p:tgtEl>
                                          <p:spTgt spid="13"/>
                                        </p:tgtEl>
                                      </p:cBhvr>
                                    </p:animEffect>
                                  </p:childTnLst>
                                </p:cTn>
                              </p:par>
                              <p:par>
                                <p:cTn id="57" presetID="10" presetClass="exit" presetSubtype="0" fill="hold" nodeType="withEffect">
                                  <p:stCondLst>
                                    <p:cond delay="1500"/>
                                  </p:stCondLst>
                                  <p:childTnLst>
                                    <p:animEffect transition="out" filter="fade">
                                      <p:cBhvr>
                                        <p:cTn id="58" dur="500"/>
                                        <p:tgtEl>
                                          <p:spTgt spid="13"/>
                                        </p:tgtEl>
                                      </p:cBhvr>
                                    </p:animEffect>
                                    <p:set>
                                      <p:cBhvr>
                                        <p:cTn id="59" dur="1" fill="hold">
                                          <p:stCondLst>
                                            <p:cond delay="499"/>
                                          </p:stCondLst>
                                        </p:cTn>
                                        <p:tgtEl>
                                          <p:spTgt spid="13"/>
                                        </p:tgtEl>
                                        <p:attrNameLst>
                                          <p:attrName>style.visibility</p:attrName>
                                        </p:attrNameLst>
                                      </p:cBhvr>
                                      <p:to>
                                        <p:strVal val="hidden"/>
                                      </p:to>
                                    </p:set>
                                  </p:childTnLst>
                                </p:cTn>
                              </p:par>
                              <p:par>
                                <p:cTn id="60" presetID="10" presetClass="entr" presetSubtype="0" fill="hold" nodeType="withEffect">
                                  <p:stCondLst>
                                    <p:cond delay="175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500"/>
                                        <p:tgtEl>
                                          <p:spTgt spid="14"/>
                                        </p:tgtEl>
                                      </p:cBhvr>
                                    </p:animEffect>
                                  </p:childTnLst>
                                </p:cTn>
                              </p:par>
                              <p:par>
                                <p:cTn id="63" presetID="10" presetClass="exit" presetSubtype="0" fill="hold" nodeType="withEffect">
                                  <p:stCondLst>
                                    <p:cond delay="2000"/>
                                  </p:stCondLst>
                                  <p:childTnLst>
                                    <p:animEffect transition="out" filter="fade">
                                      <p:cBhvr>
                                        <p:cTn id="64" dur="500"/>
                                        <p:tgtEl>
                                          <p:spTgt spid="14"/>
                                        </p:tgtEl>
                                      </p:cBhvr>
                                    </p:animEffect>
                                    <p:set>
                                      <p:cBhvr>
                                        <p:cTn id="65" dur="1" fill="hold">
                                          <p:stCondLst>
                                            <p:cond delay="499"/>
                                          </p:stCondLst>
                                        </p:cTn>
                                        <p:tgtEl>
                                          <p:spTgt spid="14"/>
                                        </p:tgtEl>
                                        <p:attrNameLst>
                                          <p:attrName>style.visibility</p:attrName>
                                        </p:attrNameLst>
                                      </p:cBhvr>
                                      <p:to>
                                        <p:strVal val="hidden"/>
                                      </p:to>
                                    </p:set>
                                  </p:childTnLst>
                                </p:cTn>
                              </p:par>
                              <p:par>
                                <p:cTn id="66" presetID="10" presetClass="entr" presetSubtype="0" fill="hold" nodeType="withEffect">
                                  <p:stCondLst>
                                    <p:cond delay="2250"/>
                                  </p:stCondLst>
                                  <p:childTnLst>
                                    <p:set>
                                      <p:cBhvr>
                                        <p:cTn id="67" dur="1" fill="hold">
                                          <p:stCondLst>
                                            <p:cond delay="0"/>
                                          </p:stCondLst>
                                        </p:cTn>
                                        <p:tgtEl>
                                          <p:spTgt spid="12"/>
                                        </p:tgtEl>
                                        <p:attrNameLst>
                                          <p:attrName>style.visibility</p:attrName>
                                        </p:attrNameLst>
                                      </p:cBhvr>
                                      <p:to>
                                        <p:strVal val="visible"/>
                                      </p:to>
                                    </p:set>
                                    <p:animEffect transition="in" filter="fade">
                                      <p:cBhvr>
                                        <p:cTn id="68" dur="500"/>
                                        <p:tgtEl>
                                          <p:spTgt spid="12"/>
                                        </p:tgtEl>
                                      </p:cBhvr>
                                    </p:animEffect>
                                  </p:childTnLst>
                                </p:cTn>
                              </p:par>
                              <p:par>
                                <p:cTn id="69" presetID="10" presetClass="entr" presetSubtype="0" fill="hold" nodeType="withEffect">
                                  <p:stCondLst>
                                    <p:cond delay="3250"/>
                                  </p:stCondLst>
                                  <p:childTnLst>
                                    <p:set>
                                      <p:cBhvr>
                                        <p:cTn id="70" dur="1" fill="hold">
                                          <p:stCondLst>
                                            <p:cond delay="0"/>
                                          </p:stCondLst>
                                        </p:cTn>
                                        <p:tgtEl>
                                          <p:spTgt spid="16"/>
                                        </p:tgtEl>
                                        <p:attrNameLst>
                                          <p:attrName>style.visibility</p:attrName>
                                        </p:attrNameLst>
                                      </p:cBhvr>
                                      <p:to>
                                        <p:strVal val="visible"/>
                                      </p:to>
                                    </p:set>
                                    <p:animEffect transition="in" filter="fade">
                                      <p:cBhvr>
                                        <p:cTn id="71" dur="500"/>
                                        <p:tgtEl>
                                          <p:spTgt spid="16"/>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19"/>
                                        </p:tgtEl>
                                        <p:attrNameLst>
                                          <p:attrName>style.visibility</p:attrName>
                                        </p:attrNameLst>
                                      </p:cBhvr>
                                      <p:to>
                                        <p:strVal val="visible"/>
                                      </p:to>
                                    </p:set>
                                    <p:animEffect transition="in" filter="wipe(left)">
                                      <p:cBhvr>
                                        <p:cTn id="76" dur="500"/>
                                        <p:tgtEl>
                                          <p:spTgt spid="19"/>
                                        </p:tgtEl>
                                      </p:cBhvr>
                                    </p:animEffect>
                                  </p:childTnLst>
                                </p:cTn>
                              </p:par>
                            </p:childTnLst>
                          </p:cTn>
                        </p:par>
                        <p:par>
                          <p:cTn id="77" fill="hold">
                            <p:stCondLst>
                              <p:cond delay="500"/>
                            </p:stCondLst>
                            <p:childTnLst>
                              <p:par>
                                <p:cTn id="78" presetID="22" presetClass="entr" presetSubtype="8" fill="hold" nodeType="after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wipe(left)">
                                      <p:cBhvr>
                                        <p:cTn id="80" dur="500"/>
                                        <p:tgtEl>
                                          <p:spTgt spid="22"/>
                                        </p:tgtEl>
                                      </p:cBhvr>
                                    </p:animEffect>
                                  </p:childTnLst>
                                </p:cTn>
                              </p:par>
                            </p:childTnLst>
                          </p:cTn>
                        </p:par>
                        <p:par>
                          <p:cTn id="81" fill="hold">
                            <p:stCondLst>
                              <p:cond delay="1000"/>
                            </p:stCondLst>
                            <p:childTnLst>
                              <p:par>
                                <p:cTn id="82" presetID="22" presetClass="entr" presetSubtype="8" fill="hold" grpId="0" nodeType="after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wipe(left)">
                                      <p:cBhvr>
                                        <p:cTn id="84" dur="500"/>
                                        <p:tgtEl>
                                          <p:spTgt spid="21"/>
                                        </p:tgtEl>
                                      </p:cBhvr>
                                    </p:animEffect>
                                  </p:childTnLst>
                                </p:cTn>
                              </p:par>
                            </p:childTnLst>
                          </p:cTn>
                        </p:par>
                        <p:par>
                          <p:cTn id="85" fill="hold">
                            <p:stCondLst>
                              <p:cond delay="1500"/>
                            </p:stCondLst>
                            <p:childTnLst>
                              <p:par>
                                <p:cTn id="86" presetID="22" presetClass="entr" presetSubtype="8" fill="hold" grpId="1" nodeType="afterEffect">
                                  <p:stCondLst>
                                    <p:cond delay="0"/>
                                  </p:stCondLst>
                                  <p:childTnLst>
                                    <p:set>
                                      <p:cBhvr>
                                        <p:cTn id="87" dur="1" fill="hold">
                                          <p:stCondLst>
                                            <p:cond delay="0"/>
                                          </p:stCondLst>
                                        </p:cTn>
                                        <p:tgtEl>
                                          <p:spTgt spid="20"/>
                                        </p:tgtEl>
                                        <p:attrNameLst>
                                          <p:attrName>style.visibility</p:attrName>
                                        </p:attrNameLst>
                                      </p:cBhvr>
                                      <p:to>
                                        <p:strVal val="visible"/>
                                      </p:to>
                                    </p:set>
                                    <p:animEffect transition="in" filter="wipe(left)">
                                      <p:cBhvr>
                                        <p:cTn id="88" dur="500"/>
                                        <p:tgtEl>
                                          <p:spTgt spid="20"/>
                                        </p:tgtEl>
                                      </p:cBhvr>
                                    </p:animEffect>
                                  </p:childTnLst>
                                </p:cTn>
                              </p:par>
                            </p:childTnLst>
                          </p:cTn>
                        </p:par>
                        <p:par>
                          <p:cTn id="89" fill="hold">
                            <p:stCondLst>
                              <p:cond delay="2000"/>
                            </p:stCondLst>
                            <p:childTnLst>
                              <p:par>
                                <p:cTn id="90" presetID="22" presetClass="entr" presetSubtype="4" fill="hold" grpId="0" nodeType="after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wipe(down)">
                                      <p:cBhvr>
                                        <p:cTn id="92" dur="500"/>
                                        <p:tgtEl>
                                          <p:spTgt spid="25"/>
                                        </p:tgtEl>
                                      </p:cBhvr>
                                    </p:animEffect>
                                  </p:childTnLst>
                                </p:cTn>
                              </p:par>
                              <p:par>
                                <p:cTn id="93" presetID="22" presetClass="entr" presetSubtype="8" fill="hold" grpId="0" nodeType="with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wipe(left)">
                                      <p:cBhvr>
                                        <p:cTn id="95" dur="500"/>
                                        <p:tgtEl>
                                          <p:spTgt spid="26"/>
                                        </p:tgtEl>
                                      </p:cBhvr>
                                    </p:animEffect>
                                  </p:childTnLst>
                                </p:cTn>
                              </p:par>
                              <p:par>
                                <p:cTn id="96" presetID="10" presetClass="exit" presetSubtype="0" fill="hold" grpId="1" nodeType="withEffect">
                                  <p:stCondLst>
                                    <p:cond delay="500"/>
                                  </p:stCondLst>
                                  <p:childTnLst>
                                    <p:animEffect transition="out" filter="fade">
                                      <p:cBhvr>
                                        <p:cTn id="97" dur="1500"/>
                                        <p:tgtEl>
                                          <p:spTgt spid="19"/>
                                        </p:tgtEl>
                                      </p:cBhvr>
                                    </p:animEffect>
                                    <p:set>
                                      <p:cBhvr>
                                        <p:cTn id="98" dur="1" fill="hold">
                                          <p:stCondLst>
                                            <p:cond delay="1499"/>
                                          </p:stCondLst>
                                        </p:cTn>
                                        <p:tgtEl>
                                          <p:spTgt spid="19"/>
                                        </p:tgtEl>
                                        <p:attrNameLst>
                                          <p:attrName>style.visibility</p:attrName>
                                        </p:attrNameLst>
                                      </p:cBhvr>
                                      <p:to>
                                        <p:strVal val="hidden"/>
                                      </p:to>
                                    </p:set>
                                  </p:childTnLst>
                                </p:cTn>
                              </p:par>
                              <p:par>
                                <p:cTn id="99" presetID="42" presetClass="path" presetSubtype="0" accel="50000" decel="50000" fill="hold" grpId="0" nodeType="withEffect">
                                  <p:stCondLst>
                                    <p:cond delay="500"/>
                                  </p:stCondLst>
                                  <p:childTnLst>
                                    <p:animMotion origin="layout" path="M 3.88889E-6 -1.05458E-6 L 3.88889E-6 -0.25162 " pathEditMode="relative" rAng="0" ptsTypes="AA">
                                      <p:cBhvr>
                                        <p:cTn id="100" dur="1500" fill="hold"/>
                                        <p:tgtEl>
                                          <p:spTgt spid="20"/>
                                        </p:tgtEl>
                                        <p:attrNameLst>
                                          <p:attrName>ppt_x</p:attrName>
                                          <p:attrName>ppt_y</p:attrName>
                                        </p:attrNameLst>
                                      </p:cBhvr>
                                      <p:rCtr x="0" y="-12581"/>
                                    </p:animMotion>
                                  </p:childTnLst>
                                </p:cTn>
                              </p:par>
                              <p:par>
                                <p:cTn id="101" presetID="10" presetClass="exit" presetSubtype="0" fill="hold" grpId="1" nodeType="withEffect">
                                  <p:stCondLst>
                                    <p:cond delay="1500"/>
                                  </p:stCondLst>
                                  <p:childTnLst>
                                    <p:animEffect transition="out" filter="fade">
                                      <p:cBhvr>
                                        <p:cTn id="102" dur="500"/>
                                        <p:tgtEl>
                                          <p:spTgt spid="25"/>
                                        </p:tgtEl>
                                      </p:cBhvr>
                                    </p:animEffect>
                                    <p:set>
                                      <p:cBhvr>
                                        <p:cTn id="103" dur="1" fill="hold">
                                          <p:stCondLst>
                                            <p:cond delay="499"/>
                                          </p:stCondLst>
                                        </p:cTn>
                                        <p:tgtEl>
                                          <p:spTgt spid="25"/>
                                        </p:tgtEl>
                                        <p:attrNameLst>
                                          <p:attrName>style.visibility</p:attrName>
                                        </p:attrNameLst>
                                      </p:cBhvr>
                                      <p:to>
                                        <p:strVal val="hidden"/>
                                      </p:to>
                                    </p:set>
                                  </p:childTnLst>
                                </p:cTn>
                              </p:par>
                              <p:par>
                                <p:cTn id="104" presetID="10" presetClass="exit" presetSubtype="0" fill="hold" grpId="1" nodeType="withEffect">
                                  <p:stCondLst>
                                    <p:cond delay="1500"/>
                                  </p:stCondLst>
                                  <p:childTnLst>
                                    <p:animEffect transition="out" filter="fade">
                                      <p:cBhvr>
                                        <p:cTn id="105" dur="500"/>
                                        <p:tgtEl>
                                          <p:spTgt spid="26"/>
                                        </p:tgtEl>
                                      </p:cBhvr>
                                    </p:animEffect>
                                    <p:set>
                                      <p:cBhvr>
                                        <p:cTn id="106" dur="1" fill="hold">
                                          <p:stCondLst>
                                            <p:cond delay="499"/>
                                          </p:stCondLst>
                                        </p:cTn>
                                        <p:tgtEl>
                                          <p:spTgt spid="26"/>
                                        </p:tgtEl>
                                        <p:attrNameLst>
                                          <p:attrName>style.visibility</p:attrName>
                                        </p:attrNameLst>
                                      </p:cBhvr>
                                      <p:to>
                                        <p:strVal val="hidden"/>
                                      </p:to>
                                    </p:set>
                                  </p:childTnLst>
                                </p:cTn>
                              </p:par>
                            </p:childTnLst>
                          </p:cTn>
                        </p:par>
                        <p:par>
                          <p:cTn id="107" fill="hold">
                            <p:stCondLst>
                              <p:cond delay="4000"/>
                            </p:stCondLst>
                            <p:childTnLst>
                              <p:par>
                                <p:cTn id="108" presetID="22" presetClass="entr" presetSubtype="8" fill="hold" grpId="0" nodeType="afterEffect">
                                  <p:stCondLst>
                                    <p:cond delay="250"/>
                                  </p:stCondLst>
                                  <p:childTnLst>
                                    <p:set>
                                      <p:cBhvr>
                                        <p:cTn id="109" dur="1" fill="hold">
                                          <p:stCondLst>
                                            <p:cond delay="0"/>
                                          </p:stCondLst>
                                        </p:cTn>
                                        <p:tgtEl>
                                          <p:spTgt spid="31"/>
                                        </p:tgtEl>
                                        <p:attrNameLst>
                                          <p:attrName>style.visibility</p:attrName>
                                        </p:attrNameLst>
                                      </p:cBhvr>
                                      <p:to>
                                        <p:strVal val="visible"/>
                                      </p:to>
                                    </p:set>
                                    <p:animEffect transition="in" filter="wipe(left)">
                                      <p:cBhvr>
                                        <p:cTn id="110" dur="1000"/>
                                        <p:tgtEl>
                                          <p:spTgt spid="31"/>
                                        </p:tgtEl>
                                      </p:cBhvr>
                                    </p:animEffect>
                                  </p:childTnLst>
                                </p:cTn>
                              </p:par>
                            </p:childTnLst>
                          </p:cTn>
                        </p:par>
                        <p:par>
                          <p:cTn id="111" fill="hold">
                            <p:stCondLst>
                              <p:cond delay="5250"/>
                            </p:stCondLst>
                            <p:childTnLst>
                              <p:par>
                                <p:cTn id="112" presetID="22" presetClass="entr" presetSubtype="1" fill="hold" grpId="0" nodeType="afterEffect">
                                  <p:stCondLst>
                                    <p:cond delay="250"/>
                                  </p:stCondLst>
                                  <p:childTnLst>
                                    <p:set>
                                      <p:cBhvr>
                                        <p:cTn id="113" dur="1" fill="hold">
                                          <p:stCondLst>
                                            <p:cond delay="0"/>
                                          </p:stCondLst>
                                        </p:cTn>
                                        <p:tgtEl>
                                          <p:spTgt spid="32"/>
                                        </p:tgtEl>
                                        <p:attrNameLst>
                                          <p:attrName>style.visibility</p:attrName>
                                        </p:attrNameLst>
                                      </p:cBhvr>
                                      <p:to>
                                        <p:strVal val="visible"/>
                                      </p:to>
                                    </p:set>
                                    <p:animEffect transition="in" filter="wipe(up)">
                                      <p:cBhvr>
                                        <p:cTn id="114"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10" grpId="0" animBg="1"/>
      <p:bldP spid="17" grpId="0" animBg="1"/>
      <p:bldP spid="18" grpId="0" animBg="1"/>
      <p:bldP spid="19" grpId="0" animBg="1"/>
      <p:bldP spid="19" grpId="1" animBg="1"/>
      <p:bldP spid="20" grpId="0" animBg="1"/>
      <p:bldP spid="20" grpId="1" animBg="1"/>
      <p:bldP spid="21" grpId="0" animBg="1"/>
      <p:bldP spid="23" grpId="0"/>
      <p:bldP spid="24" grpId="0"/>
      <p:bldP spid="25" grpId="0" animBg="1"/>
      <p:bldP spid="25" grpId="1" animBg="1"/>
      <p:bldP spid="26" grpId="0"/>
      <p:bldP spid="26" grpId="1"/>
      <p:bldP spid="27" grpId="0" animBg="1"/>
      <p:bldP spid="28" grpId="0"/>
      <p:bldP spid="31" grpId="0"/>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a:hlinkClick r:id="rId2" action="ppaction://hlinksldjump"/>
              </a:rPr>
              <a:t>連帯債務</a:t>
            </a:r>
            <a:r>
              <a:rPr lang="ja-JP" altLang="en-US" sz="3600" dirty="0"/>
              <a:t>を理解するための前提</a:t>
            </a:r>
            <a:r>
              <a:rPr lang="ja-JP" altLang="en-US" sz="3600" dirty="0" smtClean="0"/>
              <a:t>（</a:t>
            </a:r>
            <a:r>
              <a:rPr lang="en-US" altLang="ja-JP" sz="3600" dirty="0" smtClean="0"/>
              <a:t>3/3</a:t>
            </a:r>
            <a:r>
              <a:rPr lang="ja-JP" altLang="en-US" sz="3600" dirty="0"/>
              <a:t>）</a:t>
            </a:r>
            <a:r>
              <a:rPr lang="en-US" altLang="ja-JP" sz="3600" dirty="0"/>
              <a:t/>
            </a:r>
            <a:br>
              <a:rPr lang="en-US" altLang="ja-JP" sz="3600" dirty="0"/>
            </a:br>
            <a:r>
              <a:rPr lang="ja-JP" altLang="en-US" sz="2800" dirty="0" smtClean="0"/>
              <a:t>債務者による弁済と保証人による弁済との違い</a:t>
            </a:r>
            <a:r>
              <a:rPr lang="ja-JP" altLang="en-US" sz="2000" dirty="0" smtClean="0"/>
              <a:t>←</a:t>
            </a:r>
            <a:r>
              <a:rPr lang="ja-JP" altLang="en-US" sz="2000" dirty="0" smtClean="0">
                <a:hlinkClick r:id="rId3" action="ppaction://hlinksldjump"/>
              </a:rPr>
              <a:t>原理</a:t>
            </a:r>
            <a:endParaRPr kumimoji="1" lang="ja-JP" altLang="en-US" sz="20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sp>
        <p:nvSpPr>
          <p:cNvPr id="26" name="上矢印 25"/>
          <p:cNvSpPr/>
          <p:nvPr/>
        </p:nvSpPr>
        <p:spPr>
          <a:xfrm rot="1236452">
            <a:off x="2642843" y="3730704"/>
            <a:ext cx="954254" cy="896835"/>
          </a:xfrm>
          <a:prstGeom prst="upArrow">
            <a:avLst/>
          </a:prstGeom>
          <a:ln>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0</a:t>
            </a:r>
            <a:r>
              <a:rPr lang="ja-JP" altLang="en-US" sz="1050" dirty="0" smtClean="0"/>
              <a:t>円</a:t>
            </a:r>
            <a:endParaRPr lang="ja-JP" altLang="en-US" sz="1050" dirty="0"/>
          </a:p>
        </p:txBody>
      </p:sp>
      <p:sp>
        <p:nvSpPr>
          <p:cNvPr id="27" name="上矢印 26"/>
          <p:cNvSpPr/>
          <p:nvPr/>
        </p:nvSpPr>
        <p:spPr>
          <a:xfrm rot="20251076">
            <a:off x="1311100" y="3696550"/>
            <a:ext cx="963095" cy="911437"/>
          </a:xfrm>
          <a:prstGeom prst="upArrow">
            <a:avLst/>
          </a:prstGeom>
          <a:solidFill>
            <a:schemeClr val="bg1"/>
          </a:solidFill>
          <a:ln w="19050">
            <a:solidFill>
              <a:schemeClr val="bg2">
                <a:lumMod val="25000"/>
              </a:schemeClr>
            </a:solidFill>
            <a:prstDash val="sysDash"/>
          </a:ln>
        </p:spPr>
        <p:style>
          <a:lnRef idx="1">
            <a:schemeClr val="dk1"/>
          </a:lnRef>
          <a:fillRef idx="2">
            <a:schemeClr val="dk1"/>
          </a:fillRef>
          <a:effectRef idx="1">
            <a:schemeClr val="dk1"/>
          </a:effectRef>
          <a:fontRef idx="minor">
            <a:schemeClr val="dk1"/>
          </a:fontRef>
        </p:style>
        <p:txBody>
          <a:bodyPr rtlCol="0" anchor="ctr"/>
          <a:lstStyle/>
          <a:p>
            <a:pPr algn="ctr"/>
            <a:r>
              <a:rPr lang="en-US" altLang="ja-JP" sz="1050" dirty="0" smtClean="0"/>
              <a:t>0</a:t>
            </a:r>
            <a:r>
              <a:rPr kumimoji="1" lang="ja-JP" altLang="en-US" sz="1050" dirty="0" smtClean="0"/>
              <a:t>円</a:t>
            </a:r>
            <a:endParaRPr kumimoji="1" lang="ja-JP" altLang="en-US" sz="1050" dirty="0"/>
          </a:p>
        </p:txBody>
      </p:sp>
      <p:sp>
        <p:nvSpPr>
          <p:cNvPr id="28" name="左矢印 27"/>
          <p:cNvSpPr/>
          <p:nvPr/>
        </p:nvSpPr>
        <p:spPr>
          <a:xfrm>
            <a:off x="6228184" y="2348880"/>
            <a:ext cx="1144496" cy="936104"/>
          </a:xfrm>
          <a:prstGeom prst="lef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1200" dirty="0" smtClean="0"/>
              <a:t>1000</a:t>
            </a:r>
            <a:r>
              <a:rPr kumimoji="1" lang="ja-JP" altLang="en-US" sz="1200" dirty="0" smtClean="0"/>
              <a:t>万円</a:t>
            </a:r>
            <a:endParaRPr kumimoji="1" lang="ja-JP" altLang="en-US" sz="1200" dirty="0"/>
          </a:p>
        </p:txBody>
      </p:sp>
      <p:sp>
        <p:nvSpPr>
          <p:cNvPr id="29" name="テキスト プレースホルダー 6"/>
          <p:cNvSpPr txBox="1">
            <a:spLocks/>
          </p:cNvSpPr>
          <p:nvPr/>
        </p:nvSpPr>
        <p:spPr>
          <a:xfrm>
            <a:off x="674627" y="1340767"/>
            <a:ext cx="3728297" cy="573015"/>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3600" dirty="0" smtClean="0"/>
              <a:t>債務者が弁済した場合</a:t>
            </a:r>
            <a:r>
              <a:rPr lang="en-US" altLang="ja-JP" sz="3600" dirty="0" smtClean="0"/>
              <a:t/>
            </a:r>
            <a:br>
              <a:rPr lang="en-US" altLang="ja-JP" sz="3600" dirty="0" smtClean="0"/>
            </a:br>
            <a:r>
              <a:rPr lang="ja-JP" altLang="en-US" dirty="0" smtClean="0"/>
              <a:t>→負担部分の弁済に応用</a:t>
            </a:r>
            <a:endParaRPr lang="ja-JP" altLang="en-US" dirty="0"/>
          </a:p>
        </p:txBody>
      </p:sp>
      <p:sp>
        <p:nvSpPr>
          <p:cNvPr id="30" name="テキスト プレースホルダー 8"/>
          <p:cNvSpPr txBox="1">
            <a:spLocks/>
          </p:cNvSpPr>
          <p:nvPr/>
        </p:nvSpPr>
        <p:spPr>
          <a:xfrm>
            <a:off x="3923928" y="1340767"/>
            <a:ext cx="4969108" cy="573015"/>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3600" dirty="0" smtClean="0"/>
              <a:t>保証人が弁済した場合</a:t>
            </a:r>
            <a:r>
              <a:rPr lang="en-US" altLang="ja-JP" sz="3600" dirty="0" smtClean="0"/>
              <a:t/>
            </a:r>
            <a:br>
              <a:rPr lang="en-US" altLang="ja-JP" sz="3600" dirty="0" smtClean="0"/>
            </a:br>
            <a:r>
              <a:rPr lang="ja-JP" altLang="en-US" dirty="0" smtClean="0"/>
              <a:t>→負担部分を超えた保証部分の弁済に応用</a:t>
            </a:r>
            <a:endParaRPr lang="en-US" altLang="ja-JP" dirty="0" smtClean="0"/>
          </a:p>
        </p:txBody>
      </p:sp>
      <p:sp>
        <p:nvSpPr>
          <p:cNvPr id="31" name="正方形/長方形 30"/>
          <p:cNvSpPr/>
          <p:nvPr/>
        </p:nvSpPr>
        <p:spPr>
          <a:xfrm>
            <a:off x="755576" y="1988840"/>
            <a:ext cx="1152128" cy="1720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32" name="正方形/長方形 31"/>
          <p:cNvSpPr/>
          <p:nvPr/>
        </p:nvSpPr>
        <p:spPr>
          <a:xfrm>
            <a:off x="2987824" y="1992536"/>
            <a:ext cx="1152128" cy="1720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
        <p:nvSpPr>
          <p:cNvPr id="33" name="上矢印 32"/>
          <p:cNvSpPr/>
          <p:nvPr/>
        </p:nvSpPr>
        <p:spPr>
          <a:xfrm rot="20251076">
            <a:off x="1320210" y="3700350"/>
            <a:ext cx="963095" cy="911437"/>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smtClean="0"/>
              <a:t>10</a:t>
            </a:r>
            <a:r>
              <a:rPr lang="en-US" altLang="ja-JP" sz="1050" dirty="0" smtClean="0"/>
              <a:t>00</a:t>
            </a:r>
            <a:r>
              <a:rPr lang="ja-JP" altLang="en-US" sz="1050" dirty="0" smtClean="0"/>
              <a:t>万</a:t>
            </a:r>
            <a:r>
              <a:rPr kumimoji="1" lang="ja-JP" altLang="en-US" sz="1050" dirty="0" smtClean="0"/>
              <a:t>円</a:t>
            </a:r>
            <a:endParaRPr kumimoji="1" lang="ja-JP" altLang="en-US" sz="1050" dirty="0"/>
          </a:p>
        </p:txBody>
      </p:sp>
      <p:sp>
        <p:nvSpPr>
          <p:cNvPr id="34" name="上矢印 33"/>
          <p:cNvSpPr/>
          <p:nvPr/>
        </p:nvSpPr>
        <p:spPr>
          <a:xfrm rot="1236452">
            <a:off x="2642842" y="3718086"/>
            <a:ext cx="954254" cy="896835"/>
          </a:xfrm>
          <a:prstGeom prst="up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1000</a:t>
            </a:r>
            <a:r>
              <a:rPr lang="ja-JP" altLang="en-US" sz="1050" dirty="0" smtClean="0"/>
              <a:t>万円</a:t>
            </a:r>
            <a:endParaRPr lang="ja-JP" altLang="en-US" sz="1050" dirty="0"/>
          </a:p>
        </p:txBody>
      </p:sp>
      <p:sp>
        <p:nvSpPr>
          <p:cNvPr id="35" name="円弧 34"/>
          <p:cNvSpPr/>
          <p:nvPr/>
        </p:nvSpPr>
        <p:spPr>
          <a:xfrm rot="20105029">
            <a:off x="1101175" y="3648315"/>
            <a:ext cx="557889" cy="1303621"/>
          </a:xfrm>
          <a:prstGeom prst="arc">
            <a:avLst>
              <a:gd name="adj1" fmla="val 5909240"/>
              <a:gd name="adj2" fmla="val 15814865"/>
            </a:avLst>
          </a:prstGeom>
          <a:ln w="44450">
            <a:solidFill>
              <a:schemeClr val="accent6">
                <a:lumMod val="75000"/>
              </a:schemeClr>
            </a:solidFill>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円弧 35"/>
          <p:cNvSpPr/>
          <p:nvPr/>
        </p:nvSpPr>
        <p:spPr>
          <a:xfrm rot="1194015">
            <a:off x="7541351" y="3713229"/>
            <a:ext cx="557889" cy="1154050"/>
          </a:xfrm>
          <a:prstGeom prst="arc">
            <a:avLst>
              <a:gd name="adj1" fmla="val 16410053"/>
              <a:gd name="adj2" fmla="val 5682955"/>
            </a:avLst>
          </a:prstGeom>
          <a:ln w="44450">
            <a:solidFill>
              <a:schemeClr val="accent6">
                <a:lumMod val="75000"/>
              </a:schemeClr>
            </a:solidFill>
            <a:prstDash val="sysDot"/>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正方形/長方形 36"/>
          <p:cNvSpPr/>
          <p:nvPr/>
        </p:nvSpPr>
        <p:spPr>
          <a:xfrm>
            <a:off x="5004048" y="1992536"/>
            <a:ext cx="1152128" cy="1720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38" name="上矢印 37"/>
          <p:cNvSpPr/>
          <p:nvPr/>
        </p:nvSpPr>
        <p:spPr>
          <a:xfrm rot="20251076">
            <a:off x="5532824" y="3678984"/>
            <a:ext cx="963095" cy="911437"/>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smtClean="0"/>
              <a:t>10</a:t>
            </a:r>
            <a:r>
              <a:rPr lang="en-US" altLang="ja-JP" sz="1050" dirty="0" smtClean="0"/>
              <a:t>00</a:t>
            </a:r>
            <a:r>
              <a:rPr lang="ja-JP" altLang="en-US" sz="1050" dirty="0" smtClean="0"/>
              <a:t>万</a:t>
            </a:r>
            <a:r>
              <a:rPr kumimoji="1" lang="ja-JP" altLang="en-US" sz="1050" dirty="0" smtClean="0"/>
              <a:t>円</a:t>
            </a:r>
            <a:endParaRPr kumimoji="1" lang="ja-JP" altLang="en-US" sz="1050" dirty="0"/>
          </a:p>
        </p:txBody>
      </p:sp>
      <p:sp>
        <p:nvSpPr>
          <p:cNvPr id="39" name="上矢印 38"/>
          <p:cNvSpPr/>
          <p:nvPr/>
        </p:nvSpPr>
        <p:spPr>
          <a:xfrm rot="1236452">
            <a:off x="6891314" y="3703853"/>
            <a:ext cx="954254" cy="896835"/>
          </a:xfrm>
          <a:prstGeom prst="up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1000</a:t>
            </a:r>
            <a:r>
              <a:rPr lang="ja-JP" altLang="en-US" sz="1050" dirty="0" smtClean="0"/>
              <a:t>万円</a:t>
            </a:r>
            <a:endParaRPr lang="ja-JP" altLang="en-US" sz="1050" dirty="0"/>
          </a:p>
        </p:txBody>
      </p:sp>
      <p:sp>
        <p:nvSpPr>
          <p:cNvPr id="40" name="テキスト ボックス 39"/>
          <p:cNvSpPr txBox="1"/>
          <p:nvPr/>
        </p:nvSpPr>
        <p:spPr>
          <a:xfrm>
            <a:off x="539552" y="4654877"/>
            <a:ext cx="648072" cy="646331"/>
          </a:xfrm>
          <a:prstGeom prst="rect">
            <a:avLst/>
          </a:prstGeom>
          <a:noFill/>
        </p:spPr>
        <p:txBody>
          <a:bodyPr wrap="square" rtlCol="0">
            <a:spAutoFit/>
          </a:bodyPr>
          <a:lstStyle/>
          <a:p>
            <a:r>
              <a:rPr kumimoji="1" lang="ja-JP" altLang="en-US" dirty="0" smtClean="0"/>
              <a:t>全額弁済</a:t>
            </a:r>
            <a:endParaRPr kumimoji="1" lang="ja-JP" altLang="en-US" dirty="0"/>
          </a:p>
        </p:txBody>
      </p:sp>
      <p:sp>
        <p:nvSpPr>
          <p:cNvPr id="41" name="テキスト ボックス 40"/>
          <p:cNvSpPr txBox="1"/>
          <p:nvPr/>
        </p:nvSpPr>
        <p:spPr>
          <a:xfrm>
            <a:off x="7956376" y="4654877"/>
            <a:ext cx="648072" cy="646331"/>
          </a:xfrm>
          <a:prstGeom prst="rect">
            <a:avLst/>
          </a:prstGeom>
          <a:noFill/>
        </p:spPr>
        <p:txBody>
          <a:bodyPr wrap="square" rtlCol="0">
            <a:spAutoFit/>
          </a:bodyPr>
          <a:lstStyle/>
          <a:p>
            <a:r>
              <a:rPr lang="ja-JP" altLang="en-US" dirty="0"/>
              <a:t>全額</a:t>
            </a:r>
            <a:r>
              <a:rPr kumimoji="1" lang="ja-JP" altLang="en-US" dirty="0" smtClean="0"/>
              <a:t>弁済</a:t>
            </a:r>
            <a:endParaRPr kumimoji="1" lang="ja-JP" altLang="en-US" dirty="0"/>
          </a:p>
        </p:txBody>
      </p:sp>
      <p:sp>
        <p:nvSpPr>
          <p:cNvPr id="42" name="テキスト プレースホルダー 6"/>
          <p:cNvSpPr txBox="1">
            <a:spLocks/>
          </p:cNvSpPr>
          <p:nvPr/>
        </p:nvSpPr>
        <p:spPr>
          <a:xfrm>
            <a:off x="827584" y="5229200"/>
            <a:ext cx="3249300"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b="1" dirty="0" smtClean="0"/>
              <a:t>債務は消滅</a:t>
            </a:r>
            <a:r>
              <a:rPr lang="ja-JP" altLang="en-US" sz="1800" dirty="0" smtClean="0"/>
              <a:t>し，保証</a:t>
            </a:r>
            <a:r>
              <a:rPr lang="ja-JP" altLang="en-US" sz="1800" b="1" dirty="0" smtClean="0"/>
              <a:t>責任も</a:t>
            </a:r>
            <a:endParaRPr lang="en-US" altLang="ja-JP" sz="1800" b="1" dirty="0" smtClean="0"/>
          </a:p>
          <a:p>
            <a:pPr marL="0" indent="0" algn="ctr">
              <a:buNone/>
            </a:pPr>
            <a:r>
              <a:rPr lang="ja-JP" altLang="en-US" sz="1800" dirty="0" smtClean="0">
                <a:hlinkClick r:id="rId4" action="ppaction://hlinksldjump"/>
              </a:rPr>
              <a:t>付従性</a:t>
            </a:r>
            <a:r>
              <a:rPr lang="ja-JP" altLang="en-US" sz="1800" dirty="0" smtClean="0"/>
              <a:t>によって</a:t>
            </a:r>
            <a:r>
              <a:rPr lang="ja-JP" altLang="en-US" sz="1800" b="1" dirty="0" smtClean="0"/>
              <a:t>消滅する</a:t>
            </a:r>
            <a:r>
              <a:rPr lang="ja-JP" altLang="en-US" sz="1800" dirty="0" smtClean="0"/>
              <a:t>。</a:t>
            </a:r>
            <a:endParaRPr lang="en-US" altLang="ja-JP" sz="1800" dirty="0" smtClean="0"/>
          </a:p>
          <a:p>
            <a:pPr marL="0" indent="0" algn="ctr">
              <a:buNone/>
            </a:pPr>
            <a:r>
              <a:rPr lang="ja-JP" altLang="en-US" sz="1800" dirty="0" smtClean="0"/>
              <a:t>（</a:t>
            </a:r>
            <a:r>
              <a:rPr lang="ja-JP" altLang="en-US" sz="1800" b="1" dirty="0" smtClean="0"/>
              <a:t>求償権は</a:t>
            </a:r>
            <a:r>
              <a:rPr lang="ja-JP" altLang="en-US" sz="1800" b="1" dirty="0"/>
              <a:t>発生</a:t>
            </a:r>
            <a:r>
              <a:rPr lang="ja-JP" altLang="en-US" sz="1800" b="1" dirty="0" smtClean="0"/>
              <a:t>しない</a:t>
            </a:r>
            <a:r>
              <a:rPr lang="ja-JP" altLang="en-US" sz="1800" dirty="0" smtClean="0"/>
              <a:t>）</a:t>
            </a:r>
            <a:endParaRPr lang="en-US" altLang="ja-JP" sz="1800" dirty="0" smtClean="0"/>
          </a:p>
          <a:p>
            <a:pPr marL="0" indent="0" algn="ctr">
              <a:buNone/>
            </a:pPr>
            <a:endParaRPr lang="en-US" altLang="ja-JP" sz="1800" dirty="0" smtClean="0"/>
          </a:p>
          <a:p>
            <a:pPr marL="0" indent="0" algn="ctr">
              <a:buNone/>
            </a:pPr>
            <a:endParaRPr lang="ja-JP" altLang="en-US" sz="1800" dirty="0"/>
          </a:p>
        </p:txBody>
      </p:sp>
      <p:sp>
        <p:nvSpPr>
          <p:cNvPr id="43" name="テキスト プレースホルダー 8"/>
          <p:cNvSpPr txBox="1">
            <a:spLocks/>
          </p:cNvSpPr>
          <p:nvPr/>
        </p:nvSpPr>
        <p:spPr>
          <a:xfrm>
            <a:off x="4356532" y="5229200"/>
            <a:ext cx="4536504"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dirty="0" smtClean="0"/>
              <a:t>保証人の求償権を確保するために，</a:t>
            </a:r>
            <a:endParaRPr lang="en-US" altLang="ja-JP" sz="1800" dirty="0" smtClean="0"/>
          </a:p>
          <a:p>
            <a:pPr marL="0" indent="0" algn="ctr">
              <a:buNone/>
            </a:pPr>
            <a:r>
              <a:rPr lang="ja-JP" altLang="en-US" sz="1800" b="1" dirty="0"/>
              <a:t>債務は消滅せず</a:t>
            </a:r>
            <a:r>
              <a:rPr lang="ja-JP" altLang="en-US" sz="1800" dirty="0" smtClean="0"/>
              <a:t>，保証人へと法定移転する。</a:t>
            </a:r>
            <a:endParaRPr lang="en-US" altLang="ja-JP" sz="1800" dirty="0" smtClean="0"/>
          </a:p>
          <a:p>
            <a:pPr marL="0" indent="0" algn="ctr">
              <a:buNone/>
            </a:pPr>
            <a:r>
              <a:rPr lang="ja-JP" altLang="en-US" sz="1800" dirty="0" smtClean="0"/>
              <a:t>（</a:t>
            </a:r>
            <a:r>
              <a:rPr lang="ja-JP" altLang="en-US" sz="1800" b="1" dirty="0" smtClean="0"/>
              <a:t>求償権が</a:t>
            </a:r>
            <a:r>
              <a:rPr lang="ja-JP" altLang="en-US" sz="1800" b="1" dirty="0"/>
              <a:t>発生</a:t>
            </a:r>
            <a:r>
              <a:rPr lang="ja-JP" altLang="en-US" sz="1800" b="1" dirty="0" smtClean="0"/>
              <a:t>する</a:t>
            </a:r>
            <a:r>
              <a:rPr lang="ja-JP" altLang="en-US" sz="1800" dirty="0"/>
              <a:t>）</a:t>
            </a:r>
            <a:r>
              <a:rPr lang="ja-JP" altLang="en-US" sz="1600" dirty="0" smtClean="0"/>
              <a:t>←</a:t>
            </a:r>
            <a:r>
              <a:rPr lang="en-US" altLang="ja-JP" sz="1600" dirty="0" err="1" smtClean="0"/>
              <a:t>Nao.Tad</a:t>
            </a:r>
            <a:endParaRPr lang="ja-JP" altLang="en-US" sz="1600" dirty="0"/>
          </a:p>
        </p:txBody>
      </p:sp>
      <p:sp>
        <p:nvSpPr>
          <p:cNvPr id="44" name="左矢印 43"/>
          <p:cNvSpPr/>
          <p:nvPr/>
        </p:nvSpPr>
        <p:spPr>
          <a:xfrm>
            <a:off x="6163808" y="2348880"/>
            <a:ext cx="1144496" cy="936104"/>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200" dirty="0" smtClean="0"/>
              <a:t>1000</a:t>
            </a:r>
            <a:r>
              <a:rPr kumimoji="1" lang="ja-JP" altLang="en-US" sz="1200" dirty="0" smtClean="0"/>
              <a:t>万円</a:t>
            </a:r>
            <a:endParaRPr kumimoji="1" lang="ja-JP" altLang="en-US" sz="1200" dirty="0"/>
          </a:p>
        </p:txBody>
      </p:sp>
      <p:sp>
        <p:nvSpPr>
          <p:cNvPr id="45" name="正方形/長方形 44"/>
          <p:cNvSpPr/>
          <p:nvPr/>
        </p:nvSpPr>
        <p:spPr>
          <a:xfrm>
            <a:off x="7308304" y="1996232"/>
            <a:ext cx="1152128" cy="1720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
        <p:nvSpPr>
          <p:cNvPr id="46" name="円/楕円 45"/>
          <p:cNvSpPr/>
          <p:nvPr/>
        </p:nvSpPr>
        <p:spPr>
          <a:xfrm>
            <a:off x="1547664" y="4520208"/>
            <a:ext cx="1800200"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47" name="円/楕円 46"/>
          <p:cNvSpPr/>
          <p:nvPr/>
        </p:nvSpPr>
        <p:spPr>
          <a:xfrm>
            <a:off x="5796136" y="4523904"/>
            <a:ext cx="1800200"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48" name="テキスト ボックス 47"/>
          <p:cNvSpPr txBox="1"/>
          <p:nvPr/>
        </p:nvSpPr>
        <p:spPr>
          <a:xfrm>
            <a:off x="4499992" y="3740839"/>
            <a:ext cx="4248472" cy="830997"/>
          </a:xfrm>
          <a:prstGeom prst="rect">
            <a:avLst/>
          </a:prstGeom>
          <a:noFill/>
        </p:spPr>
        <p:txBody>
          <a:bodyPr wrap="square" rtlCol="0">
            <a:spAutoFit/>
          </a:bodyPr>
          <a:lstStyle/>
          <a:p>
            <a:r>
              <a:rPr lang="ja-JP" altLang="en-US" sz="1600" b="1" dirty="0">
                <a:solidFill>
                  <a:schemeClr val="tx2"/>
                </a:solidFill>
              </a:rPr>
              <a:t>第</a:t>
            </a:r>
            <a:r>
              <a:rPr lang="en-US" altLang="ja-JP" sz="1600" b="1" dirty="0">
                <a:solidFill>
                  <a:schemeClr val="tx2"/>
                </a:solidFill>
              </a:rPr>
              <a:t>500</a:t>
            </a:r>
            <a:r>
              <a:rPr lang="ja-JP" altLang="en-US" sz="1600" b="1" dirty="0">
                <a:solidFill>
                  <a:schemeClr val="tx2"/>
                </a:solidFill>
              </a:rPr>
              <a:t>条（法定代位）</a:t>
            </a:r>
          </a:p>
          <a:p>
            <a:r>
              <a:rPr lang="ja-JP" altLang="en-US" sz="1600" dirty="0">
                <a:solidFill>
                  <a:schemeClr val="tx2"/>
                </a:solidFill>
              </a:rPr>
              <a:t>弁済をするについて正当な利益を有する者は，弁済によって当然に債権者に代位する。</a:t>
            </a:r>
            <a:endParaRPr kumimoji="1" lang="ja-JP" altLang="en-US" sz="1600" dirty="0">
              <a:solidFill>
                <a:schemeClr val="tx2"/>
              </a:solidFill>
            </a:endParaRPr>
          </a:p>
        </p:txBody>
      </p:sp>
      <p:sp>
        <p:nvSpPr>
          <p:cNvPr id="49" name="正方形/長方形 48"/>
          <p:cNvSpPr/>
          <p:nvPr/>
        </p:nvSpPr>
        <p:spPr>
          <a:xfrm>
            <a:off x="774181" y="1985791"/>
            <a:ext cx="1152128" cy="1755048"/>
          </a:xfrm>
          <a:prstGeom prst="rect">
            <a:avLst/>
          </a:prstGeom>
          <a:ln>
            <a:solidFill>
              <a:schemeClr val="tx1">
                <a:lumMod val="50000"/>
                <a:lumOff val="50000"/>
              </a:schemeClr>
            </a:solidFill>
            <a:prstDash val="sysDot"/>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50" name="正方形/長方形 49"/>
          <p:cNvSpPr/>
          <p:nvPr/>
        </p:nvSpPr>
        <p:spPr>
          <a:xfrm>
            <a:off x="2987824" y="1985791"/>
            <a:ext cx="1152128" cy="1755048"/>
          </a:xfrm>
          <a:prstGeom prst="rect">
            <a:avLst/>
          </a:prstGeom>
          <a:ln>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Tree>
    <p:extLst>
      <p:ext uri="{BB962C8B-B14F-4D97-AF65-F5344CB8AC3E}">
        <p14:creationId xmlns:p14="http://schemas.microsoft.com/office/powerpoint/2010/main" val="357990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down)">
                                      <p:cBhvr>
                                        <p:cTn id="7" dur="500"/>
                                        <p:tgtEl>
                                          <p:spTgt spid="4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down)">
                                      <p:cBhvr>
                                        <p:cTn id="11" dur="500"/>
                                        <p:tgtEl>
                                          <p:spTgt spid="3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down)">
                                      <p:cBhvr>
                                        <p:cTn id="15" dur="500"/>
                                        <p:tgtEl>
                                          <p:spTgt spid="31"/>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wipe(down)">
                                      <p:cBhvr>
                                        <p:cTn id="19" dur="500"/>
                                        <p:tgtEl>
                                          <p:spTgt spid="34"/>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wipe(down)">
                                      <p:cBhvr>
                                        <p:cTn id="23" dur="500"/>
                                        <p:tgtEl>
                                          <p:spTgt spid="3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up)">
                                      <p:cBhvr>
                                        <p:cTn id="28" dur="500"/>
                                        <p:tgtEl>
                                          <p:spTgt spid="35"/>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wipe(left)">
                                      <p:cBhvr>
                                        <p:cTn id="31" dur="500"/>
                                        <p:tgtEl>
                                          <p:spTgt spid="40"/>
                                        </p:tgtEl>
                                      </p:cBhvr>
                                    </p:animEffect>
                                  </p:childTnLst>
                                </p:cTn>
                              </p:par>
                            </p:childTnLst>
                          </p:cTn>
                        </p:par>
                        <p:par>
                          <p:cTn id="32" fill="hold">
                            <p:stCondLst>
                              <p:cond delay="500"/>
                            </p:stCondLst>
                            <p:childTnLst>
                              <p:par>
                                <p:cTn id="33" presetID="42" presetClass="exit" presetSubtype="0" fill="hold" grpId="1" nodeType="afterEffect">
                                  <p:stCondLst>
                                    <p:cond delay="250"/>
                                  </p:stCondLst>
                                  <p:childTnLst>
                                    <p:animEffect transition="out" filter="fade">
                                      <p:cBhvr>
                                        <p:cTn id="34" dur="500"/>
                                        <p:tgtEl>
                                          <p:spTgt spid="31"/>
                                        </p:tgtEl>
                                      </p:cBhvr>
                                    </p:animEffect>
                                    <p:anim calcmode="lin" valueType="num">
                                      <p:cBhvr>
                                        <p:cTn id="35" dur="500"/>
                                        <p:tgtEl>
                                          <p:spTgt spid="31"/>
                                        </p:tgtEl>
                                        <p:attrNameLst>
                                          <p:attrName>ppt_x</p:attrName>
                                        </p:attrNameLst>
                                      </p:cBhvr>
                                      <p:tavLst>
                                        <p:tav tm="0">
                                          <p:val>
                                            <p:strVal val="ppt_x"/>
                                          </p:val>
                                        </p:tav>
                                        <p:tav tm="100000">
                                          <p:val>
                                            <p:strVal val="ppt_x"/>
                                          </p:val>
                                        </p:tav>
                                      </p:tavLst>
                                    </p:anim>
                                    <p:anim calcmode="lin" valueType="num">
                                      <p:cBhvr>
                                        <p:cTn id="36" dur="500"/>
                                        <p:tgtEl>
                                          <p:spTgt spid="31"/>
                                        </p:tgtEl>
                                        <p:attrNameLst>
                                          <p:attrName>ppt_y</p:attrName>
                                        </p:attrNameLst>
                                      </p:cBhvr>
                                      <p:tavLst>
                                        <p:tav tm="0">
                                          <p:val>
                                            <p:strVal val="ppt_y"/>
                                          </p:val>
                                        </p:tav>
                                        <p:tav tm="100000">
                                          <p:val>
                                            <p:strVal val="ppt_y+.1"/>
                                          </p:val>
                                        </p:tav>
                                      </p:tavLst>
                                    </p:anim>
                                    <p:set>
                                      <p:cBhvr>
                                        <p:cTn id="37" dur="1" fill="hold">
                                          <p:stCondLst>
                                            <p:cond delay="499"/>
                                          </p:stCondLst>
                                        </p:cTn>
                                        <p:tgtEl>
                                          <p:spTgt spid="31"/>
                                        </p:tgtEl>
                                        <p:attrNameLst>
                                          <p:attrName>style.visibility</p:attrName>
                                        </p:attrNameLst>
                                      </p:cBhvr>
                                      <p:to>
                                        <p:strVal val="hidden"/>
                                      </p:to>
                                    </p:set>
                                  </p:childTnLst>
                                </p:cTn>
                              </p:par>
                              <p:par>
                                <p:cTn id="38" presetID="10" presetClass="entr" presetSubtype="0" fill="hold" grpId="0" nodeType="withEffect">
                                  <p:stCondLst>
                                    <p:cond delay="250"/>
                                  </p:stCondLst>
                                  <p:childTnLst>
                                    <p:set>
                                      <p:cBhvr>
                                        <p:cTn id="39" dur="1" fill="hold">
                                          <p:stCondLst>
                                            <p:cond delay="0"/>
                                          </p:stCondLst>
                                        </p:cTn>
                                        <p:tgtEl>
                                          <p:spTgt spid="49"/>
                                        </p:tgtEl>
                                        <p:attrNameLst>
                                          <p:attrName>style.visibility</p:attrName>
                                        </p:attrNameLst>
                                      </p:cBhvr>
                                      <p:to>
                                        <p:strVal val="visible"/>
                                      </p:to>
                                    </p:set>
                                    <p:animEffect transition="in" filter="fade">
                                      <p:cBhvr>
                                        <p:cTn id="40" dur="500"/>
                                        <p:tgtEl>
                                          <p:spTgt spid="49"/>
                                        </p:tgtEl>
                                      </p:cBhvr>
                                    </p:animEffect>
                                  </p:childTnLst>
                                </p:cTn>
                              </p:par>
                              <p:par>
                                <p:cTn id="41" presetID="42" presetClass="exit" presetSubtype="0" fill="hold" grpId="1" nodeType="withEffect">
                                  <p:stCondLst>
                                    <p:cond delay="250"/>
                                  </p:stCondLst>
                                  <p:childTnLst>
                                    <p:animEffect transition="out" filter="fade">
                                      <p:cBhvr>
                                        <p:cTn id="42" dur="500"/>
                                        <p:tgtEl>
                                          <p:spTgt spid="33"/>
                                        </p:tgtEl>
                                      </p:cBhvr>
                                    </p:animEffect>
                                    <p:anim calcmode="lin" valueType="num">
                                      <p:cBhvr>
                                        <p:cTn id="43" dur="500"/>
                                        <p:tgtEl>
                                          <p:spTgt spid="33"/>
                                        </p:tgtEl>
                                        <p:attrNameLst>
                                          <p:attrName>ppt_x</p:attrName>
                                        </p:attrNameLst>
                                      </p:cBhvr>
                                      <p:tavLst>
                                        <p:tav tm="0">
                                          <p:val>
                                            <p:strVal val="ppt_x"/>
                                          </p:val>
                                        </p:tav>
                                        <p:tav tm="100000">
                                          <p:val>
                                            <p:strVal val="ppt_x"/>
                                          </p:val>
                                        </p:tav>
                                      </p:tavLst>
                                    </p:anim>
                                    <p:anim calcmode="lin" valueType="num">
                                      <p:cBhvr>
                                        <p:cTn id="44" dur="500"/>
                                        <p:tgtEl>
                                          <p:spTgt spid="33"/>
                                        </p:tgtEl>
                                        <p:attrNameLst>
                                          <p:attrName>ppt_y</p:attrName>
                                        </p:attrNameLst>
                                      </p:cBhvr>
                                      <p:tavLst>
                                        <p:tav tm="0">
                                          <p:val>
                                            <p:strVal val="ppt_y"/>
                                          </p:val>
                                        </p:tav>
                                        <p:tav tm="100000">
                                          <p:val>
                                            <p:strVal val="ppt_y+.1"/>
                                          </p:val>
                                        </p:tav>
                                      </p:tavLst>
                                    </p:anim>
                                    <p:set>
                                      <p:cBhvr>
                                        <p:cTn id="45" dur="1" fill="hold">
                                          <p:stCondLst>
                                            <p:cond delay="499"/>
                                          </p:stCondLst>
                                        </p:cTn>
                                        <p:tgtEl>
                                          <p:spTgt spid="33"/>
                                        </p:tgtEl>
                                        <p:attrNameLst>
                                          <p:attrName>style.visibility</p:attrName>
                                        </p:attrNameLst>
                                      </p:cBhvr>
                                      <p:to>
                                        <p:strVal val="hidden"/>
                                      </p:to>
                                    </p:set>
                                  </p:childTnLst>
                                </p:cTn>
                              </p:par>
                              <p:par>
                                <p:cTn id="46" presetID="10" presetClass="entr" presetSubtype="0" fill="hold" grpId="0" nodeType="withEffect">
                                  <p:stCondLst>
                                    <p:cond delay="25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childTnLst>
                          </p:cTn>
                        </p:par>
                        <p:par>
                          <p:cTn id="49" fill="hold">
                            <p:stCondLst>
                              <p:cond delay="1250"/>
                            </p:stCondLst>
                            <p:childTnLst>
                              <p:par>
                                <p:cTn id="50" presetID="42" presetClass="exit" presetSubtype="0" fill="hold" grpId="1" nodeType="afterEffect">
                                  <p:stCondLst>
                                    <p:cond delay="250"/>
                                  </p:stCondLst>
                                  <p:childTnLst>
                                    <p:animEffect transition="out" filter="fade">
                                      <p:cBhvr>
                                        <p:cTn id="51" dur="500"/>
                                        <p:tgtEl>
                                          <p:spTgt spid="32"/>
                                        </p:tgtEl>
                                      </p:cBhvr>
                                    </p:animEffect>
                                    <p:anim calcmode="lin" valueType="num">
                                      <p:cBhvr>
                                        <p:cTn id="52" dur="500"/>
                                        <p:tgtEl>
                                          <p:spTgt spid="32"/>
                                        </p:tgtEl>
                                        <p:attrNameLst>
                                          <p:attrName>ppt_x</p:attrName>
                                        </p:attrNameLst>
                                      </p:cBhvr>
                                      <p:tavLst>
                                        <p:tav tm="0">
                                          <p:val>
                                            <p:strVal val="ppt_x"/>
                                          </p:val>
                                        </p:tav>
                                        <p:tav tm="100000">
                                          <p:val>
                                            <p:strVal val="ppt_x"/>
                                          </p:val>
                                        </p:tav>
                                      </p:tavLst>
                                    </p:anim>
                                    <p:anim calcmode="lin" valueType="num">
                                      <p:cBhvr>
                                        <p:cTn id="53" dur="500"/>
                                        <p:tgtEl>
                                          <p:spTgt spid="32"/>
                                        </p:tgtEl>
                                        <p:attrNameLst>
                                          <p:attrName>ppt_y</p:attrName>
                                        </p:attrNameLst>
                                      </p:cBhvr>
                                      <p:tavLst>
                                        <p:tav tm="0">
                                          <p:val>
                                            <p:strVal val="ppt_y"/>
                                          </p:val>
                                        </p:tav>
                                        <p:tav tm="100000">
                                          <p:val>
                                            <p:strVal val="ppt_y+.1"/>
                                          </p:val>
                                        </p:tav>
                                      </p:tavLst>
                                    </p:anim>
                                    <p:set>
                                      <p:cBhvr>
                                        <p:cTn id="54" dur="1" fill="hold">
                                          <p:stCondLst>
                                            <p:cond delay="499"/>
                                          </p:stCondLst>
                                        </p:cTn>
                                        <p:tgtEl>
                                          <p:spTgt spid="32"/>
                                        </p:tgtEl>
                                        <p:attrNameLst>
                                          <p:attrName>style.visibility</p:attrName>
                                        </p:attrNameLst>
                                      </p:cBhvr>
                                      <p:to>
                                        <p:strVal val="hidden"/>
                                      </p:to>
                                    </p:set>
                                  </p:childTnLst>
                                </p:cTn>
                              </p:par>
                              <p:par>
                                <p:cTn id="55" presetID="10" presetClass="entr" presetSubtype="0" fill="hold" grpId="0" nodeType="withEffect">
                                  <p:stCondLst>
                                    <p:cond delay="250"/>
                                  </p:stCondLst>
                                  <p:childTnLst>
                                    <p:set>
                                      <p:cBhvr>
                                        <p:cTn id="56" dur="1" fill="hold">
                                          <p:stCondLst>
                                            <p:cond delay="0"/>
                                          </p:stCondLst>
                                        </p:cTn>
                                        <p:tgtEl>
                                          <p:spTgt spid="50"/>
                                        </p:tgtEl>
                                        <p:attrNameLst>
                                          <p:attrName>style.visibility</p:attrName>
                                        </p:attrNameLst>
                                      </p:cBhvr>
                                      <p:to>
                                        <p:strVal val="visible"/>
                                      </p:to>
                                    </p:set>
                                    <p:animEffect transition="in" filter="fade">
                                      <p:cBhvr>
                                        <p:cTn id="57" dur="500"/>
                                        <p:tgtEl>
                                          <p:spTgt spid="50"/>
                                        </p:tgtEl>
                                      </p:cBhvr>
                                    </p:animEffect>
                                  </p:childTnLst>
                                </p:cTn>
                              </p:par>
                              <p:par>
                                <p:cTn id="58" presetID="42" presetClass="exit" presetSubtype="0" fill="hold" grpId="1" nodeType="withEffect">
                                  <p:stCondLst>
                                    <p:cond delay="250"/>
                                  </p:stCondLst>
                                  <p:childTnLst>
                                    <p:animEffect transition="out" filter="fade">
                                      <p:cBhvr>
                                        <p:cTn id="59" dur="500"/>
                                        <p:tgtEl>
                                          <p:spTgt spid="34"/>
                                        </p:tgtEl>
                                      </p:cBhvr>
                                    </p:animEffect>
                                    <p:anim calcmode="lin" valueType="num">
                                      <p:cBhvr>
                                        <p:cTn id="60" dur="500"/>
                                        <p:tgtEl>
                                          <p:spTgt spid="34"/>
                                        </p:tgtEl>
                                        <p:attrNameLst>
                                          <p:attrName>ppt_x</p:attrName>
                                        </p:attrNameLst>
                                      </p:cBhvr>
                                      <p:tavLst>
                                        <p:tav tm="0">
                                          <p:val>
                                            <p:strVal val="ppt_x"/>
                                          </p:val>
                                        </p:tav>
                                        <p:tav tm="100000">
                                          <p:val>
                                            <p:strVal val="ppt_x"/>
                                          </p:val>
                                        </p:tav>
                                      </p:tavLst>
                                    </p:anim>
                                    <p:anim calcmode="lin" valueType="num">
                                      <p:cBhvr>
                                        <p:cTn id="61" dur="500"/>
                                        <p:tgtEl>
                                          <p:spTgt spid="34"/>
                                        </p:tgtEl>
                                        <p:attrNameLst>
                                          <p:attrName>ppt_y</p:attrName>
                                        </p:attrNameLst>
                                      </p:cBhvr>
                                      <p:tavLst>
                                        <p:tav tm="0">
                                          <p:val>
                                            <p:strVal val="ppt_y"/>
                                          </p:val>
                                        </p:tav>
                                        <p:tav tm="100000">
                                          <p:val>
                                            <p:strVal val="ppt_y+.1"/>
                                          </p:val>
                                        </p:tav>
                                      </p:tavLst>
                                    </p:anim>
                                    <p:set>
                                      <p:cBhvr>
                                        <p:cTn id="62" dur="1" fill="hold">
                                          <p:stCondLst>
                                            <p:cond delay="499"/>
                                          </p:stCondLst>
                                        </p:cTn>
                                        <p:tgtEl>
                                          <p:spTgt spid="34"/>
                                        </p:tgtEl>
                                        <p:attrNameLst>
                                          <p:attrName>style.visibility</p:attrName>
                                        </p:attrNameLst>
                                      </p:cBhvr>
                                      <p:to>
                                        <p:strVal val="hidden"/>
                                      </p:to>
                                    </p:set>
                                  </p:childTnLst>
                                </p:cTn>
                              </p:par>
                              <p:par>
                                <p:cTn id="63" presetID="10" presetClass="entr" presetSubtype="0" fill="hold" grpId="0" nodeType="withEffect">
                                  <p:stCondLst>
                                    <p:cond delay="250"/>
                                  </p:stCondLst>
                                  <p:childTnLst>
                                    <p:set>
                                      <p:cBhvr>
                                        <p:cTn id="64" dur="1" fill="hold">
                                          <p:stCondLst>
                                            <p:cond delay="0"/>
                                          </p:stCondLst>
                                        </p:cTn>
                                        <p:tgtEl>
                                          <p:spTgt spid="26"/>
                                        </p:tgtEl>
                                        <p:attrNameLst>
                                          <p:attrName>style.visibility</p:attrName>
                                        </p:attrNameLst>
                                      </p:cBhvr>
                                      <p:to>
                                        <p:strVal val="visible"/>
                                      </p:to>
                                    </p:set>
                                    <p:animEffect transition="in" filter="fade">
                                      <p:cBhvr>
                                        <p:cTn id="65" dur="500"/>
                                        <p:tgtEl>
                                          <p:spTgt spid="26"/>
                                        </p:tgtEl>
                                      </p:cBhvr>
                                    </p:animEffect>
                                  </p:childTnLst>
                                </p:cTn>
                              </p:par>
                              <p:par>
                                <p:cTn id="66" presetID="22" presetClass="entr" presetSubtype="1" fill="hold" grpId="0" nodeType="withEffect">
                                  <p:stCondLst>
                                    <p:cond delay="750"/>
                                  </p:stCondLst>
                                  <p:childTnLst>
                                    <p:set>
                                      <p:cBhvr>
                                        <p:cTn id="67" dur="1" fill="hold">
                                          <p:stCondLst>
                                            <p:cond delay="0"/>
                                          </p:stCondLst>
                                        </p:cTn>
                                        <p:tgtEl>
                                          <p:spTgt spid="42"/>
                                        </p:tgtEl>
                                        <p:attrNameLst>
                                          <p:attrName>style.visibility</p:attrName>
                                        </p:attrNameLst>
                                      </p:cBhvr>
                                      <p:to>
                                        <p:strVal val="visible"/>
                                      </p:to>
                                    </p:set>
                                    <p:animEffect transition="in" filter="wipe(up)">
                                      <p:cBhvr>
                                        <p:cTn id="68" dur="2000"/>
                                        <p:tgtEl>
                                          <p:spTgt spid="42"/>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47"/>
                                        </p:tgtEl>
                                        <p:attrNameLst>
                                          <p:attrName>style.visibility</p:attrName>
                                        </p:attrNameLst>
                                      </p:cBhvr>
                                      <p:to>
                                        <p:strVal val="visible"/>
                                      </p:to>
                                    </p:set>
                                    <p:animEffect transition="in" filter="wipe(down)">
                                      <p:cBhvr>
                                        <p:cTn id="73" dur="500"/>
                                        <p:tgtEl>
                                          <p:spTgt spid="47"/>
                                        </p:tgtEl>
                                      </p:cBhvr>
                                    </p:animEffect>
                                  </p:childTnLst>
                                </p:cTn>
                              </p:par>
                            </p:childTnLst>
                          </p:cTn>
                        </p:par>
                        <p:par>
                          <p:cTn id="74" fill="hold">
                            <p:stCondLst>
                              <p:cond delay="500"/>
                            </p:stCondLst>
                            <p:childTnLst>
                              <p:par>
                                <p:cTn id="75" presetID="22" presetClass="entr" presetSubtype="4" fill="hold" grpId="1" nodeType="afterEffect">
                                  <p:stCondLst>
                                    <p:cond delay="0"/>
                                  </p:stCondLst>
                                  <p:childTnLst>
                                    <p:set>
                                      <p:cBhvr>
                                        <p:cTn id="76" dur="1" fill="hold">
                                          <p:stCondLst>
                                            <p:cond delay="0"/>
                                          </p:stCondLst>
                                        </p:cTn>
                                        <p:tgtEl>
                                          <p:spTgt spid="38"/>
                                        </p:tgtEl>
                                        <p:attrNameLst>
                                          <p:attrName>style.visibility</p:attrName>
                                        </p:attrNameLst>
                                      </p:cBhvr>
                                      <p:to>
                                        <p:strVal val="visible"/>
                                      </p:to>
                                    </p:set>
                                    <p:animEffect transition="in" filter="wipe(down)">
                                      <p:cBhvr>
                                        <p:cTn id="77" dur="500"/>
                                        <p:tgtEl>
                                          <p:spTgt spid="38"/>
                                        </p:tgtEl>
                                      </p:cBhvr>
                                    </p:animEffect>
                                  </p:childTnLst>
                                </p:cTn>
                              </p:par>
                            </p:childTnLst>
                          </p:cTn>
                        </p:par>
                        <p:par>
                          <p:cTn id="78" fill="hold">
                            <p:stCondLst>
                              <p:cond delay="1000"/>
                            </p:stCondLst>
                            <p:childTnLst>
                              <p:par>
                                <p:cTn id="79" presetID="22" presetClass="entr" presetSubtype="4" fill="hold" grpId="0" nodeType="after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wipe(down)">
                                      <p:cBhvr>
                                        <p:cTn id="81" dur="500"/>
                                        <p:tgtEl>
                                          <p:spTgt spid="37"/>
                                        </p:tgtEl>
                                      </p:cBhvr>
                                    </p:animEffect>
                                  </p:childTnLst>
                                </p:cTn>
                              </p:par>
                            </p:childTnLst>
                          </p:cTn>
                        </p:par>
                        <p:par>
                          <p:cTn id="82" fill="hold">
                            <p:stCondLst>
                              <p:cond delay="1500"/>
                            </p:stCondLst>
                            <p:childTnLst>
                              <p:par>
                                <p:cTn id="83" presetID="22" presetClass="entr" presetSubtype="4"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wipe(down)">
                                      <p:cBhvr>
                                        <p:cTn id="85" dur="500"/>
                                        <p:tgtEl>
                                          <p:spTgt spid="39"/>
                                        </p:tgtEl>
                                      </p:cBhvr>
                                    </p:animEffect>
                                  </p:childTnLst>
                                </p:cTn>
                              </p:par>
                            </p:childTnLst>
                          </p:cTn>
                        </p:par>
                        <p:par>
                          <p:cTn id="86" fill="hold">
                            <p:stCondLst>
                              <p:cond delay="2000"/>
                            </p:stCondLst>
                            <p:childTnLst>
                              <p:par>
                                <p:cTn id="87" presetID="22" presetClass="entr" presetSubtype="4" fill="hold" grpId="0" nodeType="afterEffect">
                                  <p:stCondLst>
                                    <p:cond delay="0"/>
                                  </p:stCondLst>
                                  <p:childTnLst>
                                    <p:set>
                                      <p:cBhvr>
                                        <p:cTn id="88" dur="1" fill="hold">
                                          <p:stCondLst>
                                            <p:cond delay="0"/>
                                          </p:stCondLst>
                                        </p:cTn>
                                        <p:tgtEl>
                                          <p:spTgt spid="45"/>
                                        </p:tgtEl>
                                        <p:attrNameLst>
                                          <p:attrName>style.visibility</p:attrName>
                                        </p:attrNameLst>
                                      </p:cBhvr>
                                      <p:to>
                                        <p:strVal val="visible"/>
                                      </p:to>
                                    </p:set>
                                    <p:animEffect transition="in" filter="wipe(down)">
                                      <p:cBhvr>
                                        <p:cTn id="89" dur="500"/>
                                        <p:tgtEl>
                                          <p:spTgt spid="45"/>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1" fill="hold" grpId="0" nodeType="clickEffect">
                                  <p:stCondLst>
                                    <p:cond delay="0"/>
                                  </p:stCondLst>
                                  <p:childTnLst>
                                    <p:set>
                                      <p:cBhvr>
                                        <p:cTn id="93" dur="1" fill="hold">
                                          <p:stCondLst>
                                            <p:cond delay="0"/>
                                          </p:stCondLst>
                                        </p:cTn>
                                        <p:tgtEl>
                                          <p:spTgt spid="36"/>
                                        </p:tgtEl>
                                        <p:attrNameLst>
                                          <p:attrName>style.visibility</p:attrName>
                                        </p:attrNameLst>
                                      </p:cBhvr>
                                      <p:to>
                                        <p:strVal val="visible"/>
                                      </p:to>
                                    </p:set>
                                    <p:animEffect transition="in" filter="wipe(up)">
                                      <p:cBhvr>
                                        <p:cTn id="94" dur="500"/>
                                        <p:tgtEl>
                                          <p:spTgt spid="36"/>
                                        </p:tgtEl>
                                      </p:cBhvr>
                                    </p:animEffect>
                                  </p:childTnLst>
                                </p:cTn>
                              </p:par>
                              <p:par>
                                <p:cTn id="95" presetID="22" presetClass="entr" presetSubtype="1" fill="hold" grpId="0" nodeType="withEffect">
                                  <p:stCondLst>
                                    <p:cond delay="1000"/>
                                  </p:stCondLst>
                                  <p:childTnLst>
                                    <p:set>
                                      <p:cBhvr>
                                        <p:cTn id="96" dur="1" fill="hold">
                                          <p:stCondLst>
                                            <p:cond delay="0"/>
                                          </p:stCondLst>
                                        </p:cTn>
                                        <p:tgtEl>
                                          <p:spTgt spid="41"/>
                                        </p:tgtEl>
                                        <p:attrNameLst>
                                          <p:attrName>style.visibility</p:attrName>
                                        </p:attrNameLst>
                                      </p:cBhvr>
                                      <p:to>
                                        <p:strVal val="visible"/>
                                      </p:to>
                                    </p:set>
                                    <p:animEffect transition="in" filter="wipe(up)">
                                      <p:cBhvr>
                                        <p:cTn id="97" dur="500"/>
                                        <p:tgtEl>
                                          <p:spTgt spid="41"/>
                                        </p:tgtEl>
                                      </p:cBhvr>
                                    </p:animEffect>
                                  </p:childTnLst>
                                </p:cTn>
                              </p:par>
                              <p:par>
                                <p:cTn id="98" presetID="42" presetClass="path" presetSubtype="0" accel="50000" decel="50000" fill="hold" grpId="0" nodeType="withEffect">
                                  <p:stCondLst>
                                    <p:cond delay="500"/>
                                  </p:stCondLst>
                                  <p:childTnLst>
                                    <p:animMotion origin="layout" path="M 1.11111E-6 2.59259E-6 L 0.08646 -0.20787 " pathEditMode="relative" rAng="0" ptsTypes="AA">
                                      <p:cBhvr>
                                        <p:cTn id="99" dur="2000" fill="hold"/>
                                        <p:tgtEl>
                                          <p:spTgt spid="38"/>
                                        </p:tgtEl>
                                        <p:attrNameLst>
                                          <p:attrName>ppt_x</p:attrName>
                                          <p:attrName>ppt_y</p:attrName>
                                        </p:attrNameLst>
                                      </p:cBhvr>
                                      <p:rCtr x="4323" y="-10394"/>
                                    </p:animMotion>
                                  </p:childTnLst>
                                </p:cTn>
                              </p:par>
                              <p:par>
                                <p:cTn id="100" presetID="10" presetClass="exit" presetSubtype="0" fill="hold" grpId="2" nodeType="withEffect">
                                  <p:stCondLst>
                                    <p:cond delay="1250"/>
                                  </p:stCondLst>
                                  <p:childTnLst>
                                    <p:animEffect transition="out" filter="fade">
                                      <p:cBhvr>
                                        <p:cTn id="101" dur="500"/>
                                        <p:tgtEl>
                                          <p:spTgt spid="38"/>
                                        </p:tgtEl>
                                      </p:cBhvr>
                                    </p:animEffect>
                                    <p:set>
                                      <p:cBhvr>
                                        <p:cTn id="102" dur="1" fill="hold">
                                          <p:stCondLst>
                                            <p:cond delay="499"/>
                                          </p:stCondLst>
                                        </p:cTn>
                                        <p:tgtEl>
                                          <p:spTgt spid="38"/>
                                        </p:tgtEl>
                                        <p:attrNameLst>
                                          <p:attrName>style.visibility</p:attrName>
                                        </p:attrNameLst>
                                      </p:cBhvr>
                                      <p:to>
                                        <p:strVal val="hidden"/>
                                      </p:to>
                                    </p:set>
                                  </p:childTnLst>
                                </p:cTn>
                              </p:par>
                              <p:par>
                                <p:cTn id="103" presetID="31" presetClass="entr" presetSubtype="0" fill="hold" grpId="0" nodeType="withEffect">
                                  <p:stCondLst>
                                    <p:cond delay="1250"/>
                                  </p:stCondLst>
                                  <p:childTnLst>
                                    <p:set>
                                      <p:cBhvr>
                                        <p:cTn id="104" dur="1" fill="hold">
                                          <p:stCondLst>
                                            <p:cond delay="0"/>
                                          </p:stCondLst>
                                        </p:cTn>
                                        <p:tgtEl>
                                          <p:spTgt spid="44"/>
                                        </p:tgtEl>
                                        <p:attrNameLst>
                                          <p:attrName>style.visibility</p:attrName>
                                        </p:attrNameLst>
                                      </p:cBhvr>
                                      <p:to>
                                        <p:strVal val="visible"/>
                                      </p:to>
                                    </p:set>
                                    <p:anim calcmode="lin" valueType="num">
                                      <p:cBhvr>
                                        <p:cTn id="105" dur="500" fill="hold"/>
                                        <p:tgtEl>
                                          <p:spTgt spid="44"/>
                                        </p:tgtEl>
                                        <p:attrNameLst>
                                          <p:attrName>ppt_w</p:attrName>
                                        </p:attrNameLst>
                                      </p:cBhvr>
                                      <p:tavLst>
                                        <p:tav tm="0">
                                          <p:val>
                                            <p:fltVal val="0"/>
                                          </p:val>
                                        </p:tav>
                                        <p:tav tm="100000">
                                          <p:val>
                                            <p:strVal val="#ppt_w"/>
                                          </p:val>
                                        </p:tav>
                                      </p:tavLst>
                                    </p:anim>
                                    <p:anim calcmode="lin" valueType="num">
                                      <p:cBhvr>
                                        <p:cTn id="106" dur="500" fill="hold"/>
                                        <p:tgtEl>
                                          <p:spTgt spid="44"/>
                                        </p:tgtEl>
                                        <p:attrNameLst>
                                          <p:attrName>ppt_h</p:attrName>
                                        </p:attrNameLst>
                                      </p:cBhvr>
                                      <p:tavLst>
                                        <p:tav tm="0">
                                          <p:val>
                                            <p:fltVal val="0"/>
                                          </p:val>
                                        </p:tav>
                                        <p:tav tm="100000">
                                          <p:val>
                                            <p:strVal val="#ppt_h"/>
                                          </p:val>
                                        </p:tav>
                                      </p:tavLst>
                                    </p:anim>
                                    <p:anim calcmode="lin" valueType="num">
                                      <p:cBhvr>
                                        <p:cTn id="107" dur="500" fill="hold"/>
                                        <p:tgtEl>
                                          <p:spTgt spid="44"/>
                                        </p:tgtEl>
                                        <p:attrNameLst>
                                          <p:attrName>style.rotation</p:attrName>
                                        </p:attrNameLst>
                                      </p:cBhvr>
                                      <p:tavLst>
                                        <p:tav tm="0">
                                          <p:val>
                                            <p:fltVal val="90"/>
                                          </p:val>
                                        </p:tav>
                                        <p:tav tm="100000">
                                          <p:val>
                                            <p:fltVal val="0"/>
                                          </p:val>
                                        </p:tav>
                                      </p:tavLst>
                                    </p:anim>
                                    <p:animEffect transition="in" filter="fade">
                                      <p:cBhvr>
                                        <p:cTn id="108" dur="500"/>
                                        <p:tgtEl>
                                          <p:spTgt spid="44"/>
                                        </p:tgtEl>
                                      </p:cBhvr>
                                    </p:animEffect>
                                  </p:childTnLst>
                                </p:cTn>
                              </p:par>
                              <p:par>
                                <p:cTn id="109" presetID="42" presetClass="path" presetSubtype="0" accel="50000" decel="50000" fill="hold" grpId="2" nodeType="withEffect">
                                  <p:stCondLst>
                                    <p:cond delay="500"/>
                                  </p:stCondLst>
                                  <p:childTnLst>
                                    <p:animMotion origin="layout" path="M 8.33333E-7 -3.7037E-6 L -0.06163 -0.21041 " pathEditMode="relative" rAng="0" ptsTypes="AA">
                                      <p:cBhvr>
                                        <p:cTn id="110" dur="2000" fill="hold"/>
                                        <p:tgtEl>
                                          <p:spTgt spid="39"/>
                                        </p:tgtEl>
                                        <p:attrNameLst>
                                          <p:attrName>ppt_x</p:attrName>
                                          <p:attrName>ppt_y</p:attrName>
                                        </p:attrNameLst>
                                      </p:cBhvr>
                                      <p:rCtr x="-3090" y="-10532"/>
                                    </p:animMotion>
                                  </p:childTnLst>
                                </p:cTn>
                              </p:par>
                              <p:par>
                                <p:cTn id="111" presetID="10" presetClass="exit" presetSubtype="0" fill="hold" grpId="1" nodeType="withEffect">
                                  <p:stCondLst>
                                    <p:cond delay="1750"/>
                                  </p:stCondLst>
                                  <p:childTnLst>
                                    <p:animEffect transition="out" filter="fade">
                                      <p:cBhvr>
                                        <p:cTn id="112" dur="500"/>
                                        <p:tgtEl>
                                          <p:spTgt spid="39"/>
                                        </p:tgtEl>
                                      </p:cBhvr>
                                    </p:animEffect>
                                    <p:set>
                                      <p:cBhvr>
                                        <p:cTn id="113" dur="1" fill="hold">
                                          <p:stCondLst>
                                            <p:cond delay="499"/>
                                          </p:stCondLst>
                                        </p:cTn>
                                        <p:tgtEl>
                                          <p:spTgt spid="39"/>
                                        </p:tgtEl>
                                        <p:attrNameLst>
                                          <p:attrName>style.visibility</p:attrName>
                                        </p:attrNameLst>
                                      </p:cBhvr>
                                      <p:to>
                                        <p:strVal val="hidden"/>
                                      </p:to>
                                    </p:set>
                                  </p:childTnLst>
                                </p:cTn>
                              </p:par>
                              <p:par>
                                <p:cTn id="114" presetID="31" presetClass="entr" presetSubtype="0" fill="hold" grpId="0" nodeType="withEffect">
                                  <p:stCondLst>
                                    <p:cond delay="1750"/>
                                  </p:stCondLst>
                                  <p:childTnLst>
                                    <p:set>
                                      <p:cBhvr>
                                        <p:cTn id="115" dur="1" fill="hold">
                                          <p:stCondLst>
                                            <p:cond delay="0"/>
                                          </p:stCondLst>
                                        </p:cTn>
                                        <p:tgtEl>
                                          <p:spTgt spid="28"/>
                                        </p:tgtEl>
                                        <p:attrNameLst>
                                          <p:attrName>style.visibility</p:attrName>
                                        </p:attrNameLst>
                                      </p:cBhvr>
                                      <p:to>
                                        <p:strVal val="visible"/>
                                      </p:to>
                                    </p:set>
                                    <p:anim calcmode="lin" valueType="num">
                                      <p:cBhvr>
                                        <p:cTn id="116" dur="500" fill="hold"/>
                                        <p:tgtEl>
                                          <p:spTgt spid="28"/>
                                        </p:tgtEl>
                                        <p:attrNameLst>
                                          <p:attrName>ppt_w</p:attrName>
                                        </p:attrNameLst>
                                      </p:cBhvr>
                                      <p:tavLst>
                                        <p:tav tm="0">
                                          <p:val>
                                            <p:fltVal val="0"/>
                                          </p:val>
                                        </p:tav>
                                        <p:tav tm="100000">
                                          <p:val>
                                            <p:strVal val="#ppt_w"/>
                                          </p:val>
                                        </p:tav>
                                      </p:tavLst>
                                    </p:anim>
                                    <p:anim calcmode="lin" valueType="num">
                                      <p:cBhvr>
                                        <p:cTn id="117" dur="500" fill="hold"/>
                                        <p:tgtEl>
                                          <p:spTgt spid="28"/>
                                        </p:tgtEl>
                                        <p:attrNameLst>
                                          <p:attrName>ppt_h</p:attrName>
                                        </p:attrNameLst>
                                      </p:cBhvr>
                                      <p:tavLst>
                                        <p:tav tm="0">
                                          <p:val>
                                            <p:fltVal val="0"/>
                                          </p:val>
                                        </p:tav>
                                        <p:tav tm="100000">
                                          <p:val>
                                            <p:strVal val="#ppt_h"/>
                                          </p:val>
                                        </p:tav>
                                      </p:tavLst>
                                    </p:anim>
                                    <p:anim calcmode="lin" valueType="num">
                                      <p:cBhvr>
                                        <p:cTn id="118" dur="500" fill="hold"/>
                                        <p:tgtEl>
                                          <p:spTgt spid="28"/>
                                        </p:tgtEl>
                                        <p:attrNameLst>
                                          <p:attrName>style.rotation</p:attrName>
                                        </p:attrNameLst>
                                      </p:cBhvr>
                                      <p:tavLst>
                                        <p:tav tm="0">
                                          <p:val>
                                            <p:fltVal val="90"/>
                                          </p:val>
                                        </p:tav>
                                        <p:tav tm="100000">
                                          <p:val>
                                            <p:fltVal val="0"/>
                                          </p:val>
                                        </p:tav>
                                      </p:tavLst>
                                    </p:anim>
                                    <p:animEffect transition="in" filter="fade">
                                      <p:cBhvr>
                                        <p:cTn id="119" dur="500"/>
                                        <p:tgtEl>
                                          <p:spTgt spid="28"/>
                                        </p:tgtEl>
                                      </p:cBhvr>
                                    </p:animEffect>
                                  </p:childTnLst>
                                </p:cTn>
                              </p:par>
                              <p:par>
                                <p:cTn id="120" presetID="22" presetClass="entr" presetSubtype="1" fill="hold" grpId="0" nodeType="withEffect">
                                  <p:stCondLst>
                                    <p:cond delay="500"/>
                                  </p:stCondLst>
                                  <p:childTnLst>
                                    <p:set>
                                      <p:cBhvr>
                                        <p:cTn id="121" dur="1" fill="hold">
                                          <p:stCondLst>
                                            <p:cond delay="0"/>
                                          </p:stCondLst>
                                        </p:cTn>
                                        <p:tgtEl>
                                          <p:spTgt spid="48"/>
                                        </p:tgtEl>
                                        <p:attrNameLst>
                                          <p:attrName>style.visibility</p:attrName>
                                        </p:attrNameLst>
                                      </p:cBhvr>
                                      <p:to>
                                        <p:strVal val="visible"/>
                                      </p:to>
                                    </p:set>
                                    <p:animEffect transition="in" filter="wipe(up)">
                                      <p:cBhvr>
                                        <p:cTn id="122" dur="1750"/>
                                        <p:tgtEl>
                                          <p:spTgt spid="48"/>
                                        </p:tgtEl>
                                      </p:cBhvr>
                                    </p:animEffect>
                                  </p:childTnLst>
                                </p:cTn>
                              </p:par>
                            </p:childTnLst>
                          </p:cTn>
                        </p:par>
                        <p:par>
                          <p:cTn id="123" fill="hold">
                            <p:stCondLst>
                              <p:cond delay="2500"/>
                            </p:stCondLst>
                            <p:childTnLst>
                              <p:par>
                                <p:cTn id="124" presetID="22" presetClass="entr" presetSubtype="1" fill="hold" grpId="0" nodeType="afterEffect">
                                  <p:stCondLst>
                                    <p:cond delay="200"/>
                                  </p:stCondLst>
                                  <p:childTnLst>
                                    <p:set>
                                      <p:cBhvr>
                                        <p:cTn id="125" dur="1" fill="hold">
                                          <p:stCondLst>
                                            <p:cond delay="0"/>
                                          </p:stCondLst>
                                        </p:cTn>
                                        <p:tgtEl>
                                          <p:spTgt spid="43"/>
                                        </p:tgtEl>
                                        <p:attrNameLst>
                                          <p:attrName>style.visibility</p:attrName>
                                        </p:attrNameLst>
                                      </p:cBhvr>
                                      <p:to>
                                        <p:strVal val="visible"/>
                                      </p:to>
                                    </p:set>
                                    <p:animEffect transition="in" filter="wipe(up)">
                                      <p:cBhvr>
                                        <p:cTn id="126" dur="2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1" grpId="0" animBg="1"/>
      <p:bldP spid="31" grpId="1" animBg="1"/>
      <p:bldP spid="32" grpId="0" animBg="1"/>
      <p:bldP spid="32" grpId="1" animBg="1"/>
      <p:bldP spid="33" grpId="0" animBg="1"/>
      <p:bldP spid="33" grpId="1" animBg="1"/>
      <p:bldP spid="34" grpId="0" animBg="1"/>
      <p:bldP spid="34" grpId="1" animBg="1"/>
      <p:bldP spid="35" grpId="0" animBg="1"/>
      <p:bldP spid="36" grpId="0" animBg="1"/>
      <p:bldP spid="37" grpId="0" animBg="1"/>
      <p:bldP spid="38" grpId="0" animBg="1"/>
      <p:bldP spid="38" grpId="1" animBg="1"/>
      <p:bldP spid="38" grpId="2" animBg="1"/>
      <p:bldP spid="39" grpId="0" animBg="1"/>
      <p:bldP spid="39" grpId="1" animBg="1"/>
      <p:bldP spid="39" grpId="2" animBg="1"/>
      <p:bldP spid="40" grpId="0"/>
      <p:bldP spid="41" grpId="0"/>
      <p:bldP spid="42" grpId="0"/>
      <p:bldP spid="43" grpId="0"/>
      <p:bldP spid="44" grpId="0" animBg="1"/>
      <p:bldP spid="45" grpId="0" animBg="1"/>
      <p:bldP spid="46" grpId="0" animBg="1"/>
      <p:bldP spid="47" grpId="0" animBg="1"/>
      <p:bldP spid="48" grpId="0"/>
      <p:bldP spid="49" grpId="0" animBg="1"/>
      <p:bldP spid="5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p:txBody>
          <a:bodyPr/>
          <a:lstStyle/>
          <a:p>
            <a:r>
              <a:rPr kumimoji="1" lang="ja-JP" altLang="en-US" dirty="0" smtClean="0"/>
              <a:t>相互保証理論</a:t>
            </a:r>
            <a:endParaRPr kumimoji="1" lang="ja-JP" altLang="en-US" dirty="0"/>
          </a:p>
        </p:txBody>
      </p:sp>
      <p:sp>
        <p:nvSpPr>
          <p:cNvPr id="7" name="サブタイトル 6"/>
          <p:cNvSpPr>
            <a:spLocks noGrp="1"/>
          </p:cNvSpPr>
          <p:nvPr>
            <p:ph type="subTitle" idx="1"/>
          </p:nvPr>
        </p:nvSpPr>
        <p:spPr/>
        <p:txBody>
          <a:bodyPr/>
          <a:lstStyle/>
          <a:p>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Tree>
    <p:extLst>
      <p:ext uri="{BB962C8B-B14F-4D97-AF65-F5344CB8AC3E}">
        <p14:creationId xmlns:p14="http://schemas.microsoft.com/office/powerpoint/2010/main" val="28719921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連帯債務</a:t>
            </a:r>
            <a:r>
              <a:rPr lang="ja-JP" altLang="en-US" dirty="0" smtClean="0"/>
              <a:t>の構造 </a:t>
            </a:r>
            <a:r>
              <a:rPr lang="ja-JP" altLang="en-US" sz="3100" dirty="0" smtClean="0"/>
              <a:t>←</a:t>
            </a:r>
            <a:r>
              <a:rPr lang="ja-JP" altLang="en-US" sz="3100" dirty="0" smtClean="0">
                <a:hlinkClick r:id="rId2" action="ppaction://hlinksldjump"/>
              </a:rPr>
              <a:t>ジレンマ</a:t>
            </a:r>
            <a:r>
              <a:rPr lang="en-US" altLang="ja-JP" dirty="0" smtClean="0"/>
              <a:t/>
            </a:r>
            <a:br>
              <a:rPr lang="en-US" altLang="ja-JP" dirty="0" smtClean="0"/>
            </a:br>
            <a:r>
              <a:rPr lang="ja-JP" altLang="en-US" dirty="0" smtClean="0"/>
              <a:t>相互保証理論による解明</a:t>
            </a:r>
            <a:r>
              <a:rPr lang="ja-JP" altLang="en-US" sz="3100" dirty="0" smtClean="0"/>
              <a:t>←</a:t>
            </a:r>
            <a:r>
              <a:rPr lang="ja-JP" altLang="en-US" sz="3100" dirty="0" smtClean="0">
                <a:hlinkClick r:id="rId3" action="ppaction://hlinksldjump"/>
              </a:rPr>
              <a:t>原理</a:t>
            </a:r>
            <a:endParaRPr kumimoji="1" lang="ja-JP" altLang="en-US" sz="31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
        <p:nvSpPr>
          <p:cNvPr id="37" name="上矢印 36"/>
          <p:cNvSpPr/>
          <p:nvPr/>
        </p:nvSpPr>
        <p:spPr>
          <a:xfrm rot="3134850">
            <a:off x="6224485" y="4400444"/>
            <a:ext cx="484632" cy="1389033"/>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38" name="上矢印 37"/>
          <p:cNvSpPr/>
          <p:nvPr/>
        </p:nvSpPr>
        <p:spPr>
          <a:xfrm>
            <a:off x="4340536" y="4650164"/>
            <a:ext cx="484632" cy="646786"/>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39" name="上矢印 38"/>
          <p:cNvSpPr/>
          <p:nvPr/>
        </p:nvSpPr>
        <p:spPr>
          <a:xfrm rot="18432143">
            <a:off x="2464592" y="4377596"/>
            <a:ext cx="484632" cy="1422342"/>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40" name="正方形/長方形 39"/>
          <p:cNvSpPr/>
          <p:nvPr/>
        </p:nvSpPr>
        <p:spPr>
          <a:xfrm>
            <a:off x="6761926" y="2327394"/>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600</a:t>
            </a:r>
            <a:endParaRPr kumimoji="1" lang="ja-JP" altLang="en-US" dirty="0"/>
          </a:p>
        </p:txBody>
      </p:sp>
      <p:sp>
        <p:nvSpPr>
          <p:cNvPr id="41" name="正方形/長方形 40"/>
          <p:cNvSpPr/>
          <p:nvPr/>
        </p:nvSpPr>
        <p:spPr>
          <a:xfrm>
            <a:off x="3845112" y="2326875"/>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600</a:t>
            </a:r>
            <a:endParaRPr kumimoji="1" lang="ja-JP" altLang="en-US" dirty="0"/>
          </a:p>
        </p:txBody>
      </p:sp>
      <p:sp>
        <p:nvSpPr>
          <p:cNvPr id="42" name="正方形/長方形 41"/>
          <p:cNvSpPr/>
          <p:nvPr/>
        </p:nvSpPr>
        <p:spPr>
          <a:xfrm>
            <a:off x="979582" y="2331468"/>
            <a:ext cx="1410474" cy="23001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600</a:t>
            </a:r>
            <a:endParaRPr kumimoji="1" lang="ja-JP" altLang="en-US" dirty="0"/>
          </a:p>
        </p:txBody>
      </p:sp>
      <p:sp>
        <p:nvSpPr>
          <p:cNvPr id="43" name="正方形/長方形 42"/>
          <p:cNvSpPr/>
          <p:nvPr/>
        </p:nvSpPr>
        <p:spPr>
          <a:xfrm>
            <a:off x="971600" y="3587534"/>
            <a:ext cx="1418456" cy="104411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300</a:t>
            </a:r>
            <a:endParaRPr kumimoji="1" lang="ja-JP" altLang="en-US" sz="1600" dirty="0"/>
          </a:p>
        </p:txBody>
      </p:sp>
      <p:sp>
        <p:nvSpPr>
          <p:cNvPr id="44" name="正方形/長方形 43"/>
          <p:cNvSpPr/>
          <p:nvPr/>
        </p:nvSpPr>
        <p:spPr>
          <a:xfrm>
            <a:off x="971600" y="2831450"/>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a:t>200</a:t>
            </a:r>
            <a:endParaRPr kumimoji="1" lang="ja-JP" altLang="en-US" sz="1600" dirty="0"/>
          </a:p>
        </p:txBody>
      </p:sp>
      <p:sp>
        <p:nvSpPr>
          <p:cNvPr id="45" name="正方形/長方形 44"/>
          <p:cNvSpPr/>
          <p:nvPr/>
        </p:nvSpPr>
        <p:spPr>
          <a:xfrm>
            <a:off x="968742" y="2327394"/>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保証部分</a:t>
            </a:r>
            <a:endParaRPr kumimoji="1" lang="en-US" altLang="ja-JP" sz="1400" b="1" dirty="0" smtClean="0"/>
          </a:p>
          <a:p>
            <a:pPr algn="ctr"/>
            <a:r>
              <a:rPr lang="en-US" altLang="ja-JP" sz="1400" dirty="0" smtClean="0"/>
              <a:t>100</a:t>
            </a:r>
            <a:endParaRPr kumimoji="1" lang="ja-JP" altLang="en-US" sz="1400" dirty="0"/>
          </a:p>
        </p:txBody>
      </p:sp>
      <p:sp>
        <p:nvSpPr>
          <p:cNvPr id="46" name="正方形/長方形 45"/>
          <p:cNvSpPr/>
          <p:nvPr/>
        </p:nvSpPr>
        <p:spPr>
          <a:xfrm>
            <a:off x="3851920" y="2831450"/>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47" name="正方形/長方形 46"/>
          <p:cNvSpPr/>
          <p:nvPr/>
        </p:nvSpPr>
        <p:spPr>
          <a:xfrm>
            <a:off x="3851920" y="3911570"/>
            <a:ext cx="1418456" cy="72008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負担部分</a:t>
            </a:r>
            <a:endParaRPr lang="en-US" altLang="ja-JP" sz="1600" b="1" dirty="0"/>
          </a:p>
          <a:p>
            <a:pPr algn="ctr"/>
            <a:r>
              <a:rPr lang="en-US" altLang="ja-JP" sz="1600" dirty="0"/>
              <a:t>200</a:t>
            </a:r>
            <a:endParaRPr lang="ja-JP" altLang="en-US" sz="1600" dirty="0"/>
          </a:p>
        </p:txBody>
      </p:sp>
      <p:sp>
        <p:nvSpPr>
          <p:cNvPr id="48" name="正方形/長方形 47"/>
          <p:cNvSpPr/>
          <p:nvPr/>
        </p:nvSpPr>
        <p:spPr>
          <a:xfrm>
            <a:off x="3853668" y="2327394"/>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lang="ja-JP" altLang="en-US" sz="1400" b="1" dirty="0" smtClean="0"/>
              <a:t>保証</a:t>
            </a:r>
            <a:r>
              <a:rPr lang="ja-JP" altLang="en-US" sz="1400" b="1" dirty="0"/>
              <a:t>部分</a:t>
            </a:r>
            <a:endParaRPr lang="en-US" altLang="ja-JP" sz="1400" b="1" dirty="0"/>
          </a:p>
          <a:p>
            <a:pPr algn="ctr"/>
            <a:r>
              <a:rPr lang="en-US" altLang="ja-JP" sz="1400" dirty="0" smtClean="0"/>
              <a:t>100</a:t>
            </a:r>
            <a:endParaRPr lang="ja-JP" altLang="en-US" sz="1400" dirty="0"/>
          </a:p>
        </p:txBody>
      </p:sp>
      <p:sp>
        <p:nvSpPr>
          <p:cNvPr id="49" name="正方形/長方形 48"/>
          <p:cNvSpPr/>
          <p:nvPr/>
        </p:nvSpPr>
        <p:spPr>
          <a:xfrm>
            <a:off x="6752196" y="3047474"/>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50" name="正方形/長方形 49"/>
          <p:cNvSpPr/>
          <p:nvPr/>
        </p:nvSpPr>
        <p:spPr>
          <a:xfrm>
            <a:off x="6752196" y="2327394"/>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a:t>
            </a:r>
            <a:r>
              <a:rPr lang="ja-JP" altLang="en-US" sz="1600" b="1" dirty="0"/>
              <a:t>部分</a:t>
            </a:r>
            <a:endParaRPr lang="en-US" altLang="ja-JP" sz="1600" b="1" dirty="0"/>
          </a:p>
          <a:p>
            <a:pPr algn="ctr"/>
            <a:r>
              <a:rPr lang="en-US" altLang="ja-JP" sz="1600" dirty="0"/>
              <a:t>200</a:t>
            </a:r>
            <a:endParaRPr lang="ja-JP" altLang="en-US" sz="1600" dirty="0"/>
          </a:p>
        </p:txBody>
      </p:sp>
      <p:sp>
        <p:nvSpPr>
          <p:cNvPr id="51" name="正方形/長方形 50"/>
          <p:cNvSpPr/>
          <p:nvPr/>
        </p:nvSpPr>
        <p:spPr>
          <a:xfrm>
            <a:off x="6753944" y="4127594"/>
            <a:ext cx="1418456" cy="5040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負担部分</a:t>
            </a:r>
            <a:endParaRPr kumimoji="1" lang="en-US" altLang="ja-JP" sz="1400" b="1" dirty="0" smtClean="0"/>
          </a:p>
          <a:p>
            <a:pPr algn="ctr"/>
            <a:r>
              <a:rPr lang="en-US" altLang="ja-JP" sz="1400" dirty="0"/>
              <a:t>100</a:t>
            </a:r>
            <a:endParaRPr kumimoji="1" lang="ja-JP" altLang="en-US" sz="1400" dirty="0"/>
          </a:p>
        </p:txBody>
      </p:sp>
      <p:sp>
        <p:nvSpPr>
          <p:cNvPr id="52" name="円/楕円 51"/>
          <p:cNvSpPr/>
          <p:nvPr/>
        </p:nvSpPr>
        <p:spPr>
          <a:xfrm>
            <a:off x="3131840" y="5296950"/>
            <a:ext cx="2880320" cy="69837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endParaRPr kumimoji="1" lang="ja-JP" altLang="en-US" b="1" dirty="0">
              <a:latin typeface="Times New Roman" pitchFamily="18" charset="0"/>
              <a:cs typeface="Times New Roman" pitchFamily="18" charset="0"/>
            </a:endParaRPr>
          </a:p>
        </p:txBody>
      </p:sp>
      <p:sp>
        <p:nvSpPr>
          <p:cNvPr id="53" name="上矢印 52"/>
          <p:cNvSpPr/>
          <p:nvPr/>
        </p:nvSpPr>
        <p:spPr>
          <a:xfrm rot="18487026">
            <a:off x="2082094" y="4301143"/>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300</a:t>
            </a:r>
            <a:endParaRPr kumimoji="1" lang="ja-JP" altLang="en-US" sz="1200" dirty="0"/>
          </a:p>
        </p:txBody>
      </p:sp>
      <p:sp>
        <p:nvSpPr>
          <p:cNvPr id="54" name="上矢印 53"/>
          <p:cNvSpPr/>
          <p:nvPr/>
        </p:nvSpPr>
        <p:spPr>
          <a:xfrm rot="18487026">
            <a:off x="2407728" y="4379047"/>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55" name="上矢印 54"/>
          <p:cNvSpPr/>
          <p:nvPr/>
        </p:nvSpPr>
        <p:spPr>
          <a:xfrm rot="18487026">
            <a:off x="2754207" y="4388096"/>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56" name="上矢印 55"/>
          <p:cNvSpPr/>
          <p:nvPr/>
        </p:nvSpPr>
        <p:spPr>
          <a:xfrm>
            <a:off x="3960803" y="4597878"/>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smtClean="0"/>
              <a:t>200</a:t>
            </a:r>
            <a:endParaRPr kumimoji="1" lang="ja-JP" altLang="en-US" sz="1200" dirty="0"/>
          </a:p>
        </p:txBody>
      </p:sp>
      <p:sp>
        <p:nvSpPr>
          <p:cNvPr id="57" name="上矢印 56"/>
          <p:cNvSpPr/>
          <p:nvPr/>
        </p:nvSpPr>
        <p:spPr>
          <a:xfrm>
            <a:off x="4329684" y="4597878"/>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58" name="上矢印 57"/>
          <p:cNvSpPr/>
          <p:nvPr/>
        </p:nvSpPr>
        <p:spPr>
          <a:xfrm>
            <a:off x="4716016" y="4597878"/>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59" name="上矢印 58"/>
          <p:cNvSpPr/>
          <p:nvPr/>
        </p:nvSpPr>
        <p:spPr>
          <a:xfrm rot="3205735">
            <a:off x="5918814" y="4362173"/>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100</a:t>
            </a:r>
            <a:endParaRPr kumimoji="1" lang="ja-JP" altLang="en-US" sz="1200" dirty="0"/>
          </a:p>
        </p:txBody>
      </p:sp>
      <p:sp>
        <p:nvSpPr>
          <p:cNvPr id="60" name="上矢印 59"/>
          <p:cNvSpPr/>
          <p:nvPr/>
        </p:nvSpPr>
        <p:spPr>
          <a:xfrm rot="3205735">
            <a:off x="6278048" y="4326838"/>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61" name="上矢印 60"/>
          <p:cNvSpPr/>
          <p:nvPr/>
        </p:nvSpPr>
        <p:spPr>
          <a:xfrm rot="3205735">
            <a:off x="6613118" y="4252873"/>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62" name="テキスト ボックス 61"/>
          <p:cNvSpPr txBox="1"/>
          <p:nvPr/>
        </p:nvSpPr>
        <p:spPr>
          <a:xfrm>
            <a:off x="971600" y="1650286"/>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63" name="テキスト ボックス 62"/>
          <p:cNvSpPr txBox="1"/>
          <p:nvPr/>
        </p:nvSpPr>
        <p:spPr>
          <a:xfrm>
            <a:off x="3873624" y="1650286"/>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64" name="テキスト ボックス 63"/>
          <p:cNvSpPr txBox="1"/>
          <p:nvPr/>
        </p:nvSpPr>
        <p:spPr>
          <a:xfrm>
            <a:off x="6753944" y="1650286"/>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sp>
        <p:nvSpPr>
          <p:cNvPr id="65" name="テキスト ボックス 64"/>
          <p:cNvSpPr txBox="1"/>
          <p:nvPr/>
        </p:nvSpPr>
        <p:spPr>
          <a:xfrm>
            <a:off x="979582" y="1916832"/>
            <a:ext cx="1396675" cy="338554"/>
          </a:xfrm>
          <a:prstGeom prst="rect">
            <a:avLst/>
          </a:prstGeom>
          <a:noFill/>
        </p:spPr>
        <p:txBody>
          <a:bodyPr wrap="square" rtlCol="0">
            <a:spAutoFit/>
          </a:bodyPr>
          <a:lstStyle/>
          <a:p>
            <a:pPr algn="ctr"/>
            <a:r>
              <a:rPr kumimoji="1" lang="en-US" altLang="ja-JP" sz="1600" dirty="0" smtClean="0">
                <a:latin typeface="Times New Roman" pitchFamily="18" charset="0"/>
                <a:cs typeface="Times New Roman" pitchFamily="18" charset="0"/>
              </a:rPr>
              <a:t>300+(300)</a:t>
            </a:r>
            <a:endParaRPr kumimoji="1" lang="ja-JP" altLang="en-US" sz="1600" dirty="0">
              <a:latin typeface="Times New Roman" pitchFamily="18" charset="0"/>
              <a:cs typeface="Times New Roman" pitchFamily="18" charset="0"/>
            </a:endParaRPr>
          </a:p>
        </p:txBody>
      </p:sp>
      <p:sp>
        <p:nvSpPr>
          <p:cNvPr id="66" name="テキスト ボックス 65"/>
          <p:cNvSpPr txBox="1"/>
          <p:nvPr/>
        </p:nvSpPr>
        <p:spPr>
          <a:xfrm>
            <a:off x="3895405" y="1916832"/>
            <a:ext cx="1396675" cy="338554"/>
          </a:xfrm>
          <a:prstGeom prst="rect">
            <a:avLst/>
          </a:prstGeom>
          <a:noFill/>
        </p:spPr>
        <p:txBody>
          <a:bodyPr wrap="square" rtlCol="0">
            <a:spAutoFit/>
          </a:bodyPr>
          <a:lstStyle/>
          <a:p>
            <a:pPr algn="ctr"/>
            <a:r>
              <a:rPr kumimoji="1" lang="en-US" altLang="ja-JP" sz="1600" dirty="0" smtClean="0">
                <a:latin typeface="Times New Roman" pitchFamily="18" charset="0"/>
                <a:cs typeface="Times New Roman" pitchFamily="18" charset="0"/>
              </a:rPr>
              <a:t>200+(400)</a:t>
            </a:r>
            <a:endParaRPr kumimoji="1" lang="ja-JP" altLang="en-US" sz="1600" dirty="0">
              <a:latin typeface="Times New Roman" pitchFamily="18" charset="0"/>
              <a:cs typeface="Times New Roman" pitchFamily="18" charset="0"/>
            </a:endParaRPr>
          </a:p>
        </p:txBody>
      </p:sp>
      <p:sp>
        <p:nvSpPr>
          <p:cNvPr id="67" name="テキスト ボックス 66"/>
          <p:cNvSpPr txBox="1"/>
          <p:nvPr/>
        </p:nvSpPr>
        <p:spPr>
          <a:xfrm>
            <a:off x="6775725" y="1916832"/>
            <a:ext cx="1396675" cy="338554"/>
          </a:xfrm>
          <a:prstGeom prst="rect">
            <a:avLst/>
          </a:prstGeom>
          <a:noFill/>
        </p:spPr>
        <p:txBody>
          <a:bodyPr wrap="square" rtlCol="0">
            <a:spAutoFit/>
          </a:bodyPr>
          <a:lstStyle/>
          <a:p>
            <a:pPr algn="ctr"/>
            <a:r>
              <a:rPr kumimoji="1" lang="en-US" altLang="ja-JP" sz="1600" dirty="0" smtClean="0">
                <a:latin typeface="Times New Roman" pitchFamily="18" charset="0"/>
                <a:cs typeface="Times New Roman" pitchFamily="18" charset="0"/>
              </a:rPr>
              <a:t>100+(500)</a:t>
            </a:r>
            <a:endParaRPr kumimoji="1" lang="ja-JP" alt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10805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1500"/>
                            </p:stCondLst>
                            <p:childTnLst>
                              <p:par>
                                <p:cTn id="9" presetID="22" presetClass="entr" presetSubtype="8" fill="hold" grpId="0" nodeType="afterEffect">
                                  <p:stCondLst>
                                    <p:cond delay="0"/>
                                  </p:stCondLst>
                                  <p:childTnLst>
                                    <p:set>
                                      <p:cBhvr>
                                        <p:cTn id="10" dur="1" fill="hold">
                                          <p:stCondLst>
                                            <p:cond delay="0"/>
                                          </p:stCondLst>
                                        </p:cTn>
                                        <p:tgtEl>
                                          <p:spTgt spid="62"/>
                                        </p:tgtEl>
                                        <p:attrNameLst>
                                          <p:attrName>style.visibility</p:attrName>
                                        </p:attrNameLst>
                                      </p:cBhvr>
                                      <p:to>
                                        <p:strVal val="visible"/>
                                      </p:to>
                                    </p:set>
                                    <p:animEffect transition="in" filter="wipe(left)">
                                      <p:cBhvr>
                                        <p:cTn id="11" dur="500"/>
                                        <p:tgtEl>
                                          <p:spTgt spid="62"/>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63"/>
                                        </p:tgtEl>
                                        <p:attrNameLst>
                                          <p:attrName>style.visibility</p:attrName>
                                        </p:attrNameLst>
                                      </p:cBhvr>
                                      <p:to>
                                        <p:strVal val="visible"/>
                                      </p:to>
                                    </p:set>
                                    <p:animEffect transition="in" filter="wipe(left)">
                                      <p:cBhvr>
                                        <p:cTn id="15" dur="500"/>
                                        <p:tgtEl>
                                          <p:spTgt spid="63"/>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64"/>
                                        </p:tgtEl>
                                        <p:attrNameLst>
                                          <p:attrName>style.visibility</p:attrName>
                                        </p:attrNameLst>
                                      </p:cBhvr>
                                      <p:to>
                                        <p:strVal val="visible"/>
                                      </p:to>
                                    </p:set>
                                    <p:animEffect transition="in" filter="wipe(left)">
                                      <p:cBhvr>
                                        <p:cTn id="19" dur="500"/>
                                        <p:tgtEl>
                                          <p:spTgt spid="64"/>
                                        </p:tgtEl>
                                      </p:cBhvr>
                                    </p:animEffect>
                                  </p:childTnLst>
                                </p:cTn>
                              </p:par>
                            </p:childTnLst>
                          </p:cTn>
                        </p:par>
                        <p:par>
                          <p:cTn id="20" fill="hold">
                            <p:stCondLst>
                              <p:cond delay="3000"/>
                            </p:stCondLst>
                            <p:childTnLst>
                              <p:par>
                                <p:cTn id="21" presetID="22" presetClass="entr" presetSubtype="4"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wipe(down)">
                                      <p:cBhvr>
                                        <p:cTn id="23" dur="500"/>
                                        <p:tgtEl>
                                          <p:spTgt spid="39"/>
                                        </p:tgtEl>
                                      </p:cBhvr>
                                    </p:animEffect>
                                  </p:childTnLst>
                                </p:cTn>
                              </p:par>
                            </p:childTnLst>
                          </p:cTn>
                        </p:par>
                        <p:par>
                          <p:cTn id="24" fill="hold">
                            <p:stCondLst>
                              <p:cond delay="3500"/>
                            </p:stCondLst>
                            <p:childTnLst>
                              <p:par>
                                <p:cTn id="25" presetID="22" presetClass="entr" presetSubtype="4" fill="hold" grpId="0"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wipe(down)">
                                      <p:cBhvr>
                                        <p:cTn id="27" dur="500"/>
                                        <p:tgtEl>
                                          <p:spTgt spid="42"/>
                                        </p:tgtEl>
                                      </p:cBhvr>
                                    </p:animEffect>
                                  </p:childTnLst>
                                </p:cTn>
                              </p:par>
                            </p:childTnLst>
                          </p:cTn>
                        </p:par>
                        <p:par>
                          <p:cTn id="28" fill="hold">
                            <p:stCondLst>
                              <p:cond delay="4000"/>
                            </p:stCondLst>
                            <p:childTnLst>
                              <p:par>
                                <p:cTn id="29" presetID="22" presetClass="entr" presetSubtype="4" fill="hold" grpId="0"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down)">
                                      <p:cBhvr>
                                        <p:cTn id="31" dur="500"/>
                                        <p:tgtEl>
                                          <p:spTgt spid="38"/>
                                        </p:tgtEl>
                                      </p:cBhvr>
                                    </p:animEffect>
                                  </p:childTnLst>
                                </p:cTn>
                              </p:par>
                            </p:childTnLst>
                          </p:cTn>
                        </p:par>
                        <p:par>
                          <p:cTn id="32" fill="hold">
                            <p:stCondLst>
                              <p:cond delay="4500"/>
                            </p:stCondLst>
                            <p:childTnLst>
                              <p:par>
                                <p:cTn id="33" presetID="22" presetClass="entr" presetSubtype="4" fill="hold" grpId="0" nodeType="after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wipe(down)">
                                      <p:cBhvr>
                                        <p:cTn id="35" dur="500"/>
                                        <p:tgtEl>
                                          <p:spTgt spid="41"/>
                                        </p:tgtEl>
                                      </p:cBhvr>
                                    </p:animEffect>
                                  </p:childTnLst>
                                </p:cTn>
                              </p:par>
                            </p:childTnLst>
                          </p:cTn>
                        </p:par>
                        <p:par>
                          <p:cTn id="36" fill="hold">
                            <p:stCondLst>
                              <p:cond delay="5000"/>
                            </p:stCondLst>
                            <p:childTnLst>
                              <p:par>
                                <p:cTn id="37" presetID="22" presetClass="entr" presetSubtype="4"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down)">
                                      <p:cBhvr>
                                        <p:cTn id="39" dur="500"/>
                                        <p:tgtEl>
                                          <p:spTgt spid="37"/>
                                        </p:tgtEl>
                                      </p:cBhvr>
                                    </p:animEffect>
                                  </p:childTnLst>
                                </p:cTn>
                              </p:par>
                            </p:childTnLst>
                          </p:cTn>
                        </p:par>
                        <p:par>
                          <p:cTn id="40" fill="hold">
                            <p:stCondLst>
                              <p:cond delay="5500"/>
                            </p:stCondLst>
                            <p:childTnLst>
                              <p:par>
                                <p:cTn id="41" presetID="22" presetClass="entr" presetSubtype="4"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wipe(down)">
                                      <p:cBhvr>
                                        <p:cTn id="43" dur="500"/>
                                        <p:tgtEl>
                                          <p:spTgt spid="40"/>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xit" presetSubtype="0" fill="hold" grpId="1" nodeType="clickEffect">
                                  <p:stCondLst>
                                    <p:cond delay="0"/>
                                  </p:stCondLst>
                                  <p:childTnLst>
                                    <p:animEffect transition="out" filter="fade">
                                      <p:cBhvr>
                                        <p:cTn id="47" dur="500"/>
                                        <p:tgtEl>
                                          <p:spTgt spid="42"/>
                                        </p:tgtEl>
                                      </p:cBhvr>
                                    </p:animEffect>
                                    <p:anim calcmode="lin" valueType="num">
                                      <p:cBhvr>
                                        <p:cTn id="48" dur="500"/>
                                        <p:tgtEl>
                                          <p:spTgt spid="42"/>
                                        </p:tgtEl>
                                        <p:attrNameLst>
                                          <p:attrName>ppt_x</p:attrName>
                                        </p:attrNameLst>
                                      </p:cBhvr>
                                      <p:tavLst>
                                        <p:tav tm="0">
                                          <p:val>
                                            <p:strVal val="ppt_x"/>
                                          </p:val>
                                        </p:tav>
                                        <p:tav tm="100000">
                                          <p:val>
                                            <p:strVal val="ppt_x"/>
                                          </p:val>
                                        </p:tav>
                                      </p:tavLst>
                                    </p:anim>
                                    <p:anim calcmode="lin" valueType="num">
                                      <p:cBhvr>
                                        <p:cTn id="49" dur="500"/>
                                        <p:tgtEl>
                                          <p:spTgt spid="42"/>
                                        </p:tgtEl>
                                        <p:attrNameLst>
                                          <p:attrName>ppt_y</p:attrName>
                                        </p:attrNameLst>
                                      </p:cBhvr>
                                      <p:tavLst>
                                        <p:tav tm="0">
                                          <p:val>
                                            <p:strVal val="ppt_y"/>
                                          </p:val>
                                        </p:tav>
                                        <p:tav tm="100000">
                                          <p:val>
                                            <p:strVal val="ppt_y+.1"/>
                                          </p:val>
                                        </p:tav>
                                      </p:tavLst>
                                    </p:anim>
                                    <p:set>
                                      <p:cBhvr>
                                        <p:cTn id="50" dur="1" fill="hold">
                                          <p:stCondLst>
                                            <p:cond delay="499"/>
                                          </p:stCondLst>
                                        </p:cTn>
                                        <p:tgtEl>
                                          <p:spTgt spid="42"/>
                                        </p:tgtEl>
                                        <p:attrNameLst>
                                          <p:attrName>style.visibility</p:attrName>
                                        </p:attrNameLst>
                                      </p:cBhvr>
                                      <p:to>
                                        <p:strVal val="hidden"/>
                                      </p:to>
                                    </p:set>
                                  </p:childTnLst>
                                </p:cTn>
                              </p:par>
                              <p:par>
                                <p:cTn id="51" presetID="10" presetClass="exit" presetSubtype="0" fill="hold" grpId="1" nodeType="withEffect">
                                  <p:stCondLst>
                                    <p:cond delay="500"/>
                                  </p:stCondLst>
                                  <p:childTnLst>
                                    <p:animEffect transition="out" filter="fade">
                                      <p:cBhvr>
                                        <p:cTn id="52" dur="500"/>
                                        <p:tgtEl>
                                          <p:spTgt spid="39"/>
                                        </p:tgtEl>
                                      </p:cBhvr>
                                    </p:animEffect>
                                    <p:set>
                                      <p:cBhvr>
                                        <p:cTn id="53" dur="1" fill="hold">
                                          <p:stCondLst>
                                            <p:cond delay="499"/>
                                          </p:stCondLst>
                                        </p:cTn>
                                        <p:tgtEl>
                                          <p:spTgt spid="39"/>
                                        </p:tgtEl>
                                        <p:attrNameLst>
                                          <p:attrName>style.visibility</p:attrName>
                                        </p:attrNameLst>
                                      </p:cBhvr>
                                      <p:to>
                                        <p:strVal val="hidden"/>
                                      </p:to>
                                    </p:set>
                                  </p:childTnLst>
                                </p:cTn>
                              </p:par>
                            </p:childTnLst>
                          </p:cTn>
                        </p:par>
                        <p:par>
                          <p:cTn id="54" fill="hold">
                            <p:stCondLst>
                              <p:cond delay="1000"/>
                            </p:stCondLst>
                            <p:childTnLst>
                              <p:par>
                                <p:cTn id="55" presetID="22" presetClass="entr" presetSubtype="4" fill="hold" grpId="0" nodeType="after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wipe(down)">
                                      <p:cBhvr>
                                        <p:cTn id="57" dur="500"/>
                                        <p:tgtEl>
                                          <p:spTgt spid="53"/>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43"/>
                                        </p:tgtEl>
                                        <p:attrNameLst>
                                          <p:attrName>style.visibility</p:attrName>
                                        </p:attrNameLst>
                                      </p:cBhvr>
                                      <p:to>
                                        <p:strVal val="visible"/>
                                      </p:to>
                                    </p:set>
                                    <p:animEffect transition="in" filter="wipe(down)">
                                      <p:cBhvr>
                                        <p:cTn id="60" dur="500"/>
                                        <p:tgtEl>
                                          <p:spTgt spid="43"/>
                                        </p:tgtEl>
                                      </p:cBhvr>
                                    </p:animEffect>
                                  </p:childTnLst>
                                </p:cTn>
                              </p:par>
                            </p:childTnLst>
                          </p:cTn>
                        </p:par>
                        <p:par>
                          <p:cTn id="61" fill="hold">
                            <p:stCondLst>
                              <p:cond delay="1500"/>
                            </p:stCondLst>
                            <p:childTnLst>
                              <p:par>
                                <p:cTn id="62" presetID="22" presetClass="entr" presetSubtype="4" fill="hold" grpId="0" nodeType="afterEffect">
                                  <p:stCondLst>
                                    <p:cond delay="500"/>
                                  </p:stCondLst>
                                  <p:childTnLst>
                                    <p:set>
                                      <p:cBhvr>
                                        <p:cTn id="63" dur="1" fill="hold">
                                          <p:stCondLst>
                                            <p:cond delay="0"/>
                                          </p:stCondLst>
                                        </p:cTn>
                                        <p:tgtEl>
                                          <p:spTgt spid="54"/>
                                        </p:tgtEl>
                                        <p:attrNameLst>
                                          <p:attrName>style.visibility</p:attrName>
                                        </p:attrNameLst>
                                      </p:cBhvr>
                                      <p:to>
                                        <p:strVal val="visible"/>
                                      </p:to>
                                    </p:set>
                                    <p:animEffect transition="in" filter="wipe(down)">
                                      <p:cBhvr>
                                        <p:cTn id="64" dur="500"/>
                                        <p:tgtEl>
                                          <p:spTgt spid="54"/>
                                        </p:tgtEl>
                                      </p:cBhvr>
                                    </p:animEffect>
                                  </p:childTnLst>
                                </p:cTn>
                              </p:par>
                              <p:par>
                                <p:cTn id="65" presetID="22" presetClass="entr" presetSubtype="4" fill="hold" grpId="0" nodeType="withEffect">
                                  <p:stCondLst>
                                    <p:cond delay="500"/>
                                  </p:stCondLst>
                                  <p:childTnLst>
                                    <p:set>
                                      <p:cBhvr>
                                        <p:cTn id="66" dur="1" fill="hold">
                                          <p:stCondLst>
                                            <p:cond delay="0"/>
                                          </p:stCondLst>
                                        </p:cTn>
                                        <p:tgtEl>
                                          <p:spTgt spid="44"/>
                                        </p:tgtEl>
                                        <p:attrNameLst>
                                          <p:attrName>style.visibility</p:attrName>
                                        </p:attrNameLst>
                                      </p:cBhvr>
                                      <p:to>
                                        <p:strVal val="visible"/>
                                      </p:to>
                                    </p:set>
                                    <p:animEffect transition="in" filter="wipe(down)">
                                      <p:cBhvr>
                                        <p:cTn id="67" dur="500"/>
                                        <p:tgtEl>
                                          <p:spTgt spid="44"/>
                                        </p:tgtEl>
                                      </p:cBhvr>
                                    </p:animEffect>
                                  </p:childTnLst>
                                </p:cTn>
                              </p:par>
                            </p:childTnLst>
                          </p:cTn>
                        </p:par>
                        <p:par>
                          <p:cTn id="68" fill="hold">
                            <p:stCondLst>
                              <p:cond delay="2500"/>
                            </p:stCondLst>
                            <p:childTnLst>
                              <p:par>
                                <p:cTn id="69" presetID="22" presetClass="entr" presetSubtype="4" fill="hold" grpId="0" nodeType="afterEffect">
                                  <p:stCondLst>
                                    <p:cond delay="500"/>
                                  </p:stCondLst>
                                  <p:childTnLst>
                                    <p:set>
                                      <p:cBhvr>
                                        <p:cTn id="70" dur="1" fill="hold">
                                          <p:stCondLst>
                                            <p:cond delay="0"/>
                                          </p:stCondLst>
                                        </p:cTn>
                                        <p:tgtEl>
                                          <p:spTgt spid="55"/>
                                        </p:tgtEl>
                                        <p:attrNameLst>
                                          <p:attrName>style.visibility</p:attrName>
                                        </p:attrNameLst>
                                      </p:cBhvr>
                                      <p:to>
                                        <p:strVal val="visible"/>
                                      </p:to>
                                    </p:set>
                                    <p:animEffect transition="in" filter="wipe(down)">
                                      <p:cBhvr>
                                        <p:cTn id="71" dur="500"/>
                                        <p:tgtEl>
                                          <p:spTgt spid="55"/>
                                        </p:tgtEl>
                                      </p:cBhvr>
                                    </p:animEffect>
                                  </p:childTnLst>
                                </p:cTn>
                              </p:par>
                              <p:par>
                                <p:cTn id="72" presetID="22" presetClass="entr" presetSubtype="4" fill="hold" grpId="0" nodeType="withEffect">
                                  <p:stCondLst>
                                    <p:cond delay="500"/>
                                  </p:stCondLst>
                                  <p:childTnLst>
                                    <p:set>
                                      <p:cBhvr>
                                        <p:cTn id="73" dur="1" fill="hold">
                                          <p:stCondLst>
                                            <p:cond delay="0"/>
                                          </p:stCondLst>
                                        </p:cTn>
                                        <p:tgtEl>
                                          <p:spTgt spid="45"/>
                                        </p:tgtEl>
                                        <p:attrNameLst>
                                          <p:attrName>style.visibility</p:attrName>
                                        </p:attrNameLst>
                                      </p:cBhvr>
                                      <p:to>
                                        <p:strVal val="visible"/>
                                      </p:to>
                                    </p:set>
                                    <p:animEffect transition="in" filter="wipe(down)">
                                      <p:cBhvr>
                                        <p:cTn id="74" dur="500"/>
                                        <p:tgtEl>
                                          <p:spTgt spid="45"/>
                                        </p:tgtEl>
                                      </p:cBhvr>
                                    </p:animEffect>
                                  </p:childTnLst>
                                </p:cTn>
                              </p:par>
                            </p:childTnLst>
                          </p:cTn>
                        </p:par>
                        <p:par>
                          <p:cTn id="75" fill="hold">
                            <p:stCondLst>
                              <p:cond delay="3500"/>
                            </p:stCondLst>
                            <p:childTnLst>
                              <p:par>
                                <p:cTn id="76" presetID="22" presetClass="entr" presetSubtype="8" fill="hold" grpId="0" nodeType="afterEffect">
                                  <p:stCondLst>
                                    <p:cond delay="250"/>
                                  </p:stCondLst>
                                  <p:childTnLst>
                                    <p:set>
                                      <p:cBhvr>
                                        <p:cTn id="77" dur="1" fill="hold">
                                          <p:stCondLst>
                                            <p:cond delay="0"/>
                                          </p:stCondLst>
                                        </p:cTn>
                                        <p:tgtEl>
                                          <p:spTgt spid="65"/>
                                        </p:tgtEl>
                                        <p:attrNameLst>
                                          <p:attrName>style.visibility</p:attrName>
                                        </p:attrNameLst>
                                      </p:cBhvr>
                                      <p:to>
                                        <p:strVal val="visible"/>
                                      </p:to>
                                    </p:set>
                                    <p:animEffect transition="in" filter="wipe(left)">
                                      <p:cBhvr>
                                        <p:cTn id="78" dur="500"/>
                                        <p:tgtEl>
                                          <p:spTgt spid="65"/>
                                        </p:tgtEl>
                                      </p:cBhvr>
                                    </p:animEffect>
                                  </p:childTnLst>
                                </p:cTn>
                              </p:par>
                            </p:childTnLst>
                          </p:cTn>
                        </p:par>
                      </p:childTnLst>
                    </p:cTn>
                  </p:par>
                  <p:par>
                    <p:cTn id="79" fill="hold">
                      <p:stCondLst>
                        <p:cond delay="indefinite"/>
                      </p:stCondLst>
                      <p:childTnLst>
                        <p:par>
                          <p:cTn id="80" fill="hold">
                            <p:stCondLst>
                              <p:cond delay="0"/>
                            </p:stCondLst>
                            <p:childTnLst>
                              <p:par>
                                <p:cTn id="81" presetID="42" presetClass="exit" presetSubtype="0" fill="hold" grpId="1" nodeType="clickEffect">
                                  <p:stCondLst>
                                    <p:cond delay="0"/>
                                  </p:stCondLst>
                                  <p:childTnLst>
                                    <p:animEffect transition="out" filter="fade">
                                      <p:cBhvr>
                                        <p:cTn id="82" dur="500"/>
                                        <p:tgtEl>
                                          <p:spTgt spid="41"/>
                                        </p:tgtEl>
                                      </p:cBhvr>
                                    </p:animEffect>
                                    <p:anim calcmode="lin" valueType="num">
                                      <p:cBhvr>
                                        <p:cTn id="83" dur="500"/>
                                        <p:tgtEl>
                                          <p:spTgt spid="41"/>
                                        </p:tgtEl>
                                        <p:attrNameLst>
                                          <p:attrName>ppt_x</p:attrName>
                                        </p:attrNameLst>
                                      </p:cBhvr>
                                      <p:tavLst>
                                        <p:tav tm="0">
                                          <p:val>
                                            <p:strVal val="ppt_x"/>
                                          </p:val>
                                        </p:tav>
                                        <p:tav tm="100000">
                                          <p:val>
                                            <p:strVal val="ppt_x"/>
                                          </p:val>
                                        </p:tav>
                                      </p:tavLst>
                                    </p:anim>
                                    <p:anim calcmode="lin" valueType="num">
                                      <p:cBhvr>
                                        <p:cTn id="84" dur="500"/>
                                        <p:tgtEl>
                                          <p:spTgt spid="41"/>
                                        </p:tgtEl>
                                        <p:attrNameLst>
                                          <p:attrName>ppt_y</p:attrName>
                                        </p:attrNameLst>
                                      </p:cBhvr>
                                      <p:tavLst>
                                        <p:tav tm="0">
                                          <p:val>
                                            <p:strVal val="ppt_y"/>
                                          </p:val>
                                        </p:tav>
                                        <p:tav tm="100000">
                                          <p:val>
                                            <p:strVal val="ppt_y+.1"/>
                                          </p:val>
                                        </p:tav>
                                      </p:tavLst>
                                    </p:anim>
                                    <p:set>
                                      <p:cBhvr>
                                        <p:cTn id="85" dur="1" fill="hold">
                                          <p:stCondLst>
                                            <p:cond delay="499"/>
                                          </p:stCondLst>
                                        </p:cTn>
                                        <p:tgtEl>
                                          <p:spTgt spid="41"/>
                                        </p:tgtEl>
                                        <p:attrNameLst>
                                          <p:attrName>style.visibility</p:attrName>
                                        </p:attrNameLst>
                                      </p:cBhvr>
                                      <p:to>
                                        <p:strVal val="hidden"/>
                                      </p:to>
                                    </p:set>
                                  </p:childTnLst>
                                </p:cTn>
                              </p:par>
                              <p:par>
                                <p:cTn id="86" presetID="10" presetClass="exit" presetSubtype="0" fill="hold" grpId="1" nodeType="withEffect">
                                  <p:stCondLst>
                                    <p:cond delay="250"/>
                                  </p:stCondLst>
                                  <p:childTnLst>
                                    <p:animEffect transition="out" filter="fade">
                                      <p:cBhvr>
                                        <p:cTn id="87" dur="500"/>
                                        <p:tgtEl>
                                          <p:spTgt spid="38"/>
                                        </p:tgtEl>
                                      </p:cBhvr>
                                    </p:animEffect>
                                    <p:set>
                                      <p:cBhvr>
                                        <p:cTn id="88" dur="1" fill="hold">
                                          <p:stCondLst>
                                            <p:cond delay="499"/>
                                          </p:stCondLst>
                                        </p:cTn>
                                        <p:tgtEl>
                                          <p:spTgt spid="38"/>
                                        </p:tgtEl>
                                        <p:attrNameLst>
                                          <p:attrName>style.visibility</p:attrName>
                                        </p:attrNameLst>
                                      </p:cBhvr>
                                      <p:to>
                                        <p:strVal val="hidden"/>
                                      </p:to>
                                    </p:set>
                                  </p:childTnLst>
                                </p:cTn>
                              </p:par>
                            </p:childTnLst>
                          </p:cTn>
                        </p:par>
                        <p:par>
                          <p:cTn id="89" fill="hold">
                            <p:stCondLst>
                              <p:cond delay="750"/>
                            </p:stCondLst>
                            <p:childTnLst>
                              <p:par>
                                <p:cTn id="90" presetID="22" presetClass="entr" presetSubtype="4" fill="hold" grpId="0" nodeType="afterEffect">
                                  <p:stCondLst>
                                    <p:cond delay="0"/>
                                  </p:stCondLst>
                                  <p:childTnLst>
                                    <p:set>
                                      <p:cBhvr>
                                        <p:cTn id="91" dur="1" fill="hold">
                                          <p:stCondLst>
                                            <p:cond delay="0"/>
                                          </p:stCondLst>
                                        </p:cTn>
                                        <p:tgtEl>
                                          <p:spTgt spid="56"/>
                                        </p:tgtEl>
                                        <p:attrNameLst>
                                          <p:attrName>style.visibility</p:attrName>
                                        </p:attrNameLst>
                                      </p:cBhvr>
                                      <p:to>
                                        <p:strVal val="visible"/>
                                      </p:to>
                                    </p:set>
                                    <p:animEffect transition="in" filter="wipe(down)">
                                      <p:cBhvr>
                                        <p:cTn id="92" dur="500"/>
                                        <p:tgtEl>
                                          <p:spTgt spid="56"/>
                                        </p:tgtEl>
                                      </p:cBhvr>
                                    </p:animEffect>
                                  </p:childTnLst>
                                </p:cTn>
                              </p:par>
                              <p:par>
                                <p:cTn id="93" presetID="22" presetClass="entr" presetSubtype="4" fill="hold" grpId="0" nodeType="withEffect">
                                  <p:stCondLst>
                                    <p:cond delay="0"/>
                                  </p:stCondLst>
                                  <p:childTnLst>
                                    <p:set>
                                      <p:cBhvr>
                                        <p:cTn id="94" dur="1" fill="hold">
                                          <p:stCondLst>
                                            <p:cond delay="0"/>
                                          </p:stCondLst>
                                        </p:cTn>
                                        <p:tgtEl>
                                          <p:spTgt spid="47"/>
                                        </p:tgtEl>
                                        <p:attrNameLst>
                                          <p:attrName>style.visibility</p:attrName>
                                        </p:attrNameLst>
                                      </p:cBhvr>
                                      <p:to>
                                        <p:strVal val="visible"/>
                                      </p:to>
                                    </p:set>
                                    <p:animEffect transition="in" filter="wipe(down)">
                                      <p:cBhvr>
                                        <p:cTn id="95" dur="500"/>
                                        <p:tgtEl>
                                          <p:spTgt spid="47"/>
                                        </p:tgtEl>
                                      </p:cBhvr>
                                    </p:animEffect>
                                  </p:childTnLst>
                                </p:cTn>
                              </p:par>
                            </p:childTnLst>
                          </p:cTn>
                        </p:par>
                        <p:par>
                          <p:cTn id="96" fill="hold">
                            <p:stCondLst>
                              <p:cond delay="1250"/>
                            </p:stCondLst>
                            <p:childTnLst>
                              <p:par>
                                <p:cTn id="97" presetID="22" presetClass="entr" presetSubtype="4" fill="hold" grpId="0" nodeType="afterEffect">
                                  <p:stCondLst>
                                    <p:cond delay="250"/>
                                  </p:stCondLst>
                                  <p:childTnLst>
                                    <p:set>
                                      <p:cBhvr>
                                        <p:cTn id="98" dur="1" fill="hold">
                                          <p:stCondLst>
                                            <p:cond delay="0"/>
                                          </p:stCondLst>
                                        </p:cTn>
                                        <p:tgtEl>
                                          <p:spTgt spid="57"/>
                                        </p:tgtEl>
                                        <p:attrNameLst>
                                          <p:attrName>style.visibility</p:attrName>
                                        </p:attrNameLst>
                                      </p:cBhvr>
                                      <p:to>
                                        <p:strVal val="visible"/>
                                      </p:to>
                                    </p:set>
                                    <p:animEffect transition="in" filter="wipe(down)">
                                      <p:cBhvr>
                                        <p:cTn id="99" dur="500"/>
                                        <p:tgtEl>
                                          <p:spTgt spid="57"/>
                                        </p:tgtEl>
                                      </p:cBhvr>
                                    </p:animEffect>
                                  </p:childTnLst>
                                </p:cTn>
                              </p:par>
                              <p:par>
                                <p:cTn id="100" presetID="22" presetClass="entr" presetSubtype="4" fill="hold" grpId="0" nodeType="withEffect">
                                  <p:stCondLst>
                                    <p:cond delay="250"/>
                                  </p:stCondLst>
                                  <p:childTnLst>
                                    <p:set>
                                      <p:cBhvr>
                                        <p:cTn id="101" dur="1" fill="hold">
                                          <p:stCondLst>
                                            <p:cond delay="0"/>
                                          </p:stCondLst>
                                        </p:cTn>
                                        <p:tgtEl>
                                          <p:spTgt spid="46"/>
                                        </p:tgtEl>
                                        <p:attrNameLst>
                                          <p:attrName>style.visibility</p:attrName>
                                        </p:attrNameLst>
                                      </p:cBhvr>
                                      <p:to>
                                        <p:strVal val="visible"/>
                                      </p:to>
                                    </p:set>
                                    <p:animEffect transition="in" filter="wipe(down)">
                                      <p:cBhvr>
                                        <p:cTn id="102" dur="500"/>
                                        <p:tgtEl>
                                          <p:spTgt spid="46"/>
                                        </p:tgtEl>
                                      </p:cBhvr>
                                    </p:animEffect>
                                  </p:childTnLst>
                                </p:cTn>
                              </p:par>
                            </p:childTnLst>
                          </p:cTn>
                        </p:par>
                        <p:par>
                          <p:cTn id="103" fill="hold">
                            <p:stCondLst>
                              <p:cond delay="2000"/>
                            </p:stCondLst>
                            <p:childTnLst>
                              <p:par>
                                <p:cTn id="104" presetID="22" presetClass="entr" presetSubtype="4" fill="hold" grpId="0" nodeType="afterEffect">
                                  <p:stCondLst>
                                    <p:cond delay="250"/>
                                  </p:stCondLst>
                                  <p:childTnLst>
                                    <p:set>
                                      <p:cBhvr>
                                        <p:cTn id="105" dur="1" fill="hold">
                                          <p:stCondLst>
                                            <p:cond delay="0"/>
                                          </p:stCondLst>
                                        </p:cTn>
                                        <p:tgtEl>
                                          <p:spTgt spid="58"/>
                                        </p:tgtEl>
                                        <p:attrNameLst>
                                          <p:attrName>style.visibility</p:attrName>
                                        </p:attrNameLst>
                                      </p:cBhvr>
                                      <p:to>
                                        <p:strVal val="visible"/>
                                      </p:to>
                                    </p:set>
                                    <p:animEffect transition="in" filter="wipe(down)">
                                      <p:cBhvr>
                                        <p:cTn id="106" dur="500"/>
                                        <p:tgtEl>
                                          <p:spTgt spid="58"/>
                                        </p:tgtEl>
                                      </p:cBhvr>
                                    </p:animEffect>
                                  </p:childTnLst>
                                </p:cTn>
                              </p:par>
                              <p:par>
                                <p:cTn id="107" presetID="22" presetClass="entr" presetSubtype="4" fill="hold" grpId="0" nodeType="withEffect">
                                  <p:stCondLst>
                                    <p:cond delay="250"/>
                                  </p:stCondLst>
                                  <p:childTnLst>
                                    <p:set>
                                      <p:cBhvr>
                                        <p:cTn id="108" dur="1" fill="hold">
                                          <p:stCondLst>
                                            <p:cond delay="0"/>
                                          </p:stCondLst>
                                        </p:cTn>
                                        <p:tgtEl>
                                          <p:spTgt spid="48"/>
                                        </p:tgtEl>
                                        <p:attrNameLst>
                                          <p:attrName>style.visibility</p:attrName>
                                        </p:attrNameLst>
                                      </p:cBhvr>
                                      <p:to>
                                        <p:strVal val="visible"/>
                                      </p:to>
                                    </p:set>
                                    <p:animEffect transition="in" filter="wipe(down)">
                                      <p:cBhvr>
                                        <p:cTn id="109" dur="500"/>
                                        <p:tgtEl>
                                          <p:spTgt spid="48"/>
                                        </p:tgtEl>
                                      </p:cBhvr>
                                    </p:animEffect>
                                  </p:childTnLst>
                                </p:cTn>
                              </p:par>
                            </p:childTnLst>
                          </p:cTn>
                        </p:par>
                        <p:par>
                          <p:cTn id="110" fill="hold">
                            <p:stCondLst>
                              <p:cond delay="2750"/>
                            </p:stCondLst>
                            <p:childTnLst>
                              <p:par>
                                <p:cTn id="111" presetID="22" presetClass="entr" presetSubtype="8" fill="hold" grpId="0" nodeType="afterEffect">
                                  <p:stCondLst>
                                    <p:cond delay="250"/>
                                  </p:stCondLst>
                                  <p:childTnLst>
                                    <p:set>
                                      <p:cBhvr>
                                        <p:cTn id="112" dur="1" fill="hold">
                                          <p:stCondLst>
                                            <p:cond delay="0"/>
                                          </p:stCondLst>
                                        </p:cTn>
                                        <p:tgtEl>
                                          <p:spTgt spid="66"/>
                                        </p:tgtEl>
                                        <p:attrNameLst>
                                          <p:attrName>style.visibility</p:attrName>
                                        </p:attrNameLst>
                                      </p:cBhvr>
                                      <p:to>
                                        <p:strVal val="visible"/>
                                      </p:to>
                                    </p:set>
                                    <p:animEffect transition="in" filter="wipe(left)">
                                      <p:cBhvr>
                                        <p:cTn id="113" dur="500"/>
                                        <p:tgtEl>
                                          <p:spTgt spid="66"/>
                                        </p:tgtEl>
                                      </p:cBhvr>
                                    </p:animEffect>
                                  </p:childTnLst>
                                </p:cTn>
                              </p:par>
                            </p:childTnLst>
                          </p:cTn>
                        </p:par>
                      </p:childTnLst>
                    </p:cTn>
                  </p:par>
                  <p:par>
                    <p:cTn id="114" fill="hold">
                      <p:stCondLst>
                        <p:cond delay="indefinite"/>
                      </p:stCondLst>
                      <p:childTnLst>
                        <p:par>
                          <p:cTn id="115" fill="hold">
                            <p:stCondLst>
                              <p:cond delay="0"/>
                            </p:stCondLst>
                            <p:childTnLst>
                              <p:par>
                                <p:cTn id="116" presetID="42" presetClass="exit" presetSubtype="0" fill="hold" grpId="1" nodeType="clickEffect">
                                  <p:stCondLst>
                                    <p:cond delay="0"/>
                                  </p:stCondLst>
                                  <p:childTnLst>
                                    <p:animEffect transition="out" filter="fade">
                                      <p:cBhvr>
                                        <p:cTn id="117" dur="500"/>
                                        <p:tgtEl>
                                          <p:spTgt spid="40"/>
                                        </p:tgtEl>
                                      </p:cBhvr>
                                    </p:animEffect>
                                    <p:anim calcmode="lin" valueType="num">
                                      <p:cBhvr>
                                        <p:cTn id="118" dur="500"/>
                                        <p:tgtEl>
                                          <p:spTgt spid="40"/>
                                        </p:tgtEl>
                                        <p:attrNameLst>
                                          <p:attrName>ppt_x</p:attrName>
                                        </p:attrNameLst>
                                      </p:cBhvr>
                                      <p:tavLst>
                                        <p:tav tm="0">
                                          <p:val>
                                            <p:strVal val="ppt_x"/>
                                          </p:val>
                                        </p:tav>
                                        <p:tav tm="100000">
                                          <p:val>
                                            <p:strVal val="ppt_x"/>
                                          </p:val>
                                        </p:tav>
                                      </p:tavLst>
                                    </p:anim>
                                    <p:anim calcmode="lin" valueType="num">
                                      <p:cBhvr>
                                        <p:cTn id="119" dur="500"/>
                                        <p:tgtEl>
                                          <p:spTgt spid="40"/>
                                        </p:tgtEl>
                                        <p:attrNameLst>
                                          <p:attrName>ppt_y</p:attrName>
                                        </p:attrNameLst>
                                      </p:cBhvr>
                                      <p:tavLst>
                                        <p:tav tm="0">
                                          <p:val>
                                            <p:strVal val="ppt_y"/>
                                          </p:val>
                                        </p:tav>
                                        <p:tav tm="100000">
                                          <p:val>
                                            <p:strVal val="ppt_y+.1"/>
                                          </p:val>
                                        </p:tav>
                                      </p:tavLst>
                                    </p:anim>
                                    <p:set>
                                      <p:cBhvr>
                                        <p:cTn id="120" dur="1" fill="hold">
                                          <p:stCondLst>
                                            <p:cond delay="499"/>
                                          </p:stCondLst>
                                        </p:cTn>
                                        <p:tgtEl>
                                          <p:spTgt spid="40"/>
                                        </p:tgtEl>
                                        <p:attrNameLst>
                                          <p:attrName>style.visibility</p:attrName>
                                        </p:attrNameLst>
                                      </p:cBhvr>
                                      <p:to>
                                        <p:strVal val="hidden"/>
                                      </p:to>
                                    </p:set>
                                  </p:childTnLst>
                                </p:cTn>
                              </p:par>
                              <p:par>
                                <p:cTn id="121" presetID="10" presetClass="exit" presetSubtype="0" fill="hold" grpId="1" nodeType="withEffect">
                                  <p:stCondLst>
                                    <p:cond delay="200"/>
                                  </p:stCondLst>
                                  <p:childTnLst>
                                    <p:animEffect transition="out" filter="fade">
                                      <p:cBhvr>
                                        <p:cTn id="122" dur="500"/>
                                        <p:tgtEl>
                                          <p:spTgt spid="37"/>
                                        </p:tgtEl>
                                      </p:cBhvr>
                                    </p:animEffect>
                                    <p:set>
                                      <p:cBhvr>
                                        <p:cTn id="123" dur="1" fill="hold">
                                          <p:stCondLst>
                                            <p:cond delay="499"/>
                                          </p:stCondLst>
                                        </p:cTn>
                                        <p:tgtEl>
                                          <p:spTgt spid="37"/>
                                        </p:tgtEl>
                                        <p:attrNameLst>
                                          <p:attrName>style.visibility</p:attrName>
                                        </p:attrNameLst>
                                      </p:cBhvr>
                                      <p:to>
                                        <p:strVal val="hidden"/>
                                      </p:to>
                                    </p:set>
                                  </p:childTnLst>
                                </p:cTn>
                              </p:par>
                            </p:childTnLst>
                          </p:cTn>
                        </p:par>
                        <p:par>
                          <p:cTn id="124" fill="hold">
                            <p:stCondLst>
                              <p:cond delay="700"/>
                            </p:stCondLst>
                            <p:childTnLst>
                              <p:par>
                                <p:cTn id="125" presetID="22" presetClass="entr" presetSubtype="4" fill="hold" grpId="0" nodeType="afterEffect">
                                  <p:stCondLst>
                                    <p:cond delay="0"/>
                                  </p:stCondLst>
                                  <p:childTnLst>
                                    <p:set>
                                      <p:cBhvr>
                                        <p:cTn id="126" dur="1" fill="hold">
                                          <p:stCondLst>
                                            <p:cond delay="0"/>
                                          </p:stCondLst>
                                        </p:cTn>
                                        <p:tgtEl>
                                          <p:spTgt spid="59"/>
                                        </p:tgtEl>
                                        <p:attrNameLst>
                                          <p:attrName>style.visibility</p:attrName>
                                        </p:attrNameLst>
                                      </p:cBhvr>
                                      <p:to>
                                        <p:strVal val="visible"/>
                                      </p:to>
                                    </p:set>
                                    <p:animEffect transition="in" filter="wipe(down)">
                                      <p:cBhvr>
                                        <p:cTn id="127" dur="500"/>
                                        <p:tgtEl>
                                          <p:spTgt spid="59"/>
                                        </p:tgtEl>
                                      </p:cBhvr>
                                    </p:animEffect>
                                  </p:childTnLst>
                                </p:cTn>
                              </p:par>
                              <p:par>
                                <p:cTn id="128" presetID="22" presetClass="entr" presetSubtype="4" fill="hold" grpId="0" nodeType="withEffect">
                                  <p:stCondLst>
                                    <p:cond delay="0"/>
                                  </p:stCondLst>
                                  <p:childTnLst>
                                    <p:set>
                                      <p:cBhvr>
                                        <p:cTn id="129" dur="1" fill="hold">
                                          <p:stCondLst>
                                            <p:cond delay="0"/>
                                          </p:stCondLst>
                                        </p:cTn>
                                        <p:tgtEl>
                                          <p:spTgt spid="51"/>
                                        </p:tgtEl>
                                        <p:attrNameLst>
                                          <p:attrName>style.visibility</p:attrName>
                                        </p:attrNameLst>
                                      </p:cBhvr>
                                      <p:to>
                                        <p:strVal val="visible"/>
                                      </p:to>
                                    </p:set>
                                    <p:animEffect transition="in" filter="wipe(down)">
                                      <p:cBhvr>
                                        <p:cTn id="130" dur="500"/>
                                        <p:tgtEl>
                                          <p:spTgt spid="51"/>
                                        </p:tgtEl>
                                      </p:cBhvr>
                                    </p:animEffect>
                                  </p:childTnLst>
                                </p:cTn>
                              </p:par>
                            </p:childTnLst>
                          </p:cTn>
                        </p:par>
                        <p:par>
                          <p:cTn id="131" fill="hold">
                            <p:stCondLst>
                              <p:cond delay="1200"/>
                            </p:stCondLst>
                            <p:childTnLst>
                              <p:par>
                                <p:cTn id="132" presetID="22" presetClass="entr" presetSubtype="4" fill="hold" grpId="0" nodeType="afterEffect">
                                  <p:stCondLst>
                                    <p:cond delay="250"/>
                                  </p:stCondLst>
                                  <p:childTnLst>
                                    <p:set>
                                      <p:cBhvr>
                                        <p:cTn id="133" dur="1" fill="hold">
                                          <p:stCondLst>
                                            <p:cond delay="0"/>
                                          </p:stCondLst>
                                        </p:cTn>
                                        <p:tgtEl>
                                          <p:spTgt spid="60"/>
                                        </p:tgtEl>
                                        <p:attrNameLst>
                                          <p:attrName>style.visibility</p:attrName>
                                        </p:attrNameLst>
                                      </p:cBhvr>
                                      <p:to>
                                        <p:strVal val="visible"/>
                                      </p:to>
                                    </p:set>
                                    <p:animEffect transition="in" filter="wipe(down)">
                                      <p:cBhvr>
                                        <p:cTn id="134" dur="500"/>
                                        <p:tgtEl>
                                          <p:spTgt spid="60"/>
                                        </p:tgtEl>
                                      </p:cBhvr>
                                    </p:animEffect>
                                  </p:childTnLst>
                                </p:cTn>
                              </p:par>
                              <p:par>
                                <p:cTn id="135" presetID="22" presetClass="entr" presetSubtype="4" fill="hold" grpId="0" nodeType="withEffect">
                                  <p:stCondLst>
                                    <p:cond delay="250"/>
                                  </p:stCondLst>
                                  <p:childTnLst>
                                    <p:set>
                                      <p:cBhvr>
                                        <p:cTn id="136" dur="1" fill="hold">
                                          <p:stCondLst>
                                            <p:cond delay="0"/>
                                          </p:stCondLst>
                                        </p:cTn>
                                        <p:tgtEl>
                                          <p:spTgt spid="49"/>
                                        </p:tgtEl>
                                        <p:attrNameLst>
                                          <p:attrName>style.visibility</p:attrName>
                                        </p:attrNameLst>
                                      </p:cBhvr>
                                      <p:to>
                                        <p:strVal val="visible"/>
                                      </p:to>
                                    </p:set>
                                    <p:animEffect transition="in" filter="wipe(down)">
                                      <p:cBhvr>
                                        <p:cTn id="137" dur="500"/>
                                        <p:tgtEl>
                                          <p:spTgt spid="49"/>
                                        </p:tgtEl>
                                      </p:cBhvr>
                                    </p:animEffect>
                                  </p:childTnLst>
                                </p:cTn>
                              </p:par>
                            </p:childTnLst>
                          </p:cTn>
                        </p:par>
                        <p:par>
                          <p:cTn id="138" fill="hold">
                            <p:stCondLst>
                              <p:cond delay="1950"/>
                            </p:stCondLst>
                            <p:childTnLst>
                              <p:par>
                                <p:cTn id="139" presetID="22" presetClass="entr" presetSubtype="4" fill="hold" grpId="0" nodeType="afterEffect">
                                  <p:stCondLst>
                                    <p:cond delay="250"/>
                                  </p:stCondLst>
                                  <p:childTnLst>
                                    <p:set>
                                      <p:cBhvr>
                                        <p:cTn id="140" dur="1" fill="hold">
                                          <p:stCondLst>
                                            <p:cond delay="0"/>
                                          </p:stCondLst>
                                        </p:cTn>
                                        <p:tgtEl>
                                          <p:spTgt spid="61"/>
                                        </p:tgtEl>
                                        <p:attrNameLst>
                                          <p:attrName>style.visibility</p:attrName>
                                        </p:attrNameLst>
                                      </p:cBhvr>
                                      <p:to>
                                        <p:strVal val="visible"/>
                                      </p:to>
                                    </p:set>
                                    <p:animEffect transition="in" filter="wipe(down)">
                                      <p:cBhvr>
                                        <p:cTn id="141" dur="500"/>
                                        <p:tgtEl>
                                          <p:spTgt spid="61"/>
                                        </p:tgtEl>
                                      </p:cBhvr>
                                    </p:animEffect>
                                  </p:childTnLst>
                                </p:cTn>
                              </p:par>
                              <p:par>
                                <p:cTn id="142" presetID="22" presetClass="entr" presetSubtype="4" fill="hold" grpId="0" nodeType="withEffect">
                                  <p:stCondLst>
                                    <p:cond delay="250"/>
                                  </p:stCondLst>
                                  <p:childTnLst>
                                    <p:set>
                                      <p:cBhvr>
                                        <p:cTn id="143" dur="1" fill="hold">
                                          <p:stCondLst>
                                            <p:cond delay="0"/>
                                          </p:stCondLst>
                                        </p:cTn>
                                        <p:tgtEl>
                                          <p:spTgt spid="50"/>
                                        </p:tgtEl>
                                        <p:attrNameLst>
                                          <p:attrName>style.visibility</p:attrName>
                                        </p:attrNameLst>
                                      </p:cBhvr>
                                      <p:to>
                                        <p:strVal val="visible"/>
                                      </p:to>
                                    </p:set>
                                    <p:animEffect transition="in" filter="wipe(down)">
                                      <p:cBhvr>
                                        <p:cTn id="144" dur="500"/>
                                        <p:tgtEl>
                                          <p:spTgt spid="50"/>
                                        </p:tgtEl>
                                      </p:cBhvr>
                                    </p:animEffect>
                                  </p:childTnLst>
                                </p:cTn>
                              </p:par>
                            </p:childTnLst>
                          </p:cTn>
                        </p:par>
                        <p:par>
                          <p:cTn id="145" fill="hold">
                            <p:stCondLst>
                              <p:cond delay="2700"/>
                            </p:stCondLst>
                            <p:childTnLst>
                              <p:par>
                                <p:cTn id="146" presetID="22" presetClass="entr" presetSubtype="8" fill="hold" grpId="0" nodeType="afterEffect">
                                  <p:stCondLst>
                                    <p:cond delay="250"/>
                                  </p:stCondLst>
                                  <p:childTnLst>
                                    <p:set>
                                      <p:cBhvr>
                                        <p:cTn id="147" dur="1" fill="hold">
                                          <p:stCondLst>
                                            <p:cond delay="0"/>
                                          </p:stCondLst>
                                        </p:cTn>
                                        <p:tgtEl>
                                          <p:spTgt spid="67"/>
                                        </p:tgtEl>
                                        <p:attrNameLst>
                                          <p:attrName>style.visibility</p:attrName>
                                        </p:attrNameLst>
                                      </p:cBhvr>
                                      <p:to>
                                        <p:strVal val="visible"/>
                                      </p:to>
                                    </p:set>
                                    <p:animEffect transition="in" filter="wipe(left)">
                                      <p:cBhvr>
                                        <p:cTn id="148"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P spid="42" grpId="0" animBg="1"/>
      <p:bldP spid="42" grpId="1"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p:bldP spid="63" grpId="0"/>
      <p:bldP spid="64" grpId="0"/>
      <p:bldP spid="65" grpId="0"/>
      <p:bldP spid="66" grpId="0"/>
      <p:bldP spid="6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相互保証理論のメリットは何か</a:t>
            </a:r>
            <a:r>
              <a:rPr lang="en-US" altLang="ja-JP" dirty="0"/>
              <a:t>?</a:t>
            </a:r>
            <a:br>
              <a:rPr lang="en-US" altLang="ja-JP" dirty="0"/>
            </a:br>
            <a:r>
              <a:rPr lang="ja-JP" altLang="en-US" sz="3100" dirty="0"/>
              <a:t>連帯債務者間の求償関係の解明</a:t>
            </a:r>
            <a:r>
              <a:rPr lang="ja-JP" altLang="en-US" sz="2700" dirty="0" smtClean="0"/>
              <a:t>→</a:t>
            </a:r>
            <a:r>
              <a:rPr lang="ja-JP" altLang="en-US" sz="2700" dirty="0" smtClean="0">
                <a:hlinkClick r:id="rId2" action="ppaction://hlinksldjump"/>
              </a:rPr>
              <a:t>原理</a:t>
            </a:r>
            <a:r>
              <a:rPr lang="ja-JP" altLang="en-US" sz="2700" dirty="0" smtClean="0"/>
              <a:t>，</a:t>
            </a:r>
            <a:r>
              <a:rPr lang="ja-JP" altLang="en-US" sz="2700" b="1" dirty="0" smtClean="0">
                <a:hlinkClick r:id="rId3" action="ppaction://hlinksldjump"/>
              </a:rPr>
              <a:t>保証</a:t>
            </a:r>
            <a:r>
              <a:rPr lang="ja-JP" altLang="en-US" sz="2700" b="1" dirty="0">
                <a:hlinkClick r:id="rId3" action="ppaction://hlinksldjump"/>
              </a:rPr>
              <a:t>との比較</a:t>
            </a:r>
            <a:endParaRPr kumimoji="1" lang="ja-JP" altLang="en-US" sz="27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sp>
        <p:nvSpPr>
          <p:cNvPr id="6" name="円/楕円 5"/>
          <p:cNvSpPr/>
          <p:nvPr/>
        </p:nvSpPr>
        <p:spPr>
          <a:xfrm>
            <a:off x="3131840" y="5229200"/>
            <a:ext cx="2880320" cy="69837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smtClean="0">
                <a:latin typeface="Times New Roman" pitchFamily="18" charset="0"/>
                <a:cs typeface="Times New Roman" pitchFamily="18" charset="0"/>
              </a:rPr>
              <a:t>600</a:t>
            </a:r>
            <a:r>
              <a:rPr lang="ja-JP" altLang="en-US" b="1"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0</a:t>
            </a:r>
            <a:endParaRPr kumimoji="1" lang="ja-JP" altLang="en-US" b="1" dirty="0">
              <a:latin typeface="Times New Roman" pitchFamily="18" charset="0"/>
              <a:cs typeface="Times New Roman" pitchFamily="18" charset="0"/>
            </a:endParaRPr>
          </a:p>
        </p:txBody>
      </p:sp>
      <p:sp>
        <p:nvSpPr>
          <p:cNvPr id="7" name="正方形/長方形 6"/>
          <p:cNvSpPr/>
          <p:nvPr/>
        </p:nvSpPr>
        <p:spPr>
          <a:xfrm>
            <a:off x="971600" y="3515526"/>
            <a:ext cx="1418456" cy="104411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300</a:t>
            </a:r>
            <a:endParaRPr kumimoji="1" lang="ja-JP" altLang="en-US" sz="1600" dirty="0"/>
          </a:p>
        </p:txBody>
      </p:sp>
      <p:sp>
        <p:nvSpPr>
          <p:cNvPr id="8" name="正方形/長方形 7"/>
          <p:cNvSpPr/>
          <p:nvPr/>
        </p:nvSpPr>
        <p:spPr>
          <a:xfrm>
            <a:off x="971600" y="2759442"/>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a:t>200</a:t>
            </a:r>
            <a:endParaRPr kumimoji="1" lang="ja-JP" altLang="en-US" sz="1600" dirty="0"/>
          </a:p>
        </p:txBody>
      </p:sp>
      <p:sp>
        <p:nvSpPr>
          <p:cNvPr id="9" name="正方形/長方形 8"/>
          <p:cNvSpPr/>
          <p:nvPr/>
        </p:nvSpPr>
        <p:spPr>
          <a:xfrm>
            <a:off x="968742" y="2255386"/>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保証部分</a:t>
            </a:r>
            <a:endParaRPr kumimoji="1" lang="en-US" altLang="ja-JP" sz="1400" b="1" dirty="0" smtClean="0"/>
          </a:p>
          <a:p>
            <a:pPr algn="ctr"/>
            <a:r>
              <a:rPr lang="en-US" altLang="ja-JP" sz="1400" dirty="0" smtClean="0"/>
              <a:t>100</a:t>
            </a:r>
            <a:endParaRPr kumimoji="1" lang="ja-JP" altLang="en-US" sz="1400" dirty="0"/>
          </a:p>
        </p:txBody>
      </p:sp>
      <p:sp>
        <p:nvSpPr>
          <p:cNvPr id="10" name="正方形/長方形 9"/>
          <p:cNvSpPr/>
          <p:nvPr/>
        </p:nvSpPr>
        <p:spPr>
          <a:xfrm>
            <a:off x="3851920" y="2759442"/>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1" name="正方形/長方形 10"/>
          <p:cNvSpPr/>
          <p:nvPr/>
        </p:nvSpPr>
        <p:spPr>
          <a:xfrm>
            <a:off x="3851920" y="3839562"/>
            <a:ext cx="1418456" cy="72008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負担部分</a:t>
            </a:r>
            <a:endParaRPr lang="en-US" altLang="ja-JP" sz="1600" b="1" dirty="0"/>
          </a:p>
          <a:p>
            <a:pPr algn="ctr"/>
            <a:r>
              <a:rPr lang="en-US" altLang="ja-JP" sz="1600" dirty="0"/>
              <a:t>200</a:t>
            </a:r>
            <a:endParaRPr lang="ja-JP" altLang="en-US" sz="1600" dirty="0"/>
          </a:p>
        </p:txBody>
      </p:sp>
      <p:sp>
        <p:nvSpPr>
          <p:cNvPr id="12" name="正方形/長方形 11"/>
          <p:cNvSpPr/>
          <p:nvPr/>
        </p:nvSpPr>
        <p:spPr>
          <a:xfrm>
            <a:off x="3853668" y="2255386"/>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lang="ja-JP" altLang="en-US" sz="1400" b="1" dirty="0" smtClean="0"/>
              <a:t>保証</a:t>
            </a:r>
            <a:r>
              <a:rPr lang="ja-JP" altLang="en-US" sz="1400" b="1" dirty="0"/>
              <a:t>部分</a:t>
            </a:r>
            <a:endParaRPr lang="en-US" altLang="ja-JP" sz="1400" b="1" dirty="0"/>
          </a:p>
          <a:p>
            <a:pPr algn="ctr"/>
            <a:r>
              <a:rPr lang="en-US" altLang="ja-JP" sz="1400" dirty="0" smtClean="0"/>
              <a:t>100</a:t>
            </a:r>
            <a:endParaRPr lang="ja-JP" altLang="en-US" sz="1400" dirty="0"/>
          </a:p>
        </p:txBody>
      </p:sp>
      <p:sp>
        <p:nvSpPr>
          <p:cNvPr id="13" name="正方形/長方形 12"/>
          <p:cNvSpPr/>
          <p:nvPr/>
        </p:nvSpPr>
        <p:spPr>
          <a:xfrm>
            <a:off x="6752196" y="2975466"/>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4" name="正方形/長方形 13"/>
          <p:cNvSpPr/>
          <p:nvPr/>
        </p:nvSpPr>
        <p:spPr>
          <a:xfrm>
            <a:off x="6752196" y="2255386"/>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a:t>
            </a:r>
            <a:r>
              <a:rPr lang="ja-JP" altLang="en-US" sz="1600" b="1" dirty="0"/>
              <a:t>部分</a:t>
            </a:r>
            <a:endParaRPr lang="en-US" altLang="ja-JP" sz="1600" b="1" dirty="0"/>
          </a:p>
          <a:p>
            <a:pPr algn="ctr"/>
            <a:r>
              <a:rPr lang="en-US" altLang="ja-JP" sz="1600" dirty="0"/>
              <a:t>200</a:t>
            </a:r>
            <a:endParaRPr lang="ja-JP" altLang="en-US" sz="1600" dirty="0"/>
          </a:p>
        </p:txBody>
      </p:sp>
      <p:sp>
        <p:nvSpPr>
          <p:cNvPr id="15" name="正方形/長方形 14"/>
          <p:cNvSpPr/>
          <p:nvPr/>
        </p:nvSpPr>
        <p:spPr>
          <a:xfrm>
            <a:off x="6753944" y="4055586"/>
            <a:ext cx="1418456" cy="5040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負担部分</a:t>
            </a:r>
            <a:endParaRPr kumimoji="1" lang="en-US" altLang="ja-JP" sz="1400" b="1" dirty="0" smtClean="0"/>
          </a:p>
          <a:p>
            <a:pPr algn="ctr"/>
            <a:r>
              <a:rPr lang="en-US" altLang="ja-JP" sz="1400" dirty="0"/>
              <a:t>100</a:t>
            </a:r>
            <a:endParaRPr kumimoji="1" lang="ja-JP" altLang="en-US" sz="1400" dirty="0"/>
          </a:p>
        </p:txBody>
      </p:sp>
      <p:sp>
        <p:nvSpPr>
          <p:cNvPr id="16" name="円/楕円 15"/>
          <p:cNvSpPr/>
          <p:nvPr/>
        </p:nvSpPr>
        <p:spPr>
          <a:xfrm>
            <a:off x="3131840" y="5229200"/>
            <a:ext cx="2880320" cy="698376"/>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endParaRPr kumimoji="1" lang="ja-JP" altLang="en-US" b="1" dirty="0">
              <a:latin typeface="Times New Roman" pitchFamily="18" charset="0"/>
              <a:cs typeface="Times New Roman" pitchFamily="18" charset="0"/>
            </a:endParaRPr>
          </a:p>
        </p:txBody>
      </p:sp>
      <p:sp>
        <p:nvSpPr>
          <p:cNvPr id="17" name="上矢印 16"/>
          <p:cNvSpPr/>
          <p:nvPr/>
        </p:nvSpPr>
        <p:spPr>
          <a:xfrm rot="18487026">
            <a:off x="2082094" y="4229135"/>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300</a:t>
            </a:r>
            <a:endParaRPr kumimoji="1" lang="ja-JP" altLang="en-US" sz="1200" dirty="0"/>
          </a:p>
        </p:txBody>
      </p:sp>
      <p:sp>
        <p:nvSpPr>
          <p:cNvPr id="18" name="上矢印 17"/>
          <p:cNvSpPr/>
          <p:nvPr/>
        </p:nvSpPr>
        <p:spPr>
          <a:xfrm rot="18487026">
            <a:off x="2407728" y="4307039"/>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19" name="上矢印 18"/>
          <p:cNvSpPr/>
          <p:nvPr/>
        </p:nvSpPr>
        <p:spPr>
          <a:xfrm rot="18487026">
            <a:off x="2754207" y="4316088"/>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0" name="上矢印 19"/>
          <p:cNvSpPr/>
          <p:nvPr/>
        </p:nvSpPr>
        <p:spPr>
          <a:xfrm>
            <a:off x="3960803" y="4525870"/>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smtClean="0"/>
              <a:t>200</a:t>
            </a:r>
            <a:endParaRPr kumimoji="1" lang="ja-JP" altLang="en-US" sz="1200" dirty="0"/>
          </a:p>
        </p:txBody>
      </p:sp>
      <p:sp>
        <p:nvSpPr>
          <p:cNvPr id="21" name="上矢印 20"/>
          <p:cNvSpPr/>
          <p:nvPr/>
        </p:nvSpPr>
        <p:spPr>
          <a:xfrm>
            <a:off x="4329684" y="4525870"/>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22" name="上矢印 21"/>
          <p:cNvSpPr/>
          <p:nvPr/>
        </p:nvSpPr>
        <p:spPr>
          <a:xfrm>
            <a:off x="4716016" y="4525870"/>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3" name="上矢印 22"/>
          <p:cNvSpPr/>
          <p:nvPr/>
        </p:nvSpPr>
        <p:spPr>
          <a:xfrm rot="3205735">
            <a:off x="5918814" y="4290165"/>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100</a:t>
            </a:r>
            <a:endParaRPr kumimoji="1" lang="ja-JP" altLang="en-US" sz="1200" dirty="0"/>
          </a:p>
        </p:txBody>
      </p:sp>
      <p:sp>
        <p:nvSpPr>
          <p:cNvPr id="24" name="上矢印 23"/>
          <p:cNvSpPr/>
          <p:nvPr/>
        </p:nvSpPr>
        <p:spPr>
          <a:xfrm rot="3205735">
            <a:off x="6278048" y="4254830"/>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25" name="上矢印 24"/>
          <p:cNvSpPr/>
          <p:nvPr/>
        </p:nvSpPr>
        <p:spPr>
          <a:xfrm rot="3205735">
            <a:off x="6613118" y="4180865"/>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26" name="テキスト ボックス 25"/>
          <p:cNvSpPr txBox="1"/>
          <p:nvPr/>
        </p:nvSpPr>
        <p:spPr>
          <a:xfrm>
            <a:off x="971600" y="1665260"/>
            <a:ext cx="1418456" cy="523220"/>
          </a:xfrm>
          <a:prstGeom prst="rect">
            <a:avLst/>
          </a:prstGeom>
          <a:noFill/>
        </p:spPr>
        <p:txBody>
          <a:bodyPr wrap="square" rtlCol="0">
            <a:spAutoFit/>
          </a:bodyPr>
          <a:lstStyle/>
          <a:p>
            <a:pPr algn="ctr"/>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en-US" altLang="ja-JP" sz="1600" b="1" dirty="0" smtClean="0">
              <a:latin typeface="Times New Roman" pitchFamily="18" charset="0"/>
              <a:cs typeface="Times New Roman" pitchFamily="18" charset="0"/>
            </a:endParaRPr>
          </a:p>
          <a:p>
            <a:pPr algn="ctr"/>
            <a:r>
              <a:rPr lang="en-US" altLang="ja-JP" b="1" baseline="-25000" dirty="0" smtClean="0">
                <a:latin typeface="Times New Roman" pitchFamily="18" charset="0"/>
                <a:cs typeface="Times New Roman" pitchFamily="18" charset="0"/>
              </a:rPr>
              <a:t>300+(300)</a:t>
            </a:r>
            <a:endParaRPr kumimoji="1" lang="ja-JP" altLang="en-US" b="1" baseline="-25000" dirty="0">
              <a:latin typeface="Times New Roman" pitchFamily="18" charset="0"/>
              <a:cs typeface="Times New Roman" pitchFamily="18" charset="0"/>
            </a:endParaRPr>
          </a:p>
        </p:txBody>
      </p:sp>
      <p:sp>
        <p:nvSpPr>
          <p:cNvPr id="27" name="テキスト ボックス 26"/>
          <p:cNvSpPr txBox="1"/>
          <p:nvPr/>
        </p:nvSpPr>
        <p:spPr>
          <a:xfrm>
            <a:off x="3873624" y="1665260"/>
            <a:ext cx="1418456" cy="523220"/>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en-US" altLang="ja-JP" sz="1600" b="1" dirty="0" smtClean="0">
              <a:latin typeface="Times New Roman" pitchFamily="18" charset="0"/>
              <a:cs typeface="Times New Roman" pitchFamily="18" charset="0"/>
            </a:endParaRPr>
          </a:p>
          <a:p>
            <a:pPr algn="ctr"/>
            <a:r>
              <a:rPr lang="en-US" altLang="ja-JP" b="1" baseline="-25000" dirty="0" smtClean="0">
                <a:latin typeface="Times New Roman" pitchFamily="18" charset="0"/>
                <a:cs typeface="Times New Roman" pitchFamily="18" charset="0"/>
              </a:rPr>
              <a:t>200+(400)</a:t>
            </a:r>
            <a:endParaRPr kumimoji="1" lang="ja-JP" altLang="en-US" b="1" baseline="-25000" dirty="0">
              <a:latin typeface="Times New Roman" pitchFamily="18" charset="0"/>
              <a:cs typeface="Times New Roman" pitchFamily="18" charset="0"/>
            </a:endParaRPr>
          </a:p>
        </p:txBody>
      </p:sp>
      <p:sp>
        <p:nvSpPr>
          <p:cNvPr id="28" name="テキスト ボックス 27"/>
          <p:cNvSpPr txBox="1"/>
          <p:nvPr/>
        </p:nvSpPr>
        <p:spPr>
          <a:xfrm>
            <a:off x="6753944" y="1665260"/>
            <a:ext cx="1418456" cy="523220"/>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3</a:t>
            </a:r>
            <a:endParaRPr lang="en-US" altLang="ja-JP" sz="1600" b="1" dirty="0" smtClean="0">
              <a:latin typeface="Times New Roman" pitchFamily="18" charset="0"/>
              <a:cs typeface="Times New Roman" pitchFamily="18" charset="0"/>
            </a:endParaRPr>
          </a:p>
          <a:p>
            <a:pPr algn="ctr"/>
            <a:r>
              <a:rPr kumimoji="1" lang="en-US" altLang="ja-JP" b="1" baseline="-25000" dirty="0" smtClean="0">
                <a:latin typeface="Times New Roman" pitchFamily="18" charset="0"/>
                <a:cs typeface="Times New Roman" pitchFamily="18" charset="0"/>
              </a:rPr>
              <a:t>100+(500)</a:t>
            </a:r>
            <a:endParaRPr kumimoji="1" lang="ja-JP" altLang="en-US" b="1" baseline="-25000" dirty="0">
              <a:latin typeface="Times New Roman" pitchFamily="18" charset="0"/>
              <a:cs typeface="Times New Roman" pitchFamily="18" charset="0"/>
            </a:endParaRPr>
          </a:p>
        </p:txBody>
      </p:sp>
      <p:sp>
        <p:nvSpPr>
          <p:cNvPr id="29" name="テキスト ボックス 28"/>
          <p:cNvSpPr txBox="1"/>
          <p:nvPr/>
        </p:nvSpPr>
        <p:spPr>
          <a:xfrm>
            <a:off x="971600" y="5301208"/>
            <a:ext cx="1184907" cy="646331"/>
          </a:xfrm>
          <a:prstGeom prst="rect">
            <a:avLst/>
          </a:prstGeom>
          <a:noFill/>
        </p:spPr>
        <p:txBody>
          <a:bodyPr wrap="square" rtlCol="0">
            <a:spAutoFit/>
          </a:bodyP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1</a:t>
            </a:r>
            <a:r>
              <a:rPr kumimoji="1" lang="ja-JP" altLang="en-US" sz="1600" dirty="0" smtClean="0"/>
              <a:t>が</a:t>
            </a:r>
            <a:r>
              <a:rPr kumimoji="1" lang="en-US" altLang="ja-JP" dirty="0" smtClean="0"/>
              <a:t>600</a:t>
            </a:r>
          </a:p>
          <a:p>
            <a:pPr algn="ctr"/>
            <a:r>
              <a:rPr lang="ja-JP" altLang="en-US" dirty="0" smtClean="0"/>
              <a:t>全額</a:t>
            </a:r>
            <a:r>
              <a:rPr kumimoji="1" lang="ja-JP" altLang="en-US" dirty="0" smtClean="0"/>
              <a:t>弁済</a:t>
            </a:r>
            <a:endParaRPr kumimoji="1" lang="ja-JP" altLang="en-US" dirty="0"/>
          </a:p>
        </p:txBody>
      </p:sp>
      <p:sp>
        <p:nvSpPr>
          <p:cNvPr id="30" name="右矢印 29"/>
          <p:cNvSpPr/>
          <p:nvPr/>
        </p:nvSpPr>
        <p:spPr>
          <a:xfrm rot="2397374">
            <a:off x="2297293" y="3175718"/>
            <a:ext cx="1696834"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600" dirty="0" smtClean="0"/>
              <a:t>200</a:t>
            </a:r>
            <a:endParaRPr kumimoji="1" lang="ja-JP" altLang="en-US" sz="1600" dirty="0"/>
          </a:p>
        </p:txBody>
      </p:sp>
      <p:sp>
        <p:nvSpPr>
          <p:cNvPr id="31" name="右矢印 30"/>
          <p:cNvSpPr/>
          <p:nvPr/>
        </p:nvSpPr>
        <p:spPr>
          <a:xfrm rot="2303997">
            <a:off x="2286639" y="3380952"/>
            <a:ext cx="1776862" cy="48463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600" dirty="0" smtClean="0"/>
              <a:t>200</a:t>
            </a:r>
            <a:endParaRPr kumimoji="1" lang="ja-JP" altLang="en-US" sz="1600" dirty="0"/>
          </a:p>
        </p:txBody>
      </p:sp>
      <p:sp>
        <p:nvSpPr>
          <p:cNvPr id="32" name="右矢印 31"/>
          <p:cNvSpPr/>
          <p:nvPr/>
        </p:nvSpPr>
        <p:spPr>
          <a:xfrm rot="1426357">
            <a:off x="2241060" y="3023766"/>
            <a:ext cx="4628810" cy="48463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600" dirty="0"/>
              <a:t>100</a:t>
            </a:r>
            <a:endParaRPr lang="ja-JP" altLang="en-US" sz="1600" dirty="0"/>
          </a:p>
        </p:txBody>
      </p:sp>
      <p:sp>
        <p:nvSpPr>
          <p:cNvPr id="33" name="右矢印 32"/>
          <p:cNvSpPr/>
          <p:nvPr/>
        </p:nvSpPr>
        <p:spPr>
          <a:xfrm rot="1435736">
            <a:off x="2238864" y="3178981"/>
            <a:ext cx="4656876" cy="48463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600" dirty="0" smtClean="0"/>
              <a:t>100</a:t>
            </a:r>
            <a:endParaRPr kumimoji="1" lang="ja-JP" altLang="en-US" sz="1600" dirty="0"/>
          </a:p>
        </p:txBody>
      </p:sp>
      <p:sp>
        <p:nvSpPr>
          <p:cNvPr id="34" name="テキスト ボックス 33"/>
          <p:cNvSpPr txBox="1"/>
          <p:nvPr/>
        </p:nvSpPr>
        <p:spPr>
          <a:xfrm>
            <a:off x="5292080" y="2260029"/>
            <a:ext cx="3672408" cy="1384995"/>
          </a:xfrm>
          <a:prstGeom prst="rect">
            <a:avLst/>
          </a:prstGeom>
          <a:noFill/>
        </p:spPr>
        <p:txBody>
          <a:bodyPr wrap="square" rtlCol="0">
            <a:spAutoFit/>
          </a:bodyPr>
          <a:lstStyle/>
          <a:p>
            <a:r>
              <a:rPr lang="ja-JP" altLang="en-US" sz="1400" b="1" dirty="0">
                <a:solidFill>
                  <a:schemeClr val="tx2"/>
                </a:solidFill>
              </a:rPr>
              <a:t>第</a:t>
            </a:r>
            <a:r>
              <a:rPr lang="en-US" altLang="ja-JP" sz="1400" b="1" dirty="0">
                <a:solidFill>
                  <a:schemeClr val="tx2"/>
                </a:solidFill>
              </a:rPr>
              <a:t>501</a:t>
            </a:r>
            <a:r>
              <a:rPr lang="ja-JP" altLang="en-US" sz="1400" b="1" dirty="0">
                <a:solidFill>
                  <a:schemeClr val="tx2"/>
                </a:solidFill>
              </a:rPr>
              <a:t>条</a:t>
            </a:r>
            <a:r>
              <a:rPr lang="ja-JP" altLang="en-US" sz="1400" dirty="0">
                <a:solidFill>
                  <a:schemeClr val="tx2"/>
                </a:solidFill>
              </a:rPr>
              <a:t>（弁済による代位の効果）</a:t>
            </a:r>
            <a:endParaRPr lang="en-US" altLang="ja-JP" sz="1400" dirty="0">
              <a:solidFill>
                <a:schemeClr val="tx2"/>
              </a:solidFill>
            </a:endParaRPr>
          </a:p>
          <a:p>
            <a:pPr lvl="1"/>
            <a:r>
              <a:rPr lang="ja-JP" altLang="en-US" sz="1400" dirty="0">
                <a:solidFill>
                  <a:schemeClr val="tx2"/>
                </a:solidFill>
              </a:rPr>
              <a:t>前</a:t>
            </a:r>
            <a:r>
              <a:rPr lang="en-US" altLang="ja-JP" sz="1400" dirty="0">
                <a:solidFill>
                  <a:schemeClr val="tx2"/>
                </a:solidFill>
              </a:rPr>
              <a:t>2</a:t>
            </a:r>
            <a:r>
              <a:rPr lang="ja-JP" altLang="en-US" sz="1400" dirty="0">
                <a:solidFill>
                  <a:schemeClr val="tx2"/>
                </a:solidFill>
              </a:rPr>
              <a:t>条の規定により債権者に代位した者は，自己の権利に基づいて求償をすることができる範囲内において，債権の効力及び担保としてその債権者が有していた一切の権利を行使することができる</a:t>
            </a:r>
            <a:r>
              <a:rPr lang="ja-JP" altLang="en-US" sz="1400" dirty="0" smtClean="0">
                <a:solidFill>
                  <a:schemeClr val="tx2"/>
                </a:solidFill>
              </a:rPr>
              <a:t>。</a:t>
            </a:r>
            <a:endParaRPr lang="ja-JP" altLang="en-US" sz="1400" dirty="0">
              <a:solidFill>
                <a:schemeClr val="tx2"/>
              </a:solidFill>
            </a:endParaRPr>
          </a:p>
        </p:txBody>
      </p:sp>
      <p:sp>
        <p:nvSpPr>
          <p:cNvPr id="35" name="テキスト ボックス 34"/>
          <p:cNvSpPr txBox="1"/>
          <p:nvPr/>
        </p:nvSpPr>
        <p:spPr>
          <a:xfrm>
            <a:off x="6660232" y="5230941"/>
            <a:ext cx="2016224" cy="646331"/>
          </a:xfrm>
          <a:prstGeom prst="rect">
            <a:avLst/>
          </a:prstGeom>
          <a:noFill/>
        </p:spPr>
        <p:txBody>
          <a:bodyPr wrap="square" rtlCol="0">
            <a:spAutoFit/>
          </a:bodyPr>
          <a:lstStyle/>
          <a:p>
            <a:pPr algn="ctr"/>
            <a:r>
              <a:rPr kumimoji="1" lang="ja-JP" altLang="en-US" dirty="0" smtClean="0"/>
              <a:t>→</a:t>
            </a:r>
            <a:r>
              <a:rPr kumimoji="1" lang="ja-JP" altLang="en-US" dirty="0" smtClean="0">
                <a:hlinkClick r:id="rId4" action="ppaction://hlinksldjump"/>
              </a:rPr>
              <a:t>通説との対比</a:t>
            </a:r>
            <a:endParaRPr kumimoji="1" lang="en-US" altLang="ja-JP" dirty="0" smtClean="0"/>
          </a:p>
          <a:p>
            <a:r>
              <a:rPr lang="ja-JP" altLang="en-US" dirty="0" smtClean="0"/>
              <a:t>→</a:t>
            </a:r>
            <a:r>
              <a:rPr lang="ja-JP" altLang="en-US" dirty="0" smtClean="0">
                <a:hlinkClick r:id="rId5" action="ppaction://hlinksldjump"/>
              </a:rPr>
              <a:t>通説</a:t>
            </a:r>
            <a:r>
              <a:rPr lang="ja-JP" altLang="en-US" dirty="0">
                <a:hlinkClick r:id="rId5" action="ppaction://hlinksldjump"/>
              </a:rPr>
              <a:t>へ</a:t>
            </a:r>
            <a:r>
              <a:rPr lang="ja-JP" altLang="en-US" dirty="0" smtClean="0">
                <a:hlinkClick r:id="rId5" action="ppaction://hlinksldjump"/>
              </a:rPr>
              <a:t>の</a:t>
            </a:r>
            <a:r>
              <a:rPr lang="ja-JP" altLang="en-US" dirty="0">
                <a:hlinkClick r:id="rId5" action="ppaction://hlinksldjump"/>
              </a:rPr>
              <a:t>再批判</a:t>
            </a:r>
            <a:endParaRPr kumimoji="1" lang="ja-JP" altLang="en-US" dirty="0"/>
          </a:p>
        </p:txBody>
      </p:sp>
      <p:sp>
        <p:nvSpPr>
          <p:cNvPr id="36" name="テキスト ボックス 35"/>
          <p:cNvSpPr txBox="1"/>
          <p:nvPr/>
        </p:nvSpPr>
        <p:spPr>
          <a:xfrm>
            <a:off x="683568" y="3575918"/>
            <a:ext cx="2779534" cy="1077218"/>
          </a:xfrm>
          <a:prstGeom prst="rect">
            <a:avLst/>
          </a:prstGeom>
          <a:noFill/>
        </p:spPr>
        <p:txBody>
          <a:bodyPr wrap="square" rtlCol="0">
            <a:spAutoFit/>
          </a:bodyPr>
          <a:lstStyle/>
          <a:p>
            <a:pPr marL="285750" indent="-285750">
              <a:buClr>
                <a:srgbClr val="00B050"/>
              </a:buClr>
              <a:buFont typeface="Wingdings" pitchFamily="2" charset="2"/>
              <a:buChar char="u"/>
            </a:pPr>
            <a:r>
              <a:rPr kumimoji="1" lang="ja-JP" altLang="en-US" sz="1600" b="1" dirty="0" smtClean="0"/>
              <a:t>第</a:t>
            </a:r>
            <a:r>
              <a:rPr kumimoji="1" lang="en-US" altLang="ja-JP" sz="1600" b="1" dirty="0" smtClean="0"/>
              <a:t>1</a:t>
            </a:r>
            <a:r>
              <a:rPr kumimoji="1" lang="ja-JP" altLang="en-US" sz="1600" b="1" dirty="0" smtClean="0"/>
              <a:t>段階</a:t>
            </a:r>
            <a:r>
              <a:rPr kumimoji="1" lang="ja-JP" altLang="en-US" sz="1600" dirty="0" smtClean="0">
                <a:solidFill>
                  <a:schemeClr val="tx1">
                    <a:lumMod val="65000"/>
                    <a:lumOff val="35000"/>
                  </a:schemeClr>
                </a:solidFill>
              </a:rPr>
              <a:t>（債務の弁済）</a:t>
            </a:r>
            <a:endParaRPr kumimoji="1" lang="en-US" altLang="ja-JP" sz="1600" dirty="0" smtClean="0">
              <a:solidFill>
                <a:schemeClr val="tx1">
                  <a:lumMod val="65000"/>
                  <a:lumOff val="35000"/>
                </a:schemeClr>
              </a:solidFill>
            </a:endParaRPr>
          </a:p>
          <a:p>
            <a:pPr marL="742950" lvl="1" indent="-285750">
              <a:buClr>
                <a:srgbClr val="00B050"/>
              </a:buClr>
              <a:buFont typeface="Wingdings" pitchFamily="2" charset="2"/>
              <a:buChar char="u"/>
            </a:pPr>
            <a:r>
              <a:rPr lang="ja-JP" altLang="en-US" sz="1600" dirty="0"/>
              <a:t>付従性に</a:t>
            </a:r>
            <a:r>
              <a:rPr lang="ja-JP" altLang="en-US" sz="1600" dirty="0" smtClean="0"/>
              <a:t>よる消滅</a:t>
            </a:r>
            <a:endParaRPr kumimoji="1" lang="en-US" altLang="ja-JP" sz="1600" dirty="0" smtClean="0"/>
          </a:p>
          <a:p>
            <a:pPr marL="285750" indent="-285750">
              <a:buClr>
                <a:srgbClr val="00B050"/>
              </a:buClr>
              <a:buFont typeface="Wingdings" pitchFamily="2" charset="2"/>
              <a:buChar char="u"/>
            </a:pPr>
            <a:r>
              <a:rPr lang="ja-JP" altLang="en-US" sz="1600" b="1" dirty="0"/>
              <a:t>第</a:t>
            </a:r>
            <a:r>
              <a:rPr lang="en-US" altLang="ja-JP" sz="1600" b="1" dirty="0"/>
              <a:t>2</a:t>
            </a:r>
            <a:r>
              <a:rPr lang="ja-JP" altLang="en-US" sz="1600" b="1" dirty="0" smtClean="0"/>
              <a:t>段階</a:t>
            </a:r>
            <a:r>
              <a:rPr lang="ja-JP" altLang="en-US" sz="1600" dirty="0" smtClean="0">
                <a:solidFill>
                  <a:schemeClr val="tx1">
                    <a:lumMod val="65000"/>
                    <a:lumOff val="35000"/>
                  </a:schemeClr>
                </a:solidFill>
              </a:rPr>
              <a:t>（保証の履行）</a:t>
            </a:r>
            <a:endParaRPr lang="en-US" altLang="ja-JP" sz="1600" dirty="0" smtClean="0">
              <a:solidFill>
                <a:schemeClr val="tx1">
                  <a:lumMod val="65000"/>
                  <a:lumOff val="35000"/>
                </a:schemeClr>
              </a:solidFill>
            </a:endParaRPr>
          </a:p>
          <a:p>
            <a:pPr marL="742950" lvl="1" indent="-285750">
              <a:buClr>
                <a:srgbClr val="00B050"/>
              </a:buClr>
              <a:buFont typeface="Wingdings" pitchFamily="2" charset="2"/>
              <a:buChar char="u"/>
            </a:pPr>
            <a:r>
              <a:rPr kumimoji="1" lang="ja-JP" altLang="en-US" sz="1600" dirty="0"/>
              <a:t>求償権</a:t>
            </a:r>
            <a:r>
              <a:rPr kumimoji="1" lang="ja-JP" altLang="en-US" sz="1600" dirty="0" smtClean="0"/>
              <a:t>の</a:t>
            </a:r>
            <a:r>
              <a:rPr kumimoji="1" lang="ja-JP" altLang="en-US" sz="1600" dirty="0"/>
              <a:t>発生</a:t>
            </a:r>
            <a:r>
              <a:rPr kumimoji="1" lang="ja-JP" altLang="en-US" sz="1600" dirty="0" smtClean="0"/>
              <a:t>と代位</a:t>
            </a:r>
            <a:endParaRPr kumimoji="1" lang="ja-JP" altLang="en-US" sz="1600" dirty="0"/>
          </a:p>
        </p:txBody>
      </p:sp>
    </p:spTree>
    <p:extLst>
      <p:ext uri="{BB962C8B-B14F-4D97-AF65-F5344CB8AC3E}">
        <p14:creationId xmlns:p14="http://schemas.microsoft.com/office/powerpoint/2010/main" val="3760810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wipe(left)">
                                      <p:cBhvr>
                                        <p:cTn id="15" dur="500"/>
                                        <p:tgtEl>
                                          <p:spTgt spid="27"/>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wipe(left)">
                                      <p:cBhvr>
                                        <p:cTn id="19" dur="500"/>
                                        <p:tgtEl>
                                          <p:spTgt spid="28"/>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down)">
                                      <p:cBhvr>
                                        <p:cTn id="23" dur="500"/>
                                        <p:tgtEl>
                                          <p:spTgt spid="17"/>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00"/>
                                        <p:tgtEl>
                                          <p:spTgt spid="7"/>
                                        </p:tgtEl>
                                      </p:cBhvr>
                                    </p:animEffect>
                                  </p:childTnLst>
                                </p:cTn>
                              </p:par>
                            </p:childTnLst>
                          </p:cTn>
                        </p:par>
                        <p:par>
                          <p:cTn id="27" fill="hold">
                            <p:stCondLst>
                              <p:cond delay="2500"/>
                            </p:stCondLst>
                            <p:childTnLst>
                              <p:par>
                                <p:cTn id="28" presetID="22" presetClass="entr" presetSubtype="4"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down)">
                                      <p:cBhvr>
                                        <p:cTn id="30" dur="500"/>
                                        <p:tgtEl>
                                          <p:spTgt spid="18"/>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childTnLst>
                          </p:cTn>
                        </p:par>
                        <p:par>
                          <p:cTn id="34" fill="hold">
                            <p:stCondLst>
                              <p:cond delay="3000"/>
                            </p:stCondLst>
                            <p:childTnLst>
                              <p:par>
                                <p:cTn id="35" presetID="22" presetClass="entr" presetSubtype="4"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down)">
                                      <p:cBhvr>
                                        <p:cTn id="37" dur="500"/>
                                        <p:tgtEl>
                                          <p:spTgt spid="19"/>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down)">
                                      <p:cBhvr>
                                        <p:cTn id="40" dur="500"/>
                                        <p:tgtEl>
                                          <p:spTgt spid="9"/>
                                        </p:tgtEl>
                                      </p:cBhvr>
                                    </p:animEffect>
                                  </p:childTnLst>
                                </p:cTn>
                              </p:par>
                            </p:childTnLst>
                          </p:cTn>
                        </p:par>
                        <p:par>
                          <p:cTn id="41" fill="hold">
                            <p:stCondLst>
                              <p:cond delay="3500"/>
                            </p:stCondLst>
                            <p:childTnLst>
                              <p:par>
                                <p:cTn id="42" presetID="22" presetClass="entr" presetSubtype="4" fill="hold" grpId="0" nodeType="after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wipe(down)">
                                      <p:cBhvr>
                                        <p:cTn id="44" dur="500"/>
                                        <p:tgtEl>
                                          <p:spTgt spid="20"/>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down)">
                                      <p:cBhvr>
                                        <p:cTn id="47" dur="500"/>
                                        <p:tgtEl>
                                          <p:spTgt spid="11"/>
                                        </p:tgtEl>
                                      </p:cBhvr>
                                    </p:animEffect>
                                  </p:childTnLst>
                                </p:cTn>
                              </p:par>
                            </p:childTnLst>
                          </p:cTn>
                        </p:par>
                        <p:par>
                          <p:cTn id="48" fill="hold">
                            <p:stCondLst>
                              <p:cond delay="4000"/>
                            </p:stCondLst>
                            <p:childTnLst>
                              <p:par>
                                <p:cTn id="49" presetID="22" presetClass="entr" presetSubtype="4"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down)">
                                      <p:cBhvr>
                                        <p:cTn id="51" dur="500"/>
                                        <p:tgtEl>
                                          <p:spTgt spid="21"/>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down)">
                                      <p:cBhvr>
                                        <p:cTn id="54" dur="500"/>
                                        <p:tgtEl>
                                          <p:spTgt spid="10"/>
                                        </p:tgtEl>
                                      </p:cBhvr>
                                    </p:animEffect>
                                  </p:childTnLst>
                                </p:cTn>
                              </p:par>
                            </p:childTnLst>
                          </p:cTn>
                        </p:par>
                        <p:par>
                          <p:cTn id="55" fill="hold">
                            <p:stCondLst>
                              <p:cond delay="4500"/>
                            </p:stCondLst>
                            <p:childTnLst>
                              <p:par>
                                <p:cTn id="56" presetID="22" presetClass="entr" presetSubtype="4"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wipe(down)">
                                      <p:cBhvr>
                                        <p:cTn id="58" dur="500"/>
                                        <p:tgtEl>
                                          <p:spTgt spid="22"/>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down)">
                                      <p:cBhvr>
                                        <p:cTn id="61" dur="500"/>
                                        <p:tgtEl>
                                          <p:spTgt spid="12"/>
                                        </p:tgtEl>
                                      </p:cBhvr>
                                    </p:animEffect>
                                  </p:childTnLst>
                                </p:cTn>
                              </p:par>
                            </p:childTnLst>
                          </p:cTn>
                        </p:par>
                        <p:par>
                          <p:cTn id="62" fill="hold">
                            <p:stCondLst>
                              <p:cond delay="5000"/>
                            </p:stCondLst>
                            <p:childTnLst>
                              <p:par>
                                <p:cTn id="63" presetID="22" presetClass="entr" presetSubtype="4" fill="hold" grpId="0" nodeType="after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wipe(down)">
                                      <p:cBhvr>
                                        <p:cTn id="65" dur="500"/>
                                        <p:tgtEl>
                                          <p:spTgt spid="23"/>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wipe(down)">
                                      <p:cBhvr>
                                        <p:cTn id="68" dur="500"/>
                                        <p:tgtEl>
                                          <p:spTgt spid="15"/>
                                        </p:tgtEl>
                                      </p:cBhvr>
                                    </p:animEffect>
                                  </p:childTnLst>
                                </p:cTn>
                              </p:par>
                            </p:childTnLst>
                          </p:cTn>
                        </p:par>
                        <p:par>
                          <p:cTn id="69" fill="hold">
                            <p:stCondLst>
                              <p:cond delay="5500"/>
                            </p:stCondLst>
                            <p:childTnLst>
                              <p:par>
                                <p:cTn id="70" presetID="22" presetClass="entr" presetSubtype="4"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down)">
                                      <p:cBhvr>
                                        <p:cTn id="72" dur="500"/>
                                        <p:tgtEl>
                                          <p:spTgt spid="24"/>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wipe(down)">
                                      <p:cBhvr>
                                        <p:cTn id="75" dur="500"/>
                                        <p:tgtEl>
                                          <p:spTgt spid="13"/>
                                        </p:tgtEl>
                                      </p:cBhvr>
                                    </p:animEffect>
                                  </p:childTnLst>
                                </p:cTn>
                              </p:par>
                            </p:childTnLst>
                          </p:cTn>
                        </p:par>
                        <p:par>
                          <p:cTn id="76" fill="hold">
                            <p:stCondLst>
                              <p:cond delay="6000"/>
                            </p:stCondLst>
                            <p:childTnLst>
                              <p:par>
                                <p:cTn id="77" presetID="22" presetClass="entr" presetSubtype="4"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wipe(down)">
                                      <p:cBhvr>
                                        <p:cTn id="79" dur="500"/>
                                        <p:tgtEl>
                                          <p:spTgt spid="25"/>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wipe(down)">
                                      <p:cBhvr>
                                        <p:cTn id="82" dur="50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up)">
                                      <p:cBhvr>
                                        <p:cTn id="87" dur="1000"/>
                                        <p:tgtEl>
                                          <p:spTgt spid="29"/>
                                        </p:tgtEl>
                                      </p:cBhvr>
                                    </p:animEffect>
                                  </p:childTnLst>
                                </p:cTn>
                              </p:par>
                            </p:childTnLst>
                          </p:cTn>
                        </p:par>
                        <p:par>
                          <p:cTn id="88" fill="hold">
                            <p:stCondLst>
                              <p:cond delay="1000"/>
                            </p:stCondLst>
                            <p:childTnLst>
                              <p:par>
                                <p:cTn id="89" presetID="10" presetClass="exit" presetSubtype="0" fill="hold" grpId="1" nodeType="afterEffect">
                                  <p:stCondLst>
                                    <p:cond delay="500"/>
                                  </p:stCondLst>
                                  <p:childTnLst>
                                    <p:animEffect transition="out" filter="fade">
                                      <p:cBhvr>
                                        <p:cTn id="90" dur="1000"/>
                                        <p:tgtEl>
                                          <p:spTgt spid="17"/>
                                        </p:tgtEl>
                                      </p:cBhvr>
                                    </p:animEffect>
                                    <p:set>
                                      <p:cBhvr>
                                        <p:cTn id="91" dur="1" fill="hold">
                                          <p:stCondLst>
                                            <p:cond delay="999"/>
                                          </p:stCondLst>
                                        </p:cTn>
                                        <p:tgtEl>
                                          <p:spTgt spid="17"/>
                                        </p:tgtEl>
                                        <p:attrNameLst>
                                          <p:attrName>style.visibility</p:attrName>
                                        </p:attrNameLst>
                                      </p:cBhvr>
                                      <p:to>
                                        <p:strVal val="hidden"/>
                                      </p:to>
                                    </p:set>
                                  </p:childTnLst>
                                </p:cTn>
                              </p:par>
                              <p:par>
                                <p:cTn id="92" presetID="10" presetClass="exit" presetSubtype="0" fill="hold" grpId="1" nodeType="withEffect">
                                  <p:stCondLst>
                                    <p:cond delay="500"/>
                                  </p:stCondLst>
                                  <p:childTnLst>
                                    <p:animEffect transition="out" filter="fade">
                                      <p:cBhvr>
                                        <p:cTn id="93" dur="500"/>
                                        <p:tgtEl>
                                          <p:spTgt spid="21"/>
                                        </p:tgtEl>
                                      </p:cBhvr>
                                    </p:animEffect>
                                    <p:set>
                                      <p:cBhvr>
                                        <p:cTn id="94" dur="1" fill="hold">
                                          <p:stCondLst>
                                            <p:cond delay="499"/>
                                          </p:stCondLst>
                                        </p:cTn>
                                        <p:tgtEl>
                                          <p:spTgt spid="21"/>
                                        </p:tgtEl>
                                        <p:attrNameLst>
                                          <p:attrName>style.visibility</p:attrName>
                                        </p:attrNameLst>
                                      </p:cBhvr>
                                      <p:to>
                                        <p:strVal val="hidden"/>
                                      </p:to>
                                    </p:set>
                                  </p:childTnLst>
                                </p:cTn>
                              </p:par>
                              <p:par>
                                <p:cTn id="95" presetID="10" presetClass="exit" presetSubtype="0" fill="hold" grpId="1" nodeType="withEffect">
                                  <p:stCondLst>
                                    <p:cond delay="500"/>
                                  </p:stCondLst>
                                  <p:childTnLst>
                                    <p:animEffect transition="out" filter="fade">
                                      <p:cBhvr>
                                        <p:cTn id="96" dur="500"/>
                                        <p:tgtEl>
                                          <p:spTgt spid="24"/>
                                        </p:tgtEl>
                                      </p:cBhvr>
                                    </p:animEffect>
                                    <p:set>
                                      <p:cBhvr>
                                        <p:cTn id="97" dur="1" fill="hold">
                                          <p:stCondLst>
                                            <p:cond delay="499"/>
                                          </p:stCondLst>
                                        </p:cTn>
                                        <p:tgtEl>
                                          <p:spTgt spid="24"/>
                                        </p:tgtEl>
                                        <p:attrNameLst>
                                          <p:attrName>style.visibility</p:attrName>
                                        </p:attrNameLst>
                                      </p:cBhvr>
                                      <p:to>
                                        <p:strVal val="hidden"/>
                                      </p:to>
                                    </p:set>
                                  </p:childTnLst>
                                </p:cTn>
                              </p:par>
                              <p:par>
                                <p:cTn id="98" presetID="10" presetClass="exit" presetSubtype="0" fill="hold" grpId="1" nodeType="withEffect">
                                  <p:stCondLst>
                                    <p:cond delay="500"/>
                                  </p:stCondLst>
                                  <p:childTnLst>
                                    <p:animEffect transition="out" filter="fade">
                                      <p:cBhvr>
                                        <p:cTn id="99" dur="500"/>
                                        <p:tgtEl>
                                          <p:spTgt spid="18"/>
                                        </p:tgtEl>
                                      </p:cBhvr>
                                    </p:animEffect>
                                    <p:set>
                                      <p:cBhvr>
                                        <p:cTn id="100" dur="1" fill="hold">
                                          <p:stCondLst>
                                            <p:cond delay="499"/>
                                          </p:stCondLst>
                                        </p:cTn>
                                        <p:tgtEl>
                                          <p:spTgt spid="18"/>
                                        </p:tgtEl>
                                        <p:attrNameLst>
                                          <p:attrName>style.visibility</p:attrName>
                                        </p:attrNameLst>
                                      </p:cBhvr>
                                      <p:to>
                                        <p:strVal val="hidden"/>
                                      </p:to>
                                    </p:set>
                                  </p:childTnLst>
                                </p:cTn>
                              </p:par>
                              <p:par>
                                <p:cTn id="101" presetID="10" presetClass="exit" presetSubtype="0" fill="hold" grpId="1" nodeType="withEffect">
                                  <p:stCondLst>
                                    <p:cond delay="500"/>
                                  </p:stCondLst>
                                  <p:childTnLst>
                                    <p:animEffect transition="out" filter="fade">
                                      <p:cBhvr>
                                        <p:cTn id="102" dur="500"/>
                                        <p:tgtEl>
                                          <p:spTgt spid="19"/>
                                        </p:tgtEl>
                                      </p:cBhvr>
                                    </p:animEffect>
                                    <p:set>
                                      <p:cBhvr>
                                        <p:cTn id="103" dur="1" fill="hold">
                                          <p:stCondLst>
                                            <p:cond delay="499"/>
                                          </p:stCondLst>
                                        </p:cTn>
                                        <p:tgtEl>
                                          <p:spTgt spid="19"/>
                                        </p:tgtEl>
                                        <p:attrNameLst>
                                          <p:attrName>style.visibility</p:attrName>
                                        </p:attrNameLst>
                                      </p:cBhvr>
                                      <p:to>
                                        <p:strVal val="hidden"/>
                                      </p:to>
                                    </p:set>
                                  </p:childTnLst>
                                </p:cTn>
                              </p:par>
                              <p:par>
                                <p:cTn id="104" presetID="10" presetClass="exit" presetSubtype="0" fill="hold" grpId="1" nodeType="withEffect">
                                  <p:stCondLst>
                                    <p:cond delay="500"/>
                                  </p:stCondLst>
                                  <p:childTnLst>
                                    <p:animEffect transition="out" filter="fade">
                                      <p:cBhvr>
                                        <p:cTn id="105" dur="1000"/>
                                        <p:tgtEl>
                                          <p:spTgt spid="7"/>
                                        </p:tgtEl>
                                      </p:cBhvr>
                                    </p:animEffect>
                                    <p:set>
                                      <p:cBhvr>
                                        <p:cTn id="106" dur="1" fill="hold">
                                          <p:stCondLst>
                                            <p:cond delay="999"/>
                                          </p:stCondLst>
                                        </p:cTn>
                                        <p:tgtEl>
                                          <p:spTgt spid="7"/>
                                        </p:tgtEl>
                                        <p:attrNameLst>
                                          <p:attrName>style.visibility</p:attrName>
                                        </p:attrNameLst>
                                      </p:cBhvr>
                                      <p:to>
                                        <p:strVal val="hidden"/>
                                      </p:to>
                                    </p:set>
                                  </p:childTnLst>
                                </p:cTn>
                              </p:par>
                            </p:childTnLst>
                          </p:cTn>
                        </p:par>
                        <p:par>
                          <p:cTn id="107" fill="hold">
                            <p:stCondLst>
                              <p:cond delay="2500"/>
                            </p:stCondLst>
                            <p:childTnLst>
                              <p:par>
                                <p:cTn id="108" presetID="22" presetClass="entr" presetSubtype="8" fill="hold" nodeType="afterEffect">
                                  <p:stCondLst>
                                    <p:cond delay="250"/>
                                  </p:stCondLst>
                                  <p:childTnLst>
                                    <p:set>
                                      <p:cBhvr>
                                        <p:cTn id="109" dur="1" fill="hold">
                                          <p:stCondLst>
                                            <p:cond delay="0"/>
                                          </p:stCondLst>
                                        </p:cTn>
                                        <p:tgtEl>
                                          <p:spTgt spid="36">
                                            <p:txEl>
                                              <p:pRg st="0" end="0"/>
                                            </p:txEl>
                                          </p:spTgt>
                                        </p:tgtEl>
                                        <p:attrNameLst>
                                          <p:attrName>style.visibility</p:attrName>
                                        </p:attrNameLst>
                                      </p:cBhvr>
                                      <p:to>
                                        <p:strVal val="visible"/>
                                      </p:to>
                                    </p:set>
                                    <p:animEffect transition="in" filter="wipe(left)">
                                      <p:cBhvr>
                                        <p:cTn id="110" dur="500"/>
                                        <p:tgtEl>
                                          <p:spTgt spid="36">
                                            <p:txEl>
                                              <p:pRg st="0" end="0"/>
                                            </p:txEl>
                                          </p:spTgt>
                                        </p:tgtEl>
                                      </p:cBhvr>
                                    </p:animEffect>
                                  </p:childTnLst>
                                </p:cTn>
                              </p:par>
                            </p:childTnLst>
                          </p:cTn>
                        </p:par>
                        <p:par>
                          <p:cTn id="111" fill="hold">
                            <p:stCondLst>
                              <p:cond delay="3250"/>
                            </p:stCondLst>
                            <p:childTnLst>
                              <p:par>
                                <p:cTn id="112" presetID="22" presetClass="entr" presetSubtype="8" fill="hold" nodeType="afterEffect">
                                  <p:stCondLst>
                                    <p:cond delay="250"/>
                                  </p:stCondLst>
                                  <p:childTnLst>
                                    <p:set>
                                      <p:cBhvr>
                                        <p:cTn id="113" dur="1" fill="hold">
                                          <p:stCondLst>
                                            <p:cond delay="0"/>
                                          </p:stCondLst>
                                        </p:cTn>
                                        <p:tgtEl>
                                          <p:spTgt spid="36">
                                            <p:txEl>
                                              <p:pRg st="1" end="1"/>
                                            </p:txEl>
                                          </p:spTgt>
                                        </p:tgtEl>
                                        <p:attrNameLst>
                                          <p:attrName>style.visibility</p:attrName>
                                        </p:attrNameLst>
                                      </p:cBhvr>
                                      <p:to>
                                        <p:strVal val="visible"/>
                                      </p:to>
                                    </p:set>
                                    <p:animEffect transition="in" filter="wipe(left)">
                                      <p:cBhvr>
                                        <p:cTn id="114" dur="750"/>
                                        <p:tgtEl>
                                          <p:spTgt spid="36">
                                            <p:txEl>
                                              <p:pRg st="1" end="1"/>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42" presetClass="exit" presetSubtype="0" fill="hold" grpId="1" nodeType="clickEffect">
                                  <p:stCondLst>
                                    <p:cond delay="0"/>
                                  </p:stCondLst>
                                  <p:childTnLst>
                                    <p:animEffect transition="out" filter="fade">
                                      <p:cBhvr>
                                        <p:cTn id="118" dur="1000"/>
                                        <p:tgtEl>
                                          <p:spTgt spid="10"/>
                                        </p:tgtEl>
                                      </p:cBhvr>
                                    </p:animEffect>
                                    <p:anim calcmode="lin" valueType="num">
                                      <p:cBhvr>
                                        <p:cTn id="119" dur="1000"/>
                                        <p:tgtEl>
                                          <p:spTgt spid="10"/>
                                        </p:tgtEl>
                                        <p:attrNameLst>
                                          <p:attrName>ppt_x</p:attrName>
                                        </p:attrNameLst>
                                      </p:cBhvr>
                                      <p:tavLst>
                                        <p:tav tm="0">
                                          <p:val>
                                            <p:strVal val="ppt_x"/>
                                          </p:val>
                                        </p:tav>
                                        <p:tav tm="100000">
                                          <p:val>
                                            <p:strVal val="ppt_x"/>
                                          </p:val>
                                        </p:tav>
                                      </p:tavLst>
                                    </p:anim>
                                    <p:anim calcmode="lin" valueType="num">
                                      <p:cBhvr>
                                        <p:cTn id="120" dur="1000"/>
                                        <p:tgtEl>
                                          <p:spTgt spid="10"/>
                                        </p:tgtEl>
                                        <p:attrNameLst>
                                          <p:attrName>ppt_y</p:attrName>
                                        </p:attrNameLst>
                                      </p:cBhvr>
                                      <p:tavLst>
                                        <p:tav tm="0">
                                          <p:val>
                                            <p:strVal val="ppt_y"/>
                                          </p:val>
                                        </p:tav>
                                        <p:tav tm="100000">
                                          <p:val>
                                            <p:strVal val="ppt_y+.1"/>
                                          </p:val>
                                        </p:tav>
                                      </p:tavLst>
                                    </p:anim>
                                    <p:set>
                                      <p:cBhvr>
                                        <p:cTn id="121" dur="1" fill="hold">
                                          <p:stCondLst>
                                            <p:cond delay="999"/>
                                          </p:stCondLst>
                                        </p:cTn>
                                        <p:tgtEl>
                                          <p:spTgt spid="10"/>
                                        </p:tgtEl>
                                        <p:attrNameLst>
                                          <p:attrName>style.visibility</p:attrName>
                                        </p:attrNameLst>
                                      </p:cBhvr>
                                      <p:to>
                                        <p:strVal val="hidden"/>
                                      </p:to>
                                    </p:set>
                                  </p:childTnLst>
                                </p:cTn>
                              </p:par>
                              <p:par>
                                <p:cTn id="122" presetID="42" presetClass="exit" presetSubtype="0" fill="hold" grpId="1" nodeType="withEffect">
                                  <p:stCondLst>
                                    <p:cond delay="0"/>
                                  </p:stCondLst>
                                  <p:childTnLst>
                                    <p:animEffect transition="out" filter="fade">
                                      <p:cBhvr>
                                        <p:cTn id="123" dur="1000"/>
                                        <p:tgtEl>
                                          <p:spTgt spid="13"/>
                                        </p:tgtEl>
                                      </p:cBhvr>
                                    </p:animEffect>
                                    <p:anim calcmode="lin" valueType="num">
                                      <p:cBhvr>
                                        <p:cTn id="124" dur="1000"/>
                                        <p:tgtEl>
                                          <p:spTgt spid="13"/>
                                        </p:tgtEl>
                                        <p:attrNameLst>
                                          <p:attrName>ppt_x</p:attrName>
                                        </p:attrNameLst>
                                      </p:cBhvr>
                                      <p:tavLst>
                                        <p:tav tm="0">
                                          <p:val>
                                            <p:strVal val="ppt_x"/>
                                          </p:val>
                                        </p:tav>
                                        <p:tav tm="100000">
                                          <p:val>
                                            <p:strVal val="ppt_x"/>
                                          </p:val>
                                        </p:tav>
                                      </p:tavLst>
                                    </p:anim>
                                    <p:anim calcmode="lin" valueType="num">
                                      <p:cBhvr>
                                        <p:cTn id="125" dur="1000"/>
                                        <p:tgtEl>
                                          <p:spTgt spid="13"/>
                                        </p:tgtEl>
                                        <p:attrNameLst>
                                          <p:attrName>ppt_y</p:attrName>
                                        </p:attrNameLst>
                                      </p:cBhvr>
                                      <p:tavLst>
                                        <p:tav tm="0">
                                          <p:val>
                                            <p:strVal val="ppt_y"/>
                                          </p:val>
                                        </p:tav>
                                        <p:tav tm="100000">
                                          <p:val>
                                            <p:strVal val="ppt_y+.1"/>
                                          </p:val>
                                        </p:tav>
                                      </p:tavLst>
                                    </p:anim>
                                    <p:set>
                                      <p:cBhvr>
                                        <p:cTn id="126" dur="1" fill="hold">
                                          <p:stCondLst>
                                            <p:cond delay="999"/>
                                          </p:stCondLst>
                                        </p:cTn>
                                        <p:tgtEl>
                                          <p:spTgt spid="13"/>
                                        </p:tgtEl>
                                        <p:attrNameLst>
                                          <p:attrName>style.visibility</p:attrName>
                                        </p:attrNameLst>
                                      </p:cBhvr>
                                      <p:to>
                                        <p:strVal val="hidden"/>
                                      </p:to>
                                    </p:set>
                                  </p:childTnLst>
                                </p:cTn>
                              </p:par>
                            </p:childTnLst>
                          </p:cTn>
                        </p:par>
                        <p:par>
                          <p:cTn id="127" fill="hold">
                            <p:stCondLst>
                              <p:cond delay="1000"/>
                            </p:stCondLst>
                            <p:childTnLst>
                              <p:par>
                                <p:cTn id="128" presetID="22" presetClass="entr" presetSubtype="8" fill="hold" nodeType="afterEffect">
                                  <p:stCondLst>
                                    <p:cond delay="250"/>
                                  </p:stCondLst>
                                  <p:childTnLst>
                                    <p:set>
                                      <p:cBhvr>
                                        <p:cTn id="129" dur="1" fill="hold">
                                          <p:stCondLst>
                                            <p:cond delay="0"/>
                                          </p:stCondLst>
                                        </p:cTn>
                                        <p:tgtEl>
                                          <p:spTgt spid="36">
                                            <p:txEl>
                                              <p:pRg st="2" end="2"/>
                                            </p:txEl>
                                          </p:spTgt>
                                        </p:tgtEl>
                                        <p:attrNameLst>
                                          <p:attrName>style.visibility</p:attrName>
                                        </p:attrNameLst>
                                      </p:cBhvr>
                                      <p:to>
                                        <p:strVal val="visible"/>
                                      </p:to>
                                    </p:set>
                                    <p:animEffect transition="in" filter="wipe(left)">
                                      <p:cBhvr>
                                        <p:cTn id="130" dur="500"/>
                                        <p:tgtEl>
                                          <p:spTgt spid="36">
                                            <p:txEl>
                                              <p:pRg st="2" end="2"/>
                                            </p:txEl>
                                          </p:spTgt>
                                        </p:tgtEl>
                                      </p:cBhvr>
                                    </p:animEffect>
                                  </p:childTnLst>
                                </p:cTn>
                              </p:par>
                            </p:childTnLst>
                          </p:cTn>
                        </p:par>
                        <p:par>
                          <p:cTn id="131" fill="hold">
                            <p:stCondLst>
                              <p:cond delay="1750"/>
                            </p:stCondLst>
                            <p:childTnLst>
                              <p:par>
                                <p:cTn id="132" presetID="22" presetClass="entr" presetSubtype="8" fill="hold" nodeType="afterEffect">
                                  <p:stCondLst>
                                    <p:cond delay="250"/>
                                  </p:stCondLst>
                                  <p:childTnLst>
                                    <p:set>
                                      <p:cBhvr>
                                        <p:cTn id="133" dur="1" fill="hold">
                                          <p:stCondLst>
                                            <p:cond delay="0"/>
                                          </p:stCondLst>
                                        </p:cTn>
                                        <p:tgtEl>
                                          <p:spTgt spid="36">
                                            <p:txEl>
                                              <p:pRg st="3" end="3"/>
                                            </p:txEl>
                                          </p:spTgt>
                                        </p:tgtEl>
                                        <p:attrNameLst>
                                          <p:attrName>style.visibility</p:attrName>
                                        </p:attrNameLst>
                                      </p:cBhvr>
                                      <p:to>
                                        <p:strVal val="visible"/>
                                      </p:to>
                                    </p:set>
                                    <p:animEffect transition="in" filter="wipe(left)">
                                      <p:cBhvr>
                                        <p:cTn id="134" dur="750"/>
                                        <p:tgtEl>
                                          <p:spTgt spid="36">
                                            <p:txEl>
                                              <p:pRg st="3" end="3"/>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42" presetClass="path" presetSubtype="0" accel="50000" decel="50000" fill="hold" grpId="1" nodeType="clickEffect">
                                  <p:stCondLst>
                                    <p:cond delay="0"/>
                                  </p:stCondLst>
                                  <p:childTnLst>
                                    <p:animMotion origin="layout" path="M 1.38889E-6 8.97317E-7 L -0.14861 -0.22433 " pathEditMode="relative" rAng="0" ptsTypes="AA">
                                      <p:cBhvr>
                                        <p:cTn id="138" dur="1000" fill="hold"/>
                                        <p:tgtEl>
                                          <p:spTgt spid="20"/>
                                        </p:tgtEl>
                                        <p:attrNameLst>
                                          <p:attrName>ppt_x</p:attrName>
                                          <p:attrName>ppt_y</p:attrName>
                                        </p:attrNameLst>
                                      </p:cBhvr>
                                      <p:rCtr x="-7431" y="-11216"/>
                                    </p:animMotion>
                                  </p:childTnLst>
                                </p:cTn>
                              </p:par>
                              <p:par>
                                <p:cTn id="139" presetID="10" presetClass="exit" presetSubtype="0" fill="hold" grpId="2" nodeType="withEffect">
                                  <p:stCondLst>
                                    <p:cond delay="500"/>
                                  </p:stCondLst>
                                  <p:childTnLst>
                                    <p:animEffect transition="out" filter="fade">
                                      <p:cBhvr>
                                        <p:cTn id="140" dur="550"/>
                                        <p:tgtEl>
                                          <p:spTgt spid="20"/>
                                        </p:tgtEl>
                                      </p:cBhvr>
                                    </p:animEffect>
                                    <p:set>
                                      <p:cBhvr>
                                        <p:cTn id="141" dur="1" fill="hold">
                                          <p:stCondLst>
                                            <p:cond delay="549"/>
                                          </p:stCondLst>
                                        </p:cTn>
                                        <p:tgtEl>
                                          <p:spTgt spid="20"/>
                                        </p:tgtEl>
                                        <p:attrNameLst>
                                          <p:attrName>style.visibility</p:attrName>
                                        </p:attrNameLst>
                                      </p:cBhvr>
                                      <p:to>
                                        <p:strVal val="hidden"/>
                                      </p:to>
                                    </p:set>
                                  </p:childTnLst>
                                </p:cTn>
                              </p:par>
                              <p:par>
                                <p:cTn id="142" presetID="31" presetClass="entr" presetSubtype="0" fill="hold" grpId="0" nodeType="withEffect">
                                  <p:stCondLst>
                                    <p:cond delay="500"/>
                                  </p:stCondLst>
                                  <p:childTnLst>
                                    <p:set>
                                      <p:cBhvr>
                                        <p:cTn id="143" dur="1" fill="hold">
                                          <p:stCondLst>
                                            <p:cond delay="0"/>
                                          </p:stCondLst>
                                        </p:cTn>
                                        <p:tgtEl>
                                          <p:spTgt spid="31"/>
                                        </p:tgtEl>
                                        <p:attrNameLst>
                                          <p:attrName>style.visibility</p:attrName>
                                        </p:attrNameLst>
                                      </p:cBhvr>
                                      <p:to>
                                        <p:strVal val="visible"/>
                                      </p:to>
                                    </p:set>
                                    <p:anim calcmode="lin" valueType="num">
                                      <p:cBhvr>
                                        <p:cTn id="144" dur="500" fill="hold"/>
                                        <p:tgtEl>
                                          <p:spTgt spid="31"/>
                                        </p:tgtEl>
                                        <p:attrNameLst>
                                          <p:attrName>ppt_w</p:attrName>
                                        </p:attrNameLst>
                                      </p:cBhvr>
                                      <p:tavLst>
                                        <p:tav tm="0">
                                          <p:val>
                                            <p:fltVal val="0"/>
                                          </p:val>
                                        </p:tav>
                                        <p:tav tm="100000">
                                          <p:val>
                                            <p:strVal val="#ppt_w"/>
                                          </p:val>
                                        </p:tav>
                                      </p:tavLst>
                                    </p:anim>
                                    <p:anim calcmode="lin" valueType="num">
                                      <p:cBhvr>
                                        <p:cTn id="145" dur="500" fill="hold"/>
                                        <p:tgtEl>
                                          <p:spTgt spid="31"/>
                                        </p:tgtEl>
                                        <p:attrNameLst>
                                          <p:attrName>ppt_h</p:attrName>
                                        </p:attrNameLst>
                                      </p:cBhvr>
                                      <p:tavLst>
                                        <p:tav tm="0">
                                          <p:val>
                                            <p:fltVal val="0"/>
                                          </p:val>
                                        </p:tav>
                                        <p:tav tm="100000">
                                          <p:val>
                                            <p:strVal val="#ppt_h"/>
                                          </p:val>
                                        </p:tav>
                                      </p:tavLst>
                                    </p:anim>
                                    <p:anim calcmode="lin" valueType="num">
                                      <p:cBhvr>
                                        <p:cTn id="146" dur="500" fill="hold"/>
                                        <p:tgtEl>
                                          <p:spTgt spid="31"/>
                                        </p:tgtEl>
                                        <p:attrNameLst>
                                          <p:attrName>style.rotation</p:attrName>
                                        </p:attrNameLst>
                                      </p:cBhvr>
                                      <p:tavLst>
                                        <p:tav tm="0">
                                          <p:val>
                                            <p:fltVal val="90"/>
                                          </p:val>
                                        </p:tav>
                                        <p:tav tm="100000">
                                          <p:val>
                                            <p:fltVal val="0"/>
                                          </p:val>
                                        </p:tav>
                                      </p:tavLst>
                                    </p:anim>
                                    <p:animEffect transition="in" filter="fade">
                                      <p:cBhvr>
                                        <p:cTn id="147" dur="500"/>
                                        <p:tgtEl>
                                          <p:spTgt spid="31"/>
                                        </p:tgtEl>
                                      </p:cBhvr>
                                    </p:animEffect>
                                  </p:childTnLst>
                                </p:cTn>
                              </p:par>
                            </p:childTnLst>
                          </p:cTn>
                        </p:par>
                        <p:par>
                          <p:cTn id="148" fill="hold">
                            <p:stCondLst>
                              <p:cond delay="1050"/>
                            </p:stCondLst>
                            <p:childTnLst>
                              <p:par>
                                <p:cTn id="149" presetID="42" presetClass="path" presetSubtype="0" accel="50000" decel="50000" fill="hold" grpId="1" nodeType="afterEffect">
                                  <p:stCondLst>
                                    <p:cond delay="0"/>
                                  </p:stCondLst>
                                  <p:childTnLst>
                                    <p:animMotion origin="layout" path="M -2.77778E-6 -4.55134E-6 L -0.40712 -0.26364 " pathEditMode="relative" rAng="0" ptsTypes="AA">
                                      <p:cBhvr>
                                        <p:cTn id="150" dur="1000" fill="hold"/>
                                        <p:tgtEl>
                                          <p:spTgt spid="25"/>
                                        </p:tgtEl>
                                        <p:attrNameLst>
                                          <p:attrName>ppt_x</p:attrName>
                                          <p:attrName>ppt_y</p:attrName>
                                        </p:attrNameLst>
                                      </p:cBhvr>
                                      <p:rCtr x="-20365" y="-13182"/>
                                    </p:animMotion>
                                  </p:childTnLst>
                                </p:cTn>
                              </p:par>
                              <p:par>
                                <p:cTn id="151" presetID="10" presetClass="exit" presetSubtype="0" fill="hold" grpId="2" nodeType="withEffect">
                                  <p:stCondLst>
                                    <p:cond delay="0"/>
                                  </p:stCondLst>
                                  <p:childTnLst>
                                    <p:animEffect transition="out" filter="fade">
                                      <p:cBhvr>
                                        <p:cTn id="152" dur="1000"/>
                                        <p:tgtEl>
                                          <p:spTgt spid="25"/>
                                        </p:tgtEl>
                                      </p:cBhvr>
                                    </p:animEffect>
                                    <p:set>
                                      <p:cBhvr>
                                        <p:cTn id="153" dur="1" fill="hold">
                                          <p:stCondLst>
                                            <p:cond delay="999"/>
                                          </p:stCondLst>
                                        </p:cTn>
                                        <p:tgtEl>
                                          <p:spTgt spid="25"/>
                                        </p:tgtEl>
                                        <p:attrNameLst>
                                          <p:attrName>style.visibility</p:attrName>
                                        </p:attrNameLst>
                                      </p:cBhvr>
                                      <p:to>
                                        <p:strVal val="hidden"/>
                                      </p:to>
                                    </p:set>
                                  </p:childTnLst>
                                </p:cTn>
                              </p:par>
                              <p:par>
                                <p:cTn id="154" presetID="31" presetClass="entr" presetSubtype="0" fill="hold" grpId="0" nodeType="withEffect">
                                  <p:stCondLst>
                                    <p:cond delay="500"/>
                                  </p:stCondLst>
                                  <p:childTnLst>
                                    <p:set>
                                      <p:cBhvr>
                                        <p:cTn id="155" dur="1" fill="hold">
                                          <p:stCondLst>
                                            <p:cond delay="0"/>
                                          </p:stCondLst>
                                        </p:cTn>
                                        <p:tgtEl>
                                          <p:spTgt spid="30"/>
                                        </p:tgtEl>
                                        <p:attrNameLst>
                                          <p:attrName>style.visibility</p:attrName>
                                        </p:attrNameLst>
                                      </p:cBhvr>
                                      <p:to>
                                        <p:strVal val="visible"/>
                                      </p:to>
                                    </p:set>
                                    <p:anim calcmode="lin" valueType="num">
                                      <p:cBhvr>
                                        <p:cTn id="156" dur="500" fill="hold"/>
                                        <p:tgtEl>
                                          <p:spTgt spid="30"/>
                                        </p:tgtEl>
                                        <p:attrNameLst>
                                          <p:attrName>ppt_w</p:attrName>
                                        </p:attrNameLst>
                                      </p:cBhvr>
                                      <p:tavLst>
                                        <p:tav tm="0">
                                          <p:val>
                                            <p:fltVal val="0"/>
                                          </p:val>
                                        </p:tav>
                                        <p:tav tm="100000">
                                          <p:val>
                                            <p:strVal val="#ppt_w"/>
                                          </p:val>
                                        </p:tav>
                                      </p:tavLst>
                                    </p:anim>
                                    <p:anim calcmode="lin" valueType="num">
                                      <p:cBhvr>
                                        <p:cTn id="157" dur="500" fill="hold"/>
                                        <p:tgtEl>
                                          <p:spTgt spid="30"/>
                                        </p:tgtEl>
                                        <p:attrNameLst>
                                          <p:attrName>ppt_h</p:attrName>
                                        </p:attrNameLst>
                                      </p:cBhvr>
                                      <p:tavLst>
                                        <p:tav tm="0">
                                          <p:val>
                                            <p:fltVal val="0"/>
                                          </p:val>
                                        </p:tav>
                                        <p:tav tm="100000">
                                          <p:val>
                                            <p:strVal val="#ppt_h"/>
                                          </p:val>
                                        </p:tav>
                                      </p:tavLst>
                                    </p:anim>
                                    <p:anim calcmode="lin" valueType="num">
                                      <p:cBhvr>
                                        <p:cTn id="158" dur="500" fill="hold"/>
                                        <p:tgtEl>
                                          <p:spTgt spid="30"/>
                                        </p:tgtEl>
                                        <p:attrNameLst>
                                          <p:attrName>style.rotation</p:attrName>
                                        </p:attrNameLst>
                                      </p:cBhvr>
                                      <p:tavLst>
                                        <p:tav tm="0">
                                          <p:val>
                                            <p:fltVal val="90"/>
                                          </p:val>
                                        </p:tav>
                                        <p:tav tm="100000">
                                          <p:val>
                                            <p:fltVal val="0"/>
                                          </p:val>
                                        </p:tav>
                                      </p:tavLst>
                                    </p:anim>
                                    <p:animEffect transition="in" filter="fade">
                                      <p:cBhvr>
                                        <p:cTn id="159" dur="500"/>
                                        <p:tgtEl>
                                          <p:spTgt spid="30"/>
                                        </p:tgtEl>
                                      </p:cBhvr>
                                    </p:animEffect>
                                  </p:childTnLst>
                                </p:cTn>
                              </p:par>
                              <p:par>
                                <p:cTn id="160" presetID="10" presetClass="exit" presetSubtype="0" fill="hold" grpId="1" nodeType="withEffect">
                                  <p:stCondLst>
                                    <p:cond delay="500"/>
                                  </p:stCondLst>
                                  <p:childTnLst>
                                    <p:animEffect transition="out" filter="fade">
                                      <p:cBhvr>
                                        <p:cTn id="161" dur="500"/>
                                        <p:tgtEl>
                                          <p:spTgt spid="14"/>
                                        </p:tgtEl>
                                      </p:cBhvr>
                                    </p:animEffect>
                                    <p:set>
                                      <p:cBhvr>
                                        <p:cTn id="162" dur="1" fill="hold">
                                          <p:stCondLst>
                                            <p:cond delay="499"/>
                                          </p:stCondLst>
                                        </p:cTn>
                                        <p:tgtEl>
                                          <p:spTgt spid="14"/>
                                        </p:tgtEl>
                                        <p:attrNameLst>
                                          <p:attrName>style.visibility</p:attrName>
                                        </p:attrNameLst>
                                      </p:cBhvr>
                                      <p:to>
                                        <p:strVal val="hidden"/>
                                      </p:to>
                                    </p:set>
                                  </p:childTnLst>
                                </p:cTn>
                              </p:par>
                            </p:childTnLst>
                          </p:cTn>
                        </p:par>
                        <p:par>
                          <p:cTn id="163" fill="hold">
                            <p:stCondLst>
                              <p:cond delay="2050"/>
                            </p:stCondLst>
                            <p:childTnLst>
                              <p:par>
                                <p:cTn id="164" presetID="22" presetClass="entr" presetSubtype="8" fill="hold" grpId="0" nodeType="afterEffect">
                                  <p:stCondLst>
                                    <p:cond delay="500"/>
                                  </p:stCondLst>
                                  <p:childTnLst>
                                    <p:set>
                                      <p:cBhvr>
                                        <p:cTn id="165" dur="1" fill="hold">
                                          <p:stCondLst>
                                            <p:cond delay="0"/>
                                          </p:stCondLst>
                                        </p:cTn>
                                        <p:tgtEl>
                                          <p:spTgt spid="34">
                                            <p:txEl>
                                              <p:pRg st="0" end="0"/>
                                            </p:txEl>
                                          </p:spTgt>
                                        </p:tgtEl>
                                        <p:attrNameLst>
                                          <p:attrName>style.visibility</p:attrName>
                                        </p:attrNameLst>
                                      </p:cBhvr>
                                      <p:to>
                                        <p:strVal val="visible"/>
                                      </p:to>
                                    </p:set>
                                    <p:animEffect transition="in" filter="wipe(left)">
                                      <p:cBhvr>
                                        <p:cTn id="166" dur="500"/>
                                        <p:tgtEl>
                                          <p:spTgt spid="34">
                                            <p:txEl>
                                              <p:pRg st="0" end="0"/>
                                            </p:txEl>
                                          </p:spTgt>
                                        </p:tgtEl>
                                      </p:cBhvr>
                                    </p:animEffect>
                                  </p:childTnLst>
                                </p:cTn>
                              </p:par>
                            </p:childTnLst>
                          </p:cTn>
                        </p:par>
                        <p:par>
                          <p:cTn id="167" fill="hold">
                            <p:stCondLst>
                              <p:cond delay="3050"/>
                            </p:stCondLst>
                            <p:childTnLst>
                              <p:par>
                                <p:cTn id="168" presetID="22" presetClass="entr" presetSubtype="1" fill="hold" grpId="0" nodeType="afterEffect">
                                  <p:stCondLst>
                                    <p:cond delay="500"/>
                                  </p:stCondLst>
                                  <p:childTnLst>
                                    <p:set>
                                      <p:cBhvr>
                                        <p:cTn id="169" dur="1" fill="hold">
                                          <p:stCondLst>
                                            <p:cond delay="0"/>
                                          </p:stCondLst>
                                        </p:cTn>
                                        <p:tgtEl>
                                          <p:spTgt spid="34">
                                            <p:txEl>
                                              <p:pRg st="1" end="1"/>
                                            </p:txEl>
                                          </p:spTgt>
                                        </p:tgtEl>
                                        <p:attrNameLst>
                                          <p:attrName>style.visibility</p:attrName>
                                        </p:attrNameLst>
                                      </p:cBhvr>
                                      <p:to>
                                        <p:strVal val="visible"/>
                                      </p:to>
                                    </p:set>
                                    <p:animEffect transition="in" filter="wipe(up)">
                                      <p:cBhvr>
                                        <p:cTn id="170" dur="2000"/>
                                        <p:tgtEl>
                                          <p:spTgt spid="34">
                                            <p:txEl>
                                              <p:pRg st="1" end="1"/>
                                            </p:txEl>
                                          </p:spTgt>
                                        </p:tgtEl>
                                      </p:cBhvr>
                                    </p:animEffect>
                                  </p:childTnLst>
                                </p:cTn>
                              </p:par>
                              <p:par>
                                <p:cTn id="171" presetID="42" presetClass="path" presetSubtype="0" accel="50000" decel="50000" fill="hold" grpId="1" nodeType="withEffect">
                                  <p:stCondLst>
                                    <p:cond delay="0"/>
                                  </p:stCondLst>
                                  <p:childTnLst>
                                    <p:animMotion origin="layout" path="M -4.72222E-6 -1.91489E-6 L -0.37847 -0.34389 " pathEditMode="relative" rAng="0" ptsTypes="AA">
                                      <p:cBhvr>
                                        <p:cTn id="172" dur="1000" fill="hold"/>
                                        <p:tgtEl>
                                          <p:spTgt spid="23"/>
                                        </p:tgtEl>
                                        <p:attrNameLst>
                                          <p:attrName>ppt_x</p:attrName>
                                          <p:attrName>ppt_y</p:attrName>
                                        </p:attrNameLst>
                                      </p:cBhvr>
                                      <p:rCtr x="-18924" y="-17206"/>
                                    </p:animMotion>
                                  </p:childTnLst>
                                </p:cTn>
                              </p:par>
                              <p:par>
                                <p:cTn id="173" presetID="10" presetClass="exit" presetSubtype="0" fill="hold" grpId="3" nodeType="withEffect">
                                  <p:stCondLst>
                                    <p:cond delay="250"/>
                                  </p:stCondLst>
                                  <p:childTnLst>
                                    <p:animEffect transition="out" filter="fade">
                                      <p:cBhvr>
                                        <p:cTn id="174" dur="1000"/>
                                        <p:tgtEl>
                                          <p:spTgt spid="25"/>
                                        </p:tgtEl>
                                      </p:cBhvr>
                                    </p:animEffect>
                                    <p:set>
                                      <p:cBhvr>
                                        <p:cTn id="175" dur="1" fill="hold">
                                          <p:stCondLst>
                                            <p:cond delay="999"/>
                                          </p:stCondLst>
                                        </p:cTn>
                                        <p:tgtEl>
                                          <p:spTgt spid="25"/>
                                        </p:tgtEl>
                                        <p:attrNameLst>
                                          <p:attrName>style.visibility</p:attrName>
                                        </p:attrNameLst>
                                      </p:cBhvr>
                                      <p:to>
                                        <p:strVal val="hidden"/>
                                      </p:to>
                                    </p:set>
                                  </p:childTnLst>
                                </p:cTn>
                              </p:par>
                              <p:par>
                                <p:cTn id="176" presetID="10" presetClass="exit" presetSubtype="0" fill="hold" grpId="2" nodeType="withEffect">
                                  <p:stCondLst>
                                    <p:cond delay="250"/>
                                  </p:stCondLst>
                                  <p:childTnLst>
                                    <p:animEffect transition="out" filter="fade">
                                      <p:cBhvr>
                                        <p:cTn id="177" dur="1000"/>
                                        <p:tgtEl>
                                          <p:spTgt spid="23"/>
                                        </p:tgtEl>
                                      </p:cBhvr>
                                    </p:animEffect>
                                    <p:set>
                                      <p:cBhvr>
                                        <p:cTn id="178" dur="1" fill="hold">
                                          <p:stCondLst>
                                            <p:cond delay="999"/>
                                          </p:stCondLst>
                                        </p:cTn>
                                        <p:tgtEl>
                                          <p:spTgt spid="23"/>
                                        </p:tgtEl>
                                        <p:attrNameLst>
                                          <p:attrName>style.visibility</p:attrName>
                                        </p:attrNameLst>
                                      </p:cBhvr>
                                      <p:to>
                                        <p:strVal val="hidden"/>
                                      </p:to>
                                    </p:set>
                                  </p:childTnLst>
                                </p:cTn>
                              </p:par>
                              <p:par>
                                <p:cTn id="179" presetID="31" presetClass="entr" presetSubtype="0" fill="hold" grpId="0" nodeType="withEffect">
                                  <p:stCondLst>
                                    <p:cond delay="250"/>
                                  </p:stCondLst>
                                  <p:childTnLst>
                                    <p:set>
                                      <p:cBhvr>
                                        <p:cTn id="180" dur="1" fill="hold">
                                          <p:stCondLst>
                                            <p:cond delay="0"/>
                                          </p:stCondLst>
                                        </p:cTn>
                                        <p:tgtEl>
                                          <p:spTgt spid="33"/>
                                        </p:tgtEl>
                                        <p:attrNameLst>
                                          <p:attrName>style.visibility</p:attrName>
                                        </p:attrNameLst>
                                      </p:cBhvr>
                                      <p:to>
                                        <p:strVal val="visible"/>
                                      </p:to>
                                    </p:set>
                                    <p:anim calcmode="lin" valueType="num">
                                      <p:cBhvr>
                                        <p:cTn id="181" dur="1000" fill="hold"/>
                                        <p:tgtEl>
                                          <p:spTgt spid="33"/>
                                        </p:tgtEl>
                                        <p:attrNameLst>
                                          <p:attrName>ppt_w</p:attrName>
                                        </p:attrNameLst>
                                      </p:cBhvr>
                                      <p:tavLst>
                                        <p:tav tm="0">
                                          <p:val>
                                            <p:fltVal val="0"/>
                                          </p:val>
                                        </p:tav>
                                        <p:tav tm="100000">
                                          <p:val>
                                            <p:strVal val="#ppt_w"/>
                                          </p:val>
                                        </p:tav>
                                      </p:tavLst>
                                    </p:anim>
                                    <p:anim calcmode="lin" valueType="num">
                                      <p:cBhvr>
                                        <p:cTn id="182" dur="1000" fill="hold"/>
                                        <p:tgtEl>
                                          <p:spTgt spid="33"/>
                                        </p:tgtEl>
                                        <p:attrNameLst>
                                          <p:attrName>ppt_h</p:attrName>
                                        </p:attrNameLst>
                                      </p:cBhvr>
                                      <p:tavLst>
                                        <p:tav tm="0">
                                          <p:val>
                                            <p:fltVal val="0"/>
                                          </p:val>
                                        </p:tav>
                                        <p:tav tm="100000">
                                          <p:val>
                                            <p:strVal val="#ppt_h"/>
                                          </p:val>
                                        </p:tav>
                                      </p:tavLst>
                                    </p:anim>
                                    <p:anim calcmode="lin" valueType="num">
                                      <p:cBhvr>
                                        <p:cTn id="183" dur="1000" fill="hold"/>
                                        <p:tgtEl>
                                          <p:spTgt spid="33"/>
                                        </p:tgtEl>
                                        <p:attrNameLst>
                                          <p:attrName>style.rotation</p:attrName>
                                        </p:attrNameLst>
                                      </p:cBhvr>
                                      <p:tavLst>
                                        <p:tav tm="0">
                                          <p:val>
                                            <p:fltVal val="90"/>
                                          </p:val>
                                        </p:tav>
                                        <p:tav tm="100000">
                                          <p:val>
                                            <p:fltVal val="0"/>
                                          </p:val>
                                        </p:tav>
                                      </p:tavLst>
                                    </p:anim>
                                    <p:animEffect transition="in" filter="fade">
                                      <p:cBhvr>
                                        <p:cTn id="184" dur="1000"/>
                                        <p:tgtEl>
                                          <p:spTgt spid="33"/>
                                        </p:tgtEl>
                                      </p:cBhvr>
                                    </p:animEffect>
                                  </p:childTnLst>
                                </p:cTn>
                              </p:par>
                              <p:par>
                                <p:cTn id="185" presetID="42" presetClass="path" presetSubtype="0" accel="50000" decel="50000" fill="hold" grpId="1" nodeType="withEffect">
                                  <p:stCondLst>
                                    <p:cond delay="500"/>
                                  </p:stCondLst>
                                  <p:childTnLst>
                                    <p:animMotion origin="layout" path="M 2.5E-6 8.97317E-7 L -0.23906 -0.33973 " pathEditMode="relative" rAng="0" ptsTypes="AA">
                                      <p:cBhvr>
                                        <p:cTn id="186" dur="1000" fill="hold"/>
                                        <p:tgtEl>
                                          <p:spTgt spid="22"/>
                                        </p:tgtEl>
                                        <p:attrNameLst>
                                          <p:attrName>ppt_x</p:attrName>
                                          <p:attrName>ppt_y</p:attrName>
                                        </p:attrNameLst>
                                      </p:cBhvr>
                                      <p:rCtr x="-11962" y="-16998"/>
                                    </p:animMotion>
                                  </p:childTnLst>
                                </p:cTn>
                              </p:par>
                              <p:par>
                                <p:cTn id="187" presetID="10" presetClass="exit" presetSubtype="0" fill="hold" grpId="2" nodeType="withEffect">
                                  <p:stCondLst>
                                    <p:cond delay="500"/>
                                  </p:stCondLst>
                                  <p:childTnLst>
                                    <p:animEffect transition="out" filter="fade">
                                      <p:cBhvr>
                                        <p:cTn id="188" dur="1000"/>
                                        <p:tgtEl>
                                          <p:spTgt spid="22"/>
                                        </p:tgtEl>
                                      </p:cBhvr>
                                    </p:animEffect>
                                    <p:set>
                                      <p:cBhvr>
                                        <p:cTn id="189" dur="1" fill="hold">
                                          <p:stCondLst>
                                            <p:cond delay="999"/>
                                          </p:stCondLst>
                                        </p:cTn>
                                        <p:tgtEl>
                                          <p:spTgt spid="22"/>
                                        </p:tgtEl>
                                        <p:attrNameLst>
                                          <p:attrName>style.visibility</p:attrName>
                                        </p:attrNameLst>
                                      </p:cBhvr>
                                      <p:to>
                                        <p:strVal val="hidden"/>
                                      </p:to>
                                    </p:set>
                                  </p:childTnLst>
                                </p:cTn>
                              </p:par>
                              <p:par>
                                <p:cTn id="190" presetID="10" presetClass="exit" presetSubtype="0" fill="hold" grpId="1" nodeType="withEffect">
                                  <p:stCondLst>
                                    <p:cond delay="500"/>
                                  </p:stCondLst>
                                  <p:childTnLst>
                                    <p:animEffect transition="out" filter="fade">
                                      <p:cBhvr>
                                        <p:cTn id="191" dur="1000"/>
                                        <p:tgtEl>
                                          <p:spTgt spid="12"/>
                                        </p:tgtEl>
                                      </p:cBhvr>
                                    </p:animEffect>
                                    <p:set>
                                      <p:cBhvr>
                                        <p:cTn id="192" dur="1" fill="hold">
                                          <p:stCondLst>
                                            <p:cond delay="999"/>
                                          </p:stCondLst>
                                        </p:cTn>
                                        <p:tgtEl>
                                          <p:spTgt spid="12"/>
                                        </p:tgtEl>
                                        <p:attrNameLst>
                                          <p:attrName>style.visibility</p:attrName>
                                        </p:attrNameLst>
                                      </p:cBhvr>
                                      <p:to>
                                        <p:strVal val="hidden"/>
                                      </p:to>
                                    </p:set>
                                  </p:childTnLst>
                                </p:cTn>
                              </p:par>
                              <p:par>
                                <p:cTn id="193" presetID="31" presetClass="entr" presetSubtype="0" fill="hold" grpId="0" nodeType="withEffect">
                                  <p:stCondLst>
                                    <p:cond delay="750"/>
                                  </p:stCondLst>
                                  <p:childTnLst>
                                    <p:set>
                                      <p:cBhvr>
                                        <p:cTn id="194" dur="1" fill="hold">
                                          <p:stCondLst>
                                            <p:cond delay="0"/>
                                          </p:stCondLst>
                                        </p:cTn>
                                        <p:tgtEl>
                                          <p:spTgt spid="32"/>
                                        </p:tgtEl>
                                        <p:attrNameLst>
                                          <p:attrName>style.visibility</p:attrName>
                                        </p:attrNameLst>
                                      </p:cBhvr>
                                      <p:to>
                                        <p:strVal val="visible"/>
                                      </p:to>
                                    </p:set>
                                    <p:anim calcmode="lin" valueType="num">
                                      <p:cBhvr>
                                        <p:cTn id="195" dur="1000" fill="hold"/>
                                        <p:tgtEl>
                                          <p:spTgt spid="32"/>
                                        </p:tgtEl>
                                        <p:attrNameLst>
                                          <p:attrName>ppt_w</p:attrName>
                                        </p:attrNameLst>
                                      </p:cBhvr>
                                      <p:tavLst>
                                        <p:tav tm="0">
                                          <p:val>
                                            <p:fltVal val="0"/>
                                          </p:val>
                                        </p:tav>
                                        <p:tav tm="100000">
                                          <p:val>
                                            <p:strVal val="#ppt_w"/>
                                          </p:val>
                                        </p:tav>
                                      </p:tavLst>
                                    </p:anim>
                                    <p:anim calcmode="lin" valueType="num">
                                      <p:cBhvr>
                                        <p:cTn id="196" dur="1000" fill="hold"/>
                                        <p:tgtEl>
                                          <p:spTgt spid="32"/>
                                        </p:tgtEl>
                                        <p:attrNameLst>
                                          <p:attrName>ppt_h</p:attrName>
                                        </p:attrNameLst>
                                      </p:cBhvr>
                                      <p:tavLst>
                                        <p:tav tm="0">
                                          <p:val>
                                            <p:fltVal val="0"/>
                                          </p:val>
                                        </p:tav>
                                        <p:tav tm="100000">
                                          <p:val>
                                            <p:strVal val="#ppt_h"/>
                                          </p:val>
                                        </p:tav>
                                      </p:tavLst>
                                    </p:anim>
                                    <p:anim calcmode="lin" valueType="num">
                                      <p:cBhvr>
                                        <p:cTn id="197" dur="1000" fill="hold"/>
                                        <p:tgtEl>
                                          <p:spTgt spid="32"/>
                                        </p:tgtEl>
                                        <p:attrNameLst>
                                          <p:attrName>style.rotation</p:attrName>
                                        </p:attrNameLst>
                                      </p:cBhvr>
                                      <p:tavLst>
                                        <p:tav tm="0">
                                          <p:val>
                                            <p:fltVal val="90"/>
                                          </p:val>
                                        </p:tav>
                                        <p:tav tm="100000">
                                          <p:val>
                                            <p:fltVal val="0"/>
                                          </p:val>
                                        </p:tav>
                                      </p:tavLst>
                                    </p:anim>
                                    <p:animEffect transition="in" filter="fade">
                                      <p:cBhvr>
                                        <p:cTn id="198" dur="1000"/>
                                        <p:tgtEl>
                                          <p:spTgt spid="32"/>
                                        </p:tgtEl>
                                      </p:cBhvr>
                                    </p:animEffect>
                                  </p:childTnLst>
                                </p:cTn>
                              </p:par>
                              <p:par>
                                <p:cTn id="199" presetID="10" presetClass="exit" presetSubtype="0" fill="hold" grpId="1" nodeType="withEffect">
                                  <p:stCondLst>
                                    <p:cond delay="1250"/>
                                  </p:stCondLst>
                                  <p:childTnLst>
                                    <p:animEffect transition="out" filter="fade">
                                      <p:cBhvr>
                                        <p:cTn id="200" dur="500"/>
                                        <p:tgtEl>
                                          <p:spTgt spid="16"/>
                                        </p:tgtEl>
                                      </p:cBhvr>
                                    </p:animEffect>
                                    <p:set>
                                      <p:cBhvr>
                                        <p:cTn id="201" dur="1" fill="hold">
                                          <p:stCondLst>
                                            <p:cond delay="499"/>
                                          </p:stCondLst>
                                        </p:cTn>
                                        <p:tgtEl>
                                          <p:spTgt spid="16"/>
                                        </p:tgtEl>
                                        <p:attrNameLst>
                                          <p:attrName>style.visibility</p:attrName>
                                        </p:attrNameLst>
                                      </p:cBhvr>
                                      <p:to>
                                        <p:strVal val="hidden"/>
                                      </p:to>
                                    </p:set>
                                  </p:childTnLst>
                                </p:cTn>
                              </p:par>
                              <p:par>
                                <p:cTn id="202" presetID="10" presetClass="entr" presetSubtype="0" fill="hold" grpId="0" nodeType="withEffect">
                                  <p:stCondLst>
                                    <p:cond delay="750"/>
                                  </p:stCondLst>
                                  <p:childTnLst>
                                    <p:set>
                                      <p:cBhvr>
                                        <p:cTn id="203" dur="1" fill="hold">
                                          <p:stCondLst>
                                            <p:cond delay="0"/>
                                          </p:stCondLst>
                                        </p:cTn>
                                        <p:tgtEl>
                                          <p:spTgt spid="6"/>
                                        </p:tgtEl>
                                        <p:attrNameLst>
                                          <p:attrName>style.visibility</p:attrName>
                                        </p:attrNameLst>
                                      </p:cBhvr>
                                      <p:to>
                                        <p:strVal val="visible"/>
                                      </p:to>
                                    </p:set>
                                    <p:animEffect transition="in" filter="fade">
                                      <p:cBhvr>
                                        <p:cTn id="204" dur="1000"/>
                                        <p:tgtEl>
                                          <p:spTgt spid="6"/>
                                        </p:tgtEl>
                                      </p:cBhvr>
                                    </p:animEffect>
                                  </p:childTnLst>
                                </p:cTn>
                              </p:par>
                            </p:childTnLst>
                          </p:cTn>
                        </p:par>
                        <p:par>
                          <p:cTn id="205" fill="hold">
                            <p:stCondLst>
                              <p:cond delay="5550"/>
                            </p:stCondLst>
                            <p:childTnLst>
                              <p:par>
                                <p:cTn id="206" presetID="22" presetClass="entr" presetSubtype="1" fill="hold" grpId="0" nodeType="afterEffect">
                                  <p:stCondLst>
                                    <p:cond delay="0"/>
                                  </p:stCondLst>
                                  <p:childTnLst>
                                    <p:set>
                                      <p:cBhvr>
                                        <p:cTn id="207" dur="1" fill="hold">
                                          <p:stCondLst>
                                            <p:cond delay="0"/>
                                          </p:stCondLst>
                                        </p:cTn>
                                        <p:tgtEl>
                                          <p:spTgt spid="35"/>
                                        </p:tgtEl>
                                        <p:attrNameLst>
                                          <p:attrName>style.visibility</p:attrName>
                                        </p:attrNameLst>
                                      </p:cBhvr>
                                      <p:to>
                                        <p:strVal val="visible"/>
                                      </p:to>
                                    </p:set>
                                    <p:animEffect transition="in" filter="wipe(up)">
                                      <p:cBhvr>
                                        <p:cTn id="208" dur="1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8" grpId="0" animBg="1"/>
      <p:bldP spid="9" grpId="0" animBg="1"/>
      <p:bldP spid="10" grpId="0" animBg="1"/>
      <p:bldP spid="10" grpId="1" animBg="1"/>
      <p:bldP spid="11" grpId="0" animBg="1"/>
      <p:bldP spid="12" grpId="0" animBg="1"/>
      <p:bldP spid="12" grpId="1" animBg="1"/>
      <p:bldP spid="13" grpId="0" animBg="1"/>
      <p:bldP spid="13" grpId="1" animBg="1"/>
      <p:bldP spid="14" grpId="0" animBg="1"/>
      <p:bldP spid="14" grpId="1" animBg="1"/>
      <p:bldP spid="15" grpId="0"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0" grpId="2" animBg="1"/>
      <p:bldP spid="21" grpId="0" animBg="1"/>
      <p:bldP spid="21" grpId="1" animBg="1"/>
      <p:bldP spid="22" grpId="0" animBg="1"/>
      <p:bldP spid="22" grpId="1" animBg="1"/>
      <p:bldP spid="22" grpId="2" animBg="1"/>
      <p:bldP spid="23" grpId="0" animBg="1"/>
      <p:bldP spid="23" grpId="1" animBg="1"/>
      <p:bldP spid="23" grpId="2" animBg="1"/>
      <p:bldP spid="24" grpId="0" animBg="1"/>
      <p:bldP spid="24" grpId="1" animBg="1"/>
      <p:bldP spid="25" grpId="0" animBg="1"/>
      <p:bldP spid="25" grpId="1" animBg="1"/>
      <p:bldP spid="25" grpId="2" animBg="1"/>
      <p:bldP spid="25" grpId="3" animBg="1"/>
      <p:bldP spid="26" grpId="0"/>
      <p:bldP spid="27" grpId="0"/>
      <p:bldP spid="28" grpId="0"/>
      <p:bldP spid="29" grpId="0"/>
      <p:bldP spid="30" grpId="0" animBg="1"/>
      <p:bldP spid="31" grpId="0" animBg="1"/>
      <p:bldP spid="32" grpId="0" animBg="1"/>
      <p:bldP spid="33" grpId="0" animBg="1"/>
      <p:bldP spid="34" grpId="0" uiExpand="1" build="p"/>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図表 7"/>
          <p:cNvGraphicFramePr/>
          <p:nvPr>
            <p:extLst>
              <p:ext uri="{D42A27DB-BD31-4B8C-83A1-F6EECF244321}">
                <p14:modId xmlns:p14="http://schemas.microsoft.com/office/powerpoint/2010/main" val="1143202456"/>
              </p:ext>
            </p:extLst>
          </p:nvPr>
        </p:nvGraphicFramePr>
        <p:xfrm>
          <a:off x="611560" y="1484784"/>
          <a:ext cx="792088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タイトル 6"/>
          <p:cNvSpPr>
            <a:spLocks noGrp="1"/>
          </p:cNvSpPr>
          <p:nvPr>
            <p:ph type="title"/>
          </p:nvPr>
        </p:nvSpPr>
        <p:spPr/>
        <p:txBody>
          <a:bodyPr>
            <a:normAutofit/>
          </a:bodyPr>
          <a:lstStyle/>
          <a:p>
            <a:r>
              <a:rPr kumimoji="1" lang="ja-JP" altLang="en-US" dirty="0" smtClean="0"/>
              <a:t>債権総論</a:t>
            </a:r>
            <a:r>
              <a:rPr lang="ja-JP" altLang="en-US" dirty="0" smtClean="0"/>
              <a:t>の位置づけ</a:t>
            </a:r>
            <a:endParaRPr kumimoji="1" lang="ja-JP" altLang="en-US" b="1" dirty="0">
              <a:latin typeface="Times New Roman" panose="02020603050405020304" pitchFamily="18" charset="0"/>
              <a:cs typeface="Times New Roman" panose="02020603050405020304" pitchFamily="18" charset="0"/>
            </a:endParaRPr>
          </a:p>
        </p:txBody>
      </p:sp>
      <p:sp>
        <p:nvSpPr>
          <p:cNvPr id="4" name="日付プレースホルダー 3"/>
          <p:cNvSpPr>
            <a:spLocks noGrp="1"/>
          </p:cNvSpPr>
          <p:nvPr>
            <p:ph type="dt" sz="half" idx="10"/>
          </p:nvPr>
        </p:nvSpPr>
        <p:spPr/>
        <p:txBody>
          <a:bodyPr/>
          <a:lstStyle/>
          <a:p>
            <a:r>
              <a:rPr kumimoji="1" lang="en-US" altLang="ja-JP" smtClean="0"/>
              <a:t>2014/7/8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cxnSp>
        <p:nvCxnSpPr>
          <p:cNvPr id="3" name="直線矢印コネクタ 2"/>
          <p:cNvCxnSpPr/>
          <p:nvPr/>
        </p:nvCxnSpPr>
        <p:spPr>
          <a:xfrm>
            <a:off x="2807712" y="3068960"/>
            <a:ext cx="504056"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23978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相互保証理論に対する通説の評価</a:t>
            </a:r>
            <a:r>
              <a:rPr kumimoji="1" lang="en-US" altLang="ja-JP" sz="3600" dirty="0" smtClean="0"/>
              <a:t/>
            </a:r>
            <a:br>
              <a:rPr kumimoji="1" lang="en-US" altLang="ja-JP" sz="3600" dirty="0" smtClean="0"/>
            </a:br>
            <a:r>
              <a:rPr kumimoji="1" lang="ja-JP" altLang="en-US" sz="2800" dirty="0" smtClean="0"/>
              <a:t>→</a:t>
            </a:r>
            <a:r>
              <a:rPr kumimoji="1" lang="ja-JP" altLang="en-US" sz="2800" dirty="0" smtClean="0">
                <a:hlinkClick r:id="rId2" action="ppaction://hlinksldjump"/>
              </a:rPr>
              <a:t>反論</a:t>
            </a:r>
            <a:r>
              <a:rPr kumimoji="1" lang="ja-JP" altLang="en-US" sz="2800" dirty="0" smtClean="0"/>
              <a:t>，</a:t>
            </a:r>
            <a:r>
              <a:rPr kumimoji="1" lang="ja-JP" altLang="en-US" sz="2800" dirty="0" smtClean="0">
                <a:hlinkClick r:id="rId3" action="ppaction://hlinksldjump"/>
              </a:rPr>
              <a:t>原理</a:t>
            </a:r>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20</a:t>
            </a:fld>
            <a:endParaRPr kumimoji="1" lang="ja-JP" altLang="en-US"/>
          </a:p>
        </p:txBody>
      </p:sp>
      <p:sp>
        <p:nvSpPr>
          <p:cNvPr id="6" name="コンテンツ プレースホルダー 6"/>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smtClean="0"/>
              <a:t>平井説（</a:t>
            </a:r>
            <a:r>
              <a:rPr lang="en-US" altLang="ja-JP" dirty="0" smtClean="0"/>
              <a:t>[</a:t>
            </a:r>
            <a:r>
              <a:rPr lang="ja-JP" altLang="en-US" dirty="0" smtClean="0"/>
              <a:t>平井・債権総論（</a:t>
            </a:r>
            <a:r>
              <a:rPr lang="en-US" altLang="ja-JP" dirty="0" smtClean="0"/>
              <a:t>1994</a:t>
            </a:r>
            <a:r>
              <a:rPr lang="ja-JP" altLang="en-US" dirty="0" smtClean="0"/>
              <a:t>）</a:t>
            </a:r>
            <a:r>
              <a:rPr lang="en-US" altLang="ja-JP" dirty="0" smtClean="0"/>
              <a:t>327</a:t>
            </a:r>
            <a:r>
              <a:rPr lang="ja-JP" altLang="en-US" dirty="0" err="1" smtClean="0"/>
              <a:t>，</a:t>
            </a:r>
            <a:r>
              <a:rPr lang="en-US" altLang="ja-JP" dirty="0" smtClean="0"/>
              <a:t>330</a:t>
            </a:r>
            <a:r>
              <a:rPr lang="ja-JP" altLang="en-US" dirty="0" smtClean="0"/>
              <a:t>頁</a:t>
            </a:r>
            <a:r>
              <a:rPr lang="en-US" altLang="ja-JP" dirty="0" smtClean="0"/>
              <a:t>]</a:t>
            </a:r>
            <a:r>
              <a:rPr lang="ja-JP" altLang="en-US" dirty="0" smtClean="0"/>
              <a:t>）</a:t>
            </a:r>
            <a:endParaRPr lang="en-US" altLang="ja-JP" dirty="0" smtClean="0"/>
          </a:p>
          <a:p>
            <a:pPr lvl="1"/>
            <a:r>
              <a:rPr lang="en-US" altLang="ja-JP" sz="2400" dirty="0" smtClean="0"/>
              <a:t>〔</a:t>
            </a:r>
            <a:r>
              <a:rPr lang="ja-JP" altLang="en-US" sz="2400" dirty="0" smtClean="0"/>
              <a:t>保証と異なり</a:t>
            </a:r>
            <a:r>
              <a:rPr lang="en-US" altLang="ja-JP" sz="2400" dirty="0" smtClean="0"/>
              <a:t>〕</a:t>
            </a:r>
            <a:r>
              <a:rPr lang="ja-JP" altLang="en-US" sz="2400" dirty="0" smtClean="0"/>
              <a:t>連帯債務においては，複数の債務の間に主従の別</a:t>
            </a:r>
            <a:r>
              <a:rPr lang="ja-JP" altLang="en-US" sz="2400" b="1" dirty="0" smtClean="0">
                <a:solidFill>
                  <a:srgbClr val="FF0000"/>
                </a:solidFill>
              </a:rPr>
              <a:t>（付従性）が存在せず</a:t>
            </a:r>
            <a:r>
              <a:rPr lang="ja-JP" altLang="en-US" sz="2400" dirty="0" smtClean="0"/>
              <a:t>，各自が同一内容の独立の債務を負担しているにとどまる</a:t>
            </a:r>
            <a:r>
              <a:rPr lang="en-US" altLang="ja-JP" sz="2400" dirty="0" smtClean="0"/>
              <a:t>(327</a:t>
            </a:r>
            <a:r>
              <a:rPr lang="ja-JP" altLang="en-US" sz="2400" dirty="0" smtClean="0"/>
              <a:t>頁</a:t>
            </a:r>
            <a:r>
              <a:rPr lang="en-US" altLang="ja-JP" sz="2400" dirty="0" smtClean="0"/>
              <a:t>)</a:t>
            </a:r>
            <a:r>
              <a:rPr lang="ja-JP" altLang="en-US" sz="2400" dirty="0" err="1" smtClean="0"/>
              <a:t>。</a:t>
            </a:r>
            <a:endParaRPr lang="en-US" altLang="ja-JP" sz="2400" dirty="0" smtClean="0"/>
          </a:p>
          <a:p>
            <a:pPr lvl="1"/>
            <a:r>
              <a:rPr lang="en-US" altLang="ja-JP" sz="2400" dirty="0" smtClean="0"/>
              <a:t>〔</a:t>
            </a:r>
            <a:r>
              <a:rPr lang="ja-JP" altLang="en-US" sz="2400" dirty="0" smtClean="0"/>
              <a:t>相互保証</a:t>
            </a:r>
            <a:r>
              <a:rPr lang="en-US" altLang="ja-JP" sz="2400" dirty="0" smtClean="0"/>
              <a:t>〕</a:t>
            </a:r>
            <a:r>
              <a:rPr lang="ja-JP" altLang="en-US" sz="2400" dirty="0" smtClean="0"/>
              <a:t>説は</a:t>
            </a:r>
            <a:r>
              <a:rPr lang="ja-JP" altLang="en-US" sz="2400" b="1" dirty="0" smtClean="0">
                <a:solidFill>
                  <a:schemeClr val="tx2"/>
                </a:solidFill>
              </a:rPr>
              <a:t>きわめて明快</a:t>
            </a:r>
            <a:r>
              <a:rPr lang="ja-JP" altLang="en-US" sz="2400" dirty="0" smtClean="0"/>
              <a:t>であり，連帯債務を対人担保の側面において理解しようとする本書の立場の理論的根拠となるものではあるけれども，</a:t>
            </a:r>
            <a:endParaRPr lang="en-US" altLang="ja-JP" sz="2400" dirty="0" smtClean="0"/>
          </a:p>
          <a:p>
            <a:pPr lvl="1"/>
            <a:r>
              <a:rPr lang="ja-JP" altLang="en-US" sz="2400" b="1" dirty="0" smtClean="0">
                <a:solidFill>
                  <a:srgbClr val="FF0000"/>
                </a:solidFill>
              </a:rPr>
              <a:t>負担部分を基礎とした効果を生じる場合以外の場合</a:t>
            </a:r>
            <a:r>
              <a:rPr lang="ja-JP" altLang="en-US" sz="2400" dirty="0" smtClean="0"/>
              <a:t>（</a:t>
            </a:r>
            <a:r>
              <a:rPr lang="en-US" altLang="ja-JP" sz="2400" dirty="0" smtClean="0"/>
              <a:t>435</a:t>
            </a:r>
            <a:r>
              <a:rPr lang="ja-JP" altLang="en-US" sz="2400" dirty="0" smtClean="0"/>
              <a:t>条</a:t>
            </a:r>
            <a:r>
              <a:rPr lang="en-US" altLang="ja-JP" sz="2400" dirty="0" smtClean="0"/>
              <a:t>〔</a:t>
            </a:r>
            <a:r>
              <a:rPr lang="ja-JP" altLang="en-US" sz="2400" dirty="0" smtClean="0">
                <a:hlinkClick r:id="rId3" action="ppaction://hlinksldjump"/>
              </a:rPr>
              <a:t>更改：代物弁済</a:t>
            </a:r>
            <a:r>
              <a:rPr lang="en-US" altLang="ja-JP" sz="2400" dirty="0" smtClean="0"/>
              <a:t>〕</a:t>
            </a:r>
            <a:r>
              <a:rPr lang="ja-JP" altLang="en-US" sz="2400" dirty="0" err="1" smtClean="0"/>
              <a:t>，</a:t>
            </a:r>
            <a:r>
              <a:rPr lang="en-US" altLang="ja-JP" sz="2400" dirty="0" smtClean="0"/>
              <a:t>438</a:t>
            </a:r>
            <a:r>
              <a:rPr lang="ja-JP" altLang="en-US" sz="2400" dirty="0" smtClean="0"/>
              <a:t>条</a:t>
            </a:r>
            <a:r>
              <a:rPr lang="en-US" altLang="ja-JP" sz="2400" dirty="0" smtClean="0"/>
              <a:t>〔</a:t>
            </a:r>
            <a:r>
              <a:rPr lang="ja-JP" altLang="en-US" sz="2400" dirty="0" smtClean="0">
                <a:hlinkClick r:id="rId3" action="ppaction://hlinksldjump"/>
              </a:rPr>
              <a:t>混同：民法</a:t>
            </a:r>
            <a:r>
              <a:rPr lang="en-US" altLang="ja-JP" sz="2400" dirty="0" smtClean="0">
                <a:hlinkClick r:id="rId3" action="ppaction://hlinksldjump"/>
              </a:rPr>
              <a:t>438</a:t>
            </a:r>
            <a:r>
              <a:rPr lang="ja-JP" altLang="en-US" sz="2400" dirty="0" smtClean="0">
                <a:hlinkClick r:id="rId3" action="ppaction://hlinksldjump"/>
              </a:rPr>
              <a:t>条によって弁済をしたものとみなされる</a:t>
            </a:r>
            <a:r>
              <a:rPr lang="en-US" altLang="ja-JP" sz="2400" dirty="0" smtClean="0"/>
              <a:t>〕</a:t>
            </a:r>
            <a:r>
              <a:rPr lang="ja-JP" altLang="en-US" sz="2400" dirty="0" smtClean="0"/>
              <a:t>について</a:t>
            </a:r>
            <a:r>
              <a:rPr lang="ja-JP" altLang="en-US" sz="2400" b="1" dirty="0" smtClean="0">
                <a:solidFill>
                  <a:srgbClr val="FF0000"/>
                </a:solidFill>
              </a:rPr>
              <a:t>の説明に窮する</a:t>
            </a:r>
            <a:r>
              <a:rPr lang="ja-JP" altLang="en-US" sz="2400" dirty="0" smtClean="0"/>
              <a:t>（</a:t>
            </a:r>
            <a:r>
              <a:rPr lang="en-US" altLang="ja-JP" sz="2400" dirty="0" smtClean="0"/>
              <a:t>330</a:t>
            </a:r>
            <a:r>
              <a:rPr lang="ja-JP" altLang="en-US" sz="2400" dirty="0" smtClean="0"/>
              <a:t>頁）。</a:t>
            </a:r>
            <a:endParaRPr lang="en-US" altLang="ja-JP" sz="2400" dirty="0" smtClean="0"/>
          </a:p>
        </p:txBody>
      </p:sp>
    </p:spTree>
    <p:extLst>
      <p:ext uri="{BB962C8B-B14F-4D97-AF65-F5344CB8AC3E}">
        <p14:creationId xmlns:p14="http://schemas.microsoft.com/office/powerpoint/2010/main" val="119927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1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up)">
                                      <p:cBhvr>
                                        <p:cTn id="12" dur="1000"/>
                                        <p:tgtEl>
                                          <p:spTgt spid="6">
                                            <p:txEl>
                                              <p:pRg st="2" end="2"/>
                                            </p:txEl>
                                          </p:spTgt>
                                        </p:tgtEl>
                                      </p:cBhvr>
                                    </p:animEffect>
                                  </p:childTnLst>
                                </p:cTn>
                              </p:par>
                            </p:childTnLst>
                          </p:cTn>
                        </p:par>
                        <p:par>
                          <p:cTn id="13" fill="hold">
                            <p:stCondLst>
                              <p:cond delay="1000"/>
                            </p:stCondLst>
                            <p:childTnLst>
                              <p:par>
                                <p:cTn id="14" presetID="22" presetClass="entr" presetSubtype="1" fill="hold" grpId="0" nodeType="afterEffect">
                                  <p:stCondLst>
                                    <p:cond delay="50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wipe(up)">
                                      <p:cBhvr>
                                        <p:cTn id="16"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相互保証理論からの反論</a:t>
            </a:r>
            <a:r>
              <a:rPr kumimoji="1" lang="en-US" altLang="ja-JP" dirty="0" smtClean="0"/>
              <a:t/>
            </a:r>
            <a:br>
              <a:rPr kumimoji="1" lang="en-US" altLang="ja-JP" dirty="0" smtClean="0"/>
            </a:br>
            <a:r>
              <a:rPr kumimoji="1" lang="ja-JP" altLang="en-US" sz="2800" dirty="0" smtClean="0"/>
              <a:t>→</a:t>
            </a:r>
            <a:r>
              <a:rPr kumimoji="1" lang="ja-JP" altLang="en-US" sz="2800" dirty="0" smtClean="0">
                <a:hlinkClick r:id="rId2" action="ppaction://hlinksldjump"/>
              </a:rPr>
              <a:t>通説による評価</a:t>
            </a:r>
            <a:r>
              <a:rPr kumimoji="1" lang="ja-JP" altLang="en-US" sz="2800" dirty="0" smtClean="0"/>
              <a:t>，</a:t>
            </a:r>
            <a:r>
              <a:rPr kumimoji="1" lang="ja-JP" altLang="en-US" sz="2800" dirty="0" smtClean="0">
                <a:hlinkClick r:id="rId3" action="ppaction://hlinksldjump"/>
              </a:rPr>
              <a:t>原理</a:t>
            </a:r>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21</a:t>
            </a:fld>
            <a:endParaRPr kumimoji="1" lang="ja-JP" altLang="en-US"/>
          </a:p>
        </p:txBody>
      </p:sp>
      <p:sp>
        <p:nvSpPr>
          <p:cNvPr id="6" name="コンテンツ プレースホルダー 6"/>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Clr>
                <a:srgbClr val="00B050"/>
              </a:buClr>
            </a:pPr>
            <a:r>
              <a:rPr lang="ja-JP" altLang="en-US" sz="2400" dirty="0" smtClean="0"/>
              <a:t>通説からの相互保証理論に対する批判は，無理解の暴露であり，的外れ。</a:t>
            </a:r>
            <a:endParaRPr lang="en-US" altLang="ja-JP" sz="2400" dirty="0" smtClean="0"/>
          </a:p>
          <a:p>
            <a:pPr lvl="1">
              <a:buClr>
                <a:srgbClr val="00B050"/>
              </a:buClr>
            </a:pPr>
            <a:r>
              <a:rPr lang="ja-JP" altLang="en-US" sz="1800" dirty="0" smtClean="0"/>
              <a:t>平井説は，相互保証理論を理解した上での批判のように見える。</a:t>
            </a:r>
            <a:endParaRPr lang="en-US" altLang="ja-JP" sz="1800" dirty="0" smtClean="0"/>
          </a:p>
          <a:p>
            <a:pPr lvl="2">
              <a:buClr>
                <a:srgbClr val="00B050"/>
              </a:buClr>
            </a:pPr>
            <a:r>
              <a:rPr lang="en-US" altLang="ja-JP" sz="1600" dirty="0" smtClean="0"/>
              <a:t>[</a:t>
            </a:r>
            <a:r>
              <a:rPr lang="ja-JP" altLang="en-US" sz="1600" dirty="0" smtClean="0"/>
              <a:t>内田・民法</a:t>
            </a:r>
            <a:r>
              <a:rPr lang="en-US" altLang="ja-JP" sz="1600" dirty="0" smtClean="0"/>
              <a:t>Ⅲ</a:t>
            </a:r>
            <a:r>
              <a:rPr lang="ja-JP" altLang="en-US" sz="1600" dirty="0" smtClean="0"/>
              <a:t>（</a:t>
            </a:r>
            <a:r>
              <a:rPr lang="en-US" altLang="ja-JP" sz="1600" dirty="0" smtClean="0"/>
              <a:t>2005</a:t>
            </a:r>
            <a:r>
              <a:rPr lang="ja-JP" altLang="en-US" sz="1600" dirty="0" smtClean="0"/>
              <a:t>）</a:t>
            </a:r>
            <a:r>
              <a:rPr lang="en-US" altLang="ja-JP" sz="1600" dirty="0" smtClean="0"/>
              <a:t>374</a:t>
            </a:r>
            <a:r>
              <a:rPr lang="ja-JP" altLang="en-US" sz="1600" dirty="0" smtClean="0"/>
              <a:t>頁</a:t>
            </a:r>
            <a:r>
              <a:rPr lang="en-US" altLang="ja-JP" sz="1600" dirty="0" smtClean="0"/>
              <a:t>]</a:t>
            </a:r>
            <a:r>
              <a:rPr lang="ja-JP" altLang="en-US" sz="1600" dirty="0" smtClean="0"/>
              <a:t>も「この考え方は明快で理解しやすいが，</a:t>
            </a:r>
            <a:r>
              <a:rPr lang="ja-JP" altLang="en-US" sz="1600" b="1" dirty="0" smtClean="0">
                <a:hlinkClick r:id="rId3" action="ppaction://hlinksldjump"/>
              </a:rPr>
              <a:t>請求の絶対効などはうまく説明できない</a:t>
            </a:r>
            <a:r>
              <a:rPr lang="ja-JP" altLang="en-US" sz="1600" dirty="0" smtClean="0"/>
              <a:t>」としている。</a:t>
            </a:r>
            <a:endParaRPr lang="en-US" altLang="ja-JP" sz="1600" dirty="0" smtClean="0"/>
          </a:p>
          <a:p>
            <a:pPr lvl="1">
              <a:buClr>
                <a:srgbClr val="00B050"/>
              </a:buClr>
            </a:pPr>
            <a:r>
              <a:rPr lang="ja-JP" altLang="en-US" sz="1800" dirty="0" smtClean="0"/>
              <a:t>しかし，</a:t>
            </a:r>
            <a:r>
              <a:rPr lang="ja-JP" altLang="en-US" sz="1800" b="1" dirty="0" smtClean="0"/>
              <a:t>平井説は，</a:t>
            </a:r>
            <a:r>
              <a:rPr lang="ja-JP" altLang="en-US" sz="1800" b="1" dirty="0" smtClean="0">
                <a:solidFill>
                  <a:srgbClr val="FF0000"/>
                </a:solidFill>
              </a:rPr>
              <a:t>連帯債務には付従性が存在しない</a:t>
            </a:r>
            <a:r>
              <a:rPr lang="ja-JP" altLang="en-US" sz="1800" b="1" dirty="0" smtClean="0"/>
              <a:t>としている</a:t>
            </a:r>
            <a:r>
              <a:rPr lang="ja-JP" altLang="en-US" sz="1800" dirty="0" smtClean="0"/>
              <a:t>ことから，</a:t>
            </a:r>
            <a:r>
              <a:rPr lang="ja-JP" altLang="en-US" sz="1800" b="1" dirty="0" smtClean="0"/>
              <a:t>相互保証理論の核心部分</a:t>
            </a:r>
            <a:r>
              <a:rPr lang="ja-JP" altLang="en-US" sz="1800" dirty="0" smtClean="0"/>
              <a:t>（連帯債務とは，本来の債務と連帯保証の結合であり，連帯債務者の一人の負担部分が消滅すると，他の</a:t>
            </a:r>
            <a:r>
              <a:rPr lang="ja-JP" altLang="en-US" sz="1800" b="1" dirty="0" smtClean="0">
                <a:solidFill>
                  <a:schemeClr val="tx2"/>
                </a:solidFill>
              </a:rPr>
              <a:t>連帯債務の保証部分も付従性によって消滅する</a:t>
            </a:r>
            <a:r>
              <a:rPr lang="ja-JP" altLang="en-US" sz="1800" dirty="0" smtClean="0"/>
              <a:t>）</a:t>
            </a:r>
            <a:r>
              <a:rPr lang="ja-JP" altLang="en-US" sz="1800" b="1" dirty="0" smtClean="0"/>
              <a:t>を理解せずに批判している</a:t>
            </a:r>
            <a:r>
              <a:rPr lang="ja-JP" altLang="en-US" sz="1800" dirty="0" smtClean="0"/>
              <a:t>ことがわかる。</a:t>
            </a:r>
            <a:endParaRPr lang="en-US" altLang="ja-JP" sz="1800" dirty="0" smtClean="0"/>
          </a:p>
          <a:p>
            <a:pPr lvl="2">
              <a:buClr>
                <a:srgbClr val="00B050"/>
              </a:buClr>
            </a:pPr>
            <a:r>
              <a:rPr lang="ja-JP" altLang="en-US" sz="1600" dirty="0"/>
              <a:t>東大教授がこんなに簡単に間違えるものでしょうか。</a:t>
            </a:r>
            <a:r>
              <a:rPr lang="ja-JP" altLang="en-US" sz="1600" dirty="0">
                <a:hlinkClick r:id="rId4" action="ppaction://hlinksldjump"/>
              </a:rPr>
              <a:t>何か理由があるのでは</a:t>
            </a:r>
            <a:r>
              <a:rPr lang="en-US" altLang="ja-JP" sz="1600" dirty="0">
                <a:hlinkClick r:id="rId4" action="ppaction://hlinksldjump"/>
              </a:rPr>
              <a:t>? </a:t>
            </a:r>
            <a:r>
              <a:rPr lang="ja-JP" altLang="en-US" sz="1600" dirty="0"/>
              <a:t>←</a:t>
            </a:r>
            <a:r>
              <a:rPr lang="en-US" altLang="ja-JP" sz="1600" dirty="0" err="1" smtClean="0"/>
              <a:t>Ryo.Kob</a:t>
            </a:r>
            <a:r>
              <a:rPr lang="ja-JP" altLang="en-US" sz="1600" dirty="0"/>
              <a:t>　</a:t>
            </a:r>
            <a:r>
              <a:rPr lang="ja-JP" altLang="en-US" sz="1600" dirty="0" smtClean="0"/>
              <a:t>東大の先生でもごまかすんだと知り，複雑な気持ち←</a:t>
            </a:r>
            <a:r>
              <a:rPr lang="en-US" altLang="ja-JP" sz="1600" dirty="0" err="1" smtClean="0"/>
              <a:t>Yuk.Tak</a:t>
            </a:r>
            <a:endParaRPr lang="en-US" altLang="ja-JP" sz="1600" dirty="0" smtClean="0"/>
          </a:p>
          <a:p>
            <a:pPr lvl="1">
              <a:buClr>
                <a:srgbClr val="00B050"/>
              </a:buClr>
            </a:pPr>
            <a:r>
              <a:rPr lang="ja-JP" altLang="en-US" sz="1800" dirty="0" smtClean="0"/>
              <a:t>しかも，</a:t>
            </a:r>
            <a:r>
              <a:rPr lang="ja-JP" altLang="en-US" sz="1800" dirty="0" smtClean="0">
                <a:hlinkClick r:id="rId5" action="ppaction://hlinksldjump"/>
              </a:rPr>
              <a:t>弁済の絶対的効力</a:t>
            </a:r>
            <a:r>
              <a:rPr lang="ja-JP" altLang="en-US" sz="1800" dirty="0" smtClean="0"/>
              <a:t>（更改，混同の絶対的効力も同じ）をきちんと説明できるのは，相互保証理論だけであることに気づいていない。</a:t>
            </a:r>
            <a:endParaRPr lang="en-US" altLang="ja-JP" sz="1800" dirty="0" smtClean="0"/>
          </a:p>
          <a:p>
            <a:pPr lvl="2">
              <a:buClr>
                <a:srgbClr val="00B050"/>
              </a:buClr>
            </a:pPr>
            <a:r>
              <a:rPr lang="ja-JP" altLang="en-US" sz="1600" dirty="0"/>
              <a:t>この説によって答案を作成しても，試験で減点されることはありませんか</a:t>
            </a:r>
            <a:r>
              <a:rPr lang="en-US" altLang="ja-JP" sz="1600" dirty="0"/>
              <a:t>? </a:t>
            </a:r>
            <a:r>
              <a:rPr lang="ja-JP" altLang="en-US" sz="1600" dirty="0"/>
              <a:t>←</a:t>
            </a:r>
            <a:r>
              <a:rPr lang="en-US" altLang="ja-JP" sz="1600" dirty="0" err="1" smtClean="0"/>
              <a:t>May.Suz</a:t>
            </a:r>
            <a:endParaRPr lang="ja-JP" altLang="en-US" sz="1600" dirty="0"/>
          </a:p>
        </p:txBody>
      </p:sp>
    </p:spTree>
    <p:extLst>
      <p:ext uri="{BB962C8B-B14F-4D97-AF65-F5344CB8AC3E}">
        <p14:creationId xmlns:p14="http://schemas.microsoft.com/office/powerpoint/2010/main" val="75953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1000"/>
                                        <p:tgtEl>
                                          <p:spTgt spid="6">
                                            <p:txEl>
                                              <p:pRg st="1" end="1"/>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wipe(up)">
                                      <p:cBhvr>
                                        <p:cTn id="11" dur="1000"/>
                                        <p:tgtEl>
                                          <p:spTgt spid="6">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wipe(up)">
                                      <p:cBhvr>
                                        <p:cTn id="16" dur="1500"/>
                                        <p:tgtEl>
                                          <p:spTgt spid="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wipe(up)">
                                      <p:cBhvr>
                                        <p:cTn id="21" dur="750"/>
                                        <p:tgtEl>
                                          <p:spTgt spid="6">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animEffect transition="in" filter="wipe(up)">
                                      <p:cBhvr>
                                        <p:cTn id="26" dur="1000"/>
                                        <p:tgtEl>
                                          <p:spTgt spid="6">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Effect transition="in" filter="wipe(up)">
                                      <p:cBhvr>
                                        <p:cTn id="31" dur="75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normAutofit/>
          </a:bodyPr>
          <a:lstStyle/>
          <a:p>
            <a:r>
              <a:rPr kumimoji="1" lang="ja-JP" altLang="en-US" sz="4000" dirty="0" smtClean="0"/>
              <a:t>連帯債務者の一人に生じた事由の他の連帯債務者に対する影響</a:t>
            </a:r>
            <a:endParaRPr kumimoji="1" lang="ja-JP" altLang="en-US" sz="4000" dirty="0"/>
          </a:p>
        </p:txBody>
      </p:sp>
      <p:sp>
        <p:nvSpPr>
          <p:cNvPr id="8" name="サブタイトル 7"/>
          <p:cNvSpPr>
            <a:spLocks noGrp="1"/>
          </p:cNvSpPr>
          <p:nvPr>
            <p:ph type="subTitle" idx="1"/>
          </p:nvPr>
        </p:nvSpPr>
        <p:spPr/>
        <p:txBody>
          <a:bodyPr/>
          <a:lstStyle/>
          <a:p>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2014/7/8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spTree>
    <p:extLst>
      <p:ext uri="{BB962C8B-B14F-4D97-AF65-F5344CB8AC3E}">
        <p14:creationId xmlns:p14="http://schemas.microsoft.com/office/powerpoint/2010/main" val="24958584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a:t>連帯債務の一人に生じた事由の</a:t>
            </a:r>
            <a:r>
              <a:rPr lang="en-US" altLang="ja-JP" sz="3600" dirty="0"/>
              <a:t/>
            </a:r>
            <a:br>
              <a:rPr lang="en-US" altLang="ja-JP" sz="3600" dirty="0"/>
            </a:br>
            <a:r>
              <a:rPr lang="ja-JP" altLang="en-US" sz="3600" dirty="0"/>
              <a:t>他の連帯債務者に対する絶対的</a:t>
            </a:r>
            <a:r>
              <a:rPr lang="ja-JP" altLang="en-US" sz="3600" dirty="0" smtClean="0"/>
              <a:t>効力</a:t>
            </a:r>
            <a:r>
              <a:rPr lang="ja-JP" altLang="en-US" sz="2400" dirty="0" smtClean="0"/>
              <a:t>←</a:t>
            </a:r>
            <a:r>
              <a:rPr lang="ja-JP" altLang="en-US" sz="2400" dirty="0" smtClean="0">
                <a:hlinkClick r:id="rId2" action="ppaction://hlinksldjump"/>
              </a:rPr>
              <a:t>図</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sp>
        <p:nvSpPr>
          <p:cNvPr id="6" name="コンテンツ プレースホルダー 2"/>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000" b="1" smtClean="0"/>
              <a:t>第</a:t>
            </a:r>
            <a:r>
              <a:rPr lang="en-US" altLang="ja-JP" sz="2000" b="1" smtClean="0"/>
              <a:t>440</a:t>
            </a:r>
            <a:r>
              <a:rPr lang="ja-JP" altLang="en-US" sz="2000" b="1" smtClean="0"/>
              <a:t>条</a:t>
            </a:r>
            <a:r>
              <a:rPr lang="ja-JP" altLang="en-US" sz="2000" smtClean="0"/>
              <a:t>（相対的効力の原則）</a:t>
            </a:r>
            <a:endParaRPr lang="en-US" altLang="ja-JP" sz="2000" smtClean="0"/>
          </a:p>
          <a:p>
            <a:pPr lvl="1"/>
            <a:r>
              <a:rPr lang="ja-JP" altLang="en-US" sz="1800" smtClean="0"/>
              <a:t>第</a:t>
            </a:r>
            <a:r>
              <a:rPr lang="en-US" altLang="ja-JP" sz="1800" smtClean="0"/>
              <a:t>434</a:t>
            </a:r>
            <a:r>
              <a:rPr lang="ja-JP" altLang="en-US" sz="1800" smtClean="0"/>
              <a:t>条から前条までに規定する場合</a:t>
            </a:r>
            <a:r>
              <a:rPr lang="en-US" altLang="ja-JP" sz="1800" smtClean="0"/>
              <a:t>〔</a:t>
            </a:r>
            <a:r>
              <a:rPr lang="ja-JP" altLang="en-US" sz="1800" smtClean="0"/>
              <a:t>履行の請求，更改，相殺，免除，混同，消滅時効</a:t>
            </a:r>
            <a:r>
              <a:rPr lang="en-US" altLang="ja-JP" sz="1800" smtClean="0"/>
              <a:t>〕</a:t>
            </a:r>
            <a:r>
              <a:rPr lang="ja-JP" altLang="en-US" sz="1800" smtClean="0"/>
              <a:t>を除き，連帯債務者の</a:t>
            </a:r>
            <a:r>
              <a:rPr lang="en-US" altLang="ja-JP" sz="1800" smtClean="0"/>
              <a:t>1</a:t>
            </a:r>
            <a:r>
              <a:rPr lang="ja-JP" altLang="en-US" sz="1800" smtClean="0"/>
              <a:t>人について生じた事由は，他の連帯債務者に対してその効力を生じない。</a:t>
            </a:r>
            <a:endParaRPr lang="en-US" altLang="ja-JP" sz="1800" smtClean="0"/>
          </a:p>
          <a:p>
            <a:pPr>
              <a:buClr>
                <a:srgbClr val="00B050"/>
              </a:buClr>
              <a:buFont typeface="Wingdings" panose="05000000000000000000" pitchFamily="2" charset="2"/>
              <a:buChar char="u"/>
            </a:pPr>
            <a:r>
              <a:rPr lang="ja-JP" altLang="en-US" sz="2000" smtClean="0"/>
              <a:t>絶対的効力（以下の</a:t>
            </a:r>
            <a:r>
              <a:rPr lang="en-US" altLang="ja-JP" sz="2000" smtClean="0"/>
              <a:t>3</a:t>
            </a:r>
            <a:r>
              <a:rPr lang="ja-JP" altLang="en-US" sz="2000" smtClean="0"/>
              <a:t>つにまとめることができる）</a:t>
            </a:r>
            <a:endParaRPr lang="en-US" altLang="ja-JP" sz="2000" smtClean="0"/>
          </a:p>
          <a:p>
            <a:pPr marL="800100" lvl="1" indent="-342900">
              <a:buClr>
                <a:srgbClr val="00B050"/>
              </a:buClr>
              <a:buFont typeface="+mj-lt"/>
              <a:buAutoNum type="arabicPeriod"/>
            </a:pPr>
            <a:r>
              <a:rPr lang="ja-JP" altLang="en-US" sz="1800" b="1" smtClean="0"/>
              <a:t>債権の不満足消滅（付従性のみが生じる）</a:t>
            </a:r>
            <a:endParaRPr lang="en-US" altLang="ja-JP" sz="1800" b="1" smtClean="0"/>
          </a:p>
          <a:p>
            <a:pPr lvl="2">
              <a:buClr>
                <a:srgbClr val="00B050"/>
              </a:buClr>
              <a:buFont typeface="Wingdings" panose="05000000000000000000" pitchFamily="2" charset="2"/>
              <a:buChar char="u"/>
            </a:pPr>
            <a:r>
              <a:rPr lang="ja-JP" altLang="en-US" sz="1600" smtClean="0"/>
              <a:t>連帯債務者の一人の負担部分の消滅（免除，消滅時効）によって，他の連帯債務者の保証部分が付従性によって消滅する。</a:t>
            </a:r>
            <a:endParaRPr lang="en-US" altLang="ja-JP" sz="1600" smtClean="0"/>
          </a:p>
          <a:p>
            <a:pPr marL="800100" lvl="1" indent="-342900">
              <a:buClr>
                <a:srgbClr val="00B050"/>
              </a:buClr>
              <a:buFont typeface="+mj-lt"/>
              <a:buAutoNum type="arabicPeriod" startAt="2"/>
            </a:pPr>
            <a:r>
              <a:rPr lang="ja-JP" altLang="en-US" sz="1800" b="1" smtClean="0"/>
              <a:t>債権の満足消滅（付従性＋求償が生じる）</a:t>
            </a:r>
            <a:endParaRPr lang="en-US" altLang="ja-JP" sz="1800" b="1" smtClean="0"/>
          </a:p>
          <a:p>
            <a:pPr lvl="2">
              <a:buClr>
                <a:srgbClr val="00B050"/>
              </a:buClr>
              <a:buFont typeface="Wingdings" panose="05000000000000000000" pitchFamily="2" charset="2"/>
              <a:buChar char="u"/>
            </a:pPr>
            <a:r>
              <a:rPr lang="ja-JP" altLang="en-US" sz="1600" smtClean="0"/>
              <a:t>連帯債務者の一人の負担部分を超えた</a:t>
            </a:r>
            <a:r>
              <a:rPr lang="ja-JP" altLang="en-US" sz="1600" b="1" smtClean="0">
                <a:solidFill>
                  <a:schemeClr val="tx2">
                    <a:lumMod val="75000"/>
                  </a:schemeClr>
                </a:solidFill>
              </a:rPr>
              <a:t>弁済</a:t>
            </a:r>
            <a:r>
              <a:rPr lang="ja-JP" altLang="en-US" sz="1600" smtClean="0"/>
              <a:t>，更改：</a:t>
            </a:r>
            <a:r>
              <a:rPr lang="ja-JP" altLang="en-US" sz="1600" b="1" smtClean="0">
                <a:solidFill>
                  <a:schemeClr val="tx2">
                    <a:lumMod val="75000"/>
                  </a:schemeClr>
                </a:solidFill>
              </a:rPr>
              <a:t>代物弁済</a:t>
            </a:r>
            <a:r>
              <a:rPr lang="ja-JP" altLang="en-US" sz="1600" smtClean="0"/>
              <a:t>，相殺，混同は，付従性による消滅の他に，求償権</a:t>
            </a:r>
            <a:r>
              <a:rPr lang="en-US" altLang="ja-JP" sz="1600" smtClean="0"/>
              <a:t>(</a:t>
            </a:r>
            <a:r>
              <a:rPr lang="ja-JP" altLang="en-US" sz="1600" smtClean="0"/>
              <a:t>通説によれば全部消滅）が生じる。</a:t>
            </a:r>
            <a:endParaRPr lang="en-US" altLang="ja-JP" sz="1600" smtClean="0"/>
          </a:p>
          <a:p>
            <a:pPr marL="800100" lvl="1" indent="-342900">
              <a:buClr>
                <a:srgbClr val="00B050"/>
              </a:buClr>
              <a:buFont typeface="+mj-lt"/>
              <a:buAutoNum type="arabicPeriod" startAt="3"/>
            </a:pPr>
            <a:r>
              <a:rPr lang="ja-JP" altLang="en-US" sz="1800" b="1" smtClean="0"/>
              <a:t>履行の請求（保証の規定の準用）</a:t>
            </a:r>
            <a:endParaRPr lang="en-US" altLang="ja-JP" sz="1800" b="1" smtClean="0"/>
          </a:p>
          <a:p>
            <a:pPr lvl="2">
              <a:buClr>
                <a:srgbClr val="00B050"/>
              </a:buClr>
              <a:buFont typeface="Wingdings" panose="05000000000000000000" pitchFamily="2" charset="2"/>
              <a:buChar char="u"/>
            </a:pPr>
            <a:r>
              <a:rPr lang="ja-JP" altLang="en-US" sz="1600" smtClean="0"/>
              <a:t>民法</a:t>
            </a:r>
            <a:r>
              <a:rPr lang="en-US" altLang="ja-JP" sz="1600" smtClean="0"/>
              <a:t>457</a:t>
            </a:r>
            <a:r>
              <a:rPr lang="ja-JP" altLang="en-US" sz="1600" smtClean="0"/>
              <a:t>条</a:t>
            </a:r>
            <a:r>
              <a:rPr lang="en-US" altLang="ja-JP" sz="1600" smtClean="0"/>
              <a:t>1</a:t>
            </a:r>
            <a:r>
              <a:rPr lang="ja-JP" altLang="en-US" sz="1600" smtClean="0"/>
              <a:t>項（主たる債務者に対する履行の請求その他の事由による時効の中断は，保証人に対しても，その効力を生じる）の準用。</a:t>
            </a:r>
            <a:endParaRPr lang="ja-JP" altLang="en-US" sz="1600" dirty="0"/>
          </a:p>
        </p:txBody>
      </p:sp>
    </p:spTree>
    <p:extLst>
      <p:ext uri="{BB962C8B-B14F-4D97-AF65-F5344CB8AC3E}">
        <p14:creationId xmlns:p14="http://schemas.microsoft.com/office/powerpoint/2010/main" val="257081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1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wipe(left)">
                                      <p:cBhvr>
                                        <p:cTn id="12" dur="500"/>
                                        <p:tgtEl>
                                          <p:spTgt spid="6">
                                            <p:txEl>
                                              <p:pRg st="3" end="3"/>
                                            </p:txEl>
                                          </p:spTgt>
                                        </p:tgtEl>
                                      </p:cBhvr>
                                    </p:animEffect>
                                  </p:childTnLst>
                                </p:cTn>
                              </p:par>
                            </p:childTnLst>
                          </p:cTn>
                        </p:par>
                        <p:par>
                          <p:cTn id="13" fill="hold">
                            <p:stCondLst>
                              <p:cond delay="500"/>
                            </p:stCondLst>
                            <p:childTnLst>
                              <p:par>
                                <p:cTn id="14" presetID="22" presetClass="entr" presetSubtype="1" fill="hold" grpId="0" nodeType="afterEffect">
                                  <p:stCondLst>
                                    <p:cond delay="50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wipe(up)">
                                      <p:cBhvr>
                                        <p:cTn id="16" dur="1000"/>
                                        <p:tgtEl>
                                          <p:spTgt spid="6">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Effect transition="in" filter="wipe(left)">
                                      <p:cBhvr>
                                        <p:cTn id="21" dur="500"/>
                                        <p:tgtEl>
                                          <p:spTgt spid="6">
                                            <p:txEl>
                                              <p:pRg st="5" end="5"/>
                                            </p:txEl>
                                          </p:spTgt>
                                        </p:tgtEl>
                                      </p:cBhvr>
                                    </p:animEffect>
                                  </p:childTnLst>
                                </p:cTn>
                              </p:par>
                            </p:childTnLst>
                          </p:cTn>
                        </p:par>
                        <p:par>
                          <p:cTn id="22" fill="hold">
                            <p:stCondLst>
                              <p:cond delay="500"/>
                            </p:stCondLst>
                            <p:childTnLst>
                              <p:par>
                                <p:cTn id="23" presetID="22" presetClass="entr" presetSubtype="1" fill="hold" grpId="0" nodeType="afterEffect">
                                  <p:stCondLst>
                                    <p:cond delay="50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wipe(up)">
                                      <p:cBhvr>
                                        <p:cTn id="25" dur="1000"/>
                                        <p:tgtEl>
                                          <p:spTgt spid="6">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animEffect transition="in" filter="wipe(left)">
                                      <p:cBhvr>
                                        <p:cTn id="30" dur="500"/>
                                        <p:tgtEl>
                                          <p:spTgt spid="6">
                                            <p:txEl>
                                              <p:pRg st="7" end="7"/>
                                            </p:txEl>
                                          </p:spTgt>
                                        </p:tgtEl>
                                      </p:cBhvr>
                                    </p:animEffect>
                                  </p:childTnLst>
                                </p:cTn>
                              </p:par>
                            </p:childTnLst>
                          </p:cTn>
                        </p:par>
                        <p:par>
                          <p:cTn id="31" fill="hold">
                            <p:stCondLst>
                              <p:cond delay="500"/>
                            </p:stCondLst>
                            <p:childTnLst>
                              <p:par>
                                <p:cTn id="32" presetID="22" presetClass="entr" presetSubtype="1" fill="hold" grpId="0" nodeType="afterEffect">
                                  <p:stCondLst>
                                    <p:cond delay="500"/>
                                  </p:stCondLst>
                                  <p:childTnLst>
                                    <p:set>
                                      <p:cBhvr>
                                        <p:cTn id="33" dur="1" fill="hold">
                                          <p:stCondLst>
                                            <p:cond delay="0"/>
                                          </p:stCondLst>
                                        </p:cTn>
                                        <p:tgtEl>
                                          <p:spTgt spid="6">
                                            <p:txEl>
                                              <p:pRg st="8" end="8"/>
                                            </p:txEl>
                                          </p:spTgt>
                                        </p:tgtEl>
                                        <p:attrNameLst>
                                          <p:attrName>style.visibility</p:attrName>
                                        </p:attrNameLst>
                                      </p:cBhvr>
                                      <p:to>
                                        <p:strVal val="visible"/>
                                      </p:to>
                                    </p:set>
                                    <p:animEffect transition="in" filter="wipe(up)">
                                      <p:cBhvr>
                                        <p:cTn id="34" dur="10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連帯債務の絶対的効力の</a:t>
            </a:r>
            <a:r>
              <a:rPr kumimoji="1" lang="en-US" altLang="ja-JP" dirty="0" smtClean="0"/>
              <a:t>3</a:t>
            </a:r>
            <a:r>
              <a:rPr kumimoji="1" lang="ja-JP" altLang="en-US" dirty="0" smtClean="0"/>
              <a:t>分類</a:t>
            </a:r>
            <a:r>
              <a:rPr kumimoji="1" lang="en-US" altLang="ja-JP" dirty="0" smtClean="0"/>
              <a:t/>
            </a:r>
            <a:br>
              <a:rPr kumimoji="1" lang="en-US" altLang="ja-JP" dirty="0" smtClean="0"/>
            </a:br>
            <a:r>
              <a:rPr lang="ja-JP" altLang="en-US" sz="2700" dirty="0">
                <a:hlinkClick r:id="rId2" action="ppaction://hlinksldjump"/>
              </a:rPr>
              <a:t>基本設例</a:t>
            </a:r>
            <a:r>
              <a:rPr lang="ja-JP" altLang="en-US" sz="2700" dirty="0"/>
              <a:t>，</a:t>
            </a:r>
            <a:r>
              <a:rPr lang="ja-JP" altLang="en-US" sz="2700" dirty="0">
                <a:hlinkClick r:id="rId3" action="ppaction://hlinksldjump"/>
              </a:rPr>
              <a:t>通説の評価</a:t>
            </a:r>
            <a:r>
              <a:rPr lang="ja-JP" altLang="en-US" sz="2700" dirty="0"/>
              <a:t>，</a:t>
            </a:r>
            <a:r>
              <a:rPr lang="ja-JP" altLang="en-US" sz="2700" dirty="0">
                <a:hlinkClick r:id="rId4" action="ppaction://hlinksldjump"/>
              </a:rPr>
              <a:t>通説への反論</a:t>
            </a:r>
            <a:r>
              <a:rPr lang="ja-JP" altLang="en-US" sz="2700" dirty="0"/>
              <a:t>，</a:t>
            </a:r>
            <a:r>
              <a:rPr lang="ja-JP" altLang="en-US" sz="2700" dirty="0">
                <a:hlinkClick r:id="rId5" action="ppaction://hlinksldjump"/>
              </a:rPr>
              <a:t>まとめ</a:t>
            </a:r>
            <a:r>
              <a:rPr lang="ja-JP" altLang="en-US" sz="2700" dirty="0"/>
              <a:t>，</a:t>
            </a:r>
            <a:r>
              <a:rPr lang="ja-JP" altLang="en-US" sz="2700" dirty="0">
                <a:hlinkClick r:id="rId6" action="ppaction://hlinksldjump"/>
              </a:rPr>
              <a:t>応用問題</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graphicFrame>
        <p:nvGraphicFramePr>
          <p:cNvPr id="6" name="図表 5"/>
          <p:cNvGraphicFramePr/>
          <p:nvPr>
            <p:extLst>
              <p:ext uri="{D42A27DB-BD31-4B8C-83A1-F6EECF244321}">
                <p14:modId xmlns:p14="http://schemas.microsoft.com/office/powerpoint/2010/main" val="500126989"/>
              </p:ext>
            </p:extLst>
          </p:nvPr>
        </p:nvGraphicFramePr>
        <p:xfrm>
          <a:off x="611560" y="1412776"/>
          <a:ext cx="7992888" cy="46400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テキスト ボックス 6"/>
          <p:cNvSpPr txBox="1"/>
          <p:nvPr/>
        </p:nvSpPr>
        <p:spPr>
          <a:xfrm>
            <a:off x="6588224" y="4509120"/>
            <a:ext cx="1872208" cy="1477328"/>
          </a:xfrm>
          <a:prstGeom prst="rect">
            <a:avLst/>
          </a:prstGeom>
          <a:noFill/>
        </p:spPr>
        <p:txBody>
          <a:bodyPr wrap="square" rtlCol="0">
            <a:spAutoFit/>
          </a:bodyPr>
          <a:lstStyle/>
          <a:p>
            <a:r>
              <a:rPr kumimoji="1" lang="ja-JP" altLang="en-US" b="1" dirty="0" smtClean="0"/>
              <a:t>　</a:t>
            </a:r>
            <a:r>
              <a:rPr kumimoji="1" lang="ja-JP" altLang="en-US" b="1" dirty="0" smtClean="0">
                <a:hlinkClick r:id="rId12" action="ppaction://hlinksldjump"/>
              </a:rPr>
              <a:t>相対的効力</a:t>
            </a:r>
            <a:r>
              <a:rPr kumimoji="1" lang="ja-JP" altLang="en-US" b="1" dirty="0" smtClean="0"/>
              <a:t>：</a:t>
            </a:r>
            <a:r>
              <a:rPr kumimoji="1" lang="en-US" altLang="ja-JP" b="1" dirty="0" smtClean="0"/>
              <a:t/>
            </a:r>
            <a:br>
              <a:rPr kumimoji="1" lang="en-US" altLang="ja-JP" b="1" dirty="0" smtClean="0"/>
            </a:br>
            <a:r>
              <a:rPr kumimoji="1" lang="ja-JP" altLang="en-US" dirty="0" smtClean="0"/>
              <a:t>保証部分のみに生じた事由，例えば，</a:t>
            </a:r>
            <a:r>
              <a:rPr kumimoji="1" lang="ja-JP" altLang="en-US" b="1" dirty="0" smtClean="0"/>
              <a:t>連帯の免除 </a:t>
            </a:r>
            <a:r>
              <a:rPr kumimoji="1" lang="ja-JP" altLang="en-US" dirty="0" smtClean="0"/>
              <a:t>（民法</a:t>
            </a:r>
            <a:r>
              <a:rPr kumimoji="1" lang="en-US" altLang="ja-JP" dirty="0" smtClean="0"/>
              <a:t>445</a:t>
            </a:r>
            <a:r>
              <a:rPr kumimoji="1" lang="ja-JP" altLang="en-US" dirty="0" smtClean="0"/>
              <a:t>条）など</a:t>
            </a:r>
            <a:endParaRPr kumimoji="1" lang="ja-JP" altLang="en-US" dirty="0"/>
          </a:p>
        </p:txBody>
      </p:sp>
    </p:spTree>
    <p:extLst>
      <p:ext uri="{BB962C8B-B14F-4D97-AF65-F5344CB8AC3E}">
        <p14:creationId xmlns:p14="http://schemas.microsoft.com/office/powerpoint/2010/main" val="1258061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graphicEl>
                                              <a:dgm id="{261FBE65-02F0-4C78-A732-A114CD27FDD2}"/>
                                            </p:graphicEl>
                                          </p:spTgt>
                                        </p:tgtEl>
                                        <p:attrNameLst>
                                          <p:attrName>style.visibility</p:attrName>
                                        </p:attrNameLst>
                                      </p:cBhvr>
                                      <p:to>
                                        <p:strVal val="visible"/>
                                      </p:to>
                                    </p:set>
                                    <p:animEffect transition="in" filter="wipe(up)">
                                      <p:cBhvr>
                                        <p:cTn id="7" dur="1000"/>
                                        <p:tgtEl>
                                          <p:spTgt spid="6">
                                            <p:graphicEl>
                                              <a:dgm id="{261FBE65-02F0-4C78-A732-A114CD27FDD2}"/>
                                            </p:graphicEl>
                                          </p:spTgt>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6">
                                            <p:graphicEl>
                                              <a:dgm id="{158FDBE1-B25B-40A4-B7A8-A74432E4D444}"/>
                                            </p:graphicEl>
                                          </p:spTgt>
                                        </p:tgtEl>
                                        <p:attrNameLst>
                                          <p:attrName>style.visibility</p:attrName>
                                        </p:attrNameLst>
                                      </p:cBhvr>
                                      <p:to>
                                        <p:strVal val="visible"/>
                                      </p:to>
                                    </p:set>
                                    <p:animEffect transition="in" filter="wipe(up)">
                                      <p:cBhvr>
                                        <p:cTn id="11" dur="250"/>
                                        <p:tgtEl>
                                          <p:spTgt spid="6">
                                            <p:graphicEl>
                                              <a:dgm id="{158FDBE1-B25B-40A4-B7A8-A74432E4D444}"/>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6">
                                            <p:graphicEl>
                                              <a:dgm id="{2B32E33D-E032-4411-A53F-253806A920F0}"/>
                                            </p:graphicEl>
                                          </p:spTgt>
                                        </p:tgtEl>
                                        <p:attrNameLst>
                                          <p:attrName>style.visibility</p:attrName>
                                        </p:attrNameLst>
                                      </p:cBhvr>
                                      <p:to>
                                        <p:strVal val="visible"/>
                                      </p:to>
                                    </p:set>
                                    <p:animEffect transition="in" filter="wipe(up)">
                                      <p:cBhvr>
                                        <p:cTn id="16" dur="1000"/>
                                        <p:tgtEl>
                                          <p:spTgt spid="6">
                                            <p:graphicEl>
                                              <a:dgm id="{2B32E33D-E032-4411-A53F-253806A920F0}"/>
                                            </p:graphicEl>
                                          </p:spTgt>
                                        </p:tgtEl>
                                      </p:cBhvr>
                                    </p:animEffect>
                                  </p:childTnLst>
                                </p:cTn>
                              </p:par>
                            </p:childTnLst>
                          </p:cTn>
                        </p:par>
                        <p:par>
                          <p:cTn id="17" fill="hold">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6">
                                            <p:graphicEl>
                                              <a:dgm id="{B9B4B457-426B-4380-BB94-80423442C8AB}"/>
                                            </p:graphicEl>
                                          </p:spTgt>
                                        </p:tgtEl>
                                        <p:attrNameLst>
                                          <p:attrName>style.visibility</p:attrName>
                                        </p:attrNameLst>
                                      </p:cBhvr>
                                      <p:to>
                                        <p:strVal val="visible"/>
                                      </p:to>
                                    </p:set>
                                    <p:animEffect transition="in" filter="wipe(up)">
                                      <p:cBhvr>
                                        <p:cTn id="20" dur="250"/>
                                        <p:tgtEl>
                                          <p:spTgt spid="6">
                                            <p:graphicEl>
                                              <a:dgm id="{B9B4B457-426B-4380-BB94-80423442C8AB}"/>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6">
                                            <p:graphicEl>
                                              <a:dgm id="{08CC35D3-009D-4713-A2FC-330D12EB061A}"/>
                                            </p:graphicEl>
                                          </p:spTgt>
                                        </p:tgtEl>
                                        <p:attrNameLst>
                                          <p:attrName>style.visibility</p:attrName>
                                        </p:attrNameLst>
                                      </p:cBhvr>
                                      <p:to>
                                        <p:strVal val="visible"/>
                                      </p:to>
                                    </p:set>
                                    <p:animEffect transition="in" filter="wipe(up)">
                                      <p:cBhvr>
                                        <p:cTn id="25" dur="1000"/>
                                        <p:tgtEl>
                                          <p:spTgt spid="6">
                                            <p:graphicEl>
                                              <a:dgm id="{08CC35D3-009D-4713-A2FC-330D12EB061A}"/>
                                            </p:graphicEl>
                                          </p:spTgt>
                                        </p:tgtEl>
                                      </p:cBhvr>
                                    </p:animEffect>
                                  </p:childTnLst>
                                </p:cTn>
                              </p:par>
                            </p:childTnLst>
                          </p:cTn>
                        </p:par>
                        <p:par>
                          <p:cTn id="26" fill="hold">
                            <p:stCondLst>
                              <p:cond delay="1000"/>
                            </p:stCondLst>
                            <p:childTnLst>
                              <p:par>
                                <p:cTn id="27" presetID="22" presetClass="entr" presetSubtype="1" fill="hold" grpId="0" nodeType="afterEffect">
                                  <p:stCondLst>
                                    <p:cond delay="0"/>
                                  </p:stCondLst>
                                  <p:childTnLst>
                                    <p:set>
                                      <p:cBhvr>
                                        <p:cTn id="28" dur="1" fill="hold">
                                          <p:stCondLst>
                                            <p:cond delay="0"/>
                                          </p:stCondLst>
                                        </p:cTn>
                                        <p:tgtEl>
                                          <p:spTgt spid="6">
                                            <p:graphicEl>
                                              <a:dgm id="{0CA8166E-E19D-46FE-8B5D-D83B843EC60B}"/>
                                            </p:graphicEl>
                                          </p:spTgt>
                                        </p:tgtEl>
                                        <p:attrNameLst>
                                          <p:attrName>style.visibility</p:attrName>
                                        </p:attrNameLst>
                                      </p:cBhvr>
                                      <p:to>
                                        <p:strVal val="visible"/>
                                      </p:to>
                                    </p:set>
                                    <p:animEffect transition="in" filter="wipe(up)">
                                      <p:cBhvr>
                                        <p:cTn id="29" dur="250"/>
                                        <p:tgtEl>
                                          <p:spTgt spid="6">
                                            <p:graphicEl>
                                              <a:dgm id="{0CA8166E-E19D-46FE-8B5D-D83B843EC60B}"/>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6">
                                            <p:graphicEl>
                                              <a:dgm id="{295414A7-C7C4-4A25-8408-135ED35E5BAB}"/>
                                            </p:graphicEl>
                                          </p:spTgt>
                                        </p:tgtEl>
                                        <p:attrNameLst>
                                          <p:attrName>style.visibility</p:attrName>
                                        </p:attrNameLst>
                                      </p:cBhvr>
                                      <p:to>
                                        <p:strVal val="visible"/>
                                      </p:to>
                                    </p:set>
                                    <p:animEffect transition="in" filter="wipe(up)">
                                      <p:cBhvr>
                                        <p:cTn id="34" dur="1000"/>
                                        <p:tgtEl>
                                          <p:spTgt spid="6">
                                            <p:graphicEl>
                                              <a:dgm id="{295414A7-C7C4-4A25-8408-135ED35E5BAB}"/>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up)">
                                      <p:cBhvr>
                                        <p:cTn id="3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連帯債務の絶対的効力の</a:t>
            </a:r>
            <a:r>
              <a:rPr kumimoji="1" lang="en-US" altLang="ja-JP" dirty="0" smtClean="0"/>
              <a:t>3</a:t>
            </a:r>
            <a:r>
              <a:rPr kumimoji="1" lang="ja-JP" altLang="en-US" dirty="0" smtClean="0"/>
              <a:t>分類</a:t>
            </a:r>
            <a:r>
              <a:rPr kumimoji="1" lang="en-US" altLang="ja-JP" dirty="0" smtClean="0"/>
              <a:t/>
            </a:r>
            <a:br>
              <a:rPr kumimoji="1" lang="en-US" altLang="ja-JP" dirty="0" smtClean="0"/>
            </a:br>
            <a:r>
              <a:rPr lang="ja-JP" altLang="en-US" sz="2700" dirty="0" smtClean="0">
                <a:hlinkClick r:id="rId2" action="ppaction://hlinksldjump"/>
              </a:rPr>
              <a:t>基本設例</a:t>
            </a:r>
            <a:r>
              <a:rPr lang="ja-JP" altLang="en-US" sz="2700" dirty="0" smtClean="0"/>
              <a:t>，</a:t>
            </a:r>
            <a:r>
              <a:rPr lang="ja-JP" altLang="en-US" sz="2700" dirty="0" smtClean="0">
                <a:hlinkClick r:id="rId3" action="ppaction://hlinksldjump"/>
              </a:rPr>
              <a:t>通説の評価</a:t>
            </a:r>
            <a:r>
              <a:rPr lang="ja-JP" altLang="en-US" sz="2700" dirty="0" smtClean="0"/>
              <a:t>，</a:t>
            </a:r>
            <a:r>
              <a:rPr lang="ja-JP" altLang="en-US" sz="2700" dirty="0" smtClean="0">
                <a:hlinkClick r:id="rId4" action="ppaction://hlinksldjump"/>
              </a:rPr>
              <a:t>通説への反論</a:t>
            </a:r>
            <a:r>
              <a:rPr lang="ja-JP" altLang="en-US" sz="2700" dirty="0" smtClean="0"/>
              <a:t>，</a:t>
            </a:r>
            <a:r>
              <a:rPr lang="ja-JP" altLang="en-US" sz="2700" dirty="0" smtClean="0">
                <a:hlinkClick r:id="rId5" action="ppaction://hlinksldjump"/>
              </a:rPr>
              <a:t>まとめ</a:t>
            </a:r>
            <a:r>
              <a:rPr lang="ja-JP" altLang="en-US" sz="2700" dirty="0" smtClean="0"/>
              <a:t>，</a:t>
            </a:r>
            <a:r>
              <a:rPr lang="ja-JP" altLang="en-US" sz="2700" dirty="0" smtClean="0">
                <a:hlinkClick r:id="rId6" action="ppaction://hlinksldjump"/>
              </a:rPr>
              <a:t>応用問題</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25</a:t>
            </a:fld>
            <a:endParaRPr kumimoji="1" lang="ja-JP" altLang="en-US"/>
          </a:p>
        </p:txBody>
      </p:sp>
      <p:graphicFrame>
        <p:nvGraphicFramePr>
          <p:cNvPr id="6" name="図表 5"/>
          <p:cNvGraphicFramePr/>
          <p:nvPr>
            <p:extLst>
              <p:ext uri="{D42A27DB-BD31-4B8C-83A1-F6EECF244321}">
                <p14:modId xmlns:p14="http://schemas.microsoft.com/office/powerpoint/2010/main" val="428622463"/>
              </p:ext>
            </p:extLst>
          </p:nvPr>
        </p:nvGraphicFramePr>
        <p:xfrm>
          <a:off x="611560" y="1412776"/>
          <a:ext cx="7992888" cy="46400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テキスト ボックス 6"/>
          <p:cNvSpPr txBox="1"/>
          <p:nvPr/>
        </p:nvSpPr>
        <p:spPr>
          <a:xfrm>
            <a:off x="6588224" y="4509120"/>
            <a:ext cx="1872208" cy="1477328"/>
          </a:xfrm>
          <a:prstGeom prst="rect">
            <a:avLst/>
          </a:prstGeom>
          <a:noFill/>
        </p:spPr>
        <p:txBody>
          <a:bodyPr wrap="square" rtlCol="0">
            <a:spAutoFit/>
          </a:bodyPr>
          <a:lstStyle/>
          <a:p>
            <a:r>
              <a:rPr lang="ja-JP" altLang="en-US" dirty="0"/>
              <a:t>　</a:t>
            </a:r>
            <a:r>
              <a:rPr kumimoji="1" lang="ja-JP" altLang="en-US" b="1" dirty="0" smtClean="0">
                <a:hlinkClick r:id="rId12" action="ppaction://hlinksldjump"/>
              </a:rPr>
              <a:t>相対的効力</a:t>
            </a:r>
            <a:r>
              <a:rPr kumimoji="1" lang="ja-JP" altLang="en-US" b="1" dirty="0" smtClean="0"/>
              <a:t>：</a:t>
            </a:r>
            <a:r>
              <a:rPr kumimoji="1" lang="en-US" altLang="ja-JP" b="1" dirty="0" smtClean="0"/>
              <a:t/>
            </a:r>
            <a:br>
              <a:rPr kumimoji="1" lang="en-US" altLang="ja-JP" b="1" dirty="0" smtClean="0"/>
            </a:br>
            <a:r>
              <a:rPr kumimoji="1" lang="ja-JP" altLang="en-US" dirty="0" smtClean="0"/>
              <a:t>保証部分のみに生じた事由，例えば，</a:t>
            </a:r>
            <a:r>
              <a:rPr kumimoji="1" lang="ja-JP" altLang="en-US" b="1" dirty="0" smtClean="0"/>
              <a:t>連帯の免除 </a:t>
            </a:r>
            <a:r>
              <a:rPr kumimoji="1" lang="ja-JP" altLang="en-US" dirty="0" smtClean="0"/>
              <a:t>（民法</a:t>
            </a:r>
            <a:r>
              <a:rPr kumimoji="1" lang="en-US" altLang="ja-JP" dirty="0" smtClean="0"/>
              <a:t>445</a:t>
            </a:r>
            <a:r>
              <a:rPr kumimoji="1" lang="ja-JP" altLang="en-US" dirty="0" smtClean="0"/>
              <a:t>条）など</a:t>
            </a:r>
            <a:endParaRPr kumimoji="1" lang="ja-JP" altLang="en-US" dirty="0"/>
          </a:p>
        </p:txBody>
      </p:sp>
    </p:spTree>
    <p:extLst>
      <p:ext uri="{BB962C8B-B14F-4D97-AF65-F5344CB8AC3E}">
        <p14:creationId xmlns:p14="http://schemas.microsoft.com/office/powerpoint/2010/main" val="42840747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smtClean="0"/>
              <a:t>相互保証理論による</a:t>
            </a:r>
            <a:r>
              <a:rPr lang="ja-JP" altLang="en-US" sz="3200" dirty="0" smtClean="0"/>
              <a:t>全額</a:t>
            </a:r>
            <a:r>
              <a:rPr kumimoji="1" lang="ja-JP" altLang="en-US" sz="3200" dirty="0" smtClean="0"/>
              <a:t>免除の絶対的効力の</a:t>
            </a:r>
            <a:r>
              <a:rPr lang="ja-JP" altLang="en-US" sz="3200" dirty="0"/>
              <a:t>説明</a:t>
            </a:r>
            <a:r>
              <a:rPr lang="ja-JP" altLang="en-US" sz="2400" dirty="0" smtClean="0"/>
              <a:t>→</a:t>
            </a:r>
            <a:r>
              <a:rPr lang="ja-JP" altLang="en-US" sz="2400" dirty="0">
                <a:hlinkClick r:id="rId2" action="ppaction://hlinksldjump"/>
              </a:rPr>
              <a:t>原理</a:t>
            </a:r>
            <a:r>
              <a:rPr lang="ja-JP" altLang="en-US" sz="2400" dirty="0"/>
              <a:t>，</a:t>
            </a:r>
            <a:r>
              <a:rPr lang="ja-JP" altLang="en-US" sz="2400" dirty="0" smtClean="0">
                <a:hlinkClick r:id="rId3" action="ppaction://hlinksldjump"/>
              </a:rPr>
              <a:t>理解度チェック</a:t>
            </a:r>
            <a:r>
              <a:rPr lang="ja-JP" altLang="en-US" sz="2400" dirty="0" smtClean="0"/>
              <a:t>，</a:t>
            </a:r>
            <a:r>
              <a:rPr lang="ja-JP" altLang="en-US" sz="2400" dirty="0" smtClean="0">
                <a:hlinkClick r:id="rId4" action="ppaction://hlinksldjump"/>
              </a:rPr>
              <a:t>取消・無効</a:t>
            </a:r>
            <a:r>
              <a:rPr lang="ja-JP" altLang="en-US" sz="2400" dirty="0" smtClean="0"/>
              <a:t>，</a:t>
            </a:r>
            <a:r>
              <a:rPr lang="ja-JP" altLang="en-US" sz="2400" dirty="0" smtClean="0">
                <a:hlinkClick r:id="rId5" action="ppaction://hlinksldjump"/>
              </a:rPr>
              <a:t>応用例</a:t>
            </a:r>
            <a:endParaRPr kumimoji="1" lang="ja-JP" altLang="en-US" sz="20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26</a:t>
            </a:fld>
            <a:endParaRPr kumimoji="1" lang="ja-JP" altLang="en-US"/>
          </a:p>
        </p:txBody>
      </p:sp>
      <p:sp>
        <p:nvSpPr>
          <p:cNvPr id="6" name="円/楕円 5"/>
          <p:cNvSpPr/>
          <p:nvPr/>
        </p:nvSpPr>
        <p:spPr>
          <a:xfrm>
            <a:off x="3131840" y="5322912"/>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smtClean="0">
                <a:latin typeface="Times New Roman" pitchFamily="18" charset="0"/>
                <a:cs typeface="Times New Roman" pitchFamily="18" charset="0"/>
              </a:rPr>
              <a:t>600</a:t>
            </a:r>
            <a:r>
              <a:rPr lang="ja-JP" altLang="en-US" b="1"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300</a:t>
            </a:r>
            <a:endParaRPr kumimoji="1" lang="ja-JP" altLang="en-US" b="1" dirty="0">
              <a:latin typeface="Times New Roman" pitchFamily="18" charset="0"/>
              <a:cs typeface="Times New Roman" pitchFamily="18" charset="0"/>
            </a:endParaRPr>
          </a:p>
        </p:txBody>
      </p:sp>
      <p:sp>
        <p:nvSpPr>
          <p:cNvPr id="7" name="上矢印 6"/>
          <p:cNvSpPr/>
          <p:nvPr/>
        </p:nvSpPr>
        <p:spPr>
          <a:xfrm rot="3205735">
            <a:off x="6278048" y="4348542"/>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8" name="上矢印 7"/>
          <p:cNvSpPr/>
          <p:nvPr/>
        </p:nvSpPr>
        <p:spPr>
          <a:xfrm>
            <a:off x="4329684" y="4619582"/>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9" name="上矢印 8"/>
          <p:cNvSpPr/>
          <p:nvPr/>
        </p:nvSpPr>
        <p:spPr>
          <a:xfrm rot="18487026">
            <a:off x="2407728" y="4400751"/>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10" name="正方形/長方形 9"/>
          <p:cNvSpPr/>
          <p:nvPr/>
        </p:nvSpPr>
        <p:spPr>
          <a:xfrm>
            <a:off x="6753944" y="4149298"/>
            <a:ext cx="1418456" cy="50405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負担部分</a:t>
            </a:r>
            <a:endParaRPr kumimoji="1" lang="en-US" altLang="ja-JP" sz="1400" b="1" dirty="0" smtClean="0"/>
          </a:p>
          <a:p>
            <a:pPr algn="ctr"/>
            <a:r>
              <a:rPr lang="en-US" altLang="ja-JP" sz="1400" dirty="0"/>
              <a:t>100</a:t>
            </a:r>
            <a:endParaRPr kumimoji="1" lang="ja-JP" altLang="en-US" sz="1400" dirty="0"/>
          </a:p>
        </p:txBody>
      </p:sp>
      <p:sp>
        <p:nvSpPr>
          <p:cNvPr id="11" name="正方形/長方形 10"/>
          <p:cNvSpPr/>
          <p:nvPr/>
        </p:nvSpPr>
        <p:spPr>
          <a:xfrm>
            <a:off x="3851920" y="3933274"/>
            <a:ext cx="1418456" cy="72008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負担部分</a:t>
            </a:r>
            <a:endParaRPr lang="en-US" altLang="ja-JP" sz="1600" b="1" dirty="0"/>
          </a:p>
          <a:p>
            <a:pPr algn="ctr"/>
            <a:r>
              <a:rPr lang="en-US" altLang="ja-JP" sz="1600" dirty="0"/>
              <a:t>200</a:t>
            </a:r>
            <a:endParaRPr lang="ja-JP" altLang="en-US" sz="1600" dirty="0"/>
          </a:p>
        </p:txBody>
      </p:sp>
      <p:sp>
        <p:nvSpPr>
          <p:cNvPr id="12" name="正方形/長方形 11"/>
          <p:cNvSpPr/>
          <p:nvPr/>
        </p:nvSpPr>
        <p:spPr>
          <a:xfrm>
            <a:off x="971600" y="3609238"/>
            <a:ext cx="1418456" cy="104411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300</a:t>
            </a:r>
            <a:endParaRPr kumimoji="1" lang="ja-JP" altLang="en-US" sz="1600" dirty="0"/>
          </a:p>
        </p:txBody>
      </p:sp>
      <p:sp>
        <p:nvSpPr>
          <p:cNvPr id="13" name="正方形/長方形 12"/>
          <p:cNvSpPr/>
          <p:nvPr/>
        </p:nvSpPr>
        <p:spPr>
          <a:xfrm>
            <a:off x="971600" y="2853154"/>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a:t>200</a:t>
            </a:r>
            <a:endParaRPr kumimoji="1" lang="ja-JP" altLang="en-US" sz="1600" dirty="0"/>
          </a:p>
        </p:txBody>
      </p:sp>
      <p:sp>
        <p:nvSpPr>
          <p:cNvPr id="14" name="正方形/長方形 13"/>
          <p:cNvSpPr/>
          <p:nvPr/>
        </p:nvSpPr>
        <p:spPr>
          <a:xfrm>
            <a:off x="968742"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保証部分</a:t>
            </a:r>
            <a:endParaRPr kumimoji="1" lang="en-US" altLang="ja-JP" sz="1400" b="1" dirty="0" smtClean="0"/>
          </a:p>
          <a:p>
            <a:pPr algn="ctr"/>
            <a:r>
              <a:rPr lang="en-US" altLang="ja-JP" sz="1400" dirty="0" smtClean="0"/>
              <a:t>100</a:t>
            </a:r>
            <a:endParaRPr kumimoji="1" lang="ja-JP" altLang="en-US" sz="1400" dirty="0"/>
          </a:p>
        </p:txBody>
      </p:sp>
      <p:sp>
        <p:nvSpPr>
          <p:cNvPr id="15" name="正方形/長方形 14"/>
          <p:cNvSpPr/>
          <p:nvPr/>
        </p:nvSpPr>
        <p:spPr>
          <a:xfrm>
            <a:off x="3851920" y="2853154"/>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6" name="正方形/長方形 15"/>
          <p:cNvSpPr/>
          <p:nvPr/>
        </p:nvSpPr>
        <p:spPr>
          <a:xfrm>
            <a:off x="3853668"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lang="ja-JP" altLang="en-US" sz="1400" b="1" dirty="0" smtClean="0"/>
              <a:t>保証</a:t>
            </a:r>
            <a:r>
              <a:rPr lang="ja-JP" altLang="en-US" sz="1400" b="1" dirty="0"/>
              <a:t>部分</a:t>
            </a:r>
            <a:endParaRPr lang="en-US" altLang="ja-JP" sz="1400" b="1" dirty="0"/>
          </a:p>
          <a:p>
            <a:pPr algn="ctr"/>
            <a:r>
              <a:rPr lang="en-US" altLang="ja-JP" sz="1400" dirty="0" smtClean="0"/>
              <a:t>100</a:t>
            </a:r>
            <a:endParaRPr lang="ja-JP" altLang="en-US" sz="1400" dirty="0"/>
          </a:p>
        </p:txBody>
      </p:sp>
      <p:sp>
        <p:nvSpPr>
          <p:cNvPr id="17" name="正方形/長方形 16"/>
          <p:cNvSpPr/>
          <p:nvPr/>
        </p:nvSpPr>
        <p:spPr>
          <a:xfrm>
            <a:off x="6752196" y="3069178"/>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8" name="正方形/長方形 17"/>
          <p:cNvSpPr/>
          <p:nvPr/>
        </p:nvSpPr>
        <p:spPr>
          <a:xfrm>
            <a:off x="6752196" y="2349098"/>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a:t>
            </a:r>
            <a:r>
              <a:rPr lang="ja-JP" altLang="en-US" sz="1600" b="1" dirty="0"/>
              <a:t>部分</a:t>
            </a:r>
            <a:endParaRPr lang="en-US" altLang="ja-JP" sz="1600" b="1" dirty="0"/>
          </a:p>
          <a:p>
            <a:pPr algn="ctr"/>
            <a:r>
              <a:rPr lang="en-US" altLang="ja-JP" sz="1600" dirty="0"/>
              <a:t>200</a:t>
            </a:r>
            <a:endParaRPr lang="ja-JP" altLang="en-US" sz="1600" dirty="0"/>
          </a:p>
        </p:txBody>
      </p:sp>
      <p:sp>
        <p:nvSpPr>
          <p:cNvPr id="19" name="円/楕円 18"/>
          <p:cNvSpPr/>
          <p:nvPr/>
        </p:nvSpPr>
        <p:spPr>
          <a:xfrm>
            <a:off x="3131840" y="5318654"/>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endParaRPr kumimoji="1" lang="ja-JP" altLang="en-US" b="1" dirty="0">
              <a:latin typeface="Times New Roman" pitchFamily="18" charset="0"/>
              <a:cs typeface="Times New Roman" pitchFamily="18" charset="0"/>
            </a:endParaRPr>
          </a:p>
        </p:txBody>
      </p:sp>
      <p:sp>
        <p:nvSpPr>
          <p:cNvPr id="20" name="上矢印 19"/>
          <p:cNvSpPr/>
          <p:nvPr/>
        </p:nvSpPr>
        <p:spPr>
          <a:xfrm rot="18487026">
            <a:off x="2082094" y="4322847"/>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300</a:t>
            </a:r>
            <a:endParaRPr kumimoji="1" lang="ja-JP" altLang="en-US" sz="1200" dirty="0"/>
          </a:p>
        </p:txBody>
      </p:sp>
      <p:sp>
        <p:nvSpPr>
          <p:cNvPr id="21" name="上矢印 20"/>
          <p:cNvSpPr/>
          <p:nvPr/>
        </p:nvSpPr>
        <p:spPr>
          <a:xfrm rot="18487026">
            <a:off x="2754207" y="4409800"/>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2" name="上矢印 21"/>
          <p:cNvSpPr/>
          <p:nvPr/>
        </p:nvSpPr>
        <p:spPr>
          <a:xfrm>
            <a:off x="3960803" y="4619582"/>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smtClean="0"/>
              <a:t>200</a:t>
            </a:r>
            <a:endParaRPr kumimoji="1" lang="ja-JP" altLang="en-US" sz="1200" dirty="0"/>
          </a:p>
        </p:txBody>
      </p:sp>
      <p:sp>
        <p:nvSpPr>
          <p:cNvPr id="23" name="上矢印 22"/>
          <p:cNvSpPr/>
          <p:nvPr/>
        </p:nvSpPr>
        <p:spPr>
          <a:xfrm>
            <a:off x="4716016" y="4619582"/>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4" name="上矢印 23"/>
          <p:cNvSpPr/>
          <p:nvPr/>
        </p:nvSpPr>
        <p:spPr>
          <a:xfrm rot="3205735">
            <a:off x="5918814" y="4383877"/>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100</a:t>
            </a:r>
            <a:endParaRPr kumimoji="1" lang="ja-JP" altLang="en-US" sz="1200" dirty="0"/>
          </a:p>
        </p:txBody>
      </p:sp>
      <p:sp>
        <p:nvSpPr>
          <p:cNvPr id="25" name="上矢印 24"/>
          <p:cNvSpPr/>
          <p:nvPr/>
        </p:nvSpPr>
        <p:spPr>
          <a:xfrm rot="3205735">
            <a:off x="6613118" y="4274577"/>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26" name="テキスト ボックス 25"/>
          <p:cNvSpPr txBox="1"/>
          <p:nvPr/>
        </p:nvSpPr>
        <p:spPr>
          <a:xfrm>
            <a:off x="971600"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27" name="テキスト ボックス 26"/>
          <p:cNvSpPr txBox="1"/>
          <p:nvPr/>
        </p:nvSpPr>
        <p:spPr>
          <a:xfrm>
            <a:off x="3873624"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28" name="テキスト ボックス 27"/>
          <p:cNvSpPr txBox="1"/>
          <p:nvPr/>
        </p:nvSpPr>
        <p:spPr>
          <a:xfrm>
            <a:off x="6753944"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cxnSp>
        <p:nvCxnSpPr>
          <p:cNvPr id="29" name="直線コネクタ 28"/>
          <p:cNvCxnSpPr/>
          <p:nvPr/>
        </p:nvCxnSpPr>
        <p:spPr>
          <a:xfrm flipH="1">
            <a:off x="950086" y="2277888"/>
            <a:ext cx="1452102" cy="24172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935095" y="2277888"/>
            <a:ext cx="1454961" cy="234744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971600"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0</a:t>
            </a:r>
            <a:endParaRPr kumimoji="1" lang="ja-JP" altLang="en-US" dirty="0"/>
          </a:p>
        </p:txBody>
      </p:sp>
      <p:sp>
        <p:nvSpPr>
          <p:cNvPr id="32" name="テキスト ボックス 31"/>
          <p:cNvSpPr txBox="1"/>
          <p:nvPr/>
        </p:nvSpPr>
        <p:spPr>
          <a:xfrm>
            <a:off x="3867262"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300</a:t>
            </a:r>
            <a:endParaRPr kumimoji="1" lang="ja-JP" altLang="en-US" dirty="0"/>
          </a:p>
        </p:txBody>
      </p:sp>
      <p:sp>
        <p:nvSpPr>
          <p:cNvPr id="33" name="テキスト ボックス 32"/>
          <p:cNvSpPr txBox="1"/>
          <p:nvPr/>
        </p:nvSpPr>
        <p:spPr>
          <a:xfrm>
            <a:off x="6819590"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300</a:t>
            </a:r>
            <a:endParaRPr kumimoji="1" lang="ja-JP" altLang="en-US" dirty="0"/>
          </a:p>
        </p:txBody>
      </p:sp>
      <p:sp>
        <p:nvSpPr>
          <p:cNvPr id="34" name="テキスト ボックス 33"/>
          <p:cNvSpPr txBox="1"/>
          <p:nvPr/>
        </p:nvSpPr>
        <p:spPr>
          <a:xfrm>
            <a:off x="3007346" y="2252989"/>
            <a:ext cx="5544616" cy="1077218"/>
          </a:xfrm>
          <a:prstGeom prst="rect">
            <a:avLst/>
          </a:prstGeom>
          <a:noFill/>
        </p:spPr>
        <p:txBody>
          <a:bodyPr wrap="square" rtlCol="0">
            <a:spAutoFit/>
          </a:bodyPr>
          <a:lstStyle/>
          <a:p>
            <a:r>
              <a:rPr lang="ja-JP" altLang="en-US" sz="1600" b="1" dirty="0">
                <a:solidFill>
                  <a:schemeClr val="tx2"/>
                </a:solidFill>
              </a:rPr>
              <a:t>第</a:t>
            </a:r>
            <a:r>
              <a:rPr lang="en-US" altLang="ja-JP" sz="1600" b="1" dirty="0">
                <a:solidFill>
                  <a:schemeClr val="tx2"/>
                </a:solidFill>
              </a:rPr>
              <a:t>437</a:t>
            </a:r>
            <a:r>
              <a:rPr lang="ja-JP" altLang="en-US" sz="1600" b="1" dirty="0">
                <a:solidFill>
                  <a:schemeClr val="tx2"/>
                </a:solidFill>
              </a:rPr>
              <a:t>条</a:t>
            </a:r>
            <a:r>
              <a:rPr lang="ja-JP" altLang="en-US" sz="1600" dirty="0">
                <a:solidFill>
                  <a:schemeClr val="tx2"/>
                </a:solidFill>
              </a:rPr>
              <a:t>（連帯債務者の</a:t>
            </a:r>
            <a:r>
              <a:rPr lang="en-US" altLang="ja-JP" sz="1600" dirty="0">
                <a:solidFill>
                  <a:schemeClr val="tx2"/>
                </a:solidFill>
              </a:rPr>
              <a:t>1</a:t>
            </a:r>
            <a:r>
              <a:rPr lang="ja-JP" altLang="en-US" sz="1600" dirty="0">
                <a:solidFill>
                  <a:schemeClr val="tx2"/>
                </a:solidFill>
              </a:rPr>
              <a:t>人に対する免除</a:t>
            </a:r>
            <a:r>
              <a:rPr lang="ja-JP" altLang="en-US" sz="1600" dirty="0" smtClean="0">
                <a:solidFill>
                  <a:schemeClr val="tx2"/>
                </a:solidFill>
              </a:rPr>
              <a:t>）</a:t>
            </a:r>
            <a:endParaRPr lang="en-US" altLang="ja-JP" sz="1600" dirty="0" smtClean="0">
              <a:solidFill>
                <a:schemeClr val="tx2"/>
              </a:solidFill>
            </a:endParaRPr>
          </a:p>
          <a:p>
            <a:pPr lvl="1"/>
            <a:r>
              <a:rPr lang="ja-JP" altLang="en-US" sz="1600" dirty="0" smtClean="0">
                <a:solidFill>
                  <a:schemeClr val="tx2"/>
                </a:solidFill>
              </a:rPr>
              <a:t>連帯</a:t>
            </a:r>
            <a:r>
              <a:rPr lang="ja-JP" altLang="en-US" sz="1600" dirty="0">
                <a:solidFill>
                  <a:schemeClr val="tx2"/>
                </a:solidFill>
              </a:rPr>
              <a:t>債務者の</a:t>
            </a:r>
            <a:r>
              <a:rPr lang="en-US" altLang="ja-JP" sz="1600" dirty="0">
                <a:solidFill>
                  <a:schemeClr val="tx2"/>
                </a:solidFill>
              </a:rPr>
              <a:t>1</a:t>
            </a:r>
            <a:r>
              <a:rPr lang="ja-JP" altLang="en-US" sz="1600" dirty="0">
                <a:solidFill>
                  <a:schemeClr val="tx2"/>
                </a:solidFill>
              </a:rPr>
              <a:t>人に対してした債務の免除は，その連帯債務者の負担部分についてのみ，他の連帯債務者の利益のためにも，その効力を生ずる。</a:t>
            </a:r>
            <a:endParaRPr kumimoji="1" lang="ja-JP" altLang="en-US" sz="1600" dirty="0">
              <a:solidFill>
                <a:schemeClr val="tx2"/>
              </a:solidFill>
            </a:endParaRPr>
          </a:p>
        </p:txBody>
      </p:sp>
      <p:sp>
        <p:nvSpPr>
          <p:cNvPr id="35" name="テキスト ボックス 34"/>
          <p:cNvSpPr txBox="1"/>
          <p:nvPr/>
        </p:nvSpPr>
        <p:spPr>
          <a:xfrm>
            <a:off x="467544" y="3923764"/>
            <a:ext cx="2417792" cy="338554"/>
          </a:xfrm>
          <a:prstGeom prst="rect">
            <a:avLst/>
          </a:prstGeom>
          <a:noFill/>
        </p:spPr>
        <p:txBody>
          <a:bodyPr wrap="square" rtlCol="0">
            <a:spAutoFit/>
          </a:bodyPr>
          <a:lstStyle/>
          <a:p>
            <a:pPr algn="ctr"/>
            <a:r>
              <a:rPr kumimoji="1" lang="ja-JP" altLang="en-US" sz="1600" dirty="0" smtClean="0"/>
              <a:t>債務の消滅による付従性</a:t>
            </a:r>
            <a:endParaRPr kumimoji="1" lang="ja-JP" altLang="en-US" sz="1600" dirty="0"/>
          </a:p>
        </p:txBody>
      </p:sp>
    </p:spTree>
    <p:extLst>
      <p:ext uri="{BB962C8B-B14F-4D97-AF65-F5344CB8AC3E}">
        <p14:creationId xmlns:p14="http://schemas.microsoft.com/office/powerpoint/2010/main" val="210002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250"/>
                                  </p:stCondLst>
                                  <p:childTnLst>
                                    <p:set>
                                      <p:cBhvr>
                                        <p:cTn id="6" dur="1" fill="hold">
                                          <p:stCondLst>
                                            <p:cond delay="0"/>
                                          </p:stCondLst>
                                        </p:cTn>
                                        <p:tgtEl>
                                          <p:spTgt spid="29"/>
                                        </p:tgtEl>
                                        <p:attrNameLst>
                                          <p:attrName>style.visibility</p:attrName>
                                        </p:attrNameLst>
                                      </p:cBhvr>
                                      <p:to>
                                        <p:strVal val="visible"/>
                                      </p:to>
                                    </p:set>
                                    <p:animEffect transition="in" filter="wipe(up)">
                                      <p:cBhvr>
                                        <p:cTn id="7" dur="500"/>
                                        <p:tgtEl>
                                          <p:spTgt spid="29"/>
                                        </p:tgtEl>
                                      </p:cBhvr>
                                    </p:animEffect>
                                  </p:childTnLst>
                                </p:cTn>
                              </p:par>
                            </p:childTnLst>
                          </p:cTn>
                        </p:par>
                        <p:par>
                          <p:cTn id="8" fill="hold">
                            <p:stCondLst>
                              <p:cond delay="750"/>
                            </p:stCondLst>
                            <p:childTnLst>
                              <p:par>
                                <p:cTn id="9" presetID="22" presetClass="entr" presetSubtype="1"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up)">
                                      <p:cBhvr>
                                        <p:cTn id="11" dur="500"/>
                                        <p:tgtEl>
                                          <p:spTgt spid="30"/>
                                        </p:tgtEl>
                                      </p:cBhvr>
                                    </p:animEffect>
                                  </p:childTnLst>
                                </p:cTn>
                              </p:par>
                            </p:childTnLst>
                          </p:cTn>
                        </p:par>
                        <p:par>
                          <p:cTn id="12" fill="hold">
                            <p:stCondLst>
                              <p:cond delay="1250"/>
                            </p:stCondLst>
                            <p:childTnLst>
                              <p:par>
                                <p:cTn id="13" presetID="22" presetClass="entr" presetSubtype="8"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left)">
                                      <p:cBhvr>
                                        <p:cTn id="15" dur="500"/>
                                        <p:tgtEl>
                                          <p:spTgt spid="31"/>
                                        </p:tgtEl>
                                      </p:cBhvr>
                                    </p:animEffect>
                                  </p:childTnLst>
                                </p:cTn>
                              </p:par>
                            </p:childTnLst>
                          </p:cTn>
                        </p:par>
                        <p:par>
                          <p:cTn id="16" fill="hold">
                            <p:stCondLst>
                              <p:cond delay="1750"/>
                            </p:stCondLst>
                            <p:childTnLst>
                              <p:par>
                                <p:cTn id="17" presetID="22" presetClass="exit" presetSubtype="4" fill="hold" grpId="0" nodeType="afterEffect">
                                  <p:stCondLst>
                                    <p:cond delay="250"/>
                                  </p:stCondLst>
                                  <p:childTnLst>
                                    <p:animEffect transition="out" filter="wipe(down)">
                                      <p:cBhvr>
                                        <p:cTn id="18" dur="500"/>
                                        <p:tgtEl>
                                          <p:spTgt spid="12"/>
                                        </p:tgtEl>
                                      </p:cBhvr>
                                    </p:animEffect>
                                    <p:set>
                                      <p:cBhvr>
                                        <p:cTn id="19" dur="1" fill="hold">
                                          <p:stCondLst>
                                            <p:cond delay="499"/>
                                          </p:stCondLst>
                                        </p:cTn>
                                        <p:tgtEl>
                                          <p:spTgt spid="12"/>
                                        </p:tgtEl>
                                        <p:attrNameLst>
                                          <p:attrName>style.visibility</p:attrName>
                                        </p:attrNameLst>
                                      </p:cBhvr>
                                      <p:to>
                                        <p:strVal val="hidden"/>
                                      </p:to>
                                    </p:set>
                                  </p:childTnLst>
                                </p:cTn>
                              </p:par>
                              <p:par>
                                <p:cTn id="20" presetID="10" presetClass="exit" presetSubtype="0" fill="hold" grpId="0" nodeType="withEffect">
                                  <p:stCondLst>
                                    <p:cond delay="250"/>
                                  </p:stCondLst>
                                  <p:childTnLst>
                                    <p:animEffect transition="out" filter="fade">
                                      <p:cBhvr>
                                        <p:cTn id="21" dur="500"/>
                                        <p:tgtEl>
                                          <p:spTgt spid="20"/>
                                        </p:tgtEl>
                                      </p:cBhvr>
                                    </p:animEffect>
                                    <p:set>
                                      <p:cBhvr>
                                        <p:cTn id="22" dur="1" fill="hold">
                                          <p:stCondLst>
                                            <p:cond delay="499"/>
                                          </p:stCondLst>
                                        </p:cTn>
                                        <p:tgtEl>
                                          <p:spTgt spid="20"/>
                                        </p:tgtEl>
                                        <p:attrNameLst>
                                          <p:attrName>style.visibility</p:attrName>
                                        </p:attrNameLst>
                                      </p:cBhvr>
                                      <p:to>
                                        <p:strVal val="hidden"/>
                                      </p:to>
                                    </p:set>
                                  </p:childTnLst>
                                </p:cTn>
                              </p:par>
                            </p:childTnLst>
                          </p:cTn>
                        </p:par>
                        <p:par>
                          <p:cTn id="23" fill="hold">
                            <p:stCondLst>
                              <p:cond delay="2500"/>
                            </p:stCondLst>
                            <p:childTnLst>
                              <p:par>
                                <p:cTn id="24" presetID="22" presetClass="entr" presetSubtype="8" fill="hold" grpId="0" nodeType="afterEffect">
                                  <p:stCondLst>
                                    <p:cond delay="250"/>
                                  </p:stCondLst>
                                  <p:childTnLst>
                                    <p:set>
                                      <p:cBhvr>
                                        <p:cTn id="25" dur="1" fill="hold">
                                          <p:stCondLst>
                                            <p:cond delay="0"/>
                                          </p:stCondLst>
                                        </p:cTn>
                                        <p:tgtEl>
                                          <p:spTgt spid="35"/>
                                        </p:tgtEl>
                                        <p:attrNameLst>
                                          <p:attrName>style.visibility</p:attrName>
                                        </p:attrNameLst>
                                      </p:cBhvr>
                                      <p:to>
                                        <p:strVal val="visible"/>
                                      </p:to>
                                    </p:set>
                                    <p:animEffect transition="in" filter="wipe(left)">
                                      <p:cBhvr>
                                        <p:cTn id="26" dur="500"/>
                                        <p:tgtEl>
                                          <p:spTgt spid="3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xit" presetSubtype="0" fill="hold" grpId="0" nodeType="clickEffect">
                                  <p:stCondLst>
                                    <p:cond delay="0"/>
                                  </p:stCondLst>
                                  <p:childTnLst>
                                    <p:animEffect transition="out" filter="fade">
                                      <p:cBhvr>
                                        <p:cTn id="30" dur="500"/>
                                        <p:tgtEl>
                                          <p:spTgt spid="15"/>
                                        </p:tgtEl>
                                      </p:cBhvr>
                                    </p:animEffect>
                                    <p:anim calcmode="lin" valueType="num">
                                      <p:cBhvr>
                                        <p:cTn id="31" dur="500"/>
                                        <p:tgtEl>
                                          <p:spTgt spid="15"/>
                                        </p:tgtEl>
                                        <p:attrNameLst>
                                          <p:attrName>ppt_x</p:attrName>
                                        </p:attrNameLst>
                                      </p:cBhvr>
                                      <p:tavLst>
                                        <p:tav tm="0">
                                          <p:val>
                                            <p:strVal val="ppt_x"/>
                                          </p:val>
                                        </p:tav>
                                        <p:tav tm="100000">
                                          <p:val>
                                            <p:strVal val="ppt_x"/>
                                          </p:val>
                                        </p:tav>
                                      </p:tavLst>
                                    </p:anim>
                                    <p:anim calcmode="lin" valueType="num">
                                      <p:cBhvr>
                                        <p:cTn id="32" dur="500"/>
                                        <p:tgtEl>
                                          <p:spTgt spid="15"/>
                                        </p:tgtEl>
                                        <p:attrNameLst>
                                          <p:attrName>ppt_y</p:attrName>
                                        </p:attrNameLst>
                                      </p:cBhvr>
                                      <p:tavLst>
                                        <p:tav tm="0">
                                          <p:val>
                                            <p:strVal val="ppt_y"/>
                                          </p:val>
                                        </p:tav>
                                        <p:tav tm="100000">
                                          <p:val>
                                            <p:strVal val="ppt_y+.1"/>
                                          </p:val>
                                        </p:tav>
                                      </p:tavLst>
                                    </p:anim>
                                    <p:set>
                                      <p:cBhvr>
                                        <p:cTn id="33" dur="1" fill="hold">
                                          <p:stCondLst>
                                            <p:cond delay="499"/>
                                          </p:stCondLst>
                                        </p:cTn>
                                        <p:tgtEl>
                                          <p:spTgt spid="15"/>
                                        </p:tgtEl>
                                        <p:attrNameLst>
                                          <p:attrName>style.visibility</p:attrName>
                                        </p:attrNameLst>
                                      </p:cBhvr>
                                      <p:to>
                                        <p:strVal val="hidden"/>
                                      </p:to>
                                    </p:set>
                                  </p:childTnLst>
                                </p:cTn>
                              </p:par>
                            </p:childTnLst>
                          </p:cTn>
                        </p:par>
                        <p:par>
                          <p:cTn id="34" fill="hold">
                            <p:stCondLst>
                              <p:cond delay="500"/>
                            </p:stCondLst>
                            <p:childTnLst>
                              <p:par>
                                <p:cTn id="35" presetID="42" presetClass="path" presetSubtype="0" accel="50000" decel="50000" fill="hold" grpId="0" nodeType="afterEffect">
                                  <p:stCondLst>
                                    <p:cond delay="250"/>
                                  </p:stCondLst>
                                  <p:childTnLst>
                                    <p:animMotion origin="layout" path="M 1.66667E-6 0.00254 L 0.00104 0.15765 " pathEditMode="relative" rAng="0" ptsTypes="AA">
                                      <p:cBhvr>
                                        <p:cTn id="36" dur="1000" fill="hold"/>
                                        <p:tgtEl>
                                          <p:spTgt spid="16"/>
                                        </p:tgtEl>
                                        <p:attrNameLst>
                                          <p:attrName>ppt_x</p:attrName>
                                          <p:attrName>ppt_y</p:attrName>
                                        </p:attrNameLst>
                                      </p:cBhvr>
                                      <p:rCtr x="52" y="7744"/>
                                    </p:animMotion>
                                  </p:childTnLst>
                                </p:cTn>
                              </p:par>
                              <p:par>
                                <p:cTn id="37" presetID="10" presetClass="exit" presetSubtype="0" fill="hold" grpId="0" nodeType="withEffect">
                                  <p:stCondLst>
                                    <p:cond delay="250"/>
                                  </p:stCondLst>
                                  <p:childTnLst>
                                    <p:animEffect transition="out" filter="fade">
                                      <p:cBhvr>
                                        <p:cTn id="38" dur="1000"/>
                                        <p:tgtEl>
                                          <p:spTgt spid="8"/>
                                        </p:tgtEl>
                                      </p:cBhvr>
                                    </p:animEffect>
                                    <p:set>
                                      <p:cBhvr>
                                        <p:cTn id="39" dur="1" fill="hold">
                                          <p:stCondLst>
                                            <p:cond delay="999"/>
                                          </p:stCondLst>
                                        </p:cTn>
                                        <p:tgtEl>
                                          <p:spTgt spid="8"/>
                                        </p:tgtEl>
                                        <p:attrNameLst>
                                          <p:attrName>style.visibility</p:attrName>
                                        </p:attrNameLst>
                                      </p:cBhvr>
                                      <p:to>
                                        <p:strVal val="hidden"/>
                                      </p:to>
                                    </p:set>
                                  </p:childTnLst>
                                </p:cTn>
                              </p:par>
                            </p:childTnLst>
                          </p:cTn>
                        </p:par>
                        <p:par>
                          <p:cTn id="40" fill="hold">
                            <p:stCondLst>
                              <p:cond delay="1750"/>
                            </p:stCondLst>
                            <p:childTnLst>
                              <p:par>
                                <p:cTn id="41" presetID="22" presetClass="entr" presetSubtype="8" fill="hold" grpId="0" nodeType="afterEffect">
                                  <p:stCondLst>
                                    <p:cond delay="25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500"/>
                                        <p:tgtEl>
                                          <p:spTgt spid="32"/>
                                        </p:tgtEl>
                                      </p:cBhvr>
                                    </p:animEffect>
                                  </p:childTnLst>
                                </p:cTn>
                              </p:par>
                            </p:childTnLst>
                          </p:cTn>
                        </p:par>
                        <p:par>
                          <p:cTn id="44" fill="hold">
                            <p:stCondLst>
                              <p:cond delay="2500"/>
                            </p:stCondLst>
                            <p:childTnLst>
                              <p:par>
                                <p:cTn id="45" presetID="42" presetClass="exit" presetSubtype="0" fill="hold" grpId="0" nodeType="afterEffect">
                                  <p:stCondLst>
                                    <p:cond delay="500"/>
                                  </p:stCondLst>
                                  <p:childTnLst>
                                    <p:animEffect transition="out" filter="fade">
                                      <p:cBhvr>
                                        <p:cTn id="46" dur="500"/>
                                        <p:tgtEl>
                                          <p:spTgt spid="17"/>
                                        </p:tgtEl>
                                      </p:cBhvr>
                                    </p:animEffect>
                                    <p:anim calcmode="lin" valueType="num">
                                      <p:cBhvr>
                                        <p:cTn id="47" dur="500"/>
                                        <p:tgtEl>
                                          <p:spTgt spid="17"/>
                                        </p:tgtEl>
                                        <p:attrNameLst>
                                          <p:attrName>ppt_x</p:attrName>
                                        </p:attrNameLst>
                                      </p:cBhvr>
                                      <p:tavLst>
                                        <p:tav tm="0">
                                          <p:val>
                                            <p:strVal val="ppt_x"/>
                                          </p:val>
                                        </p:tav>
                                        <p:tav tm="100000">
                                          <p:val>
                                            <p:strVal val="ppt_x"/>
                                          </p:val>
                                        </p:tav>
                                      </p:tavLst>
                                    </p:anim>
                                    <p:anim calcmode="lin" valueType="num">
                                      <p:cBhvr>
                                        <p:cTn id="48" dur="500"/>
                                        <p:tgtEl>
                                          <p:spTgt spid="17"/>
                                        </p:tgtEl>
                                        <p:attrNameLst>
                                          <p:attrName>ppt_y</p:attrName>
                                        </p:attrNameLst>
                                      </p:cBhvr>
                                      <p:tavLst>
                                        <p:tav tm="0">
                                          <p:val>
                                            <p:strVal val="ppt_y"/>
                                          </p:val>
                                        </p:tav>
                                        <p:tav tm="100000">
                                          <p:val>
                                            <p:strVal val="ppt_y+.1"/>
                                          </p:val>
                                        </p:tav>
                                      </p:tavLst>
                                    </p:anim>
                                    <p:set>
                                      <p:cBhvr>
                                        <p:cTn id="49" dur="1" fill="hold">
                                          <p:stCondLst>
                                            <p:cond delay="499"/>
                                          </p:stCondLst>
                                        </p:cTn>
                                        <p:tgtEl>
                                          <p:spTgt spid="17"/>
                                        </p:tgtEl>
                                        <p:attrNameLst>
                                          <p:attrName>style.visibility</p:attrName>
                                        </p:attrNameLst>
                                      </p:cBhvr>
                                      <p:to>
                                        <p:strVal val="hidden"/>
                                      </p:to>
                                    </p:set>
                                  </p:childTnLst>
                                </p:cTn>
                              </p:par>
                            </p:childTnLst>
                          </p:cTn>
                        </p:par>
                        <p:par>
                          <p:cTn id="50" fill="hold">
                            <p:stCondLst>
                              <p:cond delay="3500"/>
                            </p:stCondLst>
                            <p:childTnLst>
                              <p:par>
                                <p:cTn id="51" presetID="42" presetClass="path" presetSubtype="0" accel="50000" decel="50000" fill="hold" grpId="0" nodeType="afterEffect">
                                  <p:stCondLst>
                                    <p:cond delay="250"/>
                                  </p:stCondLst>
                                  <p:childTnLst>
                                    <p:animMotion origin="layout" path="M -2.22222E-6 -0.00508 L -0.00104 0.15534 " pathEditMode="relative" rAng="0" ptsTypes="AA">
                                      <p:cBhvr>
                                        <p:cTn id="52" dur="1000" fill="hold"/>
                                        <p:tgtEl>
                                          <p:spTgt spid="18"/>
                                        </p:tgtEl>
                                        <p:attrNameLst>
                                          <p:attrName>ppt_x</p:attrName>
                                          <p:attrName>ppt_y</p:attrName>
                                        </p:attrNameLst>
                                      </p:cBhvr>
                                      <p:rCtr x="-52" y="8021"/>
                                    </p:animMotion>
                                  </p:childTnLst>
                                </p:cTn>
                              </p:par>
                              <p:par>
                                <p:cTn id="53" presetID="10" presetClass="exit" presetSubtype="0" fill="hold" grpId="0" nodeType="withEffect">
                                  <p:stCondLst>
                                    <p:cond delay="250"/>
                                  </p:stCondLst>
                                  <p:childTnLst>
                                    <p:animEffect transition="out" filter="fade">
                                      <p:cBhvr>
                                        <p:cTn id="54" dur="1000"/>
                                        <p:tgtEl>
                                          <p:spTgt spid="7"/>
                                        </p:tgtEl>
                                      </p:cBhvr>
                                    </p:animEffect>
                                    <p:set>
                                      <p:cBhvr>
                                        <p:cTn id="55" dur="1" fill="hold">
                                          <p:stCondLst>
                                            <p:cond delay="999"/>
                                          </p:stCondLst>
                                        </p:cTn>
                                        <p:tgtEl>
                                          <p:spTgt spid="7"/>
                                        </p:tgtEl>
                                        <p:attrNameLst>
                                          <p:attrName>style.visibility</p:attrName>
                                        </p:attrNameLst>
                                      </p:cBhvr>
                                      <p:to>
                                        <p:strVal val="hidden"/>
                                      </p:to>
                                    </p:set>
                                  </p:childTnLst>
                                </p:cTn>
                              </p:par>
                            </p:childTnLst>
                          </p:cTn>
                        </p:par>
                        <p:par>
                          <p:cTn id="56" fill="hold">
                            <p:stCondLst>
                              <p:cond delay="4750"/>
                            </p:stCondLst>
                            <p:childTnLst>
                              <p:par>
                                <p:cTn id="57" presetID="22" presetClass="entr" presetSubtype="8" fill="hold" grpId="0" nodeType="afterEffect">
                                  <p:stCondLst>
                                    <p:cond delay="250"/>
                                  </p:stCondLst>
                                  <p:childTnLst>
                                    <p:set>
                                      <p:cBhvr>
                                        <p:cTn id="58" dur="1" fill="hold">
                                          <p:stCondLst>
                                            <p:cond delay="0"/>
                                          </p:stCondLst>
                                        </p:cTn>
                                        <p:tgtEl>
                                          <p:spTgt spid="33"/>
                                        </p:tgtEl>
                                        <p:attrNameLst>
                                          <p:attrName>style.visibility</p:attrName>
                                        </p:attrNameLst>
                                      </p:cBhvr>
                                      <p:to>
                                        <p:strVal val="visible"/>
                                      </p:to>
                                    </p:set>
                                    <p:animEffect transition="in" filter="wipe(left)">
                                      <p:cBhvr>
                                        <p:cTn id="59" dur="500"/>
                                        <p:tgtEl>
                                          <p:spTgt spid="33"/>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xit" presetSubtype="4" fill="hold" grpId="0" nodeType="clickEffect">
                                  <p:stCondLst>
                                    <p:cond delay="0"/>
                                  </p:stCondLst>
                                  <p:childTnLst>
                                    <p:animEffect transition="out" filter="wipe(down)">
                                      <p:cBhvr>
                                        <p:cTn id="63" dur="500"/>
                                        <p:tgtEl>
                                          <p:spTgt spid="13"/>
                                        </p:tgtEl>
                                      </p:cBhvr>
                                    </p:animEffect>
                                    <p:set>
                                      <p:cBhvr>
                                        <p:cTn id="64" dur="1" fill="hold">
                                          <p:stCondLst>
                                            <p:cond delay="499"/>
                                          </p:stCondLst>
                                        </p:cTn>
                                        <p:tgtEl>
                                          <p:spTgt spid="13"/>
                                        </p:tgtEl>
                                        <p:attrNameLst>
                                          <p:attrName>style.visibility</p:attrName>
                                        </p:attrNameLst>
                                      </p:cBhvr>
                                      <p:to>
                                        <p:strVal val="hidden"/>
                                      </p:to>
                                    </p:set>
                                  </p:childTnLst>
                                </p:cTn>
                              </p:par>
                              <p:par>
                                <p:cTn id="65" presetID="10" presetClass="exit" presetSubtype="0" fill="hold" grpId="0" nodeType="withEffect">
                                  <p:stCondLst>
                                    <p:cond delay="250"/>
                                  </p:stCondLst>
                                  <p:childTnLst>
                                    <p:animEffect transition="out" filter="fade">
                                      <p:cBhvr>
                                        <p:cTn id="66" dur="500"/>
                                        <p:tgtEl>
                                          <p:spTgt spid="9"/>
                                        </p:tgtEl>
                                      </p:cBhvr>
                                    </p:animEffect>
                                    <p:set>
                                      <p:cBhvr>
                                        <p:cTn id="67" dur="1" fill="hold">
                                          <p:stCondLst>
                                            <p:cond delay="499"/>
                                          </p:stCondLst>
                                        </p:cTn>
                                        <p:tgtEl>
                                          <p:spTgt spid="9"/>
                                        </p:tgtEl>
                                        <p:attrNameLst>
                                          <p:attrName>style.visibility</p:attrName>
                                        </p:attrNameLst>
                                      </p:cBhvr>
                                      <p:to>
                                        <p:strVal val="hidden"/>
                                      </p:to>
                                    </p:set>
                                  </p:childTnLst>
                                </p:cTn>
                              </p:par>
                            </p:childTnLst>
                          </p:cTn>
                        </p:par>
                        <p:par>
                          <p:cTn id="68" fill="hold">
                            <p:stCondLst>
                              <p:cond delay="750"/>
                            </p:stCondLst>
                            <p:childTnLst>
                              <p:par>
                                <p:cTn id="69" presetID="22" presetClass="exit" presetSubtype="4" fill="hold" grpId="0" nodeType="afterEffect">
                                  <p:stCondLst>
                                    <p:cond delay="0"/>
                                  </p:stCondLst>
                                  <p:childTnLst>
                                    <p:animEffect transition="out" filter="wipe(down)">
                                      <p:cBhvr>
                                        <p:cTn id="70" dur="500"/>
                                        <p:tgtEl>
                                          <p:spTgt spid="14"/>
                                        </p:tgtEl>
                                      </p:cBhvr>
                                    </p:animEffect>
                                    <p:set>
                                      <p:cBhvr>
                                        <p:cTn id="71" dur="1" fill="hold">
                                          <p:stCondLst>
                                            <p:cond delay="499"/>
                                          </p:stCondLst>
                                        </p:cTn>
                                        <p:tgtEl>
                                          <p:spTgt spid="14"/>
                                        </p:tgtEl>
                                        <p:attrNameLst>
                                          <p:attrName>style.visibility</p:attrName>
                                        </p:attrNameLst>
                                      </p:cBhvr>
                                      <p:to>
                                        <p:strVal val="hidden"/>
                                      </p:to>
                                    </p:set>
                                  </p:childTnLst>
                                </p:cTn>
                              </p:par>
                              <p:par>
                                <p:cTn id="72" presetID="10" presetClass="exit" presetSubtype="0" fill="hold" grpId="0" nodeType="withEffect">
                                  <p:stCondLst>
                                    <p:cond delay="0"/>
                                  </p:stCondLst>
                                  <p:childTnLst>
                                    <p:animEffect transition="out" filter="fade">
                                      <p:cBhvr>
                                        <p:cTn id="73" dur="500"/>
                                        <p:tgtEl>
                                          <p:spTgt spid="21"/>
                                        </p:tgtEl>
                                      </p:cBhvr>
                                    </p:animEffect>
                                    <p:set>
                                      <p:cBhvr>
                                        <p:cTn id="74" dur="1" fill="hold">
                                          <p:stCondLst>
                                            <p:cond delay="499"/>
                                          </p:stCondLst>
                                        </p:cTn>
                                        <p:tgtEl>
                                          <p:spTgt spid="21"/>
                                        </p:tgtEl>
                                        <p:attrNameLst>
                                          <p:attrName>style.visibility</p:attrName>
                                        </p:attrNameLst>
                                      </p:cBhvr>
                                      <p:to>
                                        <p:strVal val="hidden"/>
                                      </p:to>
                                    </p:set>
                                  </p:childTnLst>
                                </p:cTn>
                              </p:par>
                            </p:childTnLst>
                          </p:cTn>
                        </p:par>
                        <p:par>
                          <p:cTn id="75" fill="hold">
                            <p:stCondLst>
                              <p:cond delay="1250"/>
                            </p:stCondLst>
                            <p:childTnLst>
                              <p:par>
                                <p:cTn id="76" presetID="10" presetClass="exit" presetSubtype="0" fill="hold" grpId="0" nodeType="afterEffect">
                                  <p:stCondLst>
                                    <p:cond delay="250"/>
                                  </p:stCondLst>
                                  <p:childTnLst>
                                    <p:animEffect transition="out" filter="fade">
                                      <p:cBhvr>
                                        <p:cTn id="77" dur="500"/>
                                        <p:tgtEl>
                                          <p:spTgt spid="19"/>
                                        </p:tgtEl>
                                      </p:cBhvr>
                                    </p:animEffect>
                                    <p:set>
                                      <p:cBhvr>
                                        <p:cTn id="78" dur="1" fill="hold">
                                          <p:stCondLst>
                                            <p:cond delay="499"/>
                                          </p:stCondLst>
                                        </p:cTn>
                                        <p:tgtEl>
                                          <p:spTgt spid="19"/>
                                        </p:tgtEl>
                                        <p:attrNameLst>
                                          <p:attrName>style.visibility</p:attrName>
                                        </p:attrNameLst>
                                      </p:cBhvr>
                                      <p:to>
                                        <p:strVal val="hidden"/>
                                      </p:to>
                                    </p:set>
                                  </p:childTnLst>
                                </p:cTn>
                              </p:par>
                              <p:par>
                                <p:cTn id="79" presetID="10" presetClass="entr" presetSubtype="0" fill="hold" grpId="0" nodeType="withEffect">
                                  <p:stCondLst>
                                    <p:cond delay="250"/>
                                  </p:stCondLst>
                                  <p:childTnLst>
                                    <p:set>
                                      <p:cBhvr>
                                        <p:cTn id="80" dur="1" fill="hold">
                                          <p:stCondLst>
                                            <p:cond delay="0"/>
                                          </p:stCondLst>
                                        </p:cTn>
                                        <p:tgtEl>
                                          <p:spTgt spid="6"/>
                                        </p:tgtEl>
                                        <p:attrNameLst>
                                          <p:attrName>style.visibility</p:attrName>
                                        </p:attrNameLst>
                                      </p:cBhvr>
                                      <p:to>
                                        <p:strVal val="visible"/>
                                      </p:to>
                                    </p:set>
                                    <p:animEffect transition="in" filter="fade">
                                      <p:cBhvr>
                                        <p:cTn id="81" dur="500"/>
                                        <p:tgtEl>
                                          <p:spTgt spid="6"/>
                                        </p:tgtEl>
                                      </p:cBhvr>
                                    </p:animEffect>
                                  </p:childTnLst>
                                </p:cTn>
                              </p:par>
                            </p:childTnLst>
                          </p:cTn>
                        </p:par>
                        <p:par>
                          <p:cTn id="82" fill="hold">
                            <p:stCondLst>
                              <p:cond delay="2000"/>
                            </p:stCondLst>
                            <p:childTnLst>
                              <p:par>
                                <p:cTn id="83" presetID="22" presetClass="entr" presetSubtype="8" fill="hold" grpId="0" nodeType="afterEffect">
                                  <p:stCondLst>
                                    <p:cond delay="500"/>
                                  </p:stCondLst>
                                  <p:childTnLst>
                                    <p:set>
                                      <p:cBhvr>
                                        <p:cTn id="84" dur="1" fill="hold">
                                          <p:stCondLst>
                                            <p:cond delay="0"/>
                                          </p:stCondLst>
                                        </p:cTn>
                                        <p:tgtEl>
                                          <p:spTgt spid="34">
                                            <p:txEl>
                                              <p:pRg st="0" end="0"/>
                                            </p:txEl>
                                          </p:spTgt>
                                        </p:tgtEl>
                                        <p:attrNameLst>
                                          <p:attrName>style.visibility</p:attrName>
                                        </p:attrNameLst>
                                      </p:cBhvr>
                                      <p:to>
                                        <p:strVal val="visible"/>
                                      </p:to>
                                    </p:set>
                                    <p:animEffect transition="in" filter="wipe(left)">
                                      <p:cBhvr>
                                        <p:cTn id="85" dur="500"/>
                                        <p:tgtEl>
                                          <p:spTgt spid="34">
                                            <p:txEl>
                                              <p:pRg st="0" end="0"/>
                                            </p:txEl>
                                          </p:spTgt>
                                        </p:tgtEl>
                                      </p:cBhvr>
                                    </p:animEffect>
                                  </p:childTnLst>
                                </p:cTn>
                              </p:par>
                            </p:childTnLst>
                          </p:cTn>
                        </p:par>
                        <p:par>
                          <p:cTn id="86" fill="hold">
                            <p:stCondLst>
                              <p:cond delay="3000"/>
                            </p:stCondLst>
                            <p:childTnLst>
                              <p:par>
                                <p:cTn id="87" presetID="22" presetClass="entr" presetSubtype="1" fill="hold" grpId="0" nodeType="afterEffect">
                                  <p:stCondLst>
                                    <p:cond delay="500"/>
                                  </p:stCondLst>
                                  <p:childTnLst>
                                    <p:set>
                                      <p:cBhvr>
                                        <p:cTn id="88" dur="1" fill="hold">
                                          <p:stCondLst>
                                            <p:cond delay="0"/>
                                          </p:stCondLst>
                                        </p:cTn>
                                        <p:tgtEl>
                                          <p:spTgt spid="34">
                                            <p:txEl>
                                              <p:pRg st="1" end="1"/>
                                            </p:txEl>
                                          </p:spTgt>
                                        </p:tgtEl>
                                        <p:attrNameLst>
                                          <p:attrName>style.visibility</p:attrName>
                                        </p:attrNameLst>
                                      </p:cBhvr>
                                      <p:to>
                                        <p:strVal val="visible"/>
                                      </p:to>
                                    </p:set>
                                    <p:animEffect transition="in" filter="wipe(up)">
                                      <p:cBhvr>
                                        <p:cTn id="89" dur="1750"/>
                                        <p:tgtEl>
                                          <p:spTgt spid="3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31" grpId="0"/>
      <p:bldP spid="32" grpId="0"/>
      <p:bldP spid="33" grpId="0"/>
      <p:bldP spid="34" grpId="0" uiExpand="1" build="p"/>
      <p:bldP spid="3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理解度チェック問題</a:t>
            </a:r>
            <a:r>
              <a:rPr lang="ja-JP" altLang="en-US" sz="2800" dirty="0" smtClean="0"/>
              <a:t>→</a:t>
            </a:r>
            <a:r>
              <a:rPr lang="ja-JP" altLang="en-US" sz="2800" dirty="0" smtClean="0">
                <a:hlinkClick r:id="rId2" action="ppaction://hlinksldjump"/>
              </a:rPr>
              <a:t>図</a:t>
            </a:r>
            <a:endParaRPr kumimoji="1" lang="ja-JP" altLang="en-US" dirty="0"/>
          </a:p>
        </p:txBody>
      </p:sp>
      <p:sp>
        <p:nvSpPr>
          <p:cNvPr id="10" name="コンテンツ プレースホルダー 9"/>
          <p:cNvSpPr>
            <a:spLocks noGrp="1"/>
          </p:cNvSpPr>
          <p:nvPr>
            <p:ph idx="1"/>
          </p:nvPr>
        </p:nvSpPr>
        <p:spPr/>
        <p:txBody>
          <a:bodyPr>
            <a:normAutofit/>
          </a:bodyPr>
          <a:lstStyle/>
          <a:p>
            <a:r>
              <a:rPr kumimoji="1" lang="ja-JP" altLang="en-US" sz="2400" dirty="0" smtClean="0"/>
              <a:t>設例</a:t>
            </a:r>
            <a:endParaRPr kumimoji="1" lang="en-US" altLang="ja-JP" sz="2400" dirty="0" smtClean="0"/>
          </a:p>
          <a:p>
            <a:pPr lvl="1"/>
            <a:r>
              <a:rPr lang="en-US" altLang="ja-JP" sz="2000" dirty="0"/>
              <a:t>X</a:t>
            </a:r>
            <a:r>
              <a:rPr lang="ja-JP" altLang="ja-JP" sz="2000" dirty="0"/>
              <a:t>から</a:t>
            </a:r>
            <a:r>
              <a:rPr lang="en-US" altLang="ja-JP" sz="2000" dirty="0"/>
              <a:t>Y</a:t>
            </a:r>
            <a:r>
              <a:rPr lang="en-US" altLang="ja-JP" sz="2000" baseline="-25000" dirty="0"/>
              <a:t>1</a:t>
            </a:r>
            <a:r>
              <a:rPr lang="ja-JP" altLang="ja-JP" sz="2000" dirty="0" err="1"/>
              <a:t>，</a:t>
            </a:r>
            <a:r>
              <a:rPr lang="en-US" altLang="ja-JP" sz="2000" dirty="0"/>
              <a:t>Y</a:t>
            </a:r>
            <a:r>
              <a:rPr lang="en-US" altLang="ja-JP" sz="2000" baseline="-25000" dirty="0"/>
              <a:t>2</a:t>
            </a:r>
            <a:r>
              <a:rPr lang="ja-JP" altLang="ja-JP" sz="2000" dirty="0" err="1"/>
              <a:t>，</a:t>
            </a:r>
            <a:r>
              <a:rPr lang="en-US" altLang="ja-JP" sz="2000" dirty="0"/>
              <a:t>Y</a:t>
            </a:r>
            <a:r>
              <a:rPr lang="en-US" altLang="ja-JP" sz="2000" baseline="-25000" dirty="0"/>
              <a:t>3</a:t>
            </a:r>
            <a:r>
              <a:rPr lang="ja-JP" altLang="ja-JP" sz="2000" dirty="0"/>
              <a:t>がそれぞれ，</a:t>
            </a:r>
            <a:r>
              <a:rPr lang="en-US" altLang="ja-JP" sz="2000" dirty="0"/>
              <a:t>300</a:t>
            </a:r>
            <a:r>
              <a:rPr lang="ja-JP" altLang="ja-JP" sz="2000" dirty="0"/>
              <a:t>万円，</a:t>
            </a:r>
            <a:r>
              <a:rPr lang="en-US" altLang="ja-JP" sz="2000" dirty="0"/>
              <a:t>200</a:t>
            </a:r>
            <a:r>
              <a:rPr lang="ja-JP" altLang="ja-JP" sz="2000" dirty="0"/>
              <a:t>万円，</a:t>
            </a:r>
            <a:r>
              <a:rPr lang="en-US" altLang="ja-JP" sz="2000" dirty="0"/>
              <a:t>100</a:t>
            </a:r>
            <a:r>
              <a:rPr lang="ja-JP" altLang="ja-JP" sz="2000" dirty="0"/>
              <a:t>万円を借り受けて，それぞれが，連帯して</a:t>
            </a:r>
            <a:r>
              <a:rPr lang="en-US" altLang="ja-JP" sz="2000" dirty="0"/>
              <a:t>600</a:t>
            </a:r>
            <a:r>
              <a:rPr lang="ja-JP" altLang="ja-JP" sz="2000" dirty="0"/>
              <a:t>万円を弁済することを約した</a:t>
            </a:r>
            <a:r>
              <a:rPr lang="ja-JP" altLang="ja-JP" sz="2000" dirty="0" smtClean="0"/>
              <a:t>。</a:t>
            </a:r>
            <a:endParaRPr lang="en-US" altLang="ja-JP" sz="2000" dirty="0" smtClean="0"/>
          </a:p>
          <a:p>
            <a:r>
              <a:rPr kumimoji="1" lang="ja-JP" altLang="en-US" sz="2400" dirty="0" smtClean="0"/>
              <a:t>問題</a:t>
            </a:r>
            <a:r>
              <a:rPr kumimoji="1" lang="en-US" altLang="ja-JP" sz="2400" dirty="0" smtClean="0"/>
              <a:t>1</a:t>
            </a:r>
          </a:p>
          <a:p>
            <a:pPr lvl="1"/>
            <a:r>
              <a:rPr lang="en-US" altLang="ja-JP" sz="2000" dirty="0"/>
              <a:t>X</a:t>
            </a:r>
            <a:r>
              <a:rPr lang="ja-JP" altLang="ja-JP" sz="2000" dirty="0"/>
              <a:t>が</a:t>
            </a:r>
            <a:r>
              <a:rPr lang="en-US" altLang="ja-JP" sz="2000" dirty="0" smtClean="0"/>
              <a:t>Y</a:t>
            </a:r>
            <a:r>
              <a:rPr lang="en-US" altLang="ja-JP" sz="2000" baseline="-25000" dirty="0" smtClean="0"/>
              <a:t>1</a:t>
            </a:r>
            <a:r>
              <a:rPr lang="ja-JP" altLang="ja-JP" sz="2000" dirty="0" smtClean="0"/>
              <a:t>に</a:t>
            </a:r>
            <a:r>
              <a:rPr lang="ja-JP" altLang="ja-JP" sz="2000" dirty="0"/>
              <a:t>対して連帯債務の全額を免除したとする。</a:t>
            </a:r>
            <a:r>
              <a:rPr lang="en-US" altLang="ja-JP" sz="2000" dirty="0"/>
              <a:t>Y</a:t>
            </a:r>
            <a:r>
              <a:rPr lang="en-US" altLang="ja-JP" sz="2000" baseline="-25000" dirty="0"/>
              <a:t>1</a:t>
            </a:r>
            <a:r>
              <a:rPr lang="ja-JP" altLang="ja-JP" sz="2000" dirty="0" err="1"/>
              <a:t>，</a:t>
            </a:r>
            <a:r>
              <a:rPr lang="en-US" altLang="ja-JP" sz="2000" dirty="0"/>
              <a:t>Y</a:t>
            </a:r>
            <a:r>
              <a:rPr lang="en-US" altLang="ja-JP" sz="2000" baseline="-25000" dirty="0"/>
              <a:t>2</a:t>
            </a:r>
            <a:r>
              <a:rPr lang="ja-JP" altLang="ja-JP" sz="2000" dirty="0" err="1"/>
              <a:t>，</a:t>
            </a:r>
            <a:r>
              <a:rPr lang="en-US" altLang="ja-JP" sz="2000" dirty="0"/>
              <a:t>Y</a:t>
            </a:r>
            <a:r>
              <a:rPr lang="en-US" altLang="ja-JP" sz="2000" baseline="-25000" dirty="0"/>
              <a:t>3</a:t>
            </a:r>
            <a:r>
              <a:rPr lang="ja-JP" altLang="ja-JP" sz="2000" dirty="0"/>
              <a:t>は，</a:t>
            </a:r>
            <a:r>
              <a:rPr lang="en-US" altLang="ja-JP" sz="2000" dirty="0"/>
              <a:t>X</a:t>
            </a:r>
            <a:r>
              <a:rPr lang="ja-JP" altLang="ja-JP" sz="2000" dirty="0"/>
              <a:t>に対して，それぞれ，どのような債務を負担するか</a:t>
            </a:r>
            <a:r>
              <a:rPr lang="ja-JP" altLang="ja-JP" sz="2000" dirty="0" smtClean="0"/>
              <a:t>。</a:t>
            </a:r>
            <a:r>
              <a:rPr lang="en-US" altLang="ja-JP" sz="2000" dirty="0" smtClean="0"/>
              <a:t/>
            </a:r>
            <a:br>
              <a:rPr lang="en-US" altLang="ja-JP" sz="2000" dirty="0" smtClean="0"/>
            </a:br>
            <a:r>
              <a:rPr lang="ja-JP" altLang="en-US" sz="2000" dirty="0" smtClean="0"/>
              <a:t>（</a:t>
            </a:r>
            <a:r>
              <a:rPr lang="ja-JP" altLang="ja-JP" sz="2000" dirty="0" smtClean="0"/>
              <a:t>全額</a:t>
            </a:r>
            <a:r>
              <a:rPr lang="ja-JP" altLang="ja-JP" sz="2000" dirty="0"/>
              <a:t>○○○万円（負担部分○○○万円，保証部分○○○万円）という形式</a:t>
            </a:r>
            <a:r>
              <a:rPr lang="ja-JP" altLang="ja-JP" sz="2000" dirty="0" smtClean="0"/>
              <a:t>で</a:t>
            </a:r>
            <a:r>
              <a:rPr lang="ja-JP" altLang="en-US" sz="2000" dirty="0" smtClean="0"/>
              <a:t>解答したのち，その理由をアイラック（</a:t>
            </a:r>
            <a:r>
              <a:rPr lang="en-US" altLang="ja-JP" sz="2000" dirty="0" smtClean="0"/>
              <a:t>IRAC</a:t>
            </a:r>
            <a:r>
              <a:rPr lang="ja-JP" altLang="en-US" sz="2000" dirty="0" smtClean="0"/>
              <a:t>）で述べること）。</a:t>
            </a:r>
            <a:endParaRPr kumimoji="1" lang="en-US" altLang="ja-JP" sz="2000" dirty="0" smtClean="0"/>
          </a:p>
          <a:p>
            <a:r>
              <a:rPr lang="ja-JP" altLang="en-US" sz="2400" dirty="0" smtClean="0"/>
              <a:t>問題</a:t>
            </a:r>
            <a:r>
              <a:rPr lang="en-US" altLang="ja-JP" sz="2400" dirty="0" smtClean="0"/>
              <a:t>2</a:t>
            </a:r>
          </a:p>
          <a:p>
            <a:pPr lvl="1"/>
            <a:r>
              <a:rPr lang="ja-JP" altLang="ja-JP" sz="2000" dirty="0"/>
              <a:t>問題</a:t>
            </a:r>
            <a:r>
              <a:rPr lang="en-US" altLang="ja-JP" sz="2000" dirty="0"/>
              <a:t>1-1</a:t>
            </a:r>
            <a:r>
              <a:rPr lang="ja-JP" altLang="ja-JP" sz="2000" dirty="0"/>
              <a:t>において，</a:t>
            </a:r>
            <a:r>
              <a:rPr lang="en-US" altLang="ja-JP" sz="2000" dirty="0" smtClean="0"/>
              <a:t>Y</a:t>
            </a:r>
            <a:r>
              <a:rPr lang="en-US" altLang="ja-JP" sz="2000" baseline="-25000" dirty="0" smtClean="0"/>
              <a:t>2</a:t>
            </a:r>
            <a:r>
              <a:rPr lang="ja-JP" altLang="ja-JP" sz="2000" dirty="0" smtClean="0"/>
              <a:t>が</a:t>
            </a:r>
            <a:r>
              <a:rPr lang="ja-JP" altLang="ja-JP" sz="2000" dirty="0"/>
              <a:t>免除後の連帯債務の全額を</a:t>
            </a:r>
            <a:r>
              <a:rPr lang="en-US" altLang="ja-JP" sz="2000" dirty="0"/>
              <a:t>X</a:t>
            </a:r>
            <a:r>
              <a:rPr lang="ja-JP" altLang="ja-JP" sz="2000" dirty="0"/>
              <a:t>に弁済したとする。この場合，</a:t>
            </a:r>
            <a:r>
              <a:rPr lang="en-US" altLang="ja-JP" sz="2000" dirty="0" smtClean="0"/>
              <a:t>Y</a:t>
            </a:r>
            <a:r>
              <a:rPr lang="en-US" altLang="ja-JP" sz="2000" baseline="-25000" dirty="0" smtClean="0"/>
              <a:t>2</a:t>
            </a:r>
            <a:r>
              <a:rPr lang="ja-JP" altLang="ja-JP" sz="2000" dirty="0" smtClean="0"/>
              <a:t>は</a:t>
            </a:r>
            <a:r>
              <a:rPr lang="ja-JP" altLang="ja-JP" sz="2000" dirty="0"/>
              <a:t>，他の連帯債務者に対して，いくら求償することができるか。</a:t>
            </a:r>
            <a:endParaRPr kumimoji="1" lang="ja-JP" altLang="en-US" sz="2000" dirty="0"/>
          </a:p>
        </p:txBody>
      </p:sp>
      <p:sp>
        <p:nvSpPr>
          <p:cNvPr id="7" name="日付プレースホルダー 6"/>
          <p:cNvSpPr>
            <a:spLocks noGrp="1"/>
          </p:cNvSpPr>
          <p:nvPr>
            <p:ph type="dt" sz="half" idx="10"/>
          </p:nvPr>
        </p:nvSpPr>
        <p:spPr/>
        <p:txBody>
          <a:bodyPr/>
          <a:lstStyle/>
          <a:p>
            <a:r>
              <a:rPr kumimoji="1" lang="en-US" altLang="ja-JP" smtClean="0"/>
              <a:t>2014/7/8</a:t>
            </a:r>
            <a:endParaRPr kumimoji="1" lang="ja-JP" altLang="en-US"/>
          </a:p>
        </p:txBody>
      </p:sp>
      <p:sp>
        <p:nvSpPr>
          <p:cNvPr id="8" name="フッター プレースホルダー 7"/>
          <p:cNvSpPr>
            <a:spLocks noGrp="1"/>
          </p:cNvSpPr>
          <p:nvPr>
            <p:ph type="ftr" sz="quarter" idx="11"/>
          </p:nvPr>
        </p:nvSpPr>
        <p:spPr/>
        <p:txBody>
          <a:bodyPr/>
          <a:lstStyle/>
          <a:p>
            <a:r>
              <a:rPr lang="en-US" altLang="ja-JP" smtClean="0"/>
              <a:t>Lecture on Obligation 2014</a:t>
            </a:r>
            <a:endParaRPr lang="ja-JP" altLang="en-US" dirty="0" smtClean="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27</a:t>
            </a:fld>
            <a:endParaRPr kumimoji="1" lang="ja-JP" altLang="en-US"/>
          </a:p>
        </p:txBody>
      </p:sp>
    </p:spTree>
    <p:extLst>
      <p:ext uri="{BB962C8B-B14F-4D97-AF65-F5344CB8AC3E}">
        <p14:creationId xmlns:p14="http://schemas.microsoft.com/office/powerpoint/2010/main" val="232581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up)">
                                      <p:cBhvr>
                                        <p:cTn id="7" dur="10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wipe(up)">
                                      <p:cBhvr>
                                        <p:cTn id="12" dur="15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animEffect transition="in" filter="wipe(up)">
                                      <p:cBhvr>
                                        <p:cTn id="17" dur="10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200" dirty="0" smtClean="0"/>
              <a:t>一部（半額）免除</a:t>
            </a:r>
            <a:r>
              <a:rPr lang="ja-JP" altLang="en-US" sz="3200" dirty="0"/>
              <a:t>の場合の絶対的</a:t>
            </a:r>
            <a:r>
              <a:rPr lang="ja-JP" altLang="en-US" sz="3200" dirty="0" smtClean="0"/>
              <a:t>効力（</a:t>
            </a:r>
            <a:r>
              <a:rPr lang="en-US" altLang="ja-JP" sz="3200" dirty="0" smtClean="0"/>
              <a:t>1/3</a:t>
            </a:r>
            <a:r>
              <a:rPr lang="ja-JP" altLang="en-US" sz="3200" dirty="0"/>
              <a:t>）</a:t>
            </a:r>
            <a:r>
              <a:rPr lang="en-US" altLang="ja-JP" sz="3200" dirty="0"/>
              <a:t/>
            </a:r>
            <a:br>
              <a:rPr lang="en-US" altLang="ja-JP" sz="3200" dirty="0"/>
            </a:br>
            <a:r>
              <a:rPr lang="ja-JP" altLang="en-US" sz="3200" dirty="0"/>
              <a:t>柚木説</a:t>
            </a:r>
            <a:r>
              <a:rPr lang="en-US" altLang="ja-JP" sz="3200" dirty="0"/>
              <a:t>(</a:t>
            </a:r>
            <a:r>
              <a:rPr lang="ja-JP" altLang="en-US" sz="3200" dirty="0">
                <a:hlinkClick r:id="rId2" action="ppaction://hlinksldjump"/>
              </a:rPr>
              <a:t>債務から免除</a:t>
            </a:r>
            <a:r>
              <a:rPr lang="en-US" altLang="ja-JP" sz="3200" dirty="0" smtClean="0"/>
              <a:t>)</a:t>
            </a:r>
            <a:r>
              <a:rPr lang="ja-JP" altLang="en-US" sz="2000" dirty="0" smtClean="0"/>
              <a:t>←相互保証理論で説明可能</a:t>
            </a:r>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28</a:t>
            </a:fld>
            <a:endParaRPr kumimoji="1" lang="ja-JP" altLang="en-US"/>
          </a:p>
        </p:txBody>
      </p:sp>
      <p:sp>
        <p:nvSpPr>
          <p:cNvPr id="6" name="円/楕円 5"/>
          <p:cNvSpPr/>
          <p:nvPr/>
        </p:nvSpPr>
        <p:spPr>
          <a:xfrm>
            <a:off x="3131840" y="5322912"/>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smtClean="0">
                <a:latin typeface="Times New Roman" pitchFamily="18" charset="0"/>
                <a:cs typeface="Times New Roman" pitchFamily="18" charset="0"/>
              </a:rPr>
              <a:t>600</a:t>
            </a:r>
            <a:r>
              <a:rPr lang="ja-JP" altLang="en-US" b="1"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300</a:t>
            </a:r>
            <a:endParaRPr kumimoji="1" lang="ja-JP" altLang="en-US" b="1" dirty="0">
              <a:latin typeface="Times New Roman" pitchFamily="18" charset="0"/>
              <a:cs typeface="Times New Roman" pitchFamily="18" charset="0"/>
            </a:endParaRPr>
          </a:p>
        </p:txBody>
      </p:sp>
      <p:sp>
        <p:nvSpPr>
          <p:cNvPr id="7" name="上矢印 6"/>
          <p:cNvSpPr/>
          <p:nvPr/>
        </p:nvSpPr>
        <p:spPr>
          <a:xfrm rot="3205735">
            <a:off x="6278048" y="4348542"/>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8" name="上矢印 7"/>
          <p:cNvSpPr/>
          <p:nvPr/>
        </p:nvSpPr>
        <p:spPr>
          <a:xfrm>
            <a:off x="4329684" y="4619582"/>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9" name="上矢印 8"/>
          <p:cNvSpPr/>
          <p:nvPr/>
        </p:nvSpPr>
        <p:spPr>
          <a:xfrm rot="18487026">
            <a:off x="2407728" y="4400751"/>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10" name="正方形/長方形 9"/>
          <p:cNvSpPr/>
          <p:nvPr/>
        </p:nvSpPr>
        <p:spPr>
          <a:xfrm>
            <a:off x="6753944" y="4149298"/>
            <a:ext cx="1418456" cy="50405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負担部分</a:t>
            </a:r>
            <a:endParaRPr kumimoji="1" lang="en-US" altLang="ja-JP" sz="1400" b="1" dirty="0" smtClean="0"/>
          </a:p>
          <a:p>
            <a:pPr algn="ctr"/>
            <a:r>
              <a:rPr lang="en-US" altLang="ja-JP" sz="1400" dirty="0"/>
              <a:t>100</a:t>
            </a:r>
            <a:endParaRPr kumimoji="1" lang="ja-JP" altLang="en-US" sz="1400" dirty="0"/>
          </a:p>
        </p:txBody>
      </p:sp>
      <p:sp>
        <p:nvSpPr>
          <p:cNvPr id="11" name="正方形/長方形 10"/>
          <p:cNvSpPr/>
          <p:nvPr/>
        </p:nvSpPr>
        <p:spPr>
          <a:xfrm>
            <a:off x="3851920" y="3933274"/>
            <a:ext cx="1418456" cy="72008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負担部分</a:t>
            </a:r>
            <a:endParaRPr lang="en-US" altLang="ja-JP" sz="1600" b="1" dirty="0"/>
          </a:p>
          <a:p>
            <a:pPr algn="ctr"/>
            <a:r>
              <a:rPr lang="en-US" altLang="ja-JP" sz="1600" dirty="0"/>
              <a:t>200</a:t>
            </a:r>
            <a:endParaRPr lang="ja-JP" altLang="en-US" sz="1600" dirty="0"/>
          </a:p>
        </p:txBody>
      </p:sp>
      <p:sp>
        <p:nvSpPr>
          <p:cNvPr id="12" name="正方形/長方形 11"/>
          <p:cNvSpPr/>
          <p:nvPr/>
        </p:nvSpPr>
        <p:spPr>
          <a:xfrm>
            <a:off x="971600" y="3609238"/>
            <a:ext cx="1418456" cy="104411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300</a:t>
            </a:r>
            <a:endParaRPr kumimoji="1" lang="ja-JP" altLang="en-US" sz="1600" dirty="0"/>
          </a:p>
        </p:txBody>
      </p:sp>
      <p:sp>
        <p:nvSpPr>
          <p:cNvPr id="13" name="正方形/長方形 12"/>
          <p:cNvSpPr/>
          <p:nvPr/>
        </p:nvSpPr>
        <p:spPr>
          <a:xfrm>
            <a:off x="971600" y="2853154"/>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a:t>200</a:t>
            </a:r>
            <a:endParaRPr kumimoji="1" lang="ja-JP" altLang="en-US" sz="1600" dirty="0"/>
          </a:p>
        </p:txBody>
      </p:sp>
      <p:sp>
        <p:nvSpPr>
          <p:cNvPr id="14" name="正方形/長方形 13"/>
          <p:cNvSpPr/>
          <p:nvPr/>
        </p:nvSpPr>
        <p:spPr>
          <a:xfrm>
            <a:off x="968742"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保証部分</a:t>
            </a:r>
            <a:endParaRPr kumimoji="1" lang="en-US" altLang="ja-JP" sz="1400" b="1" dirty="0" smtClean="0"/>
          </a:p>
          <a:p>
            <a:pPr algn="ctr"/>
            <a:r>
              <a:rPr lang="en-US" altLang="ja-JP" sz="1400" dirty="0" smtClean="0"/>
              <a:t>100</a:t>
            </a:r>
            <a:endParaRPr kumimoji="1" lang="ja-JP" altLang="en-US" sz="1400" dirty="0"/>
          </a:p>
        </p:txBody>
      </p:sp>
      <p:sp>
        <p:nvSpPr>
          <p:cNvPr id="15" name="正方形/長方形 14"/>
          <p:cNvSpPr/>
          <p:nvPr/>
        </p:nvSpPr>
        <p:spPr>
          <a:xfrm>
            <a:off x="3851920" y="2853154"/>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6" name="正方形/長方形 15"/>
          <p:cNvSpPr/>
          <p:nvPr/>
        </p:nvSpPr>
        <p:spPr>
          <a:xfrm>
            <a:off x="3853668"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lang="ja-JP" altLang="en-US" sz="1400" b="1" dirty="0" smtClean="0"/>
              <a:t>保証</a:t>
            </a:r>
            <a:r>
              <a:rPr lang="ja-JP" altLang="en-US" sz="1400" b="1" dirty="0"/>
              <a:t>部分</a:t>
            </a:r>
            <a:endParaRPr lang="en-US" altLang="ja-JP" sz="1400" b="1" dirty="0"/>
          </a:p>
          <a:p>
            <a:pPr algn="ctr"/>
            <a:r>
              <a:rPr lang="en-US" altLang="ja-JP" sz="1400" dirty="0" smtClean="0"/>
              <a:t>100</a:t>
            </a:r>
            <a:endParaRPr lang="ja-JP" altLang="en-US" sz="1400" dirty="0"/>
          </a:p>
        </p:txBody>
      </p:sp>
      <p:sp>
        <p:nvSpPr>
          <p:cNvPr id="17" name="正方形/長方形 16"/>
          <p:cNvSpPr/>
          <p:nvPr/>
        </p:nvSpPr>
        <p:spPr>
          <a:xfrm>
            <a:off x="6752196" y="3069178"/>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8" name="正方形/長方形 17"/>
          <p:cNvSpPr/>
          <p:nvPr/>
        </p:nvSpPr>
        <p:spPr>
          <a:xfrm>
            <a:off x="6752196" y="2349098"/>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a:t>
            </a:r>
            <a:r>
              <a:rPr lang="ja-JP" altLang="en-US" sz="1600" b="1" dirty="0"/>
              <a:t>部分</a:t>
            </a:r>
            <a:endParaRPr lang="en-US" altLang="ja-JP" sz="1600" b="1" dirty="0"/>
          </a:p>
          <a:p>
            <a:pPr algn="ctr"/>
            <a:r>
              <a:rPr lang="en-US" altLang="ja-JP" sz="1600" dirty="0"/>
              <a:t>200</a:t>
            </a:r>
            <a:endParaRPr lang="ja-JP" altLang="en-US" sz="1600" dirty="0"/>
          </a:p>
        </p:txBody>
      </p:sp>
      <p:sp>
        <p:nvSpPr>
          <p:cNvPr id="19" name="円/楕円 18"/>
          <p:cNvSpPr/>
          <p:nvPr/>
        </p:nvSpPr>
        <p:spPr>
          <a:xfrm>
            <a:off x="3131840" y="5318654"/>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endParaRPr kumimoji="1" lang="ja-JP" altLang="en-US" b="1" dirty="0">
              <a:latin typeface="Times New Roman" pitchFamily="18" charset="0"/>
              <a:cs typeface="Times New Roman" pitchFamily="18" charset="0"/>
            </a:endParaRPr>
          </a:p>
        </p:txBody>
      </p:sp>
      <p:sp>
        <p:nvSpPr>
          <p:cNvPr id="20" name="上矢印 19"/>
          <p:cNvSpPr/>
          <p:nvPr/>
        </p:nvSpPr>
        <p:spPr>
          <a:xfrm rot="18487026">
            <a:off x="2082094" y="4322847"/>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300</a:t>
            </a:r>
            <a:endParaRPr kumimoji="1" lang="ja-JP" altLang="en-US" sz="1200" dirty="0"/>
          </a:p>
        </p:txBody>
      </p:sp>
      <p:sp>
        <p:nvSpPr>
          <p:cNvPr id="21" name="上矢印 20"/>
          <p:cNvSpPr/>
          <p:nvPr/>
        </p:nvSpPr>
        <p:spPr>
          <a:xfrm rot="18487026">
            <a:off x="2754207" y="4409800"/>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2" name="上矢印 21"/>
          <p:cNvSpPr/>
          <p:nvPr/>
        </p:nvSpPr>
        <p:spPr>
          <a:xfrm>
            <a:off x="3960803" y="4619582"/>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smtClean="0"/>
              <a:t>200</a:t>
            </a:r>
            <a:endParaRPr kumimoji="1" lang="ja-JP" altLang="en-US" sz="1200" dirty="0"/>
          </a:p>
        </p:txBody>
      </p:sp>
      <p:sp>
        <p:nvSpPr>
          <p:cNvPr id="23" name="上矢印 22"/>
          <p:cNvSpPr/>
          <p:nvPr/>
        </p:nvSpPr>
        <p:spPr>
          <a:xfrm>
            <a:off x="4716016" y="4619582"/>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4" name="上矢印 23"/>
          <p:cNvSpPr/>
          <p:nvPr/>
        </p:nvSpPr>
        <p:spPr>
          <a:xfrm rot="3205735">
            <a:off x="5918814" y="4383877"/>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100</a:t>
            </a:r>
            <a:endParaRPr kumimoji="1" lang="ja-JP" altLang="en-US" sz="1200" dirty="0"/>
          </a:p>
        </p:txBody>
      </p:sp>
      <p:sp>
        <p:nvSpPr>
          <p:cNvPr id="25" name="上矢印 24"/>
          <p:cNvSpPr/>
          <p:nvPr/>
        </p:nvSpPr>
        <p:spPr>
          <a:xfrm rot="3205735">
            <a:off x="6613118" y="4274577"/>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26" name="テキスト ボックス 25"/>
          <p:cNvSpPr txBox="1"/>
          <p:nvPr/>
        </p:nvSpPr>
        <p:spPr>
          <a:xfrm>
            <a:off x="971600"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27" name="テキスト ボックス 26"/>
          <p:cNvSpPr txBox="1"/>
          <p:nvPr/>
        </p:nvSpPr>
        <p:spPr>
          <a:xfrm>
            <a:off x="3873624"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28" name="テキスト ボックス 27"/>
          <p:cNvSpPr txBox="1"/>
          <p:nvPr/>
        </p:nvSpPr>
        <p:spPr>
          <a:xfrm>
            <a:off x="6753944"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cxnSp>
        <p:nvCxnSpPr>
          <p:cNvPr id="29" name="直線コネクタ 28"/>
          <p:cNvCxnSpPr/>
          <p:nvPr/>
        </p:nvCxnSpPr>
        <p:spPr>
          <a:xfrm flipH="1">
            <a:off x="968742" y="3609238"/>
            <a:ext cx="1421314" cy="104411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968742" y="3609238"/>
            <a:ext cx="1421314" cy="104411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971600"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300</a:t>
            </a:r>
            <a:endParaRPr kumimoji="1" lang="ja-JP" altLang="en-US" dirty="0"/>
          </a:p>
        </p:txBody>
      </p:sp>
      <p:sp>
        <p:nvSpPr>
          <p:cNvPr id="32" name="テキスト ボックス 31"/>
          <p:cNvSpPr txBox="1"/>
          <p:nvPr/>
        </p:nvSpPr>
        <p:spPr>
          <a:xfrm>
            <a:off x="3867262"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300</a:t>
            </a:r>
            <a:endParaRPr kumimoji="1" lang="ja-JP" altLang="en-US" dirty="0"/>
          </a:p>
        </p:txBody>
      </p:sp>
      <p:sp>
        <p:nvSpPr>
          <p:cNvPr id="33" name="テキスト ボックス 32"/>
          <p:cNvSpPr txBox="1"/>
          <p:nvPr/>
        </p:nvSpPr>
        <p:spPr>
          <a:xfrm>
            <a:off x="6819590"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300</a:t>
            </a:r>
            <a:endParaRPr kumimoji="1" lang="ja-JP" altLang="en-US" dirty="0"/>
          </a:p>
        </p:txBody>
      </p:sp>
    </p:spTree>
    <p:extLst>
      <p:ext uri="{BB962C8B-B14F-4D97-AF65-F5344CB8AC3E}">
        <p14:creationId xmlns:p14="http://schemas.microsoft.com/office/powerpoint/2010/main" val="311834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up)">
                                      <p:cBhvr>
                                        <p:cTn id="7" dur="500"/>
                                        <p:tgtEl>
                                          <p:spTgt spid="2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up)">
                                      <p:cBhvr>
                                        <p:cTn id="11" dur="500"/>
                                        <p:tgtEl>
                                          <p:spTgt spid="3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xit" presetSubtype="4" fill="hold" grpId="0" nodeType="clickEffect">
                                  <p:stCondLst>
                                    <p:cond delay="0"/>
                                  </p:stCondLst>
                                  <p:childTnLst>
                                    <p:animEffect transition="out" filter="wipe(down)">
                                      <p:cBhvr>
                                        <p:cTn id="15" dur="1000"/>
                                        <p:tgtEl>
                                          <p:spTgt spid="12"/>
                                        </p:tgtEl>
                                      </p:cBhvr>
                                    </p:animEffect>
                                    <p:set>
                                      <p:cBhvr>
                                        <p:cTn id="16" dur="1" fill="hold">
                                          <p:stCondLst>
                                            <p:cond delay="999"/>
                                          </p:stCondLst>
                                        </p:cTn>
                                        <p:tgtEl>
                                          <p:spTgt spid="12"/>
                                        </p:tgtEl>
                                        <p:attrNameLst>
                                          <p:attrName>style.visibility</p:attrName>
                                        </p:attrNameLst>
                                      </p:cBhvr>
                                      <p:to>
                                        <p:strVal val="hidden"/>
                                      </p:to>
                                    </p:set>
                                  </p:childTnLst>
                                </p:cTn>
                              </p:par>
                              <p:par>
                                <p:cTn id="17" presetID="10" presetClass="exit" presetSubtype="0" fill="hold" grpId="0" nodeType="withEffect">
                                  <p:stCondLst>
                                    <p:cond delay="250"/>
                                  </p:stCondLst>
                                  <p:childTnLst>
                                    <p:animEffect transition="out" filter="fade">
                                      <p:cBhvr>
                                        <p:cTn id="18" dur="1000"/>
                                        <p:tgtEl>
                                          <p:spTgt spid="20"/>
                                        </p:tgtEl>
                                      </p:cBhvr>
                                    </p:animEffect>
                                    <p:set>
                                      <p:cBhvr>
                                        <p:cTn id="19" dur="1" fill="hold">
                                          <p:stCondLst>
                                            <p:cond delay="999"/>
                                          </p:stCondLst>
                                        </p:cTn>
                                        <p:tgtEl>
                                          <p:spTgt spid="20"/>
                                        </p:tgtEl>
                                        <p:attrNameLst>
                                          <p:attrName>style.visibility</p:attrName>
                                        </p:attrNameLst>
                                      </p:cBhvr>
                                      <p:to>
                                        <p:strVal val="hidden"/>
                                      </p:to>
                                    </p:set>
                                  </p:childTnLst>
                                </p:cTn>
                              </p:par>
                            </p:childTnLst>
                          </p:cTn>
                        </p:par>
                        <p:par>
                          <p:cTn id="20" fill="hold">
                            <p:stCondLst>
                              <p:cond delay="1250"/>
                            </p:stCondLst>
                            <p:childTnLst>
                              <p:par>
                                <p:cTn id="21" presetID="42" presetClass="exit" presetSubtype="0" fill="hold" grpId="0" nodeType="afterEffect">
                                  <p:stCondLst>
                                    <p:cond delay="250"/>
                                  </p:stCondLst>
                                  <p:childTnLst>
                                    <p:animEffect transition="out" filter="fade">
                                      <p:cBhvr>
                                        <p:cTn id="22" dur="1000"/>
                                        <p:tgtEl>
                                          <p:spTgt spid="15"/>
                                        </p:tgtEl>
                                      </p:cBhvr>
                                    </p:animEffect>
                                    <p:anim calcmode="lin" valueType="num">
                                      <p:cBhvr>
                                        <p:cTn id="23" dur="1000"/>
                                        <p:tgtEl>
                                          <p:spTgt spid="15"/>
                                        </p:tgtEl>
                                        <p:attrNameLst>
                                          <p:attrName>ppt_x</p:attrName>
                                        </p:attrNameLst>
                                      </p:cBhvr>
                                      <p:tavLst>
                                        <p:tav tm="0">
                                          <p:val>
                                            <p:strVal val="ppt_x"/>
                                          </p:val>
                                        </p:tav>
                                        <p:tav tm="100000">
                                          <p:val>
                                            <p:strVal val="ppt_x"/>
                                          </p:val>
                                        </p:tav>
                                      </p:tavLst>
                                    </p:anim>
                                    <p:anim calcmode="lin" valueType="num">
                                      <p:cBhvr>
                                        <p:cTn id="24" dur="1000"/>
                                        <p:tgtEl>
                                          <p:spTgt spid="15"/>
                                        </p:tgtEl>
                                        <p:attrNameLst>
                                          <p:attrName>ppt_y</p:attrName>
                                        </p:attrNameLst>
                                      </p:cBhvr>
                                      <p:tavLst>
                                        <p:tav tm="0">
                                          <p:val>
                                            <p:strVal val="ppt_y"/>
                                          </p:val>
                                        </p:tav>
                                        <p:tav tm="100000">
                                          <p:val>
                                            <p:strVal val="ppt_y+.1"/>
                                          </p:val>
                                        </p:tav>
                                      </p:tavLst>
                                    </p:anim>
                                    <p:set>
                                      <p:cBhvr>
                                        <p:cTn id="25" dur="1" fill="hold">
                                          <p:stCondLst>
                                            <p:cond delay="999"/>
                                          </p:stCondLst>
                                        </p:cTn>
                                        <p:tgtEl>
                                          <p:spTgt spid="15"/>
                                        </p:tgtEl>
                                        <p:attrNameLst>
                                          <p:attrName>style.visibility</p:attrName>
                                        </p:attrNameLst>
                                      </p:cBhvr>
                                      <p:to>
                                        <p:strVal val="hidden"/>
                                      </p:to>
                                    </p:set>
                                  </p:childTnLst>
                                </p:cTn>
                              </p:par>
                            </p:childTnLst>
                          </p:cTn>
                        </p:par>
                        <p:par>
                          <p:cTn id="26" fill="hold">
                            <p:stCondLst>
                              <p:cond delay="2500"/>
                            </p:stCondLst>
                            <p:childTnLst>
                              <p:par>
                                <p:cTn id="27" presetID="42" presetClass="path" presetSubtype="0" accel="50000" decel="50000" fill="hold" grpId="0" nodeType="afterEffect">
                                  <p:stCondLst>
                                    <p:cond delay="250"/>
                                  </p:stCondLst>
                                  <p:childTnLst>
                                    <p:animMotion origin="layout" path="M 1.66667E-6 0.00254 L 0.00104 0.15765 " pathEditMode="relative" rAng="0" ptsTypes="AA">
                                      <p:cBhvr>
                                        <p:cTn id="28" dur="2000" fill="hold"/>
                                        <p:tgtEl>
                                          <p:spTgt spid="16"/>
                                        </p:tgtEl>
                                        <p:attrNameLst>
                                          <p:attrName>ppt_x</p:attrName>
                                          <p:attrName>ppt_y</p:attrName>
                                        </p:attrNameLst>
                                      </p:cBhvr>
                                      <p:rCtr x="52" y="7744"/>
                                    </p:animMotion>
                                  </p:childTnLst>
                                </p:cTn>
                              </p:par>
                              <p:par>
                                <p:cTn id="29" presetID="10" presetClass="exit" presetSubtype="0" fill="hold" grpId="0" nodeType="withEffect">
                                  <p:stCondLst>
                                    <p:cond delay="250"/>
                                  </p:stCondLst>
                                  <p:childTnLst>
                                    <p:animEffect transition="out" filter="fade">
                                      <p:cBhvr>
                                        <p:cTn id="30" dur="1000"/>
                                        <p:tgtEl>
                                          <p:spTgt spid="8"/>
                                        </p:tgtEl>
                                      </p:cBhvr>
                                    </p:animEffect>
                                    <p:set>
                                      <p:cBhvr>
                                        <p:cTn id="31" dur="1" fill="hold">
                                          <p:stCondLst>
                                            <p:cond delay="999"/>
                                          </p:stCondLst>
                                        </p:cTn>
                                        <p:tgtEl>
                                          <p:spTgt spid="8"/>
                                        </p:tgtEl>
                                        <p:attrNameLst>
                                          <p:attrName>style.visibility</p:attrName>
                                        </p:attrNameLst>
                                      </p:cBhvr>
                                      <p:to>
                                        <p:strVal val="hidden"/>
                                      </p:to>
                                    </p:set>
                                  </p:childTnLst>
                                </p:cTn>
                              </p:par>
                            </p:childTnLst>
                          </p:cTn>
                        </p:par>
                        <p:par>
                          <p:cTn id="32" fill="hold">
                            <p:stCondLst>
                              <p:cond delay="4750"/>
                            </p:stCondLst>
                            <p:childTnLst>
                              <p:par>
                                <p:cTn id="33" presetID="22" presetClass="entr" presetSubtype="8" fill="hold" grpId="0" nodeType="afterEffect">
                                  <p:stCondLst>
                                    <p:cond delay="250"/>
                                  </p:stCondLst>
                                  <p:childTnLst>
                                    <p:set>
                                      <p:cBhvr>
                                        <p:cTn id="34" dur="1" fill="hold">
                                          <p:stCondLst>
                                            <p:cond delay="0"/>
                                          </p:stCondLst>
                                        </p:cTn>
                                        <p:tgtEl>
                                          <p:spTgt spid="32"/>
                                        </p:tgtEl>
                                        <p:attrNameLst>
                                          <p:attrName>style.visibility</p:attrName>
                                        </p:attrNameLst>
                                      </p:cBhvr>
                                      <p:to>
                                        <p:strVal val="visible"/>
                                      </p:to>
                                    </p:set>
                                    <p:animEffect transition="in" filter="wipe(left)">
                                      <p:cBhvr>
                                        <p:cTn id="35" dur="1000"/>
                                        <p:tgtEl>
                                          <p:spTgt spid="32"/>
                                        </p:tgtEl>
                                      </p:cBhvr>
                                    </p:animEffect>
                                  </p:childTnLst>
                                </p:cTn>
                              </p:par>
                            </p:childTnLst>
                          </p:cTn>
                        </p:par>
                        <p:par>
                          <p:cTn id="36" fill="hold">
                            <p:stCondLst>
                              <p:cond delay="6000"/>
                            </p:stCondLst>
                            <p:childTnLst>
                              <p:par>
                                <p:cTn id="37" presetID="42" presetClass="exit" presetSubtype="0" fill="hold" grpId="0" nodeType="afterEffect">
                                  <p:stCondLst>
                                    <p:cond delay="250"/>
                                  </p:stCondLst>
                                  <p:childTnLst>
                                    <p:animEffect transition="out" filter="fade">
                                      <p:cBhvr>
                                        <p:cTn id="38" dur="1000"/>
                                        <p:tgtEl>
                                          <p:spTgt spid="17"/>
                                        </p:tgtEl>
                                      </p:cBhvr>
                                    </p:animEffect>
                                    <p:anim calcmode="lin" valueType="num">
                                      <p:cBhvr>
                                        <p:cTn id="39" dur="1000"/>
                                        <p:tgtEl>
                                          <p:spTgt spid="17"/>
                                        </p:tgtEl>
                                        <p:attrNameLst>
                                          <p:attrName>ppt_x</p:attrName>
                                        </p:attrNameLst>
                                      </p:cBhvr>
                                      <p:tavLst>
                                        <p:tav tm="0">
                                          <p:val>
                                            <p:strVal val="ppt_x"/>
                                          </p:val>
                                        </p:tav>
                                        <p:tav tm="100000">
                                          <p:val>
                                            <p:strVal val="ppt_x"/>
                                          </p:val>
                                        </p:tav>
                                      </p:tavLst>
                                    </p:anim>
                                    <p:anim calcmode="lin" valueType="num">
                                      <p:cBhvr>
                                        <p:cTn id="40" dur="1000"/>
                                        <p:tgtEl>
                                          <p:spTgt spid="17"/>
                                        </p:tgtEl>
                                        <p:attrNameLst>
                                          <p:attrName>ppt_y</p:attrName>
                                        </p:attrNameLst>
                                      </p:cBhvr>
                                      <p:tavLst>
                                        <p:tav tm="0">
                                          <p:val>
                                            <p:strVal val="ppt_y"/>
                                          </p:val>
                                        </p:tav>
                                        <p:tav tm="100000">
                                          <p:val>
                                            <p:strVal val="ppt_y+.1"/>
                                          </p:val>
                                        </p:tav>
                                      </p:tavLst>
                                    </p:anim>
                                    <p:set>
                                      <p:cBhvr>
                                        <p:cTn id="41" dur="1" fill="hold">
                                          <p:stCondLst>
                                            <p:cond delay="999"/>
                                          </p:stCondLst>
                                        </p:cTn>
                                        <p:tgtEl>
                                          <p:spTgt spid="17"/>
                                        </p:tgtEl>
                                        <p:attrNameLst>
                                          <p:attrName>style.visibility</p:attrName>
                                        </p:attrNameLst>
                                      </p:cBhvr>
                                      <p:to>
                                        <p:strVal val="hidden"/>
                                      </p:to>
                                    </p:set>
                                  </p:childTnLst>
                                </p:cTn>
                              </p:par>
                            </p:childTnLst>
                          </p:cTn>
                        </p:par>
                        <p:par>
                          <p:cTn id="42" fill="hold">
                            <p:stCondLst>
                              <p:cond delay="7250"/>
                            </p:stCondLst>
                            <p:childTnLst>
                              <p:par>
                                <p:cTn id="43" presetID="42" presetClass="path" presetSubtype="0" accel="50000" decel="50000" fill="hold" grpId="0" nodeType="afterEffect">
                                  <p:stCondLst>
                                    <p:cond delay="250"/>
                                  </p:stCondLst>
                                  <p:childTnLst>
                                    <p:animMotion origin="layout" path="M -2.22222E-6 -0.00278 L -0.00104 0.15764 " pathEditMode="relative" rAng="0" ptsTypes="AA">
                                      <p:cBhvr>
                                        <p:cTn id="44" dur="2000" fill="hold"/>
                                        <p:tgtEl>
                                          <p:spTgt spid="18"/>
                                        </p:tgtEl>
                                        <p:attrNameLst>
                                          <p:attrName>ppt_x</p:attrName>
                                          <p:attrName>ppt_y</p:attrName>
                                        </p:attrNameLst>
                                      </p:cBhvr>
                                      <p:rCtr x="-52" y="8009"/>
                                    </p:animMotion>
                                  </p:childTnLst>
                                </p:cTn>
                              </p:par>
                              <p:par>
                                <p:cTn id="45" presetID="10" presetClass="exit" presetSubtype="0" fill="hold" grpId="0" nodeType="withEffect">
                                  <p:stCondLst>
                                    <p:cond delay="250"/>
                                  </p:stCondLst>
                                  <p:childTnLst>
                                    <p:animEffect transition="out" filter="fade">
                                      <p:cBhvr>
                                        <p:cTn id="46" dur="1000"/>
                                        <p:tgtEl>
                                          <p:spTgt spid="7"/>
                                        </p:tgtEl>
                                      </p:cBhvr>
                                    </p:animEffect>
                                    <p:set>
                                      <p:cBhvr>
                                        <p:cTn id="47" dur="1" fill="hold">
                                          <p:stCondLst>
                                            <p:cond delay="999"/>
                                          </p:stCondLst>
                                        </p:cTn>
                                        <p:tgtEl>
                                          <p:spTgt spid="7"/>
                                        </p:tgtEl>
                                        <p:attrNameLst>
                                          <p:attrName>style.visibility</p:attrName>
                                        </p:attrNameLst>
                                      </p:cBhvr>
                                      <p:to>
                                        <p:strVal val="hidden"/>
                                      </p:to>
                                    </p:set>
                                  </p:childTnLst>
                                </p:cTn>
                              </p:par>
                            </p:childTnLst>
                          </p:cTn>
                        </p:par>
                        <p:par>
                          <p:cTn id="48" fill="hold">
                            <p:stCondLst>
                              <p:cond delay="9500"/>
                            </p:stCondLst>
                            <p:childTnLst>
                              <p:par>
                                <p:cTn id="49" presetID="22" presetClass="entr" presetSubtype="8" fill="hold" grpId="0" nodeType="afterEffect">
                                  <p:stCondLst>
                                    <p:cond delay="250"/>
                                  </p:stCondLst>
                                  <p:childTnLst>
                                    <p:set>
                                      <p:cBhvr>
                                        <p:cTn id="50" dur="1" fill="hold">
                                          <p:stCondLst>
                                            <p:cond delay="0"/>
                                          </p:stCondLst>
                                        </p:cTn>
                                        <p:tgtEl>
                                          <p:spTgt spid="33"/>
                                        </p:tgtEl>
                                        <p:attrNameLst>
                                          <p:attrName>style.visibility</p:attrName>
                                        </p:attrNameLst>
                                      </p:cBhvr>
                                      <p:to>
                                        <p:strVal val="visible"/>
                                      </p:to>
                                    </p:set>
                                    <p:animEffect transition="in" filter="wipe(left)">
                                      <p:cBhvr>
                                        <p:cTn id="51" dur="1000"/>
                                        <p:tgtEl>
                                          <p:spTgt spid="33"/>
                                        </p:tgtEl>
                                      </p:cBhvr>
                                    </p:animEffect>
                                  </p:childTnLst>
                                </p:cTn>
                              </p:par>
                            </p:childTnLst>
                          </p:cTn>
                        </p:par>
                        <p:par>
                          <p:cTn id="52" fill="hold">
                            <p:stCondLst>
                              <p:cond delay="10750"/>
                            </p:stCondLst>
                            <p:childTnLst>
                              <p:par>
                                <p:cTn id="53" presetID="22" presetClass="entr" presetSubtype="8" fill="hold" grpId="0" nodeType="afterEffect">
                                  <p:stCondLst>
                                    <p:cond delay="250"/>
                                  </p:stCondLst>
                                  <p:childTnLst>
                                    <p:set>
                                      <p:cBhvr>
                                        <p:cTn id="54" dur="1" fill="hold">
                                          <p:stCondLst>
                                            <p:cond delay="0"/>
                                          </p:stCondLst>
                                        </p:cTn>
                                        <p:tgtEl>
                                          <p:spTgt spid="31"/>
                                        </p:tgtEl>
                                        <p:attrNameLst>
                                          <p:attrName>style.visibility</p:attrName>
                                        </p:attrNameLst>
                                      </p:cBhvr>
                                      <p:to>
                                        <p:strVal val="visible"/>
                                      </p:to>
                                    </p:set>
                                    <p:animEffect transition="in" filter="wipe(left)">
                                      <p:cBhvr>
                                        <p:cTn id="55" dur="1000"/>
                                        <p:tgtEl>
                                          <p:spTgt spid="31"/>
                                        </p:tgtEl>
                                      </p:cBhvr>
                                    </p:animEffect>
                                  </p:childTnLst>
                                </p:cTn>
                              </p:par>
                            </p:childTnLst>
                          </p:cTn>
                        </p:par>
                        <p:par>
                          <p:cTn id="56" fill="hold">
                            <p:stCondLst>
                              <p:cond delay="12000"/>
                            </p:stCondLst>
                            <p:childTnLst>
                              <p:par>
                                <p:cTn id="57" presetID="10" presetClass="exit" presetSubtype="0" fill="hold" grpId="0" nodeType="afterEffect">
                                  <p:stCondLst>
                                    <p:cond delay="250"/>
                                  </p:stCondLst>
                                  <p:childTnLst>
                                    <p:animEffect transition="out" filter="fade">
                                      <p:cBhvr>
                                        <p:cTn id="58" dur="500"/>
                                        <p:tgtEl>
                                          <p:spTgt spid="19"/>
                                        </p:tgtEl>
                                      </p:cBhvr>
                                    </p:animEffect>
                                    <p:set>
                                      <p:cBhvr>
                                        <p:cTn id="59" dur="1" fill="hold">
                                          <p:stCondLst>
                                            <p:cond delay="499"/>
                                          </p:stCondLst>
                                        </p:cTn>
                                        <p:tgtEl>
                                          <p:spTgt spid="19"/>
                                        </p:tgtEl>
                                        <p:attrNameLst>
                                          <p:attrName>style.visibility</p:attrName>
                                        </p:attrNameLst>
                                      </p:cBhvr>
                                      <p:to>
                                        <p:strVal val="hidden"/>
                                      </p:to>
                                    </p:set>
                                  </p:childTnLst>
                                </p:cTn>
                              </p:par>
                              <p:par>
                                <p:cTn id="60" presetID="10" presetClass="entr" presetSubtype="0" fill="hold" grpId="0" nodeType="withEffect">
                                  <p:stCondLst>
                                    <p:cond delay="250"/>
                                  </p:stCondLst>
                                  <p:childTnLst>
                                    <p:set>
                                      <p:cBhvr>
                                        <p:cTn id="61" dur="1" fill="hold">
                                          <p:stCondLst>
                                            <p:cond delay="0"/>
                                          </p:stCondLst>
                                        </p:cTn>
                                        <p:tgtEl>
                                          <p:spTgt spid="6"/>
                                        </p:tgtEl>
                                        <p:attrNameLst>
                                          <p:attrName>style.visibility</p:attrName>
                                        </p:attrNameLst>
                                      </p:cBhvr>
                                      <p:to>
                                        <p:strVal val="visible"/>
                                      </p:to>
                                    </p:set>
                                    <p:animEffect transition="in" filter="fade">
                                      <p:cBhvr>
                                        <p:cTn id="6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2" grpId="0" animBg="1"/>
      <p:bldP spid="15" grpId="0" animBg="1"/>
      <p:bldP spid="16" grpId="0" animBg="1"/>
      <p:bldP spid="17" grpId="0" animBg="1"/>
      <p:bldP spid="18" grpId="0" animBg="1"/>
      <p:bldP spid="19" grpId="0" animBg="1"/>
      <p:bldP spid="20" grpId="0" animBg="1"/>
      <p:bldP spid="31" grpId="0"/>
      <p:bldP spid="32" grpId="0"/>
      <p:bldP spid="3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200" dirty="0" smtClean="0"/>
              <a:t>一部（半額）免除</a:t>
            </a:r>
            <a:r>
              <a:rPr lang="ja-JP" altLang="en-US" sz="3200" dirty="0"/>
              <a:t>の場合の絶対的効力</a:t>
            </a:r>
            <a:r>
              <a:rPr lang="ja-JP" altLang="en-US" sz="3200" dirty="0" smtClean="0"/>
              <a:t>（</a:t>
            </a:r>
            <a:r>
              <a:rPr lang="en-US" altLang="ja-JP" sz="3200" dirty="0" smtClean="0"/>
              <a:t>2/3</a:t>
            </a:r>
            <a:r>
              <a:rPr lang="ja-JP" altLang="en-US" sz="3200" dirty="0"/>
              <a:t>）</a:t>
            </a:r>
            <a:r>
              <a:rPr lang="en-US" altLang="ja-JP" sz="3200" dirty="0"/>
              <a:t/>
            </a:r>
            <a:br>
              <a:rPr lang="en-US" altLang="ja-JP" sz="3200" dirty="0"/>
            </a:br>
            <a:r>
              <a:rPr lang="ja-JP" altLang="en-US" sz="3200" dirty="0" smtClean="0"/>
              <a:t>我妻説</a:t>
            </a:r>
            <a:r>
              <a:rPr lang="en-US" altLang="ja-JP" sz="3200" dirty="0" smtClean="0"/>
              <a:t>(</a:t>
            </a:r>
            <a:r>
              <a:rPr lang="ja-JP" altLang="en-US" sz="3200" dirty="0" smtClean="0"/>
              <a:t>連帯から</a:t>
            </a:r>
            <a:r>
              <a:rPr lang="ja-JP" altLang="en-US" sz="3200" dirty="0"/>
              <a:t>免除</a:t>
            </a:r>
            <a:r>
              <a:rPr lang="en-US" altLang="ja-JP" sz="3200" dirty="0" smtClean="0"/>
              <a:t>)</a:t>
            </a:r>
            <a:r>
              <a:rPr lang="ja-JP" altLang="en-US" sz="2000" dirty="0" smtClean="0"/>
              <a:t>←相互保証</a:t>
            </a:r>
            <a:r>
              <a:rPr lang="ja-JP" altLang="en-US" sz="2000" dirty="0"/>
              <a:t>理論説明可能</a:t>
            </a:r>
            <a:endParaRPr kumimoji="1" lang="ja-JP" altLang="en-US" sz="20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29</a:t>
            </a:fld>
            <a:endParaRPr kumimoji="1" lang="ja-JP" altLang="en-US"/>
          </a:p>
        </p:txBody>
      </p:sp>
      <p:sp>
        <p:nvSpPr>
          <p:cNvPr id="6" name="円/楕円 5"/>
          <p:cNvSpPr/>
          <p:nvPr/>
        </p:nvSpPr>
        <p:spPr>
          <a:xfrm>
            <a:off x="3131840" y="5322912"/>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smtClean="0">
                <a:latin typeface="Times New Roman" pitchFamily="18" charset="0"/>
                <a:cs typeface="Times New Roman" pitchFamily="18" charset="0"/>
              </a:rPr>
              <a:t>600</a:t>
            </a:r>
            <a:r>
              <a:rPr lang="ja-JP" altLang="en-US" b="1"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300, 600</a:t>
            </a:r>
            <a:endParaRPr kumimoji="1" lang="ja-JP" altLang="en-US" b="1" dirty="0">
              <a:latin typeface="Times New Roman" pitchFamily="18" charset="0"/>
              <a:cs typeface="Times New Roman" pitchFamily="18" charset="0"/>
            </a:endParaRPr>
          </a:p>
        </p:txBody>
      </p:sp>
      <p:sp>
        <p:nvSpPr>
          <p:cNvPr id="7" name="上矢印 6"/>
          <p:cNvSpPr/>
          <p:nvPr/>
        </p:nvSpPr>
        <p:spPr>
          <a:xfrm rot="3205735">
            <a:off x="6278048" y="4348542"/>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8" name="上矢印 7"/>
          <p:cNvSpPr/>
          <p:nvPr/>
        </p:nvSpPr>
        <p:spPr>
          <a:xfrm>
            <a:off x="4329684" y="4619582"/>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9" name="上矢印 8"/>
          <p:cNvSpPr/>
          <p:nvPr/>
        </p:nvSpPr>
        <p:spPr>
          <a:xfrm rot="18487026">
            <a:off x="2407728" y="4400751"/>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10" name="正方形/長方形 9"/>
          <p:cNvSpPr/>
          <p:nvPr/>
        </p:nvSpPr>
        <p:spPr>
          <a:xfrm>
            <a:off x="6753944" y="4149298"/>
            <a:ext cx="1418456" cy="50405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負担部分</a:t>
            </a:r>
            <a:endParaRPr kumimoji="1" lang="en-US" altLang="ja-JP" sz="1400" b="1" dirty="0" smtClean="0"/>
          </a:p>
          <a:p>
            <a:pPr algn="ctr"/>
            <a:r>
              <a:rPr lang="en-US" altLang="ja-JP" sz="1400" dirty="0"/>
              <a:t>100</a:t>
            </a:r>
            <a:endParaRPr kumimoji="1" lang="ja-JP" altLang="en-US" sz="1400" dirty="0"/>
          </a:p>
        </p:txBody>
      </p:sp>
      <p:sp>
        <p:nvSpPr>
          <p:cNvPr id="11" name="正方形/長方形 10"/>
          <p:cNvSpPr/>
          <p:nvPr/>
        </p:nvSpPr>
        <p:spPr>
          <a:xfrm>
            <a:off x="3851920" y="3933274"/>
            <a:ext cx="1418456" cy="72008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負担部分</a:t>
            </a:r>
            <a:endParaRPr lang="en-US" altLang="ja-JP" sz="1600" b="1" dirty="0"/>
          </a:p>
          <a:p>
            <a:pPr algn="ctr"/>
            <a:r>
              <a:rPr lang="en-US" altLang="ja-JP" sz="1600" dirty="0"/>
              <a:t>200</a:t>
            </a:r>
            <a:endParaRPr lang="ja-JP" altLang="en-US" sz="1600" dirty="0"/>
          </a:p>
        </p:txBody>
      </p:sp>
      <p:sp>
        <p:nvSpPr>
          <p:cNvPr id="12" name="正方形/長方形 11"/>
          <p:cNvSpPr/>
          <p:nvPr/>
        </p:nvSpPr>
        <p:spPr>
          <a:xfrm>
            <a:off x="971600" y="3609238"/>
            <a:ext cx="1418456" cy="104411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300</a:t>
            </a:r>
            <a:endParaRPr kumimoji="1" lang="ja-JP" altLang="en-US" sz="1600" dirty="0"/>
          </a:p>
        </p:txBody>
      </p:sp>
      <p:sp>
        <p:nvSpPr>
          <p:cNvPr id="13" name="正方形/長方形 12"/>
          <p:cNvSpPr/>
          <p:nvPr/>
        </p:nvSpPr>
        <p:spPr>
          <a:xfrm>
            <a:off x="971600" y="2853154"/>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a:t>200</a:t>
            </a:r>
            <a:endParaRPr kumimoji="1" lang="ja-JP" altLang="en-US" sz="1600" dirty="0"/>
          </a:p>
        </p:txBody>
      </p:sp>
      <p:sp>
        <p:nvSpPr>
          <p:cNvPr id="14" name="正方形/長方形 13"/>
          <p:cNvSpPr/>
          <p:nvPr/>
        </p:nvSpPr>
        <p:spPr>
          <a:xfrm>
            <a:off x="968742"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保証部分</a:t>
            </a:r>
            <a:endParaRPr kumimoji="1" lang="en-US" altLang="ja-JP" sz="1400" b="1" dirty="0" smtClean="0"/>
          </a:p>
          <a:p>
            <a:pPr algn="ctr"/>
            <a:r>
              <a:rPr lang="en-US" altLang="ja-JP" sz="1400" dirty="0" smtClean="0"/>
              <a:t>100</a:t>
            </a:r>
            <a:endParaRPr kumimoji="1" lang="ja-JP" altLang="en-US" sz="1400" dirty="0"/>
          </a:p>
        </p:txBody>
      </p:sp>
      <p:sp>
        <p:nvSpPr>
          <p:cNvPr id="15" name="正方形/長方形 14"/>
          <p:cNvSpPr/>
          <p:nvPr/>
        </p:nvSpPr>
        <p:spPr>
          <a:xfrm>
            <a:off x="3851920" y="2853154"/>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6" name="正方形/長方形 15"/>
          <p:cNvSpPr/>
          <p:nvPr/>
        </p:nvSpPr>
        <p:spPr>
          <a:xfrm>
            <a:off x="3853668"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lang="ja-JP" altLang="en-US" sz="1400" b="1" dirty="0" smtClean="0"/>
              <a:t>保証</a:t>
            </a:r>
            <a:r>
              <a:rPr lang="ja-JP" altLang="en-US" sz="1400" b="1" dirty="0"/>
              <a:t>部分</a:t>
            </a:r>
            <a:endParaRPr lang="en-US" altLang="ja-JP" sz="1400" b="1" dirty="0"/>
          </a:p>
          <a:p>
            <a:pPr algn="ctr"/>
            <a:r>
              <a:rPr lang="en-US" altLang="ja-JP" sz="1400" dirty="0" smtClean="0"/>
              <a:t>100</a:t>
            </a:r>
            <a:endParaRPr lang="ja-JP" altLang="en-US" sz="1400" dirty="0"/>
          </a:p>
        </p:txBody>
      </p:sp>
      <p:sp>
        <p:nvSpPr>
          <p:cNvPr id="17" name="正方形/長方形 16"/>
          <p:cNvSpPr/>
          <p:nvPr/>
        </p:nvSpPr>
        <p:spPr>
          <a:xfrm>
            <a:off x="6752196" y="3069178"/>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8" name="正方形/長方形 17"/>
          <p:cNvSpPr/>
          <p:nvPr/>
        </p:nvSpPr>
        <p:spPr>
          <a:xfrm>
            <a:off x="6752196" y="2349098"/>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a:t>
            </a:r>
            <a:r>
              <a:rPr lang="ja-JP" altLang="en-US" sz="1600" b="1" dirty="0"/>
              <a:t>部分</a:t>
            </a:r>
            <a:endParaRPr lang="en-US" altLang="ja-JP" sz="1600" b="1" dirty="0"/>
          </a:p>
          <a:p>
            <a:pPr algn="ctr"/>
            <a:r>
              <a:rPr lang="en-US" altLang="ja-JP" sz="1600" dirty="0"/>
              <a:t>200</a:t>
            </a:r>
            <a:endParaRPr lang="ja-JP" altLang="en-US" sz="1600" dirty="0"/>
          </a:p>
        </p:txBody>
      </p:sp>
      <p:sp>
        <p:nvSpPr>
          <p:cNvPr id="19" name="円/楕円 18"/>
          <p:cNvSpPr/>
          <p:nvPr/>
        </p:nvSpPr>
        <p:spPr>
          <a:xfrm>
            <a:off x="3131840" y="5322912"/>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endParaRPr kumimoji="1" lang="ja-JP" altLang="en-US" b="1" dirty="0">
              <a:latin typeface="Times New Roman" pitchFamily="18" charset="0"/>
              <a:cs typeface="Times New Roman" pitchFamily="18" charset="0"/>
            </a:endParaRPr>
          </a:p>
        </p:txBody>
      </p:sp>
      <p:sp>
        <p:nvSpPr>
          <p:cNvPr id="20" name="上矢印 19"/>
          <p:cNvSpPr/>
          <p:nvPr/>
        </p:nvSpPr>
        <p:spPr>
          <a:xfrm rot="18487026">
            <a:off x="2082094" y="4322847"/>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300</a:t>
            </a:r>
            <a:endParaRPr kumimoji="1" lang="ja-JP" altLang="en-US" sz="1200" dirty="0"/>
          </a:p>
        </p:txBody>
      </p:sp>
      <p:sp>
        <p:nvSpPr>
          <p:cNvPr id="21" name="上矢印 20"/>
          <p:cNvSpPr/>
          <p:nvPr/>
        </p:nvSpPr>
        <p:spPr>
          <a:xfrm rot="18487026">
            <a:off x="2754207" y="4409800"/>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2" name="上矢印 21"/>
          <p:cNvSpPr/>
          <p:nvPr/>
        </p:nvSpPr>
        <p:spPr>
          <a:xfrm>
            <a:off x="3960803" y="4619582"/>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smtClean="0"/>
              <a:t>200</a:t>
            </a:r>
            <a:endParaRPr kumimoji="1" lang="ja-JP" altLang="en-US" sz="1200" dirty="0"/>
          </a:p>
        </p:txBody>
      </p:sp>
      <p:sp>
        <p:nvSpPr>
          <p:cNvPr id="23" name="上矢印 22"/>
          <p:cNvSpPr/>
          <p:nvPr/>
        </p:nvSpPr>
        <p:spPr>
          <a:xfrm>
            <a:off x="4716016" y="4619582"/>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24" name="上矢印 23"/>
          <p:cNvSpPr/>
          <p:nvPr/>
        </p:nvSpPr>
        <p:spPr>
          <a:xfrm rot="3205735">
            <a:off x="5918814" y="4383877"/>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100</a:t>
            </a:r>
            <a:endParaRPr kumimoji="1" lang="ja-JP" altLang="en-US" sz="1200" dirty="0"/>
          </a:p>
        </p:txBody>
      </p:sp>
      <p:sp>
        <p:nvSpPr>
          <p:cNvPr id="25" name="上矢印 24"/>
          <p:cNvSpPr/>
          <p:nvPr/>
        </p:nvSpPr>
        <p:spPr>
          <a:xfrm rot="3205735">
            <a:off x="6613118" y="4274577"/>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26" name="テキスト ボックス 25"/>
          <p:cNvSpPr txBox="1"/>
          <p:nvPr/>
        </p:nvSpPr>
        <p:spPr>
          <a:xfrm>
            <a:off x="971600"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27" name="テキスト ボックス 26"/>
          <p:cNvSpPr txBox="1"/>
          <p:nvPr/>
        </p:nvSpPr>
        <p:spPr>
          <a:xfrm>
            <a:off x="3873624"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28" name="テキスト ボックス 27"/>
          <p:cNvSpPr txBox="1"/>
          <p:nvPr/>
        </p:nvSpPr>
        <p:spPr>
          <a:xfrm>
            <a:off x="6753944"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cxnSp>
        <p:nvCxnSpPr>
          <p:cNvPr id="29" name="直線コネクタ 28"/>
          <p:cNvCxnSpPr/>
          <p:nvPr/>
        </p:nvCxnSpPr>
        <p:spPr>
          <a:xfrm flipH="1">
            <a:off x="827584" y="2276872"/>
            <a:ext cx="1730900" cy="14401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27584" y="2276872"/>
            <a:ext cx="1656184" cy="14401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971600"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300</a:t>
            </a:r>
            <a:endParaRPr kumimoji="1" lang="ja-JP" altLang="en-US" dirty="0"/>
          </a:p>
        </p:txBody>
      </p:sp>
      <p:sp>
        <p:nvSpPr>
          <p:cNvPr id="32" name="テキスト ボックス 31"/>
          <p:cNvSpPr txBox="1"/>
          <p:nvPr/>
        </p:nvSpPr>
        <p:spPr>
          <a:xfrm>
            <a:off x="3867262" y="1938536"/>
            <a:ext cx="1352810" cy="369332"/>
          </a:xfrm>
          <a:prstGeom prst="rect">
            <a:avLst/>
          </a:prstGeom>
          <a:noFill/>
        </p:spPr>
        <p:txBody>
          <a:bodyPr wrap="square" rtlCol="0">
            <a:spAutoFit/>
          </a:bodyPr>
          <a:lstStyle/>
          <a:p>
            <a:pPr algn="ctr"/>
            <a:r>
              <a:rPr kumimoji="1" lang="en-US" altLang="ja-JP" dirty="0" smtClean="0"/>
              <a:t>600</a:t>
            </a:r>
            <a:endParaRPr kumimoji="1" lang="ja-JP" altLang="en-US" dirty="0"/>
          </a:p>
        </p:txBody>
      </p:sp>
      <p:sp>
        <p:nvSpPr>
          <p:cNvPr id="33" name="テキスト ボックス 32"/>
          <p:cNvSpPr txBox="1"/>
          <p:nvPr/>
        </p:nvSpPr>
        <p:spPr>
          <a:xfrm>
            <a:off x="6819590" y="1938536"/>
            <a:ext cx="1352810" cy="369332"/>
          </a:xfrm>
          <a:prstGeom prst="rect">
            <a:avLst/>
          </a:prstGeom>
          <a:noFill/>
        </p:spPr>
        <p:txBody>
          <a:bodyPr wrap="square" rtlCol="0">
            <a:spAutoFit/>
          </a:bodyPr>
          <a:lstStyle/>
          <a:p>
            <a:pPr algn="ctr"/>
            <a:r>
              <a:rPr kumimoji="1" lang="en-US" altLang="ja-JP" dirty="0" smtClean="0"/>
              <a:t>600</a:t>
            </a:r>
            <a:endParaRPr kumimoji="1" lang="ja-JP" altLang="en-US" dirty="0"/>
          </a:p>
        </p:txBody>
      </p:sp>
    </p:spTree>
    <p:extLst>
      <p:ext uri="{BB962C8B-B14F-4D97-AF65-F5344CB8AC3E}">
        <p14:creationId xmlns:p14="http://schemas.microsoft.com/office/powerpoint/2010/main" val="3937255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up)">
                                      <p:cBhvr>
                                        <p:cTn id="7" dur="500"/>
                                        <p:tgtEl>
                                          <p:spTgt spid="2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up)">
                                      <p:cBhvr>
                                        <p:cTn id="11" dur="500"/>
                                        <p:tgtEl>
                                          <p:spTgt spid="3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xit" presetSubtype="4" fill="hold" grpId="0" nodeType="clickEffect">
                                  <p:stCondLst>
                                    <p:cond delay="0"/>
                                  </p:stCondLst>
                                  <p:childTnLst>
                                    <p:animEffect transition="out" filter="wipe(down)">
                                      <p:cBhvr>
                                        <p:cTn id="15" dur="1000"/>
                                        <p:tgtEl>
                                          <p:spTgt spid="13"/>
                                        </p:tgtEl>
                                      </p:cBhvr>
                                    </p:animEffect>
                                    <p:set>
                                      <p:cBhvr>
                                        <p:cTn id="16" dur="1" fill="hold">
                                          <p:stCondLst>
                                            <p:cond delay="999"/>
                                          </p:stCondLst>
                                        </p:cTn>
                                        <p:tgtEl>
                                          <p:spTgt spid="13"/>
                                        </p:tgtEl>
                                        <p:attrNameLst>
                                          <p:attrName>style.visibility</p:attrName>
                                        </p:attrNameLst>
                                      </p:cBhvr>
                                      <p:to>
                                        <p:strVal val="hidden"/>
                                      </p:to>
                                    </p:set>
                                  </p:childTnLst>
                                </p:cTn>
                              </p:par>
                              <p:par>
                                <p:cTn id="17" presetID="10" presetClass="exit" presetSubtype="0" fill="hold" grpId="0" nodeType="withEffect">
                                  <p:stCondLst>
                                    <p:cond delay="250"/>
                                  </p:stCondLst>
                                  <p:childTnLst>
                                    <p:animEffect transition="out" filter="fade">
                                      <p:cBhvr>
                                        <p:cTn id="18" dur="1000"/>
                                        <p:tgtEl>
                                          <p:spTgt spid="9"/>
                                        </p:tgtEl>
                                      </p:cBhvr>
                                    </p:animEffect>
                                    <p:set>
                                      <p:cBhvr>
                                        <p:cTn id="19" dur="1" fill="hold">
                                          <p:stCondLst>
                                            <p:cond delay="999"/>
                                          </p:stCondLst>
                                        </p:cTn>
                                        <p:tgtEl>
                                          <p:spTgt spid="9"/>
                                        </p:tgtEl>
                                        <p:attrNameLst>
                                          <p:attrName>style.visibility</p:attrName>
                                        </p:attrNameLst>
                                      </p:cBhvr>
                                      <p:to>
                                        <p:strVal val="hidden"/>
                                      </p:to>
                                    </p:set>
                                  </p:childTnLst>
                                </p:cTn>
                              </p:par>
                            </p:childTnLst>
                          </p:cTn>
                        </p:par>
                        <p:par>
                          <p:cTn id="20" fill="hold">
                            <p:stCondLst>
                              <p:cond delay="1250"/>
                            </p:stCondLst>
                            <p:childTnLst>
                              <p:par>
                                <p:cTn id="21" presetID="22" presetClass="exit" presetSubtype="4" fill="hold" grpId="0" nodeType="afterEffect">
                                  <p:stCondLst>
                                    <p:cond delay="250"/>
                                  </p:stCondLst>
                                  <p:childTnLst>
                                    <p:animEffect transition="out" filter="wipe(down)">
                                      <p:cBhvr>
                                        <p:cTn id="22" dur="1000"/>
                                        <p:tgtEl>
                                          <p:spTgt spid="14"/>
                                        </p:tgtEl>
                                      </p:cBhvr>
                                    </p:animEffect>
                                    <p:set>
                                      <p:cBhvr>
                                        <p:cTn id="23" dur="1" fill="hold">
                                          <p:stCondLst>
                                            <p:cond delay="999"/>
                                          </p:stCondLst>
                                        </p:cTn>
                                        <p:tgtEl>
                                          <p:spTgt spid="14"/>
                                        </p:tgtEl>
                                        <p:attrNameLst>
                                          <p:attrName>style.visibility</p:attrName>
                                        </p:attrNameLst>
                                      </p:cBhvr>
                                      <p:to>
                                        <p:strVal val="hidden"/>
                                      </p:to>
                                    </p:set>
                                  </p:childTnLst>
                                </p:cTn>
                              </p:par>
                              <p:par>
                                <p:cTn id="24" presetID="10" presetClass="exit" presetSubtype="0" fill="hold" grpId="0" nodeType="withEffect">
                                  <p:stCondLst>
                                    <p:cond delay="250"/>
                                  </p:stCondLst>
                                  <p:childTnLst>
                                    <p:animEffect transition="out" filter="fade">
                                      <p:cBhvr>
                                        <p:cTn id="25" dur="1000"/>
                                        <p:tgtEl>
                                          <p:spTgt spid="21"/>
                                        </p:tgtEl>
                                      </p:cBhvr>
                                    </p:animEffect>
                                    <p:set>
                                      <p:cBhvr>
                                        <p:cTn id="26" dur="1" fill="hold">
                                          <p:stCondLst>
                                            <p:cond delay="999"/>
                                          </p:stCondLst>
                                        </p:cTn>
                                        <p:tgtEl>
                                          <p:spTgt spid="21"/>
                                        </p:tgtEl>
                                        <p:attrNameLst>
                                          <p:attrName>style.visibility</p:attrName>
                                        </p:attrNameLst>
                                      </p:cBhvr>
                                      <p:to>
                                        <p:strVal val="hidden"/>
                                      </p:to>
                                    </p:set>
                                  </p:childTnLst>
                                </p:cTn>
                              </p:par>
                            </p:childTnLst>
                          </p:cTn>
                        </p:par>
                        <p:par>
                          <p:cTn id="27" fill="hold">
                            <p:stCondLst>
                              <p:cond delay="2500"/>
                            </p:stCondLst>
                            <p:childTnLst>
                              <p:par>
                                <p:cTn id="28" presetID="22" presetClass="entr" presetSubtype="8" fill="hold" grpId="0" nodeType="afterEffect">
                                  <p:stCondLst>
                                    <p:cond delay="250"/>
                                  </p:stCondLst>
                                  <p:childTnLst>
                                    <p:set>
                                      <p:cBhvr>
                                        <p:cTn id="29" dur="1" fill="hold">
                                          <p:stCondLst>
                                            <p:cond delay="0"/>
                                          </p:stCondLst>
                                        </p:cTn>
                                        <p:tgtEl>
                                          <p:spTgt spid="31"/>
                                        </p:tgtEl>
                                        <p:attrNameLst>
                                          <p:attrName>style.visibility</p:attrName>
                                        </p:attrNameLst>
                                      </p:cBhvr>
                                      <p:to>
                                        <p:strVal val="visible"/>
                                      </p:to>
                                    </p:set>
                                    <p:animEffect transition="in" filter="wipe(left)">
                                      <p:cBhvr>
                                        <p:cTn id="30" dur="1000"/>
                                        <p:tgtEl>
                                          <p:spTgt spid="31"/>
                                        </p:tgtEl>
                                      </p:cBhvr>
                                    </p:animEffect>
                                  </p:childTnLst>
                                </p:cTn>
                              </p:par>
                            </p:childTnLst>
                          </p:cTn>
                        </p:par>
                        <p:par>
                          <p:cTn id="31" fill="hold">
                            <p:stCondLst>
                              <p:cond delay="3750"/>
                            </p:stCondLst>
                            <p:childTnLst>
                              <p:par>
                                <p:cTn id="32" presetID="22" presetClass="entr" presetSubtype="8" fill="hold" grpId="0" nodeType="afterEffect">
                                  <p:stCondLst>
                                    <p:cond delay="250"/>
                                  </p:stCondLst>
                                  <p:childTnLst>
                                    <p:set>
                                      <p:cBhvr>
                                        <p:cTn id="33" dur="1" fill="hold">
                                          <p:stCondLst>
                                            <p:cond delay="0"/>
                                          </p:stCondLst>
                                        </p:cTn>
                                        <p:tgtEl>
                                          <p:spTgt spid="32"/>
                                        </p:tgtEl>
                                        <p:attrNameLst>
                                          <p:attrName>style.visibility</p:attrName>
                                        </p:attrNameLst>
                                      </p:cBhvr>
                                      <p:to>
                                        <p:strVal val="visible"/>
                                      </p:to>
                                    </p:set>
                                    <p:animEffect transition="in" filter="wipe(left)">
                                      <p:cBhvr>
                                        <p:cTn id="34" dur="1000"/>
                                        <p:tgtEl>
                                          <p:spTgt spid="32"/>
                                        </p:tgtEl>
                                      </p:cBhvr>
                                    </p:animEffect>
                                  </p:childTnLst>
                                </p:cTn>
                              </p:par>
                            </p:childTnLst>
                          </p:cTn>
                        </p:par>
                        <p:par>
                          <p:cTn id="35" fill="hold">
                            <p:stCondLst>
                              <p:cond delay="5000"/>
                            </p:stCondLst>
                            <p:childTnLst>
                              <p:par>
                                <p:cTn id="36" presetID="22" presetClass="entr" presetSubtype="8" fill="hold" grpId="0" nodeType="afterEffect">
                                  <p:stCondLst>
                                    <p:cond delay="250"/>
                                  </p:stCondLst>
                                  <p:childTnLst>
                                    <p:set>
                                      <p:cBhvr>
                                        <p:cTn id="37" dur="1" fill="hold">
                                          <p:stCondLst>
                                            <p:cond delay="0"/>
                                          </p:stCondLst>
                                        </p:cTn>
                                        <p:tgtEl>
                                          <p:spTgt spid="33"/>
                                        </p:tgtEl>
                                        <p:attrNameLst>
                                          <p:attrName>style.visibility</p:attrName>
                                        </p:attrNameLst>
                                      </p:cBhvr>
                                      <p:to>
                                        <p:strVal val="visible"/>
                                      </p:to>
                                    </p:set>
                                    <p:animEffect transition="in" filter="wipe(left)">
                                      <p:cBhvr>
                                        <p:cTn id="38" dur="1000"/>
                                        <p:tgtEl>
                                          <p:spTgt spid="33"/>
                                        </p:tgtEl>
                                      </p:cBhvr>
                                    </p:animEffect>
                                  </p:childTnLst>
                                </p:cTn>
                              </p:par>
                            </p:childTnLst>
                          </p:cTn>
                        </p:par>
                        <p:par>
                          <p:cTn id="39" fill="hold">
                            <p:stCondLst>
                              <p:cond delay="6250"/>
                            </p:stCondLst>
                            <p:childTnLst>
                              <p:par>
                                <p:cTn id="40" presetID="10" presetClass="exit" presetSubtype="0" fill="hold" grpId="0" nodeType="afterEffect">
                                  <p:stCondLst>
                                    <p:cond delay="250"/>
                                  </p:stCondLst>
                                  <p:childTnLst>
                                    <p:animEffect transition="out" filter="fade">
                                      <p:cBhvr>
                                        <p:cTn id="41" dur="1000"/>
                                        <p:tgtEl>
                                          <p:spTgt spid="19"/>
                                        </p:tgtEl>
                                      </p:cBhvr>
                                    </p:animEffect>
                                    <p:set>
                                      <p:cBhvr>
                                        <p:cTn id="42" dur="1" fill="hold">
                                          <p:stCondLst>
                                            <p:cond delay="999"/>
                                          </p:stCondLst>
                                        </p:cTn>
                                        <p:tgtEl>
                                          <p:spTgt spid="19"/>
                                        </p:tgtEl>
                                        <p:attrNameLst>
                                          <p:attrName>style.visibility</p:attrName>
                                        </p:attrNameLst>
                                      </p:cBhvr>
                                      <p:to>
                                        <p:strVal val="hidden"/>
                                      </p:to>
                                    </p:set>
                                  </p:childTnLst>
                                </p:cTn>
                              </p:par>
                              <p:par>
                                <p:cTn id="43" presetID="10" presetClass="entr" presetSubtype="0" fill="hold" grpId="0" nodeType="withEffect">
                                  <p:stCondLst>
                                    <p:cond delay="25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3" grpId="0" animBg="1"/>
      <p:bldP spid="14" grpId="0" animBg="1"/>
      <p:bldP spid="19" grpId="0" animBg="1"/>
      <p:bldP spid="21" grpId="0" animBg="1"/>
      <p:bldP spid="31" grpId="0"/>
      <p:bldP spid="32"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債権総論の内容 </a:t>
            </a:r>
            <a:r>
              <a:rPr kumimoji="1" lang="ja-JP" altLang="en-US" sz="2800" dirty="0" smtClean="0">
                <a:hlinkClick r:id="rId2" action="ppaction://hlinksldjump"/>
              </a:rPr>
              <a:t>→位置づけ</a:t>
            </a:r>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graphicFrame>
        <p:nvGraphicFramePr>
          <p:cNvPr id="6" name="図表 5"/>
          <p:cNvGraphicFramePr/>
          <p:nvPr>
            <p:extLst>
              <p:ext uri="{D42A27DB-BD31-4B8C-83A1-F6EECF244321}">
                <p14:modId xmlns:p14="http://schemas.microsoft.com/office/powerpoint/2010/main" val="2254310624"/>
              </p:ext>
            </p:extLst>
          </p:nvPr>
        </p:nvGraphicFramePr>
        <p:xfrm>
          <a:off x="467544" y="1628800"/>
          <a:ext cx="8136904"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56489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sz="3600" dirty="0" smtClean="0"/>
              <a:t>一部（半額）免除の場合の絶対的効力（</a:t>
            </a:r>
            <a:r>
              <a:rPr kumimoji="1" lang="en-US" altLang="ja-JP" sz="3600" dirty="0" smtClean="0"/>
              <a:t>3/3</a:t>
            </a:r>
            <a:r>
              <a:rPr kumimoji="1" lang="ja-JP" altLang="en-US" sz="3600" dirty="0" smtClean="0"/>
              <a:t>）</a:t>
            </a:r>
            <a:r>
              <a:rPr kumimoji="1" lang="en-US" altLang="ja-JP" sz="3600" dirty="0" smtClean="0"/>
              <a:t/>
            </a:r>
            <a:br>
              <a:rPr kumimoji="1" lang="en-US" altLang="ja-JP" sz="3600" dirty="0" smtClean="0"/>
            </a:br>
            <a:r>
              <a:rPr lang="ja-JP" altLang="en-US" sz="3600" dirty="0"/>
              <a:t>判例（大判昭</a:t>
            </a:r>
            <a:r>
              <a:rPr lang="en-US" altLang="ja-JP" sz="3600" dirty="0"/>
              <a:t>15</a:t>
            </a:r>
            <a:r>
              <a:rPr lang="ja-JP" altLang="en-US" sz="3600" dirty="0"/>
              <a:t>・</a:t>
            </a:r>
            <a:r>
              <a:rPr lang="en-US" altLang="ja-JP" sz="3600" dirty="0"/>
              <a:t>9</a:t>
            </a:r>
            <a:r>
              <a:rPr lang="ja-JP" altLang="en-US" sz="3600" dirty="0"/>
              <a:t>・</a:t>
            </a:r>
            <a:r>
              <a:rPr lang="en-US" altLang="ja-JP" sz="3600" dirty="0"/>
              <a:t>21</a:t>
            </a:r>
            <a:r>
              <a:rPr lang="ja-JP" altLang="en-US" sz="3600" dirty="0" smtClean="0"/>
              <a:t>）：按分比例</a:t>
            </a:r>
            <a:r>
              <a:rPr lang="ja-JP" altLang="en-US" sz="2700" dirty="0" smtClean="0"/>
              <a:t>←</a:t>
            </a:r>
            <a:r>
              <a:rPr lang="en-US" altLang="ja-JP" sz="2700" dirty="0" smtClean="0">
                <a:hlinkClick r:id="rId2" action="ppaction://hlinksldjump"/>
              </a:rPr>
              <a:t>Q9</a:t>
            </a:r>
            <a:endParaRPr kumimoji="1" lang="ja-JP" altLang="en-US" sz="27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30</a:t>
            </a:fld>
            <a:endParaRPr kumimoji="1" lang="ja-JP" altLang="en-US"/>
          </a:p>
        </p:txBody>
      </p:sp>
      <p:sp>
        <p:nvSpPr>
          <p:cNvPr id="36" name="正方形/長方形 35"/>
          <p:cNvSpPr/>
          <p:nvPr/>
        </p:nvSpPr>
        <p:spPr>
          <a:xfrm>
            <a:off x="968742"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保証部分</a:t>
            </a:r>
            <a:endParaRPr kumimoji="1" lang="en-US" altLang="ja-JP" sz="1400" b="1" dirty="0" smtClean="0"/>
          </a:p>
          <a:p>
            <a:pPr algn="ctr"/>
            <a:r>
              <a:rPr lang="en-US" altLang="ja-JP" sz="1400" dirty="0" smtClean="0"/>
              <a:t>100</a:t>
            </a:r>
            <a:endParaRPr kumimoji="1" lang="ja-JP" altLang="en-US" sz="1400" dirty="0"/>
          </a:p>
        </p:txBody>
      </p:sp>
      <p:sp>
        <p:nvSpPr>
          <p:cNvPr id="37" name="正方形/長方形 36"/>
          <p:cNvSpPr/>
          <p:nvPr/>
        </p:nvSpPr>
        <p:spPr>
          <a:xfrm>
            <a:off x="971600" y="2853154"/>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a:t>200</a:t>
            </a:r>
            <a:endParaRPr kumimoji="1" lang="ja-JP" altLang="en-US" sz="1600" dirty="0"/>
          </a:p>
        </p:txBody>
      </p:sp>
      <p:sp>
        <p:nvSpPr>
          <p:cNvPr id="38" name="上矢印 37"/>
          <p:cNvSpPr/>
          <p:nvPr/>
        </p:nvSpPr>
        <p:spPr>
          <a:xfrm rot="3205735">
            <a:off x="6278048" y="4348542"/>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39" name="上矢印 38"/>
          <p:cNvSpPr/>
          <p:nvPr/>
        </p:nvSpPr>
        <p:spPr>
          <a:xfrm>
            <a:off x="4329684" y="4619582"/>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40" name="上矢印 39"/>
          <p:cNvSpPr/>
          <p:nvPr/>
        </p:nvSpPr>
        <p:spPr>
          <a:xfrm rot="18487026">
            <a:off x="2407728" y="4400751"/>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41" name="正方形/長方形 40"/>
          <p:cNvSpPr/>
          <p:nvPr/>
        </p:nvSpPr>
        <p:spPr>
          <a:xfrm>
            <a:off x="971600" y="3609238"/>
            <a:ext cx="1418456" cy="104411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300</a:t>
            </a:r>
            <a:endParaRPr kumimoji="1" lang="ja-JP" altLang="en-US" sz="1600" dirty="0"/>
          </a:p>
        </p:txBody>
      </p:sp>
      <p:sp>
        <p:nvSpPr>
          <p:cNvPr id="42" name="日付プレースホルダー 2"/>
          <p:cNvSpPr txBox="1">
            <a:spLocks/>
          </p:cNvSpPr>
          <p:nvPr/>
        </p:nvSpPr>
        <p:spPr>
          <a:xfrm>
            <a:off x="457200" y="6356350"/>
            <a:ext cx="2133600"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mtClean="0"/>
              <a:t>2013/2/1</a:t>
            </a:r>
            <a:endParaRPr lang="ja-JP" altLang="en-US"/>
          </a:p>
        </p:txBody>
      </p:sp>
      <p:sp>
        <p:nvSpPr>
          <p:cNvPr id="43" name="フッター プレースホルダー 3"/>
          <p:cNvSpPr txBox="1">
            <a:spLocks/>
          </p:cNvSpPr>
          <p:nvPr/>
        </p:nvSpPr>
        <p:spPr>
          <a:xfrm>
            <a:off x="3124200" y="6356350"/>
            <a:ext cx="28956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mtClean="0"/>
              <a:t>Revolution of Secured Transaction</a:t>
            </a:r>
            <a:endParaRPr lang="ja-JP" altLang="en-US" dirty="0"/>
          </a:p>
        </p:txBody>
      </p:sp>
      <p:sp>
        <p:nvSpPr>
          <p:cNvPr id="44" name="スライド番号プレースホルダー 4"/>
          <p:cNvSpPr txBox="1">
            <a:spLocks/>
          </p:cNvSpPr>
          <p:nvPr/>
        </p:nvSpPr>
        <p:spPr>
          <a:xfrm>
            <a:off x="6553200" y="63563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30</a:t>
            </a:fld>
            <a:endParaRPr lang="ja-JP" altLang="en-US"/>
          </a:p>
        </p:txBody>
      </p:sp>
      <p:sp>
        <p:nvSpPr>
          <p:cNvPr id="45" name="正方形/長方形 44"/>
          <p:cNvSpPr/>
          <p:nvPr/>
        </p:nvSpPr>
        <p:spPr>
          <a:xfrm>
            <a:off x="3851920" y="2853154"/>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46" name="正方形/長方形 45"/>
          <p:cNvSpPr/>
          <p:nvPr/>
        </p:nvSpPr>
        <p:spPr>
          <a:xfrm>
            <a:off x="3853668"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lang="ja-JP" altLang="en-US" sz="1400" b="1" dirty="0" smtClean="0"/>
              <a:t>保証</a:t>
            </a:r>
            <a:r>
              <a:rPr lang="ja-JP" altLang="en-US" sz="1400" b="1" dirty="0"/>
              <a:t>部分</a:t>
            </a:r>
            <a:endParaRPr lang="en-US" altLang="ja-JP" sz="1400" b="1" dirty="0"/>
          </a:p>
          <a:p>
            <a:pPr algn="ctr"/>
            <a:r>
              <a:rPr lang="en-US" altLang="ja-JP" sz="1400" dirty="0" smtClean="0"/>
              <a:t>100</a:t>
            </a:r>
            <a:endParaRPr lang="ja-JP" altLang="en-US" sz="1400" dirty="0"/>
          </a:p>
        </p:txBody>
      </p:sp>
      <p:sp>
        <p:nvSpPr>
          <p:cNvPr id="47" name="正方形/長方形 46"/>
          <p:cNvSpPr/>
          <p:nvPr/>
        </p:nvSpPr>
        <p:spPr>
          <a:xfrm>
            <a:off x="6752196" y="3069178"/>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48" name="正方形/長方形 47"/>
          <p:cNvSpPr/>
          <p:nvPr/>
        </p:nvSpPr>
        <p:spPr>
          <a:xfrm>
            <a:off x="6752196" y="2349098"/>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a:t>
            </a:r>
            <a:r>
              <a:rPr lang="ja-JP" altLang="en-US" sz="1600" b="1" dirty="0"/>
              <a:t>部分</a:t>
            </a:r>
            <a:endParaRPr lang="en-US" altLang="ja-JP" sz="1600" b="1" dirty="0"/>
          </a:p>
          <a:p>
            <a:pPr algn="ctr"/>
            <a:r>
              <a:rPr lang="en-US" altLang="ja-JP" sz="1600" dirty="0"/>
              <a:t>200</a:t>
            </a:r>
            <a:endParaRPr lang="ja-JP" altLang="en-US" sz="1600" dirty="0"/>
          </a:p>
        </p:txBody>
      </p:sp>
      <p:sp>
        <p:nvSpPr>
          <p:cNvPr id="49" name="上矢印 48"/>
          <p:cNvSpPr/>
          <p:nvPr/>
        </p:nvSpPr>
        <p:spPr>
          <a:xfrm rot="18487026">
            <a:off x="2082094" y="4322847"/>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300</a:t>
            </a:r>
            <a:endParaRPr kumimoji="1" lang="ja-JP" altLang="en-US" sz="1200" dirty="0"/>
          </a:p>
        </p:txBody>
      </p:sp>
      <p:sp>
        <p:nvSpPr>
          <p:cNvPr id="50" name="上矢印 49"/>
          <p:cNvSpPr/>
          <p:nvPr/>
        </p:nvSpPr>
        <p:spPr>
          <a:xfrm rot="18487026">
            <a:off x="2754207" y="4409800"/>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51" name="上矢印 50"/>
          <p:cNvSpPr/>
          <p:nvPr/>
        </p:nvSpPr>
        <p:spPr>
          <a:xfrm>
            <a:off x="4716016" y="4619582"/>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52" name="上矢印 51"/>
          <p:cNvSpPr/>
          <p:nvPr/>
        </p:nvSpPr>
        <p:spPr>
          <a:xfrm rot="3205735">
            <a:off x="6613118" y="4274577"/>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53" name="テキスト ボックス 52"/>
          <p:cNvSpPr txBox="1"/>
          <p:nvPr/>
        </p:nvSpPr>
        <p:spPr>
          <a:xfrm>
            <a:off x="971600"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54" name="テキスト ボックス 53"/>
          <p:cNvSpPr txBox="1"/>
          <p:nvPr/>
        </p:nvSpPr>
        <p:spPr>
          <a:xfrm>
            <a:off x="3873624"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55" name="テキスト ボックス 54"/>
          <p:cNvSpPr txBox="1"/>
          <p:nvPr/>
        </p:nvSpPr>
        <p:spPr>
          <a:xfrm>
            <a:off x="6753944"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cxnSp>
        <p:nvCxnSpPr>
          <p:cNvPr id="56" name="直線コネクタ 55"/>
          <p:cNvCxnSpPr/>
          <p:nvPr/>
        </p:nvCxnSpPr>
        <p:spPr>
          <a:xfrm flipH="1">
            <a:off x="983732" y="2261882"/>
            <a:ext cx="679263" cy="239557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953752" y="2251866"/>
            <a:ext cx="650930" cy="231427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971600"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300</a:t>
            </a:r>
            <a:endParaRPr kumimoji="1" lang="ja-JP" altLang="en-US" dirty="0"/>
          </a:p>
        </p:txBody>
      </p:sp>
      <p:sp>
        <p:nvSpPr>
          <p:cNvPr id="59" name="テキスト ボックス 58"/>
          <p:cNvSpPr txBox="1"/>
          <p:nvPr/>
        </p:nvSpPr>
        <p:spPr>
          <a:xfrm>
            <a:off x="3867262"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450</a:t>
            </a:r>
            <a:endParaRPr kumimoji="1" lang="ja-JP" altLang="en-US" dirty="0"/>
          </a:p>
        </p:txBody>
      </p:sp>
      <p:sp>
        <p:nvSpPr>
          <p:cNvPr id="60" name="テキスト ボックス 59"/>
          <p:cNvSpPr txBox="1"/>
          <p:nvPr/>
        </p:nvSpPr>
        <p:spPr>
          <a:xfrm>
            <a:off x="6819590"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450</a:t>
            </a:r>
            <a:endParaRPr kumimoji="1" lang="ja-JP" altLang="en-US" dirty="0"/>
          </a:p>
        </p:txBody>
      </p:sp>
      <p:cxnSp>
        <p:nvCxnSpPr>
          <p:cNvPr id="61" name="直線コネクタ 60"/>
          <p:cNvCxnSpPr>
            <a:stCxn id="58" idx="2"/>
          </p:cNvCxnSpPr>
          <p:nvPr/>
        </p:nvCxnSpPr>
        <p:spPr>
          <a:xfrm flipH="1">
            <a:off x="1619673" y="2307868"/>
            <a:ext cx="28332" cy="239557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62" name="正方形/長方形 61"/>
          <p:cNvSpPr/>
          <p:nvPr/>
        </p:nvSpPr>
        <p:spPr>
          <a:xfrm>
            <a:off x="3853668" y="3432797"/>
            <a:ext cx="1418456" cy="54006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smtClean="0"/>
              <a:t>150</a:t>
            </a:r>
            <a:endParaRPr lang="ja-JP" altLang="en-US" sz="1600" dirty="0"/>
          </a:p>
        </p:txBody>
      </p:sp>
      <p:sp>
        <p:nvSpPr>
          <p:cNvPr id="63" name="正方形/長方形 62"/>
          <p:cNvSpPr/>
          <p:nvPr/>
        </p:nvSpPr>
        <p:spPr>
          <a:xfrm>
            <a:off x="6753944" y="3609238"/>
            <a:ext cx="1418456" cy="54006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smtClean="0"/>
              <a:t>150</a:t>
            </a:r>
            <a:endParaRPr lang="ja-JP" altLang="en-US" sz="1600" dirty="0"/>
          </a:p>
        </p:txBody>
      </p:sp>
      <p:sp>
        <p:nvSpPr>
          <p:cNvPr id="64" name="正方形/長方形 63"/>
          <p:cNvSpPr/>
          <p:nvPr/>
        </p:nvSpPr>
        <p:spPr>
          <a:xfrm>
            <a:off x="968742" y="3489896"/>
            <a:ext cx="1418456" cy="2520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200" b="1" dirty="0" smtClean="0">
                <a:latin typeface="Times New Roman" pitchFamily="18" charset="0"/>
                <a:cs typeface="Times New Roman" pitchFamily="18" charset="0"/>
              </a:rPr>
              <a:t>Y</a:t>
            </a:r>
            <a:r>
              <a:rPr lang="en-US" altLang="ja-JP" sz="1200" b="1" baseline="-25000" dirty="0" smtClean="0">
                <a:latin typeface="Times New Roman" pitchFamily="18" charset="0"/>
                <a:cs typeface="Times New Roman" pitchFamily="18" charset="0"/>
              </a:rPr>
              <a:t>3</a:t>
            </a:r>
            <a:r>
              <a:rPr kumimoji="1" lang="ja-JP" altLang="en-US" sz="1200" b="1" dirty="0" smtClean="0"/>
              <a:t>保証部分</a:t>
            </a:r>
            <a:r>
              <a:rPr lang="ja-JP" altLang="en-US" sz="1200" dirty="0" smtClean="0"/>
              <a:t>（</a:t>
            </a:r>
            <a:r>
              <a:rPr lang="en-US" altLang="ja-JP" sz="1200" dirty="0" smtClean="0"/>
              <a:t>50</a:t>
            </a:r>
            <a:r>
              <a:rPr lang="ja-JP" altLang="en-US" sz="1200" dirty="0" smtClean="0"/>
              <a:t>）</a:t>
            </a:r>
            <a:endParaRPr kumimoji="1" lang="en-US" altLang="ja-JP" sz="1200" b="1" dirty="0" smtClean="0"/>
          </a:p>
        </p:txBody>
      </p:sp>
      <p:sp>
        <p:nvSpPr>
          <p:cNvPr id="65" name="上矢印 64"/>
          <p:cNvSpPr/>
          <p:nvPr/>
        </p:nvSpPr>
        <p:spPr>
          <a:xfrm>
            <a:off x="4340536" y="4648082"/>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150</a:t>
            </a:r>
            <a:endParaRPr kumimoji="1" lang="ja-JP" altLang="en-US" sz="1200" dirty="0"/>
          </a:p>
        </p:txBody>
      </p:sp>
      <p:sp>
        <p:nvSpPr>
          <p:cNvPr id="66" name="上矢印 65"/>
          <p:cNvSpPr/>
          <p:nvPr/>
        </p:nvSpPr>
        <p:spPr>
          <a:xfrm rot="3205735">
            <a:off x="6278048" y="4331825"/>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150</a:t>
            </a:r>
            <a:endParaRPr kumimoji="1" lang="ja-JP" altLang="en-US" sz="1200" dirty="0"/>
          </a:p>
        </p:txBody>
      </p:sp>
      <p:sp>
        <p:nvSpPr>
          <p:cNvPr id="67" name="円/楕円 66"/>
          <p:cNvSpPr/>
          <p:nvPr/>
        </p:nvSpPr>
        <p:spPr>
          <a:xfrm>
            <a:off x="3131840" y="5322912"/>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endParaRPr kumimoji="1" lang="ja-JP" altLang="en-US" b="1" dirty="0">
              <a:latin typeface="Times New Roman" pitchFamily="18" charset="0"/>
              <a:cs typeface="Times New Roman" pitchFamily="18" charset="0"/>
            </a:endParaRPr>
          </a:p>
        </p:txBody>
      </p:sp>
      <p:sp>
        <p:nvSpPr>
          <p:cNvPr id="68" name="上矢印 67"/>
          <p:cNvSpPr/>
          <p:nvPr/>
        </p:nvSpPr>
        <p:spPr>
          <a:xfrm rot="18487026">
            <a:off x="2754207" y="4416533"/>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200" dirty="0"/>
              <a:t>5</a:t>
            </a:r>
            <a:r>
              <a:rPr kumimoji="1" lang="en-US" altLang="ja-JP" sz="1200" dirty="0" smtClean="0"/>
              <a:t>0</a:t>
            </a:r>
            <a:endParaRPr kumimoji="1" lang="ja-JP" altLang="en-US" sz="1200" dirty="0"/>
          </a:p>
        </p:txBody>
      </p:sp>
      <p:sp>
        <p:nvSpPr>
          <p:cNvPr id="69" name="正方形/長方形 68"/>
          <p:cNvSpPr/>
          <p:nvPr/>
        </p:nvSpPr>
        <p:spPr>
          <a:xfrm>
            <a:off x="3851920" y="3933274"/>
            <a:ext cx="1418456" cy="72008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負担部分</a:t>
            </a:r>
            <a:endParaRPr lang="en-US" altLang="ja-JP" sz="1600" b="1" dirty="0"/>
          </a:p>
          <a:p>
            <a:pPr algn="ctr"/>
            <a:r>
              <a:rPr lang="en-US" altLang="ja-JP" sz="1600" dirty="0"/>
              <a:t>200</a:t>
            </a:r>
            <a:endParaRPr lang="ja-JP" altLang="en-US" sz="1600" dirty="0"/>
          </a:p>
        </p:txBody>
      </p:sp>
      <p:sp>
        <p:nvSpPr>
          <p:cNvPr id="70" name="正方形/長方形 69"/>
          <p:cNvSpPr/>
          <p:nvPr/>
        </p:nvSpPr>
        <p:spPr>
          <a:xfrm>
            <a:off x="6753944" y="4149298"/>
            <a:ext cx="1418456" cy="50405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負担部分</a:t>
            </a:r>
            <a:endParaRPr kumimoji="1" lang="en-US" altLang="ja-JP" sz="1400" b="1" dirty="0" smtClean="0"/>
          </a:p>
          <a:p>
            <a:pPr algn="ctr"/>
            <a:r>
              <a:rPr lang="en-US" altLang="ja-JP" sz="1400" dirty="0"/>
              <a:t>100</a:t>
            </a:r>
            <a:endParaRPr kumimoji="1" lang="ja-JP" altLang="en-US" sz="1400" dirty="0"/>
          </a:p>
        </p:txBody>
      </p:sp>
      <p:sp>
        <p:nvSpPr>
          <p:cNvPr id="71" name="上矢印 70"/>
          <p:cNvSpPr/>
          <p:nvPr/>
        </p:nvSpPr>
        <p:spPr>
          <a:xfrm rot="18487026">
            <a:off x="2407729" y="4406191"/>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200" dirty="0"/>
              <a:t>1</a:t>
            </a:r>
            <a:r>
              <a:rPr kumimoji="1" lang="en-US" altLang="ja-JP" sz="1200" dirty="0" smtClean="0"/>
              <a:t>00</a:t>
            </a:r>
            <a:endParaRPr kumimoji="1" lang="ja-JP" altLang="en-US" sz="1200" dirty="0"/>
          </a:p>
        </p:txBody>
      </p:sp>
      <p:sp>
        <p:nvSpPr>
          <p:cNvPr id="72" name="上矢印 71"/>
          <p:cNvSpPr/>
          <p:nvPr/>
        </p:nvSpPr>
        <p:spPr>
          <a:xfrm rot="18487026">
            <a:off x="2114227" y="4344003"/>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sz="1200" dirty="0"/>
              <a:t>150</a:t>
            </a:r>
            <a:endParaRPr kumimoji="1" lang="ja-JP" altLang="en-US" sz="1200" dirty="0"/>
          </a:p>
        </p:txBody>
      </p:sp>
      <p:sp>
        <p:nvSpPr>
          <p:cNvPr id="73" name="正方形/長方形 72"/>
          <p:cNvSpPr/>
          <p:nvPr/>
        </p:nvSpPr>
        <p:spPr>
          <a:xfrm>
            <a:off x="971600" y="3741924"/>
            <a:ext cx="1418456" cy="37804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lnSpc>
                <a:spcPts val="1200"/>
              </a:lnSpc>
            </a:pPr>
            <a:r>
              <a:rPr lang="en-US" altLang="ja-JP" sz="1200" b="1" dirty="0" smtClean="0">
                <a:latin typeface="Times New Roman" pitchFamily="18" charset="0"/>
                <a:cs typeface="Times New Roman" pitchFamily="18" charset="0"/>
              </a:rPr>
              <a:t>Y</a:t>
            </a:r>
            <a:r>
              <a:rPr lang="en-US" altLang="ja-JP" sz="1200" b="1" baseline="-25000" dirty="0" smtClean="0">
                <a:latin typeface="Times New Roman" pitchFamily="18" charset="0"/>
                <a:cs typeface="Times New Roman" pitchFamily="18" charset="0"/>
              </a:rPr>
              <a:t>2</a:t>
            </a:r>
            <a:r>
              <a:rPr lang="ja-JP" altLang="en-US" sz="1200" b="1" dirty="0" smtClean="0"/>
              <a:t>保証部分</a:t>
            </a:r>
            <a:endParaRPr lang="en-US" altLang="ja-JP" sz="1200" b="1" dirty="0" smtClean="0"/>
          </a:p>
          <a:p>
            <a:pPr algn="ctr">
              <a:lnSpc>
                <a:spcPts val="1100"/>
              </a:lnSpc>
            </a:pPr>
            <a:r>
              <a:rPr lang="en-US" altLang="ja-JP" sz="1200" dirty="0"/>
              <a:t>1</a:t>
            </a:r>
            <a:r>
              <a:rPr kumimoji="1" lang="en-US" altLang="ja-JP" sz="1200" dirty="0" smtClean="0"/>
              <a:t>00</a:t>
            </a:r>
            <a:endParaRPr kumimoji="1" lang="ja-JP" altLang="en-US" sz="1200" dirty="0"/>
          </a:p>
        </p:txBody>
      </p:sp>
      <p:sp>
        <p:nvSpPr>
          <p:cNvPr id="74" name="正方形/長方形 73"/>
          <p:cNvSpPr/>
          <p:nvPr/>
        </p:nvSpPr>
        <p:spPr>
          <a:xfrm>
            <a:off x="968742" y="4127852"/>
            <a:ext cx="1418456" cy="542859"/>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lang="en-US" altLang="ja-JP" sz="1600" dirty="0"/>
              <a:t>15</a:t>
            </a:r>
            <a:r>
              <a:rPr kumimoji="1" lang="en-US" altLang="ja-JP" sz="1600" dirty="0" smtClean="0"/>
              <a:t>0</a:t>
            </a:r>
            <a:endParaRPr kumimoji="1" lang="ja-JP" altLang="en-US" sz="1600" dirty="0"/>
          </a:p>
        </p:txBody>
      </p:sp>
      <p:sp>
        <p:nvSpPr>
          <p:cNvPr id="75" name="上矢印 74"/>
          <p:cNvSpPr/>
          <p:nvPr/>
        </p:nvSpPr>
        <p:spPr>
          <a:xfrm>
            <a:off x="3960803" y="4619582"/>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smtClean="0"/>
              <a:t>200</a:t>
            </a:r>
            <a:endParaRPr kumimoji="1" lang="ja-JP" altLang="en-US" sz="1200" dirty="0"/>
          </a:p>
        </p:txBody>
      </p:sp>
      <p:sp>
        <p:nvSpPr>
          <p:cNvPr id="76" name="上矢印 75"/>
          <p:cNvSpPr/>
          <p:nvPr/>
        </p:nvSpPr>
        <p:spPr>
          <a:xfrm rot="3205735">
            <a:off x="5918814" y="4383877"/>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100</a:t>
            </a:r>
            <a:endParaRPr kumimoji="1" lang="ja-JP" altLang="en-US" sz="1200" dirty="0"/>
          </a:p>
        </p:txBody>
      </p:sp>
      <p:sp>
        <p:nvSpPr>
          <p:cNvPr id="77" name="円/楕円 76"/>
          <p:cNvSpPr/>
          <p:nvPr/>
        </p:nvSpPr>
        <p:spPr>
          <a:xfrm>
            <a:off x="3131840" y="5322912"/>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smtClean="0">
                <a:latin typeface="Times New Roman" pitchFamily="18" charset="0"/>
                <a:cs typeface="Times New Roman" pitchFamily="18" charset="0"/>
              </a:rPr>
              <a:t>600</a:t>
            </a:r>
            <a:r>
              <a:rPr lang="ja-JP" altLang="en-US" b="1"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300, 450</a:t>
            </a:r>
            <a:endParaRPr kumimoji="1" lang="ja-JP" alt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14429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down)">
                                      <p:cBhvr>
                                        <p:cTn id="7" dur="500"/>
                                        <p:tgtEl>
                                          <p:spTgt spid="6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wipe(down)">
                                      <p:cBhvr>
                                        <p:cTn id="11" dur="500"/>
                                        <p:tgtEl>
                                          <p:spTgt spid="56"/>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wipe(down)">
                                      <p:cBhvr>
                                        <p:cTn id="15" dur="1000"/>
                                        <p:tgtEl>
                                          <p:spTgt spid="5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xit" presetSubtype="4" fill="hold" grpId="0" nodeType="clickEffect">
                                  <p:stCondLst>
                                    <p:cond delay="0"/>
                                  </p:stCondLst>
                                  <p:childTnLst>
                                    <p:animEffect transition="out" filter="wipe(down)">
                                      <p:cBhvr>
                                        <p:cTn id="19" dur="1000"/>
                                        <p:tgtEl>
                                          <p:spTgt spid="41"/>
                                        </p:tgtEl>
                                      </p:cBhvr>
                                    </p:animEffect>
                                    <p:set>
                                      <p:cBhvr>
                                        <p:cTn id="20" dur="1" fill="hold">
                                          <p:stCondLst>
                                            <p:cond delay="999"/>
                                          </p:stCondLst>
                                        </p:cTn>
                                        <p:tgtEl>
                                          <p:spTgt spid="41"/>
                                        </p:tgtEl>
                                        <p:attrNameLst>
                                          <p:attrName>style.visibility</p:attrName>
                                        </p:attrNameLst>
                                      </p:cBhvr>
                                      <p:to>
                                        <p:strVal val="hidden"/>
                                      </p:to>
                                    </p:set>
                                  </p:childTnLst>
                                </p:cTn>
                              </p:par>
                              <p:par>
                                <p:cTn id="21" presetID="22" presetClass="entr" presetSubtype="4" fill="hold" grpId="0" nodeType="withEffect">
                                  <p:stCondLst>
                                    <p:cond delay="0"/>
                                  </p:stCondLst>
                                  <p:childTnLst>
                                    <p:set>
                                      <p:cBhvr>
                                        <p:cTn id="22" dur="1" fill="hold">
                                          <p:stCondLst>
                                            <p:cond delay="0"/>
                                          </p:stCondLst>
                                        </p:cTn>
                                        <p:tgtEl>
                                          <p:spTgt spid="74"/>
                                        </p:tgtEl>
                                        <p:attrNameLst>
                                          <p:attrName>style.visibility</p:attrName>
                                        </p:attrNameLst>
                                      </p:cBhvr>
                                      <p:to>
                                        <p:strVal val="visible"/>
                                      </p:to>
                                    </p:set>
                                    <p:animEffect transition="in" filter="wipe(down)">
                                      <p:cBhvr>
                                        <p:cTn id="23" dur="1000"/>
                                        <p:tgtEl>
                                          <p:spTgt spid="74"/>
                                        </p:tgtEl>
                                      </p:cBhvr>
                                    </p:animEffect>
                                  </p:childTnLst>
                                </p:cTn>
                              </p:par>
                              <p:par>
                                <p:cTn id="24" presetID="10" presetClass="exit" presetSubtype="0" fill="hold" grpId="0" nodeType="withEffect">
                                  <p:stCondLst>
                                    <p:cond delay="0"/>
                                  </p:stCondLst>
                                  <p:childTnLst>
                                    <p:animEffect transition="out" filter="fade">
                                      <p:cBhvr>
                                        <p:cTn id="25" dur="1000"/>
                                        <p:tgtEl>
                                          <p:spTgt spid="49"/>
                                        </p:tgtEl>
                                      </p:cBhvr>
                                    </p:animEffect>
                                    <p:set>
                                      <p:cBhvr>
                                        <p:cTn id="26" dur="1" fill="hold">
                                          <p:stCondLst>
                                            <p:cond delay="999"/>
                                          </p:stCondLst>
                                        </p:cTn>
                                        <p:tgtEl>
                                          <p:spTgt spid="49"/>
                                        </p:tgtEl>
                                        <p:attrNameLst>
                                          <p:attrName>style.visibility</p:attrName>
                                        </p:attrNameLst>
                                      </p:cBhvr>
                                      <p:to>
                                        <p:strVal val="hidden"/>
                                      </p:to>
                                    </p:set>
                                  </p:childTnLst>
                                </p:cTn>
                              </p:par>
                              <p:par>
                                <p:cTn id="27" presetID="22" presetClass="entr" presetSubtype="4" fill="hold" grpId="0" nodeType="withEffect">
                                  <p:stCondLst>
                                    <p:cond delay="0"/>
                                  </p:stCondLst>
                                  <p:childTnLst>
                                    <p:set>
                                      <p:cBhvr>
                                        <p:cTn id="28" dur="1" fill="hold">
                                          <p:stCondLst>
                                            <p:cond delay="0"/>
                                          </p:stCondLst>
                                        </p:cTn>
                                        <p:tgtEl>
                                          <p:spTgt spid="72"/>
                                        </p:tgtEl>
                                        <p:attrNameLst>
                                          <p:attrName>style.visibility</p:attrName>
                                        </p:attrNameLst>
                                      </p:cBhvr>
                                      <p:to>
                                        <p:strVal val="visible"/>
                                      </p:to>
                                    </p:set>
                                    <p:animEffect transition="in" filter="wipe(down)">
                                      <p:cBhvr>
                                        <p:cTn id="29" dur="1000"/>
                                        <p:tgtEl>
                                          <p:spTgt spid="72"/>
                                        </p:tgtEl>
                                      </p:cBhvr>
                                    </p:animEffect>
                                  </p:childTnLst>
                                </p:cTn>
                              </p:par>
                              <p:par>
                                <p:cTn id="30" presetID="10" presetClass="exit" presetSubtype="0" fill="hold" grpId="0" nodeType="withEffect">
                                  <p:stCondLst>
                                    <p:cond delay="0"/>
                                  </p:stCondLst>
                                  <p:childTnLst>
                                    <p:animEffect transition="out" filter="fade">
                                      <p:cBhvr>
                                        <p:cTn id="31" dur="1000"/>
                                        <p:tgtEl>
                                          <p:spTgt spid="37"/>
                                        </p:tgtEl>
                                      </p:cBhvr>
                                    </p:animEffect>
                                    <p:set>
                                      <p:cBhvr>
                                        <p:cTn id="32" dur="1" fill="hold">
                                          <p:stCondLst>
                                            <p:cond delay="999"/>
                                          </p:stCondLst>
                                        </p:cTn>
                                        <p:tgtEl>
                                          <p:spTgt spid="37"/>
                                        </p:tgtEl>
                                        <p:attrNameLst>
                                          <p:attrName>style.visibility</p:attrName>
                                        </p:attrNameLst>
                                      </p:cBhvr>
                                      <p:to>
                                        <p:strVal val="hidden"/>
                                      </p:to>
                                    </p:set>
                                  </p:childTnLst>
                                </p:cTn>
                              </p:par>
                              <p:par>
                                <p:cTn id="33" presetID="22" presetClass="entr" presetSubtype="4" fill="hold" grpId="0" nodeType="withEffect">
                                  <p:stCondLst>
                                    <p:cond delay="0"/>
                                  </p:stCondLst>
                                  <p:childTnLst>
                                    <p:set>
                                      <p:cBhvr>
                                        <p:cTn id="34" dur="1" fill="hold">
                                          <p:stCondLst>
                                            <p:cond delay="0"/>
                                          </p:stCondLst>
                                        </p:cTn>
                                        <p:tgtEl>
                                          <p:spTgt spid="73"/>
                                        </p:tgtEl>
                                        <p:attrNameLst>
                                          <p:attrName>style.visibility</p:attrName>
                                        </p:attrNameLst>
                                      </p:cBhvr>
                                      <p:to>
                                        <p:strVal val="visible"/>
                                      </p:to>
                                    </p:set>
                                    <p:animEffect transition="in" filter="wipe(down)">
                                      <p:cBhvr>
                                        <p:cTn id="35" dur="1000"/>
                                        <p:tgtEl>
                                          <p:spTgt spid="73"/>
                                        </p:tgtEl>
                                      </p:cBhvr>
                                    </p:animEffect>
                                  </p:childTnLst>
                                </p:cTn>
                              </p:par>
                              <p:par>
                                <p:cTn id="36" presetID="10" presetClass="exit" presetSubtype="0" fill="hold" grpId="0" nodeType="withEffect">
                                  <p:stCondLst>
                                    <p:cond delay="0"/>
                                  </p:stCondLst>
                                  <p:childTnLst>
                                    <p:animEffect transition="out" filter="fade">
                                      <p:cBhvr>
                                        <p:cTn id="37" dur="1000"/>
                                        <p:tgtEl>
                                          <p:spTgt spid="40"/>
                                        </p:tgtEl>
                                      </p:cBhvr>
                                    </p:animEffect>
                                    <p:set>
                                      <p:cBhvr>
                                        <p:cTn id="38" dur="1" fill="hold">
                                          <p:stCondLst>
                                            <p:cond delay="999"/>
                                          </p:stCondLst>
                                        </p:cTn>
                                        <p:tgtEl>
                                          <p:spTgt spid="40"/>
                                        </p:tgtEl>
                                        <p:attrNameLst>
                                          <p:attrName>style.visibility</p:attrName>
                                        </p:attrNameLst>
                                      </p:cBhvr>
                                      <p:to>
                                        <p:strVal val="hidden"/>
                                      </p:to>
                                    </p:set>
                                  </p:childTnLst>
                                </p:cTn>
                              </p:par>
                              <p:par>
                                <p:cTn id="39" presetID="22" presetClass="entr" presetSubtype="4" fill="hold" grpId="0" nodeType="withEffect">
                                  <p:stCondLst>
                                    <p:cond delay="0"/>
                                  </p:stCondLst>
                                  <p:childTnLst>
                                    <p:set>
                                      <p:cBhvr>
                                        <p:cTn id="40" dur="1" fill="hold">
                                          <p:stCondLst>
                                            <p:cond delay="0"/>
                                          </p:stCondLst>
                                        </p:cTn>
                                        <p:tgtEl>
                                          <p:spTgt spid="71"/>
                                        </p:tgtEl>
                                        <p:attrNameLst>
                                          <p:attrName>style.visibility</p:attrName>
                                        </p:attrNameLst>
                                      </p:cBhvr>
                                      <p:to>
                                        <p:strVal val="visible"/>
                                      </p:to>
                                    </p:set>
                                    <p:animEffect transition="in" filter="wipe(down)">
                                      <p:cBhvr>
                                        <p:cTn id="41" dur="1000"/>
                                        <p:tgtEl>
                                          <p:spTgt spid="71"/>
                                        </p:tgtEl>
                                      </p:cBhvr>
                                    </p:animEffect>
                                  </p:childTnLst>
                                </p:cTn>
                              </p:par>
                              <p:par>
                                <p:cTn id="42" presetID="10" presetClass="exit" presetSubtype="0" fill="hold" grpId="0" nodeType="withEffect">
                                  <p:stCondLst>
                                    <p:cond delay="0"/>
                                  </p:stCondLst>
                                  <p:childTnLst>
                                    <p:animEffect transition="out" filter="fade">
                                      <p:cBhvr>
                                        <p:cTn id="43" dur="1000"/>
                                        <p:tgtEl>
                                          <p:spTgt spid="36"/>
                                        </p:tgtEl>
                                      </p:cBhvr>
                                    </p:animEffect>
                                    <p:set>
                                      <p:cBhvr>
                                        <p:cTn id="44" dur="1" fill="hold">
                                          <p:stCondLst>
                                            <p:cond delay="999"/>
                                          </p:stCondLst>
                                        </p:cTn>
                                        <p:tgtEl>
                                          <p:spTgt spid="36"/>
                                        </p:tgtEl>
                                        <p:attrNameLst>
                                          <p:attrName>style.visibility</p:attrName>
                                        </p:attrNameLst>
                                      </p:cBhvr>
                                      <p:to>
                                        <p:strVal val="hidden"/>
                                      </p:to>
                                    </p:set>
                                  </p:childTnLst>
                                </p:cTn>
                              </p:par>
                              <p:par>
                                <p:cTn id="45" presetID="22" presetClass="entr" presetSubtype="4" fill="hold" grpId="0" nodeType="withEffect">
                                  <p:stCondLst>
                                    <p:cond delay="0"/>
                                  </p:stCondLst>
                                  <p:childTnLst>
                                    <p:set>
                                      <p:cBhvr>
                                        <p:cTn id="46" dur="1" fill="hold">
                                          <p:stCondLst>
                                            <p:cond delay="0"/>
                                          </p:stCondLst>
                                        </p:cTn>
                                        <p:tgtEl>
                                          <p:spTgt spid="64"/>
                                        </p:tgtEl>
                                        <p:attrNameLst>
                                          <p:attrName>style.visibility</p:attrName>
                                        </p:attrNameLst>
                                      </p:cBhvr>
                                      <p:to>
                                        <p:strVal val="visible"/>
                                      </p:to>
                                    </p:set>
                                    <p:animEffect transition="in" filter="wipe(down)">
                                      <p:cBhvr>
                                        <p:cTn id="47" dur="1000"/>
                                        <p:tgtEl>
                                          <p:spTgt spid="64"/>
                                        </p:tgtEl>
                                      </p:cBhvr>
                                    </p:animEffect>
                                  </p:childTnLst>
                                </p:cTn>
                              </p:par>
                              <p:par>
                                <p:cTn id="48" presetID="10" presetClass="exit" presetSubtype="0" fill="hold" grpId="0" nodeType="withEffect">
                                  <p:stCondLst>
                                    <p:cond delay="0"/>
                                  </p:stCondLst>
                                  <p:childTnLst>
                                    <p:animEffect transition="out" filter="fade">
                                      <p:cBhvr>
                                        <p:cTn id="49" dur="1000"/>
                                        <p:tgtEl>
                                          <p:spTgt spid="50"/>
                                        </p:tgtEl>
                                      </p:cBhvr>
                                    </p:animEffect>
                                    <p:set>
                                      <p:cBhvr>
                                        <p:cTn id="50" dur="1" fill="hold">
                                          <p:stCondLst>
                                            <p:cond delay="999"/>
                                          </p:stCondLst>
                                        </p:cTn>
                                        <p:tgtEl>
                                          <p:spTgt spid="50"/>
                                        </p:tgtEl>
                                        <p:attrNameLst>
                                          <p:attrName>style.visibility</p:attrName>
                                        </p:attrNameLst>
                                      </p:cBhvr>
                                      <p:to>
                                        <p:strVal val="hidden"/>
                                      </p:to>
                                    </p:set>
                                  </p:childTnLst>
                                </p:cTn>
                              </p:par>
                              <p:par>
                                <p:cTn id="51" presetID="22" presetClass="entr" presetSubtype="4" fill="hold" grpId="0" nodeType="withEffect">
                                  <p:stCondLst>
                                    <p:cond delay="0"/>
                                  </p:stCondLst>
                                  <p:childTnLst>
                                    <p:set>
                                      <p:cBhvr>
                                        <p:cTn id="52" dur="1" fill="hold">
                                          <p:stCondLst>
                                            <p:cond delay="0"/>
                                          </p:stCondLst>
                                        </p:cTn>
                                        <p:tgtEl>
                                          <p:spTgt spid="68"/>
                                        </p:tgtEl>
                                        <p:attrNameLst>
                                          <p:attrName>style.visibility</p:attrName>
                                        </p:attrNameLst>
                                      </p:cBhvr>
                                      <p:to>
                                        <p:strVal val="visible"/>
                                      </p:to>
                                    </p:set>
                                    <p:animEffect transition="in" filter="wipe(down)">
                                      <p:cBhvr>
                                        <p:cTn id="53" dur="1000"/>
                                        <p:tgtEl>
                                          <p:spTgt spid="68"/>
                                        </p:tgtEl>
                                      </p:cBhvr>
                                    </p:animEffect>
                                  </p:childTnLst>
                                </p:cTn>
                              </p:par>
                            </p:childTnLst>
                          </p:cTn>
                        </p:par>
                        <p:par>
                          <p:cTn id="54" fill="hold">
                            <p:stCondLst>
                              <p:cond delay="1000"/>
                            </p:stCondLst>
                            <p:childTnLst>
                              <p:par>
                                <p:cTn id="55" presetID="22" presetClass="entr" presetSubtype="8" fill="hold" grpId="0" nodeType="afterEffect">
                                  <p:stCondLst>
                                    <p:cond delay="250"/>
                                  </p:stCondLst>
                                  <p:childTnLst>
                                    <p:set>
                                      <p:cBhvr>
                                        <p:cTn id="56" dur="1" fill="hold">
                                          <p:stCondLst>
                                            <p:cond delay="0"/>
                                          </p:stCondLst>
                                        </p:cTn>
                                        <p:tgtEl>
                                          <p:spTgt spid="58"/>
                                        </p:tgtEl>
                                        <p:attrNameLst>
                                          <p:attrName>style.visibility</p:attrName>
                                        </p:attrNameLst>
                                      </p:cBhvr>
                                      <p:to>
                                        <p:strVal val="visible"/>
                                      </p:to>
                                    </p:set>
                                    <p:animEffect transition="in" filter="wipe(left)">
                                      <p:cBhvr>
                                        <p:cTn id="57" dur="1000"/>
                                        <p:tgtEl>
                                          <p:spTgt spid="58"/>
                                        </p:tgtEl>
                                      </p:cBhvr>
                                    </p:animEffect>
                                  </p:childTnLst>
                                </p:cTn>
                              </p:par>
                            </p:childTnLst>
                          </p:cTn>
                        </p:par>
                        <p:par>
                          <p:cTn id="58" fill="hold">
                            <p:stCondLst>
                              <p:cond delay="2250"/>
                            </p:stCondLst>
                            <p:childTnLst>
                              <p:par>
                                <p:cTn id="59" presetID="42" presetClass="exit" presetSubtype="0" fill="hold" grpId="0" nodeType="afterEffect">
                                  <p:stCondLst>
                                    <p:cond delay="250"/>
                                  </p:stCondLst>
                                  <p:childTnLst>
                                    <p:animEffect transition="out" filter="fade">
                                      <p:cBhvr>
                                        <p:cTn id="60" dur="1000"/>
                                        <p:tgtEl>
                                          <p:spTgt spid="45"/>
                                        </p:tgtEl>
                                      </p:cBhvr>
                                    </p:animEffect>
                                    <p:anim calcmode="lin" valueType="num">
                                      <p:cBhvr>
                                        <p:cTn id="61" dur="1000"/>
                                        <p:tgtEl>
                                          <p:spTgt spid="45"/>
                                        </p:tgtEl>
                                        <p:attrNameLst>
                                          <p:attrName>ppt_x</p:attrName>
                                        </p:attrNameLst>
                                      </p:cBhvr>
                                      <p:tavLst>
                                        <p:tav tm="0">
                                          <p:val>
                                            <p:strVal val="ppt_x"/>
                                          </p:val>
                                        </p:tav>
                                        <p:tav tm="100000">
                                          <p:val>
                                            <p:strVal val="ppt_x"/>
                                          </p:val>
                                        </p:tav>
                                      </p:tavLst>
                                    </p:anim>
                                    <p:anim calcmode="lin" valueType="num">
                                      <p:cBhvr>
                                        <p:cTn id="62" dur="1000"/>
                                        <p:tgtEl>
                                          <p:spTgt spid="45"/>
                                        </p:tgtEl>
                                        <p:attrNameLst>
                                          <p:attrName>ppt_y</p:attrName>
                                        </p:attrNameLst>
                                      </p:cBhvr>
                                      <p:tavLst>
                                        <p:tav tm="0">
                                          <p:val>
                                            <p:strVal val="ppt_y"/>
                                          </p:val>
                                        </p:tav>
                                        <p:tav tm="100000">
                                          <p:val>
                                            <p:strVal val="ppt_y+.1"/>
                                          </p:val>
                                        </p:tav>
                                      </p:tavLst>
                                    </p:anim>
                                    <p:set>
                                      <p:cBhvr>
                                        <p:cTn id="63" dur="1" fill="hold">
                                          <p:stCondLst>
                                            <p:cond delay="999"/>
                                          </p:stCondLst>
                                        </p:cTn>
                                        <p:tgtEl>
                                          <p:spTgt spid="45"/>
                                        </p:tgtEl>
                                        <p:attrNameLst>
                                          <p:attrName>style.visibility</p:attrName>
                                        </p:attrNameLst>
                                      </p:cBhvr>
                                      <p:to>
                                        <p:strVal val="hidden"/>
                                      </p:to>
                                    </p:set>
                                  </p:childTnLst>
                                </p:cTn>
                              </p:par>
                              <p:par>
                                <p:cTn id="64" presetID="22" presetClass="entr" presetSubtype="4" fill="hold" grpId="0" nodeType="withEffect">
                                  <p:stCondLst>
                                    <p:cond delay="250"/>
                                  </p:stCondLst>
                                  <p:childTnLst>
                                    <p:set>
                                      <p:cBhvr>
                                        <p:cTn id="65" dur="1" fill="hold">
                                          <p:stCondLst>
                                            <p:cond delay="0"/>
                                          </p:stCondLst>
                                        </p:cTn>
                                        <p:tgtEl>
                                          <p:spTgt spid="62"/>
                                        </p:tgtEl>
                                        <p:attrNameLst>
                                          <p:attrName>style.visibility</p:attrName>
                                        </p:attrNameLst>
                                      </p:cBhvr>
                                      <p:to>
                                        <p:strVal val="visible"/>
                                      </p:to>
                                    </p:set>
                                    <p:animEffect transition="in" filter="wipe(down)">
                                      <p:cBhvr>
                                        <p:cTn id="66" dur="1000"/>
                                        <p:tgtEl>
                                          <p:spTgt spid="62"/>
                                        </p:tgtEl>
                                      </p:cBhvr>
                                    </p:animEffect>
                                  </p:childTnLst>
                                </p:cTn>
                              </p:par>
                            </p:childTnLst>
                          </p:cTn>
                        </p:par>
                        <p:par>
                          <p:cTn id="67" fill="hold">
                            <p:stCondLst>
                              <p:cond delay="3500"/>
                            </p:stCondLst>
                            <p:childTnLst>
                              <p:par>
                                <p:cTn id="68" presetID="42" presetClass="path" presetSubtype="0" accel="50000" decel="50000" fill="hold" grpId="0" nodeType="afterEffect">
                                  <p:stCondLst>
                                    <p:cond delay="250"/>
                                  </p:stCondLst>
                                  <p:childTnLst>
                                    <p:animMotion origin="layout" path="M 1.66667E-6 0.00208 L 0.00104 0.08393 " pathEditMode="relative" rAng="0" ptsTypes="AA">
                                      <p:cBhvr>
                                        <p:cTn id="69" dur="1500" fill="hold"/>
                                        <p:tgtEl>
                                          <p:spTgt spid="46"/>
                                        </p:tgtEl>
                                        <p:attrNameLst>
                                          <p:attrName>ppt_x</p:attrName>
                                          <p:attrName>ppt_y</p:attrName>
                                        </p:attrNameLst>
                                      </p:cBhvr>
                                      <p:rCtr x="52" y="4092"/>
                                    </p:animMotion>
                                  </p:childTnLst>
                                </p:cTn>
                              </p:par>
                              <p:par>
                                <p:cTn id="70" presetID="10" presetClass="exit" presetSubtype="0" fill="hold" grpId="0" nodeType="withEffect">
                                  <p:stCondLst>
                                    <p:cond delay="250"/>
                                  </p:stCondLst>
                                  <p:childTnLst>
                                    <p:animEffect transition="out" filter="fade">
                                      <p:cBhvr>
                                        <p:cTn id="71" dur="1000"/>
                                        <p:tgtEl>
                                          <p:spTgt spid="39"/>
                                        </p:tgtEl>
                                      </p:cBhvr>
                                    </p:animEffect>
                                    <p:set>
                                      <p:cBhvr>
                                        <p:cTn id="72" dur="1" fill="hold">
                                          <p:stCondLst>
                                            <p:cond delay="999"/>
                                          </p:stCondLst>
                                        </p:cTn>
                                        <p:tgtEl>
                                          <p:spTgt spid="39"/>
                                        </p:tgtEl>
                                        <p:attrNameLst>
                                          <p:attrName>style.visibility</p:attrName>
                                        </p:attrNameLst>
                                      </p:cBhvr>
                                      <p:to>
                                        <p:strVal val="hidden"/>
                                      </p:to>
                                    </p:set>
                                  </p:childTnLst>
                                </p:cTn>
                              </p:par>
                              <p:par>
                                <p:cTn id="73" presetID="22" presetClass="entr" presetSubtype="4" fill="hold" grpId="0" nodeType="withEffect">
                                  <p:stCondLst>
                                    <p:cond delay="250"/>
                                  </p:stCondLst>
                                  <p:childTnLst>
                                    <p:set>
                                      <p:cBhvr>
                                        <p:cTn id="74" dur="1" fill="hold">
                                          <p:stCondLst>
                                            <p:cond delay="0"/>
                                          </p:stCondLst>
                                        </p:cTn>
                                        <p:tgtEl>
                                          <p:spTgt spid="65"/>
                                        </p:tgtEl>
                                        <p:attrNameLst>
                                          <p:attrName>style.visibility</p:attrName>
                                        </p:attrNameLst>
                                      </p:cBhvr>
                                      <p:to>
                                        <p:strVal val="visible"/>
                                      </p:to>
                                    </p:set>
                                    <p:animEffect transition="in" filter="wipe(down)">
                                      <p:cBhvr>
                                        <p:cTn id="75" dur="1000"/>
                                        <p:tgtEl>
                                          <p:spTgt spid="65"/>
                                        </p:tgtEl>
                                      </p:cBhvr>
                                    </p:animEffect>
                                  </p:childTnLst>
                                </p:cTn>
                              </p:par>
                            </p:childTnLst>
                          </p:cTn>
                        </p:par>
                        <p:par>
                          <p:cTn id="76" fill="hold">
                            <p:stCondLst>
                              <p:cond delay="5250"/>
                            </p:stCondLst>
                            <p:childTnLst>
                              <p:par>
                                <p:cTn id="77" presetID="22" presetClass="entr" presetSubtype="8" fill="hold" grpId="0" nodeType="afterEffect">
                                  <p:stCondLst>
                                    <p:cond delay="250"/>
                                  </p:stCondLst>
                                  <p:childTnLst>
                                    <p:set>
                                      <p:cBhvr>
                                        <p:cTn id="78" dur="1" fill="hold">
                                          <p:stCondLst>
                                            <p:cond delay="0"/>
                                          </p:stCondLst>
                                        </p:cTn>
                                        <p:tgtEl>
                                          <p:spTgt spid="59"/>
                                        </p:tgtEl>
                                        <p:attrNameLst>
                                          <p:attrName>style.visibility</p:attrName>
                                        </p:attrNameLst>
                                      </p:cBhvr>
                                      <p:to>
                                        <p:strVal val="visible"/>
                                      </p:to>
                                    </p:set>
                                    <p:animEffect transition="in" filter="wipe(left)">
                                      <p:cBhvr>
                                        <p:cTn id="79" dur="1000"/>
                                        <p:tgtEl>
                                          <p:spTgt spid="59"/>
                                        </p:tgtEl>
                                      </p:cBhvr>
                                    </p:animEffect>
                                  </p:childTnLst>
                                </p:cTn>
                              </p:par>
                            </p:childTnLst>
                          </p:cTn>
                        </p:par>
                        <p:par>
                          <p:cTn id="80" fill="hold">
                            <p:stCondLst>
                              <p:cond delay="6500"/>
                            </p:stCondLst>
                            <p:childTnLst>
                              <p:par>
                                <p:cTn id="81" presetID="42" presetClass="exit" presetSubtype="0" fill="hold" grpId="0" nodeType="afterEffect">
                                  <p:stCondLst>
                                    <p:cond delay="250"/>
                                  </p:stCondLst>
                                  <p:childTnLst>
                                    <p:animEffect transition="out" filter="fade">
                                      <p:cBhvr>
                                        <p:cTn id="82" dur="1000"/>
                                        <p:tgtEl>
                                          <p:spTgt spid="47"/>
                                        </p:tgtEl>
                                      </p:cBhvr>
                                    </p:animEffect>
                                    <p:anim calcmode="lin" valueType="num">
                                      <p:cBhvr>
                                        <p:cTn id="83" dur="1000"/>
                                        <p:tgtEl>
                                          <p:spTgt spid="47"/>
                                        </p:tgtEl>
                                        <p:attrNameLst>
                                          <p:attrName>ppt_x</p:attrName>
                                        </p:attrNameLst>
                                      </p:cBhvr>
                                      <p:tavLst>
                                        <p:tav tm="0">
                                          <p:val>
                                            <p:strVal val="ppt_x"/>
                                          </p:val>
                                        </p:tav>
                                        <p:tav tm="100000">
                                          <p:val>
                                            <p:strVal val="ppt_x"/>
                                          </p:val>
                                        </p:tav>
                                      </p:tavLst>
                                    </p:anim>
                                    <p:anim calcmode="lin" valueType="num">
                                      <p:cBhvr>
                                        <p:cTn id="84" dur="1000"/>
                                        <p:tgtEl>
                                          <p:spTgt spid="47"/>
                                        </p:tgtEl>
                                        <p:attrNameLst>
                                          <p:attrName>ppt_y</p:attrName>
                                        </p:attrNameLst>
                                      </p:cBhvr>
                                      <p:tavLst>
                                        <p:tav tm="0">
                                          <p:val>
                                            <p:strVal val="ppt_y"/>
                                          </p:val>
                                        </p:tav>
                                        <p:tav tm="100000">
                                          <p:val>
                                            <p:strVal val="ppt_y+.1"/>
                                          </p:val>
                                        </p:tav>
                                      </p:tavLst>
                                    </p:anim>
                                    <p:set>
                                      <p:cBhvr>
                                        <p:cTn id="85" dur="1" fill="hold">
                                          <p:stCondLst>
                                            <p:cond delay="999"/>
                                          </p:stCondLst>
                                        </p:cTn>
                                        <p:tgtEl>
                                          <p:spTgt spid="47"/>
                                        </p:tgtEl>
                                        <p:attrNameLst>
                                          <p:attrName>style.visibility</p:attrName>
                                        </p:attrNameLst>
                                      </p:cBhvr>
                                      <p:to>
                                        <p:strVal val="hidden"/>
                                      </p:to>
                                    </p:set>
                                  </p:childTnLst>
                                </p:cTn>
                              </p:par>
                              <p:par>
                                <p:cTn id="86" presetID="22" presetClass="entr" presetSubtype="4" fill="hold" grpId="0" nodeType="withEffect">
                                  <p:stCondLst>
                                    <p:cond delay="250"/>
                                  </p:stCondLst>
                                  <p:childTnLst>
                                    <p:set>
                                      <p:cBhvr>
                                        <p:cTn id="87" dur="1" fill="hold">
                                          <p:stCondLst>
                                            <p:cond delay="0"/>
                                          </p:stCondLst>
                                        </p:cTn>
                                        <p:tgtEl>
                                          <p:spTgt spid="63"/>
                                        </p:tgtEl>
                                        <p:attrNameLst>
                                          <p:attrName>style.visibility</p:attrName>
                                        </p:attrNameLst>
                                      </p:cBhvr>
                                      <p:to>
                                        <p:strVal val="visible"/>
                                      </p:to>
                                    </p:set>
                                    <p:animEffect transition="in" filter="wipe(down)">
                                      <p:cBhvr>
                                        <p:cTn id="88" dur="1000"/>
                                        <p:tgtEl>
                                          <p:spTgt spid="63"/>
                                        </p:tgtEl>
                                      </p:cBhvr>
                                    </p:animEffect>
                                  </p:childTnLst>
                                </p:cTn>
                              </p:par>
                            </p:childTnLst>
                          </p:cTn>
                        </p:par>
                        <p:par>
                          <p:cTn id="89" fill="hold">
                            <p:stCondLst>
                              <p:cond delay="7750"/>
                            </p:stCondLst>
                            <p:childTnLst>
                              <p:par>
                                <p:cTn id="90" presetID="42" presetClass="path" presetSubtype="0" accel="50000" decel="50000" fill="hold" grpId="0" nodeType="afterEffect">
                                  <p:stCondLst>
                                    <p:cond delay="250"/>
                                  </p:stCondLst>
                                  <p:childTnLst>
                                    <p:animMotion origin="layout" path="M -2.22222E-6 -0.00416 L -0.00104 0.07977 " pathEditMode="relative" rAng="0" ptsTypes="AA">
                                      <p:cBhvr>
                                        <p:cTn id="91" dur="1500" fill="hold"/>
                                        <p:tgtEl>
                                          <p:spTgt spid="48"/>
                                        </p:tgtEl>
                                        <p:attrNameLst>
                                          <p:attrName>ppt_x</p:attrName>
                                          <p:attrName>ppt_y</p:attrName>
                                        </p:attrNameLst>
                                      </p:cBhvr>
                                      <p:rCtr x="-52" y="4185"/>
                                    </p:animMotion>
                                  </p:childTnLst>
                                </p:cTn>
                              </p:par>
                              <p:par>
                                <p:cTn id="92" presetID="10" presetClass="exit" presetSubtype="0" fill="hold" grpId="0" nodeType="withEffect">
                                  <p:stCondLst>
                                    <p:cond delay="250"/>
                                  </p:stCondLst>
                                  <p:childTnLst>
                                    <p:animEffect transition="out" filter="fade">
                                      <p:cBhvr>
                                        <p:cTn id="93" dur="1000"/>
                                        <p:tgtEl>
                                          <p:spTgt spid="38"/>
                                        </p:tgtEl>
                                      </p:cBhvr>
                                    </p:animEffect>
                                    <p:set>
                                      <p:cBhvr>
                                        <p:cTn id="94" dur="1" fill="hold">
                                          <p:stCondLst>
                                            <p:cond delay="999"/>
                                          </p:stCondLst>
                                        </p:cTn>
                                        <p:tgtEl>
                                          <p:spTgt spid="38"/>
                                        </p:tgtEl>
                                        <p:attrNameLst>
                                          <p:attrName>style.visibility</p:attrName>
                                        </p:attrNameLst>
                                      </p:cBhvr>
                                      <p:to>
                                        <p:strVal val="hidden"/>
                                      </p:to>
                                    </p:set>
                                  </p:childTnLst>
                                </p:cTn>
                              </p:par>
                              <p:par>
                                <p:cTn id="95" presetID="22" presetClass="entr" presetSubtype="4" fill="hold" grpId="0" nodeType="withEffect">
                                  <p:stCondLst>
                                    <p:cond delay="250"/>
                                  </p:stCondLst>
                                  <p:childTnLst>
                                    <p:set>
                                      <p:cBhvr>
                                        <p:cTn id="96" dur="1" fill="hold">
                                          <p:stCondLst>
                                            <p:cond delay="0"/>
                                          </p:stCondLst>
                                        </p:cTn>
                                        <p:tgtEl>
                                          <p:spTgt spid="66"/>
                                        </p:tgtEl>
                                        <p:attrNameLst>
                                          <p:attrName>style.visibility</p:attrName>
                                        </p:attrNameLst>
                                      </p:cBhvr>
                                      <p:to>
                                        <p:strVal val="visible"/>
                                      </p:to>
                                    </p:set>
                                    <p:animEffect transition="in" filter="wipe(down)">
                                      <p:cBhvr>
                                        <p:cTn id="97" dur="1000"/>
                                        <p:tgtEl>
                                          <p:spTgt spid="66"/>
                                        </p:tgtEl>
                                      </p:cBhvr>
                                    </p:animEffect>
                                  </p:childTnLst>
                                </p:cTn>
                              </p:par>
                            </p:childTnLst>
                          </p:cTn>
                        </p:par>
                        <p:par>
                          <p:cTn id="98" fill="hold">
                            <p:stCondLst>
                              <p:cond delay="9500"/>
                            </p:stCondLst>
                            <p:childTnLst>
                              <p:par>
                                <p:cTn id="99" presetID="22" presetClass="entr" presetSubtype="8" fill="hold" grpId="0" nodeType="afterEffect">
                                  <p:stCondLst>
                                    <p:cond delay="250"/>
                                  </p:stCondLst>
                                  <p:childTnLst>
                                    <p:set>
                                      <p:cBhvr>
                                        <p:cTn id="100" dur="1" fill="hold">
                                          <p:stCondLst>
                                            <p:cond delay="0"/>
                                          </p:stCondLst>
                                        </p:cTn>
                                        <p:tgtEl>
                                          <p:spTgt spid="60"/>
                                        </p:tgtEl>
                                        <p:attrNameLst>
                                          <p:attrName>style.visibility</p:attrName>
                                        </p:attrNameLst>
                                      </p:cBhvr>
                                      <p:to>
                                        <p:strVal val="visible"/>
                                      </p:to>
                                    </p:set>
                                    <p:animEffect transition="in" filter="wipe(left)">
                                      <p:cBhvr>
                                        <p:cTn id="101" dur="1000"/>
                                        <p:tgtEl>
                                          <p:spTgt spid="60"/>
                                        </p:tgtEl>
                                      </p:cBhvr>
                                    </p:animEffect>
                                  </p:childTnLst>
                                </p:cTn>
                              </p:par>
                            </p:childTnLst>
                          </p:cTn>
                        </p:par>
                        <p:par>
                          <p:cTn id="102" fill="hold">
                            <p:stCondLst>
                              <p:cond delay="10750"/>
                            </p:stCondLst>
                            <p:childTnLst>
                              <p:par>
                                <p:cTn id="103" presetID="10" presetClass="exit" presetSubtype="0" fill="hold" grpId="0" nodeType="afterEffect">
                                  <p:stCondLst>
                                    <p:cond delay="250"/>
                                  </p:stCondLst>
                                  <p:childTnLst>
                                    <p:animEffect transition="out" filter="fade">
                                      <p:cBhvr>
                                        <p:cTn id="104" dur="500"/>
                                        <p:tgtEl>
                                          <p:spTgt spid="67"/>
                                        </p:tgtEl>
                                      </p:cBhvr>
                                    </p:animEffect>
                                    <p:set>
                                      <p:cBhvr>
                                        <p:cTn id="105" dur="1" fill="hold">
                                          <p:stCondLst>
                                            <p:cond delay="499"/>
                                          </p:stCondLst>
                                        </p:cTn>
                                        <p:tgtEl>
                                          <p:spTgt spid="67"/>
                                        </p:tgtEl>
                                        <p:attrNameLst>
                                          <p:attrName>style.visibility</p:attrName>
                                        </p:attrNameLst>
                                      </p:cBhvr>
                                      <p:to>
                                        <p:strVal val="hidden"/>
                                      </p:to>
                                    </p:set>
                                  </p:childTnLst>
                                </p:cTn>
                              </p:par>
                              <p:par>
                                <p:cTn id="106" presetID="10" presetClass="entr" presetSubtype="0" fill="hold" grpId="0" nodeType="withEffect">
                                  <p:stCondLst>
                                    <p:cond delay="250"/>
                                  </p:stCondLst>
                                  <p:childTnLst>
                                    <p:set>
                                      <p:cBhvr>
                                        <p:cTn id="107" dur="1" fill="hold">
                                          <p:stCondLst>
                                            <p:cond delay="0"/>
                                          </p:stCondLst>
                                        </p:cTn>
                                        <p:tgtEl>
                                          <p:spTgt spid="77"/>
                                        </p:tgtEl>
                                        <p:attrNameLst>
                                          <p:attrName>style.visibility</p:attrName>
                                        </p:attrNameLst>
                                      </p:cBhvr>
                                      <p:to>
                                        <p:strVal val="visible"/>
                                      </p:to>
                                    </p:set>
                                    <p:animEffect transition="in" filter="fade">
                                      <p:cBhvr>
                                        <p:cTn id="108"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41" grpId="0" animBg="1"/>
      <p:bldP spid="45" grpId="0" animBg="1"/>
      <p:bldP spid="46" grpId="0" animBg="1"/>
      <p:bldP spid="47" grpId="0" animBg="1"/>
      <p:bldP spid="48" grpId="0" animBg="1"/>
      <p:bldP spid="49" grpId="0" animBg="1"/>
      <p:bldP spid="50" grpId="0" animBg="1"/>
      <p:bldP spid="58" grpId="0"/>
      <p:bldP spid="59" grpId="0"/>
      <p:bldP spid="60" grpId="0"/>
      <p:bldP spid="62" grpId="0" animBg="1"/>
      <p:bldP spid="63" grpId="0" animBg="1"/>
      <p:bldP spid="64" grpId="0" animBg="1"/>
      <p:bldP spid="65" grpId="0" animBg="1"/>
      <p:bldP spid="66" grpId="0" animBg="1"/>
      <p:bldP spid="67" grpId="0" animBg="1"/>
      <p:bldP spid="68" grpId="0" animBg="1"/>
      <p:bldP spid="71" grpId="0" animBg="1"/>
      <p:bldP spid="72" grpId="0" animBg="1"/>
      <p:bldP spid="73" grpId="0" animBg="1"/>
      <p:bldP spid="74" grpId="0" animBg="1"/>
      <p:bldP spid="7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一部（半額）免除の応用問題</a:t>
            </a:r>
            <a:r>
              <a:rPr kumimoji="1" lang="ja-JP" altLang="en-US" sz="2800" dirty="0" smtClean="0"/>
              <a:t>→</a:t>
            </a:r>
            <a:r>
              <a:rPr kumimoji="1" lang="en-US" altLang="ja-JP" sz="2800" dirty="0" smtClean="0">
                <a:hlinkClick r:id="rId2" action="ppaction://hlinksldjump"/>
              </a:rPr>
              <a:t>Q9</a:t>
            </a:r>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31</a:t>
            </a:fld>
            <a:endParaRPr kumimoji="1" lang="ja-JP" altLang="en-US"/>
          </a:p>
        </p:txBody>
      </p:sp>
      <p:sp>
        <p:nvSpPr>
          <p:cNvPr id="6" name="正方形/長方形 5"/>
          <p:cNvSpPr/>
          <p:nvPr/>
        </p:nvSpPr>
        <p:spPr>
          <a:xfrm>
            <a:off x="968742"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保証部分</a:t>
            </a:r>
            <a:endParaRPr kumimoji="1" lang="en-US" altLang="ja-JP" sz="1400" b="1" dirty="0" smtClean="0"/>
          </a:p>
          <a:p>
            <a:pPr algn="ctr"/>
            <a:r>
              <a:rPr lang="en-US" altLang="ja-JP" sz="1400" dirty="0" smtClean="0"/>
              <a:t>100</a:t>
            </a:r>
            <a:endParaRPr kumimoji="1" lang="ja-JP" altLang="en-US" sz="1400" dirty="0"/>
          </a:p>
        </p:txBody>
      </p:sp>
      <p:sp>
        <p:nvSpPr>
          <p:cNvPr id="7" name="正方形/長方形 6"/>
          <p:cNvSpPr/>
          <p:nvPr/>
        </p:nvSpPr>
        <p:spPr>
          <a:xfrm>
            <a:off x="971600" y="2853154"/>
            <a:ext cx="1418456" cy="7560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smtClean="0"/>
              <a:t>200</a:t>
            </a:r>
            <a:endParaRPr kumimoji="1" lang="ja-JP" altLang="en-US" sz="1600" dirty="0"/>
          </a:p>
        </p:txBody>
      </p:sp>
      <p:sp>
        <p:nvSpPr>
          <p:cNvPr id="8" name="上矢印 7"/>
          <p:cNvSpPr/>
          <p:nvPr/>
        </p:nvSpPr>
        <p:spPr>
          <a:xfrm rot="3205735">
            <a:off x="6278048" y="4348542"/>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9" name="上矢印 8"/>
          <p:cNvSpPr/>
          <p:nvPr/>
        </p:nvSpPr>
        <p:spPr>
          <a:xfrm>
            <a:off x="4329684" y="4619582"/>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300</a:t>
            </a:r>
            <a:endParaRPr kumimoji="1" lang="ja-JP" altLang="en-US" sz="1200" dirty="0"/>
          </a:p>
        </p:txBody>
      </p:sp>
      <p:sp>
        <p:nvSpPr>
          <p:cNvPr id="10" name="上矢印 9"/>
          <p:cNvSpPr/>
          <p:nvPr/>
        </p:nvSpPr>
        <p:spPr>
          <a:xfrm rot="18487026">
            <a:off x="2407728" y="4400751"/>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11" name="正方形/長方形 10"/>
          <p:cNvSpPr/>
          <p:nvPr/>
        </p:nvSpPr>
        <p:spPr>
          <a:xfrm>
            <a:off x="971600" y="3609238"/>
            <a:ext cx="1418456" cy="104411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300</a:t>
            </a:r>
            <a:endParaRPr kumimoji="1" lang="ja-JP" altLang="en-US" sz="1600" dirty="0"/>
          </a:p>
        </p:txBody>
      </p:sp>
      <p:sp>
        <p:nvSpPr>
          <p:cNvPr id="12" name="正方形/長方形 11"/>
          <p:cNvSpPr/>
          <p:nvPr/>
        </p:nvSpPr>
        <p:spPr>
          <a:xfrm>
            <a:off x="3853668" y="2349098"/>
            <a:ext cx="1418456"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lang="ja-JP" altLang="en-US" sz="1400" b="1" dirty="0" smtClean="0"/>
              <a:t>保証</a:t>
            </a:r>
            <a:r>
              <a:rPr lang="ja-JP" altLang="en-US" sz="1400" b="1" dirty="0"/>
              <a:t>部分</a:t>
            </a:r>
            <a:endParaRPr lang="en-US" altLang="ja-JP" sz="1400" b="1" dirty="0"/>
          </a:p>
          <a:p>
            <a:pPr algn="ctr"/>
            <a:r>
              <a:rPr lang="en-US" altLang="ja-JP" sz="1400" dirty="0" smtClean="0"/>
              <a:t>100</a:t>
            </a:r>
            <a:endParaRPr lang="ja-JP" altLang="en-US" sz="1400" dirty="0"/>
          </a:p>
        </p:txBody>
      </p:sp>
      <p:sp>
        <p:nvSpPr>
          <p:cNvPr id="13" name="正方形/長方形 12"/>
          <p:cNvSpPr/>
          <p:nvPr/>
        </p:nvSpPr>
        <p:spPr>
          <a:xfrm>
            <a:off x="3851920" y="2853154"/>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4" name="正方形/長方形 13"/>
          <p:cNvSpPr/>
          <p:nvPr/>
        </p:nvSpPr>
        <p:spPr>
          <a:xfrm>
            <a:off x="6752196" y="3069178"/>
            <a:ext cx="1418456"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保証部分</a:t>
            </a:r>
            <a:endParaRPr lang="en-US" altLang="ja-JP" sz="1600" b="1" dirty="0"/>
          </a:p>
          <a:p>
            <a:pPr algn="ctr"/>
            <a:r>
              <a:rPr lang="en-US" altLang="ja-JP" sz="1600" dirty="0"/>
              <a:t>300</a:t>
            </a:r>
            <a:endParaRPr lang="ja-JP" altLang="en-US" sz="1600" dirty="0"/>
          </a:p>
        </p:txBody>
      </p:sp>
      <p:sp>
        <p:nvSpPr>
          <p:cNvPr id="15" name="正方形/長方形 14"/>
          <p:cNvSpPr/>
          <p:nvPr/>
        </p:nvSpPr>
        <p:spPr>
          <a:xfrm>
            <a:off x="6752196" y="2348880"/>
            <a:ext cx="1418456" cy="720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a:t>
            </a:r>
            <a:r>
              <a:rPr lang="ja-JP" altLang="en-US" sz="1600" b="1" dirty="0"/>
              <a:t>部分</a:t>
            </a:r>
            <a:endParaRPr lang="en-US" altLang="ja-JP" sz="1600" b="1" dirty="0"/>
          </a:p>
          <a:p>
            <a:pPr algn="ctr"/>
            <a:r>
              <a:rPr lang="en-US" altLang="ja-JP" sz="1600" dirty="0"/>
              <a:t>200</a:t>
            </a:r>
            <a:endParaRPr lang="ja-JP" altLang="en-US" sz="1600" dirty="0"/>
          </a:p>
        </p:txBody>
      </p:sp>
      <p:sp>
        <p:nvSpPr>
          <p:cNvPr id="16" name="上矢印 15"/>
          <p:cNvSpPr/>
          <p:nvPr/>
        </p:nvSpPr>
        <p:spPr>
          <a:xfrm rot="18487026">
            <a:off x="2082094" y="4322847"/>
            <a:ext cx="484632" cy="1859068"/>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300</a:t>
            </a:r>
            <a:endParaRPr kumimoji="1" lang="ja-JP" altLang="en-US" sz="1200" dirty="0"/>
          </a:p>
        </p:txBody>
      </p:sp>
      <p:sp>
        <p:nvSpPr>
          <p:cNvPr id="17" name="上矢印 16"/>
          <p:cNvSpPr/>
          <p:nvPr/>
        </p:nvSpPr>
        <p:spPr>
          <a:xfrm rot="18487026">
            <a:off x="2754207" y="4409800"/>
            <a:ext cx="463235" cy="11861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18" name="上矢印 17"/>
          <p:cNvSpPr/>
          <p:nvPr/>
        </p:nvSpPr>
        <p:spPr>
          <a:xfrm>
            <a:off x="4716016" y="4619582"/>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100</a:t>
            </a:r>
            <a:endParaRPr kumimoji="1" lang="ja-JP" altLang="en-US" sz="1200" dirty="0"/>
          </a:p>
        </p:txBody>
      </p:sp>
      <p:sp>
        <p:nvSpPr>
          <p:cNvPr id="19" name="上矢印 18"/>
          <p:cNvSpPr/>
          <p:nvPr/>
        </p:nvSpPr>
        <p:spPr>
          <a:xfrm rot="3205735">
            <a:off x="6613118" y="4274577"/>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200</a:t>
            </a:r>
            <a:endParaRPr kumimoji="1" lang="ja-JP" altLang="en-US" sz="1200" dirty="0"/>
          </a:p>
        </p:txBody>
      </p:sp>
      <p:sp>
        <p:nvSpPr>
          <p:cNvPr id="20" name="テキスト ボックス 19"/>
          <p:cNvSpPr txBox="1"/>
          <p:nvPr/>
        </p:nvSpPr>
        <p:spPr>
          <a:xfrm>
            <a:off x="971600"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21" name="テキスト ボックス 20"/>
          <p:cNvSpPr txBox="1"/>
          <p:nvPr/>
        </p:nvSpPr>
        <p:spPr>
          <a:xfrm>
            <a:off x="3873624"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22" name="テキスト ボックス 21"/>
          <p:cNvSpPr txBox="1"/>
          <p:nvPr/>
        </p:nvSpPr>
        <p:spPr>
          <a:xfrm>
            <a:off x="6753944" y="1743998"/>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sp>
        <p:nvSpPr>
          <p:cNvPr id="23" name="テキスト ボックス 22"/>
          <p:cNvSpPr txBox="1"/>
          <p:nvPr/>
        </p:nvSpPr>
        <p:spPr>
          <a:xfrm>
            <a:off x="971600"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500</a:t>
            </a:r>
            <a:endParaRPr kumimoji="1" lang="ja-JP" altLang="en-US" dirty="0"/>
          </a:p>
        </p:txBody>
      </p:sp>
      <p:sp>
        <p:nvSpPr>
          <p:cNvPr id="24" name="テキスト ボックス 23"/>
          <p:cNvSpPr txBox="1"/>
          <p:nvPr/>
        </p:nvSpPr>
        <p:spPr>
          <a:xfrm>
            <a:off x="3867262"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300</a:t>
            </a:r>
            <a:endParaRPr kumimoji="1" lang="ja-JP" altLang="en-US" dirty="0"/>
          </a:p>
        </p:txBody>
      </p:sp>
      <p:sp>
        <p:nvSpPr>
          <p:cNvPr id="25" name="テキスト ボックス 24"/>
          <p:cNvSpPr txBox="1"/>
          <p:nvPr/>
        </p:nvSpPr>
        <p:spPr>
          <a:xfrm>
            <a:off x="6819590" y="1938536"/>
            <a:ext cx="1352810" cy="369332"/>
          </a:xfrm>
          <a:prstGeom prst="rect">
            <a:avLst/>
          </a:prstGeom>
          <a:noFill/>
        </p:spPr>
        <p:txBody>
          <a:bodyPr wrap="square" rtlCol="0">
            <a:spAutoFit/>
          </a:bodyPr>
          <a:lstStyle/>
          <a:p>
            <a:pPr algn="ctr"/>
            <a:r>
              <a:rPr kumimoji="1" lang="en-US" altLang="ja-JP" dirty="0" smtClean="0"/>
              <a:t>600</a:t>
            </a:r>
            <a:r>
              <a:rPr kumimoji="1" lang="ja-JP" altLang="en-US" dirty="0" smtClean="0"/>
              <a:t>→</a:t>
            </a:r>
            <a:r>
              <a:rPr kumimoji="1" lang="en-US" altLang="ja-JP" dirty="0" smtClean="0"/>
              <a:t>500</a:t>
            </a:r>
            <a:endParaRPr kumimoji="1" lang="ja-JP" altLang="en-US" dirty="0"/>
          </a:p>
        </p:txBody>
      </p:sp>
      <p:sp>
        <p:nvSpPr>
          <p:cNvPr id="26" name="上矢印 25"/>
          <p:cNvSpPr/>
          <p:nvPr/>
        </p:nvSpPr>
        <p:spPr>
          <a:xfrm>
            <a:off x="4325496" y="4632842"/>
            <a:ext cx="484632" cy="699071"/>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150</a:t>
            </a:r>
            <a:endParaRPr kumimoji="1" lang="ja-JP" altLang="en-US" sz="1200" dirty="0"/>
          </a:p>
        </p:txBody>
      </p:sp>
      <p:sp>
        <p:nvSpPr>
          <p:cNvPr id="27" name="円/楕円 26"/>
          <p:cNvSpPr/>
          <p:nvPr/>
        </p:nvSpPr>
        <p:spPr>
          <a:xfrm>
            <a:off x="3131840" y="5322912"/>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a:latin typeface="Times New Roman" pitchFamily="18" charset="0"/>
                <a:cs typeface="Times New Roman" pitchFamily="18" charset="0"/>
              </a:rPr>
              <a:t>600</a:t>
            </a:r>
            <a:endParaRPr kumimoji="1" lang="ja-JP" altLang="en-US" b="1" dirty="0">
              <a:latin typeface="Times New Roman" pitchFamily="18" charset="0"/>
              <a:cs typeface="Times New Roman" pitchFamily="18" charset="0"/>
            </a:endParaRPr>
          </a:p>
        </p:txBody>
      </p:sp>
      <p:sp>
        <p:nvSpPr>
          <p:cNvPr id="28" name="正方形/長方形 27"/>
          <p:cNvSpPr/>
          <p:nvPr/>
        </p:nvSpPr>
        <p:spPr>
          <a:xfrm>
            <a:off x="3851920" y="3933274"/>
            <a:ext cx="1418456" cy="72008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負担部分</a:t>
            </a:r>
            <a:endParaRPr lang="en-US" altLang="ja-JP" sz="1600" b="1" dirty="0"/>
          </a:p>
          <a:p>
            <a:pPr algn="ctr"/>
            <a:r>
              <a:rPr lang="en-US" altLang="ja-JP" sz="1600" dirty="0"/>
              <a:t>200</a:t>
            </a:r>
            <a:endParaRPr lang="ja-JP" altLang="en-US" sz="1600" dirty="0"/>
          </a:p>
        </p:txBody>
      </p:sp>
      <p:sp>
        <p:nvSpPr>
          <p:cNvPr id="29" name="正方形/長方形 28"/>
          <p:cNvSpPr/>
          <p:nvPr/>
        </p:nvSpPr>
        <p:spPr>
          <a:xfrm>
            <a:off x="6753944" y="4149298"/>
            <a:ext cx="1418456" cy="50405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3</a:t>
            </a:r>
            <a:r>
              <a:rPr kumimoji="1" lang="ja-JP" altLang="en-US" sz="1400" b="1" dirty="0" smtClean="0"/>
              <a:t>負担部分</a:t>
            </a:r>
            <a:endParaRPr kumimoji="1" lang="en-US" altLang="ja-JP" sz="1400" b="1" dirty="0" smtClean="0"/>
          </a:p>
          <a:p>
            <a:pPr algn="ctr"/>
            <a:r>
              <a:rPr lang="en-US" altLang="ja-JP" sz="1400" dirty="0"/>
              <a:t>100</a:t>
            </a:r>
            <a:endParaRPr kumimoji="1" lang="ja-JP" altLang="en-US" sz="1400" dirty="0"/>
          </a:p>
        </p:txBody>
      </p:sp>
      <p:sp>
        <p:nvSpPr>
          <p:cNvPr id="30" name="上矢印 29"/>
          <p:cNvSpPr/>
          <p:nvPr/>
        </p:nvSpPr>
        <p:spPr>
          <a:xfrm rot="18487026">
            <a:off x="2422969" y="4422336"/>
            <a:ext cx="484632" cy="1423540"/>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200" dirty="0"/>
              <a:t>1</a:t>
            </a:r>
            <a:r>
              <a:rPr kumimoji="1" lang="en-US" altLang="ja-JP" sz="1200" dirty="0" smtClean="0"/>
              <a:t>00</a:t>
            </a:r>
            <a:endParaRPr kumimoji="1" lang="ja-JP" altLang="en-US" sz="1200" dirty="0"/>
          </a:p>
        </p:txBody>
      </p:sp>
      <p:sp>
        <p:nvSpPr>
          <p:cNvPr id="31" name="上矢印 30"/>
          <p:cNvSpPr/>
          <p:nvPr/>
        </p:nvSpPr>
        <p:spPr>
          <a:xfrm>
            <a:off x="3960803" y="4619582"/>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smtClean="0"/>
              <a:t>200</a:t>
            </a:r>
            <a:endParaRPr kumimoji="1" lang="ja-JP" altLang="en-US" sz="1200" dirty="0"/>
          </a:p>
        </p:txBody>
      </p:sp>
      <p:sp>
        <p:nvSpPr>
          <p:cNvPr id="32" name="上矢印 31"/>
          <p:cNvSpPr/>
          <p:nvPr/>
        </p:nvSpPr>
        <p:spPr>
          <a:xfrm rot="3205735">
            <a:off x="5918814" y="4383877"/>
            <a:ext cx="484632" cy="1227483"/>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100</a:t>
            </a:r>
            <a:endParaRPr kumimoji="1" lang="ja-JP" altLang="en-US" sz="1200" dirty="0"/>
          </a:p>
        </p:txBody>
      </p:sp>
      <p:sp>
        <p:nvSpPr>
          <p:cNvPr id="33" name="正方形/長方形 32"/>
          <p:cNvSpPr/>
          <p:nvPr/>
        </p:nvSpPr>
        <p:spPr>
          <a:xfrm>
            <a:off x="971600" y="3218235"/>
            <a:ext cx="1418456" cy="42678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lnSpc>
                <a:spcPts val="1200"/>
              </a:lnSpc>
            </a:pP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2</a:t>
            </a:r>
            <a:r>
              <a:rPr lang="ja-JP" altLang="en-US" sz="1400" b="1" dirty="0" smtClean="0"/>
              <a:t>保証部分</a:t>
            </a:r>
            <a:endParaRPr lang="en-US" altLang="ja-JP" sz="1400" b="1" dirty="0" smtClean="0"/>
          </a:p>
          <a:p>
            <a:pPr algn="ctr">
              <a:lnSpc>
                <a:spcPts val="1200"/>
              </a:lnSpc>
            </a:pPr>
            <a:r>
              <a:rPr kumimoji="1" lang="en-US" altLang="ja-JP" sz="1400" dirty="0" smtClean="0"/>
              <a:t>100</a:t>
            </a:r>
            <a:endParaRPr kumimoji="1" lang="ja-JP" altLang="en-US" sz="1400" dirty="0"/>
          </a:p>
        </p:txBody>
      </p:sp>
      <p:sp>
        <p:nvSpPr>
          <p:cNvPr id="34" name="上矢印 33"/>
          <p:cNvSpPr/>
          <p:nvPr/>
        </p:nvSpPr>
        <p:spPr>
          <a:xfrm>
            <a:off x="3965456" y="4653136"/>
            <a:ext cx="484632" cy="699071"/>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1200" dirty="0" smtClean="0"/>
              <a:t>100</a:t>
            </a:r>
            <a:endParaRPr kumimoji="1" lang="ja-JP" altLang="en-US" sz="1200" dirty="0"/>
          </a:p>
        </p:txBody>
      </p:sp>
      <p:sp>
        <p:nvSpPr>
          <p:cNvPr id="35" name="上矢印 34"/>
          <p:cNvSpPr/>
          <p:nvPr/>
        </p:nvSpPr>
        <p:spPr>
          <a:xfrm>
            <a:off x="4716016" y="4637896"/>
            <a:ext cx="484632" cy="699071"/>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50</a:t>
            </a:r>
            <a:endParaRPr kumimoji="1" lang="ja-JP" altLang="en-US" sz="1200" dirty="0"/>
          </a:p>
        </p:txBody>
      </p:sp>
      <p:sp>
        <p:nvSpPr>
          <p:cNvPr id="36" name="正方形/長方形 35"/>
          <p:cNvSpPr/>
          <p:nvPr/>
        </p:nvSpPr>
        <p:spPr>
          <a:xfrm>
            <a:off x="6747480" y="2692974"/>
            <a:ext cx="1418456" cy="40646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lnSpc>
                <a:spcPts val="1200"/>
              </a:lnSpc>
            </a:pP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2</a:t>
            </a:r>
            <a:r>
              <a:rPr lang="ja-JP" altLang="en-US" sz="1400" b="1" dirty="0" smtClean="0"/>
              <a:t>保証</a:t>
            </a:r>
            <a:r>
              <a:rPr lang="ja-JP" altLang="en-US" sz="1400" b="1" dirty="0"/>
              <a:t>部分</a:t>
            </a:r>
            <a:endParaRPr lang="en-US" altLang="ja-JP" sz="1400" b="1" dirty="0"/>
          </a:p>
          <a:p>
            <a:pPr algn="ctr">
              <a:lnSpc>
                <a:spcPts val="1200"/>
              </a:lnSpc>
            </a:pPr>
            <a:r>
              <a:rPr lang="en-US" altLang="ja-JP" sz="1400" dirty="0" smtClean="0"/>
              <a:t>100</a:t>
            </a:r>
            <a:endParaRPr lang="ja-JP" altLang="en-US" sz="1400" dirty="0"/>
          </a:p>
        </p:txBody>
      </p:sp>
      <p:sp>
        <p:nvSpPr>
          <p:cNvPr id="37" name="上矢印 36"/>
          <p:cNvSpPr/>
          <p:nvPr/>
        </p:nvSpPr>
        <p:spPr>
          <a:xfrm rot="3205735">
            <a:off x="6613117" y="4284444"/>
            <a:ext cx="484632" cy="1927218"/>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200" dirty="0" smtClean="0"/>
              <a:t>100</a:t>
            </a:r>
            <a:endParaRPr kumimoji="1" lang="ja-JP" altLang="en-US" sz="1200" dirty="0"/>
          </a:p>
        </p:txBody>
      </p:sp>
      <p:cxnSp>
        <p:nvCxnSpPr>
          <p:cNvPr id="38" name="直線コネクタ 37"/>
          <p:cNvCxnSpPr>
            <a:stCxn id="12" idx="0"/>
          </p:cNvCxnSpPr>
          <p:nvPr/>
        </p:nvCxnSpPr>
        <p:spPr>
          <a:xfrm flipH="1">
            <a:off x="3892738" y="2349098"/>
            <a:ext cx="670158" cy="230835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3873624" y="2348880"/>
            <a:ext cx="698376" cy="230425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H="1">
            <a:off x="4572000" y="2277388"/>
            <a:ext cx="28332" cy="2395572"/>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3855526" y="4211169"/>
            <a:ext cx="1416598" cy="441967"/>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2</a:t>
            </a:r>
            <a:r>
              <a:rPr lang="ja-JP" altLang="en-US" sz="1400" b="1" dirty="0" smtClean="0"/>
              <a:t>負担部分</a:t>
            </a:r>
            <a:endParaRPr lang="en-US" altLang="ja-JP" sz="1400" b="1" dirty="0" smtClean="0"/>
          </a:p>
          <a:p>
            <a:pPr algn="ctr"/>
            <a:r>
              <a:rPr lang="en-US" altLang="ja-JP" sz="1400" dirty="0" smtClean="0"/>
              <a:t>10</a:t>
            </a:r>
            <a:r>
              <a:rPr kumimoji="1" lang="en-US" altLang="ja-JP" sz="1400" dirty="0" smtClean="0"/>
              <a:t>0</a:t>
            </a:r>
            <a:endParaRPr kumimoji="1" lang="ja-JP" altLang="en-US" sz="1400" dirty="0"/>
          </a:p>
        </p:txBody>
      </p:sp>
      <p:sp>
        <p:nvSpPr>
          <p:cNvPr id="42" name="正方形/長方形 41"/>
          <p:cNvSpPr/>
          <p:nvPr/>
        </p:nvSpPr>
        <p:spPr>
          <a:xfrm>
            <a:off x="3855526" y="3459480"/>
            <a:ext cx="1418456" cy="2520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200" b="1" dirty="0" smtClean="0">
                <a:latin typeface="Times New Roman" pitchFamily="18" charset="0"/>
                <a:cs typeface="Times New Roman" pitchFamily="18" charset="0"/>
              </a:rPr>
              <a:t>Y</a:t>
            </a:r>
            <a:r>
              <a:rPr lang="en-US" altLang="ja-JP" sz="1200" b="1" baseline="-25000" dirty="0" smtClean="0">
                <a:latin typeface="Times New Roman" pitchFamily="18" charset="0"/>
                <a:cs typeface="Times New Roman" pitchFamily="18" charset="0"/>
              </a:rPr>
              <a:t>3</a:t>
            </a:r>
            <a:r>
              <a:rPr kumimoji="1" lang="ja-JP" altLang="en-US" sz="1200" b="1" dirty="0" smtClean="0"/>
              <a:t>保証部分</a:t>
            </a:r>
            <a:r>
              <a:rPr lang="ja-JP" altLang="en-US" sz="1200" dirty="0" smtClean="0"/>
              <a:t>（</a:t>
            </a:r>
            <a:r>
              <a:rPr lang="en-US" altLang="ja-JP" sz="1200" dirty="0" smtClean="0"/>
              <a:t>50</a:t>
            </a:r>
            <a:r>
              <a:rPr lang="ja-JP" altLang="en-US" sz="1200" dirty="0" smtClean="0"/>
              <a:t>）</a:t>
            </a:r>
            <a:endParaRPr kumimoji="1" lang="en-US" altLang="ja-JP" sz="1200" b="1" dirty="0" smtClean="0"/>
          </a:p>
        </p:txBody>
      </p:sp>
      <p:sp>
        <p:nvSpPr>
          <p:cNvPr id="43" name="正方形/長方形 42"/>
          <p:cNvSpPr/>
          <p:nvPr/>
        </p:nvSpPr>
        <p:spPr>
          <a:xfrm>
            <a:off x="3851920" y="3707995"/>
            <a:ext cx="1418456" cy="50317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400" b="1" dirty="0" smtClean="0">
                <a:latin typeface="Times New Roman" pitchFamily="18" charset="0"/>
                <a:cs typeface="Times New Roman" pitchFamily="18" charset="0"/>
              </a:rPr>
              <a:t>Y</a:t>
            </a:r>
            <a:r>
              <a:rPr lang="en-US" altLang="ja-JP" sz="1400" b="1" baseline="-25000" dirty="0" smtClean="0">
                <a:latin typeface="Times New Roman" pitchFamily="18" charset="0"/>
                <a:cs typeface="Times New Roman" pitchFamily="18" charset="0"/>
              </a:rPr>
              <a:t>1 </a:t>
            </a:r>
            <a:r>
              <a:rPr lang="ja-JP" altLang="en-US" sz="1400" b="1" dirty="0" smtClean="0"/>
              <a:t>保証部分</a:t>
            </a:r>
            <a:endParaRPr lang="en-US" altLang="ja-JP" sz="1400" b="1" dirty="0" smtClean="0"/>
          </a:p>
          <a:p>
            <a:pPr algn="ctr"/>
            <a:r>
              <a:rPr lang="en-US" altLang="ja-JP" sz="1400" dirty="0" smtClean="0"/>
              <a:t>150</a:t>
            </a:r>
            <a:endParaRPr kumimoji="1" lang="ja-JP" altLang="en-US" sz="1400" dirty="0"/>
          </a:p>
        </p:txBody>
      </p:sp>
      <p:sp>
        <p:nvSpPr>
          <p:cNvPr id="44" name="円/楕円 43"/>
          <p:cNvSpPr/>
          <p:nvPr/>
        </p:nvSpPr>
        <p:spPr>
          <a:xfrm>
            <a:off x="3131840" y="5322912"/>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p>
          <a:p>
            <a:pPr algn="ctr"/>
            <a:r>
              <a:rPr lang="en-US" altLang="ja-JP" b="1" dirty="0" smtClean="0">
                <a:latin typeface="Times New Roman" pitchFamily="18" charset="0"/>
                <a:cs typeface="Times New Roman" pitchFamily="18" charset="0"/>
              </a:rPr>
              <a:t>600</a:t>
            </a:r>
            <a:r>
              <a:rPr lang="ja-JP" altLang="en-US" b="1"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300, 500</a:t>
            </a:r>
            <a:endParaRPr kumimoji="1" lang="ja-JP" alt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160058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down)">
                                      <p:cBhvr>
                                        <p:cTn id="7" dur="500"/>
                                        <p:tgtEl>
                                          <p:spTgt spid="4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down)">
                                      <p:cBhvr>
                                        <p:cTn id="11" dur="500"/>
                                        <p:tgtEl>
                                          <p:spTgt spid="39"/>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wipe(down)">
                                      <p:cBhvr>
                                        <p:cTn id="15" dur="500"/>
                                        <p:tgtEl>
                                          <p:spTgt spid="3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0" nodeType="clickEffect">
                                  <p:stCondLst>
                                    <p:cond delay="0"/>
                                  </p:stCondLst>
                                  <p:childTnLst>
                                    <p:animEffect transition="out" filter="fade">
                                      <p:cBhvr>
                                        <p:cTn id="19" dur="500"/>
                                        <p:tgtEl>
                                          <p:spTgt spid="31"/>
                                        </p:tgtEl>
                                      </p:cBhvr>
                                    </p:animEffect>
                                    <p:set>
                                      <p:cBhvr>
                                        <p:cTn id="20" dur="1" fill="hold">
                                          <p:stCondLst>
                                            <p:cond delay="499"/>
                                          </p:stCondLst>
                                        </p:cTn>
                                        <p:tgtEl>
                                          <p:spTgt spid="31"/>
                                        </p:tgtEl>
                                        <p:attrNameLst>
                                          <p:attrName>style.visibility</p:attrName>
                                        </p:attrNameLst>
                                      </p:cBhvr>
                                      <p:to>
                                        <p:strVal val="hidden"/>
                                      </p:to>
                                    </p:set>
                                  </p:childTnLst>
                                </p:cTn>
                              </p:par>
                              <p:par>
                                <p:cTn id="21" presetID="22" presetClass="entr" presetSubtype="4"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wipe(down)">
                                      <p:cBhvr>
                                        <p:cTn id="23" dur="500"/>
                                        <p:tgtEl>
                                          <p:spTgt spid="34"/>
                                        </p:tgtEl>
                                      </p:cBhvr>
                                    </p:animEffect>
                                  </p:childTnLst>
                                </p:cTn>
                              </p:par>
                            </p:childTnLst>
                          </p:cTn>
                        </p:par>
                        <p:par>
                          <p:cTn id="24" fill="hold">
                            <p:stCondLst>
                              <p:cond delay="500"/>
                            </p:stCondLst>
                            <p:childTnLst>
                              <p:par>
                                <p:cTn id="25" presetID="10" presetClass="exit" presetSubtype="0" fill="hold" grpId="0" nodeType="afterEffect">
                                  <p:stCondLst>
                                    <p:cond delay="0"/>
                                  </p:stCondLst>
                                  <p:childTnLst>
                                    <p:animEffect transition="out" filter="fade">
                                      <p:cBhvr>
                                        <p:cTn id="26" dur="500"/>
                                        <p:tgtEl>
                                          <p:spTgt spid="28"/>
                                        </p:tgtEl>
                                      </p:cBhvr>
                                    </p:animEffect>
                                    <p:set>
                                      <p:cBhvr>
                                        <p:cTn id="27" dur="1" fill="hold">
                                          <p:stCondLst>
                                            <p:cond delay="499"/>
                                          </p:stCondLst>
                                        </p:cTn>
                                        <p:tgtEl>
                                          <p:spTgt spid="28"/>
                                        </p:tgtEl>
                                        <p:attrNameLst>
                                          <p:attrName>style.visibility</p:attrName>
                                        </p:attrNameLst>
                                      </p:cBhvr>
                                      <p:to>
                                        <p:strVal val="hidden"/>
                                      </p:to>
                                    </p:set>
                                  </p:childTnLst>
                                </p:cTn>
                              </p:par>
                            </p:childTnLst>
                          </p:cTn>
                        </p:par>
                        <p:par>
                          <p:cTn id="28" fill="hold">
                            <p:stCondLst>
                              <p:cond delay="1000"/>
                            </p:stCondLst>
                            <p:childTnLst>
                              <p:par>
                                <p:cTn id="29" presetID="22" presetClass="entr" presetSubtype="4"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down)">
                                      <p:cBhvr>
                                        <p:cTn id="31" dur="500"/>
                                        <p:tgtEl>
                                          <p:spTgt spid="41"/>
                                        </p:tgtEl>
                                      </p:cBhvr>
                                    </p:animEffect>
                                  </p:childTnLst>
                                </p:cTn>
                              </p:par>
                            </p:childTnLst>
                          </p:cTn>
                        </p:par>
                        <p:par>
                          <p:cTn id="32" fill="hold">
                            <p:stCondLst>
                              <p:cond delay="1500"/>
                            </p:stCondLst>
                            <p:childTnLst>
                              <p:par>
                                <p:cTn id="33" presetID="10" presetClass="exit" presetSubtype="0" fill="hold" grpId="0" nodeType="afterEffect">
                                  <p:stCondLst>
                                    <p:cond delay="0"/>
                                  </p:stCondLst>
                                  <p:childTnLst>
                                    <p:animEffect transition="out" filter="fade">
                                      <p:cBhvr>
                                        <p:cTn id="34" dur="500"/>
                                        <p:tgtEl>
                                          <p:spTgt spid="9"/>
                                        </p:tgtEl>
                                      </p:cBhvr>
                                    </p:animEffect>
                                    <p:set>
                                      <p:cBhvr>
                                        <p:cTn id="35" dur="1" fill="hold">
                                          <p:stCondLst>
                                            <p:cond delay="499"/>
                                          </p:stCondLst>
                                        </p:cTn>
                                        <p:tgtEl>
                                          <p:spTgt spid="9"/>
                                        </p:tgtEl>
                                        <p:attrNameLst>
                                          <p:attrName>style.visibility</p:attrName>
                                        </p:attrNameLst>
                                      </p:cBhvr>
                                      <p:to>
                                        <p:strVal val="hidden"/>
                                      </p:to>
                                    </p:set>
                                  </p:childTnLst>
                                </p:cTn>
                              </p:par>
                              <p:par>
                                <p:cTn id="36" presetID="22" presetClass="entr" presetSubtype="4"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wipe(down)">
                                      <p:cBhvr>
                                        <p:cTn id="38" dur="500"/>
                                        <p:tgtEl>
                                          <p:spTgt spid="26"/>
                                        </p:tgtEl>
                                      </p:cBhvr>
                                    </p:animEffect>
                                  </p:childTnLst>
                                </p:cTn>
                              </p:par>
                            </p:childTnLst>
                          </p:cTn>
                        </p:par>
                        <p:par>
                          <p:cTn id="39" fill="hold">
                            <p:stCondLst>
                              <p:cond delay="2000"/>
                            </p:stCondLst>
                            <p:childTnLst>
                              <p:par>
                                <p:cTn id="40" presetID="10" presetClass="exit" presetSubtype="0" fill="hold" grpId="0" nodeType="afterEffect">
                                  <p:stCondLst>
                                    <p:cond delay="0"/>
                                  </p:stCondLst>
                                  <p:childTnLst>
                                    <p:animEffect transition="out" filter="fade">
                                      <p:cBhvr>
                                        <p:cTn id="41" dur="500"/>
                                        <p:tgtEl>
                                          <p:spTgt spid="13"/>
                                        </p:tgtEl>
                                      </p:cBhvr>
                                    </p:animEffect>
                                    <p:set>
                                      <p:cBhvr>
                                        <p:cTn id="42" dur="1" fill="hold">
                                          <p:stCondLst>
                                            <p:cond delay="499"/>
                                          </p:stCondLst>
                                        </p:cTn>
                                        <p:tgtEl>
                                          <p:spTgt spid="13"/>
                                        </p:tgtEl>
                                        <p:attrNameLst>
                                          <p:attrName>style.visibility</p:attrName>
                                        </p:attrNameLst>
                                      </p:cBhvr>
                                      <p:to>
                                        <p:strVal val="hidden"/>
                                      </p:to>
                                    </p:set>
                                  </p:childTnLst>
                                </p:cTn>
                              </p:par>
                            </p:childTnLst>
                          </p:cTn>
                        </p:par>
                        <p:par>
                          <p:cTn id="43" fill="hold">
                            <p:stCondLst>
                              <p:cond delay="2500"/>
                            </p:stCondLst>
                            <p:childTnLst>
                              <p:par>
                                <p:cTn id="44" presetID="22" presetClass="entr" presetSubtype="4" fill="hold" grpId="0" nodeType="after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wipe(down)">
                                      <p:cBhvr>
                                        <p:cTn id="46" dur="500"/>
                                        <p:tgtEl>
                                          <p:spTgt spid="43"/>
                                        </p:tgtEl>
                                      </p:cBhvr>
                                    </p:animEffect>
                                  </p:childTnLst>
                                </p:cTn>
                              </p:par>
                            </p:childTnLst>
                          </p:cTn>
                        </p:par>
                        <p:par>
                          <p:cTn id="47" fill="hold">
                            <p:stCondLst>
                              <p:cond delay="3000"/>
                            </p:stCondLst>
                            <p:childTnLst>
                              <p:par>
                                <p:cTn id="48" presetID="10" presetClass="exit" presetSubtype="0" fill="hold" grpId="0" nodeType="afterEffect">
                                  <p:stCondLst>
                                    <p:cond delay="0"/>
                                  </p:stCondLst>
                                  <p:childTnLst>
                                    <p:animEffect transition="out" filter="fade">
                                      <p:cBhvr>
                                        <p:cTn id="49" dur="500"/>
                                        <p:tgtEl>
                                          <p:spTgt spid="18"/>
                                        </p:tgtEl>
                                      </p:cBhvr>
                                    </p:animEffect>
                                    <p:set>
                                      <p:cBhvr>
                                        <p:cTn id="50" dur="1" fill="hold">
                                          <p:stCondLst>
                                            <p:cond delay="499"/>
                                          </p:stCondLst>
                                        </p:cTn>
                                        <p:tgtEl>
                                          <p:spTgt spid="18"/>
                                        </p:tgtEl>
                                        <p:attrNameLst>
                                          <p:attrName>style.visibility</p:attrName>
                                        </p:attrNameLst>
                                      </p:cBhvr>
                                      <p:to>
                                        <p:strVal val="hidden"/>
                                      </p:to>
                                    </p:set>
                                  </p:childTnLst>
                                </p:cTn>
                              </p:par>
                              <p:par>
                                <p:cTn id="51" presetID="22" presetClass="entr" presetSubtype="4"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wipe(down)">
                                      <p:cBhvr>
                                        <p:cTn id="53" dur="500"/>
                                        <p:tgtEl>
                                          <p:spTgt spid="35"/>
                                        </p:tgtEl>
                                      </p:cBhvr>
                                    </p:animEffect>
                                  </p:childTnLst>
                                </p:cTn>
                              </p:par>
                            </p:childTnLst>
                          </p:cTn>
                        </p:par>
                        <p:par>
                          <p:cTn id="54" fill="hold">
                            <p:stCondLst>
                              <p:cond delay="3500"/>
                            </p:stCondLst>
                            <p:childTnLst>
                              <p:par>
                                <p:cTn id="55" presetID="10" presetClass="exit" presetSubtype="0" fill="hold" grpId="0" nodeType="afterEffect">
                                  <p:stCondLst>
                                    <p:cond delay="0"/>
                                  </p:stCondLst>
                                  <p:childTnLst>
                                    <p:animEffect transition="out" filter="fade">
                                      <p:cBhvr>
                                        <p:cTn id="56" dur="500"/>
                                        <p:tgtEl>
                                          <p:spTgt spid="12"/>
                                        </p:tgtEl>
                                      </p:cBhvr>
                                    </p:animEffect>
                                    <p:set>
                                      <p:cBhvr>
                                        <p:cTn id="57" dur="1" fill="hold">
                                          <p:stCondLst>
                                            <p:cond delay="499"/>
                                          </p:stCondLst>
                                        </p:cTn>
                                        <p:tgtEl>
                                          <p:spTgt spid="12"/>
                                        </p:tgtEl>
                                        <p:attrNameLst>
                                          <p:attrName>style.visibility</p:attrName>
                                        </p:attrNameLst>
                                      </p:cBhvr>
                                      <p:to>
                                        <p:strVal val="hidden"/>
                                      </p:to>
                                    </p:set>
                                  </p:childTnLst>
                                </p:cTn>
                              </p:par>
                              <p:par>
                                <p:cTn id="58" presetID="22" presetClass="entr" presetSubtype="4" fill="hold" grpId="0"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wipe(down)">
                                      <p:cBhvr>
                                        <p:cTn id="60" dur="500"/>
                                        <p:tgtEl>
                                          <p:spTgt spid="42"/>
                                        </p:tgtEl>
                                      </p:cBhvr>
                                    </p:animEffect>
                                  </p:childTnLst>
                                </p:cTn>
                              </p:par>
                            </p:childTnLst>
                          </p:cTn>
                        </p:par>
                        <p:par>
                          <p:cTn id="61" fill="hold">
                            <p:stCondLst>
                              <p:cond delay="4000"/>
                            </p:stCondLst>
                            <p:childTnLst>
                              <p:par>
                                <p:cTn id="62" presetID="22" presetClass="entr" presetSubtype="8" fill="hold" grpId="0" nodeType="afterEffect">
                                  <p:stCondLst>
                                    <p:cond delay="250"/>
                                  </p:stCondLst>
                                  <p:childTnLst>
                                    <p:set>
                                      <p:cBhvr>
                                        <p:cTn id="63" dur="1" fill="hold">
                                          <p:stCondLst>
                                            <p:cond delay="0"/>
                                          </p:stCondLst>
                                        </p:cTn>
                                        <p:tgtEl>
                                          <p:spTgt spid="24"/>
                                        </p:tgtEl>
                                        <p:attrNameLst>
                                          <p:attrName>style.visibility</p:attrName>
                                        </p:attrNameLst>
                                      </p:cBhvr>
                                      <p:to>
                                        <p:strVal val="visible"/>
                                      </p:to>
                                    </p:set>
                                    <p:animEffect transition="in" filter="wipe(left)">
                                      <p:cBhvr>
                                        <p:cTn id="64" dur="500"/>
                                        <p:tgtEl>
                                          <p:spTgt spid="24"/>
                                        </p:tgtEl>
                                      </p:cBhvr>
                                    </p:animEffect>
                                  </p:childTnLst>
                                </p:cTn>
                              </p:par>
                            </p:childTnLst>
                          </p:cTn>
                        </p:par>
                        <p:par>
                          <p:cTn id="65" fill="hold">
                            <p:stCondLst>
                              <p:cond delay="4750"/>
                            </p:stCondLst>
                            <p:childTnLst>
                              <p:par>
                                <p:cTn id="66" presetID="10" presetClass="exit" presetSubtype="0" fill="hold" grpId="0" nodeType="afterEffect">
                                  <p:stCondLst>
                                    <p:cond delay="0"/>
                                  </p:stCondLst>
                                  <p:childTnLst>
                                    <p:animEffect transition="out" filter="fade">
                                      <p:cBhvr>
                                        <p:cTn id="67" dur="500"/>
                                        <p:tgtEl>
                                          <p:spTgt spid="10"/>
                                        </p:tgtEl>
                                      </p:cBhvr>
                                    </p:animEffect>
                                    <p:set>
                                      <p:cBhvr>
                                        <p:cTn id="68" dur="1" fill="hold">
                                          <p:stCondLst>
                                            <p:cond delay="499"/>
                                          </p:stCondLst>
                                        </p:cTn>
                                        <p:tgtEl>
                                          <p:spTgt spid="10"/>
                                        </p:tgtEl>
                                        <p:attrNameLst>
                                          <p:attrName>style.visibility</p:attrName>
                                        </p:attrNameLst>
                                      </p:cBhvr>
                                      <p:to>
                                        <p:strVal val="hidden"/>
                                      </p:to>
                                    </p:set>
                                  </p:childTnLst>
                                </p:cTn>
                              </p:par>
                              <p:par>
                                <p:cTn id="69" presetID="22" presetClass="entr" presetSubtype="4" fill="hold" grpId="0" nodeType="with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wipe(down)">
                                      <p:cBhvr>
                                        <p:cTn id="71" dur="500"/>
                                        <p:tgtEl>
                                          <p:spTgt spid="30"/>
                                        </p:tgtEl>
                                      </p:cBhvr>
                                    </p:animEffect>
                                  </p:childTnLst>
                                </p:cTn>
                              </p:par>
                            </p:childTnLst>
                          </p:cTn>
                        </p:par>
                        <p:par>
                          <p:cTn id="72" fill="hold">
                            <p:stCondLst>
                              <p:cond delay="5250"/>
                            </p:stCondLst>
                            <p:childTnLst>
                              <p:par>
                                <p:cTn id="73" presetID="10" presetClass="exit" presetSubtype="0" fill="hold" grpId="0" nodeType="afterEffect">
                                  <p:stCondLst>
                                    <p:cond delay="0"/>
                                  </p:stCondLst>
                                  <p:childTnLst>
                                    <p:animEffect transition="out" filter="fade">
                                      <p:cBhvr>
                                        <p:cTn id="74" dur="500"/>
                                        <p:tgtEl>
                                          <p:spTgt spid="7"/>
                                        </p:tgtEl>
                                      </p:cBhvr>
                                    </p:animEffect>
                                    <p:set>
                                      <p:cBhvr>
                                        <p:cTn id="75" dur="1" fill="hold">
                                          <p:stCondLst>
                                            <p:cond delay="499"/>
                                          </p:stCondLst>
                                        </p:cTn>
                                        <p:tgtEl>
                                          <p:spTgt spid="7"/>
                                        </p:tgtEl>
                                        <p:attrNameLst>
                                          <p:attrName>style.visibility</p:attrName>
                                        </p:attrNameLst>
                                      </p:cBhvr>
                                      <p:to>
                                        <p:strVal val="hidden"/>
                                      </p:to>
                                    </p:set>
                                  </p:childTnLst>
                                </p:cTn>
                              </p:par>
                            </p:childTnLst>
                          </p:cTn>
                        </p:par>
                        <p:par>
                          <p:cTn id="76" fill="hold">
                            <p:stCondLst>
                              <p:cond delay="5750"/>
                            </p:stCondLst>
                            <p:childTnLst>
                              <p:par>
                                <p:cTn id="77" presetID="22" presetClass="entr" presetSubtype="4" fill="hold" grpId="0" nodeType="after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wipe(down)">
                                      <p:cBhvr>
                                        <p:cTn id="79" dur="500"/>
                                        <p:tgtEl>
                                          <p:spTgt spid="33"/>
                                        </p:tgtEl>
                                      </p:cBhvr>
                                    </p:animEffect>
                                  </p:childTnLst>
                                </p:cTn>
                              </p:par>
                            </p:childTnLst>
                          </p:cTn>
                        </p:par>
                        <p:par>
                          <p:cTn id="80" fill="hold">
                            <p:stCondLst>
                              <p:cond delay="6250"/>
                            </p:stCondLst>
                            <p:childTnLst>
                              <p:par>
                                <p:cTn id="81" presetID="42" presetClass="path" presetSubtype="0" accel="50000" decel="50000" fill="hold" grpId="0" nodeType="afterEffect">
                                  <p:stCondLst>
                                    <p:cond delay="0"/>
                                  </p:stCondLst>
                                  <p:childTnLst>
                                    <p:animMotion origin="layout" path="M 0.00017 -0.00348 L 0.00173 0.05439 " pathEditMode="relative" rAng="0" ptsTypes="AA">
                                      <p:cBhvr>
                                        <p:cTn id="82" dur="1000" fill="hold"/>
                                        <p:tgtEl>
                                          <p:spTgt spid="6"/>
                                        </p:tgtEl>
                                        <p:attrNameLst>
                                          <p:attrName>ppt_x</p:attrName>
                                          <p:attrName>ppt_y</p:attrName>
                                        </p:attrNameLst>
                                      </p:cBhvr>
                                      <p:rCtr x="69" y="2894"/>
                                    </p:animMotion>
                                  </p:childTnLst>
                                </p:cTn>
                              </p:par>
                            </p:childTnLst>
                          </p:cTn>
                        </p:par>
                        <p:par>
                          <p:cTn id="83" fill="hold">
                            <p:stCondLst>
                              <p:cond delay="7250"/>
                            </p:stCondLst>
                            <p:childTnLst>
                              <p:par>
                                <p:cTn id="84" presetID="22" presetClass="entr" presetSubtype="8" fill="hold" grpId="0" nodeType="afterEffect">
                                  <p:stCondLst>
                                    <p:cond delay="250"/>
                                  </p:stCondLst>
                                  <p:childTnLst>
                                    <p:set>
                                      <p:cBhvr>
                                        <p:cTn id="85" dur="1" fill="hold">
                                          <p:stCondLst>
                                            <p:cond delay="0"/>
                                          </p:stCondLst>
                                        </p:cTn>
                                        <p:tgtEl>
                                          <p:spTgt spid="23"/>
                                        </p:tgtEl>
                                        <p:attrNameLst>
                                          <p:attrName>style.visibility</p:attrName>
                                        </p:attrNameLst>
                                      </p:cBhvr>
                                      <p:to>
                                        <p:strVal val="visible"/>
                                      </p:to>
                                    </p:set>
                                    <p:animEffect transition="in" filter="wipe(left)">
                                      <p:cBhvr>
                                        <p:cTn id="86" dur="500"/>
                                        <p:tgtEl>
                                          <p:spTgt spid="23"/>
                                        </p:tgtEl>
                                      </p:cBhvr>
                                    </p:animEffect>
                                  </p:childTnLst>
                                </p:cTn>
                              </p:par>
                            </p:childTnLst>
                          </p:cTn>
                        </p:par>
                        <p:par>
                          <p:cTn id="87" fill="hold">
                            <p:stCondLst>
                              <p:cond delay="8000"/>
                            </p:stCondLst>
                            <p:childTnLst>
                              <p:par>
                                <p:cTn id="88" presetID="10" presetClass="exit" presetSubtype="0" fill="hold" grpId="0" nodeType="afterEffect">
                                  <p:stCondLst>
                                    <p:cond delay="0"/>
                                  </p:stCondLst>
                                  <p:childTnLst>
                                    <p:animEffect transition="out" filter="fade">
                                      <p:cBhvr>
                                        <p:cTn id="89" dur="500"/>
                                        <p:tgtEl>
                                          <p:spTgt spid="19"/>
                                        </p:tgtEl>
                                      </p:cBhvr>
                                    </p:animEffect>
                                    <p:set>
                                      <p:cBhvr>
                                        <p:cTn id="90" dur="1" fill="hold">
                                          <p:stCondLst>
                                            <p:cond delay="499"/>
                                          </p:stCondLst>
                                        </p:cTn>
                                        <p:tgtEl>
                                          <p:spTgt spid="19"/>
                                        </p:tgtEl>
                                        <p:attrNameLst>
                                          <p:attrName>style.visibility</p:attrName>
                                        </p:attrNameLst>
                                      </p:cBhvr>
                                      <p:to>
                                        <p:strVal val="hidden"/>
                                      </p:to>
                                    </p:set>
                                  </p:childTnLst>
                                </p:cTn>
                              </p:par>
                              <p:par>
                                <p:cTn id="91" presetID="22" presetClass="entr" presetSubtype="4" fill="hold" grpId="0" nodeType="with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wipe(down)">
                                      <p:cBhvr>
                                        <p:cTn id="93" dur="500"/>
                                        <p:tgtEl>
                                          <p:spTgt spid="37"/>
                                        </p:tgtEl>
                                      </p:cBhvr>
                                    </p:animEffect>
                                  </p:childTnLst>
                                </p:cTn>
                              </p:par>
                            </p:childTnLst>
                          </p:cTn>
                        </p:par>
                        <p:par>
                          <p:cTn id="94" fill="hold">
                            <p:stCondLst>
                              <p:cond delay="8500"/>
                            </p:stCondLst>
                            <p:childTnLst>
                              <p:par>
                                <p:cTn id="95" presetID="10" presetClass="exit" presetSubtype="0" fill="hold" grpId="0" nodeType="afterEffect">
                                  <p:stCondLst>
                                    <p:cond delay="0"/>
                                  </p:stCondLst>
                                  <p:childTnLst>
                                    <p:animEffect transition="out" filter="fade">
                                      <p:cBhvr>
                                        <p:cTn id="96" dur="500"/>
                                        <p:tgtEl>
                                          <p:spTgt spid="15"/>
                                        </p:tgtEl>
                                      </p:cBhvr>
                                    </p:animEffect>
                                    <p:set>
                                      <p:cBhvr>
                                        <p:cTn id="97" dur="1" fill="hold">
                                          <p:stCondLst>
                                            <p:cond delay="499"/>
                                          </p:stCondLst>
                                        </p:cTn>
                                        <p:tgtEl>
                                          <p:spTgt spid="15"/>
                                        </p:tgtEl>
                                        <p:attrNameLst>
                                          <p:attrName>style.visibility</p:attrName>
                                        </p:attrNameLst>
                                      </p:cBhvr>
                                      <p:to>
                                        <p:strVal val="hidden"/>
                                      </p:to>
                                    </p:set>
                                  </p:childTnLst>
                                </p:cTn>
                              </p:par>
                              <p:par>
                                <p:cTn id="98" presetID="22" presetClass="entr" presetSubtype="4" fill="hold" grpId="0" nodeType="withEffect">
                                  <p:stCondLst>
                                    <p:cond delay="0"/>
                                  </p:stCondLst>
                                  <p:childTnLst>
                                    <p:set>
                                      <p:cBhvr>
                                        <p:cTn id="99" dur="1" fill="hold">
                                          <p:stCondLst>
                                            <p:cond delay="0"/>
                                          </p:stCondLst>
                                        </p:cTn>
                                        <p:tgtEl>
                                          <p:spTgt spid="36"/>
                                        </p:tgtEl>
                                        <p:attrNameLst>
                                          <p:attrName>style.visibility</p:attrName>
                                        </p:attrNameLst>
                                      </p:cBhvr>
                                      <p:to>
                                        <p:strVal val="visible"/>
                                      </p:to>
                                    </p:set>
                                    <p:animEffect transition="in" filter="wipe(down)">
                                      <p:cBhvr>
                                        <p:cTn id="100" dur="500"/>
                                        <p:tgtEl>
                                          <p:spTgt spid="36"/>
                                        </p:tgtEl>
                                      </p:cBhvr>
                                    </p:animEffect>
                                  </p:childTnLst>
                                </p:cTn>
                              </p:par>
                            </p:childTnLst>
                          </p:cTn>
                        </p:par>
                        <p:par>
                          <p:cTn id="101" fill="hold">
                            <p:stCondLst>
                              <p:cond delay="9000"/>
                            </p:stCondLst>
                            <p:childTnLst>
                              <p:par>
                                <p:cTn id="102" presetID="22" presetClass="entr" presetSubtype="8" fill="hold" grpId="0" nodeType="afterEffect">
                                  <p:stCondLst>
                                    <p:cond delay="250"/>
                                  </p:stCondLst>
                                  <p:childTnLst>
                                    <p:set>
                                      <p:cBhvr>
                                        <p:cTn id="103" dur="1" fill="hold">
                                          <p:stCondLst>
                                            <p:cond delay="0"/>
                                          </p:stCondLst>
                                        </p:cTn>
                                        <p:tgtEl>
                                          <p:spTgt spid="25"/>
                                        </p:tgtEl>
                                        <p:attrNameLst>
                                          <p:attrName>style.visibility</p:attrName>
                                        </p:attrNameLst>
                                      </p:cBhvr>
                                      <p:to>
                                        <p:strVal val="visible"/>
                                      </p:to>
                                    </p:set>
                                    <p:animEffect transition="in" filter="wipe(left)">
                                      <p:cBhvr>
                                        <p:cTn id="10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2" grpId="0" animBg="1"/>
      <p:bldP spid="13" grpId="0" animBg="1"/>
      <p:bldP spid="15" grpId="0" animBg="1"/>
      <p:bldP spid="18" grpId="0" animBg="1"/>
      <p:bldP spid="19" grpId="0" animBg="1"/>
      <p:bldP spid="23" grpId="0"/>
      <p:bldP spid="24" grpId="0"/>
      <p:bldP spid="25" grpId="0"/>
      <p:bldP spid="26" grpId="0" animBg="1"/>
      <p:bldP spid="28" grpId="0" animBg="1"/>
      <p:bldP spid="30" grpId="0" animBg="1"/>
      <p:bldP spid="31" grpId="0" animBg="1"/>
      <p:bldP spid="33" grpId="0" animBg="1"/>
      <p:bldP spid="34" grpId="0" animBg="1"/>
      <p:bldP spid="35" grpId="0" animBg="1"/>
      <p:bldP spid="36" grpId="0" animBg="1"/>
      <p:bldP spid="37" grpId="0" animBg="1"/>
      <p:bldP spid="41" grpId="0" animBg="1"/>
      <p:bldP spid="42" grpId="0" animBg="1"/>
      <p:bldP spid="4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94122"/>
          </a:xfrm>
        </p:spPr>
        <p:txBody>
          <a:bodyPr>
            <a:noAutofit/>
          </a:bodyPr>
          <a:lstStyle/>
          <a:p>
            <a:r>
              <a:rPr lang="ja-JP" altLang="en-US" sz="3600" dirty="0"/>
              <a:t>負担部分の範囲内の弁済と</a:t>
            </a:r>
            <a:r>
              <a:rPr lang="en-US" altLang="ja-JP" sz="3600" dirty="0"/>
              <a:t/>
            </a:r>
            <a:br>
              <a:rPr lang="en-US" altLang="ja-JP" sz="3600" dirty="0"/>
            </a:br>
            <a:r>
              <a:rPr lang="ja-JP" altLang="en-US" sz="3600" dirty="0"/>
              <a:t>負担分を超える弁済との</a:t>
            </a:r>
            <a:r>
              <a:rPr lang="ja-JP" altLang="en-US" sz="3600" dirty="0" smtClean="0"/>
              <a:t>区別</a:t>
            </a:r>
            <a:r>
              <a:rPr lang="ja-JP" altLang="en-US" sz="2800" dirty="0" smtClean="0"/>
              <a:t>←</a:t>
            </a:r>
            <a:r>
              <a:rPr lang="ja-JP" altLang="en-US" sz="2800" dirty="0" smtClean="0">
                <a:hlinkClick r:id="rId2" action="ppaction://hlinksldjump"/>
              </a:rPr>
              <a:t>原理</a:t>
            </a:r>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32</a:t>
            </a:fld>
            <a:endParaRPr kumimoji="1" lang="ja-JP" altLang="en-US"/>
          </a:p>
        </p:txBody>
      </p:sp>
      <p:sp>
        <p:nvSpPr>
          <p:cNvPr id="6" name="円形吹き出し 5"/>
          <p:cNvSpPr/>
          <p:nvPr/>
        </p:nvSpPr>
        <p:spPr>
          <a:xfrm>
            <a:off x="3779912" y="5301208"/>
            <a:ext cx="3312368" cy="998822"/>
          </a:xfrm>
          <a:prstGeom prst="wedgeEllipseCallout">
            <a:avLst>
              <a:gd name="adj1" fmla="val -69604"/>
              <a:gd name="adj2" fmla="val -25316"/>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準用関係は，順序を変更すると，意味が全く異なる場合がある。</a:t>
            </a:r>
            <a:endParaRPr kumimoji="1" lang="ja-JP" altLang="en-US" dirty="0"/>
          </a:p>
        </p:txBody>
      </p:sp>
      <p:sp>
        <p:nvSpPr>
          <p:cNvPr id="7" name="円形吹き出し 6"/>
          <p:cNvSpPr/>
          <p:nvPr/>
        </p:nvSpPr>
        <p:spPr>
          <a:xfrm>
            <a:off x="3779912" y="5301208"/>
            <a:ext cx="3312368" cy="998822"/>
          </a:xfrm>
          <a:prstGeom prst="wedgeEllipseCallout">
            <a:avLst>
              <a:gd name="adj1" fmla="val 50481"/>
              <a:gd name="adj2" fmla="val -54307"/>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solidFill>
                  <a:srgbClr val="FFFF00"/>
                </a:solidFill>
              </a:rPr>
              <a:t>準用</a:t>
            </a:r>
            <a:r>
              <a:rPr kumimoji="1" lang="ja-JP" altLang="en-US" dirty="0" smtClean="0"/>
              <a:t>関係は，順序を変えると，意味が違ってしまう場合がある。</a:t>
            </a:r>
            <a:endParaRPr kumimoji="1" lang="ja-JP" altLang="en-US" dirty="0"/>
          </a:p>
        </p:txBody>
      </p:sp>
      <p:sp>
        <p:nvSpPr>
          <p:cNvPr id="8" name="テキスト プレースホルダー 6"/>
          <p:cNvSpPr txBox="1">
            <a:spLocks/>
          </p:cNvSpPr>
          <p:nvPr/>
        </p:nvSpPr>
        <p:spPr>
          <a:xfrm>
            <a:off x="457200" y="1340768"/>
            <a:ext cx="4040188" cy="453727"/>
          </a:xfrm>
          <a:prstGeom prst="rect">
            <a:avLst/>
          </a:prstGeom>
        </p:spPr>
        <p:txBody>
          <a:bodyPr>
            <a:normAutofit fontScale="85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mtClean="0"/>
              <a:t>現行民法の規定</a:t>
            </a:r>
            <a:endParaRPr lang="ja-JP" altLang="en-US" dirty="0"/>
          </a:p>
        </p:txBody>
      </p:sp>
      <p:sp>
        <p:nvSpPr>
          <p:cNvPr id="9" name="コンテンツ プレースホルダー 7"/>
          <p:cNvSpPr txBox="1">
            <a:spLocks/>
          </p:cNvSpPr>
          <p:nvPr/>
        </p:nvSpPr>
        <p:spPr>
          <a:xfrm>
            <a:off x="457200" y="1794495"/>
            <a:ext cx="4040188" cy="2118221"/>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800" b="1" smtClean="0"/>
              <a:t>第</a:t>
            </a:r>
            <a:r>
              <a:rPr lang="en-US" altLang="ja-JP" sz="1800" b="1" smtClean="0"/>
              <a:t>442</a:t>
            </a:r>
            <a:r>
              <a:rPr lang="ja-JP" altLang="en-US" sz="1800" b="1" smtClean="0"/>
              <a:t>条</a:t>
            </a:r>
            <a:r>
              <a:rPr lang="ja-JP" altLang="en-US" sz="1800" smtClean="0"/>
              <a:t>（連帯債務者間の求償権）</a:t>
            </a:r>
            <a:endParaRPr lang="en-US" altLang="ja-JP" sz="1800" smtClean="0"/>
          </a:p>
          <a:p>
            <a:pPr lvl="1"/>
            <a:r>
              <a:rPr lang="ja-JP" altLang="en-US" sz="1800" smtClean="0"/>
              <a:t>①連帯債務者の</a:t>
            </a:r>
            <a:r>
              <a:rPr lang="en-US" altLang="ja-JP" sz="1800" smtClean="0"/>
              <a:t>1</a:t>
            </a:r>
            <a:r>
              <a:rPr lang="ja-JP" altLang="en-US" sz="1800" smtClean="0"/>
              <a:t>人が弁済をし，その他自己の財産をもって</a:t>
            </a:r>
            <a:r>
              <a:rPr lang="ja-JP" altLang="en-US" sz="1800" b="1" smtClean="0"/>
              <a:t>共同の免責を得たとき</a:t>
            </a:r>
            <a:r>
              <a:rPr lang="ja-JP" altLang="en-US" sz="1800" smtClean="0"/>
              <a:t>は，その連帯債務者は，他の連帯債務者に対し，各自の負担部分について求償権を有する。</a:t>
            </a:r>
            <a:endParaRPr lang="ja-JP" altLang="en-US" sz="1800" dirty="0"/>
          </a:p>
        </p:txBody>
      </p:sp>
      <p:sp>
        <p:nvSpPr>
          <p:cNvPr id="10" name="テキスト プレースホルダー 8"/>
          <p:cNvSpPr txBox="1">
            <a:spLocks/>
          </p:cNvSpPr>
          <p:nvPr/>
        </p:nvSpPr>
        <p:spPr>
          <a:xfrm>
            <a:off x="4645025" y="1340768"/>
            <a:ext cx="4041775" cy="453727"/>
          </a:xfrm>
          <a:prstGeom prst="rect">
            <a:avLst/>
          </a:prstGeom>
        </p:spPr>
        <p:txBody>
          <a:bodyPr>
            <a:normAutofit fontScale="70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mtClean="0"/>
              <a:t>旧民法の順序への復帰（案）</a:t>
            </a:r>
            <a:endParaRPr lang="ja-JP" altLang="en-US" dirty="0"/>
          </a:p>
        </p:txBody>
      </p:sp>
      <p:sp>
        <p:nvSpPr>
          <p:cNvPr id="11" name="コンテンツ プレースホルダー 9"/>
          <p:cNvSpPr txBox="1">
            <a:spLocks/>
          </p:cNvSpPr>
          <p:nvPr/>
        </p:nvSpPr>
        <p:spPr>
          <a:xfrm>
            <a:off x="4645025" y="1794496"/>
            <a:ext cx="4247455" cy="2153061"/>
          </a:xfrm>
          <a:prstGeom prst="rect">
            <a:avLst/>
          </a:prstGeom>
        </p:spPr>
        <p:txBody>
          <a:bodyPr>
            <a:normAutofit lnSpcReduction="1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Clr>
                <a:srgbClr val="00B050"/>
              </a:buClr>
              <a:buFont typeface="Wingdings" pitchFamily="2" charset="2"/>
              <a:buChar char="u"/>
            </a:pPr>
            <a:r>
              <a:rPr lang="ja-JP" altLang="en-US" sz="1800" b="1" smtClean="0"/>
              <a:t>第</a:t>
            </a:r>
            <a:r>
              <a:rPr lang="en-US" altLang="ja-JP" sz="1800" b="1" smtClean="0"/>
              <a:t>465</a:t>
            </a:r>
            <a:r>
              <a:rPr lang="ja-JP" altLang="en-US" sz="1800" b="1" smtClean="0"/>
              <a:t>条</a:t>
            </a:r>
            <a:r>
              <a:rPr lang="ja-JP" altLang="en-US" sz="1800" smtClean="0"/>
              <a:t>（共同保証人間の求償権）</a:t>
            </a:r>
            <a:endParaRPr lang="en-US" altLang="ja-JP" sz="1800" smtClean="0"/>
          </a:p>
          <a:p>
            <a:pPr lvl="1">
              <a:buClr>
                <a:srgbClr val="00B050"/>
              </a:buClr>
              <a:buFont typeface="Wingdings" panose="05000000000000000000" pitchFamily="2" charset="2"/>
              <a:buChar char="u"/>
            </a:pPr>
            <a:r>
              <a:rPr lang="ja-JP" altLang="en-US" sz="1800" smtClean="0"/>
              <a:t>①数人の保証人がある場合において，</a:t>
            </a:r>
            <a:r>
              <a:rPr lang="en-US" altLang="ja-JP" sz="1800" smtClean="0"/>
              <a:t>…</a:t>
            </a:r>
            <a:r>
              <a:rPr lang="ja-JP" altLang="en-US" sz="1800" smtClean="0"/>
              <a:t>各保証人が全額を弁済すべき旨の特約があるため，その全額又は</a:t>
            </a:r>
            <a:r>
              <a:rPr lang="ja-JP" altLang="en-US" sz="1800" b="1" smtClean="0"/>
              <a:t>自己の負担部分を超える額を弁済したとき</a:t>
            </a:r>
            <a:r>
              <a:rPr lang="ja-JP" altLang="en-US" sz="1800" smtClean="0"/>
              <a:t>は，他の保証人に対し，各自の負担部分について求償権を有する。</a:t>
            </a:r>
            <a:r>
              <a:rPr lang="ja-JP" altLang="en-US" sz="1600" smtClean="0"/>
              <a:t>　</a:t>
            </a:r>
            <a:endParaRPr lang="ja-JP" altLang="en-US" sz="1600" dirty="0"/>
          </a:p>
        </p:txBody>
      </p:sp>
      <p:sp>
        <p:nvSpPr>
          <p:cNvPr id="12" name="テキスト ボックス 11"/>
          <p:cNvSpPr txBox="1"/>
          <p:nvPr/>
        </p:nvSpPr>
        <p:spPr>
          <a:xfrm>
            <a:off x="467544" y="3882727"/>
            <a:ext cx="4032448" cy="1754326"/>
          </a:xfrm>
          <a:prstGeom prst="rect">
            <a:avLst/>
          </a:prstGeom>
          <a:noFill/>
        </p:spPr>
        <p:txBody>
          <a:bodyPr wrap="square" rtlCol="0">
            <a:spAutoFit/>
          </a:bodyPr>
          <a:lstStyle/>
          <a:p>
            <a:pPr marL="285750" indent="-285750">
              <a:buClr>
                <a:schemeClr val="tx2"/>
              </a:buClr>
              <a:buFont typeface="Wingdings" pitchFamily="2" charset="2"/>
              <a:buChar char="n"/>
            </a:pPr>
            <a:r>
              <a:rPr lang="ja-JP" altLang="en-US" b="1" dirty="0"/>
              <a:t>第</a:t>
            </a:r>
            <a:r>
              <a:rPr lang="en-US" altLang="ja-JP" b="1" dirty="0"/>
              <a:t>465</a:t>
            </a:r>
            <a:r>
              <a:rPr lang="ja-JP" altLang="en-US" b="1" dirty="0"/>
              <a:t>条</a:t>
            </a:r>
            <a:r>
              <a:rPr lang="ja-JP" altLang="en-US" dirty="0"/>
              <a:t>（共同保証人間の求償権</a:t>
            </a:r>
            <a:r>
              <a:rPr lang="ja-JP" altLang="en-US" dirty="0" smtClean="0"/>
              <a:t>）</a:t>
            </a:r>
            <a:endParaRPr lang="en-US" altLang="ja-JP" dirty="0" smtClean="0"/>
          </a:p>
          <a:p>
            <a:pPr marL="742950" lvl="1" indent="-285750">
              <a:buClr>
                <a:srgbClr val="FF0000"/>
              </a:buClr>
              <a:buFont typeface="Wingdings" pitchFamily="2" charset="2"/>
              <a:buChar char="n"/>
            </a:pPr>
            <a:r>
              <a:rPr lang="ja-JP" altLang="en-US" dirty="0" smtClean="0"/>
              <a:t>①</a:t>
            </a:r>
            <a:r>
              <a:rPr lang="ja-JP" altLang="en-US" dirty="0"/>
              <a:t>第</a:t>
            </a:r>
            <a:r>
              <a:rPr lang="en-US" altLang="ja-JP" dirty="0"/>
              <a:t>442</a:t>
            </a:r>
            <a:r>
              <a:rPr lang="ja-JP" altLang="en-US" dirty="0" smtClean="0"/>
              <a:t>条</a:t>
            </a:r>
            <a:r>
              <a:rPr lang="en-US" altLang="ja-JP" dirty="0" smtClean="0"/>
              <a:t>…</a:t>
            </a:r>
            <a:r>
              <a:rPr lang="ja-JP" altLang="en-US" dirty="0" smtClean="0"/>
              <a:t>の</a:t>
            </a:r>
            <a:r>
              <a:rPr lang="ja-JP" altLang="en-US" dirty="0"/>
              <a:t>規定は</a:t>
            </a:r>
            <a:r>
              <a:rPr lang="ja-JP" altLang="en-US" dirty="0" smtClean="0"/>
              <a:t>，</a:t>
            </a:r>
            <a:r>
              <a:rPr lang="en-US" altLang="ja-JP" dirty="0" smtClean="0"/>
              <a:t>…</a:t>
            </a:r>
            <a:r>
              <a:rPr lang="ja-JP" altLang="en-US" dirty="0" smtClean="0"/>
              <a:t>各保証人</a:t>
            </a:r>
            <a:r>
              <a:rPr lang="ja-JP" altLang="en-US" dirty="0"/>
              <a:t>が全額を弁済すべき旨の特約があるため，その全額又は</a:t>
            </a:r>
            <a:r>
              <a:rPr lang="ja-JP" altLang="en-US" b="1" dirty="0"/>
              <a:t>自己の負担部分を超える額を弁済したとき</a:t>
            </a:r>
            <a:r>
              <a:rPr lang="ja-JP" altLang="en-US" dirty="0"/>
              <a:t>について</a:t>
            </a:r>
            <a:r>
              <a:rPr lang="ja-JP" altLang="en-US" b="1" dirty="0">
                <a:solidFill>
                  <a:srgbClr val="FF0000"/>
                </a:solidFill>
              </a:rPr>
              <a:t>準用</a:t>
            </a:r>
            <a:r>
              <a:rPr lang="ja-JP" altLang="en-US" dirty="0"/>
              <a:t>する。</a:t>
            </a:r>
            <a:r>
              <a:rPr kumimoji="1" lang="ja-JP" altLang="en-US" dirty="0" smtClean="0"/>
              <a:t>　　</a:t>
            </a:r>
            <a:endParaRPr kumimoji="1" lang="ja-JP" altLang="en-US" dirty="0"/>
          </a:p>
        </p:txBody>
      </p:sp>
      <p:sp>
        <p:nvSpPr>
          <p:cNvPr id="13" name="テキスト ボックス 12"/>
          <p:cNvSpPr txBox="1"/>
          <p:nvPr/>
        </p:nvSpPr>
        <p:spPr>
          <a:xfrm>
            <a:off x="4644008" y="3917567"/>
            <a:ext cx="3960440" cy="1477328"/>
          </a:xfrm>
          <a:prstGeom prst="rect">
            <a:avLst/>
          </a:prstGeom>
          <a:noFill/>
        </p:spPr>
        <p:txBody>
          <a:bodyPr wrap="square" rtlCol="0">
            <a:spAutoFit/>
          </a:bodyPr>
          <a:lstStyle/>
          <a:p>
            <a:pPr marL="342900" indent="-342900">
              <a:buClr>
                <a:srgbClr val="00B050"/>
              </a:buClr>
              <a:buFont typeface="Wingdings" pitchFamily="2" charset="2"/>
              <a:buChar char="u"/>
            </a:pPr>
            <a:r>
              <a:rPr lang="ja-JP" altLang="en-US" b="1" dirty="0"/>
              <a:t>第</a:t>
            </a:r>
            <a:r>
              <a:rPr lang="en-US" altLang="ja-JP" b="1" dirty="0"/>
              <a:t>442</a:t>
            </a:r>
            <a:r>
              <a:rPr lang="ja-JP" altLang="en-US" b="1" dirty="0"/>
              <a:t>条</a:t>
            </a:r>
            <a:r>
              <a:rPr lang="ja-JP" altLang="en-US" dirty="0"/>
              <a:t>（連帯債務者間の求償権</a:t>
            </a:r>
            <a:r>
              <a:rPr lang="ja-JP" altLang="en-US" dirty="0" smtClean="0"/>
              <a:t>）</a:t>
            </a:r>
            <a:endParaRPr lang="en-US" altLang="ja-JP" dirty="0"/>
          </a:p>
          <a:p>
            <a:pPr marL="800100" lvl="1" indent="-342900">
              <a:buClr>
                <a:srgbClr val="00B050"/>
              </a:buClr>
              <a:buFont typeface="Wingdings" pitchFamily="2" charset="2"/>
              <a:buChar char="u"/>
            </a:pPr>
            <a:r>
              <a:rPr lang="ja-JP" altLang="en-US" dirty="0" smtClean="0"/>
              <a:t>①</a:t>
            </a:r>
            <a:r>
              <a:rPr lang="ja-JP" altLang="en-US" dirty="0"/>
              <a:t>連帯債務者の</a:t>
            </a:r>
            <a:r>
              <a:rPr lang="en-US" altLang="ja-JP" dirty="0"/>
              <a:t>1</a:t>
            </a:r>
            <a:r>
              <a:rPr lang="ja-JP" altLang="en-US" dirty="0"/>
              <a:t>人が弁済をし，その他自己の財産をもって</a:t>
            </a:r>
            <a:r>
              <a:rPr lang="ja-JP" altLang="en-US" b="1" dirty="0"/>
              <a:t>共同の免責を得たとき</a:t>
            </a:r>
            <a:r>
              <a:rPr lang="ja-JP" altLang="en-US" dirty="0"/>
              <a:t>は</a:t>
            </a:r>
            <a:r>
              <a:rPr lang="ja-JP" altLang="en-US" dirty="0" smtClean="0"/>
              <a:t>，第</a:t>
            </a:r>
            <a:r>
              <a:rPr lang="en-US" altLang="ja-JP" dirty="0" smtClean="0"/>
              <a:t>465</a:t>
            </a:r>
            <a:r>
              <a:rPr lang="ja-JP" altLang="en-US" dirty="0" smtClean="0"/>
              <a:t>条の規定を</a:t>
            </a:r>
            <a:r>
              <a:rPr lang="ja-JP" altLang="en-US" b="1" dirty="0" smtClean="0">
                <a:solidFill>
                  <a:schemeClr val="tx2"/>
                </a:solidFill>
              </a:rPr>
              <a:t>準用</a:t>
            </a:r>
            <a:r>
              <a:rPr lang="ja-JP" altLang="en-US" dirty="0" smtClean="0"/>
              <a:t>する。</a:t>
            </a:r>
            <a:r>
              <a:rPr kumimoji="1" lang="ja-JP" altLang="en-US" dirty="0" smtClean="0"/>
              <a:t>　</a:t>
            </a:r>
            <a:endParaRPr kumimoji="1" lang="en-US" altLang="ja-JP" dirty="0" smtClean="0"/>
          </a:p>
        </p:txBody>
      </p:sp>
      <p:cxnSp>
        <p:nvCxnSpPr>
          <p:cNvPr id="14" name="直線矢印コネクタ 13"/>
          <p:cNvCxnSpPr/>
          <p:nvPr/>
        </p:nvCxnSpPr>
        <p:spPr>
          <a:xfrm flipV="1">
            <a:off x="4211960" y="2082527"/>
            <a:ext cx="792088" cy="187220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4355976" y="2082527"/>
            <a:ext cx="792088" cy="18350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6" name="雲形吹き出し 15"/>
          <p:cNvSpPr/>
          <p:nvPr/>
        </p:nvSpPr>
        <p:spPr>
          <a:xfrm>
            <a:off x="611560" y="5661248"/>
            <a:ext cx="2736304" cy="612648"/>
          </a:xfrm>
          <a:prstGeom prst="cloudCallout">
            <a:avLst>
              <a:gd name="adj1" fmla="val 37680"/>
              <a:gd name="adj2" fmla="val -71829"/>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反対解釈が可能</a:t>
            </a:r>
            <a:endParaRPr kumimoji="1" lang="ja-JP" altLang="en-US" dirty="0"/>
          </a:p>
        </p:txBody>
      </p:sp>
      <p:sp>
        <p:nvSpPr>
          <p:cNvPr id="17" name="雲形吹き出し 16"/>
          <p:cNvSpPr/>
          <p:nvPr/>
        </p:nvSpPr>
        <p:spPr>
          <a:xfrm>
            <a:off x="7164288" y="5517232"/>
            <a:ext cx="1728192" cy="718953"/>
          </a:xfrm>
          <a:prstGeom prst="cloudCallout">
            <a:avLst>
              <a:gd name="adj1" fmla="val -40339"/>
              <a:gd name="adj2" fmla="val -8020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反対解釈できない</a:t>
            </a:r>
            <a:endParaRPr kumimoji="1" lang="ja-JP" altLang="en-US" dirty="0"/>
          </a:p>
        </p:txBody>
      </p:sp>
    </p:spTree>
    <p:extLst>
      <p:ext uri="{BB962C8B-B14F-4D97-AF65-F5344CB8AC3E}">
        <p14:creationId xmlns:p14="http://schemas.microsoft.com/office/powerpoint/2010/main" val="228456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1000"/>
                                        <p:tgtEl>
                                          <p:spTgt spid="9">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up)">
                                      <p:cBhvr>
                                        <p:cTn id="11" dur="1000"/>
                                        <p:tgtEl>
                                          <p:spTgt spid="9">
                                            <p:txEl>
                                              <p:pRg st="1" end="1"/>
                                            </p:txEl>
                                          </p:spTgt>
                                        </p:tgtEl>
                                      </p:cBhvr>
                                    </p:animEffect>
                                  </p:childTnLst>
                                </p:cTn>
                              </p:par>
                            </p:childTnLst>
                          </p:cTn>
                        </p:par>
                        <p:par>
                          <p:cTn id="12" fill="hold">
                            <p:stCondLst>
                              <p:cond delay="3000"/>
                            </p:stCondLst>
                            <p:childTnLst>
                              <p:par>
                                <p:cTn id="13" presetID="22" presetClass="entr" presetSubtype="1" fill="hold" nodeType="afterEffect">
                                  <p:stCondLst>
                                    <p:cond delay="500"/>
                                  </p:stCondLst>
                                  <p:childTnLst>
                                    <p:set>
                                      <p:cBhvr>
                                        <p:cTn id="14" dur="1" fill="hold">
                                          <p:stCondLst>
                                            <p:cond delay="0"/>
                                          </p:stCondLst>
                                        </p:cTn>
                                        <p:tgtEl>
                                          <p:spTgt spid="15"/>
                                        </p:tgtEl>
                                        <p:attrNameLst>
                                          <p:attrName>style.visibility</p:attrName>
                                        </p:attrNameLst>
                                      </p:cBhvr>
                                      <p:to>
                                        <p:strVal val="visible"/>
                                      </p:to>
                                    </p:set>
                                    <p:animEffect transition="in" filter="wipe(up)">
                                      <p:cBhvr>
                                        <p:cTn id="15" dur="500"/>
                                        <p:tgtEl>
                                          <p:spTgt spid="15"/>
                                        </p:tgtEl>
                                      </p:cBhvr>
                                    </p:animEffect>
                                  </p:childTnLst>
                                </p:cTn>
                              </p:par>
                            </p:childTnLst>
                          </p:cTn>
                        </p:par>
                        <p:par>
                          <p:cTn id="16" fill="hold">
                            <p:stCondLst>
                              <p:cond delay="4000"/>
                            </p:stCondLst>
                            <p:childTnLst>
                              <p:par>
                                <p:cTn id="17" presetID="22" presetClass="entr" presetSubtype="8" fill="hold" grpId="0" nodeType="afterEffect">
                                  <p:stCondLst>
                                    <p:cond delay="50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wipe(left)">
                                      <p:cBhvr>
                                        <p:cTn id="19" dur="1000"/>
                                        <p:tgtEl>
                                          <p:spTgt spid="13">
                                            <p:txEl>
                                              <p:pRg st="0" end="0"/>
                                            </p:txEl>
                                          </p:spTgt>
                                        </p:tgtEl>
                                      </p:cBhvr>
                                    </p:animEffect>
                                  </p:childTnLst>
                                </p:cTn>
                              </p:par>
                            </p:childTnLst>
                          </p:cTn>
                        </p:par>
                        <p:par>
                          <p:cTn id="20" fill="hold">
                            <p:stCondLst>
                              <p:cond delay="5500"/>
                            </p:stCondLst>
                            <p:childTnLst>
                              <p:par>
                                <p:cTn id="21" presetID="22" presetClass="entr" presetSubtype="1" fill="hold" grpId="0" nodeType="afterEffect">
                                  <p:stCondLst>
                                    <p:cond delay="550"/>
                                  </p:stCondLst>
                                  <p:childTnLst>
                                    <p:set>
                                      <p:cBhvr>
                                        <p:cTn id="22" dur="1" fill="hold">
                                          <p:stCondLst>
                                            <p:cond delay="0"/>
                                          </p:stCondLst>
                                        </p:cTn>
                                        <p:tgtEl>
                                          <p:spTgt spid="13">
                                            <p:txEl>
                                              <p:pRg st="1" end="1"/>
                                            </p:txEl>
                                          </p:spTgt>
                                        </p:tgtEl>
                                        <p:attrNameLst>
                                          <p:attrName>style.visibility</p:attrName>
                                        </p:attrNameLst>
                                      </p:cBhvr>
                                      <p:to>
                                        <p:strVal val="visible"/>
                                      </p:to>
                                    </p:set>
                                    <p:animEffect transition="in" filter="wipe(up)">
                                      <p:cBhvr>
                                        <p:cTn id="23" dur="1000"/>
                                        <p:tgtEl>
                                          <p:spTgt spid="13">
                                            <p:txEl>
                                              <p:pRg st="1" end="1"/>
                                            </p:txEl>
                                          </p:spTgt>
                                        </p:tgtEl>
                                      </p:cBhvr>
                                    </p:animEffect>
                                  </p:childTnLst>
                                </p:cTn>
                              </p:par>
                            </p:childTnLst>
                          </p:cTn>
                        </p:par>
                        <p:par>
                          <p:cTn id="24" fill="hold">
                            <p:stCondLst>
                              <p:cond delay="7050"/>
                            </p:stCondLst>
                            <p:childTnLst>
                              <p:par>
                                <p:cTn id="25" presetID="22" presetClass="entr" presetSubtype="8" fill="hold" grpId="0" nodeType="afterEffect">
                                  <p:stCondLst>
                                    <p:cond delay="50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wipe(left)">
                                      <p:cBhvr>
                                        <p:cTn id="27" dur="1000"/>
                                        <p:tgtEl>
                                          <p:spTgt spid="12">
                                            <p:txEl>
                                              <p:pRg st="0" end="0"/>
                                            </p:txEl>
                                          </p:spTgt>
                                        </p:tgtEl>
                                      </p:cBhvr>
                                    </p:animEffect>
                                  </p:childTnLst>
                                </p:cTn>
                              </p:par>
                            </p:childTnLst>
                          </p:cTn>
                        </p:par>
                        <p:par>
                          <p:cTn id="28" fill="hold">
                            <p:stCondLst>
                              <p:cond delay="8550"/>
                            </p:stCondLst>
                            <p:childTnLst>
                              <p:par>
                                <p:cTn id="29" presetID="22" presetClass="entr" presetSubtype="1" fill="hold" grpId="0" nodeType="afterEffect">
                                  <p:stCondLst>
                                    <p:cond delay="500"/>
                                  </p:stCondLst>
                                  <p:childTnLst>
                                    <p:set>
                                      <p:cBhvr>
                                        <p:cTn id="30" dur="1" fill="hold">
                                          <p:stCondLst>
                                            <p:cond delay="0"/>
                                          </p:stCondLst>
                                        </p:cTn>
                                        <p:tgtEl>
                                          <p:spTgt spid="12">
                                            <p:txEl>
                                              <p:pRg st="1" end="1"/>
                                            </p:txEl>
                                          </p:spTgt>
                                        </p:tgtEl>
                                        <p:attrNameLst>
                                          <p:attrName>style.visibility</p:attrName>
                                        </p:attrNameLst>
                                      </p:cBhvr>
                                      <p:to>
                                        <p:strVal val="visible"/>
                                      </p:to>
                                    </p:set>
                                    <p:animEffect transition="in" filter="wipe(up)">
                                      <p:cBhvr>
                                        <p:cTn id="31" dur="1000"/>
                                        <p:tgtEl>
                                          <p:spTgt spid="12">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left)">
                                      <p:cBhvr>
                                        <p:cTn id="36" dur="1000"/>
                                        <p:tgtEl>
                                          <p:spTgt spid="16"/>
                                        </p:tgtEl>
                                      </p:cBhvr>
                                    </p:animEffect>
                                  </p:childTnLst>
                                </p:cTn>
                              </p:par>
                            </p:childTnLst>
                          </p:cTn>
                        </p:par>
                        <p:par>
                          <p:cTn id="37" fill="hold">
                            <p:stCondLst>
                              <p:cond delay="1000"/>
                            </p:stCondLst>
                            <p:childTnLst>
                              <p:par>
                                <p:cTn id="38" presetID="22" presetClass="entr" presetSubtype="4" fill="hold" nodeType="afterEffect">
                                  <p:stCondLst>
                                    <p:cond delay="500"/>
                                  </p:stCondLst>
                                  <p:childTnLst>
                                    <p:set>
                                      <p:cBhvr>
                                        <p:cTn id="39" dur="1" fill="hold">
                                          <p:stCondLst>
                                            <p:cond delay="0"/>
                                          </p:stCondLst>
                                        </p:cTn>
                                        <p:tgtEl>
                                          <p:spTgt spid="14"/>
                                        </p:tgtEl>
                                        <p:attrNameLst>
                                          <p:attrName>style.visibility</p:attrName>
                                        </p:attrNameLst>
                                      </p:cBhvr>
                                      <p:to>
                                        <p:strVal val="visible"/>
                                      </p:to>
                                    </p:set>
                                    <p:animEffect transition="in" filter="wipe(down)">
                                      <p:cBhvr>
                                        <p:cTn id="40" dur="500"/>
                                        <p:tgtEl>
                                          <p:spTgt spid="14"/>
                                        </p:tgtEl>
                                      </p:cBhvr>
                                    </p:animEffect>
                                  </p:childTnLst>
                                </p:cTn>
                              </p:par>
                            </p:childTnLst>
                          </p:cTn>
                        </p:par>
                        <p:par>
                          <p:cTn id="41" fill="hold">
                            <p:stCondLst>
                              <p:cond delay="2000"/>
                            </p:stCondLst>
                            <p:childTnLst>
                              <p:par>
                                <p:cTn id="42" presetID="22" presetClass="entr" presetSubtype="8" fill="hold" grpId="0" nodeType="afterEffect">
                                  <p:stCondLst>
                                    <p:cond delay="500"/>
                                  </p:stCondLst>
                                  <p:childTnLst>
                                    <p:set>
                                      <p:cBhvr>
                                        <p:cTn id="43" dur="1" fill="hold">
                                          <p:stCondLst>
                                            <p:cond delay="0"/>
                                          </p:stCondLst>
                                        </p:cTn>
                                        <p:tgtEl>
                                          <p:spTgt spid="11">
                                            <p:txEl>
                                              <p:pRg st="0" end="0"/>
                                            </p:txEl>
                                          </p:spTgt>
                                        </p:tgtEl>
                                        <p:attrNameLst>
                                          <p:attrName>style.visibility</p:attrName>
                                        </p:attrNameLst>
                                      </p:cBhvr>
                                      <p:to>
                                        <p:strVal val="visible"/>
                                      </p:to>
                                    </p:set>
                                    <p:animEffect transition="in" filter="wipe(left)">
                                      <p:cBhvr>
                                        <p:cTn id="44" dur="1000"/>
                                        <p:tgtEl>
                                          <p:spTgt spid="11">
                                            <p:txEl>
                                              <p:pRg st="0" end="0"/>
                                            </p:txEl>
                                          </p:spTgt>
                                        </p:tgtEl>
                                      </p:cBhvr>
                                    </p:animEffect>
                                  </p:childTnLst>
                                </p:cTn>
                              </p:par>
                            </p:childTnLst>
                          </p:cTn>
                        </p:par>
                        <p:par>
                          <p:cTn id="45" fill="hold">
                            <p:stCondLst>
                              <p:cond delay="3500"/>
                            </p:stCondLst>
                            <p:childTnLst>
                              <p:par>
                                <p:cTn id="46" presetID="22" presetClass="entr" presetSubtype="1" fill="hold" grpId="0" nodeType="afterEffect">
                                  <p:stCondLst>
                                    <p:cond delay="500"/>
                                  </p:stCondLst>
                                  <p:childTnLst>
                                    <p:set>
                                      <p:cBhvr>
                                        <p:cTn id="47" dur="1" fill="hold">
                                          <p:stCondLst>
                                            <p:cond delay="0"/>
                                          </p:stCondLst>
                                        </p:cTn>
                                        <p:tgtEl>
                                          <p:spTgt spid="11">
                                            <p:txEl>
                                              <p:pRg st="1" end="1"/>
                                            </p:txEl>
                                          </p:spTgt>
                                        </p:tgtEl>
                                        <p:attrNameLst>
                                          <p:attrName>style.visibility</p:attrName>
                                        </p:attrNameLst>
                                      </p:cBhvr>
                                      <p:to>
                                        <p:strVal val="visible"/>
                                      </p:to>
                                    </p:set>
                                    <p:animEffect transition="in" filter="wipe(up)">
                                      <p:cBhvr>
                                        <p:cTn id="48" dur="1000"/>
                                        <p:tgtEl>
                                          <p:spTgt spid="11">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up)">
                                      <p:cBhvr>
                                        <p:cTn id="53" dur="1000"/>
                                        <p:tgtEl>
                                          <p:spTgt spid="17"/>
                                        </p:tgtEl>
                                      </p:cBhvr>
                                    </p:animEffect>
                                  </p:childTnLst>
                                </p:cTn>
                              </p:par>
                            </p:childTnLst>
                          </p:cTn>
                        </p:par>
                        <p:par>
                          <p:cTn id="54" fill="hold">
                            <p:stCondLst>
                              <p:cond delay="1000"/>
                            </p:stCondLst>
                            <p:childTnLst>
                              <p:par>
                                <p:cTn id="55" presetID="16" presetClass="entr" presetSubtype="37" fill="hold" grpId="0" nodeType="afterEffect">
                                  <p:stCondLst>
                                    <p:cond delay="500"/>
                                  </p:stCondLst>
                                  <p:childTnLst>
                                    <p:set>
                                      <p:cBhvr>
                                        <p:cTn id="56" dur="1" fill="hold">
                                          <p:stCondLst>
                                            <p:cond delay="0"/>
                                          </p:stCondLst>
                                        </p:cTn>
                                        <p:tgtEl>
                                          <p:spTgt spid="6"/>
                                        </p:tgtEl>
                                        <p:attrNameLst>
                                          <p:attrName>style.visibility</p:attrName>
                                        </p:attrNameLst>
                                      </p:cBhvr>
                                      <p:to>
                                        <p:strVal val="visible"/>
                                      </p:to>
                                    </p:set>
                                    <p:animEffect transition="in" filter="barn(outVertical)">
                                      <p:cBhvr>
                                        <p:cTn id="57" dur="1000"/>
                                        <p:tgtEl>
                                          <p:spTgt spid="6"/>
                                        </p:tgtEl>
                                      </p:cBhvr>
                                    </p:animEffect>
                                  </p:childTnLst>
                                </p:cTn>
                              </p:par>
                              <p:par>
                                <p:cTn id="58" presetID="16" presetClass="entr" presetSubtype="37" fill="hold" grpId="0" nodeType="withEffect">
                                  <p:stCondLst>
                                    <p:cond delay="500"/>
                                  </p:stCondLst>
                                  <p:childTnLst>
                                    <p:set>
                                      <p:cBhvr>
                                        <p:cTn id="59" dur="1" fill="hold">
                                          <p:stCondLst>
                                            <p:cond delay="0"/>
                                          </p:stCondLst>
                                        </p:cTn>
                                        <p:tgtEl>
                                          <p:spTgt spid="7"/>
                                        </p:tgtEl>
                                        <p:attrNameLst>
                                          <p:attrName>style.visibility</p:attrName>
                                        </p:attrNameLst>
                                      </p:cBhvr>
                                      <p:to>
                                        <p:strVal val="visible"/>
                                      </p:to>
                                    </p:set>
                                    <p:animEffect transition="in" filter="barn(outVertical)">
                                      <p:cBhvr>
                                        <p:cTn id="6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build="p"/>
      <p:bldP spid="11" grpId="0" build="p"/>
      <p:bldP spid="12" grpId="0" build="p"/>
      <p:bldP spid="13" grpId="0" build="p"/>
      <p:bldP spid="16" grpId="0" animBg="1"/>
      <p:bldP spid="1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一部弁済の場合の充当</a:t>
            </a:r>
            <a:r>
              <a:rPr kumimoji="1" lang="ja-JP" altLang="en-US" sz="2800" dirty="0" smtClean="0"/>
              <a:t>←</a:t>
            </a:r>
            <a:r>
              <a:rPr kumimoji="1" lang="ja-JP" altLang="en-US" sz="2800" dirty="0" smtClean="0">
                <a:hlinkClick r:id="rId2" action="ppaction://hlinksldjump"/>
              </a:rPr>
              <a:t>原理</a:t>
            </a:r>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33</a:t>
            </a:fld>
            <a:endParaRPr kumimoji="1" lang="ja-JP" altLang="en-US"/>
          </a:p>
        </p:txBody>
      </p:sp>
      <p:sp>
        <p:nvSpPr>
          <p:cNvPr id="6" name="コンテンツ プレースホルダー 2"/>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b="1" smtClean="0"/>
              <a:t>第</a:t>
            </a:r>
            <a:r>
              <a:rPr lang="en-US" altLang="ja-JP" sz="2400" b="1" smtClean="0"/>
              <a:t>489</a:t>
            </a:r>
            <a:r>
              <a:rPr lang="ja-JP" altLang="en-US" sz="2400" b="1" smtClean="0"/>
              <a:t>条</a:t>
            </a:r>
            <a:r>
              <a:rPr lang="ja-JP" altLang="en-US" sz="2400" smtClean="0"/>
              <a:t>（法定充当）</a:t>
            </a:r>
            <a:endParaRPr lang="en-US" altLang="ja-JP" sz="2400" smtClean="0"/>
          </a:p>
          <a:p>
            <a:pPr lvl="1"/>
            <a:r>
              <a:rPr lang="ja-JP" altLang="en-US" sz="2000" smtClean="0"/>
              <a:t>弁済をする者及び弁済を受領する者がいずれも前条の規定による弁済の充当の指定をしないときは，次の各号の定めるところに従い，その弁済を充当する。</a:t>
            </a:r>
            <a:endParaRPr lang="en-US" altLang="ja-JP" sz="2000" smtClean="0"/>
          </a:p>
          <a:p>
            <a:pPr lvl="2"/>
            <a:r>
              <a:rPr lang="ja-JP" altLang="en-US" sz="1800" smtClean="0"/>
              <a:t>二　すべての債務が弁済期にあるとき，又は弁済期にないときは，</a:t>
            </a:r>
            <a:r>
              <a:rPr lang="ja-JP" altLang="en-US" sz="1800" b="1" smtClean="0"/>
              <a:t>債務者のために弁済の利益が多いもの</a:t>
            </a:r>
            <a:r>
              <a:rPr lang="ja-JP" altLang="en-US" sz="1800" smtClean="0"/>
              <a:t>に先に充当する。</a:t>
            </a:r>
            <a:endParaRPr lang="en-US" altLang="ja-JP" sz="1800" smtClean="0"/>
          </a:p>
          <a:p>
            <a:r>
              <a:rPr lang="ja-JP" altLang="en-US" sz="2400" smtClean="0"/>
              <a:t>ヨーロッパ契約法原則</a:t>
            </a:r>
            <a:r>
              <a:rPr lang="en-US" altLang="ja-JP" sz="2400" smtClean="0"/>
              <a:t>10</a:t>
            </a:r>
            <a:r>
              <a:rPr lang="ja-JP" altLang="en-US" sz="2400" smtClean="0"/>
              <a:t>：</a:t>
            </a:r>
            <a:r>
              <a:rPr lang="en-US" altLang="ja-JP" sz="2400" smtClean="0"/>
              <a:t>106</a:t>
            </a:r>
            <a:r>
              <a:rPr lang="ja-JP" altLang="en-US" sz="2400" smtClean="0"/>
              <a:t>条（求償の要件）</a:t>
            </a:r>
            <a:endParaRPr lang="en-US" altLang="ja-JP" sz="2400" smtClean="0"/>
          </a:p>
          <a:p>
            <a:pPr lvl="1"/>
            <a:r>
              <a:rPr lang="ja-JP" altLang="en-US" sz="2000" smtClean="0"/>
              <a:t>連帯債務者の一人が負担部分を超えて履行したときは，他のいずれの連帯債務者に対しても，それらの債務者各自の未履行部分を限度として，自らの</a:t>
            </a:r>
            <a:r>
              <a:rPr lang="ja-JP" altLang="en-US" sz="2000" b="1" smtClean="0"/>
              <a:t>負担部分を超える部分を求償することができる</a:t>
            </a:r>
            <a:r>
              <a:rPr lang="ja-JP" altLang="en-US" sz="2000" smtClean="0"/>
              <a:t>。</a:t>
            </a:r>
            <a:endParaRPr lang="en-US" altLang="ja-JP" sz="2000" smtClean="0"/>
          </a:p>
          <a:p>
            <a:pPr lvl="2"/>
            <a:r>
              <a:rPr lang="ja-JP" altLang="en-US" sz="1800" smtClean="0"/>
              <a:t>潮見他・ヨーロッパ契約法原則</a:t>
            </a:r>
            <a:r>
              <a:rPr lang="en-US" altLang="ja-JP" sz="1800" smtClean="0"/>
              <a:t>Ⅲ</a:t>
            </a:r>
            <a:r>
              <a:rPr lang="ja-JP" altLang="en-US" sz="1800" smtClean="0"/>
              <a:t>（</a:t>
            </a:r>
            <a:r>
              <a:rPr lang="en-US" altLang="ja-JP" sz="1800" smtClean="0"/>
              <a:t>2008</a:t>
            </a:r>
            <a:r>
              <a:rPr lang="ja-JP" altLang="en-US" sz="1800" smtClean="0"/>
              <a:t>）</a:t>
            </a:r>
            <a:r>
              <a:rPr lang="en-US" altLang="ja-JP" sz="1800" smtClean="0"/>
              <a:t>32</a:t>
            </a:r>
            <a:r>
              <a:rPr lang="ja-JP" altLang="en-US" sz="1800" smtClean="0"/>
              <a:t>頁。</a:t>
            </a:r>
            <a:endParaRPr lang="en-US" altLang="ja-JP" sz="1800" dirty="0" smtClean="0"/>
          </a:p>
        </p:txBody>
      </p:sp>
    </p:spTree>
    <p:extLst>
      <p:ext uri="{BB962C8B-B14F-4D97-AF65-F5344CB8AC3E}">
        <p14:creationId xmlns:p14="http://schemas.microsoft.com/office/powerpoint/2010/main" val="3313852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750"/>
                                        <p:tgtEl>
                                          <p:spTgt spid="6">
                                            <p:txEl>
                                              <p:pRg st="0" end="0"/>
                                            </p:txEl>
                                          </p:spTgt>
                                        </p:tgtEl>
                                      </p:cBhvr>
                                    </p:animEffect>
                                  </p:childTnLst>
                                </p:cTn>
                              </p:par>
                            </p:childTnLst>
                          </p:cTn>
                        </p:par>
                        <p:par>
                          <p:cTn id="8" fill="hold">
                            <p:stCondLst>
                              <p:cond delay="1250"/>
                            </p:stCondLst>
                            <p:childTnLst>
                              <p:par>
                                <p:cTn id="9" presetID="22" presetClass="entr" presetSubtype="1" fill="hold" grpId="0" nodeType="afterEffect">
                                  <p:stCondLst>
                                    <p:cond delay="50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up)">
                                      <p:cBhvr>
                                        <p:cTn id="11" dur="3500"/>
                                        <p:tgtEl>
                                          <p:spTgt spid="6">
                                            <p:txEl>
                                              <p:pRg st="1" end="1"/>
                                            </p:txEl>
                                          </p:spTgt>
                                        </p:tgtEl>
                                      </p:cBhvr>
                                    </p:animEffect>
                                  </p:childTnLst>
                                </p:cTn>
                              </p:par>
                            </p:childTnLst>
                          </p:cTn>
                        </p:par>
                        <p:par>
                          <p:cTn id="12" fill="hold">
                            <p:stCondLst>
                              <p:cond delay="5250"/>
                            </p:stCondLst>
                            <p:childTnLst>
                              <p:par>
                                <p:cTn id="13" presetID="22" presetClass="entr" presetSubtype="1" fill="hold" grpId="0" nodeType="afterEffect">
                                  <p:stCondLst>
                                    <p:cond delay="50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up)">
                                      <p:cBhvr>
                                        <p:cTn id="15" dur="3000"/>
                                        <p:tgtEl>
                                          <p:spTgt spid="6">
                                            <p:txEl>
                                              <p:pRg st="2" end="2"/>
                                            </p:txEl>
                                          </p:spTgt>
                                        </p:tgtEl>
                                      </p:cBhvr>
                                    </p:animEffect>
                                  </p:childTnLst>
                                </p:cTn>
                              </p:par>
                            </p:childTnLst>
                          </p:cTn>
                        </p:par>
                        <p:par>
                          <p:cTn id="16" fill="hold">
                            <p:stCondLst>
                              <p:cond delay="8750"/>
                            </p:stCondLst>
                            <p:childTnLst>
                              <p:par>
                                <p:cTn id="17" presetID="22" presetClass="entr" presetSubtype="8" fill="hold" grpId="0" nodeType="afterEffect">
                                  <p:stCondLst>
                                    <p:cond delay="50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wipe(left)">
                                      <p:cBhvr>
                                        <p:cTn id="19" dur="1500"/>
                                        <p:tgtEl>
                                          <p:spTgt spid="6">
                                            <p:txEl>
                                              <p:pRg st="3" end="3"/>
                                            </p:txEl>
                                          </p:spTgt>
                                        </p:tgtEl>
                                      </p:cBhvr>
                                    </p:animEffect>
                                  </p:childTnLst>
                                </p:cTn>
                              </p:par>
                            </p:childTnLst>
                          </p:cTn>
                        </p:par>
                        <p:par>
                          <p:cTn id="20" fill="hold">
                            <p:stCondLst>
                              <p:cond delay="10750"/>
                            </p:stCondLst>
                            <p:childTnLst>
                              <p:par>
                                <p:cTn id="21" presetID="22" presetClass="entr" presetSubtype="1" fill="hold" grpId="0" nodeType="afterEffect">
                                  <p:stCondLst>
                                    <p:cond delay="50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wipe(up)">
                                      <p:cBhvr>
                                        <p:cTn id="23" dur="5000"/>
                                        <p:tgtEl>
                                          <p:spTgt spid="6">
                                            <p:txEl>
                                              <p:pRg st="4" end="4"/>
                                            </p:txEl>
                                          </p:spTgt>
                                        </p:tgtEl>
                                      </p:cBhvr>
                                    </p:animEffect>
                                  </p:childTnLst>
                                </p:cTn>
                              </p:par>
                            </p:childTnLst>
                          </p:cTn>
                        </p:par>
                        <p:par>
                          <p:cTn id="24" fill="hold">
                            <p:stCondLst>
                              <p:cond delay="16250"/>
                            </p:stCondLst>
                            <p:childTnLst>
                              <p:par>
                                <p:cTn id="25" presetID="22" presetClass="entr" presetSubtype="8" fill="hold" grpId="0" nodeType="afterEffect">
                                  <p:stCondLst>
                                    <p:cond delay="50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ipe(left)">
                                      <p:cBhvr>
                                        <p:cTn id="27" dur="1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連帯債務のまとめ</a:t>
            </a:r>
            <a:r>
              <a:rPr kumimoji="1" lang="ja-JP" altLang="en-US" sz="2800" dirty="0" smtClean="0"/>
              <a:t>→</a:t>
            </a:r>
            <a:r>
              <a:rPr kumimoji="1" lang="ja-JP" altLang="en-US" sz="2800" dirty="0" smtClean="0">
                <a:hlinkClick r:id="rId2" action="ppaction://hlinksldjump"/>
              </a:rPr>
              <a:t>原理</a:t>
            </a:r>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34</a:t>
            </a:fld>
            <a:endParaRPr kumimoji="1" lang="ja-JP" altLang="en-US"/>
          </a:p>
        </p:txBody>
      </p:sp>
      <p:sp>
        <p:nvSpPr>
          <p:cNvPr id="6" name="テキスト プレースホルダー 6"/>
          <p:cNvSpPr txBox="1">
            <a:spLocks/>
          </p:cNvSpPr>
          <p:nvPr/>
        </p:nvSpPr>
        <p:spPr>
          <a:xfrm>
            <a:off x="539500" y="1535113"/>
            <a:ext cx="2806503" cy="639762"/>
          </a:xfrm>
          <a:prstGeom prst="rect">
            <a:avLst/>
          </a:prstGeom>
        </p:spPr>
        <p:txBody>
          <a:bodyPr anchor="ct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2800" smtClean="0"/>
              <a:t>通説</a:t>
            </a:r>
            <a:endParaRPr lang="ja-JP" altLang="en-US" sz="2800" dirty="0"/>
          </a:p>
        </p:txBody>
      </p:sp>
      <p:sp>
        <p:nvSpPr>
          <p:cNvPr id="7" name="コンテンツ プレースホルダー 7"/>
          <p:cNvSpPr txBox="1">
            <a:spLocks/>
          </p:cNvSpPr>
          <p:nvPr/>
        </p:nvSpPr>
        <p:spPr>
          <a:xfrm>
            <a:off x="539552" y="2174875"/>
            <a:ext cx="2808312" cy="3951288"/>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446088" lvl="1" indent="-269875"/>
            <a:r>
              <a:rPr lang="ja-JP" altLang="en-US" sz="1800" dirty="0" smtClean="0"/>
              <a:t>連帯債務は，保証と異なり，本来の債務である。</a:t>
            </a:r>
            <a:endParaRPr lang="en-US" altLang="ja-JP" sz="1800" dirty="0" smtClean="0"/>
          </a:p>
          <a:p>
            <a:pPr marL="620713" lvl="2" indent="-257175"/>
            <a:r>
              <a:rPr lang="ja-JP" altLang="en-US" sz="1800" dirty="0" smtClean="0"/>
              <a:t>したがって，</a:t>
            </a:r>
            <a:r>
              <a:rPr lang="ja-JP" altLang="en-US" sz="1800" b="1" dirty="0" smtClean="0">
                <a:solidFill>
                  <a:srgbClr val="FF0000"/>
                </a:solidFill>
              </a:rPr>
              <a:t>連帯債務には，付従性という性質は存在しない</a:t>
            </a:r>
            <a:r>
              <a:rPr lang="ja-JP" altLang="en-US" sz="1800" dirty="0" smtClean="0"/>
              <a:t>。</a:t>
            </a:r>
            <a:endParaRPr lang="en-US" altLang="ja-JP" sz="1800" dirty="0" smtClean="0"/>
          </a:p>
          <a:p>
            <a:pPr marL="620713" lvl="2" indent="-257175"/>
            <a:r>
              <a:rPr lang="ja-JP" altLang="en-US" sz="1800" dirty="0" smtClean="0"/>
              <a:t>連帯債務者の一人に生じた事由の</a:t>
            </a:r>
            <a:r>
              <a:rPr lang="ja-JP" altLang="en-US" sz="1800" b="1" dirty="0" smtClean="0">
                <a:solidFill>
                  <a:srgbClr val="FF0000"/>
                </a:solidFill>
              </a:rPr>
              <a:t>絶対的効力は，政策的考慮に基づくもの</a:t>
            </a:r>
            <a:r>
              <a:rPr lang="ja-JP" altLang="en-US" sz="1800" dirty="0" smtClean="0"/>
              <a:t>であって，制限的に解釈すべきである（</a:t>
            </a:r>
            <a:r>
              <a:rPr lang="ja-JP" altLang="en-US" sz="1800" b="1" dirty="0" smtClean="0">
                <a:solidFill>
                  <a:srgbClr val="FF0000"/>
                </a:solidFill>
              </a:rPr>
              <a:t>理論の放棄</a:t>
            </a:r>
            <a:r>
              <a:rPr lang="ja-JP" altLang="en-US" sz="1800" dirty="0" smtClean="0"/>
              <a:t>）。</a:t>
            </a:r>
            <a:endParaRPr lang="en-US" altLang="ja-JP" sz="1800" dirty="0" smtClean="0"/>
          </a:p>
        </p:txBody>
      </p:sp>
      <p:sp>
        <p:nvSpPr>
          <p:cNvPr id="8" name="テキスト プレースホルダー 8"/>
          <p:cNvSpPr txBox="1">
            <a:spLocks/>
          </p:cNvSpPr>
          <p:nvPr/>
        </p:nvSpPr>
        <p:spPr>
          <a:xfrm>
            <a:off x="3563888" y="1535113"/>
            <a:ext cx="5122913" cy="639762"/>
          </a:xfrm>
          <a:prstGeom prst="rect">
            <a:avLst/>
          </a:prstGeom>
        </p:spPr>
        <p:txBody>
          <a:bodyPr anchor="ctr">
            <a:normAutofit fontScale="925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buClr>
                <a:srgbClr val="00B050"/>
              </a:buClr>
            </a:pPr>
            <a:r>
              <a:rPr lang="ja-JP" altLang="en-US" sz="2800" dirty="0" smtClean="0"/>
              <a:t>加賀山説（純粋相互保証理論）</a:t>
            </a:r>
            <a:endParaRPr lang="ja-JP" altLang="en-US" sz="2800" dirty="0"/>
          </a:p>
        </p:txBody>
      </p:sp>
      <p:sp>
        <p:nvSpPr>
          <p:cNvPr id="9" name="コンテンツ プレースホルダー 9"/>
          <p:cNvSpPr txBox="1">
            <a:spLocks/>
          </p:cNvSpPr>
          <p:nvPr/>
        </p:nvSpPr>
        <p:spPr>
          <a:xfrm>
            <a:off x="3563888" y="2174875"/>
            <a:ext cx="5122913" cy="3951288"/>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63538" lvl="1" indent="-269875"/>
            <a:r>
              <a:rPr lang="ja-JP" altLang="en-US" sz="1800" dirty="0" smtClean="0"/>
              <a:t>連帯債務は，本来の債務（負担部分）と保証（連帯保証部分）とが結合したものである。</a:t>
            </a:r>
            <a:endParaRPr lang="en-US" altLang="ja-JP" sz="1800" dirty="0" smtClean="0"/>
          </a:p>
          <a:p>
            <a:pPr marL="706438" lvl="2" indent="-342900">
              <a:buFont typeface="+mj-lt"/>
              <a:buAutoNum type="arabicPeriod"/>
            </a:pPr>
            <a:r>
              <a:rPr lang="ja-JP" altLang="en-US" sz="1800" dirty="0" smtClean="0"/>
              <a:t>負担部分が消滅した場合には，他の連帯債務者の連帯保証部分が</a:t>
            </a:r>
            <a:r>
              <a:rPr lang="ja-JP" altLang="en-US" sz="1800" b="1" dirty="0" smtClean="0">
                <a:solidFill>
                  <a:schemeClr val="tx2"/>
                </a:solidFill>
              </a:rPr>
              <a:t>付従性</a:t>
            </a:r>
            <a:r>
              <a:rPr lang="ja-JP" altLang="en-US" sz="1800" dirty="0" smtClean="0"/>
              <a:t>によって消滅する。</a:t>
            </a:r>
            <a:endParaRPr lang="en-US" altLang="ja-JP" sz="1800" dirty="0" smtClean="0"/>
          </a:p>
          <a:p>
            <a:pPr marL="903288" lvl="3" indent="-282575"/>
            <a:r>
              <a:rPr lang="ja-JP" altLang="en-US" sz="1600" b="1" dirty="0" smtClean="0">
                <a:solidFill>
                  <a:schemeClr val="tx2">
                    <a:lumMod val="75000"/>
                  </a:schemeClr>
                </a:solidFill>
              </a:rPr>
              <a:t>免除等の絶対的効力</a:t>
            </a:r>
            <a:r>
              <a:rPr lang="ja-JP" altLang="en-US" sz="1600" dirty="0" smtClean="0"/>
              <a:t>は，</a:t>
            </a:r>
            <a:r>
              <a:rPr lang="ja-JP" altLang="en-US" sz="1600" b="1" dirty="0" smtClean="0">
                <a:solidFill>
                  <a:schemeClr val="tx2">
                    <a:lumMod val="75000"/>
                  </a:schemeClr>
                </a:solidFill>
              </a:rPr>
              <a:t>付従性によって論理的な説明が可能</a:t>
            </a:r>
            <a:r>
              <a:rPr lang="ja-JP" altLang="en-US" sz="1600" dirty="0" smtClean="0"/>
              <a:t>である（この点が，通説と決定的に異なる）。</a:t>
            </a:r>
            <a:endParaRPr lang="en-US" altLang="ja-JP" sz="1600" dirty="0" smtClean="0"/>
          </a:p>
          <a:p>
            <a:pPr marL="706438" lvl="2" indent="-342900">
              <a:buClr>
                <a:srgbClr val="00B050"/>
              </a:buClr>
              <a:buFont typeface="+mj-lt"/>
              <a:buAutoNum type="arabicPeriod"/>
            </a:pPr>
            <a:r>
              <a:rPr lang="ja-JP" altLang="en-US" sz="1800" dirty="0" smtClean="0"/>
              <a:t>連帯債務者の一人が，</a:t>
            </a:r>
            <a:r>
              <a:rPr lang="ja-JP" altLang="en-US" sz="1800" b="1" dirty="0" smtClean="0">
                <a:solidFill>
                  <a:schemeClr val="tx2">
                    <a:lumMod val="75000"/>
                  </a:schemeClr>
                </a:solidFill>
              </a:rPr>
              <a:t>負担部分を超えて弁済・相殺・更改等を行った場合</a:t>
            </a:r>
            <a:r>
              <a:rPr lang="ja-JP" altLang="en-US" sz="1800" dirty="0" smtClean="0"/>
              <a:t>には，</a:t>
            </a:r>
            <a:r>
              <a:rPr lang="ja-JP" altLang="en-US" sz="1800" b="1" dirty="0" smtClean="0">
                <a:solidFill>
                  <a:schemeClr val="tx2">
                    <a:lumMod val="75000"/>
                  </a:schemeClr>
                </a:solidFill>
              </a:rPr>
              <a:t>債務者の弁済</a:t>
            </a:r>
            <a:r>
              <a:rPr lang="ja-JP" altLang="en-US" sz="1800" dirty="0" smtClean="0"/>
              <a:t>として消滅の</a:t>
            </a:r>
            <a:r>
              <a:rPr lang="ja-JP" altLang="en-US" sz="1800" b="1" dirty="0" smtClean="0">
                <a:solidFill>
                  <a:schemeClr val="tx2">
                    <a:lumMod val="75000"/>
                  </a:schemeClr>
                </a:solidFill>
              </a:rPr>
              <a:t>付従性が問題となるだけでなく</a:t>
            </a:r>
            <a:r>
              <a:rPr lang="ja-JP" altLang="en-US" sz="1800" dirty="0" smtClean="0"/>
              <a:t>，連帯</a:t>
            </a:r>
            <a:r>
              <a:rPr lang="ja-JP" altLang="en-US" sz="1800" b="1" dirty="0" smtClean="0"/>
              <a:t>保証人の弁済として</a:t>
            </a:r>
            <a:r>
              <a:rPr lang="ja-JP" altLang="en-US" sz="1800" dirty="0" smtClean="0"/>
              <a:t>，</a:t>
            </a:r>
            <a:r>
              <a:rPr lang="ja-JP" altLang="en-US" sz="1800" b="1" dirty="0" smtClean="0">
                <a:solidFill>
                  <a:schemeClr val="tx2">
                    <a:lumMod val="75000"/>
                  </a:schemeClr>
                </a:solidFill>
              </a:rPr>
              <a:t>他の連帯債務者に対して求償権を取得する</a:t>
            </a:r>
            <a:r>
              <a:rPr lang="ja-JP" altLang="en-US" sz="1800" dirty="0" smtClean="0"/>
              <a:t>ことになる。</a:t>
            </a:r>
            <a:endParaRPr lang="ja-JP" altLang="en-US" sz="1800" dirty="0"/>
          </a:p>
        </p:txBody>
      </p:sp>
    </p:spTree>
    <p:extLst>
      <p:ext uri="{BB962C8B-B14F-4D97-AF65-F5344CB8AC3E}">
        <p14:creationId xmlns:p14="http://schemas.microsoft.com/office/powerpoint/2010/main" val="2114969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7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up)">
                                      <p:cBhvr>
                                        <p:cTn id="12" dur="10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up)">
                                      <p:cBhvr>
                                        <p:cTn id="17" dur="1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wipe(up)">
                                      <p:cBhvr>
                                        <p:cTn id="22" dur="1000"/>
                                        <p:tgtEl>
                                          <p:spTgt spid="9">
                                            <p:txEl>
                                              <p:pRg st="1" end="1"/>
                                            </p:txEl>
                                          </p:spTgt>
                                        </p:tgtEl>
                                      </p:cBhvr>
                                    </p:animEffect>
                                  </p:childTnLst>
                                </p:cTn>
                              </p:par>
                            </p:childTnLst>
                          </p:cTn>
                        </p:par>
                        <p:par>
                          <p:cTn id="23" fill="hold">
                            <p:stCondLst>
                              <p:cond delay="1000"/>
                            </p:stCondLst>
                            <p:childTnLst>
                              <p:par>
                                <p:cTn id="24" presetID="22" presetClass="entr" presetSubtype="1" fill="hold" grpId="0" nodeType="afterEffect">
                                  <p:stCondLst>
                                    <p:cond delay="25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wipe(up)">
                                      <p:cBhvr>
                                        <p:cTn id="26" dur="10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Effect transition="in" filter="wipe(up)">
                                      <p:cBhvr>
                                        <p:cTn id="31" dur="1500"/>
                                        <p:tgtEl>
                                          <p:spTgt spid="7">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9">
                                            <p:txEl>
                                              <p:pRg st="3" end="3"/>
                                            </p:txEl>
                                          </p:spTgt>
                                        </p:tgtEl>
                                        <p:attrNameLst>
                                          <p:attrName>style.visibility</p:attrName>
                                        </p:attrNameLst>
                                      </p:cBhvr>
                                      <p:to>
                                        <p:strVal val="visible"/>
                                      </p:to>
                                    </p:set>
                                    <p:animEffect transition="in" filter="wipe(up)">
                                      <p:cBhvr>
                                        <p:cTn id="36" dur="1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9"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p:txBody>
          <a:bodyPr/>
          <a:lstStyle/>
          <a:p>
            <a:r>
              <a:rPr kumimoji="1" lang="ja-JP" altLang="en-US" dirty="0" smtClean="0"/>
              <a:t>不真正連帯債務</a:t>
            </a:r>
            <a:endParaRPr kumimoji="1" lang="ja-JP" altLang="en-US" dirty="0"/>
          </a:p>
        </p:txBody>
      </p:sp>
      <p:sp>
        <p:nvSpPr>
          <p:cNvPr id="7" name="サブタイトル 6"/>
          <p:cNvSpPr>
            <a:spLocks noGrp="1"/>
          </p:cNvSpPr>
          <p:nvPr>
            <p:ph type="subTitle" idx="1"/>
          </p:nvPr>
        </p:nvSpPr>
        <p:spPr/>
        <p:txBody>
          <a:bodyPr/>
          <a:lstStyle/>
          <a:p>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35</a:t>
            </a:fld>
            <a:endParaRPr kumimoji="1" lang="ja-JP" altLang="en-US"/>
          </a:p>
        </p:txBody>
      </p:sp>
    </p:spTree>
    <p:extLst>
      <p:ext uri="{BB962C8B-B14F-4D97-AF65-F5344CB8AC3E}">
        <p14:creationId xmlns:p14="http://schemas.microsoft.com/office/powerpoint/2010/main" val="1426364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kumimoji="1" lang="ja-JP" altLang="en-US" dirty="0" smtClean="0"/>
              <a:t>連帯債務の応用例 </a:t>
            </a:r>
            <a:r>
              <a:rPr kumimoji="1" lang="ja-JP" altLang="en-US" sz="2000" dirty="0" smtClean="0"/>
              <a:t>←</a:t>
            </a:r>
            <a:r>
              <a:rPr kumimoji="1" lang="en-US" altLang="ja-JP" sz="2000" dirty="0" err="1" smtClean="0"/>
              <a:t>Fuk.Sai</a:t>
            </a:r>
            <a:r>
              <a:rPr lang="ja-JP" altLang="en-US" sz="2000" dirty="0" err="1" smtClean="0"/>
              <a:t>，</a:t>
            </a:r>
            <a:r>
              <a:rPr lang="en-US" altLang="ja-JP" sz="2000" dirty="0" err="1" smtClean="0"/>
              <a:t>Yas.Suz</a:t>
            </a:r>
            <a:r>
              <a:rPr lang="ja-JP" altLang="en-US" sz="2000" dirty="0" err="1" smtClean="0"/>
              <a:t>，</a:t>
            </a:r>
            <a:r>
              <a:rPr lang="ja-JP" altLang="en-US" sz="2000" dirty="0" smtClean="0">
                <a:hlinkClick r:id="rId2" action="ppaction://hlinksldjump"/>
              </a:rPr>
              <a:t>事案</a:t>
            </a:r>
            <a:r>
              <a:rPr lang="ja-JP" altLang="en-US" sz="2000" dirty="0" smtClean="0"/>
              <a:t>，</a:t>
            </a:r>
            <a:r>
              <a:rPr kumimoji="1" lang="ja-JP" altLang="en-US" sz="2000" dirty="0" smtClean="0">
                <a:hlinkClick r:id="rId3" action="ppaction://hlinksldjump"/>
              </a:rPr>
              <a:t>基本設例</a:t>
            </a:r>
            <a:r>
              <a:rPr kumimoji="1" lang="en-US" altLang="ja-JP" sz="2200" dirty="0" smtClean="0"/>
              <a:t/>
            </a:r>
            <a:br>
              <a:rPr kumimoji="1" lang="en-US" altLang="ja-JP" sz="2200" dirty="0" smtClean="0"/>
            </a:br>
            <a:r>
              <a:rPr lang="ja-JP" altLang="en-US" sz="3100" dirty="0"/>
              <a:t>被害者救済のため</a:t>
            </a:r>
            <a:r>
              <a:rPr lang="ja-JP" altLang="en-US" sz="3100" dirty="0" smtClean="0"/>
              <a:t>の連帯債務（民法</a:t>
            </a:r>
            <a:r>
              <a:rPr lang="en-US" altLang="ja-JP" sz="3100" dirty="0" smtClean="0"/>
              <a:t>719</a:t>
            </a:r>
            <a:r>
              <a:rPr lang="ja-JP" altLang="en-US" sz="3100" dirty="0" smtClean="0"/>
              <a:t>条）</a:t>
            </a:r>
            <a:endParaRPr kumimoji="1" lang="ja-JP" altLang="en-US" dirty="0"/>
          </a:p>
        </p:txBody>
      </p:sp>
      <p:sp>
        <p:nvSpPr>
          <p:cNvPr id="7" name="コンテンツ プレースホルダー 6"/>
          <p:cNvSpPr>
            <a:spLocks noGrp="1"/>
          </p:cNvSpPr>
          <p:nvPr>
            <p:ph idx="1"/>
          </p:nvPr>
        </p:nvSpPr>
        <p:spPr/>
        <p:txBody>
          <a:bodyPr>
            <a:noAutofit/>
          </a:bodyPr>
          <a:lstStyle/>
          <a:p>
            <a:r>
              <a:rPr kumimoji="1" lang="ja-JP" altLang="en-US" sz="2400" dirty="0" smtClean="0"/>
              <a:t>民法</a:t>
            </a:r>
            <a:r>
              <a:rPr kumimoji="1" lang="en-US" altLang="ja-JP" sz="2400" dirty="0" smtClean="0"/>
              <a:t>719</a:t>
            </a:r>
            <a:r>
              <a:rPr kumimoji="1" lang="ja-JP" altLang="en-US" sz="2400" dirty="0" smtClean="0"/>
              <a:t>条（共同不法行為）←</a:t>
            </a:r>
            <a:r>
              <a:rPr kumimoji="1" lang="ja-JP" altLang="en-US" sz="2400" dirty="0" smtClean="0">
                <a:hlinkClick r:id="rId4" action="ppaction://hlinksldjump"/>
              </a:rPr>
              <a:t>適用頻度第</a:t>
            </a:r>
            <a:r>
              <a:rPr kumimoji="1" lang="en-US" altLang="ja-JP" sz="2400" dirty="0" smtClean="0">
                <a:hlinkClick r:id="rId4" action="ppaction://hlinksldjump"/>
              </a:rPr>
              <a:t>7</a:t>
            </a:r>
            <a:r>
              <a:rPr kumimoji="1" lang="ja-JP" altLang="en-US" sz="2400" dirty="0" smtClean="0">
                <a:hlinkClick r:id="rId4" action="ppaction://hlinksldjump"/>
              </a:rPr>
              <a:t>位</a:t>
            </a:r>
            <a:r>
              <a:rPr kumimoji="1" lang="ja-JP" altLang="en-US" sz="2400" dirty="0" smtClean="0"/>
              <a:t>，</a:t>
            </a:r>
            <a:r>
              <a:rPr kumimoji="1" lang="ja-JP" altLang="en-US" sz="2400" dirty="0" smtClean="0">
                <a:hlinkClick r:id="rId5" action="ppaction://hlinksldjump"/>
              </a:rPr>
              <a:t>負担部分</a:t>
            </a:r>
            <a:endParaRPr kumimoji="1" lang="en-US" altLang="ja-JP" sz="2400" dirty="0" smtClean="0"/>
          </a:p>
          <a:p>
            <a:pPr lvl="1"/>
            <a:r>
              <a:rPr lang="ja-JP" altLang="en-US" sz="2000" b="1" dirty="0"/>
              <a:t>第</a:t>
            </a:r>
            <a:r>
              <a:rPr lang="en-US" altLang="ja-JP" sz="2000" b="1" dirty="0"/>
              <a:t>719</a:t>
            </a:r>
            <a:r>
              <a:rPr lang="ja-JP" altLang="en-US" sz="2000" b="1" dirty="0"/>
              <a:t>条</a:t>
            </a:r>
            <a:r>
              <a:rPr lang="ja-JP" altLang="en-US" sz="2000" dirty="0"/>
              <a:t>（共同不法行為者の責任</a:t>
            </a:r>
            <a:r>
              <a:rPr lang="ja-JP" altLang="en-US" sz="2000" dirty="0" smtClean="0"/>
              <a:t>）</a:t>
            </a:r>
            <a:endParaRPr lang="en-US" altLang="ja-JP" sz="2000" dirty="0" smtClean="0"/>
          </a:p>
          <a:p>
            <a:pPr lvl="2"/>
            <a:r>
              <a:rPr lang="ja-JP" altLang="en-US" sz="1600" dirty="0" smtClean="0"/>
              <a:t>①</a:t>
            </a:r>
            <a:r>
              <a:rPr lang="ja-JP" altLang="en-US" sz="1600" dirty="0"/>
              <a:t>数人が共同の不法行為によって他人に損害を加えたときは，</a:t>
            </a:r>
            <a:r>
              <a:rPr lang="ja-JP" altLang="en-US" sz="1600" b="1" dirty="0">
                <a:solidFill>
                  <a:srgbClr val="FF0000"/>
                </a:solidFill>
              </a:rPr>
              <a:t>各自が連帯してその損害を賠償する責任を負う</a:t>
            </a:r>
            <a:r>
              <a:rPr lang="ja-JP" altLang="en-US" sz="1600" dirty="0"/>
              <a:t>。共同行為者のうちいずれの者がその損害を加えたかを知ることができないときも，同様とする</a:t>
            </a:r>
            <a:r>
              <a:rPr lang="ja-JP" altLang="en-US" sz="1600" dirty="0" smtClean="0"/>
              <a:t>。</a:t>
            </a:r>
            <a:endParaRPr lang="en-US" altLang="ja-JP" sz="1600" dirty="0" smtClean="0"/>
          </a:p>
          <a:p>
            <a:pPr lvl="2"/>
            <a:r>
              <a:rPr lang="ja-JP" altLang="en-US" sz="1600" dirty="0" smtClean="0"/>
              <a:t>②</a:t>
            </a:r>
            <a:r>
              <a:rPr lang="ja-JP" altLang="en-US" sz="1600" dirty="0"/>
              <a:t>行為者を教唆した者及び</a:t>
            </a:r>
            <a:r>
              <a:rPr lang="ja-JP" altLang="en-US" sz="1600" dirty="0" smtClean="0"/>
              <a:t>幇助</a:t>
            </a:r>
            <a:r>
              <a:rPr lang="ja-JP" altLang="en-US" sz="1600" dirty="0"/>
              <a:t>した者は，共同行為者とみなして，前項の規定を適用する</a:t>
            </a:r>
            <a:r>
              <a:rPr lang="ja-JP" altLang="en-US" sz="1600" dirty="0" smtClean="0"/>
              <a:t>。</a:t>
            </a:r>
            <a:endParaRPr lang="en-US" altLang="ja-JP" sz="1600" dirty="0" smtClean="0"/>
          </a:p>
          <a:p>
            <a:r>
              <a:rPr kumimoji="1" lang="ja-JP" altLang="en-US" sz="2400" dirty="0" smtClean="0"/>
              <a:t>民法</a:t>
            </a:r>
            <a:r>
              <a:rPr kumimoji="1" lang="en-US" altLang="ja-JP" sz="2400" dirty="0"/>
              <a:t>719</a:t>
            </a:r>
            <a:r>
              <a:rPr kumimoji="1" lang="ja-JP" altLang="en-US" sz="2400" dirty="0"/>
              <a:t>条は</a:t>
            </a:r>
            <a:r>
              <a:rPr kumimoji="1" lang="ja-JP" altLang="en-US" sz="2400" dirty="0" smtClean="0"/>
              <a:t>，連帯債務とは異なる「不真正連帯債務」か？</a:t>
            </a:r>
            <a:endParaRPr kumimoji="1" lang="en-US" altLang="ja-JP" sz="2400" dirty="0" smtClean="0"/>
          </a:p>
          <a:p>
            <a:pPr lvl="1"/>
            <a:r>
              <a:rPr lang="ja-JP" altLang="en-US" sz="2000" dirty="0" smtClean="0"/>
              <a:t>この概念は，条文の根拠がない上に，「求償ができない」ことがその特色であったのにもかかわらず，判例が民法</a:t>
            </a:r>
            <a:r>
              <a:rPr lang="en-US" altLang="ja-JP" sz="2000" dirty="0" smtClean="0"/>
              <a:t>719</a:t>
            </a:r>
            <a:r>
              <a:rPr lang="ja-JP" altLang="en-US" sz="2000" dirty="0" smtClean="0"/>
              <a:t>条の場合に加害者間の公平の観点から求償を認めるに至っており，これに反対する学説は存在しない。</a:t>
            </a:r>
            <a:endParaRPr lang="en-US" altLang="ja-JP" sz="2000" dirty="0" smtClean="0"/>
          </a:p>
          <a:p>
            <a:pPr lvl="2">
              <a:buClr>
                <a:srgbClr val="00B050"/>
              </a:buClr>
            </a:pPr>
            <a:r>
              <a:rPr kumimoji="1" lang="ja-JP" altLang="en-US" sz="1600" dirty="0"/>
              <a:t>求償が</a:t>
            </a:r>
            <a:r>
              <a:rPr kumimoji="1" lang="ja-JP" altLang="en-US" sz="1600" dirty="0" smtClean="0"/>
              <a:t>できるのであれば，真正の連帯債務にほかならない。→</a:t>
            </a:r>
            <a:r>
              <a:rPr kumimoji="1" lang="ja-JP" altLang="en-US" sz="1600" dirty="0" smtClean="0">
                <a:hlinkClick r:id="rId6" action="ppaction://hlinksldjump"/>
              </a:rPr>
              <a:t>反対判例</a:t>
            </a:r>
            <a:endParaRPr kumimoji="1" lang="en-US" altLang="ja-JP" sz="1600" dirty="0" smtClean="0"/>
          </a:p>
          <a:p>
            <a:pPr lvl="2">
              <a:buClr>
                <a:srgbClr val="00B050"/>
              </a:buClr>
            </a:pPr>
            <a:r>
              <a:rPr kumimoji="1" lang="ja-JP" altLang="en-US" sz="1600" dirty="0" smtClean="0"/>
              <a:t>「不真正連帯債務」という概念は，歴史の遺物であって，不要な概念である。</a:t>
            </a:r>
            <a:endParaRPr kumimoji="1" lang="ja-JP" altLang="en-US" sz="1600"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36</a:t>
            </a:fld>
            <a:endParaRPr kumimoji="1" lang="ja-JP" altLang="en-US"/>
          </a:p>
        </p:txBody>
      </p:sp>
    </p:spTree>
    <p:extLst>
      <p:ext uri="{BB962C8B-B14F-4D97-AF65-F5344CB8AC3E}">
        <p14:creationId xmlns:p14="http://schemas.microsoft.com/office/powerpoint/2010/main" val="340395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par>
                          <p:cTn id="8" fill="hold">
                            <p:stCondLst>
                              <p:cond delay="750"/>
                            </p:stCondLst>
                            <p:childTnLst>
                              <p:par>
                                <p:cTn id="9" presetID="22" presetClass="entr" presetSubtype="1" fill="hold" grpId="0" nodeType="afterEffect">
                                  <p:stCondLst>
                                    <p:cond delay="250"/>
                                  </p:stCondLst>
                                  <p:childTnLst>
                                    <p:set>
                                      <p:cBhvr>
                                        <p:cTn id="10" dur="1" fill="hold">
                                          <p:stCondLst>
                                            <p:cond delay="0"/>
                                          </p:stCondLst>
                                        </p:cTn>
                                        <p:tgtEl>
                                          <p:spTgt spid="7">
                                            <p:txEl>
                                              <p:pRg st="2" end="2"/>
                                            </p:txEl>
                                          </p:spTgt>
                                        </p:tgtEl>
                                        <p:attrNameLst>
                                          <p:attrName>style.visibility</p:attrName>
                                        </p:attrNameLst>
                                      </p:cBhvr>
                                      <p:to>
                                        <p:strVal val="visible"/>
                                      </p:to>
                                    </p:set>
                                    <p:animEffect transition="in" filter="wipe(up)">
                                      <p:cBhvr>
                                        <p:cTn id="11" dur="1000"/>
                                        <p:tgtEl>
                                          <p:spTgt spid="7">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wipe(up)">
                                      <p:cBhvr>
                                        <p:cTn id="16" dur="500"/>
                                        <p:tgtEl>
                                          <p:spTgt spid="7">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animEffect transition="in" filter="wipe(up)">
                                      <p:cBhvr>
                                        <p:cTn id="21" dur="500"/>
                                        <p:tgtEl>
                                          <p:spTgt spid="7">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
                                            <p:txEl>
                                              <p:pRg st="6" end="6"/>
                                            </p:txEl>
                                          </p:spTgt>
                                        </p:tgtEl>
                                        <p:attrNameLst>
                                          <p:attrName>style.visibility</p:attrName>
                                        </p:attrNameLst>
                                      </p:cBhvr>
                                      <p:to>
                                        <p:strVal val="visible"/>
                                      </p:to>
                                    </p:set>
                                    <p:animEffect transition="in" filter="wipe(left)">
                                      <p:cBhvr>
                                        <p:cTn id="26" dur="500"/>
                                        <p:tgtEl>
                                          <p:spTgt spid="7">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animEffect transition="in" filter="wipe(left)">
                                      <p:cBhvr>
                                        <p:cTn id="31"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連帯債務の応用例（浮気紛争）（</a:t>
            </a:r>
            <a:r>
              <a:rPr kumimoji="1" lang="en-US" altLang="ja-JP" dirty="0" smtClean="0"/>
              <a:t>1/3</a:t>
            </a:r>
            <a:r>
              <a:rPr kumimoji="1" lang="ja-JP" altLang="en-US" dirty="0" smtClean="0"/>
              <a:t>）</a:t>
            </a:r>
            <a:r>
              <a:rPr kumimoji="1" lang="en-US" altLang="ja-JP" dirty="0" smtClean="0"/>
              <a:t/>
            </a:r>
            <a:br>
              <a:rPr kumimoji="1" lang="en-US" altLang="ja-JP" dirty="0" smtClean="0"/>
            </a:br>
            <a:r>
              <a:rPr kumimoji="1" lang="ja-JP" altLang="en-US" sz="3600" dirty="0" smtClean="0"/>
              <a:t>事実関係→</a:t>
            </a:r>
            <a:r>
              <a:rPr kumimoji="1" lang="ja-JP" altLang="en-US" sz="3600" dirty="0" smtClean="0">
                <a:hlinkClick r:id="rId2" action="ppaction://hlinksldjump"/>
              </a:rPr>
              <a:t>図解</a:t>
            </a:r>
            <a:r>
              <a:rPr kumimoji="1" lang="ja-JP" altLang="en-US" sz="3600" dirty="0" smtClean="0"/>
              <a:t>，</a:t>
            </a:r>
            <a:r>
              <a:rPr kumimoji="1" lang="ja-JP" altLang="en-US" sz="3600" dirty="0" smtClean="0">
                <a:hlinkClick r:id="rId3" action="ppaction://hlinksldjump"/>
              </a:rPr>
              <a:t>判例</a:t>
            </a:r>
            <a:r>
              <a:rPr kumimoji="1" lang="ja-JP" altLang="en-US" sz="3600" dirty="0" smtClean="0"/>
              <a:t>，</a:t>
            </a:r>
            <a:r>
              <a:rPr kumimoji="1" lang="ja-JP" altLang="en-US" sz="3600" dirty="0" smtClean="0">
                <a:hlinkClick r:id="rId3" action="ppaction://hlinksldjump"/>
              </a:rPr>
              <a:t>判例批判</a:t>
            </a:r>
            <a:r>
              <a:rPr kumimoji="1" lang="ja-JP" altLang="en-US" sz="3600" dirty="0" smtClean="0"/>
              <a:t>，</a:t>
            </a:r>
            <a:r>
              <a:rPr kumimoji="1" lang="ja-JP" altLang="en-US" sz="3600" dirty="0" smtClean="0">
                <a:hlinkClick r:id="rId4" action="ppaction://hlinksldjump"/>
              </a:rPr>
              <a:t>基本設例</a:t>
            </a:r>
            <a:endParaRPr kumimoji="1" lang="ja-JP" altLang="en-US" sz="3100" dirty="0"/>
          </a:p>
        </p:txBody>
      </p:sp>
      <p:sp>
        <p:nvSpPr>
          <p:cNvPr id="3" name="コンテンツ プレースホルダー 2"/>
          <p:cNvSpPr>
            <a:spLocks noGrp="1"/>
          </p:cNvSpPr>
          <p:nvPr>
            <p:ph idx="1"/>
          </p:nvPr>
        </p:nvSpPr>
        <p:spPr>
          <a:xfrm>
            <a:off x="395536" y="1600200"/>
            <a:ext cx="8424936" cy="4525963"/>
          </a:xfrm>
        </p:spPr>
        <p:txBody>
          <a:bodyPr>
            <a:noAutofit/>
          </a:bodyPr>
          <a:lstStyle/>
          <a:p>
            <a:r>
              <a:rPr kumimoji="1" lang="ja-JP" altLang="en-US" sz="2800" dirty="0" smtClean="0"/>
              <a:t>事実の概要</a:t>
            </a:r>
            <a:endParaRPr kumimoji="1" lang="en-US" altLang="ja-JP" sz="2800" dirty="0" smtClean="0"/>
          </a:p>
          <a:p>
            <a:pPr lvl="1"/>
            <a:r>
              <a:rPr lang="ja-JP" altLang="en-US" sz="2400" dirty="0"/>
              <a:t>ある</a:t>
            </a:r>
            <a:r>
              <a:rPr lang="en-US" altLang="ja-JP" sz="2400" dirty="0"/>
              <a:t>Y</a:t>
            </a:r>
            <a:r>
              <a:rPr lang="ja-JP" altLang="en-US" sz="2400" dirty="0"/>
              <a:t>女が夫</a:t>
            </a:r>
            <a:r>
              <a:rPr lang="en-US" altLang="ja-JP" sz="2400" dirty="0"/>
              <a:t>A</a:t>
            </a:r>
            <a:r>
              <a:rPr lang="ja-JP" altLang="en-US" sz="2400" dirty="0"/>
              <a:t>と不貞行為に及び，そのため右婚姻関係が破綻するに至ったとして，妻</a:t>
            </a:r>
            <a:r>
              <a:rPr lang="en-US" altLang="ja-JP" sz="2400" dirty="0"/>
              <a:t>X</a:t>
            </a:r>
            <a:r>
              <a:rPr lang="ja-JP" altLang="en-US" sz="2400" dirty="0"/>
              <a:t>は，</a:t>
            </a:r>
            <a:r>
              <a:rPr lang="en-US" altLang="ja-JP" sz="2400" dirty="0"/>
              <a:t>Y</a:t>
            </a:r>
            <a:r>
              <a:rPr lang="ja-JP" altLang="en-US" sz="2400" dirty="0"/>
              <a:t>女に対し，不法行為に基づく慰謝料</a:t>
            </a:r>
            <a:r>
              <a:rPr lang="en-US" altLang="ja-JP" sz="2400" dirty="0"/>
              <a:t>300</a:t>
            </a:r>
            <a:r>
              <a:rPr lang="ja-JP" altLang="en-US" sz="2400" dirty="0"/>
              <a:t>万円とこれに対する遅延損害金の支払を請求して訴えを提起した</a:t>
            </a:r>
            <a:r>
              <a:rPr lang="ja-JP" altLang="en-US" sz="2400" dirty="0" smtClean="0"/>
              <a:t>。</a:t>
            </a:r>
            <a:endParaRPr lang="en-US" altLang="ja-JP" sz="2400" dirty="0" smtClean="0"/>
          </a:p>
          <a:p>
            <a:pPr lvl="1"/>
            <a:r>
              <a:rPr lang="ja-JP" altLang="en-US" sz="2400" dirty="0"/>
              <a:t>第一審は，</a:t>
            </a:r>
            <a:r>
              <a:rPr lang="en-US" altLang="ja-JP" sz="2400" b="1" dirty="0">
                <a:solidFill>
                  <a:srgbClr val="FF0000"/>
                </a:solidFill>
              </a:rPr>
              <a:t>X</a:t>
            </a:r>
            <a:r>
              <a:rPr lang="ja-JP" altLang="en-US" sz="2400" b="1" dirty="0">
                <a:solidFill>
                  <a:srgbClr val="FF0000"/>
                </a:solidFill>
              </a:rPr>
              <a:t>の請求を全部認容</a:t>
            </a:r>
            <a:r>
              <a:rPr lang="ja-JP" altLang="en-US" sz="2400" dirty="0"/>
              <a:t>した</a:t>
            </a:r>
            <a:r>
              <a:rPr lang="ja-JP" altLang="en-US" sz="2400" dirty="0" smtClean="0"/>
              <a:t>。</a:t>
            </a:r>
            <a:endParaRPr lang="en-US" altLang="ja-JP" sz="2400" dirty="0" smtClean="0"/>
          </a:p>
          <a:p>
            <a:pPr lvl="1"/>
            <a:r>
              <a:rPr lang="ja-JP" altLang="en-US" sz="2400" dirty="0" smtClean="0"/>
              <a:t>控訴審</a:t>
            </a:r>
            <a:r>
              <a:rPr lang="ja-JP" altLang="en-US" sz="2400" dirty="0"/>
              <a:t>は，本件不法行為に基づく慰謝料は</a:t>
            </a:r>
            <a:r>
              <a:rPr lang="en-US" altLang="ja-JP" sz="2400" dirty="0"/>
              <a:t>300</a:t>
            </a:r>
            <a:r>
              <a:rPr lang="ja-JP" altLang="en-US" sz="2400" dirty="0"/>
              <a:t>万円が相当であると判断したものの，</a:t>
            </a:r>
            <a:r>
              <a:rPr lang="en-US" altLang="ja-JP" sz="2400" b="1" dirty="0">
                <a:solidFill>
                  <a:schemeClr val="tx2"/>
                </a:solidFill>
              </a:rPr>
              <a:t>Y</a:t>
            </a:r>
            <a:r>
              <a:rPr lang="ja-JP" altLang="en-US" sz="2400" b="1" dirty="0">
                <a:solidFill>
                  <a:schemeClr val="tx2"/>
                </a:solidFill>
              </a:rPr>
              <a:t>が原審において主張した債務免除の抗弁を一部認め，</a:t>
            </a:r>
            <a:r>
              <a:rPr lang="en-US" altLang="ja-JP" sz="2400" b="1" dirty="0">
                <a:solidFill>
                  <a:schemeClr val="tx2"/>
                </a:solidFill>
              </a:rPr>
              <a:t>Y</a:t>
            </a:r>
            <a:r>
              <a:rPr lang="ja-JP" altLang="en-US" sz="2400" b="1" dirty="0">
                <a:solidFill>
                  <a:schemeClr val="tx2"/>
                </a:solidFill>
              </a:rPr>
              <a:t>が</a:t>
            </a:r>
            <a:r>
              <a:rPr lang="en-US" altLang="ja-JP" sz="2400" b="1" dirty="0">
                <a:solidFill>
                  <a:schemeClr val="tx2"/>
                </a:solidFill>
              </a:rPr>
              <a:t>X</a:t>
            </a:r>
            <a:r>
              <a:rPr lang="ja-JP" altLang="en-US" sz="2400" b="1" dirty="0">
                <a:solidFill>
                  <a:schemeClr val="tx2"/>
                </a:solidFill>
              </a:rPr>
              <a:t>に支払うべき慰謝料は</a:t>
            </a:r>
            <a:r>
              <a:rPr lang="en-US" altLang="ja-JP" sz="2400" b="1" dirty="0">
                <a:solidFill>
                  <a:schemeClr val="tx2"/>
                </a:solidFill>
              </a:rPr>
              <a:t>150</a:t>
            </a:r>
            <a:r>
              <a:rPr lang="ja-JP" altLang="en-US" sz="2400" b="1" dirty="0">
                <a:solidFill>
                  <a:schemeClr val="tx2"/>
                </a:solidFill>
              </a:rPr>
              <a:t>万円が相当である</a:t>
            </a:r>
            <a:r>
              <a:rPr lang="ja-JP" altLang="en-US" sz="2400" dirty="0"/>
              <a:t>とし，一審判決を変更して，</a:t>
            </a:r>
            <a:r>
              <a:rPr lang="en-US" altLang="ja-JP" sz="2400" dirty="0"/>
              <a:t>Y</a:t>
            </a:r>
            <a:r>
              <a:rPr lang="ja-JP" altLang="en-US" sz="2400" dirty="0"/>
              <a:t>に対し，</a:t>
            </a:r>
            <a:r>
              <a:rPr lang="en-US" altLang="ja-JP" sz="2400" dirty="0"/>
              <a:t>150</a:t>
            </a:r>
            <a:r>
              <a:rPr lang="ja-JP" altLang="en-US" sz="2400" dirty="0"/>
              <a:t>万円及びこれに対する遅延損害金の支払を命じた。</a:t>
            </a:r>
            <a:endParaRPr kumimoji="1" lang="ja-JP" altLang="en-US" sz="2400" dirty="0"/>
          </a:p>
        </p:txBody>
      </p:sp>
      <p:sp>
        <p:nvSpPr>
          <p:cNvPr id="4" name="日付プレースホルダー 3"/>
          <p:cNvSpPr>
            <a:spLocks noGrp="1"/>
          </p:cNvSpPr>
          <p:nvPr>
            <p:ph type="dt" sz="half" idx="10"/>
          </p:nvPr>
        </p:nvSpPr>
        <p:spPr/>
        <p:txBody>
          <a:bodyPr/>
          <a:lstStyle/>
          <a:p>
            <a:r>
              <a:rPr kumimoji="1" lang="en-US" altLang="ja-JP" smtClean="0"/>
              <a:t>2014/7/1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37</a:t>
            </a:fld>
            <a:endParaRPr kumimoji="1" lang="ja-JP" altLang="en-US"/>
          </a:p>
        </p:txBody>
      </p:sp>
    </p:spTree>
    <p:extLst>
      <p:ext uri="{BB962C8B-B14F-4D97-AF65-F5344CB8AC3E}">
        <p14:creationId xmlns:p14="http://schemas.microsoft.com/office/powerpoint/2010/main" val="163207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上矢印 24"/>
          <p:cNvSpPr/>
          <p:nvPr/>
        </p:nvSpPr>
        <p:spPr>
          <a:xfrm rot="3205735">
            <a:off x="5755656" y="4235695"/>
            <a:ext cx="484632" cy="1398336"/>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1200" dirty="0" smtClean="0"/>
              <a:t>150</a:t>
            </a:r>
            <a:endParaRPr kumimoji="1" lang="ja-JP" altLang="en-US" sz="1200" dirty="0"/>
          </a:p>
        </p:txBody>
      </p:sp>
      <p:sp>
        <p:nvSpPr>
          <p:cNvPr id="2" name="タイトル 1"/>
          <p:cNvSpPr>
            <a:spLocks noGrp="1"/>
          </p:cNvSpPr>
          <p:nvPr>
            <p:ph type="title"/>
          </p:nvPr>
        </p:nvSpPr>
        <p:spPr/>
        <p:txBody>
          <a:bodyPr>
            <a:normAutofit fontScale="90000"/>
          </a:bodyPr>
          <a:lstStyle/>
          <a:p>
            <a:r>
              <a:rPr lang="ja-JP" altLang="en-US" dirty="0"/>
              <a:t>連帯債務の応用例（浮気紛争）</a:t>
            </a:r>
            <a:r>
              <a:rPr lang="ja-JP" altLang="en-US" dirty="0" smtClean="0"/>
              <a:t>（</a:t>
            </a:r>
            <a:r>
              <a:rPr lang="en-US" altLang="ja-JP" dirty="0" smtClean="0"/>
              <a:t>2/3</a:t>
            </a:r>
            <a:r>
              <a:rPr lang="ja-JP" altLang="en-US" dirty="0"/>
              <a:t>）</a:t>
            </a:r>
            <a:r>
              <a:rPr lang="en-US" altLang="ja-JP" dirty="0"/>
              <a:t/>
            </a:r>
            <a:br>
              <a:rPr lang="en-US" altLang="ja-JP" dirty="0"/>
            </a:br>
            <a:r>
              <a:rPr lang="ja-JP" altLang="en-US" sz="3600" dirty="0" smtClean="0"/>
              <a:t>図解</a:t>
            </a:r>
            <a:r>
              <a:rPr lang="ja-JP" altLang="en-US" sz="3100" dirty="0" smtClean="0"/>
              <a:t>→</a:t>
            </a:r>
            <a:r>
              <a:rPr lang="ja-JP" altLang="en-US" sz="3100" dirty="0" smtClean="0">
                <a:hlinkClick r:id="rId2" action="ppaction://hlinksldjump"/>
              </a:rPr>
              <a:t>事実関係</a:t>
            </a:r>
            <a:r>
              <a:rPr lang="ja-JP" altLang="en-US" sz="3100" dirty="0" smtClean="0"/>
              <a:t>，</a:t>
            </a:r>
            <a:r>
              <a:rPr lang="ja-JP" altLang="en-US" sz="3100" dirty="0" smtClean="0">
                <a:hlinkClick r:id="rId3" action="ppaction://hlinksldjump"/>
              </a:rPr>
              <a:t>最高裁</a:t>
            </a:r>
            <a:r>
              <a:rPr lang="ja-JP" altLang="en-US" sz="3100" dirty="0" smtClean="0"/>
              <a:t>，</a:t>
            </a:r>
            <a:r>
              <a:rPr lang="ja-JP" altLang="en-US" sz="3100" dirty="0" smtClean="0">
                <a:hlinkClick r:id="rId4" action="ppaction://hlinksldjump"/>
              </a:rPr>
              <a:t>原理</a:t>
            </a:r>
            <a:r>
              <a:rPr lang="ja-JP" altLang="en-US" sz="3100" dirty="0" smtClean="0"/>
              <a:t>，</a:t>
            </a:r>
            <a:r>
              <a:rPr lang="ja-JP" altLang="en-US" sz="3100" dirty="0" smtClean="0">
                <a:hlinkClick r:id="rId5" action="ppaction://hlinksldjump"/>
              </a:rPr>
              <a:t>基本設例</a:t>
            </a:r>
            <a:endParaRPr kumimoji="1" lang="ja-JP" altLang="en-US" sz="3100" dirty="0"/>
          </a:p>
        </p:txBody>
      </p:sp>
      <p:sp>
        <p:nvSpPr>
          <p:cNvPr id="4" name="日付プレースホルダー 3"/>
          <p:cNvSpPr>
            <a:spLocks noGrp="1"/>
          </p:cNvSpPr>
          <p:nvPr>
            <p:ph type="dt" sz="half" idx="10"/>
          </p:nvPr>
        </p:nvSpPr>
        <p:spPr/>
        <p:txBody>
          <a:bodyPr/>
          <a:lstStyle/>
          <a:p>
            <a:r>
              <a:rPr kumimoji="1" lang="en-US" altLang="ja-JP" smtClean="0"/>
              <a:t>2014/7/1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38</a:t>
            </a:fld>
            <a:endParaRPr kumimoji="1" lang="ja-JP" altLang="en-US"/>
          </a:p>
        </p:txBody>
      </p:sp>
      <p:sp>
        <p:nvSpPr>
          <p:cNvPr id="7" name="円/楕円 6"/>
          <p:cNvSpPr/>
          <p:nvPr/>
        </p:nvSpPr>
        <p:spPr>
          <a:xfrm>
            <a:off x="3131840" y="5207714"/>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Times New Roman" pitchFamily="18" charset="0"/>
                <a:cs typeface="Times New Roman" pitchFamily="18" charset="0"/>
              </a:rPr>
              <a:t>妻</a:t>
            </a:r>
            <a:r>
              <a:rPr kumimoji="1" lang="en-US" altLang="ja-JP" b="1" dirty="0" smtClean="0">
                <a:latin typeface="Times New Roman" pitchFamily="18" charset="0"/>
                <a:cs typeface="Times New Roman" pitchFamily="18" charset="0"/>
              </a:rPr>
              <a:t>X</a:t>
            </a:r>
          </a:p>
          <a:p>
            <a:pPr algn="ctr"/>
            <a:r>
              <a:rPr lang="en-US" altLang="ja-JP" b="1" dirty="0" smtClean="0">
                <a:latin typeface="Times New Roman" pitchFamily="18" charset="0"/>
                <a:cs typeface="Times New Roman" pitchFamily="18" charset="0"/>
              </a:rPr>
              <a:t>300</a:t>
            </a:r>
            <a:r>
              <a:rPr lang="ja-JP" altLang="en-US" b="1"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150</a:t>
            </a:r>
            <a:endParaRPr kumimoji="1" lang="ja-JP" altLang="en-US" b="1" dirty="0">
              <a:latin typeface="Times New Roman" pitchFamily="18" charset="0"/>
              <a:cs typeface="Times New Roman" pitchFamily="18" charset="0"/>
            </a:endParaRPr>
          </a:p>
        </p:txBody>
      </p:sp>
      <p:sp>
        <p:nvSpPr>
          <p:cNvPr id="8" name="上矢印 7"/>
          <p:cNvSpPr/>
          <p:nvPr/>
        </p:nvSpPr>
        <p:spPr>
          <a:xfrm rot="3205735">
            <a:off x="6278048" y="4233344"/>
            <a:ext cx="484632" cy="1485044"/>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t>150</a:t>
            </a:r>
            <a:endParaRPr kumimoji="1" lang="ja-JP" altLang="en-US" sz="1200" dirty="0"/>
          </a:p>
        </p:txBody>
      </p:sp>
      <p:sp>
        <p:nvSpPr>
          <p:cNvPr id="10" name="上矢印 9"/>
          <p:cNvSpPr/>
          <p:nvPr/>
        </p:nvSpPr>
        <p:spPr>
          <a:xfrm rot="18487026">
            <a:off x="2855495" y="4375928"/>
            <a:ext cx="484632" cy="135373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t>150</a:t>
            </a:r>
            <a:endParaRPr kumimoji="1" lang="ja-JP" altLang="en-US" sz="1200" dirty="0"/>
          </a:p>
        </p:txBody>
      </p:sp>
      <p:sp>
        <p:nvSpPr>
          <p:cNvPr id="13" name="正方形/長方形 12"/>
          <p:cNvSpPr/>
          <p:nvPr/>
        </p:nvSpPr>
        <p:spPr>
          <a:xfrm>
            <a:off x="1296137" y="3494040"/>
            <a:ext cx="1418456" cy="104411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1</a:t>
            </a:r>
            <a:r>
              <a:rPr lang="ja-JP" altLang="en-US" sz="1600" b="1" dirty="0" smtClean="0"/>
              <a:t>負担部分</a:t>
            </a:r>
            <a:endParaRPr lang="en-US" altLang="ja-JP" sz="1600" b="1" dirty="0" smtClean="0"/>
          </a:p>
          <a:p>
            <a:pPr algn="ctr"/>
            <a:r>
              <a:rPr kumimoji="1" lang="en-US" altLang="ja-JP" sz="1600" dirty="0" smtClean="0"/>
              <a:t>150</a:t>
            </a:r>
            <a:endParaRPr kumimoji="1" lang="ja-JP" altLang="en-US" sz="1600" dirty="0"/>
          </a:p>
        </p:txBody>
      </p:sp>
      <p:sp>
        <p:nvSpPr>
          <p:cNvPr id="14" name="正方形/長方形 13"/>
          <p:cNvSpPr/>
          <p:nvPr/>
        </p:nvSpPr>
        <p:spPr>
          <a:xfrm>
            <a:off x="1296137" y="2305690"/>
            <a:ext cx="1418456" cy="118835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t>保証部分</a:t>
            </a:r>
            <a:endParaRPr lang="en-US" altLang="ja-JP" sz="1600" b="1" dirty="0" smtClean="0"/>
          </a:p>
          <a:p>
            <a:pPr algn="ctr"/>
            <a:r>
              <a:rPr kumimoji="1" lang="en-US" altLang="ja-JP" sz="1600" dirty="0" smtClean="0"/>
              <a:t>150</a:t>
            </a:r>
            <a:endParaRPr kumimoji="1" lang="ja-JP" altLang="en-US" sz="1600" dirty="0"/>
          </a:p>
        </p:txBody>
      </p:sp>
      <p:sp>
        <p:nvSpPr>
          <p:cNvPr id="18" name="正方形/長方形 17"/>
          <p:cNvSpPr/>
          <p:nvPr/>
        </p:nvSpPr>
        <p:spPr>
          <a:xfrm>
            <a:off x="6392156" y="3385810"/>
            <a:ext cx="1418456" cy="10801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600" b="1" dirty="0" smtClean="0">
                <a:latin typeface="Times New Roman" pitchFamily="18" charset="0"/>
                <a:cs typeface="Times New Roman" pitchFamily="18" charset="0"/>
              </a:rPr>
              <a:t>Y</a:t>
            </a:r>
            <a:r>
              <a:rPr lang="en-US" altLang="ja-JP" sz="1600" b="1" baseline="-25000" dirty="0" smtClean="0">
                <a:latin typeface="Times New Roman" pitchFamily="18" charset="0"/>
                <a:cs typeface="Times New Roman" pitchFamily="18" charset="0"/>
              </a:rPr>
              <a:t>2</a:t>
            </a:r>
            <a:r>
              <a:rPr lang="ja-JP" altLang="en-US" sz="1600" b="1" dirty="0" smtClean="0">
                <a:latin typeface="Times New Roman" pitchFamily="18" charset="0"/>
                <a:cs typeface="Times New Roman" pitchFamily="18" charset="0"/>
              </a:rPr>
              <a:t>負担</a:t>
            </a:r>
            <a:r>
              <a:rPr lang="ja-JP" altLang="en-US" sz="1600" b="1" dirty="0" smtClean="0"/>
              <a:t>部分</a:t>
            </a:r>
            <a:endParaRPr lang="en-US" altLang="ja-JP" sz="1600" b="1" dirty="0"/>
          </a:p>
          <a:p>
            <a:pPr algn="ctr"/>
            <a:r>
              <a:rPr lang="en-US" altLang="ja-JP" sz="1600" dirty="0" smtClean="0"/>
              <a:t>150</a:t>
            </a:r>
            <a:endParaRPr lang="ja-JP" altLang="en-US" sz="1600" dirty="0"/>
          </a:p>
        </p:txBody>
      </p:sp>
      <p:sp>
        <p:nvSpPr>
          <p:cNvPr id="19" name="正方形/長方形 18"/>
          <p:cNvSpPr/>
          <p:nvPr/>
        </p:nvSpPr>
        <p:spPr>
          <a:xfrm>
            <a:off x="6392156" y="2305690"/>
            <a:ext cx="1418456" cy="10801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600" b="1" dirty="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1 </a:t>
            </a:r>
            <a:r>
              <a:rPr lang="ja-JP" altLang="en-US" sz="1600" b="1" dirty="0" smtClean="0"/>
              <a:t>保証</a:t>
            </a:r>
            <a:r>
              <a:rPr lang="ja-JP" altLang="en-US" sz="1600" b="1" dirty="0"/>
              <a:t>部分</a:t>
            </a:r>
            <a:endParaRPr lang="en-US" altLang="ja-JP" sz="1600" b="1" dirty="0"/>
          </a:p>
          <a:p>
            <a:pPr algn="ctr"/>
            <a:r>
              <a:rPr lang="en-US" altLang="ja-JP" sz="1600" dirty="0" smtClean="0"/>
              <a:t>150</a:t>
            </a:r>
            <a:endParaRPr lang="ja-JP" altLang="en-US" sz="1600" dirty="0"/>
          </a:p>
        </p:txBody>
      </p:sp>
      <p:sp>
        <p:nvSpPr>
          <p:cNvPr id="21" name="上矢印 20"/>
          <p:cNvSpPr/>
          <p:nvPr/>
        </p:nvSpPr>
        <p:spPr>
          <a:xfrm rot="18487026">
            <a:off x="2297702" y="4264337"/>
            <a:ext cx="484632" cy="1673391"/>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en-US" altLang="ja-JP" sz="1200" dirty="0" smtClean="0"/>
              <a:t>150</a:t>
            </a:r>
            <a:endParaRPr kumimoji="1" lang="ja-JP" altLang="en-US" sz="1200" dirty="0"/>
          </a:p>
        </p:txBody>
      </p:sp>
      <p:sp>
        <p:nvSpPr>
          <p:cNvPr id="27" name="テキスト ボックス 26"/>
          <p:cNvSpPr txBox="1"/>
          <p:nvPr/>
        </p:nvSpPr>
        <p:spPr>
          <a:xfrm>
            <a:off x="1440153" y="1628800"/>
            <a:ext cx="1418456" cy="338554"/>
          </a:xfrm>
          <a:prstGeom prst="rect">
            <a:avLst/>
          </a:prstGeom>
          <a:noFill/>
        </p:spPr>
        <p:txBody>
          <a:bodyPr wrap="square" rtlCol="0">
            <a:spAutoFit/>
          </a:bodyPr>
          <a:lstStyle/>
          <a:p>
            <a:pPr algn="ctr"/>
            <a:r>
              <a:rPr kumimoji="1" lang="ja-JP" altLang="en-US" sz="1600" b="1" dirty="0" smtClean="0">
                <a:latin typeface="Times New Roman" pitchFamily="18" charset="0"/>
                <a:cs typeface="Times New Roman" pitchFamily="18" charset="0"/>
              </a:rPr>
              <a:t>夫</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29" name="テキスト ボックス 28"/>
          <p:cNvSpPr txBox="1"/>
          <p:nvPr/>
        </p:nvSpPr>
        <p:spPr>
          <a:xfrm>
            <a:off x="6393904" y="1628800"/>
            <a:ext cx="1418456" cy="338554"/>
          </a:xfrm>
          <a:prstGeom prst="rect">
            <a:avLst/>
          </a:prstGeom>
          <a:noFill/>
        </p:spPr>
        <p:txBody>
          <a:bodyPr wrap="square" rtlCol="0">
            <a:spAutoFit/>
          </a:bodyPr>
          <a:lstStyle/>
          <a:p>
            <a:pPr algn="ctr"/>
            <a:r>
              <a:rPr kumimoji="1" lang="ja-JP" altLang="en-US" sz="1600" b="1" dirty="0" smtClean="0">
                <a:latin typeface="Times New Roman" pitchFamily="18" charset="0"/>
                <a:cs typeface="Times New Roman" pitchFamily="18" charset="0"/>
              </a:rPr>
              <a:t>女性</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cxnSp>
        <p:nvCxnSpPr>
          <p:cNvPr id="30" name="直線コネクタ 29"/>
          <p:cNvCxnSpPr/>
          <p:nvPr/>
        </p:nvCxnSpPr>
        <p:spPr>
          <a:xfrm flipH="1">
            <a:off x="1274623" y="2162690"/>
            <a:ext cx="1452102" cy="24172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259632" y="2162690"/>
            <a:ext cx="1467093" cy="24172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1296137" y="1823338"/>
            <a:ext cx="1352810" cy="369332"/>
          </a:xfrm>
          <a:prstGeom prst="rect">
            <a:avLst/>
          </a:prstGeom>
          <a:noFill/>
        </p:spPr>
        <p:txBody>
          <a:bodyPr wrap="square" rtlCol="0">
            <a:spAutoFit/>
          </a:bodyPr>
          <a:lstStyle/>
          <a:p>
            <a:pPr algn="ctr"/>
            <a:r>
              <a:rPr kumimoji="1" lang="en-US" altLang="ja-JP" dirty="0" smtClean="0"/>
              <a:t>300</a:t>
            </a:r>
            <a:r>
              <a:rPr kumimoji="1" lang="ja-JP" altLang="en-US" dirty="0" smtClean="0"/>
              <a:t>→</a:t>
            </a:r>
            <a:r>
              <a:rPr kumimoji="1" lang="en-US" altLang="ja-JP" dirty="0" smtClean="0"/>
              <a:t>0</a:t>
            </a:r>
            <a:endParaRPr kumimoji="1" lang="ja-JP" altLang="en-US" dirty="0"/>
          </a:p>
        </p:txBody>
      </p:sp>
      <p:sp>
        <p:nvSpPr>
          <p:cNvPr id="34" name="テキスト ボックス 33"/>
          <p:cNvSpPr txBox="1"/>
          <p:nvPr/>
        </p:nvSpPr>
        <p:spPr>
          <a:xfrm>
            <a:off x="6459550" y="1823338"/>
            <a:ext cx="1352810" cy="369332"/>
          </a:xfrm>
          <a:prstGeom prst="rect">
            <a:avLst/>
          </a:prstGeom>
          <a:noFill/>
        </p:spPr>
        <p:txBody>
          <a:bodyPr wrap="square" rtlCol="0">
            <a:spAutoFit/>
          </a:bodyPr>
          <a:lstStyle/>
          <a:p>
            <a:pPr algn="ctr"/>
            <a:r>
              <a:rPr kumimoji="1" lang="en-US" altLang="ja-JP" dirty="0" smtClean="0"/>
              <a:t>300</a:t>
            </a:r>
            <a:r>
              <a:rPr kumimoji="1" lang="ja-JP" altLang="en-US" dirty="0" smtClean="0"/>
              <a:t>→</a:t>
            </a:r>
            <a:r>
              <a:rPr kumimoji="1" lang="en-US" altLang="ja-JP" dirty="0" smtClean="0"/>
              <a:t>150</a:t>
            </a:r>
            <a:endParaRPr kumimoji="1" lang="ja-JP" altLang="en-US" dirty="0"/>
          </a:p>
        </p:txBody>
      </p:sp>
      <p:sp>
        <p:nvSpPr>
          <p:cNvPr id="36" name="テキスト ボックス 35"/>
          <p:cNvSpPr txBox="1"/>
          <p:nvPr/>
        </p:nvSpPr>
        <p:spPr>
          <a:xfrm>
            <a:off x="755576" y="3808566"/>
            <a:ext cx="2664296" cy="338554"/>
          </a:xfrm>
          <a:prstGeom prst="rect">
            <a:avLst/>
          </a:prstGeom>
          <a:noFill/>
        </p:spPr>
        <p:txBody>
          <a:bodyPr wrap="square" rtlCol="0">
            <a:spAutoFit/>
          </a:bodyPr>
          <a:lstStyle/>
          <a:p>
            <a:pPr algn="ctr"/>
            <a:r>
              <a:rPr kumimoji="1" lang="ja-JP" altLang="en-US" sz="1600" dirty="0" smtClean="0"/>
              <a:t>①債務の消滅による付従性</a:t>
            </a:r>
            <a:endParaRPr kumimoji="1" lang="ja-JP" altLang="en-US" sz="1600" dirty="0"/>
          </a:p>
        </p:txBody>
      </p:sp>
      <p:sp>
        <p:nvSpPr>
          <p:cNvPr id="20" name="円/楕円 19"/>
          <p:cNvSpPr/>
          <p:nvPr/>
        </p:nvSpPr>
        <p:spPr>
          <a:xfrm>
            <a:off x="3131840" y="5202136"/>
            <a:ext cx="2880320" cy="6983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Times New Roman" pitchFamily="18" charset="0"/>
                <a:cs typeface="Times New Roman" pitchFamily="18" charset="0"/>
              </a:rPr>
              <a:t>妻</a:t>
            </a:r>
            <a:r>
              <a:rPr kumimoji="1" lang="en-US" altLang="ja-JP" b="1" dirty="0" smtClean="0">
                <a:latin typeface="Times New Roman" pitchFamily="18" charset="0"/>
                <a:cs typeface="Times New Roman" pitchFamily="18" charset="0"/>
              </a:rPr>
              <a:t>X</a:t>
            </a:r>
          </a:p>
          <a:p>
            <a:pPr algn="ctr"/>
            <a:r>
              <a:rPr lang="en-US" altLang="ja-JP" b="1" dirty="0" smtClean="0">
                <a:latin typeface="Times New Roman" pitchFamily="18" charset="0"/>
                <a:cs typeface="Times New Roman" pitchFamily="18" charset="0"/>
              </a:rPr>
              <a:t>300</a:t>
            </a:r>
            <a:endParaRPr kumimoji="1" lang="ja-JP" altLang="en-US" b="1" dirty="0">
              <a:latin typeface="Times New Roman" pitchFamily="18" charset="0"/>
              <a:cs typeface="Times New Roman" pitchFamily="18" charset="0"/>
            </a:endParaRPr>
          </a:p>
        </p:txBody>
      </p:sp>
      <p:sp>
        <p:nvSpPr>
          <p:cNvPr id="38" name="雲形吹き出し 37"/>
          <p:cNvSpPr/>
          <p:nvPr/>
        </p:nvSpPr>
        <p:spPr>
          <a:xfrm>
            <a:off x="2858609" y="1484784"/>
            <a:ext cx="3441583" cy="2544243"/>
          </a:xfrm>
          <a:prstGeom prst="cloudCallout">
            <a:avLst>
              <a:gd name="adj1" fmla="val 57553"/>
              <a:gd name="adj2" fmla="val -3833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浮気当事者には，</a:t>
            </a:r>
            <a:r>
              <a:rPr kumimoji="1" lang="en-US" altLang="ja-JP" dirty="0" smtClean="0"/>
              <a:t/>
            </a:r>
            <a:br>
              <a:rPr kumimoji="1" lang="en-US" altLang="ja-JP" dirty="0" smtClean="0"/>
            </a:br>
            <a:r>
              <a:rPr kumimoji="1" lang="ja-JP" altLang="en-US" dirty="0" smtClean="0"/>
              <a:t>主観的共同関連性がある。なぜ，「不真正連帯債務」なのか</a:t>
            </a:r>
            <a:r>
              <a:rPr kumimoji="1" lang="en-US" altLang="ja-JP" dirty="0" smtClean="0"/>
              <a:t>?</a:t>
            </a:r>
            <a:r>
              <a:rPr kumimoji="1" lang="ja-JP" altLang="en-US" dirty="0" smtClean="0"/>
              <a:t>　</a:t>
            </a:r>
            <a:endParaRPr kumimoji="1" lang="en-US" altLang="ja-JP" dirty="0" smtClean="0"/>
          </a:p>
          <a:p>
            <a:pPr algn="ctr"/>
            <a:r>
              <a:rPr kumimoji="1" lang="ja-JP" altLang="en-US" dirty="0" smtClean="0"/>
              <a:t>連帯債務で，結果も妥当ではないか</a:t>
            </a:r>
            <a:r>
              <a:rPr kumimoji="1" lang="en-US" altLang="ja-JP" dirty="0" smtClean="0"/>
              <a:t>?</a:t>
            </a:r>
          </a:p>
        </p:txBody>
      </p:sp>
      <p:sp>
        <p:nvSpPr>
          <p:cNvPr id="39" name="テキスト ボックス 38"/>
          <p:cNvSpPr txBox="1"/>
          <p:nvPr/>
        </p:nvSpPr>
        <p:spPr>
          <a:xfrm>
            <a:off x="755576" y="4210379"/>
            <a:ext cx="2520280" cy="338554"/>
          </a:xfrm>
          <a:prstGeom prst="rect">
            <a:avLst/>
          </a:prstGeom>
          <a:noFill/>
        </p:spPr>
        <p:txBody>
          <a:bodyPr wrap="square" rtlCol="0">
            <a:spAutoFit/>
          </a:bodyPr>
          <a:lstStyle/>
          <a:p>
            <a:pPr algn="ctr"/>
            <a:r>
              <a:rPr kumimoji="1" lang="ja-JP" altLang="en-US" sz="1600" dirty="0" smtClean="0"/>
              <a:t>②保証の消滅は，相対効</a:t>
            </a:r>
            <a:endParaRPr kumimoji="1" lang="ja-JP" altLang="en-US" sz="1600" dirty="0"/>
          </a:p>
        </p:txBody>
      </p:sp>
      <p:sp>
        <p:nvSpPr>
          <p:cNvPr id="41" name="雲形吹き出し 40"/>
          <p:cNvSpPr/>
          <p:nvPr/>
        </p:nvSpPr>
        <p:spPr>
          <a:xfrm>
            <a:off x="2987824" y="4159605"/>
            <a:ext cx="3024336" cy="893189"/>
          </a:xfrm>
          <a:prstGeom prst="cloudCallout">
            <a:avLst>
              <a:gd name="adj1" fmla="val 11"/>
              <a:gd name="adj2" fmla="val 625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夫は許しても，浮気相手は許さない</a:t>
            </a:r>
          </a:p>
        </p:txBody>
      </p:sp>
    </p:spTree>
    <p:extLst>
      <p:ext uri="{BB962C8B-B14F-4D97-AF65-F5344CB8AC3E}">
        <p14:creationId xmlns:p14="http://schemas.microsoft.com/office/powerpoint/2010/main" val="3179202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par>
                                <p:cTn id="8" presetID="16" presetClass="entr" presetSubtype="37" fill="hold" grpId="0" nodeType="withEffect">
                                  <p:stCondLst>
                                    <p:cond delay="500"/>
                                  </p:stCondLst>
                                  <p:childTnLst>
                                    <p:set>
                                      <p:cBhvr>
                                        <p:cTn id="9" dur="1" fill="hold">
                                          <p:stCondLst>
                                            <p:cond delay="0"/>
                                          </p:stCondLst>
                                        </p:cTn>
                                        <p:tgtEl>
                                          <p:spTgt spid="41"/>
                                        </p:tgtEl>
                                        <p:attrNameLst>
                                          <p:attrName>style.visibility</p:attrName>
                                        </p:attrNameLst>
                                      </p:cBhvr>
                                      <p:to>
                                        <p:strVal val="visible"/>
                                      </p:to>
                                    </p:set>
                                    <p:animEffect transition="in" filter="barn(outVertical)">
                                      <p:cBhvr>
                                        <p:cTn id="10" dur="500"/>
                                        <p:tgtEl>
                                          <p:spTgt spid="41"/>
                                        </p:tgtEl>
                                      </p:cBhvr>
                                    </p:animEffect>
                                  </p:childTnLst>
                                </p:cTn>
                              </p:par>
                              <p:par>
                                <p:cTn id="11" presetID="22" presetClass="entr" presetSubtype="1" fill="hold" nodeType="withEffect">
                                  <p:stCondLst>
                                    <p:cond delay="1000"/>
                                  </p:stCondLst>
                                  <p:childTnLst>
                                    <p:set>
                                      <p:cBhvr>
                                        <p:cTn id="12" dur="1" fill="hold">
                                          <p:stCondLst>
                                            <p:cond delay="0"/>
                                          </p:stCondLst>
                                        </p:cTn>
                                        <p:tgtEl>
                                          <p:spTgt spid="31"/>
                                        </p:tgtEl>
                                        <p:attrNameLst>
                                          <p:attrName>style.visibility</p:attrName>
                                        </p:attrNameLst>
                                      </p:cBhvr>
                                      <p:to>
                                        <p:strVal val="visible"/>
                                      </p:to>
                                    </p:set>
                                    <p:animEffect transition="in" filter="wipe(up)">
                                      <p:cBhvr>
                                        <p:cTn id="13" dur="500"/>
                                        <p:tgtEl>
                                          <p:spTgt spid="31"/>
                                        </p:tgtEl>
                                      </p:cBhvr>
                                    </p:animEffect>
                                  </p:childTnLst>
                                </p:cTn>
                              </p:par>
                            </p:childTnLst>
                          </p:cTn>
                        </p:par>
                        <p:par>
                          <p:cTn id="14" fill="hold">
                            <p:stCondLst>
                              <p:cond delay="1500"/>
                            </p:stCondLst>
                            <p:childTnLst>
                              <p:par>
                                <p:cTn id="15" presetID="22" presetClass="exit" presetSubtype="4" fill="hold" grpId="0" nodeType="afterEffect">
                                  <p:stCondLst>
                                    <p:cond delay="0"/>
                                  </p:stCondLst>
                                  <p:childTnLst>
                                    <p:animEffect transition="out" filter="wipe(down)">
                                      <p:cBhvr>
                                        <p:cTn id="16" dur="500"/>
                                        <p:tgtEl>
                                          <p:spTgt spid="13"/>
                                        </p:tgtEl>
                                      </p:cBhvr>
                                    </p:animEffect>
                                    <p:set>
                                      <p:cBhvr>
                                        <p:cTn id="17" dur="1" fill="hold">
                                          <p:stCondLst>
                                            <p:cond delay="499"/>
                                          </p:stCondLst>
                                        </p:cTn>
                                        <p:tgtEl>
                                          <p:spTgt spid="13"/>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21"/>
                                        </p:tgtEl>
                                      </p:cBhvr>
                                    </p:animEffect>
                                    <p:set>
                                      <p:cBhvr>
                                        <p:cTn id="20" dur="1" fill="hold">
                                          <p:stCondLst>
                                            <p:cond delay="499"/>
                                          </p:stCondLst>
                                        </p:cTn>
                                        <p:tgtEl>
                                          <p:spTgt spid="21"/>
                                        </p:tgtEl>
                                        <p:attrNameLst>
                                          <p:attrName>style.visibility</p:attrName>
                                        </p:attrNameLst>
                                      </p:cBhvr>
                                      <p:to>
                                        <p:strVal val="hidden"/>
                                      </p:to>
                                    </p:set>
                                  </p:childTnLst>
                                </p:cTn>
                              </p:par>
                            </p:childTnLst>
                          </p:cTn>
                        </p:par>
                        <p:par>
                          <p:cTn id="21" fill="hold">
                            <p:stCondLst>
                              <p:cond delay="2000"/>
                            </p:stCondLst>
                            <p:childTnLst>
                              <p:par>
                                <p:cTn id="22" presetID="22" presetClass="entr" presetSubtype="8" fill="hold" grpId="0" nodeType="afterEffect">
                                  <p:stCondLst>
                                    <p:cond delay="250"/>
                                  </p:stCondLst>
                                  <p:childTnLst>
                                    <p:set>
                                      <p:cBhvr>
                                        <p:cTn id="23" dur="1" fill="hold">
                                          <p:stCondLst>
                                            <p:cond delay="0"/>
                                          </p:stCondLst>
                                        </p:cTn>
                                        <p:tgtEl>
                                          <p:spTgt spid="36"/>
                                        </p:tgtEl>
                                        <p:attrNameLst>
                                          <p:attrName>style.visibility</p:attrName>
                                        </p:attrNameLst>
                                      </p:cBhvr>
                                      <p:to>
                                        <p:strVal val="visible"/>
                                      </p:to>
                                    </p:set>
                                    <p:animEffect transition="in" filter="wipe(left)">
                                      <p:cBhvr>
                                        <p:cTn id="24" dur="500"/>
                                        <p:tgtEl>
                                          <p:spTgt spid="36"/>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barn(outVertical)">
                                      <p:cBhvr>
                                        <p:cTn id="29" dur="1000"/>
                                        <p:tgtEl>
                                          <p:spTgt spid="3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0" nodeType="clickEffect">
                                  <p:stCondLst>
                                    <p:cond delay="0"/>
                                  </p:stCondLst>
                                  <p:childTnLst>
                                    <p:animEffect transition="out" filter="fade">
                                      <p:cBhvr>
                                        <p:cTn id="33" dur="500"/>
                                        <p:tgtEl>
                                          <p:spTgt spid="19"/>
                                        </p:tgtEl>
                                      </p:cBhvr>
                                    </p:animEffect>
                                    <p:set>
                                      <p:cBhvr>
                                        <p:cTn id="34" dur="1" fill="hold">
                                          <p:stCondLst>
                                            <p:cond delay="499"/>
                                          </p:stCondLst>
                                        </p:cTn>
                                        <p:tgtEl>
                                          <p:spTgt spid="19"/>
                                        </p:tgtEl>
                                        <p:attrNameLst>
                                          <p:attrName>style.visibility</p:attrName>
                                        </p:attrNameLst>
                                      </p:cBhvr>
                                      <p:to>
                                        <p:strVal val="hidden"/>
                                      </p:to>
                                    </p:set>
                                  </p:childTnLst>
                                </p:cTn>
                              </p:par>
                              <p:par>
                                <p:cTn id="35" presetID="10" presetClass="exit" presetSubtype="0" fill="hold" grpId="0" nodeType="withEffect">
                                  <p:stCondLst>
                                    <p:cond delay="250"/>
                                  </p:stCondLst>
                                  <p:childTnLst>
                                    <p:animEffect transition="out" filter="fade">
                                      <p:cBhvr>
                                        <p:cTn id="36" dur="1000"/>
                                        <p:tgtEl>
                                          <p:spTgt spid="8"/>
                                        </p:tgtEl>
                                      </p:cBhvr>
                                    </p:animEffect>
                                    <p:set>
                                      <p:cBhvr>
                                        <p:cTn id="37" dur="1" fill="hold">
                                          <p:stCondLst>
                                            <p:cond delay="999"/>
                                          </p:stCondLst>
                                        </p:cTn>
                                        <p:tgtEl>
                                          <p:spTgt spid="8"/>
                                        </p:tgtEl>
                                        <p:attrNameLst>
                                          <p:attrName>style.visibility</p:attrName>
                                        </p:attrNameLst>
                                      </p:cBhvr>
                                      <p:to>
                                        <p:strVal val="hidden"/>
                                      </p:to>
                                    </p:set>
                                  </p:childTnLst>
                                </p:cTn>
                              </p:par>
                            </p:childTnLst>
                          </p:cTn>
                        </p:par>
                        <p:par>
                          <p:cTn id="38" fill="hold">
                            <p:stCondLst>
                              <p:cond delay="1250"/>
                            </p:stCondLst>
                            <p:childTnLst>
                              <p:par>
                                <p:cTn id="39" presetID="22" presetClass="entr" presetSubtype="8" fill="hold" grpId="0" nodeType="afterEffect">
                                  <p:stCondLst>
                                    <p:cond delay="250"/>
                                  </p:stCondLst>
                                  <p:childTnLst>
                                    <p:set>
                                      <p:cBhvr>
                                        <p:cTn id="40" dur="1" fill="hold">
                                          <p:stCondLst>
                                            <p:cond delay="0"/>
                                          </p:stCondLst>
                                        </p:cTn>
                                        <p:tgtEl>
                                          <p:spTgt spid="34"/>
                                        </p:tgtEl>
                                        <p:attrNameLst>
                                          <p:attrName>style.visibility</p:attrName>
                                        </p:attrNameLst>
                                      </p:cBhvr>
                                      <p:to>
                                        <p:strVal val="visible"/>
                                      </p:to>
                                    </p:set>
                                    <p:animEffect transition="in" filter="wipe(left)">
                                      <p:cBhvr>
                                        <p:cTn id="41" dur="500"/>
                                        <p:tgtEl>
                                          <p:spTgt spid="34"/>
                                        </p:tgtEl>
                                      </p:cBhvr>
                                    </p:animEffect>
                                  </p:childTnLst>
                                </p:cTn>
                              </p:par>
                            </p:childTnLst>
                          </p:cTn>
                        </p:par>
                        <p:par>
                          <p:cTn id="42" fill="hold">
                            <p:stCondLst>
                              <p:cond delay="2000"/>
                            </p:stCondLst>
                            <p:childTnLst>
                              <p:par>
                                <p:cTn id="43" presetID="22" presetClass="entr" presetSubtype="8" fill="hold" grpId="0" nodeType="afterEffect">
                                  <p:stCondLst>
                                    <p:cond delay="250"/>
                                  </p:stCondLst>
                                  <p:childTnLst>
                                    <p:set>
                                      <p:cBhvr>
                                        <p:cTn id="44" dur="1" fill="hold">
                                          <p:stCondLst>
                                            <p:cond delay="0"/>
                                          </p:stCondLst>
                                        </p:cTn>
                                        <p:tgtEl>
                                          <p:spTgt spid="39"/>
                                        </p:tgtEl>
                                        <p:attrNameLst>
                                          <p:attrName>style.visibility</p:attrName>
                                        </p:attrNameLst>
                                      </p:cBhvr>
                                      <p:to>
                                        <p:strVal val="visible"/>
                                      </p:to>
                                    </p:set>
                                    <p:animEffect transition="in" filter="wipe(left)">
                                      <p:cBhvr>
                                        <p:cTn id="45" dur="500"/>
                                        <p:tgtEl>
                                          <p:spTgt spid="3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xit" presetSubtype="4" fill="hold" grpId="0" nodeType="clickEffect">
                                  <p:stCondLst>
                                    <p:cond delay="0"/>
                                  </p:stCondLst>
                                  <p:childTnLst>
                                    <p:animEffect transition="out" filter="wipe(down)">
                                      <p:cBhvr>
                                        <p:cTn id="49" dur="500"/>
                                        <p:tgtEl>
                                          <p:spTgt spid="14"/>
                                        </p:tgtEl>
                                      </p:cBhvr>
                                    </p:animEffect>
                                    <p:set>
                                      <p:cBhvr>
                                        <p:cTn id="50" dur="1" fill="hold">
                                          <p:stCondLst>
                                            <p:cond delay="499"/>
                                          </p:stCondLst>
                                        </p:cTn>
                                        <p:tgtEl>
                                          <p:spTgt spid="14"/>
                                        </p:tgtEl>
                                        <p:attrNameLst>
                                          <p:attrName>style.visibility</p:attrName>
                                        </p:attrNameLst>
                                      </p:cBhvr>
                                      <p:to>
                                        <p:strVal val="hidden"/>
                                      </p:to>
                                    </p:set>
                                  </p:childTnLst>
                                </p:cTn>
                              </p:par>
                            </p:childTnLst>
                          </p:cTn>
                        </p:par>
                        <p:par>
                          <p:cTn id="51" fill="hold">
                            <p:stCondLst>
                              <p:cond delay="500"/>
                            </p:stCondLst>
                            <p:childTnLst>
                              <p:par>
                                <p:cTn id="52" presetID="22" presetClass="entr" presetSubtype="8" fill="hold" grpId="0" nodeType="afterEffect">
                                  <p:stCondLst>
                                    <p:cond delay="250"/>
                                  </p:stCondLst>
                                  <p:childTnLst>
                                    <p:set>
                                      <p:cBhvr>
                                        <p:cTn id="53" dur="1" fill="hold">
                                          <p:stCondLst>
                                            <p:cond delay="0"/>
                                          </p:stCondLst>
                                        </p:cTn>
                                        <p:tgtEl>
                                          <p:spTgt spid="32"/>
                                        </p:tgtEl>
                                        <p:attrNameLst>
                                          <p:attrName>style.visibility</p:attrName>
                                        </p:attrNameLst>
                                      </p:cBhvr>
                                      <p:to>
                                        <p:strVal val="visible"/>
                                      </p:to>
                                    </p:set>
                                    <p:animEffect transition="in" filter="wipe(left)">
                                      <p:cBhvr>
                                        <p:cTn id="54" dur="500"/>
                                        <p:tgtEl>
                                          <p:spTgt spid="32"/>
                                        </p:tgtEl>
                                      </p:cBhvr>
                                    </p:animEffect>
                                  </p:childTnLst>
                                </p:cTn>
                              </p:par>
                              <p:par>
                                <p:cTn id="55" presetID="10" presetClass="exit" presetSubtype="0" fill="hold" grpId="0" nodeType="withEffect">
                                  <p:stCondLst>
                                    <p:cond delay="250"/>
                                  </p:stCondLst>
                                  <p:childTnLst>
                                    <p:animEffect transition="out" filter="fade">
                                      <p:cBhvr>
                                        <p:cTn id="56" dur="500"/>
                                        <p:tgtEl>
                                          <p:spTgt spid="10"/>
                                        </p:tgtEl>
                                      </p:cBhvr>
                                    </p:animEffect>
                                    <p:set>
                                      <p:cBhvr>
                                        <p:cTn id="57" dur="1" fill="hold">
                                          <p:stCondLst>
                                            <p:cond delay="499"/>
                                          </p:stCondLst>
                                        </p:cTn>
                                        <p:tgtEl>
                                          <p:spTgt spid="10"/>
                                        </p:tgtEl>
                                        <p:attrNameLst>
                                          <p:attrName>style.visibility</p:attrName>
                                        </p:attrNameLst>
                                      </p:cBhvr>
                                      <p:to>
                                        <p:strVal val="hidden"/>
                                      </p:to>
                                    </p:set>
                                  </p:childTnLst>
                                </p:cTn>
                              </p:par>
                            </p:childTnLst>
                          </p:cTn>
                        </p:par>
                        <p:par>
                          <p:cTn id="58" fill="hold">
                            <p:stCondLst>
                              <p:cond delay="1250"/>
                            </p:stCondLst>
                            <p:childTnLst>
                              <p:par>
                                <p:cTn id="59" presetID="10" presetClass="exit" presetSubtype="0" fill="hold" grpId="0" nodeType="afterEffect">
                                  <p:stCondLst>
                                    <p:cond delay="250"/>
                                  </p:stCondLst>
                                  <p:childTnLst>
                                    <p:animEffect transition="out" filter="fade">
                                      <p:cBhvr>
                                        <p:cTn id="60" dur="500"/>
                                        <p:tgtEl>
                                          <p:spTgt spid="20"/>
                                        </p:tgtEl>
                                      </p:cBhvr>
                                    </p:animEffect>
                                    <p:set>
                                      <p:cBhvr>
                                        <p:cTn id="61" dur="1" fill="hold">
                                          <p:stCondLst>
                                            <p:cond delay="499"/>
                                          </p:stCondLst>
                                        </p:cTn>
                                        <p:tgtEl>
                                          <p:spTgt spid="20"/>
                                        </p:tgtEl>
                                        <p:attrNameLst>
                                          <p:attrName>style.visibility</p:attrName>
                                        </p:attrNameLst>
                                      </p:cBhvr>
                                      <p:to>
                                        <p:strVal val="hidden"/>
                                      </p:to>
                                    </p:set>
                                  </p:childTnLst>
                                </p:cTn>
                              </p:par>
                              <p:par>
                                <p:cTn id="62" presetID="10" presetClass="entr" presetSubtype="0" fill="hold" grpId="0" nodeType="withEffect">
                                  <p:stCondLst>
                                    <p:cond delay="250"/>
                                  </p:stCondLst>
                                  <p:childTnLst>
                                    <p:set>
                                      <p:cBhvr>
                                        <p:cTn id="63" dur="1" fill="hold">
                                          <p:stCondLst>
                                            <p:cond delay="0"/>
                                          </p:stCondLst>
                                        </p:cTn>
                                        <p:tgtEl>
                                          <p:spTgt spid="7"/>
                                        </p:tgtEl>
                                        <p:attrNameLst>
                                          <p:attrName>style.visibility</p:attrName>
                                        </p:attrNameLst>
                                      </p:cBhvr>
                                      <p:to>
                                        <p:strVal val="visible"/>
                                      </p:to>
                                    </p:set>
                                    <p:animEffect transition="in" filter="fade">
                                      <p:cBhvr>
                                        <p:cTn id="6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3" grpId="0" animBg="1"/>
      <p:bldP spid="14" grpId="0" animBg="1"/>
      <p:bldP spid="19" grpId="0" animBg="1"/>
      <p:bldP spid="21" grpId="0" animBg="1"/>
      <p:bldP spid="32" grpId="0"/>
      <p:bldP spid="34" grpId="0"/>
      <p:bldP spid="36" grpId="0"/>
      <p:bldP spid="20" grpId="0" animBg="1"/>
      <p:bldP spid="38" grpId="0" animBg="1"/>
      <p:bldP spid="39" grpId="0"/>
      <p:bldP spid="4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連帯債務の応用例（浮気紛争）</a:t>
            </a:r>
            <a:r>
              <a:rPr lang="ja-JP" altLang="en-US" dirty="0" smtClean="0"/>
              <a:t>（</a:t>
            </a:r>
            <a:r>
              <a:rPr lang="en-US" altLang="ja-JP" dirty="0" smtClean="0"/>
              <a:t>3/3</a:t>
            </a:r>
            <a:r>
              <a:rPr lang="ja-JP" altLang="en-US" dirty="0" smtClean="0"/>
              <a:t>）</a:t>
            </a:r>
            <a:r>
              <a:rPr lang="en-US" altLang="ja-JP" dirty="0" smtClean="0"/>
              <a:t/>
            </a:r>
            <a:br>
              <a:rPr lang="en-US" altLang="ja-JP" dirty="0" smtClean="0"/>
            </a:br>
            <a:r>
              <a:rPr lang="ja-JP" altLang="en-US" sz="2700" dirty="0" smtClean="0"/>
              <a:t>最</a:t>
            </a:r>
            <a:r>
              <a:rPr lang="ja-JP" altLang="en-US" sz="2700" dirty="0"/>
              <a:t>一判平</a:t>
            </a:r>
            <a:r>
              <a:rPr lang="en-US" altLang="ja-JP" sz="2700" dirty="0"/>
              <a:t>6</a:t>
            </a:r>
            <a:r>
              <a:rPr lang="ja-JP" altLang="en-US" sz="2700" dirty="0"/>
              <a:t>・</a:t>
            </a:r>
            <a:r>
              <a:rPr lang="en-US" altLang="ja-JP" sz="2700" dirty="0"/>
              <a:t>11</a:t>
            </a:r>
            <a:r>
              <a:rPr lang="ja-JP" altLang="en-US" sz="2700" dirty="0"/>
              <a:t>・</a:t>
            </a:r>
            <a:r>
              <a:rPr lang="en-US" altLang="ja-JP" sz="2700" dirty="0"/>
              <a:t>24</a:t>
            </a:r>
            <a:r>
              <a:rPr lang="ja-JP" altLang="en-US" sz="2700" dirty="0"/>
              <a:t>判時</a:t>
            </a:r>
            <a:r>
              <a:rPr lang="en-US" altLang="ja-JP" sz="2700" dirty="0"/>
              <a:t>1514</a:t>
            </a:r>
            <a:r>
              <a:rPr lang="ja-JP" altLang="en-US" sz="2700" dirty="0"/>
              <a:t>号</a:t>
            </a:r>
            <a:r>
              <a:rPr lang="en-US" altLang="ja-JP" sz="2700" dirty="0"/>
              <a:t>82</a:t>
            </a:r>
            <a:r>
              <a:rPr lang="ja-JP" altLang="en-US" sz="2700" dirty="0" smtClean="0"/>
              <a:t>頁</a:t>
            </a:r>
            <a:r>
              <a:rPr lang="ja-JP" altLang="en-US" sz="2200" dirty="0" smtClean="0"/>
              <a:t>→</a:t>
            </a:r>
            <a:r>
              <a:rPr lang="ja-JP" altLang="en-US" sz="2200" dirty="0" smtClean="0">
                <a:hlinkClick r:id="rId2" action="ppaction://hlinksldjump"/>
              </a:rPr>
              <a:t>図解</a:t>
            </a:r>
            <a:r>
              <a:rPr lang="ja-JP" altLang="en-US" sz="2200" dirty="0" smtClean="0"/>
              <a:t>，</a:t>
            </a:r>
            <a:r>
              <a:rPr lang="ja-JP" altLang="en-US" sz="2200" dirty="0" smtClean="0">
                <a:hlinkClick r:id="rId3" action="ppaction://hlinksldjump"/>
              </a:rPr>
              <a:t>批判</a:t>
            </a:r>
            <a:r>
              <a:rPr lang="ja-JP" altLang="en-US" sz="2200" dirty="0" smtClean="0"/>
              <a:t>，</a:t>
            </a:r>
            <a:r>
              <a:rPr lang="ja-JP" altLang="en-US" sz="2200" dirty="0" smtClean="0">
                <a:hlinkClick r:id="rId4" action="ppaction://hlinksldjump"/>
              </a:rPr>
              <a:t>基本設例</a:t>
            </a:r>
            <a:endParaRPr kumimoji="1" lang="ja-JP" altLang="en-US" sz="2700" dirty="0"/>
          </a:p>
        </p:txBody>
      </p:sp>
      <p:sp>
        <p:nvSpPr>
          <p:cNvPr id="3" name="コンテンツ プレースホルダー 2"/>
          <p:cNvSpPr>
            <a:spLocks noGrp="1"/>
          </p:cNvSpPr>
          <p:nvPr>
            <p:ph idx="1"/>
          </p:nvPr>
        </p:nvSpPr>
        <p:spPr>
          <a:xfrm>
            <a:off x="457200" y="1484784"/>
            <a:ext cx="8229600" cy="4641379"/>
          </a:xfrm>
        </p:spPr>
        <p:txBody>
          <a:bodyPr>
            <a:noAutofit/>
          </a:bodyPr>
          <a:lstStyle/>
          <a:p>
            <a:r>
              <a:rPr lang="ja-JP" altLang="en-US" sz="1800" dirty="0"/>
              <a:t>民法</a:t>
            </a:r>
            <a:r>
              <a:rPr lang="en-US" altLang="ja-JP" sz="1800" dirty="0"/>
              <a:t>719</a:t>
            </a:r>
            <a:r>
              <a:rPr lang="ja-JP" altLang="en-US" sz="1800" dirty="0"/>
              <a:t>条所定の共同不法</a:t>
            </a:r>
            <a:r>
              <a:rPr lang="ja-JP" altLang="en-US" sz="1800" dirty="0" smtClean="0"/>
              <a:t>行為者が</a:t>
            </a:r>
            <a:r>
              <a:rPr lang="ja-JP" altLang="en-US" sz="1800" dirty="0"/>
              <a:t>負担する損害賠償債務は，</a:t>
            </a:r>
            <a:r>
              <a:rPr lang="ja-JP" altLang="en-US" sz="1800" b="1" dirty="0">
                <a:solidFill>
                  <a:srgbClr val="FF0000"/>
                </a:solidFill>
              </a:rPr>
              <a:t>いわゆる不真正連帯債務であって連帯債務ではない</a:t>
            </a:r>
            <a:r>
              <a:rPr lang="ja-JP" altLang="en-US" sz="1800" dirty="0"/>
              <a:t>から，その損害賠償債務については連帯債務に関する同法</a:t>
            </a:r>
            <a:r>
              <a:rPr lang="en-US" altLang="ja-JP" sz="1800" dirty="0"/>
              <a:t>437</a:t>
            </a:r>
            <a:r>
              <a:rPr lang="ja-JP" altLang="en-US" sz="1800" dirty="0"/>
              <a:t>条の規定は適用されないものと解するのが相当である（最高裁昭和</a:t>
            </a:r>
            <a:r>
              <a:rPr lang="en-US" altLang="ja-JP" sz="1800" dirty="0"/>
              <a:t>43</a:t>
            </a:r>
            <a:r>
              <a:rPr lang="ja-JP" altLang="en-US" sz="1800" dirty="0"/>
              <a:t>年（オ）第</a:t>
            </a:r>
            <a:r>
              <a:rPr lang="en-US" altLang="ja-JP" sz="1800" dirty="0"/>
              <a:t>431</a:t>
            </a:r>
            <a:r>
              <a:rPr lang="ja-JP" altLang="en-US" sz="1800" dirty="0"/>
              <a:t>号同</a:t>
            </a:r>
            <a:r>
              <a:rPr lang="en-US" altLang="ja-JP" sz="1800" dirty="0"/>
              <a:t>48</a:t>
            </a:r>
            <a:r>
              <a:rPr lang="ja-JP" altLang="en-US" sz="1800" dirty="0"/>
              <a:t>年</a:t>
            </a:r>
            <a:r>
              <a:rPr lang="en-US" altLang="ja-JP" sz="1800" dirty="0"/>
              <a:t>2</a:t>
            </a:r>
            <a:r>
              <a:rPr lang="ja-JP" altLang="en-US" sz="1800" dirty="0"/>
              <a:t>月</a:t>
            </a:r>
            <a:r>
              <a:rPr lang="en-US" altLang="ja-JP" sz="1800" dirty="0"/>
              <a:t>16</a:t>
            </a:r>
            <a:r>
              <a:rPr lang="ja-JP" altLang="en-US" sz="1800" dirty="0"/>
              <a:t>日第二小法廷判決・民集</a:t>
            </a:r>
            <a:r>
              <a:rPr lang="en-US" altLang="ja-JP" sz="1800" dirty="0"/>
              <a:t>27</a:t>
            </a:r>
            <a:r>
              <a:rPr lang="ja-JP" altLang="en-US" sz="1800" dirty="0"/>
              <a:t>巻</a:t>
            </a:r>
            <a:r>
              <a:rPr lang="en-US" altLang="ja-JP" sz="1800" dirty="0"/>
              <a:t>1</a:t>
            </a:r>
            <a:r>
              <a:rPr lang="ja-JP" altLang="en-US" sz="1800" dirty="0"/>
              <a:t>号</a:t>
            </a:r>
            <a:r>
              <a:rPr lang="en-US" altLang="ja-JP" sz="1800" dirty="0"/>
              <a:t>99</a:t>
            </a:r>
            <a:r>
              <a:rPr lang="ja-JP" altLang="en-US" sz="1800" dirty="0"/>
              <a:t>頁参照）</a:t>
            </a:r>
            <a:r>
              <a:rPr lang="ja-JP" altLang="en-US" sz="1800" dirty="0" smtClean="0"/>
              <a:t>。</a:t>
            </a:r>
            <a:endParaRPr lang="en-US" altLang="ja-JP" sz="1800" dirty="0" smtClean="0"/>
          </a:p>
          <a:p>
            <a:pPr lvl="1">
              <a:buClr>
                <a:srgbClr val="00B050"/>
              </a:buClr>
            </a:pPr>
            <a:r>
              <a:rPr lang="ja-JP" altLang="en-US" sz="1600" dirty="0"/>
              <a:t>←不真正連帯債務は，債務者間に主観的共同関係</a:t>
            </a:r>
            <a:r>
              <a:rPr lang="ja-JP" altLang="en-US" sz="1600" dirty="0" smtClean="0"/>
              <a:t>がない場合に生じるはずである。</a:t>
            </a:r>
            <a:endParaRPr lang="en-US" altLang="ja-JP" sz="1600" dirty="0" smtClean="0"/>
          </a:p>
          <a:p>
            <a:pPr lvl="1">
              <a:buClr>
                <a:srgbClr val="00B050"/>
              </a:buClr>
            </a:pPr>
            <a:r>
              <a:rPr lang="ja-JP" altLang="en-US" sz="1600" dirty="0" smtClean="0"/>
              <a:t>←不貞当事者間には主観的共同関係が存在しており，真正の連帯責任が生じる。</a:t>
            </a:r>
            <a:endParaRPr lang="en-US" altLang="ja-JP" sz="1600" dirty="0" smtClean="0"/>
          </a:p>
          <a:p>
            <a:r>
              <a:rPr lang="en-US" altLang="ja-JP" sz="1800" dirty="0" smtClean="0"/>
              <a:t>X</a:t>
            </a:r>
            <a:r>
              <a:rPr lang="ja-JP" altLang="en-US" sz="1800" dirty="0"/>
              <a:t>は，本件調停において，本件不法行為に基づく損害賠償債務のうち</a:t>
            </a:r>
            <a:r>
              <a:rPr lang="en-US" altLang="ja-JP" sz="1800" dirty="0"/>
              <a:t>A</a:t>
            </a:r>
            <a:r>
              <a:rPr lang="ja-JP" altLang="en-US" sz="1800" dirty="0"/>
              <a:t>の債務のみを免除したにすぎず，</a:t>
            </a:r>
            <a:r>
              <a:rPr lang="en-US" altLang="ja-JP" sz="1800" dirty="0"/>
              <a:t>Y</a:t>
            </a:r>
            <a:r>
              <a:rPr lang="ja-JP" altLang="en-US" sz="1800" dirty="0"/>
              <a:t>に対する関係では，後日その全額の賠償を請求する意思であったものというべきであり，本件調停による債務の免除は，</a:t>
            </a:r>
            <a:r>
              <a:rPr lang="en-US" altLang="ja-JP" sz="1800" b="1" dirty="0">
                <a:solidFill>
                  <a:srgbClr val="FF0000"/>
                </a:solidFill>
              </a:rPr>
              <a:t>Y</a:t>
            </a:r>
            <a:r>
              <a:rPr lang="ja-JP" altLang="en-US" sz="1800" b="1" dirty="0">
                <a:solidFill>
                  <a:srgbClr val="FF0000"/>
                </a:solidFill>
              </a:rPr>
              <a:t>に対してその債務を免除する意思を含むものではないから</a:t>
            </a:r>
            <a:r>
              <a:rPr lang="ja-JP" altLang="en-US" sz="1800" dirty="0"/>
              <a:t>，</a:t>
            </a:r>
            <a:r>
              <a:rPr lang="en-US" altLang="ja-JP" sz="1800" b="1" dirty="0">
                <a:solidFill>
                  <a:srgbClr val="FF0000"/>
                </a:solidFill>
              </a:rPr>
              <a:t>Y</a:t>
            </a:r>
            <a:r>
              <a:rPr lang="ja-JP" altLang="en-US" sz="1800" b="1" dirty="0">
                <a:solidFill>
                  <a:srgbClr val="FF0000"/>
                </a:solidFill>
              </a:rPr>
              <a:t>に対する関係では何らの効力を有しない</a:t>
            </a:r>
            <a:r>
              <a:rPr lang="ja-JP" altLang="en-US" sz="1800" dirty="0"/>
              <a:t>ものというべきである</a:t>
            </a:r>
            <a:r>
              <a:rPr lang="ja-JP" altLang="en-US" sz="1800" dirty="0" smtClean="0"/>
              <a:t>。</a:t>
            </a:r>
            <a:endParaRPr lang="en-US" altLang="ja-JP" sz="1800" dirty="0" smtClean="0"/>
          </a:p>
          <a:p>
            <a:pPr lvl="1">
              <a:buClr>
                <a:srgbClr val="00B050"/>
              </a:buClr>
            </a:pPr>
            <a:r>
              <a:rPr kumimoji="1" lang="ja-JP" altLang="en-US" sz="1600" dirty="0" smtClean="0"/>
              <a:t>←契約の相対効という基礎理論を無視した議論である。</a:t>
            </a:r>
            <a:endParaRPr kumimoji="1" lang="en-US" altLang="ja-JP" sz="1600" dirty="0" smtClean="0"/>
          </a:p>
          <a:p>
            <a:pPr lvl="1">
              <a:buClr>
                <a:srgbClr val="00B050"/>
              </a:buClr>
            </a:pPr>
            <a:r>
              <a:rPr lang="ja-JP" altLang="en-US" sz="1600" dirty="0" smtClean="0"/>
              <a:t>←</a:t>
            </a:r>
            <a:r>
              <a:rPr lang="en-US" altLang="ja-JP" sz="1600" dirty="0" smtClean="0"/>
              <a:t>X</a:t>
            </a:r>
            <a:r>
              <a:rPr lang="ja-JP" altLang="en-US" sz="1600" dirty="0" smtClean="0"/>
              <a:t>が</a:t>
            </a:r>
            <a:r>
              <a:rPr lang="en-US" altLang="ja-JP" sz="1600" dirty="0" smtClean="0"/>
              <a:t>Y</a:t>
            </a:r>
            <a:r>
              <a:rPr lang="ja-JP" altLang="en-US" sz="1600" dirty="0" smtClean="0"/>
              <a:t>に対して債務を免除する際に，第三者に影響を及ぼすという意思があっても，その意思自体は，第三者には影響を与えないはずである。</a:t>
            </a:r>
            <a:endParaRPr lang="en-US" altLang="ja-JP" sz="1600" dirty="0" smtClean="0"/>
          </a:p>
          <a:p>
            <a:pPr lvl="1">
              <a:buClr>
                <a:srgbClr val="00B050"/>
              </a:buClr>
            </a:pPr>
            <a:r>
              <a:rPr lang="ja-JP" altLang="en-US" sz="1600" dirty="0"/>
              <a:t>←</a:t>
            </a:r>
            <a:r>
              <a:rPr lang="ja-JP" altLang="en-US" sz="1600" dirty="0" smtClean="0"/>
              <a:t>免除の絶対的効力が生じるのは，付従性という客観的な事由に基づいて</a:t>
            </a:r>
            <a:r>
              <a:rPr lang="ja-JP" altLang="en-US" sz="1600" dirty="0"/>
              <a:t>いる。</a:t>
            </a:r>
            <a:endParaRPr kumimoji="1" lang="ja-JP" altLang="en-US" sz="1600" dirty="0"/>
          </a:p>
        </p:txBody>
      </p:sp>
      <p:sp>
        <p:nvSpPr>
          <p:cNvPr id="4" name="日付プレースホルダー 3"/>
          <p:cNvSpPr>
            <a:spLocks noGrp="1"/>
          </p:cNvSpPr>
          <p:nvPr>
            <p:ph type="dt" sz="half" idx="10"/>
          </p:nvPr>
        </p:nvSpPr>
        <p:spPr/>
        <p:txBody>
          <a:bodyPr/>
          <a:lstStyle/>
          <a:p>
            <a:r>
              <a:rPr kumimoji="1" lang="en-US" altLang="ja-JP" smtClean="0"/>
              <a:t>2014/7/1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39</a:t>
            </a:fld>
            <a:endParaRPr kumimoji="1" lang="ja-JP" altLang="en-US" dirty="0"/>
          </a:p>
        </p:txBody>
      </p:sp>
    </p:spTree>
    <p:extLst>
      <p:ext uri="{BB962C8B-B14F-4D97-AF65-F5344CB8AC3E}">
        <p14:creationId xmlns:p14="http://schemas.microsoft.com/office/powerpoint/2010/main" val="3230695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par>
                          <p:cTn id="13" fill="hold">
                            <p:stCondLst>
                              <p:cond delay="1000"/>
                            </p:stCondLst>
                            <p:childTnLst>
                              <p:par>
                                <p:cTn id="14" presetID="22" presetClass="entr" presetSubtype="8" fill="hold" grpId="0" nodeType="afterEffect">
                                  <p:stCondLst>
                                    <p:cond delay="25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up)">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left)">
                                      <p:cBhvr>
                                        <p:cTn id="26" dur="1000"/>
                                        <p:tgtEl>
                                          <p:spTgt spid="3">
                                            <p:txEl>
                                              <p:pRg st="4" end="4"/>
                                            </p:txEl>
                                          </p:spTgt>
                                        </p:tgtEl>
                                      </p:cBhvr>
                                    </p:animEffect>
                                  </p:childTnLst>
                                </p:cTn>
                              </p:par>
                            </p:childTnLst>
                          </p:cTn>
                        </p:par>
                        <p:par>
                          <p:cTn id="27" fill="hold">
                            <p:stCondLst>
                              <p:cond delay="1000"/>
                            </p:stCondLst>
                            <p:childTnLst>
                              <p:par>
                                <p:cTn id="28" presetID="22" presetClass="entr" presetSubtype="1" fill="hold" grpId="0" nodeType="afterEffect">
                                  <p:stCondLst>
                                    <p:cond delay="25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up)">
                                      <p:cBhvr>
                                        <p:cTn id="30" dur="1000"/>
                                        <p:tgtEl>
                                          <p:spTgt spid="3">
                                            <p:txEl>
                                              <p:pRg st="5" end="5"/>
                                            </p:txEl>
                                          </p:spTgt>
                                        </p:tgtEl>
                                      </p:cBhvr>
                                    </p:animEffect>
                                  </p:childTnLst>
                                </p:cTn>
                              </p:par>
                            </p:childTnLst>
                          </p:cTn>
                        </p:par>
                        <p:par>
                          <p:cTn id="31" fill="hold">
                            <p:stCondLst>
                              <p:cond delay="2250"/>
                            </p:stCondLst>
                            <p:childTnLst>
                              <p:par>
                                <p:cTn id="32" presetID="22" presetClass="entr" presetSubtype="8" fill="hold" grpId="0" nodeType="afterEffect">
                                  <p:stCondLst>
                                    <p:cond delay="25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left)">
                                      <p:cBhvr>
                                        <p:cTn id="3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多数当事者の債権・債務関係</a:t>
            </a:r>
            <a:endParaRPr kumimoji="1" lang="ja-JP" altLang="en-US" dirty="0"/>
          </a:p>
        </p:txBody>
      </p:sp>
      <p:sp>
        <p:nvSpPr>
          <p:cNvPr id="3" name="テキスト プレースホルダー 2"/>
          <p:cNvSpPr>
            <a:spLocks noGrp="1"/>
          </p:cNvSpPr>
          <p:nvPr>
            <p:ph type="body" idx="1"/>
          </p:nvPr>
        </p:nvSpPr>
        <p:spPr/>
        <p:txBody>
          <a:bodyPr anchor="ctr"/>
          <a:lstStyle/>
          <a:p>
            <a:pPr algn="ctr"/>
            <a:r>
              <a:rPr kumimoji="1" lang="ja-JP" altLang="en-US" dirty="0" smtClean="0"/>
              <a:t>概観・連帯債務</a:t>
            </a:r>
            <a:endParaRPr kumimoji="1" lang="ja-JP" altLang="en-US" dirty="0"/>
          </a:p>
        </p:txBody>
      </p:sp>
      <p:sp>
        <p:nvSpPr>
          <p:cNvPr id="4" name="コンテンツ プレースホルダー 3"/>
          <p:cNvSpPr>
            <a:spLocks noGrp="1"/>
          </p:cNvSpPr>
          <p:nvPr>
            <p:ph sz="half" idx="2"/>
          </p:nvPr>
        </p:nvSpPr>
        <p:spPr/>
        <p:txBody>
          <a:bodyPr>
            <a:normAutofit lnSpcReduction="10000"/>
          </a:bodyPr>
          <a:lstStyle/>
          <a:p>
            <a:r>
              <a:rPr kumimoji="1" lang="ja-JP" altLang="en-US" dirty="0" smtClean="0"/>
              <a:t>概観</a:t>
            </a:r>
            <a:endParaRPr kumimoji="1" lang="en-US" altLang="ja-JP" dirty="0" smtClean="0"/>
          </a:p>
          <a:p>
            <a:pPr lvl="1"/>
            <a:r>
              <a:rPr lang="ja-JP" altLang="en-US" dirty="0"/>
              <a:t>可分</a:t>
            </a:r>
            <a:r>
              <a:rPr lang="ja-JP" altLang="en-US" dirty="0" smtClean="0"/>
              <a:t>債権・債務</a:t>
            </a:r>
            <a:endParaRPr lang="en-US" altLang="ja-JP" dirty="0" smtClean="0"/>
          </a:p>
          <a:p>
            <a:pPr lvl="1"/>
            <a:r>
              <a:rPr kumimoji="1" lang="ja-JP" altLang="en-US" dirty="0" smtClean="0"/>
              <a:t>不可分債権・不可分債務</a:t>
            </a:r>
            <a:endParaRPr kumimoji="1" lang="en-US" altLang="ja-JP" dirty="0" smtClean="0"/>
          </a:p>
          <a:p>
            <a:r>
              <a:rPr lang="ja-JP" altLang="en-US" dirty="0"/>
              <a:t>連帯</a:t>
            </a:r>
            <a:r>
              <a:rPr lang="ja-JP" altLang="en-US" dirty="0" smtClean="0"/>
              <a:t>債務</a:t>
            </a:r>
            <a:endParaRPr lang="en-US" altLang="ja-JP" dirty="0" smtClean="0"/>
          </a:p>
          <a:p>
            <a:pPr lvl="1"/>
            <a:r>
              <a:rPr kumimoji="1" lang="ja-JP" altLang="en-US" dirty="0"/>
              <a:t>連帯債務と</a:t>
            </a:r>
            <a:r>
              <a:rPr kumimoji="1" lang="ja-JP" altLang="en-US" dirty="0" smtClean="0"/>
              <a:t>は</a:t>
            </a:r>
            <a:r>
              <a:rPr kumimoji="1" lang="ja-JP" altLang="en-US" dirty="0"/>
              <a:t>何</a:t>
            </a:r>
            <a:r>
              <a:rPr kumimoji="1" lang="ja-JP" altLang="en-US" dirty="0" smtClean="0"/>
              <a:t>か？</a:t>
            </a:r>
            <a:endParaRPr kumimoji="1" lang="en-US" altLang="ja-JP" dirty="0" smtClean="0"/>
          </a:p>
          <a:p>
            <a:pPr lvl="2"/>
            <a:r>
              <a:rPr lang="ja-JP" altLang="en-US" dirty="0" smtClean="0"/>
              <a:t>債務と保証との区別</a:t>
            </a:r>
            <a:endParaRPr lang="en-US" altLang="ja-JP" dirty="0" smtClean="0"/>
          </a:p>
          <a:p>
            <a:pPr lvl="2"/>
            <a:r>
              <a:rPr lang="ja-JP" altLang="en-US" dirty="0" smtClean="0"/>
              <a:t>連帯債務の構造</a:t>
            </a:r>
            <a:endParaRPr lang="en-US" altLang="ja-JP" dirty="0" smtClean="0"/>
          </a:p>
          <a:p>
            <a:pPr lvl="2"/>
            <a:r>
              <a:rPr lang="ja-JP" altLang="en-US" dirty="0" smtClean="0"/>
              <a:t>全額弁済でどうなる？</a:t>
            </a:r>
            <a:endParaRPr lang="en-US" altLang="ja-JP" dirty="0" smtClean="0"/>
          </a:p>
          <a:p>
            <a:pPr lvl="1"/>
            <a:r>
              <a:rPr kumimoji="1" lang="ja-JP" altLang="en-US" dirty="0" smtClean="0"/>
              <a:t>絶対的効力と相対的効力</a:t>
            </a:r>
            <a:endParaRPr kumimoji="1" lang="en-US" altLang="ja-JP" dirty="0" smtClean="0"/>
          </a:p>
          <a:p>
            <a:pPr lvl="2"/>
            <a:r>
              <a:rPr lang="ja-JP" altLang="en-US" dirty="0" smtClean="0"/>
              <a:t>分類</a:t>
            </a:r>
            <a:endParaRPr lang="en-US" altLang="ja-JP" dirty="0" smtClean="0"/>
          </a:p>
          <a:p>
            <a:pPr lvl="2"/>
            <a:r>
              <a:rPr kumimoji="1" lang="ja-JP" altLang="en-US" dirty="0" smtClean="0"/>
              <a:t>事例</a:t>
            </a:r>
            <a:r>
              <a:rPr lang="ja-JP" altLang="en-US" dirty="0"/>
              <a:t>ごと</a:t>
            </a:r>
            <a:r>
              <a:rPr lang="ja-JP" altLang="en-US" dirty="0" smtClean="0"/>
              <a:t>の説明</a:t>
            </a:r>
            <a:endParaRPr kumimoji="1" lang="ja-JP" altLang="en-US" dirty="0"/>
          </a:p>
        </p:txBody>
      </p:sp>
      <p:sp>
        <p:nvSpPr>
          <p:cNvPr id="5" name="テキスト プレースホルダー 4"/>
          <p:cNvSpPr>
            <a:spLocks noGrp="1"/>
          </p:cNvSpPr>
          <p:nvPr>
            <p:ph type="body" sz="quarter" idx="3"/>
          </p:nvPr>
        </p:nvSpPr>
        <p:spPr/>
        <p:txBody>
          <a:bodyPr anchor="ctr"/>
          <a:lstStyle/>
          <a:p>
            <a:pPr algn="ctr"/>
            <a:r>
              <a:rPr kumimoji="1" lang="ja-JP" altLang="en-US" dirty="0" smtClean="0"/>
              <a:t>保証</a:t>
            </a:r>
            <a:endParaRPr kumimoji="1" lang="ja-JP" altLang="en-US" dirty="0"/>
          </a:p>
        </p:txBody>
      </p:sp>
      <p:sp>
        <p:nvSpPr>
          <p:cNvPr id="6" name="コンテンツ プレースホルダー 5"/>
          <p:cNvSpPr>
            <a:spLocks noGrp="1"/>
          </p:cNvSpPr>
          <p:nvPr>
            <p:ph sz="quarter" idx="4"/>
          </p:nvPr>
        </p:nvSpPr>
        <p:spPr/>
        <p:txBody>
          <a:bodyPr>
            <a:normAutofit fontScale="92500" lnSpcReduction="10000"/>
          </a:bodyPr>
          <a:lstStyle/>
          <a:p>
            <a:r>
              <a:rPr kumimoji="1" lang="ja-JP" altLang="en-US" dirty="0" smtClean="0"/>
              <a:t>保証</a:t>
            </a:r>
            <a:endParaRPr kumimoji="1" lang="en-US" altLang="ja-JP" dirty="0" smtClean="0"/>
          </a:p>
          <a:p>
            <a:pPr lvl="1"/>
            <a:r>
              <a:rPr lang="ja-JP" altLang="en-US" dirty="0"/>
              <a:t>保証と</a:t>
            </a:r>
            <a:r>
              <a:rPr lang="ja-JP" altLang="en-US" dirty="0" smtClean="0"/>
              <a:t>は何か？</a:t>
            </a:r>
            <a:endParaRPr lang="en-US" altLang="ja-JP" dirty="0" smtClean="0"/>
          </a:p>
          <a:p>
            <a:pPr lvl="2"/>
            <a:r>
              <a:rPr kumimoji="1" lang="ja-JP" altLang="en-US" dirty="0" smtClean="0"/>
              <a:t>債務か，責任か？</a:t>
            </a:r>
            <a:endParaRPr kumimoji="1" lang="en-US" altLang="ja-JP" dirty="0" smtClean="0"/>
          </a:p>
          <a:p>
            <a:pPr lvl="1"/>
            <a:r>
              <a:rPr lang="ja-JP" altLang="en-US" dirty="0" smtClean="0"/>
              <a:t>保証契約</a:t>
            </a:r>
            <a:r>
              <a:rPr lang="ja-JP" altLang="en-US" dirty="0"/>
              <a:t>と</a:t>
            </a:r>
            <a:r>
              <a:rPr lang="ja-JP" altLang="en-US" dirty="0" smtClean="0"/>
              <a:t>は何か</a:t>
            </a:r>
            <a:endParaRPr lang="en-US" altLang="ja-JP" dirty="0" smtClean="0"/>
          </a:p>
          <a:p>
            <a:pPr lvl="2"/>
            <a:r>
              <a:rPr kumimoji="1" lang="ja-JP" altLang="en-US" dirty="0" smtClean="0"/>
              <a:t>書面性の要求</a:t>
            </a:r>
            <a:endParaRPr kumimoji="1" lang="en-US" altLang="ja-JP" dirty="0" smtClean="0"/>
          </a:p>
          <a:p>
            <a:pPr lvl="2"/>
            <a:r>
              <a:rPr lang="ja-JP" altLang="en-US" dirty="0" smtClean="0"/>
              <a:t>債権者・保証人間契約</a:t>
            </a:r>
            <a:endParaRPr lang="en-US" altLang="ja-JP" dirty="0" smtClean="0"/>
          </a:p>
          <a:p>
            <a:pPr lvl="2"/>
            <a:r>
              <a:rPr kumimoji="1" lang="ja-JP" altLang="en-US" dirty="0" smtClean="0"/>
              <a:t>債務者・保証人間契約</a:t>
            </a:r>
            <a:endParaRPr kumimoji="1" lang="en-US" altLang="ja-JP" dirty="0" smtClean="0"/>
          </a:p>
          <a:p>
            <a:pPr lvl="1"/>
            <a:r>
              <a:rPr lang="ja-JP" altLang="en-US" dirty="0"/>
              <a:t>保証人</a:t>
            </a:r>
            <a:r>
              <a:rPr lang="ja-JP" altLang="en-US" dirty="0" smtClean="0"/>
              <a:t>の</a:t>
            </a:r>
            <a:r>
              <a:rPr lang="ja-JP" altLang="en-US" dirty="0"/>
              <a:t>保護</a:t>
            </a:r>
            <a:endParaRPr kumimoji="1" lang="en-US" altLang="ja-JP" dirty="0" smtClean="0"/>
          </a:p>
          <a:p>
            <a:pPr lvl="2"/>
            <a:r>
              <a:rPr kumimoji="1" lang="ja-JP" altLang="en-US" dirty="0" smtClean="0"/>
              <a:t>付従性</a:t>
            </a:r>
            <a:endParaRPr kumimoji="1" lang="en-US" altLang="ja-JP" dirty="0" smtClean="0"/>
          </a:p>
          <a:p>
            <a:pPr lvl="2"/>
            <a:r>
              <a:rPr lang="ja-JP" altLang="en-US" dirty="0" smtClean="0"/>
              <a:t>共同保証人の分別</a:t>
            </a:r>
            <a:r>
              <a:rPr lang="ja-JP" altLang="en-US" dirty="0"/>
              <a:t>の利益</a:t>
            </a:r>
            <a:endParaRPr kumimoji="1" lang="en-US" altLang="ja-JP" dirty="0" smtClean="0"/>
          </a:p>
          <a:p>
            <a:pPr lvl="2"/>
            <a:r>
              <a:rPr kumimoji="1" lang="ja-JP" altLang="en-US" dirty="0" smtClean="0"/>
              <a:t>求償権</a:t>
            </a:r>
            <a:endParaRPr kumimoji="1" lang="en-US" altLang="ja-JP" dirty="0" smtClean="0"/>
          </a:p>
          <a:p>
            <a:pPr lvl="2"/>
            <a:r>
              <a:rPr lang="ja-JP" altLang="en-US" dirty="0" smtClean="0"/>
              <a:t>債権者の</a:t>
            </a:r>
            <a:r>
              <a:rPr lang="ja-JP" altLang="en-US" dirty="0"/>
              <a:t>担保保存義務</a:t>
            </a:r>
            <a:endParaRPr kumimoji="1" lang="en-US" altLang="ja-JP" dirty="0" smtClean="0"/>
          </a:p>
          <a:p>
            <a:pPr lvl="2"/>
            <a:endParaRPr kumimoji="1" lang="ja-JP" altLang="en-US" dirty="0"/>
          </a:p>
        </p:txBody>
      </p:sp>
      <p:sp>
        <p:nvSpPr>
          <p:cNvPr id="7" name="日付プレースホルダー 6"/>
          <p:cNvSpPr>
            <a:spLocks noGrp="1"/>
          </p:cNvSpPr>
          <p:nvPr>
            <p:ph type="dt" sz="half" idx="10"/>
          </p:nvPr>
        </p:nvSpPr>
        <p:spPr/>
        <p:txBody>
          <a:bodyPr/>
          <a:lstStyle/>
          <a:p>
            <a:r>
              <a:rPr kumimoji="1" lang="en-US" altLang="ja-JP" smtClean="0"/>
              <a:t>2014/7/8</a:t>
            </a:r>
            <a:endParaRPr kumimoji="1" lang="ja-JP" altLang="en-US"/>
          </a:p>
        </p:txBody>
      </p:sp>
      <p:sp>
        <p:nvSpPr>
          <p:cNvPr id="8" name="フッター プレースホルダー 7"/>
          <p:cNvSpPr>
            <a:spLocks noGrp="1"/>
          </p:cNvSpPr>
          <p:nvPr>
            <p:ph type="ftr" sz="quarter" idx="11"/>
          </p:nvPr>
        </p:nvSpPr>
        <p:spPr/>
        <p:txBody>
          <a:bodyPr/>
          <a:lstStyle/>
          <a:p>
            <a:r>
              <a:rPr lang="en-US" altLang="ja-JP" smtClean="0"/>
              <a:t>Lecture on Obligation 2014</a:t>
            </a:r>
            <a:endParaRPr lang="ja-JP" altLang="en-US" dirty="0" smtClean="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715690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kumimoji="1" lang="ja-JP" altLang="en-US" dirty="0" smtClean="0"/>
              <a:t>求償の要件としての</a:t>
            </a:r>
            <a:r>
              <a:rPr kumimoji="1" lang="en-US" altLang="ja-JP" dirty="0" smtClean="0"/>
              <a:t/>
            </a:r>
            <a:br>
              <a:rPr kumimoji="1" lang="en-US" altLang="ja-JP" dirty="0" smtClean="0"/>
            </a:br>
            <a:r>
              <a:rPr lang="ja-JP" altLang="en-US" dirty="0" smtClean="0"/>
              <a:t>事前・事後の通知</a:t>
            </a:r>
            <a:endParaRPr kumimoji="1" lang="ja-JP" altLang="en-US" dirty="0"/>
          </a:p>
        </p:txBody>
      </p:sp>
      <p:sp>
        <p:nvSpPr>
          <p:cNvPr id="8" name="サブタイトル 7"/>
          <p:cNvSpPr>
            <a:spLocks noGrp="1"/>
          </p:cNvSpPr>
          <p:nvPr>
            <p:ph type="subTitle" idx="1"/>
          </p:nvPr>
        </p:nvSpPr>
        <p:spPr/>
        <p:txBody>
          <a:bodyPr/>
          <a:lstStyle/>
          <a:p>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2014/7/8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40</a:t>
            </a:fld>
            <a:endParaRPr kumimoji="1" lang="ja-JP" altLang="en-US"/>
          </a:p>
        </p:txBody>
      </p:sp>
    </p:spTree>
    <p:extLst>
      <p:ext uri="{BB962C8B-B14F-4D97-AF65-F5344CB8AC3E}">
        <p14:creationId xmlns:p14="http://schemas.microsoft.com/office/powerpoint/2010/main" val="35833966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求償の要件としての　</a:t>
            </a:r>
            <a:r>
              <a:rPr lang="ja-JP" altLang="en-US" sz="2800" dirty="0"/>
              <a:t>→</a:t>
            </a:r>
            <a:r>
              <a:rPr lang="ja-JP" altLang="en-US" sz="2800" dirty="0">
                <a:hlinkClick r:id="rId2" action="ppaction://hlinksldjump"/>
              </a:rPr>
              <a:t>保証の場合の条文</a:t>
            </a:r>
            <a:r>
              <a:rPr lang="en-US" altLang="ja-JP" dirty="0"/>
              <a:t/>
            </a:r>
            <a:br>
              <a:rPr lang="en-US" altLang="ja-JP" dirty="0"/>
            </a:br>
            <a:r>
              <a:rPr lang="ja-JP" altLang="en-US" dirty="0"/>
              <a:t>事前・事後の通知の要件（条文）</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41</a:t>
            </a:fld>
            <a:endParaRPr kumimoji="1" lang="ja-JP" altLang="en-US"/>
          </a:p>
        </p:txBody>
      </p:sp>
      <p:sp>
        <p:nvSpPr>
          <p:cNvPr id="6" name="コンテンツ プレースホルダー 6"/>
          <p:cNvSpPr txBox="1">
            <a:spLocks/>
          </p:cNvSpPr>
          <p:nvPr/>
        </p:nvSpPr>
        <p:spPr>
          <a:xfrm>
            <a:off x="457200" y="1600200"/>
            <a:ext cx="5266928"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000" b="1" smtClean="0"/>
              <a:t>第</a:t>
            </a:r>
            <a:r>
              <a:rPr lang="en-US" altLang="ja-JP" sz="2000" b="1" smtClean="0"/>
              <a:t>443</a:t>
            </a:r>
            <a:r>
              <a:rPr lang="ja-JP" altLang="en-US" sz="2000" b="1" smtClean="0"/>
              <a:t>条</a:t>
            </a:r>
            <a:r>
              <a:rPr lang="ja-JP" altLang="en-US" sz="2000" smtClean="0"/>
              <a:t>（通知を怠った連帯債務者の求償の制限）</a:t>
            </a:r>
            <a:endParaRPr lang="en-US" altLang="ja-JP" sz="2000" smtClean="0"/>
          </a:p>
          <a:p>
            <a:pPr lvl="1"/>
            <a:r>
              <a:rPr lang="ja-JP" altLang="en-US" sz="1800" smtClean="0"/>
              <a:t>①</a:t>
            </a:r>
            <a:r>
              <a:rPr lang="en-US" altLang="ja-JP" sz="1800" smtClean="0"/>
              <a:t>〔</a:t>
            </a:r>
            <a:r>
              <a:rPr lang="ja-JP" altLang="en-US" sz="1800" b="1" smtClean="0"/>
              <a:t>事前通知</a:t>
            </a:r>
            <a:r>
              <a:rPr lang="en-US" altLang="ja-JP" sz="1800" smtClean="0"/>
              <a:t>〕</a:t>
            </a:r>
            <a:r>
              <a:rPr lang="ja-JP" altLang="en-US" sz="1800" smtClean="0"/>
              <a:t>連帯債務者の</a:t>
            </a:r>
            <a:r>
              <a:rPr lang="en-US" altLang="ja-JP" sz="1800" smtClean="0"/>
              <a:t>1</a:t>
            </a:r>
            <a:r>
              <a:rPr lang="ja-JP" altLang="en-US" sz="1800" smtClean="0"/>
              <a:t>人が債権者から履行の請求を受けたことを他の連帯債務者に通知 しないで弁済をし，その他自己の財産をもって共同の免責を得た場合において，</a:t>
            </a:r>
            <a:endParaRPr lang="en-US" altLang="ja-JP" sz="1800" smtClean="0"/>
          </a:p>
          <a:p>
            <a:pPr lvl="1"/>
            <a:r>
              <a:rPr lang="ja-JP" altLang="en-US" sz="1800" smtClean="0"/>
              <a:t>他の連帯債務者は，債権者に対抗することができる事由を有していたときは，そ の負担部分について，その事由をもってその免責を得た連帯債務者に対抗することができる。</a:t>
            </a:r>
            <a:endParaRPr lang="en-US" altLang="ja-JP" sz="1800" smtClean="0"/>
          </a:p>
          <a:p>
            <a:pPr lvl="1"/>
            <a:r>
              <a:rPr lang="ja-JP" altLang="en-US" sz="1800" smtClean="0"/>
              <a:t>この場合において，相殺をもってその免責を得た連帯債務者に対抗 したときは，過失のある連帯債務者は，債権者に対し，相殺によって消滅すべきであった債務の履行を請求することができる。</a:t>
            </a:r>
            <a:endParaRPr lang="en-US" altLang="ja-JP" sz="1800" dirty="0"/>
          </a:p>
        </p:txBody>
      </p:sp>
      <p:sp>
        <p:nvSpPr>
          <p:cNvPr id="7" name="コンテンツ プレースホルダー 1"/>
          <p:cNvSpPr txBox="1">
            <a:spLocks/>
          </p:cNvSpPr>
          <p:nvPr/>
        </p:nvSpPr>
        <p:spPr>
          <a:xfrm>
            <a:off x="5940152" y="1600200"/>
            <a:ext cx="2746648"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5113" lvl="1" indent="-265113"/>
            <a:r>
              <a:rPr lang="ja-JP" altLang="en-US" sz="1800" dirty="0" smtClean="0"/>
              <a:t>②</a:t>
            </a:r>
            <a:r>
              <a:rPr lang="en-US" altLang="ja-JP" sz="1800" dirty="0" smtClean="0"/>
              <a:t>〔</a:t>
            </a:r>
            <a:r>
              <a:rPr lang="ja-JP" altLang="en-US" sz="1800" b="1" dirty="0" smtClean="0"/>
              <a:t>事後通知</a:t>
            </a:r>
            <a:r>
              <a:rPr lang="en-US" altLang="ja-JP" sz="1800" dirty="0" smtClean="0"/>
              <a:t>〕</a:t>
            </a:r>
            <a:r>
              <a:rPr lang="ja-JP" altLang="en-US" sz="1800" dirty="0" smtClean="0"/>
              <a:t>連帯債務者の</a:t>
            </a:r>
            <a:r>
              <a:rPr lang="en-US" altLang="ja-JP" sz="1800" dirty="0" smtClean="0"/>
              <a:t>1</a:t>
            </a:r>
            <a:r>
              <a:rPr lang="ja-JP" altLang="en-US" sz="1800" dirty="0" smtClean="0"/>
              <a:t>人が弁 済をし，その他自己の財産をもって共同の免責を得たことを他の連帯債務者に通知することを怠ったため，</a:t>
            </a:r>
            <a:endParaRPr lang="en-US" altLang="ja-JP" sz="1800" dirty="0" smtClean="0"/>
          </a:p>
          <a:p>
            <a:pPr marL="265113" lvl="1" indent="-265113"/>
            <a:r>
              <a:rPr lang="ja-JP" altLang="en-US" sz="1800" dirty="0" smtClean="0"/>
              <a:t>他の連帯債務者が善意で弁済をし，その他有償の行為 をもって免責を得たときは，</a:t>
            </a:r>
            <a:endParaRPr lang="en-US" altLang="ja-JP" sz="1800" dirty="0" smtClean="0"/>
          </a:p>
          <a:p>
            <a:pPr marL="265113" lvl="1" indent="-265113"/>
            <a:r>
              <a:rPr lang="ja-JP" altLang="en-US" sz="1800" dirty="0" smtClean="0"/>
              <a:t>その免責を得た連帯債務者は，自己の弁済その他免責のためにした行為を有効であったものとみなすことができる。</a:t>
            </a:r>
            <a:endParaRPr lang="ja-JP" altLang="en-US" sz="1800" dirty="0"/>
          </a:p>
        </p:txBody>
      </p:sp>
    </p:spTree>
    <p:extLst>
      <p:ext uri="{BB962C8B-B14F-4D97-AF65-F5344CB8AC3E}">
        <p14:creationId xmlns:p14="http://schemas.microsoft.com/office/powerpoint/2010/main" val="180226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1500"/>
                                        <p:tgtEl>
                                          <p:spTgt spid="6">
                                            <p:txEl>
                                              <p:pRg st="1" end="1"/>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wipe(up)">
                                      <p:cBhvr>
                                        <p:cTn id="11" dur="1500"/>
                                        <p:tgtEl>
                                          <p:spTgt spid="6">
                                            <p:txEl>
                                              <p:pRg st="2" end="2"/>
                                            </p:txEl>
                                          </p:spTgt>
                                        </p:tgtEl>
                                      </p:cBhvr>
                                    </p:animEffect>
                                  </p:childTnLst>
                                </p:cTn>
                              </p:par>
                            </p:childTnLst>
                          </p:cTn>
                        </p:par>
                        <p:par>
                          <p:cTn id="12" fill="hold">
                            <p:stCondLst>
                              <p:cond delay="3500"/>
                            </p:stCondLst>
                            <p:childTnLst>
                              <p:par>
                                <p:cTn id="13" presetID="22" presetClass="entr" presetSubtype="1" fill="hold" grpId="0" nodeType="afterEffect">
                                  <p:stCondLst>
                                    <p:cond delay="50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wipe(up)">
                                      <p:cBhvr>
                                        <p:cTn id="15" dur="1500"/>
                                        <p:tgtEl>
                                          <p:spTgt spid="6">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wipe(up)">
                                      <p:cBhvr>
                                        <p:cTn id="20" dur="1000"/>
                                        <p:tgtEl>
                                          <p:spTgt spid="7">
                                            <p:txEl>
                                              <p:pRg st="0" end="0"/>
                                            </p:txEl>
                                          </p:spTgt>
                                        </p:tgtEl>
                                      </p:cBhvr>
                                    </p:animEffect>
                                  </p:childTnLst>
                                </p:cTn>
                              </p:par>
                            </p:childTnLst>
                          </p:cTn>
                        </p:par>
                        <p:par>
                          <p:cTn id="21" fill="hold">
                            <p:stCondLst>
                              <p:cond delay="1000"/>
                            </p:stCondLst>
                            <p:childTnLst>
                              <p:par>
                                <p:cTn id="22" presetID="22" presetClass="entr" presetSubtype="1" fill="hold" grpId="0" nodeType="afterEffect">
                                  <p:stCondLst>
                                    <p:cond delay="500"/>
                                  </p:stCondLst>
                                  <p:childTnLst>
                                    <p:set>
                                      <p:cBhvr>
                                        <p:cTn id="23" dur="1" fill="hold">
                                          <p:stCondLst>
                                            <p:cond delay="0"/>
                                          </p:stCondLst>
                                        </p:cTn>
                                        <p:tgtEl>
                                          <p:spTgt spid="7">
                                            <p:txEl>
                                              <p:pRg st="1" end="1"/>
                                            </p:txEl>
                                          </p:spTgt>
                                        </p:tgtEl>
                                        <p:attrNameLst>
                                          <p:attrName>style.visibility</p:attrName>
                                        </p:attrNameLst>
                                      </p:cBhvr>
                                      <p:to>
                                        <p:strVal val="visible"/>
                                      </p:to>
                                    </p:set>
                                    <p:animEffect transition="in" filter="wipe(up)">
                                      <p:cBhvr>
                                        <p:cTn id="24" dur="1000"/>
                                        <p:tgtEl>
                                          <p:spTgt spid="7">
                                            <p:txEl>
                                              <p:pRg st="1" end="1"/>
                                            </p:txEl>
                                          </p:spTgt>
                                        </p:tgtEl>
                                      </p:cBhvr>
                                    </p:animEffect>
                                  </p:childTnLst>
                                </p:cTn>
                              </p:par>
                            </p:childTnLst>
                          </p:cTn>
                        </p:par>
                        <p:par>
                          <p:cTn id="25" fill="hold">
                            <p:stCondLst>
                              <p:cond delay="2500"/>
                            </p:stCondLst>
                            <p:childTnLst>
                              <p:par>
                                <p:cTn id="26" presetID="22" presetClass="entr" presetSubtype="1" fill="hold" grpId="0" nodeType="afterEffect">
                                  <p:stCondLst>
                                    <p:cond delay="50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wipe(up)">
                                      <p:cBhvr>
                                        <p:cTn id="28"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保証の場合の求償の要件としての</a:t>
            </a:r>
            <a:r>
              <a:rPr lang="en-US" altLang="ja-JP" dirty="0"/>
              <a:t/>
            </a:r>
            <a:br>
              <a:rPr lang="en-US" altLang="ja-JP" dirty="0"/>
            </a:br>
            <a:r>
              <a:rPr lang="ja-JP" altLang="en-US" dirty="0"/>
              <a:t>事前・事後の通知の</a:t>
            </a:r>
            <a:r>
              <a:rPr lang="ja-JP" altLang="en-US" dirty="0"/>
              <a:t>要件</a:t>
            </a:r>
            <a:r>
              <a:rPr lang="ja-JP" altLang="en-US" sz="2200" dirty="0"/>
              <a:t>←</a:t>
            </a:r>
            <a:r>
              <a:rPr lang="ja-JP" altLang="en-US" sz="2200" dirty="0">
                <a:hlinkClick r:id="rId2" action="ppaction://hlinksldjump"/>
              </a:rPr>
              <a:t>連帯債務者の</a:t>
            </a:r>
            <a:r>
              <a:rPr lang="ja-JP" altLang="en-US" sz="2200" dirty="0" smtClean="0">
                <a:hlinkClick r:id="rId2" action="ppaction://hlinksldjump"/>
              </a:rPr>
              <a:t>場合</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42</a:t>
            </a:fld>
            <a:endParaRPr kumimoji="1" lang="ja-JP" altLang="en-US"/>
          </a:p>
        </p:txBody>
      </p:sp>
      <p:sp>
        <p:nvSpPr>
          <p:cNvPr id="6" name="コンテンツ プレースホルダー 2"/>
          <p:cNvSpPr txBox="1">
            <a:spLocks/>
          </p:cNvSpPr>
          <p:nvPr/>
        </p:nvSpPr>
        <p:spPr>
          <a:xfrm>
            <a:off x="457200" y="1600200"/>
            <a:ext cx="8229600" cy="4525963"/>
          </a:xfrm>
          <a:prstGeom prst="rect">
            <a:avLst/>
          </a:prstGeom>
        </p:spPr>
        <p:txBody>
          <a:bodyPr>
            <a:normAutofit lnSpcReduction="1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b="1" dirty="0" smtClean="0"/>
              <a:t>第</a:t>
            </a:r>
            <a:r>
              <a:rPr lang="en-US" altLang="ja-JP" b="1" dirty="0" smtClean="0"/>
              <a:t>463</a:t>
            </a:r>
            <a:r>
              <a:rPr lang="ja-JP" altLang="en-US" b="1" dirty="0" smtClean="0"/>
              <a:t>条</a:t>
            </a:r>
            <a:r>
              <a:rPr lang="ja-JP" altLang="en-US" dirty="0" smtClean="0"/>
              <a:t>（通知を怠った保証人の求償の制限</a:t>
            </a:r>
            <a:r>
              <a:rPr lang="ja-JP" altLang="en-US" dirty="0" smtClean="0"/>
              <a:t>）</a:t>
            </a:r>
            <a:endParaRPr lang="en-US" altLang="ja-JP" dirty="0" smtClean="0"/>
          </a:p>
          <a:p>
            <a:pPr lvl="1"/>
            <a:r>
              <a:rPr lang="ja-JP" altLang="en-US" dirty="0" smtClean="0"/>
              <a:t>①</a:t>
            </a:r>
            <a:r>
              <a:rPr lang="ja-JP" altLang="en-US" dirty="0" smtClean="0"/>
              <a:t>第</a:t>
            </a:r>
            <a:r>
              <a:rPr lang="en-US" altLang="ja-JP" dirty="0" smtClean="0"/>
              <a:t>443</a:t>
            </a:r>
            <a:r>
              <a:rPr lang="ja-JP" altLang="en-US" dirty="0" smtClean="0"/>
              <a:t>条</a:t>
            </a:r>
            <a:r>
              <a:rPr lang="en-US" altLang="ja-JP" dirty="0" smtClean="0"/>
              <a:t>〔</a:t>
            </a:r>
            <a:r>
              <a:rPr lang="ja-JP" altLang="en-US" dirty="0" smtClean="0"/>
              <a:t>通知を怠った連帯債務者の求償の制限</a:t>
            </a:r>
            <a:r>
              <a:rPr lang="en-US" altLang="ja-JP" dirty="0" smtClean="0"/>
              <a:t>〕</a:t>
            </a:r>
            <a:r>
              <a:rPr lang="ja-JP" altLang="en-US" dirty="0" smtClean="0"/>
              <a:t>の規定は，保証人について準用する。</a:t>
            </a:r>
            <a:endParaRPr lang="en-US" altLang="ja-JP" dirty="0" smtClean="0"/>
          </a:p>
          <a:p>
            <a:pPr lvl="1"/>
            <a:r>
              <a:rPr lang="ja-JP" altLang="en-US" dirty="0" smtClean="0"/>
              <a:t>②保証人が主たる債務者の委託を受けて保証をした場合において，善意で弁済をし，その他自己の財産をもって債務を消滅させるべき行為をしたときは，第</a:t>
            </a:r>
            <a:r>
              <a:rPr lang="en-US" altLang="ja-JP" dirty="0" smtClean="0"/>
              <a:t>443</a:t>
            </a:r>
            <a:r>
              <a:rPr lang="ja-JP" altLang="en-US" dirty="0" smtClean="0"/>
              <a:t>条</a:t>
            </a:r>
            <a:r>
              <a:rPr lang="en-US" altLang="ja-JP" dirty="0" smtClean="0"/>
              <a:t>〔</a:t>
            </a:r>
            <a:r>
              <a:rPr lang="ja-JP" altLang="en-US" dirty="0" smtClean="0"/>
              <a:t>通知を怠った連帯債務者の求償の制限</a:t>
            </a:r>
            <a:r>
              <a:rPr lang="en-US" altLang="ja-JP" dirty="0" smtClean="0"/>
              <a:t>〕</a:t>
            </a:r>
            <a:r>
              <a:rPr lang="ja-JP" altLang="en-US" dirty="0" smtClean="0"/>
              <a:t>の規定</a:t>
            </a:r>
            <a:r>
              <a:rPr lang="en-US" altLang="ja-JP" dirty="0" smtClean="0"/>
              <a:t>〔</a:t>
            </a:r>
            <a:r>
              <a:rPr lang="ja-JP" altLang="en-US" b="1" dirty="0" smtClean="0">
                <a:solidFill>
                  <a:schemeClr val="tx2"/>
                </a:solidFill>
              </a:rPr>
              <a:t>のうち，</a:t>
            </a:r>
            <a:r>
              <a:rPr lang="en-US" altLang="ja-JP" b="1" dirty="0" smtClean="0">
                <a:solidFill>
                  <a:schemeClr val="tx2"/>
                </a:solidFill>
              </a:rPr>
              <a:t>2</a:t>
            </a:r>
            <a:r>
              <a:rPr lang="ja-JP" altLang="en-US" b="1" dirty="0" smtClean="0">
                <a:solidFill>
                  <a:schemeClr val="tx2"/>
                </a:solidFill>
              </a:rPr>
              <a:t>項の事後の通知について</a:t>
            </a:r>
            <a:r>
              <a:rPr lang="en-US" altLang="ja-JP" dirty="0" smtClean="0"/>
              <a:t>〕</a:t>
            </a:r>
            <a:r>
              <a:rPr lang="ja-JP" altLang="en-US" dirty="0" smtClean="0"/>
              <a:t>は，主たる債務者についても準用する。</a:t>
            </a:r>
            <a:endParaRPr lang="ja-JP" altLang="en-US" dirty="0"/>
          </a:p>
        </p:txBody>
      </p:sp>
    </p:spTree>
    <p:extLst>
      <p:ext uri="{BB962C8B-B14F-4D97-AF65-F5344CB8AC3E}">
        <p14:creationId xmlns:p14="http://schemas.microsoft.com/office/powerpoint/2010/main" val="67815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1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up)">
                                      <p:cBhvr>
                                        <p:cTn id="12" dur="1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事前の通知・事後の通知の機能</a:t>
            </a:r>
            <a:r>
              <a:rPr lang="en-US" altLang="ja-JP" dirty="0"/>
              <a:t/>
            </a:r>
            <a:br>
              <a:rPr lang="en-US" altLang="ja-JP" dirty="0"/>
            </a:br>
            <a:r>
              <a:rPr lang="ja-JP" altLang="en-US" dirty="0"/>
              <a:t>保証の基本に戻って考える</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43</a:t>
            </a:fld>
            <a:endParaRPr kumimoji="1" lang="ja-JP" altLang="en-US"/>
          </a:p>
        </p:txBody>
      </p:sp>
      <p:sp>
        <p:nvSpPr>
          <p:cNvPr id="6" name="コンテンツ プレースホルダー 2"/>
          <p:cNvSpPr txBox="1">
            <a:spLocks/>
          </p:cNvSpPr>
          <p:nvPr/>
        </p:nvSpPr>
        <p:spPr>
          <a:xfrm>
            <a:off x="457200" y="1600200"/>
            <a:ext cx="8363272" cy="4525963"/>
          </a:xfrm>
          <a:prstGeom prst="rect">
            <a:avLst/>
          </a:prstGeom>
        </p:spPr>
        <p:txBody>
          <a:bodyPr>
            <a:normAutofit fontScale="85000" lnSpcReduction="1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mtClean="0"/>
              <a:t>連帯債務者が</a:t>
            </a:r>
            <a:r>
              <a:rPr lang="ja-JP" altLang="en-US" b="1" smtClean="0">
                <a:solidFill>
                  <a:schemeClr val="tx2"/>
                </a:solidFill>
              </a:rPr>
              <a:t>負担部分の範囲内</a:t>
            </a:r>
            <a:r>
              <a:rPr lang="ja-JP" altLang="en-US" smtClean="0"/>
              <a:t>で弁済等をする場合</a:t>
            </a:r>
            <a:endParaRPr lang="en-US" altLang="ja-JP" smtClean="0"/>
          </a:p>
          <a:p>
            <a:pPr lvl="1"/>
            <a:r>
              <a:rPr lang="ja-JP" altLang="en-US" b="1" smtClean="0"/>
              <a:t>債務者として</a:t>
            </a:r>
            <a:r>
              <a:rPr lang="ja-JP" altLang="en-US" smtClean="0"/>
              <a:t>弁済等の出捐行為をする場合に該当する。</a:t>
            </a:r>
            <a:endParaRPr lang="en-US" altLang="ja-JP" smtClean="0"/>
          </a:p>
          <a:p>
            <a:pPr lvl="2"/>
            <a:r>
              <a:rPr lang="ja-JP" altLang="en-US" smtClean="0"/>
              <a:t>事前の通知は必要がない（求償権が生じないから）</a:t>
            </a:r>
            <a:endParaRPr lang="en-US" altLang="ja-JP" smtClean="0"/>
          </a:p>
          <a:p>
            <a:pPr lvl="2"/>
            <a:r>
              <a:rPr lang="ja-JP" altLang="en-US" smtClean="0"/>
              <a:t>事後の通知は，委託を受けた保証人に対してのみ義務づけられている（民法</a:t>
            </a:r>
            <a:r>
              <a:rPr lang="en-US" altLang="ja-JP" smtClean="0"/>
              <a:t>463</a:t>
            </a:r>
            <a:r>
              <a:rPr lang="ja-JP" altLang="en-US" smtClean="0"/>
              <a:t>条</a:t>
            </a:r>
            <a:r>
              <a:rPr lang="en-US" altLang="ja-JP" smtClean="0"/>
              <a:t>2</a:t>
            </a:r>
            <a:r>
              <a:rPr lang="ja-JP" altLang="en-US" smtClean="0"/>
              <a:t>項）。</a:t>
            </a:r>
            <a:endParaRPr lang="en-US" altLang="ja-JP" smtClean="0"/>
          </a:p>
          <a:p>
            <a:r>
              <a:rPr lang="ja-JP" altLang="en-US" smtClean="0"/>
              <a:t>連帯債務者が</a:t>
            </a:r>
            <a:r>
              <a:rPr lang="ja-JP" altLang="en-US" b="1" smtClean="0">
                <a:solidFill>
                  <a:schemeClr val="tx2"/>
                </a:solidFill>
              </a:rPr>
              <a:t>負担部分を超えて</a:t>
            </a:r>
            <a:r>
              <a:rPr lang="ja-JP" altLang="en-US" smtClean="0"/>
              <a:t>弁済等をする（共同の免責を得る）場合</a:t>
            </a:r>
            <a:endParaRPr lang="en-US" altLang="ja-JP" smtClean="0"/>
          </a:p>
          <a:p>
            <a:pPr lvl="1"/>
            <a:r>
              <a:rPr lang="ja-JP" altLang="en-US" b="1" smtClean="0"/>
              <a:t>保証人として</a:t>
            </a:r>
            <a:r>
              <a:rPr lang="ja-JP" altLang="en-US" smtClean="0"/>
              <a:t>弁済等の出捐行為をする場合に該当する。</a:t>
            </a:r>
            <a:endParaRPr lang="en-US" altLang="ja-JP" smtClean="0"/>
          </a:p>
          <a:p>
            <a:pPr lvl="2"/>
            <a:r>
              <a:rPr lang="ja-JP" altLang="en-US" smtClean="0"/>
              <a:t>事前の通知が必要である（求償の要件として）</a:t>
            </a:r>
            <a:endParaRPr lang="en-US" altLang="ja-JP" smtClean="0"/>
          </a:p>
          <a:p>
            <a:pPr lvl="2"/>
            <a:r>
              <a:rPr lang="ja-JP" altLang="en-US" smtClean="0"/>
              <a:t>事後の通知も必要である（債務者が二重弁済をしないように配慮する義務として）</a:t>
            </a:r>
            <a:endParaRPr lang="ja-JP" altLang="en-US" dirty="0"/>
          </a:p>
        </p:txBody>
      </p:sp>
    </p:spTree>
    <p:extLst>
      <p:ext uri="{BB962C8B-B14F-4D97-AF65-F5344CB8AC3E}">
        <p14:creationId xmlns:p14="http://schemas.microsoft.com/office/powerpoint/2010/main" val="280685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1000"/>
                                        <p:tgtEl>
                                          <p:spTgt spid="6">
                                            <p:txEl>
                                              <p:pRg st="1" end="1"/>
                                            </p:txEl>
                                          </p:spTgt>
                                        </p:tgtEl>
                                      </p:cBhvr>
                                    </p:animEffect>
                                  </p:childTnLst>
                                </p:cTn>
                              </p:par>
                            </p:childTnLst>
                          </p:cTn>
                        </p:par>
                        <p:par>
                          <p:cTn id="8" fill="hold">
                            <p:stCondLst>
                              <p:cond delay="1000"/>
                            </p:stCondLst>
                            <p:childTnLst>
                              <p:par>
                                <p:cTn id="9" presetID="22" presetClass="entr" presetSubtype="8" fill="hold" grpId="0" nodeType="afterEffect">
                                  <p:stCondLst>
                                    <p:cond delay="50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wipe(left)">
                                      <p:cBhvr>
                                        <p:cTn id="11" dur="750"/>
                                        <p:tgtEl>
                                          <p:spTgt spid="6">
                                            <p:txEl>
                                              <p:pRg st="2" end="2"/>
                                            </p:txEl>
                                          </p:spTgt>
                                        </p:tgtEl>
                                      </p:cBhvr>
                                    </p:animEffect>
                                  </p:childTnLst>
                                </p:cTn>
                              </p:par>
                            </p:childTnLst>
                          </p:cTn>
                        </p:par>
                        <p:par>
                          <p:cTn id="12" fill="hold">
                            <p:stCondLst>
                              <p:cond delay="2250"/>
                            </p:stCondLst>
                            <p:childTnLst>
                              <p:par>
                                <p:cTn id="13" presetID="22" presetClass="entr" presetSubtype="1" fill="hold" grpId="0" nodeType="afterEffect">
                                  <p:stCondLst>
                                    <p:cond delay="50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wipe(up)">
                                      <p:cBhvr>
                                        <p:cTn id="15" dur="1000"/>
                                        <p:tgtEl>
                                          <p:spTgt spid="6">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txEl>
                                              <p:pRg st="5" end="5"/>
                                            </p:txEl>
                                          </p:spTgt>
                                        </p:tgtEl>
                                        <p:attrNameLst>
                                          <p:attrName>style.visibility</p:attrName>
                                        </p:attrNameLst>
                                      </p:cBhvr>
                                      <p:to>
                                        <p:strVal val="visible"/>
                                      </p:to>
                                    </p:set>
                                    <p:animEffect transition="in" filter="wipe(left)">
                                      <p:cBhvr>
                                        <p:cTn id="20" dur="1000"/>
                                        <p:tgtEl>
                                          <p:spTgt spid="6">
                                            <p:txEl>
                                              <p:pRg st="5" end="5"/>
                                            </p:txEl>
                                          </p:spTgt>
                                        </p:tgtEl>
                                      </p:cBhvr>
                                    </p:animEffect>
                                  </p:childTnLst>
                                </p:cTn>
                              </p:par>
                            </p:childTnLst>
                          </p:cTn>
                        </p:par>
                        <p:par>
                          <p:cTn id="21" fill="hold">
                            <p:stCondLst>
                              <p:cond delay="1000"/>
                            </p:stCondLst>
                            <p:childTnLst>
                              <p:par>
                                <p:cTn id="22" presetID="22" presetClass="entr" presetSubtype="8" fill="hold" grpId="0" nodeType="afterEffect">
                                  <p:stCondLst>
                                    <p:cond delay="500"/>
                                  </p:stCondLst>
                                  <p:childTnLst>
                                    <p:set>
                                      <p:cBhvr>
                                        <p:cTn id="23" dur="1" fill="hold">
                                          <p:stCondLst>
                                            <p:cond delay="0"/>
                                          </p:stCondLst>
                                        </p:cTn>
                                        <p:tgtEl>
                                          <p:spTgt spid="6">
                                            <p:txEl>
                                              <p:pRg st="6" end="6"/>
                                            </p:txEl>
                                          </p:spTgt>
                                        </p:tgtEl>
                                        <p:attrNameLst>
                                          <p:attrName>style.visibility</p:attrName>
                                        </p:attrNameLst>
                                      </p:cBhvr>
                                      <p:to>
                                        <p:strVal val="visible"/>
                                      </p:to>
                                    </p:set>
                                    <p:animEffect transition="in" filter="wipe(left)">
                                      <p:cBhvr>
                                        <p:cTn id="24" dur="500"/>
                                        <p:tgtEl>
                                          <p:spTgt spid="6">
                                            <p:txEl>
                                              <p:pRg st="6" end="6"/>
                                            </p:txEl>
                                          </p:spTgt>
                                        </p:tgtEl>
                                      </p:cBhvr>
                                    </p:animEffect>
                                  </p:childTnLst>
                                </p:cTn>
                              </p:par>
                            </p:childTnLst>
                          </p:cTn>
                        </p:par>
                        <p:par>
                          <p:cTn id="25" fill="hold">
                            <p:stCondLst>
                              <p:cond delay="2000"/>
                            </p:stCondLst>
                            <p:childTnLst>
                              <p:par>
                                <p:cTn id="26" presetID="22" presetClass="entr" presetSubtype="1" fill="hold" grpId="0" nodeType="afterEffect">
                                  <p:stCondLst>
                                    <p:cond delay="50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wipe(up)">
                                      <p:cBhvr>
                                        <p:cTn id="28" dur="1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a:t>求償の要件としての事前・事後の通知</a:t>
            </a:r>
            <a:r>
              <a:rPr lang="en-US" altLang="ja-JP" sz="3600" dirty="0"/>
              <a:t/>
            </a:r>
            <a:br>
              <a:rPr lang="en-US" altLang="ja-JP" sz="3600" dirty="0"/>
            </a:br>
            <a:r>
              <a:rPr lang="ja-JP" altLang="en-US" sz="3600" dirty="0"/>
              <a:t>最二判昭</a:t>
            </a:r>
            <a:r>
              <a:rPr lang="en-US" altLang="ja-JP" sz="3600" dirty="0"/>
              <a:t>57</a:t>
            </a:r>
            <a:r>
              <a:rPr lang="ja-JP" altLang="en-US" sz="3600" dirty="0"/>
              <a:t>・</a:t>
            </a:r>
            <a:r>
              <a:rPr lang="en-US" altLang="ja-JP" sz="3600" dirty="0"/>
              <a:t>12</a:t>
            </a:r>
            <a:r>
              <a:rPr lang="ja-JP" altLang="en-US" sz="3600" dirty="0"/>
              <a:t>・</a:t>
            </a:r>
            <a:r>
              <a:rPr lang="en-US" altLang="ja-JP" sz="3600" dirty="0"/>
              <a:t>17(1/7) </a:t>
            </a:r>
            <a:r>
              <a:rPr lang="ja-JP" altLang="en-US" sz="3600" dirty="0"/>
              <a:t>事案</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44</a:t>
            </a:fld>
            <a:endParaRPr kumimoji="1" lang="ja-JP" altLang="en-US"/>
          </a:p>
        </p:txBody>
      </p:sp>
      <p:sp>
        <p:nvSpPr>
          <p:cNvPr id="6" name="コンテンツ プレースホルダー 10"/>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smtClean="0"/>
              <a:t>事案の概要</a:t>
            </a:r>
            <a:endParaRPr lang="en-US" altLang="ja-JP" sz="2400" smtClean="0"/>
          </a:p>
          <a:p>
            <a:pPr lvl="1"/>
            <a:r>
              <a:rPr lang="en-US" altLang="ja-JP" sz="2000" smtClean="0"/>
              <a:t>X</a:t>
            </a:r>
            <a:r>
              <a:rPr lang="ja-JP" altLang="en-US" sz="2000" smtClean="0"/>
              <a:t>と</a:t>
            </a:r>
            <a:r>
              <a:rPr lang="en-US" altLang="ja-JP" sz="2000" smtClean="0"/>
              <a:t>Y</a:t>
            </a:r>
            <a:r>
              <a:rPr lang="ja-JP" altLang="en-US" sz="2000" smtClean="0"/>
              <a:t>とが，訴外Ａに対し連帯して損失補償金の支払を約し，その負担割合をほぼ平等としていたところ，</a:t>
            </a:r>
            <a:r>
              <a:rPr lang="en-US" altLang="ja-JP" sz="2000" smtClean="0"/>
              <a:t>X</a:t>
            </a:r>
            <a:r>
              <a:rPr lang="ja-JP" altLang="en-US" sz="2000" smtClean="0"/>
              <a:t>が上記補償金の全額を代物弁済する一方，</a:t>
            </a:r>
            <a:r>
              <a:rPr lang="en-US" altLang="ja-JP" sz="2000" smtClean="0"/>
              <a:t>Y</a:t>
            </a:r>
            <a:r>
              <a:rPr lang="ja-JP" altLang="en-US" sz="2000" smtClean="0"/>
              <a:t>も上記補償金の一部を弁済し，二重弁済となった。</a:t>
            </a:r>
          </a:p>
          <a:p>
            <a:pPr lvl="1"/>
            <a:r>
              <a:rPr lang="ja-JP" altLang="en-US" sz="2000" smtClean="0"/>
              <a:t>全額を弁済した</a:t>
            </a:r>
            <a:r>
              <a:rPr lang="en-US" altLang="ja-JP" sz="2000" smtClean="0"/>
              <a:t>X</a:t>
            </a:r>
            <a:r>
              <a:rPr lang="ja-JP" altLang="en-US" sz="2000" smtClean="0"/>
              <a:t>が，</a:t>
            </a:r>
            <a:r>
              <a:rPr lang="en-US" altLang="ja-JP" sz="2000" smtClean="0"/>
              <a:t>Y</a:t>
            </a:r>
            <a:r>
              <a:rPr lang="ja-JP" altLang="en-US" sz="2000" smtClean="0"/>
              <a:t>に対して求償を求めたところ，</a:t>
            </a:r>
            <a:r>
              <a:rPr lang="en-US" altLang="ja-JP" sz="2000" smtClean="0"/>
              <a:t>Y</a:t>
            </a:r>
            <a:r>
              <a:rPr lang="ja-JP" altLang="en-US" sz="2000" smtClean="0"/>
              <a:t>は，</a:t>
            </a:r>
            <a:r>
              <a:rPr lang="en-US" altLang="ja-JP" sz="2000" smtClean="0"/>
              <a:t>X</a:t>
            </a:r>
            <a:r>
              <a:rPr lang="ja-JP" altLang="en-US" sz="2000" smtClean="0"/>
              <a:t>が</a:t>
            </a:r>
            <a:r>
              <a:rPr lang="en-US" altLang="ja-JP" sz="2000" smtClean="0"/>
              <a:t>Y</a:t>
            </a:r>
            <a:r>
              <a:rPr lang="ja-JP" altLang="en-US" sz="2000" smtClean="0"/>
              <a:t>に</a:t>
            </a:r>
            <a:r>
              <a:rPr lang="ja-JP" altLang="en-US" sz="2000" b="1" smtClean="0"/>
              <a:t>事後の通知をしなかった</a:t>
            </a:r>
            <a:r>
              <a:rPr lang="ja-JP" altLang="en-US" sz="2000" smtClean="0"/>
              <a:t>ために一部弁済をしたことを理由に，求償に応じなかった。</a:t>
            </a:r>
            <a:endParaRPr lang="en-US" altLang="ja-JP" sz="2000" smtClean="0"/>
          </a:p>
          <a:p>
            <a:pPr lvl="1"/>
            <a:r>
              <a:rPr lang="ja-JP" altLang="en-US" sz="2000" smtClean="0"/>
              <a:t>しかし，</a:t>
            </a:r>
            <a:r>
              <a:rPr lang="en-US" altLang="ja-JP" sz="2000" smtClean="0"/>
              <a:t>Y</a:t>
            </a:r>
            <a:r>
              <a:rPr lang="ja-JP" altLang="en-US" sz="2000" smtClean="0"/>
              <a:t>も，一部弁済をするに先立ち，</a:t>
            </a:r>
            <a:r>
              <a:rPr lang="en-US" altLang="ja-JP" sz="2000" b="1" smtClean="0"/>
              <a:t>X</a:t>
            </a:r>
            <a:r>
              <a:rPr lang="ja-JP" altLang="en-US" sz="2000" b="1" smtClean="0"/>
              <a:t>に事前の通知をすることを怠っていた</a:t>
            </a:r>
            <a:r>
              <a:rPr lang="ja-JP" altLang="en-US" sz="2000" smtClean="0"/>
              <a:t>。</a:t>
            </a:r>
            <a:endParaRPr lang="en-US" altLang="ja-JP" sz="2000" smtClean="0"/>
          </a:p>
          <a:p>
            <a:r>
              <a:rPr lang="ja-JP" altLang="en-US" sz="2400" smtClean="0"/>
              <a:t>争点</a:t>
            </a:r>
            <a:endParaRPr lang="en-US" altLang="ja-JP" sz="2400" smtClean="0"/>
          </a:p>
          <a:p>
            <a:pPr lvl="1"/>
            <a:r>
              <a:rPr lang="ja-JP" altLang="en-US" sz="2000" smtClean="0"/>
              <a:t>このような場合に，</a:t>
            </a:r>
            <a:r>
              <a:rPr lang="en-US" altLang="ja-JP" sz="2000" smtClean="0"/>
              <a:t>Y</a:t>
            </a:r>
            <a:r>
              <a:rPr lang="ja-JP" altLang="en-US" sz="2000" smtClean="0"/>
              <a:t>は，民法</a:t>
            </a:r>
            <a:r>
              <a:rPr lang="en-US" altLang="ja-JP" sz="2000" smtClean="0"/>
              <a:t>443</a:t>
            </a:r>
            <a:r>
              <a:rPr lang="ja-JP" altLang="en-US" sz="2000" smtClean="0"/>
              <a:t>条</a:t>
            </a:r>
            <a:r>
              <a:rPr lang="en-US" altLang="ja-JP" sz="2000" smtClean="0"/>
              <a:t>2</a:t>
            </a:r>
            <a:r>
              <a:rPr lang="ja-JP" altLang="en-US" sz="2000" smtClean="0"/>
              <a:t>項の規定により，自己の免責行為を有効とみなすことができるか</a:t>
            </a:r>
            <a:r>
              <a:rPr lang="en-US" altLang="ja-JP" sz="2000" smtClean="0"/>
              <a:t>?</a:t>
            </a:r>
            <a:endParaRPr lang="ja-JP" altLang="en-US" sz="2000" dirty="0"/>
          </a:p>
        </p:txBody>
      </p:sp>
    </p:spTree>
    <p:extLst>
      <p:ext uri="{BB962C8B-B14F-4D97-AF65-F5344CB8AC3E}">
        <p14:creationId xmlns:p14="http://schemas.microsoft.com/office/powerpoint/2010/main" val="395006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1500"/>
                                        <p:tgtEl>
                                          <p:spTgt spid="6">
                                            <p:txEl>
                                              <p:pRg st="1" end="1"/>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wipe(up)">
                                      <p:cBhvr>
                                        <p:cTn id="11" dur="1500"/>
                                        <p:tgtEl>
                                          <p:spTgt spid="6">
                                            <p:txEl>
                                              <p:pRg st="2" end="2"/>
                                            </p:txEl>
                                          </p:spTgt>
                                        </p:tgtEl>
                                      </p:cBhvr>
                                    </p:animEffect>
                                  </p:childTnLst>
                                </p:cTn>
                              </p:par>
                            </p:childTnLst>
                          </p:cTn>
                        </p:par>
                        <p:par>
                          <p:cTn id="12" fill="hold">
                            <p:stCondLst>
                              <p:cond delay="3500"/>
                            </p:stCondLst>
                            <p:childTnLst>
                              <p:par>
                                <p:cTn id="13" presetID="22" presetClass="entr" presetSubtype="1" fill="hold" grpId="0" nodeType="afterEffect">
                                  <p:stCondLst>
                                    <p:cond delay="50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wipe(up)">
                                      <p:cBhvr>
                                        <p:cTn id="15" dur="1000"/>
                                        <p:tgtEl>
                                          <p:spTgt spid="6">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6">
                                            <p:txEl>
                                              <p:pRg st="5" end="5"/>
                                            </p:txEl>
                                          </p:spTgt>
                                        </p:tgtEl>
                                        <p:attrNameLst>
                                          <p:attrName>style.visibility</p:attrName>
                                        </p:attrNameLst>
                                      </p:cBhvr>
                                      <p:to>
                                        <p:strVal val="visible"/>
                                      </p:to>
                                    </p:set>
                                    <p:animEffect transition="in" filter="wipe(up)">
                                      <p:cBhvr>
                                        <p:cTn id="20"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a:t>求償の要件としての事前・事後の通知</a:t>
            </a:r>
            <a:r>
              <a:rPr lang="en-US" altLang="ja-JP" sz="3600" dirty="0"/>
              <a:t/>
            </a:r>
            <a:br>
              <a:rPr lang="en-US" altLang="ja-JP" sz="3600" dirty="0"/>
            </a:br>
            <a:r>
              <a:rPr lang="ja-JP" altLang="en-US" sz="3600" dirty="0"/>
              <a:t>最二判昭</a:t>
            </a:r>
            <a:r>
              <a:rPr lang="en-US" altLang="ja-JP" sz="3600" dirty="0"/>
              <a:t>57</a:t>
            </a:r>
            <a:r>
              <a:rPr lang="ja-JP" altLang="en-US" sz="3600" dirty="0"/>
              <a:t>・</a:t>
            </a:r>
            <a:r>
              <a:rPr lang="en-US" altLang="ja-JP" sz="3600" dirty="0"/>
              <a:t>12</a:t>
            </a:r>
            <a:r>
              <a:rPr lang="ja-JP" altLang="en-US" sz="3600" dirty="0"/>
              <a:t>・</a:t>
            </a:r>
            <a:r>
              <a:rPr lang="en-US" altLang="ja-JP" sz="3600" dirty="0"/>
              <a:t>17(2/7) </a:t>
            </a:r>
            <a:r>
              <a:rPr lang="ja-JP" altLang="en-US" sz="3600" dirty="0"/>
              <a:t>事案図解</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45</a:t>
            </a:fld>
            <a:endParaRPr kumimoji="1" lang="ja-JP" altLang="en-US"/>
          </a:p>
        </p:txBody>
      </p:sp>
      <p:sp>
        <p:nvSpPr>
          <p:cNvPr id="6" name="上矢印 5"/>
          <p:cNvSpPr/>
          <p:nvPr/>
        </p:nvSpPr>
        <p:spPr>
          <a:xfrm rot="18249289">
            <a:off x="2310733" y="3670968"/>
            <a:ext cx="906954" cy="2013510"/>
          </a:xfrm>
          <a:prstGeom prst="upArrow">
            <a:avLst>
              <a:gd name="adj1" fmla="val 45846"/>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上矢印 6"/>
          <p:cNvSpPr/>
          <p:nvPr/>
        </p:nvSpPr>
        <p:spPr>
          <a:xfrm rot="18390324">
            <a:off x="3352523" y="3805614"/>
            <a:ext cx="859522" cy="1367877"/>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 name="上矢印 7"/>
          <p:cNvSpPr/>
          <p:nvPr/>
        </p:nvSpPr>
        <p:spPr>
          <a:xfrm rot="3440238">
            <a:off x="5831284" y="3596864"/>
            <a:ext cx="1029211" cy="2083507"/>
          </a:xfrm>
          <a:prstGeom prst="upArrow">
            <a:avLst>
              <a:gd name="adj1" fmla="val 45846"/>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9" name="上矢印 8"/>
          <p:cNvSpPr/>
          <p:nvPr/>
        </p:nvSpPr>
        <p:spPr>
          <a:xfrm rot="3506839">
            <a:off x="4418668" y="3420014"/>
            <a:ext cx="882810" cy="2601576"/>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0" name="円/楕円 9"/>
          <p:cNvSpPr/>
          <p:nvPr/>
        </p:nvSpPr>
        <p:spPr>
          <a:xfrm>
            <a:off x="3131840" y="4695044"/>
            <a:ext cx="2880320" cy="986408"/>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A</a:t>
            </a:r>
            <a:r>
              <a:rPr lang="ja-JP" altLang="en-US" sz="2000" b="1" dirty="0">
                <a:latin typeface="Times New Roman" pitchFamily="18" charset="0"/>
                <a:cs typeface="Times New Roman" pitchFamily="18" charset="0"/>
              </a:rPr>
              <a:t>建設</a:t>
            </a:r>
            <a:endParaRPr kumimoji="1" lang="en-US" altLang="ja-JP" sz="2000" b="1" dirty="0" smtClean="0">
              <a:latin typeface="Times New Roman" pitchFamily="18" charset="0"/>
              <a:cs typeface="Times New Roman" pitchFamily="18" charset="0"/>
            </a:endParaRPr>
          </a:p>
          <a:p>
            <a:pPr algn="ctr"/>
            <a:r>
              <a:rPr kumimoji="1" lang="en-US" altLang="ja-JP" sz="2000" b="1" dirty="0" smtClean="0">
                <a:latin typeface="Times New Roman" pitchFamily="18" charset="0"/>
                <a:cs typeface="Times New Roman" pitchFamily="18" charset="0"/>
              </a:rPr>
              <a:t>5,600</a:t>
            </a:r>
            <a:r>
              <a:rPr kumimoji="1" lang="ja-JP" altLang="en-US" sz="2000" b="1" dirty="0" smtClean="0">
                <a:latin typeface="Times New Roman" pitchFamily="18" charset="0"/>
                <a:cs typeface="Times New Roman" pitchFamily="18" charset="0"/>
              </a:rPr>
              <a:t>万円</a:t>
            </a:r>
            <a:endParaRPr kumimoji="1" lang="ja-JP" altLang="en-US" sz="2000" b="1" dirty="0">
              <a:latin typeface="Times New Roman" pitchFamily="18" charset="0"/>
              <a:cs typeface="Times New Roman" pitchFamily="18" charset="0"/>
            </a:endParaRPr>
          </a:p>
        </p:txBody>
      </p:sp>
      <p:sp>
        <p:nvSpPr>
          <p:cNvPr id="11" name="右矢印 10"/>
          <p:cNvSpPr/>
          <p:nvPr/>
        </p:nvSpPr>
        <p:spPr>
          <a:xfrm rot="1667443">
            <a:off x="3157962" y="2572957"/>
            <a:ext cx="2710403" cy="935558"/>
          </a:xfrm>
          <a:prstGeom prst="rightArrow">
            <a:avLst>
              <a:gd name="adj1" fmla="val 49207"/>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000" dirty="0" smtClean="0"/>
              <a:t>求償</a:t>
            </a:r>
            <a:r>
              <a:rPr kumimoji="1" lang="en-US" altLang="ja-JP" sz="2000" dirty="0" smtClean="0"/>
              <a:t>?</a:t>
            </a:r>
            <a:endParaRPr kumimoji="1" lang="ja-JP" altLang="en-US" sz="2000" dirty="0"/>
          </a:p>
        </p:txBody>
      </p:sp>
      <p:sp>
        <p:nvSpPr>
          <p:cNvPr id="12" name="正方形/長方形 11"/>
          <p:cNvSpPr/>
          <p:nvPr/>
        </p:nvSpPr>
        <p:spPr>
          <a:xfrm>
            <a:off x="1259632" y="1649004"/>
            <a:ext cx="2160240" cy="11521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000" b="1" dirty="0" smtClean="0">
                <a:latin typeface="Times New Roman" pitchFamily="18" charset="0"/>
                <a:cs typeface="Times New Roman" pitchFamily="18" charset="0"/>
              </a:rPr>
              <a:t>Y</a:t>
            </a:r>
            <a:r>
              <a:rPr kumimoji="1" lang="ja-JP" altLang="en-US" sz="2000" dirty="0" smtClean="0"/>
              <a:t>の保証部分</a:t>
            </a:r>
            <a:endParaRPr kumimoji="1" lang="en-US" altLang="ja-JP" sz="2000" dirty="0" smtClean="0"/>
          </a:p>
          <a:p>
            <a:pPr algn="ctr"/>
            <a:r>
              <a:rPr lang="en-US" altLang="ja-JP" sz="2000" dirty="0"/>
              <a:t>(</a:t>
            </a:r>
            <a:r>
              <a:rPr lang="en-US" altLang="ja-JP" sz="2000" dirty="0" smtClean="0">
                <a:latin typeface="Times New Roman" pitchFamily="18" charset="0"/>
                <a:cs typeface="Times New Roman" pitchFamily="18" charset="0"/>
              </a:rPr>
              <a:t>2,775</a:t>
            </a:r>
            <a:r>
              <a:rPr lang="ja-JP" altLang="en-US" sz="2000" dirty="0"/>
              <a:t>万円</a:t>
            </a:r>
            <a:r>
              <a:rPr lang="en-US" altLang="ja-JP" sz="2000" dirty="0"/>
              <a:t>)</a:t>
            </a:r>
            <a:endParaRPr kumimoji="1" lang="ja-JP" altLang="en-US" sz="2000" dirty="0"/>
          </a:p>
        </p:txBody>
      </p:sp>
      <p:sp>
        <p:nvSpPr>
          <p:cNvPr id="13" name="正方形/長方形 12"/>
          <p:cNvSpPr/>
          <p:nvPr/>
        </p:nvSpPr>
        <p:spPr>
          <a:xfrm>
            <a:off x="1259632" y="2801132"/>
            <a:ext cx="2160240"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X</a:t>
            </a:r>
            <a:r>
              <a:rPr kumimoji="1" lang="ja-JP" altLang="en-US" sz="2000" dirty="0" smtClean="0"/>
              <a:t>の負担部分</a:t>
            </a:r>
            <a:endParaRPr kumimoji="1" lang="en-US" altLang="ja-JP" sz="2000" dirty="0" smtClean="0"/>
          </a:p>
          <a:p>
            <a:pPr algn="ctr"/>
            <a:r>
              <a:rPr lang="ja-JP" altLang="en-US" sz="2000" dirty="0" smtClean="0"/>
              <a:t>（</a:t>
            </a:r>
            <a:r>
              <a:rPr lang="en-US" altLang="ja-JP" sz="2000" dirty="0" smtClean="0">
                <a:latin typeface="Times New Roman" pitchFamily="18" charset="0"/>
                <a:cs typeface="Times New Roman" pitchFamily="18" charset="0"/>
              </a:rPr>
              <a:t>2,825</a:t>
            </a:r>
            <a:r>
              <a:rPr lang="ja-JP" altLang="en-US" sz="2000" dirty="0" smtClean="0">
                <a:latin typeface="Times New Roman" pitchFamily="18" charset="0"/>
                <a:cs typeface="Times New Roman" pitchFamily="18" charset="0"/>
              </a:rPr>
              <a:t>万円</a:t>
            </a:r>
            <a:r>
              <a:rPr lang="ja-JP" altLang="en-US" sz="2000" dirty="0" smtClean="0"/>
              <a:t>）</a:t>
            </a:r>
            <a:endParaRPr kumimoji="1" lang="ja-JP" altLang="en-US" sz="2000" dirty="0"/>
          </a:p>
        </p:txBody>
      </p:sp>
      <p:sp>
        <p:nvSpPr>
          <p:cNvPr id="14" name="正方形/長方形 13"/>
          <p:cNvSpPr/>
          <p:nvPr/>
        </p:nvSpPr>
        <p:spPr>
          <a:xfrm>
            <a:off x="5724128" y="1649004"/>
            <a:ext cx="2160240" cy="12961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000" b="1" dirty="0" smtClean="0">
                <a:latin typeface="Times New Roman" pitchFamily="18" charset="0"/>
                <a:cs typeface="Times New Roman" pitchFamily="18" charset="0"/>
              </a:rPr>
              <a:t>X</a:t>
            </a:r>
            <a:r>
              <a:rPr kumimoji="1" lang="ja-JP" altLang="en-US" sz="2000" dirty="0" smtClean="0"/>
              <a:t>の保証部分</a:t>
            </a:r>
            <a:endParaRPr kumimoji="1" lang="en-US" altLang="ja-JP" sz="2000" dirty="0" smtClean="0"/>
          </a:p>
          <a:p>
            <a:pPr algn="ctr"/>
            <a:r>
              <a:rPr lang="ja-JP" altLang="en-US" sz="2000" dirty="0" smtClean="0"/>
              <a:t>（</a:t>
            </a:r>
            <a:r>
              <a:rPr lang="en-US" altLang="ja-JP" sz="2000" dirty="0" smtClean="0">
                <a:latin typeface="Times New Roman" pitchFamily="18" charset="0"/>
                <a:cs typeface="Times New Roman" pitchFamily="18" charset="0"/>
              </a:rPr>
              <a:t>2,825</a:t>
            </a:r>
            <a:r>
              <a:rPr lang="ja-JP" altLang="en-US" sz="2000" dirty="0" smtClean="0">
                <a:latin typeface="Times New Roman" pitchFamily="18" charset="0"/>
                <a:cs typeface="Times New Roman" pitchFamily="18" charset="0"/>
              </a:rPr>
              <a:t>円</a:t>
            </a:r>
            <a:r>
              <a:rPr lang="ja-JP" altLang="en-US" sz="2000" dirty="0" smtClean="0"/>
              <a:t>）</a:t>
            </a:r>
            <a:endParaRPr kumimoji="1" lang="ja-JP" altLang="en-US" sz="2000" dirty="0"/>
          </a:p>
        </p:txBody>
      </p:sp>
      <p:sp>
        <p:nvSpPr>
          <p:cNvPr id="15" name="正方形/長方形 14"/>
          <p:cNvSpPr/>
          <p:nvPr/>
        </p:nvSpPr>
        <p:spPr>
          <a:xfrm>
            <a:off x="5724128" y="2945148"/>
            <a:ext cx="2160240" cy="115212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Y</a:t>
            </a:r>
            <a:r>
              <a:rPr kumimoji="1" lang="ja-JP" altLang="en-US" sz="2000" dirty="0" smtClean="0"/>
              <a:t>の負担部分</a:t>
            </a:r>
            <a:endParaRPr kumimoji="1" lang="en-US" altLang="ja-JP" sz="2000" dirty="0" smtClean="0"/>
          </a:p>
          <a:p>
            <a:pPr algn="ctr"/>
            <a:r>
              <a:rPr lang="en-US" altLang="ja-JP" sz="2000" dirty="0"/>
              <a:t>(</a:t>
            </a:r>
            <a:r>
              <a:rPr lang="en-US" altLang="ja-JP" sz="2000" dirty="0" smtClean="0">
                <a:latin typeface="Times New Roman" pitchFamily="18" charset="0"/>
                <a:cs typeface="Times New Roman" pitchFamily="18" charset="0"/>
              </a:rPr>
              <a:t>2,775</a:t>
            </a:r>
            <a:r>
              <a:rPr lang="ja-JP" altLang="en-US" sz="2000" dirty="0"/>
              <a:t>万円</a:t>
            </a:r>
            <a:r>
              <a:rPr lang="en-US" altLang="ja-JP" sz="2000" dirty="0"/>
              <a:t>)</a:t>
            </a:r>
            <a:endParaRPr kumimoji="1" lang="ja-JP" altLang="en-US" sz="2000" dirty="0"/>
          </a:p>
        </p:txBody>
      </p:sp>
      <p:sp>
        <p:nvSpPr>
          <p:cNvPr id="16" name="円弧 15"/>
          <p:cNvSpPr/>
          <p:nvPr/>
        </p:nvSpPr>
        <p:spPr>
          <a:xfrm rot="17901074">
            <a:off x="1816802" y="3091650"/>
            <a:ext cx="1838203" cy="3071168"/>
          </a:xfrm>
          <a:prstGeom prst="arc">
            <a:avLst>
              <a:gd name="adj1" fmla="val 6311893"/>
              <a:gd name="adj2" fmla="val 15737704"/>
            </a:avLst>
          </a:prstGeom>
          <a:ln w="57150">
            <a:solidFill>
              <a:schemeClr val="accent6">
                <a:lumMod val="50000"/>
              </a:schemeClr>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p:cNvSpPr txBox="1"/>
          <p:nvPr/>
        </p:nvSpPr>
        <p:spPr>
          <a:xfrm>
            <a:off x="1100669" y="4790061"/>
            <a:ext cx="1743139" cy="1323439"/>
          </a:xfrm>
          <a:prstGeom prst="rect">
            <a:avLst/>
          </a:prstGeom>
          <a:noFill/>
        </p:spPr>
        <p:txBody>
          <a:bodyPr wrap="square" rtlCol="0">
            <a:spAutoFit/>
          </a:bodyPr>
          <a:lstStyle/>
          <a:p>
            <a:pPr algn="ctr"/>
            <a:r>
              <a:rPr lang="ja-JP" altLang="en-US" sz="2000" dirty="0" smtClean="0"/>
              <a:t>①</a:t>
            </a:r>
            <a:r>
              <a:rPr lang="en-US" altLang="ja-JP" sz="2000" dirty="0" smtClean="0"/>
              <a:t>5,600</a:t>
            </a:r>
            <a:r>
              <a:rPr lang="ja-JP" altLang="en-US" sz="2000" dirty="0" smtClean="0"/>
              <a:t>万円</a:t>
            </a:r>
            <a:endParaRPr lang="en-US" altLang="ja-JP" sz="2000" dirty="0" smtClean="0"/>
          </a:p>
          <a:p>
            <a:pPr algn="ctr"/>
            <a:r>
              <a:rPr lang="ja-JP" altLang="en-US" sz="2000" dirty="0"/>
              <a:t>全額</a:t>
            </a:r>
            <a:r>
              <a:rPr lang="ja-JP" altLang="en-US" sz="2000" dirty="0" smtClean="0"/>
              <a:t>弁済</a:t>
            </a:r>
            <a:endParaRPr lang="en-US" altLang="ja-JP" sz="2000" dirty="0" smtClean="0"/>
          </a:p>
          <a:p>
            <a:pPr algn="ctr"/>
            <a:r>
              <a:rPr kumimoji="1" lang="ja-JP" altLang="en-US" sz="2000" dirty="0" smtClean="0"/>
              <a:t>（事前・事後の通知を怠る）</a:t>
            </a:r>
            <a:endParaRPr kumimoji="1" lang="ja-JP" altLang="en-US" sz="2000" dirty="0"/>
          </a:p>
        </p:txBody>
      </p:sp>
      <p:sp>
        <p:nvSpPr>
          <p:cNvPr id="18" name="円弧 17"/>
          <p:cNvSpPr/>
          <p:nvPr/>
        </p:nvSpPr>
        <p:spPr>
          <a:xfrm rot="3698926" flipH="1">
            <a:off x="5512761" y="3091650"/>
            <a:ext cx="1838203" cy="3071168"/>
          </a:xfrm>
          <a:prstGeom prst="arc">
            <a:avLst>
              <a:gd name="adj1" fmla="val 6135784"/>
              <a:gd name="adj2" fmla="val 15737704"/>
            </a:avLst>
          </a:prstGeom>
          <a:ln w="57150">
            <a:solidFill>
              <a:schemeClr val="accent6">
                <a:lumMod val="75000"/>
              </a:schemeClr>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テキスト ボックス 18"/>
          <p:cNvSpPr txBox="1"/>
          <p:nvPr/>
        </p:nvSpPr>
        <p:spPr>
          <a:xfrm>
            <a:off x="5940152" y="4790061"/>
            <a:ext cx="1998275" cy="1323439"/>
          </a:xfrm>
          <a:prstGeom prst="rect">
            <a:avLst/>
          </a:prstGeom>
          <a:noFill/>
        </p:spPr>
        <p:txBody>
          <a:bodyPr wrap="square" rtlCol="0">
            <a:spAutoFit/>
          </a:bodyPr>
          <a:lstStyle/>
          <a:p>
            <a:pPr algn="ctr"/>
            <a:r>
              <a:rPr lang="ja-JP" altLang="en-US" sz="2000" dirty="0" smtClean="0"/>
              <a:t>②</a:t>
            </a:r>
            <a:r>
              <a:rPr lang="en-US" altLang="ja-JP" sz="2000" dirty="0" smtClean="0"/>
              <a:t>200</a:t>
            </a:r>
            <a:r>
              <a:rPr lang="ja-JP" altLang="en-US" sz="2000" dirty="0" smtClean="0"/>
              <a:t>万円弁済</a:t>
            </a:r>
            <a:endParaRPr lang="en-US" altLang="ja-JP" sz="2000" dirty="0" smtClean="0"/>
          </a:p>
          <a:p>
            <a:pPr algn="ctr"/>
            <a:r>
              <a:rPr kumimoji="1" lang="ja-JP" altLang="en-US" sz="2000" dirty="0" smtClean="0"/>
              <a:t>③</a:t>
            </a:r>
            <a:r>
              <a:rPr kumimoji="1" lang="en-US" altLang="ja-JP" sz="2000" dirty="0" smtClean="0"/>
              <a:t>800</a:t>
            </a:r>
            <a:r>
              <a:rPr kumimoji="1" lang="ja-JP" altLang="en-US" sz="2000" dirty="0" smtClean="0"/>
              <a:t>万円弁済</a:t>
            </a:r>
            <a:endParaRPr kumimoji="1" lang="en-US" altLang="ja-JP" sz="2000" dirty="0" smtClean="0"/>
          </a:p>
          <a:p>
            <a:pPr algn="ctr"/>
            <a:r>
              <a:rPr lang="ja-JP" altLang="en-US" sz="2000" dirty="0" smtClean="0"/>
              <a:t>（事前の通知</a:t>
            </a:r>
            <a:endParaRPr lang="en-US" altLang="ja-JP" sz="2000" dirty="0" smtClean="0"/>
          </a:p>
          <a:p>
            <a:pPr algn="ctr"/>
            <a:r>
              <a:rPr lang="ja-JP" altLang="en-US" sz="2000" dirty="0" smtClean="0"/>
              <a:t>のみ怠る）</a:t>
            </a:r>
            <a:endParaRPr kumimoji="1" lang="ja-JP" altLang="en-US" sz="2000" dirty="0"/>
          </a:p>
        </p:txBody>
      </p:sp>
      <p:sp>
        <p:nvSpPr>
          <p:cNvPr id="20" name="雲形吹き出し 19"/>
          <p:cNvSpPr/>
          <p:nvPr/>
        </p:nvSpPr>
        <p:spPr>
          <a:xfrm>
            <a:off x="5724128" y="4173627"/>
            <a:ext cx="1992529" cy="623525"/>
          </a:xfrm>
          <a:prstGeom prst="cloudCallout">
            <a:avLst>
              <a:gd name="adj1" fmla="val -22291"/>
              <a:gd name="adj2" fmla="val 5992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smtClean="0"/>
              <a:t>無効な弁済ではないのか</a:t>
            </a:r>
            <a:r>
              <a:rPr kumimoji="1" lang="en-US" altLang="ja-JP" sz="1400" dirty="0" smtClean="0"/>
              <a:t>?</a:t>
            </a:r>
            <a:endParaRPr kumimoji="1" lang="ja-JP" altLang="en-US" sz="1400" dirty="0"/>
          </a:p>
        </p:txBody>
      </p:sp>
      <p:sp>
        <p:nvSpPr>
          <p:cNvPr id="21" name="雲形吹き出し 20"/>
          <p:cNvSpPr/>
          <p:nvPr/>
        </p:nvSpPr>
        <p:spPr>
          <a:xfrm>
            <a:off x="3623659" y="1432980"/>
            <a:ext cx="1956454" cy="1130110"/>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smtClean="0"/>
              <a:t>通知を怠ったのに，求償は制限されないのか</a:t>
            </a:r>
            <a:r>
              <a:rPr lang="en-US" altLang="ja-JP" sz="1400" dirty="0" smtClean="0"/>
              <a:t>?</a:t>
            </a:r>
            <a:endParaRPr kumimoji="1" lang="ja-JP" altLang="en-US" sz="1400" dirty="0"/>
          </a:p>
        </p:txBody>
      </p:sp>
    </p:spTree>
    <p:extLst>
      <p:ext uri="{BB962C8B-B14F-4D97-AF65-F5344CB8AC3E}">
        <p14:creationId xmlns:p14="http://schemas.microsoft.com/office/powerpoint/2010/main" val="1076382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down)">
                                      <p:cBhvr>
                                        <p:cTn id="31" dur="500"/>
                                        <p:tgtEl>
                                          <p:spTgt spid="15"/>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up)">
                                      <p:cBhvr>
                                        <p:cTn id="44" dur="500"/>
                                        <p:tgtEl>
                                          <p:spTgt spid="16"/>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up)">
                                      <p:cBhvr>
                                        <p:cTn id="47" dur="1000"/>
                                        <p:tgtEl>
                                          <p:spTgt spid="17"/>
                                        </p:tgtEl>
                                      </p:cBhvr>
                                    </p:animEffect>
                                  </p:childTnLst>
                                </p:cTn>
                              </p:par>
                            </p:childTnLst>
                          </p:cTn>
                        </p:par>
                        <p:par>
                          <p:cTn id="48" fill="hold">
                            <p:stCondLst>
                              <p:cond delay="1000"/>
                            </p:stCondLst>
                            <p:childTnLst>
                              <p:par>
                                <p:cTn id="49" presetID="10" presetClass="exit" presetSubtype="0" fill="hold" grpId="1" nodeType="afterEffect">
                                  <p:stCondLst>
                                    <p:cond delay="0"/>
                                  </p:stCondLst>
                                  <p:childTnLst>
                                    <p:animEffect transition="out" filter="fade">
                                      <p:cBhvr>
                                        <p:cTn id="50" dur="500"/>
                                        <p:tgtEl>
                                          <p:spTgt spid="6"/>
                                        </p:tgtEl>
                                      </p:cBhvr>
                                    </p:animEffect>
                                    <p:set>
                                      <p:cBhvr>
                                        <p:cTn id="51" dur="1" fill="hold">
                                          <p:stCondLst>
                                            <p:cond delay="499"/>
                                          </p:stCondLst>
                                        </p:cTn>
                                        <p:tgtEl>
                                          <p:spTgt spid="6"/>
                                        </p:tgtEl>
                                        <p:attrNameLst>
                                          <p:attrName>style.visibility</p:attrName>
                                        </p:attrNameLst>
                                      </p:cBhvr>
                                      <p:to>
                                        <p:strVal val="hidden"/>
                                      </p:to>
                                    </p:set>
                                  </p:childTnLst>
                                </p:cTn>
                              </p:par>
                            </p:childTnLst>
                          </p:cTn>
                        </p:par>
                        <p:par>
                          <p:cTn id="52" fill="hold">
                            <p:stCondLst>
                              <p:cond delay="1500"/>
                            </p:stCondLst>
                            <p:childTnLst>
                              <p:par>
                                <p:cTn id="53" presetID="10" presetClass="exit" presetSubtype="0" fill="hold" grpId="1" nodeType="afterEffect">
                                  <p:stCondLst>
                                    <p:cond delay="0"/>
                                  </p:stCondLst>
                                  <p:childTnLst>
                                    <p:animEffect transition="out" filter="fade">
                                      <p:cBhvr>
                                        <p:cTn id="54" dur="500"/>
                                        <p:tgtEl>
                                          <p:spTgt spid="13"/>
                                        </p:tgtEl>
                                      </p:cBhvr>
                                    </p:animEffect>
                                    <p:set>
                                      <p:cBhvr>
                                        <p:cTn id="55" dur="1" fill="hold">
                                          <p:stCondLst>
                                            <p:cond delay="499"/>
                                          </p:stCondLst>
                                        </p:cTn>
                                        <p:tgtEl>
                                          <p:spTgt spid="13"/>
                                        </p:tgtEl>
                                        <p:attrNameLst>
                                          <p:attrName>style.visibility</p:attrName>
                                        </p:attrNameLst>
                                      </p:cBhvr>
                                      <p:to>
                                        <p:strVal val="hidden"/>
                                      </p:to>
                                    </p:set>
                                  </p:childTnLst>
                                </p:cTn>
                              </p:par>
                            </p:childTnLst>
                          </p:cTn>
                        </p:par>
                        <p:par>
                          <p:cTn id="56" fill="hold">
                            <p:stCondLst>
                              <p:cond delay="2000"/>
                            </p:stCondLst>
                            <p:childTnLst>
                              <p:par>
                                <p:cTn id="57" presetID="42" presetClass="exit" presetSubtype="0" fill="hold" grpId="1" nodeType="afterEffect">
                                  <p:stCondLst>
                                    <p:cond delay="0"/>
                                  </p:stCondLst>
                                  <p:childTnLst>
                                    <p:animEffect transition="out" filter="fade">
                                      <p:cBhvr>
                                        <p:cTn id="58" dur="500"/>
                                        <p:tgtEl>
                                          <p:spTgt spid="14"/>
                                        </p:tgtEl>
                                      </p:cBhvr>
                                    </p:animEffect>
                                    <p:anim calcmode="lin" valueType="num">
                                      <p:cBhvr>
                                        <p:cTn id="59" dur="500"/>
                                        <p:tgtEl>
                                          <p:spTgt spid="14"/>
                                        </p:tgtEl>
                                        <p:attrNameLst>
                                          <p:attrName>ppt_x</p:attrName>
                                        </p:attrNameLst>
                                      </p:cBhvr>
                                      <p:tavLst>
                                        <p:tav tm="0">
                                          <p:val>
                                            <p:strVal val="ppt_x"/>
                                          </p:val>
                                        </p:tav>
                                        <p:tav tm="100000">
                                          <p:val>
                                            <p:strVal val="ppt_x"/>
                                          </p:val>
                                        </p:tav>
                                      </p:tavLst>
                                    </p:anim>
                                    <p:anim calcmode="lin" valueType="num">
                                      <p:cBhvr>
                                        <p:cTn id="60" dur="500"/>
                                        <p:tgtEl>
                                          <p:spTgt spid="14"/>
                                        </p:tgtEl>
                                        <p:attrNameLst>
                                          <p:attrName>ppt_y</p:attrName>
                                        </p:attrNameLst>
                                      </p:cBhvr>
                                      <p:tavLst>
                                        <p:tav tm="0">
                                          <p:val>
                                            <p:strVal val="ppt_y"/>
                                          </p:val>
                                        </p:tav>
                                        <p:tav tm="100000">
                                          <p:val>
                                            <p:strVal val="ppt_y+.1"/>
                                          </p:val>
                                        </p:tav>
                                      </p:tavLst>
                                    </p:anim>
                                    <p:set>
                                      <p:cBhvr>
                                        <p:cTn id="61" dur="1" fill="hold">
                                          <p:stCondLst>
                                            <p:cond delay="499"/>
                                          </p:stCondLst>
                                        </p:cTn>
                                        <p:tgtEl>
                                          <p:spTgt spid="14"/>
                                        </p:tgtEl>
                                        <p:attrNameLst>
                                          <p:attrName>style.visibility</p:attrName>
                                        </p:attrNameLst>
                                      </p:cBhvr>
                                      <p:to>
                                        <p:strVal val="hidden"/>
                                      </p:to>
                                    </p:set>
                                  </p:childTnLst>
                                </p:cTn>
                              </p:par>
                            </p:childTnLst>
                          </p:cTn>
                        </p:par>
                        <p:par>
                          <p:cTn id="62" fill="hold">
                            <p:stCondLst>
                              <p:cond delay="2500"/>
                            </p:stCondLst>
                            <p:childTnLst>
                              <p:par>
                                <p:cTn id="63" presetID="10" presetClass="exit" presetSubtype="0" fill="hold" grpId="1" nodeType="afterEffect">
                                  <p:stCondLst>
                                    <p:cond delay="0"/>
                                  </p:stCondLst>
                                  <p:childTnLst>
                                    <p:animEffect transition="out" filter="fade">
                                      <p:cBhvr>
                                        <p:cTn id="64" dur="500"/>
                                        <p:tgtEl>
                                          <p:spTgt spid="8"/>
                                        </p:tgtEl>
                                      </p:cBhvr>
                                    </p:animEffect>
                                    <p:set>
                                      <p:cBhvr>
                                        <p:cTn id="65" dur="1" fill="hold">
                                          <p:stCondLst>
                                            <p:cond delay="499"/>
                                          </p:stCondLst>
                                        </p:cTn>
                                        <p:tgtEl>
                                          <p:spTgt spid="8"/>
                                        </p:tgtEl>
                                        <p:attrNameLst>
                                          <p:attrName>style.visibility</p:attrName>
                                        </p:attrNameLst>
                                      </p:cBhvr>
                                      <p:to>
                                        <p:strVal val="hidden"/>
                                      </p:to>
                                    </p:set>
                                  </p:childTnLst>
                                </p:cTn>
                              </p:par>
                            </p:childTnLst>
                          </p:cTn>
                        </p:par>
                        <p:par>
                          <p:cTn id="66" fill="hold">
                            <p:stCondLst>
                              <p:cond delay="3000"/>
                            </p:stCondLst>
                            <p:childTnLst>
                              <p:par>
                                <p:cTn id="67" presetID="42" presetClass="path" presetSubtype="0" accel="50000" decel="50000" fill="hold" grpId="1" nodeType="afterEffect">
                                  <p:stCondLst>
                                    <p:cond delay="0"/>
                                  </p:stCondLst>
                                  <p:childTnLst>
                                    <p:animMotion origin="layout" path="M 0 6.01017E-7 L -0.03125 -0.24827 " pathEditMode="relative" rAng="0" ptsTypes="AA">
                                      <p:cBhvr>
                                        <p:cTn id="68" dur="1000" fill="hold"/>
                                        <p:tgtEl>
                                          <p:spTgt spid="9"/>
                                        </p:tgtEl>
                                        <p:attrNameLst>
                                          <p:attrName>ppt_x</p:attrName>
                                          <p:attrName>ppt_y</p:attrName>
                                        </p:attrNameLst>
                                      </p:cBhvr>
                                      <p:rCtr x="-1563" y="-12413"/>
                                    </p:animMotion>
                                  </p:childTnLst>
                                </p:cTn>
                              </p:par>
                              <p:par>
                                <p:cTn id="69" presetID="8" presetClass="emph" presetSubtype="0" fill="hold" grpId="2" nodeType="withEffect">
                                  <p:stCondLst>
                                    <p:cond delay="0"/>
                                  </p:stCondLst>
                                  <p:childTnLst>
                                    <p:animRot by="3600000">
                                      <p:cBhvr>
                                        <p:cTn id="70" dur="1000" fill="hold"/>
                                        <p:tgtEl>
                                          <p:spTgt spid="9"/>
                                        </p:tgtEl>
                                        <p:attrNameLst>
                                          <p:attrName>r</p:attrName>
                                        </p:attrNameLst>
                                      </p:cBhvr>
                                    </p:animRot>
                                  </p:childTnLst>
                                </p:cTn>
                              </p:par>
                            </p:childTnLst>
                          </p:cTn>
                        </p:par>
                        <p:par>
                          <p:cTn id="71" fill="hold">
                            <p:stCondLst>
                              <p:cond delay="4000"/>
                            </p:stCondLst>
                            <p:childTnLst>
                              <p:par>
                                <p:cTn id="72" presetID="10" presetClass="exit" presetSubtype="0" fill="hold" grpId="1" nodeType="afterEffect">
                                  <p:stCondLst>
                                    <p:cond delay="0"/>
                                  </p:stCondLst>
                                  <p:childTnLst>
                                    <p:animEffect transition="out" filter="fade">
                                      <p:cBhvr>
                                        <p:cTn id="73" dur="500"/>
                                        <p:tgtEl>
                                          <p:spTgt spid="7"/>
                                        </p:tgtEl>
                                      </p:cBhvr>
                                    </p:animEffect>
                                    <p:set>
                                      <p:cBhvr>
                                        <p:cTn id="74" dur="1" fill="hold">
                                          <p:stCondLst>
                                            <p:cond delay="499"/>
                                          </p:stCondLst>
                                        </p:cTn>
                                        <p:tgtEl>
                                          <p:spTgt spid="7"/>
                                        </p:tgtEl>
                                        <p:attrNameLst>
                                          <p:attrName>style.visibility</p:attrName>
                                        </p:attrNameLst>
                                      </p:cBhvr>
                                      <p:to>
                                        <p:strVal val="hidden"/>
                                      </p:to>
                                    </p:set>
                                  </p:childTnLst>
                                </p:cTn>
                              </p:par>
                            </p:childTnLst>
                          </p:cTn>
                        </p:par>
                        <p:par>
                          <p:cTn id="75" fill="hold">
                            <p:stCondLst>
                              <p:cond delay="4500"/>
                            </p:stCondLst>
                            <p:childTnLst>
                              <p:par>
                                <p:cTn id="76" presetID="10" presetClass="entr" presetSubtype="0" fill="hold" grpId="0" nodeType="after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fade">
                                      <p:cBhvr>
                                        <p:cTn id="78" dur="500"/>
                                        <p:tgtEl>
                                          <p:spTgt spid="11"/>
                                        </p:tgtEl>
                                      </p:cBhvr>
                                    </p:animEffect>
                                  </p:childTnLst>
                                </p:cTn>
                              </p:par>
                              <p:par>
                                <p:cTn id="79" presetID="10" presetClass="exit" presetSubtype="0" fill="hold" grpId="3" nodeType="withEffect">
                                  <p:stCondLst>
                                    <p:cond delay="0"/>
                                  </p:stCondLst>
                                  <p:childTnLst>
                                    <p:animEffect transition="out" filter="fade">
                                      <p:cBhvr>
                                        <p:cTn id="80" dur="500"/>
                                        <p:tgtEl>
                                          <p:spTgt spid="9"/>
                                        </p:tgtEl>
                                      </p:cBhvr>
                                    </p:animEffect>
                                    <p:set>
                                      <p:cBhvr>
                                        <p:cTn id="81" dur="1" fill="hold">
                                          <p:stCondLst>
                                            <p:cond delay="499"/>
                                          </p:stCondLst>
                                        </p:cTn>
                                        <p:tgtEl>
                                          <p:spTgt spid="9"/>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22" presetClass="entr" presetSubtype="2" fill="hold" grpId="0" nodeType="click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wipe(right)">
                                      <p:cBhvr>
                                        <p:cTn id="86" dur="500"/>
                                        <p:tgtEl>
                                          <p:spTgt spid="18"/>
                                        </p:tgtEl>
                                      </p:cBhvr>
                                    </p:animEffect>
                                  </p:childTnLst>
                                </p:cTn>
                              </p:par>
                              <p:par>
                                <p:cTn id="87" presetID="22" presetClass="entr" presetSubtype="1" fill="hold" grpId="0" nodeType="with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wipe(up)">
                                      <p:cBhvr>
                                        <p:cTn id="89" dur="1000"/>
                                        <p:tgtEl>
                                          <p:spTgt spid="19"/>
                                        </p:tgtEl>
                                      </p:cBhvr>
                                    </p:animEffect>
                                  </p:childTnLst>
                                </p:cTn>
                              </p:par>
                            </p:childTnLst>
                          </p:cTn>
                        </p:par>
                        <p:par>
                          <p:cTn id="90" fill="hold">
                            <p:stCondLst>
                              <p:cond delay="1000"/>
                            </p:stCondLst>
                            <p:childTnLst>
                              <p:par>
                                <p:cTn id="91" presetID="27" presetClass="emph" presetSubtype="0" fill="remove" grpId="1" nodeType="afterEffect">
                                  <p:stCondLst>
                                    <p:cond delay="500"/>
                                  </p:stCondLst>
                                  <p:childTnLst>
                                    <p:animClr clrSpc="rgb" dir="cw">
                                      <p:cBhvr override="childStyle">
                                        <p:cTn id="92" dur="250" autoRev="1" fill="remove"/>
                                        <p:tgtEl>
                                          <p:spTgt spid="11"/>
                                        </p:tgtEl>
                                        <p:attrNameLst>
                                          <p:attrName>style.color</p:attrName>
                                        </p:attrNameLst>
                                      </p:cBhvr>
                                      <p:to>
                                        <a:schemeClr val="bg1"/>
                                      </p:to>
                                    </p:animClr>
                                    <p:animClr clrSpc="rgb" dir="cw">
                                      <p:cBhvr>
                                        <p:cTn id="93" dur="250" autoRev="1" fill="remove"/>
                                        <p:tgtEl>
                                          <p:spTgt spid="11"/>
                                        </p:tgtEl>
                                        <p:attrNameLst>
                                          <p:attrName>fillcolor</p:attrName>
                                        </p:attrNameLst>
                                      </p:cBhvr>
                                      <p:to>
                                        <a:schemeClr val="bg1"/>
                                      </p:to>
                                    </p:animClr>
                                    <p:set>
                                      <p:cBhvr>
                                        <p:cTn id="94" dur="250" autoRev="1" fill="remove"/>
                                        <p:tgtEl>
                                          <p:spTgt spid="11"/>
                                        </p:tgtEl>
                                        <p:attrNameLst>
                                          <p:attrName>fill.type</p:attrName>
                                        </p:attrNameLst>
                                      </p:cBhvr>
                                      <p:to>
                                        <p:strVal val="solid"/>
                                      </p:to>
                                    </p:set>
                                    <p:set>
                                      <p:cBhvr>
                                        <p:cTn id="95" dur="250" autoRev="1" fill="remove"/>
                                        <p:tgtEl>
                                          <p:spTgt spid="11"/>
                                        </p:tgtEl>
                                        <p:attrNameLst>
                                          <p:attrName>fill.on</p:attrName>
                                        </p:attrNameLst>
                                      </p:cBhvr>
                                      <p:to>
                                        <p:strVal val="true"/>
                                      </p:to>
                                    </p:set>
                                  </p:childTnLst>
                                </p:cTn>
                              </p:par>
                            </p:childTnLst>
                          </p:cTn>
                        </p:par>
                        <p:par>
                          <p:cTn id="96" fill="hold">
                            <p:stCondLst>
                              <p:cond delay="2000"/>
                            </p:stCondLst>
                            <p:childTnLst>
                              <p:par>
                                <p:cTn id="97" presetID="22" presetClass="entr" presetSubtype="1" fill="hold" grpId="0" nodeType="after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wipe(up)">
                                      <p:cBhvr>
                                        <p:cTn id="99" dur="1000"/>
                                        <p:tgtEl>
                                          <p:spTgt spid="21"/>
                                        </p:tgtEl>
                                      </p:cBhvr>
                                    </p:animEffect>
                                  </p:childTnLst>
                                </p:cTn>
                              </p:par>
                            </p:childTnLst>
                          </p:cTn>
                        </p:par>
                        <p:par>
                          <p:cTn id="100" fill="hold">
                            <p:stCondLst>
                              <p:cond delay="3000"/>
                            </p:stCondLst>
                            <p:childTnLst>
                              <p:par>
                                <p:cTn id="101" presetID="26" presetClass="emph" presetSubtype="0" fill="hold" grpId="1" nodeType="afterEffect">
                                  <p:stCondLst>
                                    <p:cond delay="500"/>
                                  </p:stCondLst>
                                  <p:childTnLst>
                                    <p:animEffect transition="out" filter="fade">
                                      <p:cBhvr>
                                        <p:cTn id="102" dur="500" tmFilter="0, 0; .2, .5; .8, .5; 1, 0"/>
                                        <p:tgtEl>
                                          <p:spTgt spid="19"/>
                                        </p:tgtEl>
                                      </p:cBhvr>
                                    </p:animEffect>
                                    <p:animScale>
                                      <p:cBhvr>
                                        <p:cTn id="103" dur="250" autoRev="1" fill="hold"/>
                                        <p:tgtEl>
                                          <p:spTgt spid="19"/>
                                        </p:tgtEl>
                                      </p:cBhvr>
                                      <p:by x="105000" y="105000"/>
                                    </p:animScale>
                                  </p:childTnLst>
                                </p:cTn>
                              </p:par>
                            </p:childTnLst>
                          </p:cTn>
                        </p:par>
                        <p:par>
                          <p:cTn id="104" fill="hold">
                            <p:stCondLst>
                              <p:cond delay="4000"/>
                            </p:stCondLst>
                            <p:childTnLst>
                              <p:par>
                                <p:cTn id="105" presetID="22" presetClass="entr" presetSubtype="1" fill="hold" grpId="0" nodeType="afterEffect">
                                  <p:stCondLst>
                                    <p:cond delay="0"/>
                                  </p:stCondLst>
                                  <p:childTnLst>
                                    <p:set>
                                      <p:cBhvr>
                                        <p:cTn id="106" dur="1" fill="hold">
                                          <p:stCondLst>
                                            <p:cond delay="0"/>
                                          </p:stCondLst>
                                        </p:cTn>
                                        <p:tgtEl>
                                          <p:spTgt spid="20"/>
                                        </p:tgtEl>
                                        <p:attrNameLst>
                                          <p:attrName>style.visibility</p:attrName>
                                        </p:attrNameLst>
                                      </p:cBhvr>
                                      <p:to>
                                        <p:strVal val="visible"/>
                                      </p:to>
                                    </p:set>
                                    <p:animEffect transition="in" filter="wipe(up)">
                                      <p:cBhvr>
                                        <p:cTn id="107"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9" grpId="2" animBg="1"/>
      <p:bldP spid="9" grpId="3" animBg="1"/>
      <p:bldP spid="10" grpId="0" animBg="1"/>
      <p:bldP spid="11" grpId="0" animBg="1"/>
      <p:bldP spid="11" grpId="1" animBg="1"/>
      <p:bldP spid="12" grpId="0" animBg="1"/>
      <p:bldP spid="13" grpId="0" animBg="1"/>
      <p:bldP spid="13" grpId="1" animBg="1"/>
      <p:bldP spid="14" grpId="0" animBg="1"/>
      <p:bldP spid="14" grpId="1" animBg="1"/>
      <p:bldP spid="15" grpId="0" animBg="1"/>
      <p:bldP spid="16" grpId="0" animBg="1"/>
      <p:bldP spid="17" grpId="0"/>
      <p:bldP spid="18" grpId="0" animBg="1"/>
      <p:bldP spid="19" grpId="0"/>
      <p:bldP spid="19" grpId="1"/>
      <p:bldP spid="20" grpId="0" animBg="1"/>
      <p:bldP spid="21"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a:t>求償の要件としての事前・事後の通知</a:t>
            </a:r>
            <a:r>
              <a:rPr lang="en-US" altLang="ja-JP" sz="3600" dirty="0"/>
              <a:t/>
            </a:r>
            <a:br>
              <a:rPr lang="en-US" altLang="ja-JP" sz="3600" dirty="0"/>
            </a:br>
            <a:r>
              <a:rPr lang="ja-JP" altLang="en-US" sz="3600" dirty="0"/>
              <a:t>最二判昭</a:t>
            </a:r>
            <a:r>
              <a:rPr lang="en-US" altLang="ja-JP" sz="3600" dirty="0"/>
              <a:t>57</a:t>
            </a:r>
            <a:r>
              <a:rPr lang="ja-JP" altLang="en-US" sz="3600" dirty="0"/>
              <a:t>・</a:t>
            </a:r>
            <a:r>
              <a:rPr lang="en-US" altLang="ja-JP" sz="3600" dirty="0"/>
              <a:t>12</a:t>
            </a:r>
            <a:r>
              <a:rPr lang="ja-JP" altLang="en-US" sz="3600" dirty="0"/>
              <a:t>・</a:t>
            </a:r>
            <a:r>
              <a:rPr lang="en-US" altLang="ja-JP" sz="3600" dirty="0"/>
              <a:t>17</a:t>
            </a:r>
            <a:r>
              <a:rPr lang="ja-JP" altLang="en-US" sz="3600" dirty="0"/>
              <a:t> </a:t>
            </a:r>
            <a:r>
              <a:rPr lang="en-US" altLang="ja-JP" sz="3600" dirty="0"/>
              <a:t>(3/7)</a:t>
            </a:r>
            <a:r>
              <a:rPr lang="ja-JP" altLang="en-US" sz="3600" dirty="0"/>
              <a:t>事案の特色</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46</a:t>
            </a:fld>
            <a:endParaRPr kumimoji="1" lang="ja-JP" altLang="en-US"/>
          </a:p>
        </p:txBody>
      </p:sp>
      <p:sp>
        <p:nvSpPr>
          <p:cNvPr id="6" name="コンテンツ プレースホルダー 2"/>
          <p:cNvSpPr txBox="1">
            <a:spLocks/>
          </p:cNvSpPr>
          <p:nvPr/>
        </p:nvSpPr>
        <p:spPr>
          <a:xfrm>
            <a:off x="251520" y="1600200"/>
            <a:ext cx="8712968"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smtClean="0"/>
              <a:t>この事案の重要性</a:t>
            </a:r>
            <a:endParaRPr lang="en-US" altLang="ja-JP" sz="2400" smtClean="0"/>
          </a:p>
          <a:p>
            <a:pPr lvl="1"/>
            <a:r>
              <a:rPr lang="ja-JP" altLang="en-US" sz="2000" smtClean="0"/>
              <a:t>民法は，</a:t>
            </a:r>
            <a:r>
              <a:rPr lang="en-US" altLang="ja-JP" sz="2000" smtClean="0"/>
              <a:t>443</a:t>
            </a:r>
            <a:r>
              <a:rPr lang="ja-JP" altLang="en-US" sz="2000" smtClean="0"/>
              <a:t>条第</a:t>
            </a:r>
            <a:r>
              <a:rPr lang="en-US" altLang="ja-JP" sz="2000" smtClean="0"/>
              <a:t>1</a:t>
            </a:r>
            <a:r>
              <a:rPr lang="ja-JP" altLang="en-US" sz="2000" smtClean="0"/>
              <a:t>項で，事前の通知を怠った場合の求償の制限を規定し，第</a:t>
            </a:r>
            <a:r>
              <a:rPr lang="en-US" altLang="ja-JP" sz="2000" smtClean="0"/>
              <a:t>2</a:t>
            </a:r>
            <a:r>
              <a:rPr lang="ja-JP" altLang="en-US" sz="2000" smtClean="0"/>
              <a:t>項で，事後の通知を怠った場合の求償の制限を規定している。</a:t>
            </a:r>
            <a:endParaRPr lang="en-US" altLang="ja-JP" sz="2000" smtClean="0"/>
          </a:p>
          <a:p>
            <a:pPr lvl="1"/>
            <a:r>
              <a:rPr lang="ja-JP" altLang="en-US" sz="2000" smtClean="0"/>
              <a:t>しかし，弁済をした連帯債務者の一方が事後の通知を怠り，しかも，他方の当事者も事前の通知を怠ったために二重払いが生じた場合のような，双方に過失がある場合については，民法は明文の規定を置いていない。</a:t>
            </a:r>
            <a:endParaRPr lang="en-US" altLang="ja-JP" sz="2000" smtClean="0"/>
          </a:p>
          <a:p>
            <a:r>
              <a:rPr lang="ja-JP" altLang="en-US" sz="2400" smtClean="0"/>
              <a:t>解釈学の有用性が発揮できる事案</a:t>
            </a:r>
            <a:endParaRPr lang="en-US" altLang="ja-JP" sz="2400" smtClean="0"/>
          </a:p>
          <a:p>
            <a:pPr lvl="1"/>
            <a:r>
              <a:rPr lang="ja-JP" altLang="en-US" sz="2000" smtClean="0"/>
              <a:t>このように，事案に適用すべき適切な条文を欠いている場合のことを「法の欠缺」というが，このような場合にこそ，解釈学の有用性が明らかとなる。</a:t>
            </a:r>
            <a:endParaRPr lang="en-US" altLang="ja-JP" sz="2000" smtClean="0"/>
          </a:p>
          <a:p>
            <a:pPr lvl="1"/>
            <a:r>
              <a:rPr lang="ja-JP" altLang="en-US" sz="2000" smtClean="0"/>
              <a:t>諸君は，この事案について，最高裁が行った「できの悪い解釈」を超える解釈をすることができるだろうか</a:t>
            </a:r>
            <a:r>
              <a:rPr lang="en-US" altLang="ja-JP" sz="2000" smtClean="0"/>
              <a:t>?</a:t>
            </a:r>
            <a:endParaRPr lang="ja-JP" altLang="en-US" sz="2000" dirty="0"/>
          </a:p>
        </p:txBody>
      </p:sp>
    </p:spTree>
    <p:extLst>
      <p:ext uri="{BB962C8B-B14F-4D97-AF65-F5344CB8AC3E}">
        <p14:creationId xmlns:p14="http://schemas.microsoft.com/office/powerpoint/2010/main" val="1110834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1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up)">
                                      <p:cBhvr>
                                        <p:cTn id="12" dur="1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up)">
                                      <p:cBhvr>
                                        <p:cTn id="17" dur="10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wipe(up)">
                                      <p:cBhvr>
                                        <p:cTn id="22"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求償の要件としての事前・事後の</a:t>
            </a:r>
            <a:r>
              <a:rPr lang="en-US" altLang="ja-JP" dirty="0"/>
              <a:t/>
            </a:r>
            <a:br>
              <a:rPr lang="en-US" altLang="ja-JP" dirty="0"/>
            </a:br>
            <a:r>
              <a:rPr lang="ja-JP" altLang="en-US" dirty="0"/>
              <a:t>通知の要件（判例</a:t>
            </a:r>
            <a:r>
              <a:rPr lang="ja-JP" altLang="en-US" dirty="0"/>
              <a:t>）（</a:t>
            </a:r>
            <a:r>
              <a:rPr lang="en-US" altLang="ja-JP" dirty="0"/>
              <a:t>4/7</a:t>
            </a:r>
            <a:r>
              <a:rPr lang="ja-JP" altLang="en-US" dirty="0" smtClean="0"/>
              <a:t>）</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47</a:t>
            </a:fld>
            <a:endParaRPr kumimoji="1" lang="ja-JP" altLang="en-US"/>
          </a:p>
        </p:txBody>
      </p:sp>
      <p:sp>
        <p:nvSpPr>
          <p:cNvPr id="6" name="コンテンツ プレースホルダー 2"/>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smtClean="0"/>
              <a:t>最二判昭</a:t>
            </a:r>
            <a:r>
              <a:rPr lang="en-US" altLang="ja-JP" dirty="0" smtClean="0"/>
              <a:t>57</a:t>
            </a:r>
            <a:r>
              <a:rPr lang="ja-JP" altLang="en-US" dirty="0" smtClean="0"/>
              <a:t>・</a:t>
            </a:r>
            <a:r>
              <a:rPr lang="en-US" altLang="ja-JP" dirty="0" smtClean="0"/>
              <a:t>12</a:t>
            </a:r>
            <a:r>
              <a:rPr lang="ja-JP" altLang="en-US" dirty="0" smtClean="0"/>
              <a:t>・</a:t>
            </a:r>
            <a:r>
              <a:rPr lang="en-US" altLang="ja-JP" dirty="0" smtClean="0"/>
              <a:t>17</a:t>
            </a:r>
            <a:r>
              <a:rPr lang="ja-JP" altLang="en-US" dirty="0" smtClean="0"/>
              <a:t>民集</a:t>
            </a:r>
            <a:r>
              <a:rPr lang="en-US" altLang="ja-JP" dirty="0" smtClean="0"/>
              <a:t>36</a:t>
            </a:r>
            <a:r>
              <a:rPr lang="ja-JP" altLang="en-US" dirty="0" smtClean="0"/>
              <a:t>巻</a:t>
            </a:r>
            <a:r>
              <a:rPr lang="en-US" altLang="ja-JP" dirty="0" smtClean="0"/>
              <a:t>12</a:t>
            </a:r>
            <a:r>
              <a:rPr lang="ja-JP" altLang="en-US" dirty="0" smtClean="0"/>
              <a:t>号</a:t>
            </a:r>
            <a:r>
              <a:rPr lang="en-US" altLang="ja-JP" dirty="0" smtClean="0"/>
              <a:t>2399</a:t>
            </a:r>
            <a:r>
              <a:rPr lang="ja-JP" altLang="en-US" dirty="0" smtClean="0"/>
              <a:t>頁　百選</a:t>
            </a:r>
            <a:r>
              <a:rPr lang="en-US" altLang="ja-JP" dirty="0" smtClean="0"/>
              <a:t>Ⅱ</a:t>
            </a:r>
            <a:r>
              <a:rPr lang="ja-JP" altLang="en-US" dirty="0" smtClean="0"/>
              <a:t>第</a:t>
            </a:r>
            <a:r>
              <a:rPr lang="en-US" altLang="ja-JP" dirty="0" smtClean="0"/>
              <a:t>22</a:t>
            </a:r>
            <a:r>
              <a:rPr lang="ja-JP" altLang="en-US" dirty="0" smtClean="0"/>
              <a:t>事件</a:t>
            </a:r>
            <a:endParaRPr lang="en-US" altLang="ja-JP" dirty="0" smtClean="0"/>
          </a:p>
          <a:p>
            <a:pPr lvl="1"/>
            <a:r>
              <a:rPr lang="ja-JP" altLang="en-US" dirty="0" smtClean="0"/>
              <a:t>連帯債務者の一人</a:t>
            </a:r>
            <a:r>
              <a:rPr lang="en-US" altLang="ja-JP" dirty="0" smtClean="0"/>
              <a:t>〔Y〕</a:t>
            </a:r>
            <a:r>
              <a:rPr lang="ja-JP" altLang="en-US" dirty="0" smtClean="0"/>
              <a:t>が弁済その他の免責の行為をするに先立ち他の連帯債務者</a:t>
            </a:r>
            <a:r>
              <a:rPr lang="en-US" altLang="ja-JP" dirty="0" smtClean="0"/>
              <a:t>〔X〕</a:t>
            </a:r>
            <a:r>
              <a:rPr lang="ja-JP" altLang="en-US" dirty="0" smtClean="0"/>
              <a:t>に対し民法</a:t>
            </a:r>
            <a:r>
              <a:rPr lang="en-US" altLang="ja-JP" dirty="0" smtClean="0"/>
              <a:t>443</a:t>
            </a:r>
            <a:r>
              <a:rPr lang="ja-JP" altLang="en-US" dirty="0" smtClean="0"/>
              <a:t>条</a:t>
            </a:r>
            <a:r>
              <a:rPr lang="en-US" altLang="ja-JP" dirty="0" smtClean="0"/>
              <a:t>1</a:t>
            </a:r>
            <a:r>
              <a:rPr lang="ja-JP" altLang="en-US" dirty="0" smtClean="0"/>
              <a:t>項の通知をすることを怠った場合は，</a:t>
            </a:r>
            <a:endParaRPr lang="en-US" altLang="ja-JP" dirty="0" smtClean="0"/>
          </a:p>
          <a:p>
            <a:pPr lvl="1"/>
            <a:r>
              <a:rPr lang="ja-JP" altLang="en-US" dirty="0" smtClean="0"/>
              <a:t>すで</a:t>
            </a:r>
            <a:r>
              <a:rPr lang="ja-JP" altLang="en-US" dirty="0" smtClean="0"/>
              <a:t>に弁済その他により共同の免責を得ていた他の連帯債務者</a:t>
            </a:r>
            <a:r>
              <a:rPr lang="en-US" altLang="ja-JP" dirty="0" smtClean="0"/>
              <a:t>〔X〕</a:t>
            </a:r>
            <a:r>
              <a:rPr lang="ja-JP" altLang="en-US" dirty="0" smtClean="0"/>
              <a:t>に対し，</a:t>
            </a:r>
            <a:r>
              <a:rPr lang="ja-JP" altLang="en-US" dirty="0" smtClean="0">
                <a:solidFill>
                  <a:srgbClr val="FF0000"/>
                </a:solidFill>
              </a:rPr>
              <a:t>同条</a:t>
            </a:r>
            <a:r>
              <a:rPr lang="en-US" altLang="ja-JP" dirty="0" smtClean="0">
                <a:solidFill>
                  <a:srgbClr val="FF0000"/>
                </a:solidFill>
              </a:rPr>
              <a:t>2</a:t>
            </a:r>
            <a:r>
              <a:rPr lang="ja-JP" altLang="en-US" dirty="0" smtClean="0">
                <a:solidFill>
                  <a:srgbClr val="FF0000"/>
                </a:solidFill>
              </a:rPr>
              <a:t>項の規定により自己の免責行為を有効であるとみなすことはできない</a:t>
            </a:r>
            <a:r>
              <a:rPr lang="ja-JP" altLang="en-US" dirty="0" smtClean="0"/>
              <a:t>。</a:t>
            </a:r>
            <a:endParaRPr lang="en-US" altLang="ja-JP" dirty="0" smtClean="0"/>
          </a:p>
          <a:p>
            <a:pPr lvl="2"/>
            <a:r>
              <a:rPr lang="zh-TW" altLang="en-US" sz="1800" dirty="0" smtClean="0">
                <a:latin typeface="ＭＳ ゴシック" pitchFamily="49" charset="-128"/>
                <a:ea typeface="ＭＳ ゴシック" pitchFamily="49" charset="-128"/>
              </a:rPr>
              <a:t>（裁判官：牧圭次，木下忠良，塩野宜慶，宮崎梧一，大橋進）</a:t>
            </a:r>
            <a:endParaRPr lang="ja-JP" altLang="en-US" sz="1800" dirty="0">
              <a:latin typeface="ＭＳ ゴシック" pitchFamily="49" charset="-128"/>
              <a:ea typeface="ＭＳ ゴシック" pitchFamily="49" charset="-128"/>
            </a:endParaRPr>
          </a:p>
        </p:txBody>
      </p:sp>
    </p:spTree>
    <p:extLst>
      <p:ext uri="{BB962C8B-B14F-4D97-AF65-F5344CB8AC3E}">
        <p14:creationId xmlns:p14="http://schemas.microsoft.com/office/powerpoint/2010/main" val="137280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1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up)">
                                      <p:cBhvr>
                                        <p:cTn id="12" dur="1000"/>
                                        <p:tgtEl>
                                          <p:spTgt spid="6">
                                            <p:txEl>
                                              <p:pRg st="2" end="2"/>
                                            </p:txEl>
                                          </p:spTgt>
                                        </p:tgtEl>
                                      </p:cBhvr>
                                    </p:animEffect>
                                  </p:childTnLst>
                                </p:cTn>
                              </p:par>
                            </p:childTnLst>
                          </p:cTn>
                        </p:par>
                        <p:par>
                          <p:cTn id="13" fill="hold">
                            <p:stCondLst>
                              <p:cond delay="1000"/>
                            </p:stCondLst>
                            <p:childTnLst>
                              <p:par>
                                <p:cTn id="14" presetID="22" presetClass="entr" presetSubtype="8" fill="hold" grpId="0" nodeType="afterEffect">
                                  <p:stCondLst>
                                    <p:cond delay="50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wipe(left)">
                                      <p:cBhvr>
                                        <p:cTn id="16"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a:t>求償の要件としての事前・事後の通知</a:t>
            </a:r>
            <a:r>
              <a:rPr lang="en-US" altLang="ja-JP" sz="3600" dirty="0"/>
              <a:t/>
            </a:r>
            <a:br>
              <a:rPr lang="en-US" altLang="ja-JP" sz="3600" dirty="0"/>
            </a:br>
            <a:r>
              <a:rPr lang="ja-JP" altLang="en-US" sz="3600" dirty="0"/>
              <a:t>最二判昭</a:t>
            </a:r>
            <a:r>
              <a:rPr lang="en-US" altLang="ja-JP" sz="3600" dirty="0"/>
              <a:t>57</a:t>
            </a:r>
            <a:r>
              <a:rPr lang="ja-JP" altLang="en-US" sz="3600" dirty="0"/>
              <a:t>・</a:t>
            </a:r>
            <a:r>
              <a:rPr lang="en-US" altLang="ja-JP" sz="3600" dirty="0"/>
              <a:t>12</a:t>
            </a:r>
            <a:r>
              <a:rPr lang="ja-JP" altLang="en-US" sz="3600" dirty="0"/>
              <a:t>・</a:t>
            </a:r>
            <a:r>
              <a:rPr lang="en-US" altLang="ja-JP" sz="3600" dirty="0"/>
              <a:t>17</a:t>
            </a:r>
            <a:r>
              <a:rPr lang="ja-JP" altLang="en-US" sz="3600" dirty="0"/>
              <a:t>（</a:t>
            </a:r>
            <a:r>
              <a:rPr lang="en-US" altLang="ja-JP" sz="3600" dirty="0"/>
              <a:t>5/7</a:t>
            </a:r>
            <a:r>
              <a:rPr lang="ja-JP" altLang="en-US" sz="3600" dirty="0"/>
              <a:t>）</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48</a:t>
            </a:fld>
            <a:endParaRPr kumimoji="1" lang="ja-JP" altLang="en-US"/>
          </a:p>
        </p:txBody>
      </p:sp>
      <p:sp>
        <p:nvSpPr>
          <p:cNvPr id="6" name="上矢印 5"/>
          <p:cNvSpPr/>
          <p:nvPr/>
        </p:nvSpPr>
        <p:spPr>
          <a:xfrm rot="18249289">
            <a:off x="2310733" y="3722772"/>
            <a:ext cx="906954" cy="2013510"/>
          </a:xfrm>
          <a:prstGeom prst="upArrow">
            <a:avLst>
              <a:gd name="adj1" fmla="val 45846"/>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上矢印 6"/>
          <p:cNvSpPr/>
          <p:nvPr/>
        </p:nvSpPr>
        <p:spPr>
          <a:xfrm rot="18390324">
            <a:off x="3352523" y="3857418"/>
            <a:ext cx="859522" cy="1367877"/>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 name="上矢印 7"/>
          <p:cNvSpPr/>
          <p:nvPr/>
        </p:nvSpPr>
        <p:spPr>
          <a:xfrm rot="3440238">
            <a:off x="5831284" y="3648668"/>
            <a:ext cx="1029211" cy="2083507"/>
          </a:xfrm>
          <a:prstGeom prst="upArrow">
            <a:avLst>
              <a:gd name="adj1" fmla="val 45846"/>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9" name="上矢印 8"/>
          <p:cNvSpPr/>
          <p:nvPr/>
        </p:nvSpPr>
        <p:spPr>
          <a:xfrm rot="3506839">
            <a:off x="4418668" y="3471818"/>
            <a:ext cx="882810" cy="2601576"/>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0" name="円/楕円 9"/>
          <p:cNvSpPr/>
          <p:nvPr/>
        </p:nvSpPr>
        <p:spPr>
          <a:xfrm>
            <a:off x="3131840" y="4746848"/>
            <a:ext cx="2880320" cy="986408"/>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A</a:t>
            </a:r>
            <a:r>
              <a:rPr lang="ja-JP" altLang="en-US" sz="2000" b="1" dirty="0">
                <a:latin typeface="Times New Roman" pitchFamily="18" charset="0"/>
                <a:cs typeface="Times New Roman" pitchFamily="18" charset="0"/>
              </a:rPr>
              <a:t>建設</a:t>
            </a:r>
            <a:endParaRPr kumimoji="1" lang="en-US" altLang="ja-JP" sz="2000" b="1" dirty="0" smtClean="0">
              <a:latin typeface="Times New Roman" pitchFamily="18" charset="0"/>
              <a:cs typeface="Times New Roman" pitchFamily="18" charset="0"/>
            </a:endParaRPr>
          </a:p>
          <a:p>
            <a:pPr algn="ctr"/>
            <a:r>
              <a:rPr kumimoji="1" lang="en-US" altLang="ja-JP" sz="2000" b="1" dirty="0" smtClean="0">
                <a:latin typeface="Times New Roman" pitchFamily="18" charset="0"/>
                <a:cs typeface="Times New Roman" pitchFamily="18" charset="0"/>
              </a:rPr>
              <a:t>5,600</a:t>
            </a:r>
            <a:r>
              <a:rPr kumimoji="1" lang="ja-JP" altLang="en-US" sz="2000" b="1" dirty="0" smtClean="0">
                <a:latin typeface="Times New Roman" pitchFamily="18" charset="0"/>
                <a:cs typeface="Times New Roman" pitchFamily="18" charset="0"/>
              </a:rPr>
              <a:t>万円</a:t>
            </a:r>
            <a:endParaRPr kumimoji="1" lang="ja-JP" altLang="en-US" sz="2000" b="1" dirty="0">
              <a:latin typeface="Times New Roman" pitchFamily="18" charset="0"/>
              <a:cs typeface="Times New Roman" pitchFamily="18" charset="0"/>
            </a:endParaRPr>
          </a:p>
        </p:txBody>
      </p:sp>
      <p:sp>
        <p:nvSpPr>
          <p:cNvPr id="11" name="右矢印 10"/>
          <p:cNvSpPr/>
          <p:nvPr/>
        </p:nvSpPr>
        <p:spPr>
          <a:xfrm rot="1667443">
            <a:off x="3157962" y="2624761"/>
            <a:ext cx="2710403" cy="935558"/>
          </a:xfrm>
          <a:prstGeom prst="rightArrow">
            <a:avLst>
              <a:gd name="adj1" fmla="val 49207"/>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000" dirty="0" smtClean="0"/>
              <a:t>求償</a:t>
            </a:r>
            <a:endParaRPr kumimoji="1" lang="ja-JP" altLang="en-US" sz="2000" dirty="0"/>
          </a:p>
        </p:txBody>
      </p:sp>
      <p:sp>
        <p:nvSpPr>
          <p:cNvPr id="12" name="正方形/長方形 11"/>
          <p:cNvSpPr/>
          <p:nvPr/>
        </p:nvSpPr>
        <p:spPr>
          <a:xfrm>
            <a:off x="1259632" y="1700808"/>
            <a:ext cx="2160240" cy="11521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000" b="1" dirty="0" smtClean="0">
                <a:latin typeface="Times New Roman" pitchFamily="18" charset="0"/>
                <a:cs typeface="Times New Roman" pitchFamily="18" charset="0"/>
              </a:rPr>
              <a:t>Y</a:t>
            </a:r>
            <a:r>
              <a:rPr kumimoji="1" lang="ja-JP" altLang="en-US" sz="2000" dirty="0" smtClean="0"/>
              <a:t>の保証部分</a:t>
            </a:r>
            <a:endParaRPr kumimoji="1" lang="en-US" altLang="ja-JP" sz="2000" dirty="0" smtClean="0"/>
          </a:p>
          <a:p>
            <a:pPr algn="ctr"/>
            <a:r>
              <a:rPr lang="en-US" altLang="ja-JP" sz="2000" dirty="0"/>
              <a:t>(</a:t>
            </a:r>
            <a:r>
              <a:rPr lang="en-US" altLang="ja-JP" sz="2000" dirty="0" smtClean="0">
                <a:latin typeface="Times New Roman" pitchFamily="18" charset="0"/>
                <a:cs typeface="Times New Roman" pitchFamily="18" charset="0"/>
              </a:rPr>
              <a:t>2,775</a:t>
            </a:r>
            <a:r>
              <a:rPr lang="ja-JP" altLang="en-US" sz="2000" dirty="0"/>
              <a:t>万円</a:t>
            </a:r>
            <a:r>
              <a:rPr lang="en-US" altLang="ja-JP" sz="2000" dirty="0"/>
              <a:t>)</a:t>
            </a:r>
            <a:endParaRPr kumimoji="1" lang="ja-JP" altLang="en-US" sz="2000" dirty="0"/>
          </a:p>
        </p:txBody>
      </p:sp>
      <p:sp>
        <p:nvSpPr>
          <p:cNvPr id="13" name="正方形/長方形 12"/>
          <p:cNvSpPr/>
          <p:nvPr/>
        </p:nvSpPr>
        <p:spPr>
          <a:xfrm>
            <a:off x="1259632" y="2852936"/>
            <a:ext cx="2160240"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X</a:t>
            </a:r>
            <a:r>
              <a:rPr kumimoji="1" lang="ja-JP" altLang="en-US" sz="2000" dirty="0" smtClean="0"/>
              <a:t>の負担部分</a:t>
            </a:r>
            <a:endParaRPr kumimoji="1" lang="en-US" altLang="ja-JP" sz="2000" dirty="0" smtClean="0"/>
          </a:p>
          <a:p>
            <a:pPr algn="ctr"/>
            <a:r>
              <a:rPr lang="ja-JP" altLang="en-US" sz="2000" dirty="0" smtClean="0"/>
              <a:t>（</a:t>
            </a:r>
            <a:r>
              <a:rPr lang="en-US" altLang="ja-JP" sz="2000" dirty="0" smtClean="0">
                <a:latin typeface="Times New Roman" pitchFamily="18" charset="0"/>
                <a:cs typeface="Times New Roman" pitchFamily="18" charset="0"/>
              </a:rPr>
              <a:t>2,825</a:t>
            </a:r>
            <a:r>
              <a:rPr lang="ja-JP" altLang="en-US" sz="2000" dirty="0" smtClean="0">
                <a:latin typeface="Times New Roman" pitchFamily="18" charset="0"/>
                <a:cs typeface="Times New Roman" pitchFamily="18" charset="0"/>
              </a:rPr>
              <a:t>万円</a:t>
            </a:r>
            <a:r>
              <a:rPr lang="ja-JP" altLang="en-US" sz="2000" dirty="0" smtClean="0"/>
              <a:t>）</a:t>
            </a:r>
            <a:endParaRPr kumimoji="1" lang="ja-JP" altLang="en-US" sz="2000" dirty="0"/>
          </a:p>
        </p:txBody>
      </p:sp>
      <p:sp>
        <p:nvSpPr>
          <p:cNvPr id="14" name="正方形/長方形 13"/>
          <p:cNvSpPr/>
          <p:nvPr/>
        </p:nvSpPr>
        <p:spPr>
          <a:xfrm>
            <a:off x="5724128" y="1700808"/>
            <a:ext cx="2160240" cy="12961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000" b="1" dirty="0" smtClean="0">
                <a:latin typeface="Times New Roman" pitchFamily="18" charset="0"/>
                <a:cs typeface="Times New Roman" pitchFamily="18" charset="0"/>
              </a:rPr>
              <a:t>X</a:t>
            </a:r>
            <a:r>
              <a:rPr kumimoji="1" lang="ja-JP" altLang="en-US" sz="2000" dirty="0" smtClean="0"/>
              <a:t>の保証部分</a:t>
            </a:r>
            <a:endParaRPr kumimoji="1" lang="en-US" altLang="ja-JP" sz="2000" dirty="0" smtClean="0"/>
          </a:p>
          <a:p>
            <a:pPr algn="ctr"/>
            <a:r>
              <a:rPr lang="ja-JP" altLang="en-US" sz="2000" dirty="0" smtClean="0"/>
              <a:t>（</a:t>
            </a:r>
            <a:r>
              <a:rPr lang="en-US" altLang="ja-JP" sz="2000" dirty="0" smtClean="0">
                <a:latin typeface="Times New Roman" pitchFamily="18" charset="0"/>
                <a:cs typeface="Times New Roman" pitchFamily="18" charset="0"/>
              </a:rPr>
              <a:t>2,825</a:t>
            </a:r>
            <a:r>
              <a:rPr lang="ja-JP" altLang="en-US" sz="2000" dirty="0" smtClean="0">
                <a:latin typeface="Times New Roman" pitchFamily="18" charset="0"/>
                <a:cs typeface="Times New Roman" pitchFamily="18" charset="0"/>
              </a:rPr>
              <a:t>円</a:t>
            </a:r>
            <a:r>
              <a:rPr lang="ja-JP" altLang="en-US" sz="2000" dirty="0" smtClean="0"/>
              <a:t>）</a:t>
            </a:r>
            <a:endParaRPr kumimoji="1" lang="ja-JP" altLang="en-US" sz="2000" dirty="0"/>
          </a:p>
        </p:txBody>
      </p:sp>
      <p:sp>
        <p:nvSpPr>
          <p:cNvPr id="15" name="正方形/長方形 14"/>
          <p:cNvSpPr/>
          <p:nvPr/>
        </p:nvSpPr>
        <p:spPr>
          <a:xfrm>
            <a:off x="5724128" y="2996952"/>
            <a:ext cx="2160240" cy="115212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Y</a:t>
            </a:r>
            <a:r>
              <a:rPr kumimoji="1" lang="ja-JP" altLang="en-US" sz="2000" dirty="0" smtClean="0"/>
              <a:t>の負担部分</a:t>
            </a:r>
            <a:endParaRPr kumimoji="1" lang="en-US" altLang="ja-JP" sz="2000" dirty="0" smtClean="0"/>
          </a:p>
          <a:p>
            <a:pPr algn="ctr"/>
            <a:r>
              <a:rPr lang="en-US" altLang="ja-JP" sz="2000" dirty="0"/>
              <a:t>(</a:t>
            </a:r>
            <a:r>
              <a:rPr lang="en-US" altLang="ja-JP" sz="2000" dirty="0" smtClean="0">
                <a:latin typeface="Times New Roman" pitchFamily="18" charset="0"/>
                <a:cs typeface="Times New Roman" pitchFamily="18" charset="0"/>
              </a:rPr>
              <a:t>2,775</a:t>
            </a:r>
            <a:r>
              <a:rPr lang="ja-JP" altLang="en-US" sz="2000" dirty="0"/>
              <a:t>万円</a:t>
            </a:r>
            <a:r>
              <a:rPr lang="en-US" altLang="ja-JP" sz="2000" dirty="0"/>
              <a:t>)</a:t>
            </a:r>
            <a:endParaRPr kumimoji="1" lang="ja-JP" altLang="en-US" sz="2000" dirty="0"/>
          </a:p>
        </p:txBody>
      </p:sp>
      <p:sp>
        <p:nvSpPr>
          <p:cNvPr id="16" name="円弧 15"/>
          <p:cNvSpPr/>
          <p:nvPr/>
        </p:nvSpPr>
        <p:spPr>
          <a:xfrm rot="17901074">
            <a:off x="1816802" y="3143454"/>
            <a:ext cx="1838203" cy="3071168"/>
          </a:xfrm>
          <a:prstGeom prst="arc">
            <a:avLst>
              <a:gd name="adj1" fmla="val 6311893"/>
              <a:gd name="adj2" fmla="val 15737704"/>
            </a:avLst>
          </a:prstGeom>
          <a:ln w="57150">
            <a:solidFill>
              <a:schemeClr val="accent6">
                <a:lumMod val="50000"/>
              </a:schemeClr>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p:cNvSpPr txBox="1"/>
          <p:nvPr/>
        </p:nvSpPr>
        <p:spPr>
          <a:xfrm>
            <a:off x="683567" y="4841865"/>
            <a:ext cx="1743139" cy="1323439"/>
          </a:xfrm>
          <a:prstGeom prst="rect">
            <a:avLst/>
          </a:prstGeom>
          <a:noFill/>
        </p:spPr>
        <p:txBody>
          <a:bodyPr wrap="square" rtlCol="0">
            <a:spAutoFit/>
          </a:bodyPr>
          <a:lstStyle/>
          <a:p>
            <a:pPr algn="ctr"/>
            <a:r>
              <a:rPr lang="ja-JP" altLang="en-US" sz="2000" dirty="0" smtClean="0"/>
              <a:t>①</a:t>
            </a:r>
            <a:r>
              <a:rPr lang="en-US" altLang="ja-JP" sz="2000" dirty="0" smtClean="0"/>
              <a:t>5,600</a:t>
            </a:r>
            <a:r>
              <a:rPr lang="ja-JP" altLang="en-US" sz="2000" dirty="0" smtClean="0"/>
              <a:t>万円</a:t>
            </a:r>
            <a:endParaRPr lang="en-US" altLang="ja-JP" sz="2000" dirty="0" smtClean="0"/>
          </a:p>
          <a:p>
            <a:pPr algn="ctr"/>
            <a:r>
              <a:rPr lang="ja-JP" altLang="en-US" sz="2000" dirty="0"/>
              <a:t>全額</a:t>
            </a:r>
            <a:r>
              <a:rPr lang="ja-JP" altLang="en-US" sz="2000" dirty="0" smtClean="0"/>
              <a:t>弁済</a:t>
            </a:r>
            <a:endParaRPr lang="en-US" altLang="ja-JP" sz="2000" dirty="0" smtClean="0"/>
          </a:p>
          <a:p>
            <a:pPr algn="ctr"/>
            <a:r>
              <a:rPr kumimoji="1" lang="ja-JP" altLang="en-US" sz="2000" dirty="0" smtClean="0"/>
              <a:t>（事前・事後の通知を怠る）</a:t>
            </a:r>
            <a:endParaRPr kumimoji="1" lang="ja-JP" altLang="en-US" sz="2000" dirty="0"/>
          </a:p>
        </p:txBody>
      </p:sp>
      <p:sp>
        <p:nvSpPr>
          <p:cNvPr id="18" name="円弧 17"/>
          <p:cNvSpPr/>
          <p:nvPr/>
        </p:nvSpPr>
        <p:spPr>
          <a:xfrm rot="3698926" flipH="1">
            <a:off x="5512761" y="3143454"/>
            <a:ext cx="1838203" cy="3071168"/>
          </a:xfrm>
          <a:prstGeom prst="arc">
            <a:avLst>
              <a:gd name="adj1" fmla="val 6135784"/>
              <a:gd name="adj2" fmla="val 15737704"/>
            </a:avLst>
          </a:prstGeom>
          <a:ln w="57150">
            <a:solidFill>
              <a:schemeClr val="accent6">
                <a:lumMod val="75000"/>
              </a:schemeClr>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テキスト ボックス 18"/>
          <p:cNvSpPr txBox="1"/>
          <p:nvPr/>
        </p:nvSpPr>
        <p:spPr>
          <a:xfrm>
            <a:off x="6588224" y="4841865"/>
            <a:ext cx="1998275" cy="1323439"/>
          </a:xfrm>
          <a:prstGeom prst="rect">
            <a:avLst/>
          </a:prstGeom>
          <a:noFill/>
        </p:spPr>
        <p:txBody>
          <a:bodyPr wrap="square" rtlCol="0">
            <a:spAutoFit/>
          </a:bodyPr>
          <a:lstStyle/>
          <a:p>
            <a:pPr algn="ctr"/>
            <a:r>
              <a:rPr lang="ja-JP" altLang="en-US" sz="2000" dirty="0" smtClean="0"/>
              <a:t>②</a:t>
            </a:r>
            <a:r>
              <a:rPr lang="en-US" altLang="ja-JP" sz="2000" dirty="0" smtClean="0"/>
              <a:t>200</a:t>
            </a:r>
            <a:r>
              <a:rPr lang="ja-JP" altLang="en-US" sz="2000" dirty="0" smtClean="0"/>
              <a:t>万円弁済</a:t>
            </a:r>
            <a:endParaRPr lang="en-US" altLang="ja-JP" sz="2000" dirty="0" smtClean="0"/>
          </a:p>
          <a:p>
            <a:pPr algn="ctr"/>
            <a:r>
              <a:rPr kumimoji="1" lang="ja-JP" altLang="en-US" sz="2000" dirty="0" smtClean="0"/>
              <a:t>③</a:t>
            </a:r>
            <a:r>
              <a:rPr kumimoji="1" lang="en-US" altLang="ja-JP" sz="2000" dirty="0" smtClean="0"/>
              <a:t>800</a:t>
            </a:r>
            <a:r>
              <a:rPr kumimoji="1" lang="ja-JP" altLang="en-US" sz="2000" dirty="0" smtClean="0"/>
              <a:t>万円弁済</a:t>
            </a:r>
            <a:endParaRPr kumimoji="1" lang="en-US" altLang="ja-JP" sz="2000" dirty="0" smtClean="0"/>
          </a:p>
          <a:p>
            <a:pPr algn="ctr"/>
            <a:r>
              <a:rPr lang="ja-JP" altLang="en-US" sz="2000" dirty="0" smtClean="0"/>
              <a:t>（事前の通知</a:t>
            </a:r>
            <a:endParaRPr lang="en-US" altLang="ja-JP" sz="2000" dirty="0" smtClean="0"/>
          </a:p>
          <a:p>
            <a:pPr algn="ctr"/>
            <a:r>
              <a:rPr lang="ja-JP" altLang="en-US" sz="2000" dirty="0" smtClean="0"/>
              <a:t>のみ怠る）</a:t>
            </a:r>
            <a:endParaRPr kumimoji="1" lang="ja-JP" altLang="en-US" sz="2000" dirty="0"/>
          </a:p>
        </p:txBody>
      </p:sp>
      <p:sp>
        <p:nvSpPr>
          <p:cNvPr id="20" name="四角形吹き出し 19"/>
          <p:cNvSpPr/>
          <p:nvPr/>
        </p:nvSpPr>
        <p:spPr>
          <a:xfrm>
            <a:off x="6012160" y="4221088"/>
            <a:ext cx="2808312" cy="548769"/>
          </a:xfrm>
          <a:prstGeom prst="wedgeRectCallout">
            <a:avLst>
              <a:gd name="adj1" fmla="val -17457"/>
              <a:gd name="adj2" fmla="val 73426"/>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Y</a:t>
            </a:r>
            <a:r>
              <a:rPr kumimoji="1" lang="ja-JP" altLang="en-US" dirty="0" smtClean="0"/>
              <a:t>は，</a:t>
            </a:r>
            <a:r>
              <a:rPr kumimoji="1" lang="en-US" altLang="ja-JP" dirty="0" smtClean="0"/>
              <a:t>1</a:t>
            </a:r>
            <a:r>
              <a:rPr kumimoji="1" lang="ja-JP" altLang="en-US" dirty="0" smtClean="0"/>
              <a:t>項の事前の弁済を怠っているので弁済は無効。</a:t>
            </a:r>
            <a:endParaRPr kumimoji="1" lang="ja-JP" altLang="en-US" dirty="0"/>
          </a:p>
        </p:txBody>
      </p:sp>
      <p:sp>
        <p:nvSpPr>
          <p:cNvPr id="21" name="四角形吹き出し 20"/>
          <p:cNvSpPr/>
          <p:nvPr/>
        </p:nvSpPr>
        <p:spPr>
          <a:xfrm>
            <a:off x="4513163" y="1556792"/>
            <a:ext cx="3443213" cy="1152128"/>
          </a:xfrm>
          <a:prstGeom prst="wedgeRectCallout">
            <a:avLst>
              <a:gd name="adj1" fmla="val -42620"/>
              <a:gd name="adj2" fmla="val 67704"/>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dirty="0" smtClean="0"/>
              <a:t>相手方が</a:t>
            </a:r>
            <a:r>
              <a:rPr kumimoji="1" lang="en-US" altLang="ja-JP" dirty="0" smtClean="0"/>
              <a:t>1</a:t>
            </a:r>
            <a:r>
              <a:rPr kumimoji="1" lang="ja-JP" altLang="en-US" dirty="0" smtClean="0"/>
              <a:t>項の事前の通知を怠っているので，</a:t>
            </a:r>
            <a:r>
              <a:rPr kumimoji="1" lang="en-US" altLang="ja-JP" dirty="0" smtClean="0"/>
              <a:t>2</a:t>
            </a:r>
            <a:r>
              <a:rPr kumimoji="1" lang="ja-JP" altLang="en-US" dirty="0" smtClean="0"/>
              <a:t>項は適用するまでもなく，先になした弁済が有効となり，求償は制限されない。</a:t>
            </a:r>
            <a:endParaRPr kumimoji="1" lang="ja-JP" altLang="en-US" dirty="0"/>
          </a:p>
        </p:txBody>
      </p:sp>
      <p:sp>
        <p:nvSpPr>
          <p:cNvPr id="22" name="雲形吹き出し 21"/>
          <p:cNvSpPr/>
          <p:nvPr/>
        </p:nvSpPr>
        <p:spPr>
          <a:xfrm>
            <a:off x="554797" y="2924944"/>
            <a:ext cx="2577043" cy="1080120"/>
          </a:xfrm>
          <a:prstGeom prst="cloudCallout">
            <a:avLst>
              <a:gd name="adj1" fmla="val 102076"/>
              <a:gd name="adj2" fmla="val -12745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000" dirty="0" smtClean="0"/>
              <a:t>2</a:t>
            </a:r>
            <a:r>
              <a:rPr kumimoji="1" lang="ja-JP" altLang="en-US" sz="2000" dirty="0" smtClean="0"/>
              <a:t>項も適用できるのでは</a:t>
            </a:r>
            <a:r>
              <a:rPr kumimoji="1" lang="en-US" altLang="ja-JP" sz="2000" dirty="0" smtClean="0"/>
              <a:t>?</a:t>
            </a:r>
            <a:endParaRPr kumimoji="1" lang="ja-JP" altLang="en-US" sz="2000" dirty="0"/>
          </a:p>
        </p:txBody>
      </p:sp>
      <p:sp>
        <p:nvSpPr>
          <p:cNvPr id="23" name="雲形吹き出し 22"/>
          <p:cNvSpPr/>
          <p:nvPr/>
        </p:nvSpPr>
        <p:spPr>
          <a:xfrm>
            <a:off x="2764211" y="3453891"/>
            <a:ext cx="2876954" cy="1217312"/>
          </a:xfrm>
          <a:prstGeom prst="cloudCallout">
            <a:avLst>
              <a:gd name="adj1" fmla="val 62522"/>
              <a:gd name="adj2" fmla="val 3761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000" dirty="0" smtClean="0"/>
              <a:t>先に，</a:t>
            </a:r>
            <a:r>
              <a:rPr kumimoji="1" lang="en-US" altLang="ja-JP" sz="2000" dirty="0" smtClean="0"/>
              <a:t>X</a:t>
            </a:r>
            <a:r>
              <a:rPr kumimoji="1" lang="ja-JP" altLang="en-US" sz="2000" dirty="0" smtClean="0"/>
              <a:t>が</a:t>
            </a:r>
            <a:r>
              <a:rPr kumimoji="1" lang="en-US" altLang="ja-JP" sz="2000" dirty="0" smtClean="0"/>
              <a:t>2</a:t>
            </a:r>
            <a:r>
              <a:rPr kumimoji="1" lang="ja-JP" altLang="en-US" sz="2000" dirty="0" smtClean="0"/>
              <a:t>項の事後の通知を怠ったのでは</a:t>
            </a:r>
            <a:r>
              <a:rPr kumimoji="1" lang="en-US" altLang="ja-JP" sz="2000" dirty="0" smtClean="0"/>
              <a:t>?</a:t>
            </a:r>
            <a:endParaRPr kumimoji="1" lang="ja-JP" altLang="en-US" sz="2000" dirty="0"/>
          </a:p>
        </p:txBody>
      </p:sp>
    </p:spTree>
    <p:extLst>
      <p:ext uri="{BB962C8B-B14F-4D97-AF65-F5344CB8AC3E}">
        <p14:creationId xmlns:p14="http://schemas.microsoft.com/office/powerpoint/2010/main" val="2720315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down)">
                                      <p:cBhvr>
                                        <p:cTn id="31" dur="500"/>
                                        <p:tgtEl>
                                          <p:spTgt spid="15"/>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up)">
                                      <p:cBhvr>
                                        <p:cTn id="44" dur="1000"/>
                                        <p:tgtEl>
                                          <p:spTgt spid="16"/>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up)">
                                      <p:cBhvr>
                                        <p:cTn id="47" dur="1000"/>
                                        <p:tgtEl>
                                          <p:spTgt spid="17"/>
                                        </p:tgtEl>
                                      </p:cBhvr>
                                    </p:animEffect>
                                  </p:childTnLst>
                                </p:cTn>
                              </p:par>
                            </p:childTnLst>
                          </p:cTn>
                        </p:par>
                        <p:par>
                          <p:cTn id="48" fill="hold">
                            <p:stCondLst>
                              <p:cond delay="1000"/>
                            </p:stCondLst>
                            <p:childTnLst>
                              <p:par>
                                <p:cTn id="49" presetID="10" presetClass="exit" presetSubtype="0" fill="hold" grpId="1" nodeType="afterEffect">
                                  <p:stCondLst>
                                    <p:cond delay="0"/>
                                  </p:stCondLst>
                                  <p:childTnLst>
                                    <p:animEffect transition="out" filter="fade">
                                      <p:cBhvr>
                                        <p:cTn id="50" dur="500"/>
                                        <p:tgtEl>
                                          <p:spTgt spid="6"/>
                                        </p:tgtEl>
                                      </p:cBhvr>
                                    </p:animEffect>
                                    <p:set>
                                      <p:cBhvr>
                                        <p:cTn id="51" dur="1" fill="hold">
                                          <p:stCondLst>
                                            <p:cond delay="499"/>
                                          </p:stCondLst>
                                        </p:cTn>
                                        <p:tgtEl>
                                          <p:spTgt spid="6"/>
                                        </p:tgtEl>
                                        <p:attrNameLst>
                                          <p:attrName>style.visibility</p:attrName>
                                        </p:attrNameLst>
                                      </p:cBhvr>
                                      <p:to>
                                        <p:strVal val="hidden"/>
                                      </p:to>
                                    </p:set>
                                  </p:childTnLst>
                                </p:cTn>
                              </p:par>
                            </p:childTnLst>
                          </p:cTn>
                        </p:par>
                        <p:par>
                          <p:cTn id="52" fill="hold">
                            <p:stCondLst>
                              <p:cond delay="1500"/>
                            </p:stCondLst>
                            <p:childTnLst>
                              <p:par>
                                <p:cTn id="53" presetID="10" presetClass="exit" presetSubtype="0" fill="hold" grpId="1" nodeType="afterEffect">
                                  <p:stCondLst>
                                    <p:cond delay="0"/>
                                  </p:stCondLst>
                                  <p:childTnLst>
                                    <p:animEffect transition="out" filter="fade">
                                      <p:cBhvr>
                                        <p:cTn id="54" dur="500"/>
                                        <p:tgtEl>
                                          <p:spTgt spid="13"/>
                                        </p:tgtEl>
                                      </p:cBhvr>
                                    </p:animEffect>
                                    <p:set>
                                      <p:cBhvr>
                                        <p:cTn id="55" dur="1" fill="hold">
                                          <p:stCondLst>
                                            <p:cond delay="499"/>
                                          </p:stCondLst>
                                        </p:cTn>
                                        <p:tgtEl>
                                          <p:spTgt spid="13"/>
                                        </p:tgtEl>
                                        <p:attrNameLst>
                                          <p:attrName>style.visibility</p:attrName>
                                        </p:attrNameLst>
                                      </p:cBhvr>
                                      <p:to>
                                        <p:strVal val="hidden"/>
                                      </p:to>
                                    </p:set>
                                  </p:childTnLst>
                                </p:cTn>
                              </p:par>
                            </p:childTnLst>
                          </p:cTn>
                        </p:par>
                        <p:par>
                          <p:cTn id="56" fill="hold">
                            <p:stCondLst>
                              <p:cond delay="2000"/>
                            </p:stCondLst>
                            <p:childTnLst>
                              <p:par>
                                <p:cTn id="57" presetID="42" presetClass="exit" presetSubtype="0" fill="hold" grpId="1" nodeType="afterEffect">
                                  <p:stCondLst>
                                    <p:cond delay="0"/>
                                  </p:stCondLst>
                                  <p:childTnLst>
                                    <p:animEffect transition="out" filter="fade">
                                      <p:cBhvr>
                                        <p:cTn id="58" dur="500"/>
                                        <p:tgtEl>
                                          <p:spTgt spid="14"/>
                                        </p:tgtEl>
                                      </p:cBhvr>
                                    </p:animEffect>
                                    <p:anim calcmode="lin" valueType="num">
                                      <p:cBhvr>
                                        <p:cTn id="59" dur="500"/>
                                        <p:tgtEl>
                                          <p:spTgt spid="14"/>
                                        </p:tgtEl>
                                        <p:attrNameLst>
                                          <p:attrName>ppt_x</p:attrName>
                                        </p:attrNameLst>
                                      </p:cBhvr>
                                      <p:tavLst>
                                        <p:tav tm="0">
                                          <p:val>
                                            <p:strVal val="ppt_x"/>
                                          </p:val>
                                        </p:tav>
                                        <p:tav tm="100000">
                                          <p:val>
                                            <p:strVal val="ppt_x"/>
                                          </p:val>
                                        </p:tav>
                                      </p:tavLst>
                                    </p:anim>
                                    <p:anim calcmode="lin" valueType="num">
                                      <p:cBhvr>
                                        <p:cTn id="60" dur="500"/>
                                        <p:tgtEl>
                                          <p:spTgt spid="14"/>
                                        </p:tgtEl>
                                        <p:attrNameLst>
                                          <p:attrName>ppt_y</p:attrName>
                                        </p:attrNameLst>
                                      </p:cBhvr>
                                      <p:tavLst>
                                        <p:tav tm="0">
                                          <p:val>
                                            <p:strVal val="ppt_y"/>
                                          </p:val>
                                        </p:tav>
                                        <p:tav tm="100000">
                                          <p:val>
                                            <p:strVal val="ppt_y+.1"/>
                                          </p:val>
                                        </p:tav>
                                      </p:tavLst>
                                    </p:anim>
                                    <p:set>
                                      <p:cBhvr>
                                        <p:cTn id="61" dur="1" fill="hold">
                                          <p:stCondLst>
                                            <p:cond delay="499"/>
                                          </p:stCondLst>
                                        </p:cTn>
                                        <p:tgtEl>
                                          <p:spTgt spid="14"/>
                                        </p:tgtEl>
                                        <p:attrNameLst>
                                          <p:attrName>style.visibility</p:attrName>
                                        </p:attrNameLst>
                                      </p:cBhvr>
                                      <p:to>
                                        <p:strVal val="hidden"/>
                                      </p:to>
                                    </p:set>
                                  </p:childTnLst>
                                </p:cTn>
                              </p:par>
                            </p:childTnLst>
                          </p:cTn>
                        </p:par>
                        <p:par>
                          <p:cTn id="62" fill="hold">
                            <p:stCondLst>
                              <p:cond delay="2500"/>
                            </p:stCondLst>
                            <p:childTnLst>
                              <p:par>
                                <p:cTn id="63" presetID="10" presetClass="exit" presetSubtype="0" fill="hold" grpId="1" nodeType="afterEffect">
                                  <p:stCondLst>
                                    <p:cond delay="0"/>
                                  </p:stCondLst>
                                  <p:childTnLst>
                                    <p:animEffect transition="out" filter="fade">
                                      <p:cBhvr>
                                        <p:cTn id="64" dur="500"/>
                                        <p:tgtEl>
                                          <p:spTgt spid="8"/>
                                        </p:tgtEl>
                                      </p:cBhvr>
                                    </p:animEffect>
                                    <p:set>
                                      <p:cBhvr>
                                        <p:cTn id="65" dur="1" fill="hold">
                                          <p:stCondLst>
                                            <p:cond delay="499"/>
                                          </p:stCondLst>
                                        </p:cTn>
                                        <p:tgtEl>
                                          <p:spTgt spid="8"/>
                                        </p:tgtEl>
                                        <p:attrNameLst>
                                          <p:attrName>style.visibility</p:attrName>
                                        </p:attrNameLst>
                                      </p:cBhvr>
                                      <p:to>
                                        <p:strVal val="hidden"/>
                                      </p:to>
                                    </p:set>
                                  </p:childTnLst>
                                </p:cTn>
                              </p:par>
                            </p:childTnLst>
                          </p:cTn>
                        </p:par>
                        <p:par>
                          <p:cTn id="66" fill="hold">
                            <p:stCondLst>
                              <p:cond delay="3000"/>
                            </p:stCondLst>
                            <p:childTnLst>
                              <p:par>
                                <p:cTn id="67" presetID="42" presetClass="path" presetSubtype="0" accel="50000" decel="50000" fill="hold" grpId="1" nodeType="afterEffect">
                                  <p:stCondLst>
                                    <p:cond delay="0"/>
                                  </p:stCondLst>
                                  <p:childTnLst>
                                    <p:animMotion origin="layout" path="M 0 6.01017E-7 L -0.03125 -0.24827 " pathEditMode="relative" rAng="0" ptsTypes="AA">
                                      <p:cBhvr>
                                        <p:cTn id="68" dur="1000" fill="hold"/>
                                        <p:tgtEl>
                                          <p:spTgt spid="9"/>
                                        </p:tgtEl>
                                        <p:attrNameLst>
                                          <p:attrName>ppt_x</p:attrName>
                                          <p:attrName>ppt_y</p:attrName>
                                        </p:attrNameLst>
                                      </p:cBhvr>
                                      <p:rCtr x="-1563" y="-12413"/>
                                    </p:animMotion>
                                  </p:childTnLst>
                                </p:cTn>
                              </p:par>
                              <p:par>
                                <p:cTn id="69" presetID="8" presetClass="emph" presetSubtype="0" fill="hold" grpId="2" nodeType="withEffect">
                                  <p:stCondLst>
                                    <p:cond delay="0"/>
                                  </p:stCondLst>
                                  <p:childTnLst>
                                    <p:animRot by="3600000">
                                      <p:cBhvr>
                                        <p:cTn id="70" dur="1000" fill="hold"/>
                                        <p:tgtEl>
                                          <p:spTgt spid="9"/>
                                        </p:tgtEl>
                                        <p:attrNameLst>
                                          <p:attrName>r</p:attrName>
                                        </p:attrNameLst>
                                      </p:cBhvr>
                                    </p:animRot>
                                  </p:childTnLst>
                                </p:cTn>
                              </p:par>
                            </p:childTnLst>
                          </p:cTn>
                        </p:par>
                        <p:par>
                          <p:cTn id="71" fill="hold">
                            <p:stCondLst>
                              <p:cond delay="4000"/>
                            </p:stCondLst>
                            <p:childTnLst>
                              <p:par>
                                <p:cTn id="72" presetID="10" presetClass="exit" presetSubtype="0" fill="hold" grpId="1" nodeType="afterEffect">
                                  <p:stCondLst>
                                    <p:cond delay="0"/>
                                  </p:stCondLst>
                                  <p:childTnLst>
                                    <p:animEffect transition="out" filter="fade">
                                      <p:cBhvr>
                                        <p:cTn id="73" dur="500"/>
                                        <p:tgtEl>
                                          <p:spTgt spid="7"/>
                                        </p:tgtEl>
                                      </p:cBhvr>
                                    </p:animEffect>
                                    <p:set>
                                      <p:cBhvr>
                                        <p:cTn id="74" dur="1" fill="hold">
                                          <p:stCondLst>
                                            <p:cond delay="499"/>
                                          </p:stCondLst>
                                        </p:cTn>
                                        <p:tgtEl>
                                          <p:spTgt spid="7"/>
                                        </p:tgtEl>
                                        <p:attrNameLst>
                                          <p:attrName>style.visibility</p:attrName>
                                        </p:attrNameLst>
                                      </p:cBhvr>
                                      <p:to>
                                        <p:strVal val="hidden"/>
                                      </p:to>
                                    </p:set>
                                  </p:childTnLst>
                                </p:cTn>
                              </p:par>
                            </p:childTnLst>
                          </p:cTn>
                        </p:par>
                        <p:par>
                          <p:cTn id="75" fill="hold">
                            <p:stCondLst>
                              <p:cond delay="4500"/>
                            </p:stCondLst>
                            <p:childTnLst>
                              <p:par>
                                <p:cTn id="76" presetID="10" presetClass="entr" presetSubtype="0" fill="hold" grpId="0" nodeType="after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fade">
                                      <p:cBhvr>
                                        <p:cTn id="78" dur="500"/>
                                        <p:tgtEl>
                                          <p:spTgt spid="11"/>
                                        </p:tgtEl>
                                      </p:cBhvr>
                                    </p:animEffect>
                                  </p:childTnLst>
                                </p:cTn>
                              </p:par>
                              <p:par>
                                <p:cTn id="79" presetID="10" presetClass="exit" presetSubtype="0" fill="hold" grpId="3" nodeType="withEffect">
                                  <p:stCondLst>
                                    <p:cond delay="0"/>
                                  </p:stCondLst>
                                  <p:childTnLst>
                                    <p:animEffect transition="out" filter="fade">
                                      <p:cBhvr>
                                        <p:cTn id="80" dur="500"/>
                                        <p:tgtEl>
                                          <p:spTgt spid="9"/>
                                        </p:tgtEl>
                                      </p:cBhvr>
                                    </p:animEffect>
                                    <p:set>
                                      <p:cBhvr>
                                        <p:cTn id="81" dur="1" fill="hold">
                                          <p:stCondLst>
                                            <p:cond delay="499"/>
                                          </p:stCondLst>
                                        </p:cTn>
                                        <p:tgtEl>
                                          <p:spTgt spid="9"/>
                                        </p:tgtEl>
                                        <p:attrNameLst>
                                          <p:attrName>style.visibility</p:attrName>
                                        </p:attrNameLst>
                                      </p:cBhvr>
                                      <p:to>
                                        <p:strVal val="hidden"/>
                                      </p:to>
                                    </p:set>
                                  </p:childTnLst>
                                </p:cTn>
                              </p:par>
                            </p:childTnLst>
                          </p:cTn>
                        </p:par>
                        <p:par>
                          <p:cTn id="82" fill="hold">
                            <p:stCondLst>
                              <p:cond delay="5000"/>
                            </p:stCondLst>
                            <p:childTnLst>
                              <p:par>
                                <p:cTn id="83" presetID="22" presetClass="entr" presetSubtype="1" fill="hold" grpId="0" nodeType="afterEffect">
                                  <p:stCondLst>
                                    <p:cond delay="250"/>
                                  </p:stCondLst>
                                  <p:childTnLst>
                                    <p:set>
                                      <p:cBhvr>
                                        <p:cTn id="84" dur="1" fill="hold">
                                          <p:stCondLst>
                                            <p:cond delay="0"/>
                                          </p:stCondLst>
                                        </p:cTn>
                                        <p:tgtEl>
                                          <p:spTgt spid="21"/>
                                        </p:tgtEl>
                                        <p:attrNameLst>
                                          <p:attrName>style.visibility</p:attrName>
                                        </p:attrNameLst>
                                      </p:cBhvr>
                                      <p:to>
                                        <p:strVal val="visible"/>
                                      </p:to>
                                    </p:set>
                                    <p:animEffect transition="in" filter="wipe(up)">
                                      <p:cBhvr>
                                        <p:cTn id="85" dur="2000"/>
                                        <p:tgtEl>
                                          <p:spTgt spid="21"/>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2" fill="hold" grpId="0" nodeType="click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wipe(right)">
                                      <p:cBhvr>
                                        <p:cTn id="90" dur="1000"/>
                                        <p:tgtEl>
                                          <p:spTgt spid="18"/>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wipe(up)">
                                      <p:cBhvr>
                                        <p:cTn id="93" dur="1000"/>
                                        <p:tgtEl>
                                          <p:spTgt spid="19"/>
                                        </p:tgtEl>
                                      </p:cBhvr>
                                    </p:animEffect>
                                  </p:childTnLst>
                                </p:cTn>
                              </p:par>
                            </p:childTnLst>
                          </p:cTn>
                        </p:par>
                        <p:par>
                          <p:cTn id="94" fill="hold">
                            <p:stCondLst>
                              <p:cond delay="1000"/>
                            </p:stCondLst>
                            <p:childTnLst>
                              <p:par>
                                <p:cTn id="95" presetID="22" presetClass="entr" presetSubtype="1" fill="hold" grpId="0" nodeType="afterEffect">
                                  <p:stCondLst>
                                    <p:cond delay="250"/>
                                  </p:stCondLst>
                                  <p:childTnLst>
                                    <p:set>
                                      <p:cBhvr>
                                        <p:cTn id="96" dur="1" fill="hold">
                                          <p:stCondLst>
                                            <p:cond delay="0"/>
                                          </p:stCondLst>
                                        </p:cTn>
                                        <p:tgtEl>
                                          <p:spTgt spid="20"/>
                                        </p:tgtEl>
                                        <p:attrNameLst>
                                          <p:attrName>style.visibility</p:attrName>
                                        </p:attrNameLst>
                                      </p:cBhvr>
                                      <p:to>
                                        <p:strVal val="visible"/>
                                      </p:to>
                                    </p:set>
                                    <p:animEffect transition="in" filter="wipe(up)">
                                      <p:cBhvr>
                                        <p:cTn id="97" dur="1250"/>
                                        <p:tgtEl>
                                          <p:spTgt spid="20"/>
                                        </p:tgtEl>
                                      </p:cBhvr>
                                    </p:animEffect>
                                  </p:childTnLst>
                                </p:cTn>
                              </p:par>
                            </p:childTnLst>
                          </p:cTn>
                        </p:par>
                        <p:par>
                          <p:cTn id="98" fill="hold">
                            <p:stCondLst>
                              <p:cond delay="2500"/>
                            </p:stCondLst>
                            <p:childTnLst>
                              <p:par>
                                <p:cTn id="99" presetID="27" presetClass="emph" presetSubtype="0" fill="remove" grpId="1" nodeType="afterEffect">
                                  <p:stCondLst>
                                    <p:cond delay="500"/>
                                  </p:stCondLst>
                                  <p:childTnLst>
                                    <p:animClr clrSpc="rgb" dir="cw">
                                      <p:cBhvr override="childStyle">
                                        <p:cTn id="100" dur="250" autoRev="1" fill="remove"/>
                                        <p:tgtEl>
                                          <p:spTgt spid="21"/>
                                        </p:tgtEl>
                                        <p:attrNameLst>
                                          <p:attrName>style.color</p:attrName>
                                        </p:attrNameLst>
                                      </p:cBhvr>
                                      <p:to>
                                        <a:schemeClr val="bg1"/>
                                      </p:to>
                                    </p:animClr>
                                    <p:animClr clrSpc="rgb" dir="cw">
                                      <p:cBhvr>
                                        <p:cTn id="101" dur="250" autoRev="1" fill="remove"/>
                                        <p:tgtEl>
                                          <p:spTgt spid="21"/>
                                        </p:tgtEl>
                                        <p:attrNameLst>
                                          <p:attrName>fillcolor</p:attrName>
                                        </p:attrNameLst>
                                      </p:cBhvr>
                                      <p:to>
                                        <a:schemeClr val="bg1"/>
                                      </p:to>
                                    </p:animClr>
                                    <p:set>
                                      <p:cBhvr>
                                        <p:cTn id="102" dur="250" autoRev="1" fill="remove"/>
                                        <p:tgtEl>
                                          <p:spTgt spid="21"/>
                                        </p:tgtEl>
                                        <p:attrNameLst>
                                          <p:attrName>fill.type</p:attrName>
                                        </p:attrNameLst>
                                      </p:cBhvr>
                                      <p:to>
                                        <p:strVal val="solid"/>
                                      </p:to>
                                    </p:set>
                                    <p:set>
                                      <p:cBhvr>
                                        <p:cTn id="103" dur="250" autoRev="1" fill="remove"/>
                                        <p:tgtEl>
                                          <p:spTgt spid="21"/>
                                        </p:tgtEl>
                                        <p:attrNameLst>
                                          <p:attrName>fill.on</p:attrName>
                                        </p:attrNameLst>
                                      </p:cBhvr>
                                      <p:to>
                                        <p:strVal val="true"/>
                                      </p:to>
                                    </p:set>
                                  </p:childTnLst>
                                </p:cTn>
                              </p:par>
                            </p:childTnLst>
                          </p:cTn>
                        </p:par>
                        <p:par>
                          <p:cTn id="104" fill="hold">
                            <p:stCondLst>
                              <p:cond delay="3500"/>
                            </p:stCondLst>
                            <p:childTnLst>
                              <p:par>
                                <p:cTn id="105" presetID="22" presetClass="entr" presetSubtype="1" fill="hold" grpId="0" nodeType="afterEffect">
                                  <p:stCondLst>
                                    <p:cond delay="0"/>
                                  </p:stCondLst>
                                  <p:childTnLst>
                                    <p:set>
                                      <p:cBhvr>
                                        <p:cTn id="106" dur="1" fill="hold">
                                          <p:stCondLst>
                                            <p:cond delay="0"/>
                                          </p:stCondLst>
                                        </p:cTn>
                                        <p:tgtEl>
                                          <p:spTgt spid="22"/>
                                        </p:tgtEl>
                                        <p:attrNameLst>
                                          <p:attrName>style.visibility</p:attrName>
                                        </p:attrNameLst>
                                      </p:cBhvr>
                                      <p:to>
                                        <p:strVal val="visible"/>
                                      </p:to>
                                    </p:set>
                                    <p:animEffect transition="in" filter="wipe(up)">
                                      <p:cBhvr>
                                        <p:cTn id="107" dur="1250"/>
                                        <p:tgtEl>
                                          <p:spTgt spid="22"/>
                                        </p:tgtEl>
                                      </p:cBhvr>
                                    </p:animEffect>
                                  </p:childTnLst>
                                </p:cTn>
                              </p:par>
                            </p:childTnLst>
                          </p:cTn>
                        </p:par>
                        <p:par>
                          <p:cTn id="108" fill="hold">
                            <p:stCondLst>
                              <p:cond delay="4750"/>
                            </p:stCondLst>
                            <p:childTnLst>
                              <p:par>
                                <p:cTn id="109" presetID="27" presetClass="emph" presetSubtype="0" fill="remove" grpId="1" nodeType="afterEffect">
                                  <p:stCondLst>
                                    <p:cond delay="500"/>
                                  </p:stCondLst>
                                  <p:childTnLst>
                                    <p:animClr clrSpc="rgb" dir="cw">
                                      <p:cBhvr override="childStyle">
                                        <p:cTn id="110" dur="250" autoRev="1" fill="remove"/>
                                        <p:tgtEl>
                                          <p:spTgt spid="20"/>
                                        </p:tgtEl>
                                        <p:attrNameLst>
                                          <p:attrName>style.color</p:attrName>
                                        </p:attrNameLst>
                                      </p:cBhvr>
                                      <p:to>
                                        <a:schemeClr val="bg1"/>
                                      </p:to>
                                    </p:animClr>
                                    <p:animClr clrSpc="rgb" dir="cw">
                                      <p:cBhvr>
                                        <p:cTn id="111" dur="250" autoRev="1" fill="remove"/>
                                        <p:tgtEl>
                                          <p:spTgt spid="20"/>
                                        </p:tgtEl>
                                        <p:attrNameLst>
                                          <p:attrName>fillcolor</p:attrName>
                                        </p:attrNameLst>
                                      </p:cBhvr>
                                      <p:to>
                                        <a:schemeClr val="bg1"/>
                                      </p:to>
                                    </p:animClr>
                                    <p:set>
                                      <p:cBhvr>
                                        <p:cTn id="112" dur="250" autoRev="1" fill="remove"/>
                                        <p:tgtEl>
                                          <p:spTgt spid="20"/>
                                        </p:tgtEl>
                                        <p:attrNameLst>
                                          <p:attrName>fill.type</p:attrName>
                                        </p:attrNameLst>
                                      </p:cBhvr>
                                      <p:to>
                                        <p:strVal val="solid"/>
                                      </p:to>
                                    </p:set>
                                    <p:set>
                                      <p:cBhvr>
                                        <p:cTn id="113" dur="250" autoRev="1" fill="remove"/>
                                        <p:tgtEl>
                                          <p:spTgt spid="20"/>
                                        </p:tgtEl>
                                        <p:attrNameLst>
                                          <p:attrName>fill.on</p:attrName>
                                        </p:attrNameLst>
                                      </p:cBhvr>
                                      <p:to>
                                        <p:strVal val="true"/>
                                      </p:to>
                                    </p:set>
                                  </p:childTnLst>
                                </p:cTn>
                              </p:par>
                            </p:childTnLst>
                          </p:cTn>
                        </p:par>
                        <p:par>
                          <p:cTn id="114" fill="hold">
                            <p:stCondLst>
                              <p:cond delay="5750"/>
                            </p:stCondLst>
                            <p:childTnLst>
                              <p:par>
                                <p:cTn id="115" presetID="22" presetClass="entr" presetSubtype="1" fill="hold" grpId="0" nodeType="afterEffect">
                                  <p:stCondLst>
                                    <p:cond delay="0"/>
                                  </p:stCondLst>
                                  <p:childTnLst>
                                    <p:set>
                                      <p:cBhvr>
                                        <p:cTn id="116" dur="1" fill="hold">
                                          <p:stCondLst>
                                            <p:cond delay="0"/>
                                          </p:stCondLst>
                                        </p:cTn>
                                        <p:tgtEl>
                                          <p:spTgt spid="23"/>
                                        </p:tgtEl>
                                        <p:attrNameLst>
                                          <p:attrName>style.visibility</p:attrName>
                                        </p:attrNameLst>
                                      </p:cBhvr>
                                      <p:to>
                                        <p:strVal val="visible"/>
                                      </p:to>
                                    </p:set>
                                    <p:animEffect transition="in" filter="wipe(up)">
                                      <p:cBhvr>
                                        <p:cTn id="117" dur="1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9" grpId="2" animBg="1"/>
      <p:bldP spid="9" grpId="3" animBg="1"/>
      <p:bldP spid="10" grpId="0" animBg="1"/>
      <p:bldP spid="11" grpId="0" animBg="1"/>
      <p:bldP spid="12" grpId="0" animBg="1"/>
      <p:bldP spid="13" grpId="0" animBg="1"/>
      <p:bldP spid="13" grpId="1" animBg="1"/>
      <p:bldP spid="14" grpId="0" animBg="1"/>
      <p:bldP spid="14" grpId="1" animBg="1"/>
      <p:bldP spid="15" grpId="0" animBg="1"/>
      <p:bldP spid="16" grpId="0" animBg="1"/>
      <p:bldP spid="17" grpId="0"/>
      <p:bldP spid="18" grpId="0" animBg="1"/>
      <p:bldP spid="19" grpId="0"/>
      <p:bldP spid="20" grpId="0" animBg="1"/>
      <p:bldP spid="20" grpId="1" animBg="1"/>
      <p:bldP spid="21" grpId="0" animBg="1"/>
      <p:bldP spid="21" grpId="1" animBg="1"/>
      <p:bldP spid="22" grpId="0" animBg="1"/>
      <p:bldP spid="2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a:t>求償の要件としての事前・事後の通知</a:t>
            </a:r>
            <a:r>
              <a:rPr lang="en-US" altLang="ja-JP" sz="3600" dirty="0"/>
              <a:t/>
            </a:r>
            <a:br>
              <a:rPr lang="en-US" altLang="ja-JP" sz="3600" dirty="0"/>
            </a:br>
            <a:r>
              <a:rPr lang="ja-JP" altLang="en-US" sz="3600" dirty="0"/>
              <a:t>最二判昭</a:t>
            </a:r>
            <a:r>
              <a:rPr lang="en-US" altLang="ja-JP" sz="3600" dirty="0"/>
              <a:t>57</a:t>
            </a:r>
            <a:r>
              <a:rPr lang="ja-JP" altLang="en-US" sz="3600" dirty="0"/>
              <a:t>・</a:t>
            </a:r>
            <a:r>
              <a:rPr lang="en-US" altLang="ja-JP" sz="3600" dirty="0"/>
              <a:t>12</a:t>
            </a:r>
            <a:r>
              <a:rPr lang="ja-JP" altLang="en-US" sz="3600" dirty="0"/>
              <a:t>・</a:t>
            </a:r>
            <a:r>
              <a:rPr lang="en-US" altLang="ja-JP" sz="3600" dirty="0"/>
              <a:t>17</a:t>
            </a:r>
            <a:r>
              <a:rPr lang="ja-JP" altLang="en-US" sz="3600" dirty="0"/>
              <a:t>（</a:t>
            </a:r>
            <a:r>
              <a:rPr lang="en-US" altLang="ja-JP" sz="3600" dirty="0"/>
              <a:t>6/7</a:t>
            </a:r>
            <a:r>
              <a:rPr lang="ja-JP" altLang="en-US" sz="3600" dirty="0"/>
              <a:t>）判例批判</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49</a:t>
            </a:fld>
            <a:endParaRPr kumimoji="1" lang="ja-JP" altLang="en-US"/>
          </a:p>
        </p:txBody>
      </p:sp>
      <p:sp>
        <p:nvSpPr>
          <p:cNvPr id="6" name="コンテンツ プレースホルダー 6"/>
          <p:cNvSpPr txBox="1">
            <a:spLocks/>
          </p:cNvSpPr>
          <p:nvPr/>
        </p:nvSpPr>
        <p:spPr>
          <a:xfrm>
            <a:off x="457200" y="1600200"/>
            <a:ext cx="843528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dirty="0" smtClean="0"/>
              <a:t>昭和</a:t>
            </a:r>
            <a:r>
              <a:rPr lang="en-US" altLang="ja-JP" sz="2400" dirty="0" smtClean="0"/>
              <a:t>57</a:t>
            </a:r>
            <a:r>
              <a:rPr lang="ja-JP" altLang="en-US" sz="2400" dirty="0" smtClean="0"/>
              <a:t>年最高裁判決の問題点</a:t>
            </a:r>
            <a:endParaRPr lang="en-US" altLang="ja-JP" sz="2400" dirty="0" smtClean="0"/>
          </a:p>
          <a:p>
            <a:pPr lvl="1"/>
            <a:r>
              <a:rPr lang="ja-JP" altLang="en-US" sz="2000" dirty="0" smtClean="0"/>
              <a:t>負担部分を超える弁済か否かの判断の脱漏</a:t>
            </a:r>
            <a:endParaRPr lang="en-US" altLang="ja-JP" sz="2000" dirty="0" smtClean="0"/>
          </a:p>
          <a:p>
            <a:pPr lvl="2"/>
            <a:r>
              <a:rPr lang="ja-JP" altLang="en-US" sz="1800" dirty="0" smtClean="0"/>
              <a:t>本件の場合，</a:t>
            </a:r>
            <a:r>
              <a:rPr lang="en-US" altLang="ja-JP" sz="1800" dirty="0" smtClean="0"/>
              <a:t>X</a:t>
            </a:r>
            <a:r>
              <a:rPr lang="ja-JP" altLang="en-US" sz="1800" dirty="0" smtClean="0"/>
              <a:t>の弁済は，負担部分を超える弁済であって，求償権を生じさせるため，</a:t>
            </a:r>
            <a:r>
              <a:rPr lang="en-US" altLang="ja-JP" sz="1800" dirty="0" smtClean="0"/>
              <a:t>X</a:t>
            </a:r>
            <a:r>
              <a:rPr lang="ja-JP" altLang="en-US" sz="1800" dirty="0" smtClean="0"/>
              <a:t>には，事前の通知と事後の通知義務が課せられている。</a:t>
            </a:r>
            <a:endParaRPr lang="en-US" altLang="ja-JP" sz="1800" dirty="0" smtClean="0"/>
          </a:p>
          <a:p>
            <a:pPr lvl="2">
              <a:buClr>
                <a:srgbClr val="00B050"/>
              </a:buClr>
              <a:buFont typeface="Wingdings" panose="05000000000000000000" pitchFamily="2" charset="2"/>
              <a:buChar char="u"/>
            </a:pPr>
            <a:r>
              <a:rPr lang="ja-JP" altLang="en-US" sz="1800" dirty="0" smtClean="0"/>
              <a:t>これに対して，</a:t>
            </a:r>
            <a:r>
              <a:rPr lang="en-US" altLang="ja-JP" sz="1800" dirty="0" smtClean="0"/>
              <a:t>Y</a:t>
            </a:r>
            <a:r>
              <a:rPr lang="ja-JP" altLang="en-US" sz="1800" dirty="0" smtClean="0"/>
              <a:t>の弁済は，負担部分の範囲内の弁済であり，求償権を生じさせない。したがって，</a:t>
            </a:r>
            <a:r>
              <a:rPr lang="en-US" altLang="ja-JP" sz="1800" dirty="0" smtClean="0"/>
              <a:t>Y</a:t>
            </a:r>
            <a:r>
              <a:rPr lang="ja-JP" altLang="en-US" sz="1800" dirty="0" smtClean="0"/>
              <a:t>の弁済には，事前の通知義務は課せられない。</a:t>
            </a:r>
            <a:endParaRPr lang="en-US" altLang="ja-JP" sz="1800" dirty="0" smtClean="0"/>
          </a:p>
          <a:p>
            <a:pPr lvl="1"/>
            <a:r>
              <a:rPr lang="ja-JP" altLang="en-US" sz="2000" dirty="0" smtClean="0"/>
              <a:t>義務違反の有無の判断の脱漏</a:t>
            </a:r>
            <a:endParaRPr lang="en-US" altLang="ja-JP" sz="2000" dirty="0" smtClean="0"/>
          </a:p>
          <a:p>
            <a:pPr lvl="2">
              <a:buClr>
                <a:srgbClr val="00B050"/>
              </a:buClr>
              <a:buFont typeface="Wingdings" panose="05000000000000000000" pitchFamily="2" charset="2"/>
              <a:buChar char="u"/>
            </a:pPr>
            <a:r>
              <a:rPr lang="en-US" altLang="ja-JP" sz="1800" dirty="0" smtClean="0"/>
              <a:t>X</a:t>
            </a:r>
            <a:r>
              <a:rPr lang="ja-JP" altLang="en-US" sz="1800" dirty="0" smtClean="0"/>
              <a:t>の弁済は「負担部分を超える」弁済であり，求償権を生じる行為であるにもかかわらず，事前の通知も，事後の通知も怠っている。本件の場合，</a:t>
            </a:r>
            <a:r>
              <a:rPr lang="en-US" altLang="ja-JP" sz="1800" dirty="0" smtClean="0"/>
              <a:t>X</a:t>
            </a:r>
            <a:r>
              <a:rPr lang="ja-JP" altLang="en-US" sz="1800" dirty="0" smtClean="0"/>
              <a:t>が「事後の通知」を怠らなければ，二重弁済は生じていないのであるから，</a:t>
            </a:r>
            <a:r>
              <a:rPr lang="en-US" altLang="ja-JP" sz="1800" dirty="0" smtClean="0"/>
              <a:t>X</a:t>
            </a:r>
            <a:r>
              <a:rPr lang="ja-JP" altLang="en-US" sz="1800" dirty="0" smtClean="0"/>
              <a:t>の求償権は制限されるべきである。</a:t>
            </a:r>
            <a:endParaRPr lang="en-US" altLang="ja-JP" sz="1800" dirty="0" smtClean="0"/>
          </a:p>
          <a:p>
            <a:pPr lvl="2">
              <a:buClr>
                <a:srgbClr val="00B050"/>
              </a:buClr>
              <a:buFont typeface="Wingdings" panose="05000000000000000000" pitchFamily="2" charset="2"/>
              <a:buChar char="u"/>
            </a:pPr>
            <a:r>
              <a:rPr lang="ja-JP" altLang="en-US" sz="1800" dirty="0" smtClean="0"/>
              <a:t>これに対して，</a:t>
            </a:r>
            <a:r>
              <a:rPr lang="en-US" altLang="ja-JP" sz="1800" dirty="0" smtClean="0"/>
              <a:t>Y</a:t>
            </a:r>
            <a:r>
              <a:rPr lang="ja-JP" altLang="en-US" sz="1800" dirty="0" smtClean="0"/>
              <a:t>の弁済は，「負担部分の範囲内」の弁済であり，求償権を生じないので，「事前の通知」は必要がない。したがって，</a:t>
            </a:r>
            <a:r>
              <a:rPr lang="en-US" altLang="ja-JP" sz="1800" dirty="0" smtClean="0"/>
              <a:t>Y</a:t>
            </a:r>
            <a:r>
              <a:rPr lang="ja-JP" altLang="en-US" sz="1800" dirty="0" err="1" smtClean="0"/>
              <a:t>には</a:t>
            </a:r>
            <a:r>
              <a:rPr lang="ja-JP" altLang="en-US" sz="1800" dirty="0" smtClean="0"/>
              <a:t>義務違反はなく，</a:t>
            </a:r>
            <a:r>
              <a:rPr lang="en-US" altLang="ja-JP" sz="1800" dirty="0" smtClean="0"/>
              <a:t>Y</a:t>
            </a:r>
            <a:r>
              <a:rPr lang="ja-JP" altLang="en-US" sz="1800" dirty="0" smtClean="0"/>
              <a:t>の弁済は有効であり，</a:t>
            </a:r>
            <a:r>
              <a:rPr lang="en-US" altLang="ja-JP" sz="1800" dirty="0" smtClean="0"/>
              <a:t>X</a:t>
            </a:r>
            <a:r>
              <a:rPr lang="ja-JP" altLang="en-US" sz="1800" dirty="0" smtClean="0"/>
              <a:t>は，</a:t>
            </a:r>
            <a:r>
              <a:rPr lang="en-US" altLang="ja-JP" sz="1800" dirty="0" smtClean="0"/>
              <a:t>Y</a:t>
            </a:r>
            <a:r>
              <a:rPr lang="ja-JP" altLang="en-US" sz="1800" dirty="0" smtClean="0"/>
              <a:t>の弁済の効力を否定できない。</a:t>
            </a:r>
            <a:endParaRPr lang="en-US" altLang="ja-JP" sz="1800" dirty="0" smtClean="0"/>
          </a:p>
        </p:txBody>
      </p:sp>
    </p:spTree>
    <p:extLst>
      <p:ext uri="{BB962C8B-B14F-4D97-AF65-F5344CB8AC3E}">
        <p14:creationId xmlns:p14="http://schemas.microsoft.com/office/powerpoint/2010/main" val="80637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up)">
                                      <p:cBhvr>
                                        <p:cTn id="7" dur="10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wipe(up)">
                                      <p:cBhvr>
                                        <p:cTn id="12" dur="10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wipe(up)">
                                      <p:cBhvr>
                                        <p:cTn id="17" dur="1500"/>
                                        <p:tgtEl>
                                          <p:spTgt spid="6">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wipe(up)">
                                      <p:cBhvr>
                                        <p:cTn id="22" dur="125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ltLang="en-US" dirty="0" smtClean="0"/>
              <a:t>多数当事者の債務関係</a:t>
            </a:r>
            <a:endParaRPr kumimoji="1" lang="ja-JP" altLang="en-US" dirty="0"/>
          </a:p>
        </p:txBody>
      </p:sp>
      <p:sp>
        <p:nvSpPr>
          <p:cNvPr id="7" name="日付プレースホルダー 6"/>
          <p:cNvSpPr>
            <a:spLocks noGrp="1"/>
          </p:cNvSpPr>
          <p:nvPr>
            <p:ph type="dt" sz="half" idx="10"/>
          </p:nvPr>
        </p:nvSpPr>
        <p:spPr/>
        <p:txBody>
          <a:bodyPr/>
          <a:lstStyle/>
          <a:p>
            <a:r>
              <a:rPr kumimoji="1" lang="en-US" altLang="ja-JP" smtClean="0"/>
              <a:t>2014/7/8</a:t>
            </a:r>
            <a:endParaRPr kumimoji="1" lang="ja-JP" altLang="en-US"/>
          </a:p>
        </p:txBody>
      </p:sp>
      <p:sp>
        <p:nvSpPr>
          <p:cNvPr id="8" name="フッター プレースホルダー 7"/>
          <p:cNvSpPr>
            <a:spLocks noGrp="1"/>
          </p:cNvSpPr>
          <p:nvPr>
            <p:ph type="ftr" sz="quarter" idx="11"/>
          </p:nvPr>
        </p:nvSpPr>
        <p:spPr/>
        <p:txBody>
          <a:bodyPr/>
          <a:lstStyle/>
          <a:p>
            <a:r>
              <a:rPr lang="en-US" altLang="ja-JP" smtClean="0"/>
              <a:t>Lecture on Obligation 2014</a:t>
            </a:r>
            <a:endParaRPr lang="ja-JP" altLang="en-US" dirty="0" smtClean="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graphicFrame>
        <p:nvGraphicFramePr>
          <p:cNvPr id="11" name="図表 10"/>
          <p:cNvGraphicFramePr/>
          <p:nvPr>
            <p:extLst>
              <p:ext uri="{D42A27DB-BD31-4B8C-83A1-F6EECF244321}">
                <p14:modId xmlns:p14="http://schemas.microsoft.com/office/powerpoint/2010/main" val="597296147"/>
              </p:ext>
            </p:extLst>
          </p:nvPr>
        </p:nvGraphicFramePr>
        <p:xfrm>
          <a:off x="539552" y="1397000"/>
          <a:ext cx="8280920" cy="4624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テキスト ボックス 11"/>
          <p:cNvSpPr txBox="1"/>
          <p:nvPr/>
        </p:nvSpPr>
        <p:spPr>
          <a:xfrm>
            <a:off x="467544" y="1325667"/>
            <a:ext cx="2160240" cy="2031325"/>
          </a:xfrm>
          <a:prstGeom prst="rect">
            <a:avLst/>
          </a:prstGeom>
          <a:noFill/>
        </p:spPr>
        <p:txBody>
          <a:bodyPr wrap="square" rtlCol="0">
            <a:spAutoFit/>
          </a:bodyPr>
          <a:lstStyle/>
          <a:p>
            <a:r>
              <a:rPr lang="ja-JP" altLang="en-US" sz="1400" b="1" dirty="0"/>
              <a:t>第</a:t>
            </a:r>
            <a:r>
              <a:rPr lang="en-US" altLang="ja-JP" sz="1400" b="1" dirty="0"/>
              <a:t>427</a:t>
            </a:r>
            <a:r>
              <a:rPr lang="ja-JP" altLang="en-US" sz="1400" b="1" dirty="0"/>
              <a:t>条</a:t>
            </a:r>
            <a:r>
              <a:rPr lang="ja-JP" altLang="en-US" sz="1400" dirty="0"/>
              <a:t>（分割債権及び分割債務）</a:t>
            </a:r>
            <a:br>
              <a:rPr lang="ja-JP" altLang="en-US" sz="1400" dirty="0"/>
            </a:br>
            <a:r>
              <a:rPr lang="ja-JP" altLang="en-US" sz="1400" dirty="0"/>
              <a:t>数人の債権者又は債務者がある場合において，別段の意思表示がないときは，各債権者又は各債務者は，それぞれ</a:t>
            </a:r>
            <a:r>
              <a:rPr lang="ja-JP" altLang="en-US" sz="1400" b="1" dirty="0">
                <a:solidFill>
                  <a:schemeClr val="tx2">
                    <a:lumMod val="75000"/>
                  </a:schemeClr>
                </a:solidFill>
              </a:rPr>
              <a:t>等しい割合で</a:t>
            </a:r>
            <a:r>
              <a:rPr lang="ja-JP" altLang="en-US" sz="1400" dirty="0"/>
              <a:t>権利を有し，又は義務を負う。</a:t>
            </a:r>
            <a:endParaRPr kumimoji="1" lang="ja-JP" altLang="en-US" sz="1400" dirty="0"/>
          </a:p>
        </p:txBody>
      </p:sp>
    </p:spTree>
    <p:extLst>
      <p:ext uri="{BB962C8B-B14F-4D97-AF65-F5344CB8AC3E}">
        <p14:creationId xmlns:p14="http://schemas.microsoft.com/office/powerpoint/2010/main" val="315257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11">
                                            <p:graphicEl>
                                              <a:dgm id="{C661BB88-41D8-4A26-B33A-E5FA381936B6}"/>
                                            </p:graphicEl>
                                          </p:spTgt>
                                        </p:tgtEl>
                                        <p:attrNameLst>
                                          <p:attrName>style.visibility</p:attrName>
                                        </p:attrNameLst>
                                      </p:cBhvr>
                                      <p:to>
                                        <p:strVal val="visible"/>
                                      </p:to>
                                    </p:set>
                                    <p:animEffect transition="in" filter="wipe(left)">
                                      <p:cBhvr>
                                        <p:cTn id="7" dur="500"/>
                                        <p:tgtEl>
                                          <p:spTgt spid="11">
                                            <p:graphicEl>
                                              <a:dgm id="{C661BB88-41D8-4A26-B33A-E5FA381936B6}"/>
                                            </p:graphicEl>
                                          </p:spTgt>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1">
                                            <p:graphicEl>
                                              <a:dgm id="{F7DDBC87-F120-4B7F-942E-66B82A6292FB}"/>
                                            </p:graphicEl>
                                          </p:spTgt>
                                        </p:tgtEl>
                                        <p:attrNameLst>
                                          <p:attrName>style.visibility</p:attrName>
                                        </p:attrNameLst>
                                      </p:cBhvr>
                                      <p:to>
                                        <p:strVal val="visible"/>
                                      </p:to>
                                    </p:set>
                                    <p:animEffect transition="in" filter="wipe(left)">
                                      <p:cBhvr>
                                        <p:cTn id="11" dur="250"/>
                                        <p:tgtEl>
                                          <p:spTgt spid="11">
                                            <p:graphicEl>
                                              <a:dgm id="{F7DDBC87-F120-4B7F-942E-66B82A6292FB}"/>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graphicEl>
                                              <a:dgm id="{C67D8259-E3A2-45E9-8065-6F760AF42447}"/>
                                            </p:graphicEl>
                                          </p:spTgt>
                                        </p:tgtEl>
                                        <p:attrNameLst>
                                          <p:attrName>style.visibility</p:attrName>
                                        </p:attrNameLst>
                                      </p:cBhvr>
                                      <p:to>
                                        <p:strVal val="visible"/>
                                      </p:to>
                                    </p:set>
                                    <p:animEffect transition="in" filter="wipe(left)">
                                      <p:cBhvr>
                                        <p:cTn id="15" dur="500"/>
                                        <p:tgtEl>
                                          <p:spTgt spid="11">
                                            <p:graphicEl>
                                              <a:dgm id="{C67D8259-E3A2-45E9-8065-6F760AF42447}"/>
                                            </p:graphic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up)">
                                      <p:cBhvr>
                                        <p:cTn id="19" dur="1000"/>
                                        <p:tgtEl>
                                          <p:spTgt spid="12"/>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11">
                                            <p:graphicEl>
                                              <a:dgm id="{6DC85603-C905-4F18-AE39-4D86D7926D70}"/>
                                            </p:graphicEl>
                                          </p:spTgt>
                                        </p:tgtEl>
                                        <p:attrNameLst>
                                          <p:attrName>style.visibility</p:attrName>
                                        </p:attrNameLst>
                                      </p:cBhvr>
                                      <p:to>
                                        <p:strVal val="visible"/>
                                      </p:to>
                                    </p:set>
                                    <p:animEffect transition="in" filter="wipe(left)">
                                      <p:cBhvr>
                                        <p:cTn id="23" dur="250"/>
                                        <p:tgtEl>
                                          <p:spTgt spid="11">
                                            <p:graphicEl>
                                              <a:dgm id="{6DC85603-C905-4F18-AE39-4D86D7926D70}"/>
                                            </p:graphicEl>
                                          </p:spTgt>
                                        </p:tgtEl>
                                      </p:cBhvr>
                                    </p:animEffect>
                                  </p:childTnLst>
                                </p:cTn>
                              </p:par>
                            </p:childTnLst>
                          </p:cTn>
                        </p:par>
                        <p:par>
                          <p:cTn id="24" fill="hold">
                            <p:stCondLst>
                              <p:cond delay="2750"/>
                            </p:stCondLst>
                            <p:childTnLst>
                              <p:par>
                                <p:cTn id="25" presetID="22" presetClass="entr" presetSubtype="8" fill="hold" grpId="0" nodeType="afterEffect">
                                  <p:stCondLst>
                                    <p:cond delay="0"/>
                                  </p:stCondLst>
                                  <p:childTnLst>
                                    <p:set>
                                      <p:cBhvr>
                                        <p:cTn id="26" dur="1" fill="hold">
                                          <p:stCondLst>
                                            <p:cond delay="0"/>
                                          </p:stCondLst>
                                        </p:cTn>
                                        <p:tgtEl>
                                          <p:spTgt spid="11">
                                            <p:graphicEl>
                                              <a:dgm id="{2E5CD15E-299A-4DDB-BFF2-1E7BA4D05477}"/>
                                            </p:graphicEl>
                                          </p:spTgt>
                                        </p:tgtEl>
                                        <p:attrNameLst>
                                          <p:attrName>style.visibility</p:attrName>
                                        </p:attrNameLst>
                                      </p:cBhvr>
                                      <p:to>
                                        <p:strVal val="visible"/>
                                      </p:to>
                                    </p:set>
                                    <p:animEffect transition="in" filter="wipe(left)">
                                      <p:cBhvr>
                                        <p:cTn id="27" dur="500"/>
                                        <p:tgtEl>
                                          <p:spTgt spid="11">
                                            <p:graphicEl>
                                              <a:dgm id="{2E5CD15E-299A-4DDB-BFF2-1E7BA4D05477}"/>
                                            </p:graphicEl>
                                          </p:spTgt>
                                        </p:tgtEl>
                                      </p:cBhvr>
                                    </p:animEffect>
                                  </p:childTnLst>
                                </p:cTn>
                              </p:par>
                            </p:childTnLst>
                          </p:cTn>
                        </p:par>
                        <p:par>
                          <p:cTn id="28" fill="hold">
                            <p:stCondLst>
                              <p:cond delay="3250"/>
                            </p:stCondLst>
                            <p:childTnLst>
                              <p:par>
                                <p:cTn id="29" presetID="22" presetClass="entr" presetSubtype="8" fill="hold" grpId="0" nodeType="afterEffect">
                                  <p:stCondLst>
                                    <p:cond delay="0"/>
                                  </p:stCondLst>
                                  <p:childTnLst>
                                    <p:set>
                                      <p:cBhvr>
                                        <p:cTn id="30" dur="1" fill="hold">
                                          <p:stCondLst>
                                            <p:cond delay="0"/>
                                          </p:stCondLst>
                                        </p:cTn>
                                        <p:tgtEl>
                                          <p:spTgt spid="11">
                                            <p:graphicEl>
                                              <a:dgm id="{0CFE79EE-2DA4-4D60-AA23-3C80E695B8BF}"/>
                                            </p:graphicEl>
                                          </p:spTgt>
                                        </p:tgtEl>
                                        <p:attrNameLst>
                                          <p:attrName>style.visibility</p:attrName>
                                        </p:attrNameLst>
                                      </p:cBhvr>
                                      <p:to>
                                        <p:strVal val="visible"/>
                                      </p:to>
                                    </p:set>
                                    <p:animEffect transition="in" filter="wipe(left)">
                                      <p:cBhvr>
                                        <p:cTn id="31" dur="250"/>
                                        <p:tgtEl>
                                          <p:spTgt spid="11">
                                            <p:graphicEl>
                                              <a:dgm id="{0CFE79EE-2DA4-4D60-AA23-3C80E695B8BF}"/>
                                            </p:graphic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1">
                                            <p:graphicEl>
                                              <a:dgm id="{DF7B85E1-5052-4469-AF7A-102D00AC1D02}"/>
                                            </p:graphicEl>
                                          </p:spTgt>
                                        </p:tgtEl>
                                        <p:attrNameLst>
                                          <p:attrName>style.visibility</p:attrName>
                                        </p:attrNameLst>
                                      </p:cBhvr>
                                      <p:to>
                                        <p:strVal val="visible"/>
                                      </p:to>
                                    </p:set>
                                    <p:animEffect transition="in" filter="wipe(left)">
                                      <p:cBhvr>
                                        <p:cTn id="35" dur="500"/>
                                        <p:tgtEl>
                                          <p:spTgt spid="11">
                                            <p:graphicEl>
                                              <a:dgm id="{DF7B85E1-5052-4469-AF7A-102D00AC1D02}"/>
                                            </p:graphic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11">
                                            <p:graphicEl>
                                              <a:dgm id="{236F30D7-A571-441A-A14C-DC3473E97610}"/>
                                            </p:graphicEl>
                                          </p:spTgt>
                                        </p:tgtEl>
                                        <p:attrNameLst>
                                          <p:attrName>style.visibility</p:attrName>
                                        </p:attrNameLst>
                                      </p:cBhvr>
                                      <p:to>
                                        <p:strVal val="visible"/>
                                      </p:to>
                                    </p:set>
                                    <p:animEffect transition="in" filter="wipe(left)">
                                      <p:cBhvr>
                                        <p:cTn id="39" dur="250"/>
                                        <p:tgtEl>
                                          <p:spTgt spid="11">
                                            <p:graphicEl>
                                              <a:dgm id="{236F30D7-A571-441A-A14C-DC3473E97610}"/>
                                            </p:graphicEl>
                                          </p:spTgt>
                                        </p:tgtEl>
                                      </p:cBhvr>
                                    </p:animEffect>
                                  </p:childTnLst>
                                </p:cTn>
                              </p:par>
                            </p:childTnLst>
                          </p:cTn>
                        </p:par>
                        <p:par>
                          <p:cTn id="40" fill="hold">
                            <p:stCondLst>
                              <p:cond delay="4250"/>
                            </p:stCondLst>
                            <p:childTnLst>
                              <p:par>
                                <p:cTn id="41" presetID="22" presetClass="entr" presetSubtype="8" fill="hold" grpId="0" nodeType="afterEffect">
                                  <p:stCondLst>
                                    <p:cond delay="0"/>
                                  </p:stCondLst>
                                  <p:childTnLst>
                                    <p:set>
                                      <p:cBhvr>
                                        <p:cTn id="42" dur="1" fill="hold">
                                          <p:stCondLst>
                                            <p:cond delay="0"/>
                                          </p:stCondLst>
                                        </p:cTn>
                                        <p:tgtEl>
                                          <p:spTgt spid="11">
                                            <p:graphicEl>
                                              <a:dgm id="{CB2F00BA-D3FA-465D-810A-3CBF60A646CD}"/>
                                            </p:graphicEl>
                                          </p:spTgt>
                                        </p:tgtEl>
                                        <p:attrNameLst>
                                          <p:attrName>style.visibility</p:attrName>
                                        </p:attrNameLst>
                                      </p:cBhvr>
                                      <p:to>
                                        <p:strVal val="visible"/>
                                      </p:to>
                                    </p:set>
                                    <p:animEffect transition="in" filter="wipe(left)">
                                      <p:cBhvr>
                                        <p:cTn id="43" dur="500"/>
                                        <p:tgtEl>
                                          <p:spTgt spid="11">
                                            <p:graphicEl>
                                              <a:dgm id="{CB2F00BA-D3FA-465D-810A-3CBF60A646CD}"/>
                                            </p:graphicEl>
                                          </p:spTgt>
                                        </p:tgtEl>
                                      </p:cBhvr>
                                    </p:animEffect>
                                  </p:childTnLst>
                                </p:cTn>
                              </p:par>
                            </p:childTnLst>
                          </p:cTn>
                        </p:par>
                        <p:par>
                          <p:cTn id="44" fill="hold">
                            <p:stCondLst>
                              <p:cond delay="4750"/>
                            </p:stCondLst>
                            <p:childTnLst>
                              <p:par>
                                <p:cTn id="45" presetID="22" presetClass="entr" presetSubtype="8" fill="hold" grpId="0" nodeType="afterEffect">
                                  <p:stCondLst>
                                    <p:cond delay="0"/>
                                  </p:stCondLst>
                                  <p:childTnLst>
                                    <p:set>
                                      <p:cBhvr>
                                        <p:cTn id="46" dur="1" fill="hold">
                                          <p:stCondLst>
                                            <p:cond delay="0"/>
                                          </p:stCondLst>
                                        </p:cTn>
                                        <p:tgtEl>
                                          <p:spTgt spid="11">
                                            <p:graphicEl>
                                              <a:dgm id="{A4FD2822-C93D-4F01-90A3-4AC308C4FBA6}"/>
                                            </p:graphicEl>
                                          </p:spTgt>
                                        </p:tgtEl>
                                        <p:attrNameLst>
                                          <p:attrName>style.visibility</p:attrName>
                                        </p:attrNameLst>
                                      </p:cBhvr>
                                      <p:to>
                                        <p:strVal val="visible"/>
                                      </p:to>
                                    </p:set>
                                    <p:animEffect transition="in" filter="wipe(left)">
                                      <p:cBhvr>
                                        <p:cTn id="47" dur="250"/>
                                        <p:tgtEl>
                                          <p:spTgt spid="11">
                                            <p:graphicEl>
                                              <a:dgm id="{A4FD2822-C93D-4F01-90A3-4AC308C4FBA6}"/>
                                            </p:graphicEl>
                                          </p:spTgt>
                                        </p:tgtEl>
                                      </p:cBhvr>
                                    </p:animEffect>
                                  </p:childTnLst>
                                </p:cTn>
                              </p:par>
                            </p:childTnLst>
                          </p:cTn>
                        </p:par>
                        <p:par>
                          <p:cTn id="48" fill="hold">
                            <p:stCondLst>
                              <p:cond delay="5000"/>
                            </p:stCondLst>
                            <p:childTnLst>
                              <p:par>
                                <p:cTn id="49" presetID="22" presetClass="entr" presetSubtype="8" fill="hold" grpId="0" nodeType="afterEffect">
                                  <p:stCondLst>
                                    <p:cond delay="0"/>
                                  </p:stCondLst>
                                  <p:childTnLst>
                                    <p:set>
                                      <p:cBhvr>
                                        <p:cTn id="50" dur="1" fill="hold">
                                          <p:stCondLst>
                                            <p:cond delay="0"/>
                                          </p:stCondLst>
                                        </p:cTn>
                                        <p:tgtEl>
                                          <p:spTgt spid="11">
                                            <p:graphicEl>
                                              <a:dgm id="{D44E1D2B-6D89-483C-A484-34EA24500989}"/>
                                            </p:graphicEl>
                                          </p:spTgt>
                                        </p:tgtEl>
                                        <p:attrNameLst>
                                          <p:attrName>style.visibility</p:attrName>
                                        </p:attrNameLst>
                                      </p:cBhvr>
                                      <p:to>
                                        <p:strVal val="visible"/>
                                      </p:to>
                                    </p:set>
                                    <p:animEffect transition="in" filter="wipe(left)">
                                      <p:cBhvr>
                                        <p:cTn id="51" dur="500"/>
                                        <p:tgtEl>
                                          <p:spTgt spid="11">
                                            <p:graphicEl>
                                              <a:dgm id="{D44E1D2B-6D89-483C-A484-34EA24500989}"/>
                                            </p:graphicEl>
                                          </p:spTgt>
                                        </p:tgtEl>
                                      </p:cBhvr>
                                    </p:animEffect>
                                  </p:childTnLst>
                                </p:cTn>
                              </p:par>
                            </p:childTnLst>
                          </p:cTn>
                        </p:par>
                        <p:par>
                          <p:cTn id="52" fill="hold">
                            <p:stCondLst>
                              <p:cond delay="5500"/>
                            </p:stCondLst>
                            <p:childTnLst>
                              <p:par>
                                <p:cTn id="53" presetID="22" presetClass="entr" presetSubtype="8" fill="hold" grpId="0" nodeType="afterEffect">
                                  <p:stCondLst>
                                    <p:cond delay="0"/>
                                  </p:stCondLst>
                                  <p:childTnLst>
                                    <p:set>
                                      <p:cBhvr>
                                        <p:cTn id="54" dur="1" fill="hold">
                                          <p:stCondLst>
                                            <p:cond delay="0"/>
                                          </p:stCondLst>
                                        </p:cTn>
                                        <p:tgtEl>
                                          <p:spTgt spid="11">
                                            <p:graphicEl>
                                              <a:dgm id="{E05608F0-1639-44F1-9290-3BBE5440E862}"/>
                                            </p:graphicEl>
                                          </p:spTgt>
                                        </p:tgtEl>
                                        <p:attrNameLst>
                                          <p:attrName>style.visibility</p:attrName>
                                        </p:attrNameLst>
                                      </p:cBhvr>
                                      <p:to>
                                        <p:strVal val="visible"/>
                                      </p:to>
                                    </p:set>
                                    <p:animEffect transition="in" filter="wipe(left)">
                                      <p:cBhvr>
                                        <p:cTn id="55" dur="250"/>
                                        <p:tgtEl>
                                          <p:spTgt spid="11">
                                            <p:graphicEl>
                                              <a:dgm id="{E05608F0-1639-44F1-9290-3BBE5440E862}"/>
                                            </p:graphicEl>
                                          </p:spTgt>
                                        </p:tgtEl>
                                      </p:cBhvr>
                                    </p:animEffect>
                                  </p:childTnLst>
                                </p:cTn>
                              </p:par>
                            </p:childTnLst>
                          </p:cTn>
                        </p:par>
                        <p:par>
                          <p:cTn id="56" fill="hold">
                            <p:stCondLst>
                              <p:cond delay="5750"/>
                            </p:stCondLst>
                            <p:childTnLst>
                              <p:par>
                                <p:cTn id="57" presetID="22" presetClass="entr" presetSubtype="8" fill="hold" grpId="0" nodeType="afterEffect">
                                  <p:stCondLst>
                                    <p:cond delay="0"/>
                                  </p:stCondLst>
                                  <p:childTnLst>
                                    <p:set>
                                      <p:cBhvr>
                                        <p:cTn id="58" dur="1" fill="hold">
                                          <p:stCondLst>
                                            <p:cond delay="0"/>
                                          </p:stCondLst>
                                        </p:cTn>
                                        <p:tgtEl>
                                          <p:spTgt spid="11">
                                            <p:graphicEl>
                                              <a:dgm id="{B172D797-306E-4BDF-96E4-BE246BF953D8}"/>
                                            </p:graphicEl>
                                          </p:spTgt>
                                        </p:tgtEl>
                                        <p:attrNameLst>
                                          <p:attrName>style.visibility</p:attrName>
                                        </p:attrNameLst>
                                      </p:cBhvr>
                                      <p:to>
                                        <p:strVal val="visible"/>
                                      </p:to>
                                    </p:set>
                                    <p:animEffect transition="in" filter="wipe(left)">
                                      <p:cBhvr>
                                        <p:cTn id="59" dur="500"/>
                                        <p:tgtEl>
                                          <p:spTgt spid="11">
                                            <p:graphicEl>
                                              <a:dgm id="{B172D797-306E-4BDF-96E4-BE246BF953D8}"/>
                                            </p:graphicEl>
                                          </p:spTgt>
                                        </p:tgtEl>
                                      </p:cBhvr>
                                    </p:animEffect>
                                  </p:childTnLst>
                                </p:cTn>
                              </p:par>
                            </p:childTnLst>
                          </p:cTn>
                        </p:par>
                        <p:par>
                          <p:cTn id="60" fill="hold">
                            <p:stCondLst>
                              <p:cond delay="6250"/>
                            </p:stCondLst>
                            <p:childTnLst>
                              <p:par>
                                <p:cTn id="61" presetID="22" presetClass="entr" presetSubtype="8" fill="hold" grpId="0" nodeType="afterEffect">
                                  <p:stCondLst>
                                    <p:cond delay="0"/>
                                  </p:stCondLst>
                                  <p:childTnLst>
                                    <p:set>
                                      <p:cBhvr>
                                        <p:cTn id="62" dur="1" fill="hold">
                                          <p:stCondLst>
                                            <p:cond delay="0"/>
                                          </p:stCondLst>
                                        </p:cTn>
                                        <p:tgtEl>
                                          <p:spTgt spid="11">
                                            <p:graphicEl>
                                              <a:dgm id="{9B469319-F0DF-40B3-A594-B7B05AECA5F3}"/>
                                            </p:graphicEl>
                                          </p:spTgt>
                                        </p:tgtEl>
                                        <p:attrNameLst>
                                          <p:attrName>style.visibility</p:attrName>
                                        </p:attrNameLst>
                                      </p:cBhvr>
                                      <p:to>
                                        <p:strVal val="visible"/>
                                      </p:to>
                                    </p:set>
                                    <p:animEffect transition="in" filter="wipe(left)">
                                      <p:cBhvr>
                                        <p:cTn id="63" dur="250"/>
                                        <p:tgtEl>
                                          <p:spTgt spid="11">
                                            <p:graphicEl>
                                              <a:dgm id="{9B469319-F0DF-40B3-A594-B7B05AECA5F3}"/>
                                            </p:graphicEl>
                                          </p:spTgt>
                                        </p:tgtEl>
                                      </p:cBhvr>
                                    </p:animEffect>
                                  </p:childTnLst>
                                </p:cTn>
                              </p:par>
                            </p:childTnLst>
                          </p:cTn>
                        </p:par>
                        <p:par>
                          <p:cTn id="64" fill="hold">
                            <p:stCondLst>
                              <p:cond delay="6500"/>
                            </p:stCondLst>
                            <p:childTnLst>
                              <p:par>
                                <p:cTn id="65" presetID="22" presetClass="entr" presetSubtype="8" fill="hold" grpId="0" nodeType="afterEffect">
                                  <p:stCondLst>
                                    <p:cond delay="0"/>
                                  </p:stCondLst>
                                  <p:childTnLst>
                                    <p:set>
                                      <p:cBhvr>
                                        <p:cTn id="66" dur="1" fill="hold">
                                          <p:stCondLst>
                                            <p:cond delay="0"/>
                                          </p:stCondLst>
                                        </p:cTn>
                                        <p:tgtEl>
                                          <p:spTgt spid="11">
                                            <p:graphicEl>
                                              <a:dgm id="{5D21C487-79CB-404F-BBBB-1046493883E0}"/>
                                            </p:graphicEl>
                                          </p:spTgt>
                                        </p:tgtEl>
                                        <p:attrNameLst>
                                          <p:attrName>style.visibility</p:attrName>
                                        </p:attrNameLst>
                                      </p:cBhvr>
                                      <p:to>
                                        <p:strVal val="visible"/>
                                      </p:to>
                                    </p:set>
                                    <p:animEffect transition="in" filter="wipe(left)">
                                      <p:cBhvr>
                                        <p:cTn id="67" dur="500"/>
                                        <p:tgtEl>
                                          <p:spTgt spid="11">
                                            <p:graphicEl>
                                              <a:dgm id="{5D21C487-79CB-404F-BBBB-1046493883E0}"/>
                                            </p:graphicEl>
                                          </p:spTgt>
                                        </p:tgtEl>
                                      </p:cBhvr>
                                    </p:animEffect>
                                  </p:childTnLst>
                                </p:cTn>
                              </p:par>
                            </p:childTnLst>
                          </p:cTn>
                        </p:par>
                        <p:par>
                          <p:cTn id="68" fill="hold">
                            <p:stCondLst>
                              <p:cond delay="7000"/>
                            </p:stCondLst>
                            <p:childTnLst>
                              <p:par>
                                <p:cTn id="69" presetID="22" presetClass="entr" presetSubtype="8" fill="hold" grpId="0" nodeType="afterEffect">
                                  <p:stCondLst>
                                    <p:cond delay="0"/>
                                  </p:stCondLst>
                                  <p:childTnLst>
                                    <p:set>
                                      <p:cBhvr>
                                        <p:cTn id="70" dur="1" fill="hold">
                                          <p:stCondLst>
                                            <p:cond delay="0"/>
                                          </p:stCondLst>
                                        </p:cTn>
                                        <p:tgtEl>
                                          <p:spTgt spid="11">
                                            <p:graphicEl>
                                              <a:dgm id="{9A042DFE-F258-4250-8BB6-E9B5C6BB12E3}"/>
                                            </p:graphicEl>
                                          </p:spTgt>
                                        </p:tgtEl>
                                        <p:attrNameLst>
                                          <p:attrName>style.visibility</p:attrName>
                                        </p:attrNameLst>
                                      </p:cBhvr>
                                      <p:to>
                                        <p:strVal val="visible"/>
                                      </p:to>
                                    </p:set>
                                    <p:animEffect transition="in" filter="wipe(left)">
                                      <p:cBhvr>
                                        <p:cTn id="71" dur="250"/>
                                        <p:tgtEl>
                                          <p:spTgt spid="11">
                                            <p:graphicEl>
                                              <a:dgm id="{9A042DFE-F258-4250-8BB6-E9B5C6BB12E3}"/>
                                            </p:graphicEl>
                                          </p:spTgt>
                                        </p:tgtEl>
                                      </p:cBhvr>
                                    </p:animEffect>
                                  </p:childTnLst>
                                </p:cTn>
                              </p:par>
                            </p:childTnLst>
                          </p:cTn>
                        </p:par>
                        <p:par>
                          <p:cTn id="72" fill="hold">
                            <p:stCondLst>
                              <p:cond delay="7250"/>
                            </p:stCondLst>
                            <p:childTnLst>
                              <p:par>
                                <p:cTn id="73" presetID="22" presetClass="entr" presetSubtype="8" fill="hold" grpId="0" nodeType="afterEffect">
                                  <p:stCondLst>
                                    <p:cond delay="0"/>
                                  </p:stCondLst>
                                  <p:childTnLst>
                                    <p:set>
                                      <p:cBhvr>
                                        <p:cTn id="74" dur="1" fill="hold">
                                          <p:stCondLst>
                                            <p:cond delay="0"/>
                                          </p:stCondLst>
                                        </p:cTn>
                                        <p:tgtEl>
                                          <p:spTgt spid="11">
                                            <p:graphicEl>
                                              <a:dgm id="{181A1DD9-7C43-49F8-BF40-F5668E256CB3}"/>
                                            </p:graphicEl>
                                          </p:spTgt>
                                        </p:tgtEl>
                                        <p:attrNameLst>
                                          <p:attrName>style.visibility</p:attrName>
                                        </p:attrNameLst>
                                      </p:cBhvr>
                                      <p:to>
                                        <p:strVal val="visible"/>
                                      </p:to>
                                    </p:set>
                                    <p:animEffect transition="in" filter="wipe(left)">
                                      <p:cBhvr>
                                        <p:cTn id="75" dur="500"/>
                                        <p:tgtEl>
                                          <p:spTgt spid="11">
                                            <p:graphicEl>
                                              <a:dgm id="{181A1DD9-7C43-49F8-BF40-F5668E256CB3}"/>
                                            </p:graphicEl>
                                          </p:spTgt>
                                        </p:tgtEl>
                                      </p:cBhvr>
                                    </p:animEffect>
                                  </p:childTnLst>
                                </p:cTn>
                              </p:par>
                            </p:childTnLst>
                          </p:cTn>
                        </p:par>
                        <p:par>
                          <p:cTn id="76" fill="hold">
                            <p:stCondLst>
                              <p:cond delay="7750"/>
                            </p:stCondLst>
                            <p:childTnLst>
                              <p:par>
                                <p:cTn id="77" presetID="22" presetClass="entr" presetSubtype="8" fill="hold" grpId="0" nodeType="afterEffect">
                                  <p:stCondLst>
                                    <p:cond delay="0"/>
                                  </p:stCondLst>
                                  <p:childTnLst>
                                    <p:set>
                                      <p:cBhvr>
                                        <p:cTn id="78" dur="1" fill="hold">
                                          <p:stCondLst>
                                            <p:cond delay="0"/>
                                          </p:stCondLst>
                                        </p:cTn>
                                        <p:tgtEl>
                                          <p:spTgt spid="11">
                                            <p:graphicEl>
                                              <a:dgm id="{50E96E79-E9AF-4664-A6BF-7C0225351E1B}"/>
                                            </p:graphicEl>
                                          </p:spTgt>
                                        </p:tgtEl>
                                        <p:attrNameLst>
                                          <p:attrName>style.visibility</p:attrName>
                                        </p:attrNameLst>
                                      </p:cBhvr>
                                      <p:to>
                                        <p:strVal val="visible"/>
                                      </p:to>
                                    </p:set>
                                    <p:animEffect transition="in" filter="wipe(left)">
                                      <p:cBhvr>
                                        <p:cTn id="79" dur="250"/>
                                        <p:tgtEl>
                                          <p:spTgt spid="11">
                                            <p:graphicEl>
                                              <a:dgm id="{50E96E79-E9AF-4664-A6BF-7C0225351E1B}"/>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11">
                                            <p:graphicEl>
                                              <a:dgm id="{78B19A88-B341-4CD6-8632-01CAF629F43B}"/>
                                            </p:graphicEl>
                                          </p:spTgt>
                                        </p:tgtEl>
                                        <p:attrNameLst>
                                          <p:attrName>style.visibility</p:attrName>
                                        </p:attrNameLst>
                                      </p:cBhvr>
                                      <p:to>
                                        <p:strVal val="visible"/>
                                      </p:to>
                                    </p:set>
                                    <p:animEffect transition="in" filter="wipe(left)">
                                      <p:cBhvr>
                                        <p:cTn id="84" dur="500"/>
                                        <p:tgtEl>
                                          <p:spTgt spid="11">
                                            <p:graphicEl>
                                              <a:dgm id="{78B19A88-B341-4CD6-8632-01CAF629F43B}"/>
                                            </p:graphicEl>
                                          </p:spTgt>
                                        </p:tgtEl>
                                      </p:cBhvr>
                                    </p:animEffect>
                                  </p:childTnLst>
                                </p:cTn>
                              </p:par>
                            </p:childTnLst>
                          </p:cTn>
                        </p:par>
                        <p:par>
                          <p:cTn id="85" fill="hold">
                            <p:stCondLst>
                              <p:cond delay="500"/>
                            </p:stCondLst>
                            <p:childTnLst>
                              <p:par>
                                <p:cTn id="86" presetID="22" presetClass="entr" presetSubtype="8" fill="hold" grpId="0" nodeType="afterEffect">
                                  <p:stCondLst>
                                    <p:cond delay="0"/>
                                  </p:stCondLst>
                                  <p:childTnLst>
                                    <p:set>
                                      <p:cBhvr>
                                        <p:cTn id="87" dur="1" fill="hold">
                                          <p:stCondLst>
                                            <p:cond delay="0"/>
                                          </p:stCondLst>
                                        </p:cTn>
                                        <p:tgtEl>
                                          <p:spTgt spid="11">
                                            <p:graphicEl>
                                              <a:dgm id="{2DD40A50-094B-48A9-9F12-8BEA4FB97ED6}"/>
                                            </p:graphicEl>
                                          </p:spTgt>
                                        </p:tgtEl>
                                        <p:attrNameLst>
                                          <p:attrName>style.visibility</p:attrName>
                                        </p:attrNameLst>
                                      </p:cBhvr>
                                      <p:to>
                                        <p:strVal val="visible"/>
                                      </p:to>
                                    </p:set>
                                    <p:animEffect transition="in" filter="wipe(left)">
                                      <p:cBhvr>
                                        <p:cTn id="88" dur="250"/>
                                        <p:tgtEl>
                                          <p:spTgt spid="11">
                                            <p:graphicEl>
                                              <a:dgm id="{2DD40A50-094B-48A9-9F12-8BEA4FB97ED6}"/>
                                            </p:graphicEl>
                                          </p:spTgt>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childTnLst>
                                    <p:set>
                                      <p:cBhvr>
                                        <p:cTn id="92" dur="1" fill="hold">
                                          <p:stCondLst>
                                            <p:cond delay="0"/>
                                          </p:stCondLst>
                                        </p:cTn>
                                        <p:tgtEl>
                                          <p:spTgt spid="11">
                                            <p:graphicEl>
                                              <a:dgm id="{E32B627C-35BE-4485-9F27-EAD87CC84B9D}"/>
                                            </p:graphicEl>
                                          </p:spTgt>
                                        </p:tgtEl>
                                        <p:attrNameLst>
                                          <p:attrName>style.visibility</p:attrName>
                                        </p:attrNameLst>
                                      </p:cBhvr>
                                      <p:to>
                                        <p:strVal val="visible"/>
                                      </p:to>
                                    </p:set>
                                    <p:animEffect transition="in" filter="wipe(left)">
                                      <p:cBhvr>
                                        <p:cTn id="93" dur="500"/>
                                        <p:tgtEl>
                                          <p:spTgt spid="11">
                                            <p:graphicEl>
                                              <a:dgm id="{E32B627C-35BE-4485-9F27-EAD87CC84B9D}"/>
                                            </p:graphicEl>
                                          </p:spTgt>
                                        </p:tgtEl>
                                      </p:cBhvr>
                                    </p:animEffect>
                                  </p:childTnLst>
                                </p:cTn>
                              </p:par>
                            </p:childTnLst>
                          </p:cTn>
                        </p:par>
                        <p:par>
                          <p:cTn id="94" fill="hold">
                            <p:stCondLst>
                              <p:cond delay="500"/>
                            </p:stCondLst>
                            <p:childTnLst>
                              <p:par>
                                <p:cTn id="95" presetID="22" presetClass="entr" presetSubtype="8" fill="hold" grpId="0" nodeType="afterEffect">
                                  <p:stCondLst>
                                    <p:cond delay="0"/>
                                  </p:stCondLst>
                                  <p:childTnLst>
                                    <p:set>
                                      <p:cBhvr>
                                        <p:cTn id="96" dur="1" fill="hold">
                                          <p:stCondLst>
                                            <p:cond delay="0"/>
                                          </p:stCondLst>
                                        </p:cTn>
                                        <p:tgtEl>
                                          <p:spTgt spid="11">
                                            <p:graphicEl>
                                              <a:dgm id="{A97C0F9E-A8B9-4E9B-AB58-52114E221971}"/>
                                            </p:graphicEl>
                                          </p:spTgt>
                                        </p:tgtEl>
                                        <p:attrNameLst>
                                          <p:attrName>style.visibility</p:attrName>
                                        </p:attrNameLst>
                                      </p:cBhvr>
                                      <p:to>
                                        <p:strVal val="visible"/>
                                      </p:to>
                                    </p:set>
                                    <p:animEffect transition="in" filter="wipe(left)">
                                      <p:cBhvr>
                                        <p:cTn id="97" dur="250"/>
                                        <p:tgtEl>
                                          <p:spTgt spid="11">
                                            <p:graphicEl>
                                              <a:dgm id="{A97C0F9E-A8B9-4E9B-AB58-52114E221971}"/>
                                            </p:graphic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11">
                                            <p:graphicEl>
                                              <a:dgm id="{C9E11B18-17D7-4BB9-B22C-852C6082B64A}"/>
                                            </p:graphicEl>
                                          </p:spTgt>
                                        </p:tgtEl>
                                        <p:attrNameLst>
                                          <p:attrName>style.visibility</p:attrName>
                                        </p:attrNameLst>
                                      </p:cBhvr>
                                      <p:to>
                                        <p:strVal val="visible"/>
                                      </p:to>
                                    </p:set>
                                    <p:animEffect transition="in" filter="wipe(left)">
                                      <p:cBhvr>
                                        <p:cTn id="102" dur="500"/>
                                        <p:tgtEl>
                                          <p:spTgt spid="11">
                                            <p:graphicEl>
                                              <a:dgm id="{C9E11B18-17D7-4BB9-B22C-852C6082B64A}"/>
                                            </p:graphicEl>
                                          </p:spTgt>
                                        </p:tgtEl>
                                      </p:cBhvr>
                                    </p:animEffect>
                                  </p:childTnLst>
                                </p:cTn>
                              </p:par>
                            </p:childTnLst>
                          </p:cTn>
                        </p:par>
                        <p:par>
                          <p:cTn id="103" fill="hold">
                            <p:stCondLst>
                              <p:cond delay="500"/>
                            </p:stCondLst>
                            <p:childTnLst>
                              <p:par>
                                <p:cTn id="104" presetID="22" presetClass="entr" presetSubtype="8" fill="hold" grpId="0" nodeType="afterEffect">
                                  <p:stCondLst>
                                    <p:cond delay="0"/>
                                  </p:stCondLst>
                                  <p:childTnLst>
                                    <p:set>
                                      <p:cBhvr>
                                        <p:cTn id="105" dur="1" fill="hold">
                                          <p:stCondLst>
                                            <p:cond delay="0"/>
                                          </p:stCondLst>
                                        </p:cTn>
                                        <p:tgtEl>
                                          <p:spTgt spid="11">
                                            <p:graphicEl>
                                              <a:dgm id="{07572198-1695-45F6-AA53-AF65C0388142}"/>
                                            </p:graphicEl>
                                          </p:spTgt>
                                        </p:tgtEl>
                                        <p:attrNameLst>
                                          <p:attrName>style.visibility</p:attrName>
                                        </p:attrNameLst>
                                      </p:cBhvr>
                                      <p:to>
                                        <p:strVal val="visible"/>
                                      </p:to>
                                    </p:set>
                                    <p:animEffect transition="in" filter="wipe(left)">
                                      <p:cBhvr>
                                        <p:cTn id="106" dur="250"/>
                                        <p:tgtEl>
                                          <p:spTgt spid="11">
                                            <p:graphicEl>
                                              <a:dgm id="{07572198-1695-45F6-AA53-AF65C0388142}"/>
                                            </p:graphicEl>
                                          </p:spTgt>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grpId="0" nodeType="clickEffect">
                                  <p:stCondLst>
                                    <p:cond delay="0"/>
                                  </p:stCondLst>
                                  <p:childTnLst>
                                    <p:set>
                                      <p:cBhvr>
                                        <p:cTn id="110" dur="1" fill="hold">
                                          <p:stCondLst>
                                            <p:cond delay="0"/>
                                          </p:stCondLst>
                                        </p:cTn>
                                        <p:tgtEl>
                                          <p:spTgt spid="11">
                                            <p:graphicEl>
                                              <a:dgm id="{DABD16DE-4CFD-4465-AFA5-275AFBD4B9B9}"/>
                                            </p:graphicEl>
                                          </p:spTgt>
                                        </p:tgtEl>
                                        <p:attrNameLst>
                                          <p:attrName>style.visibility</p:attrName>
                                        </p:attrNameLst>
                                      </p:cBhvr>
                                      <p:to>
                                        <p:strVal val="visible"/>
                                      </p:to>
                                    </p:set>
                                    <p:animEffect transition="in" filter="wipe(left)">
                                      <p:cBhvr>
                                        <p:cTn id="111" dur="500"/>
                                        <p:tgtEl>
                                          <p:spTgt spid="11">
                                            <p:graphicEl>
                                              <a:dgm id="{DABD16DE-4CFD-4465-AFA5-275AFBD4B9B9}"/>
                                            </p:graphicEl>
                                          </p:spTgt>
                                        </p:tgtEl>
                                      </p:cBhvr>
                                    </p:animEffect>
                                  </p:childTnLst>
                                </p:cTn>
                              </p:par>
                            </p:childTnLst>
                          </p:cTn>
                        </p:par>
                        <p:par>
                          <p:cTn id="112" fill="hold">
                            <p:stCondLst>
                              <p:cond delay="500"/>
                            </p:stCondLst>
                            <p:childTnLst>
                              <p:par>
                                <p:cTn id="113" presetID="22" presetClass="entr" presetSubtype="8" fill="hold" grpId="0" nodeType="afterEffect">
                                  <p:stCondLst>
                                    <p:cond delay="0"/>
                                  </p:stCondLst>
                                  <p:childTnLst>
                                    <p:set>
                                      <p:cBhvr>
                                        <p:cTn id="114" dur="1" fill="hold">
                                          <p:stCondLst>
                                            <p:cond delay="0"/>
                                          </p:stCondLst>
                                        </p:cTn>
                                        <p:tgtEl>
                                          <p:spTgt spid="11">
                                            <p:graphicEl>
                                              <a:dgm id="{79C08B58-7E2E-433F-8AA7-7E1688D3D556}"/>
                                            </p:graphicEl>
                                          </p:spTgt>
                                        </p:tgtEl>
                                        <p:attrNameLst>
                                          <p:attrName>style.visibility</p:attrName>
                                        </p:attrNameLst>
                                      </p:cBhvr>
                                      <p:to>
                                        <p:strVal val="visible"/>
                                      </p:to>
                                    </p:set>
                                    <p:animEffect transition="in" filter="wipe(left)">
                                      <p:cBhvr>
                                        <p:cTn id="115" dur="250"/>
                                        <p:tgtEl>
                                          <p:spTgt spid="11">
                                            <p:graphicEl>
                                              <a:dgm id="{79C08B58-7E2E-433F-8AA7-7E1688D3D556}"/>
                                            </p:graphicEl>
                                          </p:spTgt>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11">
                                            <p:graphicEl>
                                              <a:dgm id="{0BE40F4A-44EC-4F4F-BCCE-8488BD40168F}"/>
                                            </p:graphicEl>
                                          </p:spTgt>
                                        </p:tgtEl>
                                        <p:attrNameLst>
                                          <p:attrName>style.visibility</p:attrName>
                                        </p:attrNameLst>
                                      </p:cBhvr>
                                      <p:to>
                                        <p:strVal val="visible"/>
                                      </p:to>
                                    </p:set>
                                    <p:animEffect transition="in" filter="wipe(left)">
                                      <p:cBhvr>
                                        <p:cTn id="120" dur="500"/>
                                        <p:tgtEl>
                                          <p:spTgt spid="11">
                                            <p:graphicEl>
                                              <a:dgm id="{0BE40F4A-44EC-4F4F-BCCE-8488BD40168F}"/>
                                            </p:graphicEl>
                                          </p:spTgt>
                                        </p:tgtEl>
                                      </p:cBhvr>
                                    </p:animEffect>
                                  </p:childTnLst>
                                </p:cTn>
                              </p:par>
                            </p:childTnLst>
                          </p:cTn>
                        </p:par>
                        <p:par>
                          <p:cTn id="121" fill="hold">
                            <p:stCondLst>
                              <p:cond delay="500"/>
                            </p:stCondLst>
                            <p:childTnLst>
                              <p:par>
                                <p:cTn id="122" presetID="22" presetClass="entr" presetSubtype="8" fill="hold" grpId="0" nodeType="afterEffect">
                                  <p:stCondLst>
                                    <p:cond delay="0"/>
                                  </p:stCondLst>
                                  <p:childTnLst>
                                    <p:set>
                                      <p:cBhvr>
                                        <p:cTn id="123" dur="1" fill="hold">
                                          <p:stCondLst>
                                            <p:cond delay="0"/>
                                          </p:stCondLst>
                                        </p:cTn>
                                        <p:tgtEl>
                                          <p:spTgt spid="11">
                                            <p:graphicEl>
                                              <a:dgm id="{310CAA3D-2125-4DB0-8CEF-E58511102DBD}"/>
                                            </p:graphicEl>
                                          </p:spTgt>
                                        </p:tgtEl>
                                        <p:attrNameLst>
                                          <p:attrName>style.visibility</p:attrName>
                                        </p:attrNameLst>
                                      </p:cBhvr>
                                      <p:to>
                                        <p:strVal val="visible"/>
                                      </p:to>
                                    </p:set>
                                    <p:animEffect transition="in" filter="wipe(left)">
                                      <p:cBhvr>
                                        <p:cTn id="124" dur="250"/>
                                        <p:tgtEl>
                                          <p:spTgt spid="11">
                                            <p:graphicEl>
                                              <a:dgm id="{310CAA3D-2125-4DB0-8CEF-E58511102DBD}"/>
                                            </p:graphicEl>
                                          </p:spTgt>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grpId="0" nodeType="clickEffect">
                                  <p:stCondLst>
                                    <p:cond delay="0"/>
                                  </p:stCondLst>
                                  <p:childTnLst>
                                    <p:set>
                                      <p:cBhvr>
                                        <p:cTn id="128" dur="1" fill="hold">
                                          <p:stCondLst>
                                            <p:cond delay="0"/>
                                          </p:stCondLst>
                                        </p:cTn>
                                        <p:tgtEl>
                                          <p:spTgt spid="11">
                                            <p:graphicEl>
                                              <a:dgm id="{CE730F4D-3261-4AD4-869A-831DD57BE44A}"/>
                                            </p:graphicEl>
                                          </p:spTgt>
                                        </p:tgtEl>
                                        <p:attrNameLst>
                                          <p:attrName>style.visibility</p:attrName>
                                        </p:attrNameLst>
                                      </p:cBhvr>
                                      <p:to>
                                        <p:strVal val="visible"/>
                                      </p:to>
                                    </p:set>
                                    <p:animEffect transition="in" filter="wipe(left)">
                                      <p:cBhvr>
                                        <p:cTn id="129" dur="500"/>
                                        <p:tgtEl>
                                          <p:spTgt spid="11">
                                            <p:graphicEl>
                                              <a:dgm id="{CE730F4D-3261-4AD4-869A-831DD57BE44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Dgm bld="lvlOne"/>
        </p:bldSub>
      </p:bldGraphic>
      <p:bldP spid="1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a:t>求償の要件としての事前・事後の通知</a:t>
            </a:r>
            <a:r>
              <a:rPr lang="en-US" altLang="ja-JP" sz="3600" dirty="0"/>
              <a:t/>
            </a:r>
            <a:br>
              <a:rPr lang="en-US" altLang="ja-JP" sz="3600" dirty="0"/>
            </a:br>
            <a:r>
              <a:rPr lang="ja-JP" altLang="en-US" sz="3600" dirty="0"/>
              <a:t>最二判昭</a:t>
            </a:r>
            <a:r>
              <a:rPr lang="en-US" altLang="ja-JP" sz="3600" dirty="0"/>
              <a:t>57</a:t>
            </a:r>
            <a:r>
              <a:rPr lang="ja-JP" altLang="en-US" sz="3600" dirty="0"/>
              <a:t>・</a:t>
            </a:r>
            <a:r>
              <a:rPr lang="en-US" altLang="ja-JP" sz="3600" dirty="0"/>
              <a:t>12</a:t>
            </a:r>
            <a:r>
              <a:rPr lang="ja-JP" altLang="en-US" sz="3600" dirty="0"/>
              <a:t>・</a:t>
            </a:r>
            <a:r>
              <a:rPr lang="en-US" altLang="ja-JP" sz="3600" dirty="0"/>
              <a:t>17</a:t>
            </a:r>
            <a:r>
              <a:rPr lang="ja-JP" altLang="en-US" sz="3600" dirty="0"/>
              <a:t>（</a:t>
            </a:r>
            <a:r>
              <a:rPr lang="en-US" altLang="ja-JP" sz="3600" dirty="0"/>
              <a:t>7/7</a:t>
            </a:r>
            <a:r>
              <a:rPr lang="ja-JP" altLang="en-US" sz="3600" dirty="0"/>
              <a:t>）図解</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50</a:t>
            </a:fld>
            <a:endParaRPr kumimoji="1" lang="ja-JP" altLang="en-US"/>
          </a:p>
        </p:txBody>
      </p:sp>
      <p:sp>
        <p:nvSpPr>
          <p:cNvPr id="6" name="右矢印 5"/>
          <p:cNvSpPr/>
          <p:nvPr/>
        </p:nvSpPr>
        <p:spPr>
          <a:xfrm rot="1667443">
            <a:off x="3131444" y="2734237"/>
            <a:ext cx="2748430" cy="534656"/>
          </a:xfrm>
          <a:prstGeom prst="rightArrow">
            <a:avLst>
              <a:gd name="adj1" fmla="val 49207"/>
              <a:gd name="adj2" fmla="val 50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000" dirty="0" smtClean="0"/>
              <a:t>④求償</a:t>
            </a:r>
            <a:endParaRPr kumimoji="1" lang="ja-JP" altLang="en-US" sz="2000" dirty="0"/>
          </a:p>
        </p:txBody>
      </p:sp>
      <p:sp>
        <p:nvSpPr>
          <p:cNvPr id="7" name="上矢印 6"/>
          <p:cNvSpPr/>
          <p:nvPr/>
        </p:nvSpPr>
        <p:spPr>
          <a:xfrm rot="18249289">
            <a:off x="2310733" y="3578756"/>
            <a:ext cx="906954" cy="2013510"/>
          </a:xfrm>
          <a:prstGeom prst="upArrow">
            <a:avLst>
              <a:gd name="adj1" fmla="val 45846"/>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上矢印 7"/>
          <p:cNvSpPr/>
          <p:nvPr/>
        </p:nvSpPr>
        <p:spPr>
          <a:xfrm rot="18390324">
            <a:off x="3352523" y="3713402"/>
            <a:ext cx="859522" cy="1367877"/>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 name="上矢印 8"/>
          <p:cNvSpPr/>
          <p:nvPr/>
        </p:nvSpPr>
        <p:spPr>
          <a:xfrm rot="3440238">
            <a:off x="5780250" y="3597986"/>
            <a:ext cx="1029211" cy="1962269"/>
          </a:xfrm>
          <a:prstGeom prst="upArrow">
            <a:avLst>
              <a:gd name="adj1" fmla="val 45846"/>
              <a:gd name="adj2" fmla="val 500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0" name="上矢印 9"/>
          <p:cNvSpPr/>
          <p:nvPr/>
        </p:nvSpPr>
        <p:spPr>
          <a:xfrm rot="3506839">
            <a:off x="4438038" y="3430116"/>
            <a:ext cx="729595" cy="2467241"/>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1" name="正方形/長方形 10"/>
          <p:cNvSpPr/>
          <p:nvPr/>
        </p:nvSpPr>
        <p:spPr>
          <a:xfrm>
            <a:off x="1259632" y="1556792"/>
            <a:ext cx="2160240" cy="11521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000" b="1" dirty="0" smtClean="0">
                <a:latin typeface="Times New Roman" pitchFamily="18" charset="0"/>
                <a:cs typeface="Times New Roman" pitchFamily="18" charset="0"/>
              </a:rPr>
              <a:t>Y</a:t>
            </a:r>
            <a:r>
              <a:rPr kumimoji="1" lang="ja-JP" altLang="en-US" sz="2000" dirty="0" smtClean="0"/>
              <a:t>の保証部分</a:t>
            </a:r>
            <a:endParaRPr kumimoji="1" lang="en-US" altLang="ja-JP" sz="2000" dirty="0" smtClean="0"/>
          </a:p>
          <a:p>
            <a:pPr algn="ctr"/>
            <a:r>
              <a:rPr lang="en-US" altLang="ja-JP" sz="2000" dirty="0"/>
              <a:t>(</a:t>
            </a:r>
            <a:r>
              <a:rPr lang="en-US" altLang="ja-JP" sz="2000" dirty="0" smtClean="0">
                <a:latin typeface="Times New Roman" pitchFamily="18" charset="0"/>
                <a:cs typeface="Times New Roman" pitchFamily="18" charset="0"/>
              </a:rPr>
              <a:t>2,775</a:t>
            </a:r>
            <a:r>
              <a:rPr lang="ja-JP" altLang="en-US" sz="2000" dirty="0"/>
              <a:t>万円</a:t>
            </a:r>
            <a:r>
              <a:rPr lang="en-US" altLang="ja-JP" sz="2000" dirty="0"/>
              <a:t>)</a:t>
            </a:r>
            <a:endParaRPr kumimoji="1" lang="ja-JP" altLang="en-US" sz="2000" dirty="0"/>
          </a:p>
        </p:txBody>
      </p:sp>
      <p:sp>
        <p:nvSpPr>
          <p:cNvPr id="12" name="正方形/長方形 11"/>
          <p:cNvSpPr/>
          <p:nvPr/>
        </p:nvSpPr>
        <p:spPr>
          <a:xfrm>
            <a:off x="5724128" y="1556792"/>
            <a:ext cx="2160240" cy="12961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000" b="1" dirty="0" smtClean="0">
                <a:latin typeface="Times New Roman" pitchFamily="18" charset="0"/>
                <a:cs typeface="Times New Roman" pitchFamily="18" charset="0"/>
              </a:rPr>
              <a:t>X</a:t>
            </a:r>
            <a:r>
              <a:rPr kumimoji="1" lang="ja-JP" altLang="en-US" sz="2000" dirty="0" smtClean="0"/>
              <a:t>の保証部分</a:t>
            </a:r>
            <a:endParaRPr kumimoji="1" lang="en-US" altLang="ja-JP" sz="2000" dirty="0" smtClean="0"/>
          </a:p>
          <a:p>
            <a:pPr algn="ctr"/>
            <a:r>
              <a:rPr lang="ja-JP" altLang="en-US" sz="2000" dirty="0" smtClean="0"/>
              <a:t>（</a:t>
            </a:r>
            <a:r>
              <a:rPr lang="en-US" altLang="ja-JP" sz="2000" dirty="0" smtClean="0">
                <a:latin typeface="Times New Roman" pitchFamily="18" charset="0"/>
                <a:cs typeface="Times New Roman" pitchFamily="18" charset="0"/>
              </a:rPr>
              <a:t>2,825</a:t>
            </a:r>
            <a:r>
              <a:rPr lang="ja-JP" altLang="en-US" sz="2000" dirty="0" smtClean="0">
                <a:latin typeface="Times New Roman" pitchFamily="18" charset="0"/>
                <a:cs typeface="Times New Roman" pitchFamily="18" charset="0"/>
              </a:rPr>
              <a:t>円</a:t>
            </a:r>
            <a:r>
              <a:rPr lang="ja-JP" altLang="en-US" sz="2000" dirty="0" smtClean="0"/>
              <a:t>）</a:t>
            </a:r>
            <a:endParaRPr kumimoji="1" lang="ja-JP" altLang="en-US" sz="2000" dirty="0"/>
          </a:p>
        </p:txBody>
      </p:sp>
      <p:sp>
        <p:nvSpPr>
          <p:cNvPr id="13" name="正方形/長方形 12"/>
          <p:cNvSpPr/>
          <p:nvPr/>
        </p:nvSpPr>
        <p:spPr>
          <a:xfrm>
            <a:off x="5724128" y="2852936"/>
            <a:ext cx="2160240" cy="115212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Y</a:t>
            </a:r>
            <a:r>
              <a:rPr kumimoji="1" lang="ja-JP" altLang="en-US" sz="2000" dirty="0" smtClean="0"/>
              <a:t>の負担部分</a:t>
            </a:r>
            <a:endParaRPr kumimoji="1" lang="en-US" altLang="ja-JP" sz="2000" dirty="0" smtClean="0"/>
          </a:p>
          <a:p>
            <a:pPr algn="ctr"/>
            <a:r>
              <a:rPr lang="en-US" altLang="ja-JP" sz="2000" dirty="0"/>
              <a:t>(</a:t>
            </a:r>
            <a:r>
              <a:rPr lang="en-US" altLang="ja-JP" sz="2000" dirty="0" smtClean="0">
                <a:latin typeface="Times New Roman" pitchFamily="18" charset="0"/>
                <a:cs typeface="Times New Roman" pitchFamily="18" charset="0"/>
              </a:rPr>
              <a:t>2,775</a:t>
            </a:r>
            <a:r>
              <a:rPr lang="ja-JP" altLang="en-US" sz="2000" dirty="0"/>
              <a:t>万円</a:t>
            </a:r>
            <a:r>
              <a:rPr lang="en-US" altLang="ja-JP" sz="2000" dirty="0"/>
              <a:t>)</a:t>
            </a:r>
            <a:endParaRPr kumimoji="1" lang="ja-JP" altLang="en-US" sz="2000" dirty="0"/>
          </a:p>
        </p:txBody>
      </p:sp>
      <p:sp>
        <p:nvSpPr>
          <p:cNvPr id="14" name="円弧 13"/>
          <p:cNvSpPr/>
          <p:nvPr/>
        </p:nvSpPr>
        <p:spPr>
          <a:xfrm rot="17901074">
            <a:off x="1816802" y="2999438"/>
            <a:ext cx="1838203" cy="3071168"/>
          </a:xfrm>
          <a:prstGeom prst="arc">
            <a:avLst>
              <a:gd name="adj1" fmla="val 6311893"/>
              <a:gd name="adj2" fmla="val 15737704"/>
            </a:avLst>
          </a:prstGeom>
          <a:ln w="57150">
            <a:solidFill>
              <a:schemeClr val="accent6">
                <a:lumMod val="50000"/>
              </a:schemeClr>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テキスト ボックス 14"/>
          <p:cNvSpPr txBox="1"/>
          <p:nvPr/>
        </p:nvSpPr>
        <p:spPr>
          <a:xfrm>
            <a:off x="683567" y="4697849"/>
            <a:ext cx="1743139" cy="1323439"/>
          </a:xfrm>
          <a:prstGeom prst="rect">
            <a:avLst/>
          </a:prstGeom>
          <a:noFill/>
        </p:spPr>
        <p:txBody>
          <a:bodyPr wrap="square" rtlCol="0">
            <a:spAutoFit/>
          </a:bodyPr>
          <a:lstStyle/>
          <a:p>
            <a:pPr algn="ctr"/>
            <a:r>
              <a:rPr lang="ja-JP" altLang="en-US" sz="2000" dirty="0" smtClean="0"/>
              <a:t>①</a:t>
            </a:r>
            <a:r>
              <a:rPr lang="en-US" altLang="ja-JP" sz="2000" dirty="0" smtClean="0"/>
              <a:t>5,600</a:t>
            </a:r>
            <a:r>
              <a:rPr lang="ja-JP" altLang="en-US" sz="2000" dirty="0" smtClean="0"/>
              <a:t>万円</a:t>
            </a:r>
            <a:endParaRPr lang="en-US" altLang="ja-JP" sz="2000" dirty="0" smtClean="0"/>
          </a:p>
          <a:p>
            <a:pPr algn="ctr"/>
            <a:r>
              <a:rPr lang="ja-JP" altLang="en-US" sz="2000" dirty="0"/>
              <a:t>全額</a:t>
            </a:r>
            <a:r>
              <a:rPr lang="ja-JP" altLang="en-US" sz="2000" dirty="0" smtClean="0"/>
              <a:t>弁済</a:t>
            </a:r>
            <a:endParaRPr lang="en-US" altLang="ja-JP" sz="2000" dirty="0" smtClean="0"/>
          </a:p>
          <a:p>
            <a:pPr algn="ctr"/>
            <a:r>
              <a:rPr kumimoji="1" lang="ja-JP" altLang="en-US" sz="2000" dirty="0" smtClean="0"/>
              <a:t>（事前・事後の通知を怠る）</a:t>
            </a:r>
            <a:endParaRPr kumimoji="1" lang="ja-JP" altLang="en-US" sz="2000" dirty="0"/>
          </a:p>
        </p:txBody>
      </p:sp>
      <p:sp>
        <p:nvSpPr>
          <p:cNvPr id="16" name="円弧 15"/>
          <p:cNvSpPr/>
          <p:nvPr/>
        </p:nvSpPr>
        <p:spPr>
          <a:xfrm rot="3698926" flipH="1">
            <a:off x="5512761" y="2999438"/>
            <a:ext cx="1838203" cy="3071168"/>
          </a:xfrm>
          <a:prstGeom prst="arc">
            <a:avLst>
              <a:gd name="adj1" fmla="val 6135784"/>
              <a:gd name="adj2" fmla="val 15737704"/>
            </a:avLst>
          </a:prstGeom>
          <a:ln w="57150">
            <a:solidFill>
              <a:schemeClr val="accent6">
                <a:lumMod val="75000"/>
              </a:schemeClr>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p:cNvSpPr txBox="1"/>
          <p:nvPr/>
        </p:nvSpPr>
        <p:spPr>
          <a:xfrm>
            <a:off x="6588224" y="4697849"/>
            <a:ext cx="1998275" cy="1323439"/>
          </a:xfrm>
          <a:prstGeom prst="rect">
            <a:avLst/>
          </a:prstGeom>
          <a:noFill/>
        </p:spPr>
        <p:txBody>
          <a:bodyPr wrap="square" rtlCol="0">
            <a:spAutoFit/>
          </a:bodyPr>
          <a:lstStyle/>
          <a:p>
            <a:pPr algn="ctr"/>
            <a:r>
              <a:rPr lang="ja-JP" altLang="en-US" sz="2000" dirty="0" smtClean="0"/>
              <a:t>②</a:t>
            </a:r>
            <a:r>
              <a:rPr lang="en-US" altLang="ja-JP" sz="2000" dirty="0" smtClean="0"/>
              <a:t>200</a:t>
            </a:r>
            <a:r>
              <a:rPr lang="ja-JP" altLang="en-US" sz="2000" dirty="0" smtClean="0"/>
              <a:t>万円弁済</a:t>
            </a:r>
            <a:endParaRPr lang="en-US" altLang="ja-JP" sz="2000" dirty="0" smtClean="0"/>
          </a:p>
          <a:p>
            <a:pPr algn="ctr"/>
            <a:r>
              <a:rPr kumimoji="1" lang="ja-JP" altLang="en-US" sz="2000" dirty="0" smtClean="0"/>
              <a:t>③</a:t>
            </a:r>
            <a:r>
              <a:rPr kumimoji="1" lang="en-US" altLang="ja-JP" sz="2000" dirty="0" smtClean="0"/>
              <a:t>800</a:t>
            </a:r>
            <a:r>
              <a:rPr kumimoji="1" lang="ja-JP" altLang="en-US" sz="2000" dirty="0" smtClean="0"/>
              <a:t>万円弁済</a:t>
            </a:r>
            <a:endParaRPr kumimoji="1" lang="en-US" altLang="ja-JP" sz="2000" dirty="0" smtClean="0"/>
          </a:p>
          <a:p>
            <a:pPr algn="ctr"/>
            <a:r>
              <a:rPr lang="ja-JP" altLang="en-US" sz="2000" dirty="0" smtClean="0"/>
              <a:t>（事前の通知</a:t>
            </a:r>
            <a:endParaRPr lang="en-US" altLang="ja-JP" sz="2000" dirty="0" smtClean="0"/>
          </a:p>
          <a:p>
            <a:pPr algn="ctr"/>
            <a:r>
              <a:rPr lang="ja-JP" altLang="en-US" sz="2000" dirty="0" smtClean="0"/>
              <a:t>のみ怠る）</a:t>
            </a:r>
            <a:endParaRPr kumimoji="1" lang="ja-JP" altLang="en-US" sz="2000" dirty="0"/>
          </a:p>
        </p:txBody>
      </p:sp>
      <p:sp>
        <p:nvSpPr>
          <p:cNvPr id="18" name="正方形/長方形 17"/>
          <p:cNvSpPr/>
          <p:nvPr/>
        </p:nvSpPr>
        <p:spPr>
          <a:xfrm>
            <a:off x="5724128" y="3284984"/>
            <a:ext cx="2160240" cy="72008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Y</a:t>
            </a:r>
            <a:r>
              <a:rPr kumimoji="1" lang="ja-JP" altLang="en-US" sz="2000" dirty="0" smtClean="0"/>
              <a:t>の負担部分</a:t>
            </a:r>
            <a:endParaRPr kumimoji="1" lang="en-US" altLang="ja-JP" sz="2000" dirty="0" smtClean="0"/>
          </a:p>
          <a:p>
            <a:pPr algn="ctr"/>
            <a:r>
              <a:rPr lang="en-US" altLang="ja-JP" sz="2000" dirty="0" smtClean="0"/>
              <a:t>(</a:t>
            </a:r>
            <a:r>
              <a:rPr lang="en-US" altLang="ja-JP" sz="2000" dirty="0" smtClean="0">
                <a:latin typeface="Times New Roman" pitchFamily="18" charset="0"/>
                <a:cs typeface="Times New Roman" pitchFamily="18" charset="0"/>
              </a:rPr>
              <a:t>1,775</a:t>
            </a:r>
            <a:r>
              <a:rPr lang="ja-JP" altLang="en-US" sz="2000" dirty="0"/>
              <a:t>万円</a:t>
            </a:r>
            <a:r>
              <a:rPr lang="en-US" altLang="ja-JP" sz="2000" dirty="0"/>
              <a:t>)</a:t>
            </a:r>
            <a:endParaRPr kumimoji="1" lang="ja-JP" altLang="en-US" sz="2000" dirty="0"/>
          </a:p>
        </p:txBody>
      </p:sp>
      <p:sp>
        <p:nvSpPr>
          <p:cNvPr id="19" name="雲形吹き出し 18"/>
          <p:cNvSpPr/>
          <p:nvPr/>
        </p:nvSpPr>
        <p:spPr>
          <a:xfrm>
            <a:off x="3560702" y="1568737"/>
            <a:ext cx="3531578" cy="924159"/>
          </a:xfrm>
          <a:prstGeom prst="cloudCallout">
            <a:avLst>
              <a:gd name="adj1" fmla="val -17838"/>
              <a:gd name="adj2" fmla="val 8349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通知を怠ったので，求償が一部制限される。</a:t>
            </a:r>
            <a:endParaRPr kumimoji="1" lang="ja-JP" altLang="en-US" dirty="0"/>
          </a:p>
        </p:txBody>
      </p:sp>
      <p:sp>
        <p:nvSpPr>
          <p:cNvPr id="20" name="雲形吹き出し 19"/>
          <p:cNvSpPr/>
          <p:nvPr/>
        </p:nvSpPr>
        <p:spPr>
          <a:xfrm>
            <a:off x="2764210" y="5733256"/>
            <a:ext cx="4184055" cy="612648"/>
          </a:xfrm>
          <a:prstGeom prst="cloudCallout">
            <a:avLst>
              <a:gd name="adj1" fmla="val 45082"/>
              <a:gd name="adj2" fmla="val -72073"/>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負担部分（債務）の弁済には，事前の通知は不要</a:t>
            </a:r>
            <a:endParaRPr kumimoji="1" lang="ja-JP" altLang="en-US" dirty="0"/>
          </a:p>
        </p:txBody>
      </p:sp>
      <p:sp>
        <p:nvSpPr>
          <p:cNvPr id="21" name="右矢印 20"/>
          <p:cNvSpPr/>
          <p:nvPr/>
        </p:nvSpPr>
        <p:spPr>
          <a:xfrm rot="3558026">
            <a:off x="2684035" y="3239299"/>
            <a:ext cx="2510892" cy="534656"/>
          </a:xfrm>
          <a:prstGeom prst="rightArrow">
            <a:avLst>
              <a:gd name="adj1" fmla="val 49207"/>
              <a:gd name="adj2" fmla="val 50000"/>
            </a:avLst>
          </a:prstGeom>
          <a:ln w="28575">
            <a:prstDash val="sysDot"/>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2000" dirty="0" smtClean="0"/>
              <a:t>⑤不当利得返還</a:t>
            </a:r>
            <a:endParaRPr kumimoji="1" lang="ja-JP" altLang="en-US" sz="2000" dirty="0"/>
          </a:p>
        </p:txBody>
      </p:sp>
      <p:sp>
        <p:nvSpPr>
          <p:cNvPr id="22" name="正方形/長方形 21"/>
          <p:cNvSpPr/>
          <p:nvPr/>
        </p:nvSpPr>
        <p:spPr>
          <a:xfrm>
            <a:off x="1259632" y="1902846"/>
            <a:ext cx="2160240" cy="80607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000" b="1" dirty="0" smtClean="0">
                <a:latin typeface="Times New Roman" pitchFamily="18" charset="0"/>
                <a:cs typeface="Times New Roman" pitchFamily="18" charset="0"/>
              </a:rPr>
              <a:t>Y</a:t>
            </a:r>
            <a:r>
              <a:rPr kumimoji="1" lang="ja-JP" altLang="en-US" sz="2000" dirty="0" smtClean="0"/>
              <a:t>の保証部分</a:t>
            </a:r>
            <a:endParaRPr kumimoji="1" lang="en-US" altLang="ja-JP" sz="2000" dirty="0" smtClean="0"/>
          </a:p>
          <a:p>
            <a:pPr algn="ctr"/>
            <a:r>
              <a:rPr lang="en-US" altLang="ja-JP" sz="2000" dirty="0" smtClean="0"/>
              <a:t>(</a:t>
            </a:r>
            <a:r>
              <a:rPr lang="en-US" altLang="ja-JP" sz="2000" dirty="0" smtClean="0">
                <a:latin typeface="Times New Roman" pitchFamily="18" charset="0"/>
                <a:cs typeface="Times New Roman" pitchFamily="18" charset="0"/>
              </a:rPr>
              <a:t>1,775</a:t>
            </a:r>
            <a:r>
              <a:rPr lang="ja-JP" altLang="en-US" sz="2000" dirty="0"/>
              <a:t>万円</a:t>
            </a:r>
            <a:r>
              <a:rPr lang="en-US" altLang="ja-JP" sz="2000" dirty="0"/>
              <a:t>)</a:t>
            </a:r>
            <a:endParaRPr kumimoji="1" lang="ja-JP" altLang="en-US" sz="2000" dirty="0"/>
          </a:p>
        </p:txBody>
      </p:sp>
      <p:sp>
        <p:nvSpPr>
          <p:cNvPr id="23" name="正方形/長方形 22"/>
          <p:cNvSpPr/>
          <p:nvPr/>
        </p:nvSpPr>
        <p:spPr>
          <a:xfrm>
            <a:off x="1259632" y="2708920"/>
            <a:ext cx="2160240"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X</a:t>
            </a:r>
            <a:r>
              <a:rPr kumimoji="1" lang="ja-JP" altLang="en-US" sz="2000" dirty="0" smtClean="0"/>
              <a:t>の負担部分</a:t>
            </a:r>
            <a:endParaRPr kumimoji="1" lang="en-US" altLang="ja-JP" sz="2000" dirty="0" smtClean="0"/>
          </a:p>
          <a:p>
            <a:pPr algn="ctr"/>
            <a:r>
              <a:rPr lang="ja-JP" altLang="en-US" sz="2000" dirty="0" smtClean="0"/>
              <a:t>（</a:t>
            </a:r>
            <a:r>
              <a:rPr lang="en-US" altLang="ja-JP" sz="2000" dirty="0" smtClean="0">
                <a:latin typeface="Times New Roman" pitchFamily="18" charset="0"/>
                <a:cs typeface="Times New Roman" pitchFamily="18" charset="0"/>
              </a:rPr>
              <a:t>2,825</a:t>
            </a:r>
            <a:r>
              <a:rPr lang="ja-JP" altLang="en-US" sz="2000" dirty="0" smtClean="0">
                <a:latin typeface="Times New Roman" pitchFamily="18" charset="0"/>
                <a:cs typeface="Times New Roman" pitchFamily="18" charset="0"/>
              </a:rPr>
              <a:t>万円</a:t>
            </a:r>
            <a:r>
              <a:rPr lang="ja-JP" altLang="en-US" sz="2000" dirty="0" smtClean="0"/>
              <a:t>）</a:t>
            </a:r>
            <a:endParaRPr kumimoji="1" lang="ja-JP" altLang="en-US" sz="2000" dirty="0"/>
          </a:p>
        </p:txBody>
      </p:sp>
      <p:sp>
        <p:nvSpPr>
          <p:cNvPr id="24" name="円/楕円 23"/>
          <p:cNvSpPr/>
          <p:nvPr/>
        </p:nvSpPr>
        <p:spPr>
          <a:xfrm>
            <a:off x="3131840" y="4602832"/>
            <a:ext cx="2880320" cy="986408"/>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en-US" altLang="ja-JP" sz="2000" b="1" dirty="0" smtClean="0">
                <a:latin typeface="Times New Roman" pitchFamily="18" charset="0"/>
                <a:cs typeface="Times New Roman" pitchFamily="18" charset="0"/>
              </a:rPr>
              <a:t>A</a:t>
            </a:r>
            <a:r>
              <a:rPr lang="ja-JP" altLang="en-US" sz="2000" b="1" dirty="0">
                <a:latin typeface="Times New Roman" pitchFamily="18" charset="0"/>
                <a:cs typeface="Times New Roman" pitchFamily="18" charset="0"/>
              </a:rPr>
              <a:t>建設</a:t>
            </a:r>
            <a:endParaRPr kumimoji="1" lang="en-US" altLang="ja-JP" sz="2000" b="1" dirty="0" smtClean="0">
              <a:latin typeface="Times New Roman" pitchFamily="18" charset="0"/>
              <a:cs typeface="Times New Roman" pitchFamily="18" charset="0"/>
            </a:endParaRPr>
          </a:p>
          <a:p>
            <a:pPr algn="ctr"/>
            <a:r>
              <a:rPr kumimoji="1" lang="en-US" altLang="ja-JP" sz="2000" b="1" dirty="0" smtClean="0">
                <a:latin typeface="Times New Roman" pitchFamily="18" charset="0"/>
                <a:cs typeface="Times New Roman" pitchFamily="18" charset="0"/>
              </a:rPr>
              <a:t>5,600</a:t>
            </a:r>
            <a:r>
              <a:rPr kumimoji="1" lang="ja-JP" altLang="en-US" sz="2000" b="1" dirty="0" smtClean="0">
                <a:latin typeface="Times New Roman" pitchFamily="18" charset="0"/>
                <a:cs typeface="Times New Roman" pitchFamily="18" charset="0"/>
              </a:rPr>
              <a:t>万円</a:t>
            </a:r>
            <a:endParaRPr kumimoji="1" lang="ja-JP" alt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419119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down)">
                                      <p:cBhvr>
                                        <p:cTn id="15" dur="500"/>
                                        <p:tgtEl>
                                          <p:spTgt spid="23"/>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0"/>
                                        <p:tgtEl>
                                          <p:spTgt spid="11"/>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down)">
                                      <p:cBhvr>
                                        <p:cTn id="31" dur="500"/>
                                        <p:tgtEl>
                                          <p:spTgt spid="13"/>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500"/>
                                        <p:tgtEl>
                                          <p:spTgt spid="9"/>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down)">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up)">
                                      <p:cBhvr>
                                        <p:cTn id="44" dur="1000"/>
                                        <p:tgtEl>
                                          <p:spTgt spid="14"/>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up)">
                                      <p:cBhvr>
                                        <p:cTn id="47" dur="1000"/>
                                        <p:tgtEl>
                                          <p:spTgt spid="15"/>
                                        </p:tgtEl>
                                      </p:cBhvr>
                                    </p:animEffect>
                                  </p:childTnLst>
                                </p:cTn>
                              </p:par>
                            </p:childTnLst>
                          </p:cTn>
                        </p:par>
                        <p:par>
                          <p:cTn id="48" fill="hold">
                            <p:stCondLst>
                              <p:cond delay="1000"/>
                            </p:stCondLst>
                            <p:childTnLst>
                              <p:par>
                                <p:cTn id="49" presetID="10" presetClass="exit" presetSubtype="0" fill="hold" grpId="1" nodeType="afterEffect">
                                  <p:stCondLst>
                                    <p:cond delay="0"/>
                                  </p:stCondLst>
                                  <p:childTnLst>
                                    <p:animEffect transition="out" filter="fade">
                                      <p:cBhvr>
                                        <p:cTn id="50" dur="500"/>
                                        <p:tgtEl>
                                          <p:spTgt spid="7"/>
                                        </p:tgtEl>
                                      </p:cBhvr>
                                    </p:animEffect>
                                    <p:set>
                                      <p:cBhvr>
                                        <p:cTn id="51" dur="1" fill="hold">
                                          <p:stCondLst>
                                            <p:cond delay="499"/>
                                          </p:stCondLst>
                                        </p:cTn>
                                        <p:tgtEl>
                                          <p:spTgt spid="7"/>
                                        </p:tgtEl>
                                        <p:attrNameLst>
                                          <p:attrName>style.visibility</p:attrName>
                                        </p:attrNameLst>
                                      </p:cBhvr>
                                      <p:to>
                                        <p:strVal val="hidden"/>
                                      </p:to>
                                    </p:set>
                                  </p:childTnLst>
                                </p:cTn>
                              </p:par>
                            </p:childTnLst>
                          </p:cTn>
                        </p:par>
                        <p:par>
                          <p:cTn id="52" fill="hold">
                            <p:stCondLst>
                              <p:cond delay="1500"/>
                            </p:stCondLst>
                            <p:childTnLst>
                              <p:par>
                                <p:cTn id="53" presetID="10" presetClass="exit" presetSubtype="0" fill="hold" grpId="1" nodeType="afterEffect">
                                  <p:stCondLst>
                                    <p:cond delay="0"/>
                                  </p:stCondLst>
                                  <p:childTnLst>
                                    <p:animEffect transition="out" filter="fade">
                                      <p:cBhvr>
                                        <p:cTn id="54" dur="500"/>
                                        <p:tgtEl>
                                          <p:spTgt spid="23"/>
                                        </p:tgtEl>
                                      </p:cBhvr>
                                    </p:animEffect>
                                    <p:set>
                                      <p:cBhvr>
                                        <p:cTn id="55" dur="1" fill="hold">
                                          <p:stCondLst>
                                            <p:cond delay="499"/>
                                          </p:stCondLst>
                                        </p:cTn>
                                        <p:tgtEl>
                                          <p:spTgt spid="23"/>
                                        </p:tgtEl>
                                        <p:attrNameLst>
                                          <p:attrName>style.visibility</p:attrName>
                                        </p:attrNameLst>
                                      </p:cBhvr>
                                      <p:to>
                                        <p:strVal val="hidden"/>
                                      </p:to>
                                    </p:set>
                                  </p:childTnLst>
                                </p:cTn>
                              </p:par>
                            </p:childTnLst>
                          </p:cTn>
                        </p:par>
                        <p:par>
                          <p:cTn id="56" fill="hold">
                            <p:stCondLst>
                              <p:cond delay="2000"/>
                            </p:stCondLst>
                            <p:childTnLst>
                              <p:par>
                                <p:cTn id="57" presetID="42" presetClass="exit" presetSubtype="0" fill="hold" grpId="1" nodeType="afterEffect">
                                  <p:stCondLst>
                                    <p:cond delay="0"/>
                                  </p:stCondLst>
                                  <p:childTnLst>
                                    <p:animEffect transition="out" filter="fade">
                                      <p:cBhvr>
                                        <p:cTn id="58" dur="500"/>
                                        <p:tgtEl>
                                          <p:spTgt spid="12"/>
                                        </p:tgtEl>
                                      </p:cBhvr>
                                    </p:animEffect>
                                    <p:anim calcmode="lin" valueType="num">
                                      <p:cBhvr>
                                        <p:cTn id="59" dur="500"/>
                                        <p:tgtEl>
                                          <p:spTgt spid="12"/>
                                        </p:tgtEl>
                                        <p:attrNameLst>
                                          <p:attrName>ppt_x</p:attrName>
                                        </p:attrNameLst>
                                      </p:cBhvr>
                                      <p:tavLst>
                                        <p:tav tm="0">
                                          <p:val>
                                            <p:strVal val="ppt_x"/>
                                          </p:val>
                                        </p:tav>
                                        <p:tav tm="100000">
                                          <p:val>
                                            <p:strVal val="ppt_x"/>
                                          </p:val>
                                        </p:tav>
                                      </p:tavLst>
                                    </p:anim>
                                    <p:anim calcmode="lin" valueType="num">
                                      <p:cBhvr>
                                        <p:cTn id="60" dur="500"/>
                                        <p:tgtEl>
                                          <p:spTgt spid="12"/>
                                        </p:tgtEl>
                                        <p:attrNameLst>
                                          <p:attrName>ppt_y</p:attrName>
                                        </p:attrNameLst>
                                      </p:cBhvr>
                                      <p:tavLst>
                                        <p:tav tm="0">
                                          <p:val>
                                            <p:strVal val="ppt_y"/>
                                          </p:val>
                                        </p:tav>
                                        <p:tav tm="100000">
                                          <p:val>
                                            <p:strVal val="ppt_y+.1"/>
                                          </p:val>
                                        </p:tav>
                                      </p:tavLst>
                                    </p:anim>
                                    <p:set>
                                      <p:cBhvr>
                                        <p:cTn id="61" dur="1" fill="hold">
                                          <p:stCondLst>
                                            <p:cond delay="499"/>
                                          </p:stCondLst>
                                        </p:cTn>
                                        <p:tgtEl>
                                          <p:spTgt spid="12"/>
                                        </p:tgtEl>
                                        <p:attrNameLst>
                                          <p:attrName>style.visibility</p:attrName>
                                        </p:attrNameLst>
                                      </p:cBhvr>
                                      <p:to>
                                        <p:strVal val="hidden"/>
                                      </p:to>
                                    </p:set>
                                  </p:childTnLst>
                                </p:cTn>
                              </p:par>
                            </p:childTnLst>
                          </p:cTn>
                        </p:par>
                        <p:par>
                          <p:cTn id="62" fill="hold">
                            <p:stCondLst>
                              <p:cond delay="2500"/>
                            </p:stCondLst>
                            <p:childTnLst>
                              <p:par>
                                <p:cTn id="63" presetID="10" presetClass="exit" presetSubtype="0" fill="hold" grpId="1" nodeType="afterEffect">
                                  <p:stCondLst>
                                    <p:cond delay="0"/>
                                  </p:stCondLst>
                                  <p:childTnLst>
                                    <p:animEffect transition="out" filter="fade">
                                      <p:cBhvr>
                                        <p:cTn id="64" dur="500"/>
                                        <p:tgtEl>
                                          <p:spTgt spid="9"/>
                                        </p:tgtEl>
                                      </p:cBhvr>
                                    </p:animEffect>
                                    <p:set>
                                      <p:cBhvr>
                                        <p:cTn id="65" dur="1" fill="hold">
                                          <p:stCondLst>
                                            <p:cond delay="499"/>
                                          </p:stCondLst>
                                        </p:cTn>
                                        <p:tgtEl>
                                          <p:spTgt spid="9"/>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22" presetClass="entr" presetSubtype="2" fill="hold" grpId="0" nodeType="click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wipe(right)">
                                      <p:cBhvr>
                                        <p:cTn id="70" dur="1000"/>
                                        <p:tgtEl>
                                          <p:spTgt spid="16"/>
                                        </p:tgtEl>
                                      </p:cBhvr>
                                    </p:animEffect>
                                  </p:childTnLst>
                                </p:cTn>
                              </p:par>
                              <p:par>
                                <p:cTn id="71" presetID="22" presetClass="entr" presetSubtype="1" fill="hold" grpId="0" nodeType="with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wipe(up)">
                                      <p:cBhvr>
                                        <p:cTn id="73" dur="1000"/>
                                        <p:tgtEl>
                                          <p:spTgt spid="17"/>
                                        </p:tgtEl>
                                      </p:cBhvr>
                                    </p:animEffect>
                                  </p:childTnLst>
                                </p:cTn>
                              </p:par>
                            </p:childTnLst>
                          </p:cTn>
                        </p:par>
                        <p:par>
                          <p:cTn id="74" fill="hold">
                            <p:stCondLst>
                              <p:cond delay="1000"/>
                            </p:stCondLst>
                            <p:childTnLst>
                              <p:par>
                                <p:cTn id="75" presetID="26" presetClass="emph" presetSubtype="0" fill="hold" grpId="1" nodeType="afterEffect">
                                  <p:stCondLst>
                                    <p:cond delay="500"/>
                                  </p:stCondLst>
                                  <p:childTnLst>
                                    <p:animEffect transition="out" filter="fade">
                                      <p:cBhvr>
                                        <p:cTn id="76" dur="500" tmFilter="0, 0; .2, .5; .8, .5; 1, 0"/>
                                        <p:tgtEl>
                                          <p:spTgt spid="17"/>
                                        </p:tgtEl>
                                      </p:cBhvr>
                                    </p:animEffect>
                                    <p:animScale>
                                      <p:cBhvr>
                                        <p:cTn id="77" dur="250" autoRev="1" fill="hold"/>
                                        <p:tgtEl>
                                          <p:spTgt spid="17"/>
                                        </p:tgtEl>
                                      </p:cBhvr>
                                      <p:by x="105000" y="105000"/>
                                    </p:animScale>
                                  </p:childTnLst>
                                </p:cTn>
                              </p:par>
                            </p:childTnLst>
                          </p:cTn>
                        </p:par>
                        <p:par>
                          <p:cTn id="78" fill="hold">
                            <p:stCondLst>
                              <p:cond delay="2000"/>
                            </p:stCondLst>
                            <p:childTnLst>
                              <p:par>
                                <p:cTn id="79" presetID="22" presetClass="entr" presetSubtype="1" fill="hold" grpId="0" nodeType="after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wipe(up)">
                                      <p:cBhvr>
                                        <p:cTn id="81" dur="1000"/>
                                        <p:tgtEl>
                                          <p:spTgt spid="20"/>
                                        </p:tgtEl>
                                      </p:cBhvr>
                                    </p:animEffect>
                                  </p:childTnLst>
                                </p:cTn>
                              </p:par>
                            </p:childTnLst>
                          </p:cTn>
                        </p:par>
                        <p:par>
                          <p:cTn id="82" fill="hold">
                            <p:stCondLst>
                              <p:cond delay="3000"/>
                            </p:stCondLst>
                            <p:childTnLst>
                              <p:par>
                                <p:cTn id="83" presetID="22" presetClass="exit" presetSubtype="1" fill="hold" grpId="1" nodeType="afterEffect">
                                  <p:stCondLst>
                                    <p:cond delay="500"/>
                                  </p:stCondLst>
                                  <p:childTnLst>
                                    <p:animEffect transition="out" filter="wipe(up)">
                                      <p:cBhvr>
                                        <p:cTn id="84" dur="500"/>
                                        <p:tgtEl>
                                          <p:spTgt spid="13"/>
                                        </p:tgtEl>
                                      </p:cBhvr>
                                    </p:animEffect>
                                    <p:set>
                                      <p:cBhvr>
                                        <p:cTn id="85" dur="1" fill="hold">
                                          <p:stCondLst>
                                            <p:cond delay="499"/>
                                          </p:stCondLst>
                                        </p:cTn>
                                        <p:tgtEl>
                                          <p:spTgt spid="13"/>
                                        </p:tgtEl>
                                        <p:attrNameLst>
                                          <p:attrName>style.visibility</p:attrName>
                                        </p:attrNameLst>
                                      </p:cBhvr>
                                      <p:to>
                                        <p:strVal val="hidden"/>
                                      </p:to>
                                    </p:set>
                                  </p:childTnLst>
                                </p:cTn>
                              </p:par>
                              <p:par>
                                <p:cTn id="86" presetID="10" presetClass="entr" presetSubtype="0" fill="hold" grpId="0" nodeType="withEffect">
                                  <p:stCondLst>
                                    <p:cond delay="500"/>
                                  </p:stCondLst>
                                  <p:childTnLst>
                                    <p:set>
                                      <p:cBhvr>
                                        <p:cTn id="87" dur="1" fill="hold">
                                          <p:stCondLst>
                                            <p:cond delay="0"/>
                                          </p:stCondLst>
                                        </p:cTn>
                                        <p:tgtEl>
                                          <p:spTgt spid="18"/>
                                        </p:tgtEl>
                                        <p:attrNameLst>
                                          <p:attrName>style.visibility</p:attrName>
                                        </p:attrNameLst>
                                      </p:cBhvr>
                                      <p:to>
                                        <p:strVal val="visible"/>
                                      </p:to>
                                    </p:set>
                                    <p:animEffect transition="in" filter="fade">
                                      <p:cBhvr>
                                        <p:cTn id="88" dur="500"/>
                                        <p:tgtEl>
                                          <p:spTgt spid="18"/>
                                        </p:tgtEl>
                                      </p:cBhvr>
                                    </p:animEffect>
                                  </p:childTnLst>
                                </p:cTn>
                              </p:par>
                            </p:childTnLst>
                          </p:cTn>
                        </p:par>
                        <p:par>
                          <p:cTn id="89" fill="hold">
                            <p:stCondLst>
                              <p:cond delay="4000"/>
                            </p:stCondLst>
                            <p:childTnLst>
                              <p:par>
                                <p:cTn id="90" presetID="22" presetClass="exit" presetSubtype="1" fill="hold" grpId="1" nodeType="afterEffect">
                                  <p:stCondLst>
                                    <p:cond delay="0"/>
                                  </p:stCondLst>
                                  <p:childTnLst>
                                    <p:animEffect transition="out" filter="wipe(up)">
                                      <p:cBhvr>
                                        <p:cTn id="91" dur="500"/>
                                        <p:tgtEl>
                                          <p:spTgt spid="11"/>
                                        </p:tgtEl>
                                      </p:cBhvr>
                                    </p:animEffect>
                                    <p:set>
                                      <p:cBhvr>
                                        <p:cTn id="92" dur="1" fill="hold">
                                          <p:stCondLst>
                                            <p:cond delay="499"/>
                                          </p:stCondLst>
                                        </p:cTn>
                                        <p:tgtEl>
                                          <p:spTgt spid="11"/>
                                        </p:tgtEl>
                                        <p:attrNameLst>
                                          <p:attrName>style.visibility</p:attrName>
                                        </p:attrNameLst>
                                      </p:cBhvr>
                                      <p:to>
                                        <p:strVal val="hidden"/>
                                      </p:to>
                                    </p:set>
                                  </p:childTnLst>
                                </p:cTn>
                              </p:par>
                              <p:par>
                                <p:cTn id="93" presetID="10" presetClass="entr" presetSubtype="0" fill="hold" grpId="0" nodeType="withEffect">
                                  <p:stCondLst>
                                    <p:cond delay="0"/>
                                  </p:stCondLst>
                                  <p:childTnLst>
                                    <p:set>
                                      <p:cBhvr>
                                        <p:cTn id="94" dur="1" fill="hold">
                                          <p:stCondLst>
                                            <p:cond delay="0"/>
                                          </p:stCondLst>
                                        </p:cTn>
                                        <p:tgtEl>
                                          <p:spTgt spid="22"/>
                                        </p:tgtEl>
                                        <p:attrNameLst>
                                          <p:attrName>style.visibility</p:attrName>
                                        </p:attrNameLst>
                                      </p:cBhvr>
                                      <p:to>
                                        <p:strVal val="visible"/>
                                      </p:to>
                                    </p:set>
                                    <p:animEffect transition="in" filter="fade">
                                      <p:cBhvr>
                                        <p:cTn id="95" dur="500"/>
                                        <p:tgtEl>
                                          <p:spTgt spid="22"/>
                                        </p:tgtEl>
                                      </p:cBhvr>
                                    </p:animEffect>
                                  </p:childTnLst>
                                </p:cTn>
                              </p:par>
                            </p:childTnLst>
                          </p:cTn>
                        </p:par>
                        <p:par>
                          <p:cTn id="96" fill="hold">
                            <p:stCondLst>
                              <p:cond delay="4500"/>
                            </p:stCondLst>
                            <p:childTnLst>
                              <p:par>
                                <p:cTn id="97" presetID="42" presetClass="path" presetSubtype="0" accel="50000" decel="50000" fill="hold" grpId="1" nodeType="afterEffect">
                                  <p:stCondLst>
                                    <p:cond delay="0"/>
                                  </p:stCondLst>
                                  <p:childTnLst>
                                    <p:animMotion origin="layout" path="M -3.61111E-6 -2.59259E-6 L -0.01736 -0.2537 " pathEditMode="relative" rAng="0" ptsTypes="AA">
                                      <p:cBhvr>
                                        <p:cTn id="98" dur="1000" fill="hold"/>
                                        <p:tgtEl>
                                          <p:spTgt spid="10"/>
                                        </p:tgtEl>
                                        <p:attrNameLst>
                                          <p:attrName>ppt_x</p:attrName>
                                          <p:attrName>ppt_y</p:attrName>
                                        </p:attrNameLst>
                                      </p:cBhvr>
                                      <p:rCtr x="-868" y="-12685"/>
                                    </p:animMotion>
                                  </p:childTnLst>
                                </p:cTn>
                              </p:par>
                              <p:par>
                                <p:cTn id="99" presetID="8" presetClass="emph" presetSubtype="0" fill="hold" grpId="2" nodeType="withEffect">
                                  <p:stCondLst>
                                    <p:cond delay="0"/>
                                  </p:stCondLst>
                                  <p:childTnLst>
                                    <p:animRot by="3600000">
                                      <p:cBhvr>
                                        <p:cTn id="100" dur="1000" fill="hold"/>
                                        <p:tgtEl>
                                          <p:spTgt spid="10"/>
                                        </p:tgtEl>
                                        <p:attrNameLst>
                                          <p:attrName>r</p:attrName>
                                        </p:attrNameLst>
                                      </p:cBhvr>
                                    </p:animRot>
                                  </p:childTnLst>
                                </p:cTn>
                              </p:par>
                            </p:childTnLst>
                          </p:cTn>
                        </p:par>
                        <p:par>
                          <p:cTn id="101" fill="hold">
                            <p:stCondLst>
                              <p:cond delay="5500"/>
                            </p:stCondLst>
                            <p:childTnLst>
                              <p:par>
                                <p:cTn id="102" presetID="10" presetClass="exit" presetSubtype="0" fill="hold" grpId="1" nodeType="afterEffect">
                                  <p:stCondLst>
                                    <p:cond delay="0"/>
                                  </p:stCondLst>
                                  <p:childTnLst>
                                    <p:animEffect transition="out" filter="fade">
                                      <p:cBhvr>
                                        <p:cTn id="103" dur="500"/>
                                        <p:tgtEl>
                                          <p:spTgt spid="8"/>
                                        </p:tgtEl>
                                      </p:cBhvr>
                                    </p:animEffect>
                                    <p:set>
                                      <p:cBhvr>
                                        <p:cTn id="104" dur="1" fill="hold">
                                          <p:stCondLst>
                                            <p:cond delay="499"/>
                                          </p:stCondLst>
                                        </p:cTn>
                                        <p:tgtEl>
                                          <p:spTgt spid="8"/>
                                        </p:tgtEl>
                                        <p:attrNameLst>
                                          <p:attrName>style.visibility</p:attrName>
                                        </p:attrNameLst>
                                      </p:cBhvr>
                                      <p:to>
                                        <p:strVal val="hidden"/>
                                      </p:to>
                                    </p:set>
                                  </p:childTnLst>
                                </p:cTn>
                              </p:par>
                              <p:par>
                                <p:cTn id="105" presetID="10" presetClass="entr" presetSubtype="0" fill="hold" grpId="0" nodeType="withEffect">
                                  <p:stCondLst>
                                    <p:cond delay="0"/>
                                  </p:stCondLst>
                                  <p:childTnLst>
                                    <p:set>
                                      <p:cBhvr>
                                        <p:cTn id="106" dur="1" fill="hold">
                                          <p:stCondLst>
                                            <p:cond delay="0"/>
                                          </p:stCondLst>
                                        </p:cTn>
                                        <p:tgtEl>
                                          <p:spTgt spid="6"/>
                                        </p:tgtEl>
                                        <p:attrNameLst>
                                          <p:attrName>style.visibility</p:attrName>
                                        </p:attrNameLst>
                                      </p:cBhvr>
                                      <p:to>
                                        <p:strVal val="visible"/>
                                      </p:to>
                                    </p:set>
                                    <p:animEffect transition="in" filter="fade">
                                      <p:cBhvr>
                                        <p:cTn id="107" dur="500"/>
                                        <p:tgtEl>
                                          <p:spTgt spid="6"/>
                                        </p:tgtEl>
                                      </p:cBhvr>
                                    </p:animEffect>
                                  </p:childTnLst>
                                </p:cTn>
                              </p:par>
                              <p:par>
                                <p:cTn id="108" presetID="10" presetClass="exit" presetSubtype="0" fill="hold" grpId="3" nodeType="withEffect">
                                  <p:stCondLst>
                                    <p:cond delay="0"/>
                                  </p:stCondLst>
                                  <p:childTnLst>
                                    <p:animEffect transition="out" filter="fade">
                                      <p:cBhvr>
                                        <p:cTn id="109" dur="500"/>
                                        <p:tgtEl>
                                          <p:spTgt spid="10"/>
                                        </p:tgtEl>
                                      </p:cBhvr>
                                    </p:animEffect>
                                    <p:set>
                                      <p:cBhvr>
                                        <p:cTn id="110" dur="1" fill="hold">
                                          <p:stCondLst>
                                            <p:cond delay="499"/>
                                          </p:stCondLst>
                                        </p:cTn>
                                        <p:tgtEl>
                                          <p:spTgt spid="10"/>
                                        </p:tgtEl>
                                        <p:attrNameLst>
                                          <p:attrName>style.visibility</p:attrName>
                                        </p:attrNameLst>
                                      </p:cBhvr>
                                      <p:to>
                                        <p:strVal val="hidden"/>
                                      </p:to>
                                    </p:set>
                                  </p:childTnLst>
                                </p:cTn>
                              </p:par>
                              <p:par>
                                <p:cTn id="111" presetID="10" presetClass="exit" presetSubtype="0" fill="hold" grpId="4" nodeType="withEffect">
                                  <p:stCondLst>
                                    <p:cond delay="0"/>
                                  </p:stCondLst>
                                  <p:childTnLst>
                                    <p:animEffect transition="out" filter="fade">
                                      <p:cBhvr>
                                        <p:cTn id="112" dur="500"/>
                                        <p:tgtEl>
                                          <p:spTgt spid="10"/>
                                        </p:tgtEl>
                                      </p:cBhvr>
                                    </p:animEffect>
                                    <p:set>
                                      <p:cBhvr>
                                        <p:cTn id="113" dur="1" fill="hold">
                                          <p:stCondLst>
                                            <p:cond delay="499"/>
                                          </p:stCondLst>
                                        </p:cTn>
                                        <p:tgtEl>
                                          <p:spTgt spid="10"/>
                                        </p:tgtEl>
                                        <p:attrNameLst>
                                          <p:attrName>style.visibility</p:attrName>
                                        </p:attrNameLst>
                                      </p:cBhvr>
                                      <p:to>
                                        <p:strVal val="hidden"/>
                                      </p:to>
                                    </p:set>
                                  </p:childTnLst>
                                </p:cTn>
                              </p:par>
                            </p:childTnLst>
                          </p:cTn>
                        </p:par>
                        <p:par>
                          <p:cTn id="114" fill="hold">
                            <p:stCondLst>
                              <p:cond delay="6000"/>
                            </p:stCondLst>
                            <p:childTnLst>
                              <p:par>
                                <p:cTn id="115" presetID="27" presetClass="emph" presetSubtype="0" fill="remove" grpId="1" nodeType="afterEffect">
                                  <p:stCondLst>
                                    <p:cond delay="500"/>
                                  </p:stCondLst>
                                  <p:childTnLst>
                                    <p:animClr clrSpc="rgb" dir="cw">
                                      <p:cBhvr override="childStyle">
                                        <p:cTn id="116" dur="250" autoRev="1" fill="remove"/>
                                        <p:tgtEl>
                                          <p:spTgt spid="6"/>
                                        </p:tgtEl>
                                        <p:attrNameLst>
                                          <p:attrName>style.color</p:attrName>
                                        </p:attrNameLst>
                                      </p:cBhvr>
                                      <p:to>
                                        <a:schemeClr val="bg1"/>
                                      </p:to>
                                    </p:animClr>
                                    <p:animClr clrSpc="rgb" dir="cw">
                                      <p:cBhvr>
                                        <p:cTn id="117" dur="250" autoRev="1" fill="remove"/>
                                        <p:tgtEl>
                                          <p:spTgt spid="6"/>
                                        </p:tgtEl>
                                        <p:attrNameLst>
                                          <p:attrName>fillcolor</p:attrName>
                                        </p:attrNameLst>
                                      </p:cBhvr>
                                      <p:to>
                                        <a:schemeClr val="bg1"/>
                                      </p:to>
                                    </p:animClr>
                                    <p:set>
                                      <p:cBhvr>
                                        <p:cTn id="118" dur="250" autoRev="1" fill="remove"/>
                                        <p:tgtEl>
                                          <p:spTgt spid="6"/>
                                        </p:tgtEl>
                                        <p:attrNameLst>
                                          <p:attrName>fill.type</p:attrName>
                                        </p:attrNameLst>
                                      </p:cBhvr>
                                      <p:to>
                                        <p:strVal val="solid"/>
                                      </p:to>
                                    </p:set>
                                    <p:set>
                                      <p:cBhvr>
                                        <p:cTn id="119" dur="250" autoRev="1" fill="remove"/>
                                        <p:tgtEl>
                                          <p:spTgt spid="6"/>
                                        </p:tgtEl>
                                        <p:attrNameLst>
                                          <p:attrName>fill.on</p:attrName>
                                        </p:attrNameLst>
                                      </p:cBhvr>
                                      <p:to>
                                        <p:strVal val="true"/>
                                      </p:to>
                                    </p:set>
                                  </p:childTnLst>
                                </p:cTn>
                              </p:par>
                            </p:childTnLst>
                          </p:cTn>
                        </p:par>
                        <p:par>
                          <p:cTn id="120" fill="hold">
                            <p:stCondLst>
                              <p:cond delay="7000"/>
                            </p:stCondLst>
                            <p:childTnLst>
                              <p:par>
                                <p:cTn id="121" presetID="22" presetClass="entr" presetSubtype="1" fill="hold" grpId="0" nodeType="afterEffect">
                                  <p:stCondLst>
                                    <p:cond delay="0"/>
                                  </p:stCondLst>
                                  <p:childTnLst>
                                    <p:set>
                                      <p:cBhvr>
                                        <p:cTn id="122" dur="1" fill="hold">
                                          <p:stCondLst>
                                            <p:cond delay="0"/>
                                          </p:stCondLst>
                                        </p:cTn>
                                        <p:tgtEl>
                                          <p:spTgt spid="19"/>
                                        </p:tgtEl>
                                        <p:attrNameLst>
                                          <p:attrName>style.visibility</p:attrName>
                                        </p:attrNameLst>
                                      </p:cBhvr>
                                      <p:to>
                                        <p:strVal val="visible"/>
                                      </p:to>
                                    </p:set>
                                    <p:animEffect transition="in" filter="wipe(up)">
                                      <p:cBhvr>
                                        <p:cTn id="123" dur="1250"/>
                                        <p:tgtEl>
                                          <p:spTgt spid="19"/>
                                        </p:tgtEl>
                                      </p:cBhvr>
                                    </p:animEffect>
                                  </p:childTnLst>
                                </p:cTn>
                              </p:par>
                            </p:childTnLst>
                          </p:cTn>
                        </p:par>
                        <p:par>
                          <p:cTn id="124" fill="hold">
                            <p:stCondLst>
                              <p:cond delay="8250"/>
                            </p:stCondLst>
                            <p:childTnLst>
                              <p:par>
                                <p:cTn id="125" presetID="22" presetClass="entr" presetSubtype="1" fill="hold" grpId="0" nodeType="afterEffect">
                                  <p:stCondLst>
                                    <p:cond delay="0"/>
                                  </p:stCondLst>
                                  <p:childTnLst>
                                    <p:set>
                                      <p:cBhvr>
                                        <p:cTn id="126" dur="1" fill="hold">
                                          <p:stCondLst>
                                            <p:cond delay="0"/>
                                          </p:stCondLst>
                                        </p:cTn>
                                        <p:tgtEl>
                                          <p:spTgt spid="21"/>
                                        </p:tgtEl>
                                        <p:attrNameLst>
                                          <p:attrName>style.visibility</p:attrName>
                                        </p:attrNameLst>
                                      </p:cBhvr>
                                      <p:to>
                                        <p:strVal val="visible"/>
                                      </p:to>
                                    </p:set>
                                    <p:animEffect transition="in" filter="wipe(up)">
                                      <p:cBhvr>
                                        <p:cTn id="12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0" grpId="2" animBg="1"/>
      <p:bldP spid="10" grpId="3" animBg="1"/>
      <p:bldP spid="10" grpId="4" animBg="1"/>
      <p:bldP spid="11" grpId="0" animBg="1"/>
      <p:bldP spid="11" grpId="1" animBg="1"/>
      <p:bldP spid="12" grpId="0" animBg="1"/>
      <p:bldP spid="12" grpId="1" animBg="1"/>
      <p:bldP spid="13" grpId="0" animBg="1"/>
      <p:bldP spid="13" grpId="1" animBg="1"/>
      <p:bldP spid="14" grpId="0" animBg="1"/>
      <p:bldP spid="15" grpId="0"/>
      <p:bldP spid="16" grpId="0" animBg="1"/>
      <p:bldP spid="17" grpId="0"/>
      <p:bldP spid="17" grpId="1"/>
      <p:bldP spid="18" grpId="0" animBg="1"/>
      <p:bldP spid="19" grpId="0" animBg="1"/>
      <p:bldP spid="20" grpId="0" animBg="1"/>
      <p:bldP spid="21" grpId="0" animBg="1"/>
      <p:bldP spid="22" grpId="0" animBg="1"/>
      <p:bldP spid="23" grpId="0" animBg="1"/>
      <p:bldP spid="23" grpId="1" animBg="1"/>
      <p:bldP spid="2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a:t>求償の要件としての事前・事後の通知</a:t>
            </a:r>
            <a:r>
              <a:rPr lang="en-US" altLang="ja-JP" sz="3600" dirty="0"/>
              <a:t/>
            </a:r>
            <a:br>
              <a:rPr lang="en-US" altLang="ja-JP" sz="3600" dirty="0"/>
            </a:br>
            <a:r>
              <a:rPr lang="ja-JP" altLang="en-US" sz="3600" dirty="0"/>
              <a:t>まとめ</a:t>
            </a:r>
            <a:r>
              <a:rPr lang="ja-JP" altLang="en-US" sz="3600" dirty="0" smtClean="0"/>
              <a:t>（</a:t>
            </a:r>
            <a:r>
              <a:rPr lang="ja-JP" altLang="en-US" sz="2800" dirty="0" smtClean="0"/>
              <a:t>→図解</a:t>
            </a:r>
            <a:r>
              <a:rPr lang="ja-JP" altLang="en-US" sz="3600" dirty="0"/>
              <a:t>）</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51</a:t>
            </a:fld>
            <a:endParaRPr kumimoji="1" lang="ja-JP" altLang="en-US"/>
          </a:p>
        </p:txBody>
      </p:sp>
      <p:sp>
        <p:nvSpPr>
          <p:cNvPr id="6" name="テキスト プレースホルダー 1"/>
          <p:cNvSpPr txBox="1">
            <a:spLocks/>
          </p:cNvSpPr>
          <p:nvPr/>
        </p:nvSpPr>
        <p:spPr>
          <a:xfrm>
            <a:off x="457200" y="1535113"/>
            <a:ext cx="4040188" cy="639762"/>
          </a:xfrm>
          <a:prstGeom prst="rect">
            <a:avLst/>
          </a:prstGeom>
        </p:spPr>
        <p:txBody>
          <a:bodyPr anchor="ctr">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2800" smtClean="0"/>
              <a:t>通説・判例</a:t>
            </a:r>
            <a:endParaRPr lang="en-US" altLang="ja-JP" sz="2800" dirty="0"/>
          </a:p>
        </p:txBody>
      </p:sp>
      <p:sp>
        <p:nvSpPr>
          <p:cNvPr id="7" name="コンテンツ プレースホルダー 6"/>
          <p:cNvSpPr txBox="1">
            <a:spLocks/>
          </p:cNvSpPr>
          <p:nvPr/>
        </p:nvSpPr>
        <p:spPr>
          <a:xfrm>
            <a:off x="457200" y="2174875"/>
            <a:ext cx="4040188" cy="3951288"/>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1800" smtClean="0"/>
              <a:t>443</a:t>
            </a:r>
            <a:r>
              <a:rPr lang="ja-JP" altLang="en-US" sz="1800" smtClean="0"/>
              <a:t>条</a:t>
            </a:r>
            <a:r>
              <a:rPr lang="en-US" altLang="ja-JP" sz="1800" smtClean="0"/>
              <a:t>2</a:t>
            </a:r>
            <a:r>
              <a:rPr lang="ja-JP" altLang="en-US" sz="1800" smtClean="0"/>
              <a:t>項適用否定説</a:t>
            </a:r>
            <a:endParaRPr lang="en-US" altLang="ja-JP" sz="1800" smtClean="0"/>
          </a:p>
          <a:p>
            <a:pPr lvl="1"/>
            <a:r>
              <a:rPr lang="ja-JP" altLang="en-US" sz="1600" smtClean="0"/>
              <a:t>条文上の根拠を欠くだけでなく，最初に事後の通知を怠った</a:t>
            </a:r>
            <a:r>
              <a:rPr lang="en-US" altLang="ja-JP" sz="1600" smtClean="0"/>
              <a:t>X</a:t>
            </a:r>
            <a:r>
              <a:rPr lang="ja-JP" altLang="en-US" sz="1600" smtClean="0"/>
              <a:t>を優遇することになり，</a:t>
            </a:r>
            <a:r>
              <a:rPr lang="ja-JP" altLang="en-US" sz="1600" b="1" smtClean="0">
                <a:solidFill>
                  <a:srgbClr val="FF0000"/>
                </a:solidFill>
              </a:rPr>
              <a:t>公平に反する</a:t>
            </a:r>
            <a:r>
              <a:rPr lang="ja-JP" altLang="en-US" sz="1600" smtClean="0"/>
              <a:t>（本判決も同じ）。</a:t>
            </a:r>
            <a:endParaRPr lang="en-US" altLang="ja-JP" sz="1600" smtClean="0"/>
          </a:p>
          <a:p>
            <a:r>
              <a:rPr lang="en-US" altLang="ja-JP" sz="1800" smtClean="0"/>
              <a:t>443</a:t>
            </a:r>
            <a:r>
              <a:rPr lang="ja-JP" altLang="en-US" sz="1800" smtClean="0"/>
              <a:t>条</a:t>
            </a:r>
            <a:r>
              <a:rPr lang="en-US" altLang="ja-JP" sz="1800" smtClean="0"/>
              <a:t>2</a:t>
            </a:r>
            <a:r>
              <a:rPr lang="ja-JP" altLang="en-US" sz="1800" smtClean="0"/>
              <a:t>項適用肯定説</a:t>
            </a:r>
            <a:endParaRPr lang="en-US" altLang="ja-JP" sz="1800" smtClean="0"/>
          </a:p>
          <a:p>
            <a:pPr lvl="1"/>
            <a:r>
              <a:rPr lang="ja-JP" altLang="en-US" sz="1600" smtClean="0"/>
              <a:t>条文上の根拠はあるが，</a:t>
            </a:r>
            <a:r>
              <a:rPr lang="en-US" altLang="ja-JP" sz="1600" smtClean="0"/>
              <a:t>Y</a:t>
            </a:r>
            <a:r>
              <a:rPr lang="ja-JP" altLang="en-US" sz="1600" smtClean="0"/>
              <a:t>が求償を全額拒絶できることになり，</a:t>
            </a:r>
            <a:r>
              <a:rPr lang="ja-JP" altLang="en-US" sz="1600" b="1" smtClean="0">
                <a:solidFill>
                  <a:srgbClr val="FF0000"/>
                </a:solidFill>
              </a:rPr>
              <a:t>結果は不当</a:t>
            </a:r>
            <a:r>
              <a:rPr lang="ja-JP" altLang="en-US" sz="1600" smtClean="0"/>
              <a:t>である。</a:t>
            </a:r>
            <a:endParaRPr lang="en-US" altLang="ja-JP" sz="1600" smtClean="0"/>
          </a:p>
          <a:p>
            <a:r>
              <a:rPr lang="ja-JP" altLang="en-US" sz="1800" smtClean="0"/>
              <a:t>折衷説</a:t>
            </a:r>
            <a:endParaRPr lang="en-US" altLang="ja-JP" sz="1800" smtClean="0"/>
          </a:p>
          <a:p>
            <a:pPr lvl="1"/>
            <a:r>
              <a:rPr lang="ja-JP" altLang="en-US" sz="1600" smtClean="0"/>
              <a:t>過失の程度で解決するため，</a:t>
            </a:r>
            <a:r>
              <a:rPr lang="en-US" altLang="ja-JP" sz="1600" smtClean="0"/>
              <a:t>X</a:t>
            </a:r>
            <a:r>
              <a:rPr lang="ja-JP" altLang="en-US" sz="1600" smtClean="0"/>
              <a:t>と</a:t>
            </a:r>
            <a:r>
              <a:rPr lang="en-US" altLang="ja-JP" sz="1600" smtClean="0"/>
              <a:t>Y</a:t>
            </a:r>
            <a:r>
              <a:rPr lang="ja-JP" altLang="en-US" sz="1600" smtClean="0"/>
              <a:t>の過失が同程度である本件においては，</a:t>
            </a:r>
            <a:r>
              <a:rPr lang="ja-JP" altLang="en-US" sz="1600" b="1" smtClean="0">
                <a:solidFill>
                  <a:srgbClr val="FF0000"/>
                </a:solidFill>
              </a:rPr>
              <a:t>解決の指針を得ることができない</a:t>
            </a:r>
            <a:r>
              <a:rPr lang="ja-JP" altLang="en-US" sz="1600" smtClean="0"/>
              <a:t>。</a:t>
            </a:r>
            <a:endParaRPr lang="ja-JP" altLang="en-US" sz="1600" dirty="0"/>
          </a:p>
        </p:txBody>
      </p:sp>
      <p:sp>
        <p:nvSpPr>
          <p:cNvPr id="8" name="テキスト プレースホルダー 8"/>
          <p:cNvSpPr txBox="1">
            <a:spLocks/>
          </p:cNvSpPr>
          <p:nvPr/>
        </p:nvSpPr>
        <p:spPr>
          <a:xfrm>
            <a:off x="4645025" y="1535113"/>
            <a:ext cx="4041775" cy="639762"/>
          </a:xfrm>
          <a:prstGeom prst="rect">
            <a:avLst/>
          </a:prstGeom>
        </p:spPr>
        <p:txBody>
          <a:bodyPr anchor="ctr">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2800" smtClean="0"/>
              <a:t>加賀山（</a:t>
            </a:r>
            <a:r>
              <a:rPr lang="en-US" altLang="ja-JP" sz="2800" smtClean="0"/>
              <a:t>463</a:t>
            </a:r>
            <a:r>
              <a:rPr lang="ja-JP" altLang="en-US" sz="2800" smtClean="0"/>
              <a:t>条準用）説</a:t>
            </a:r>
            <a:endParaRPr lang="en-US" altLang="ja-JP" sz="2800" dirty="0"/>
          </a:p>
        </p:txBody>
      </p:sp>
      <p:sp>
        <p:nvSpPr>
          <p:cNvPr id="9" name="コンテンツ プレースホルダー 7"/>
          <p:cNvSpPr txBox="1">
            <a:spLocks/>
          </p:cNvSpPr>
          <p:nvPr/>
        </p:nvSpPr>
        <p:spPr>
          <a:xfrm>
            <a:off x="4645025" y="2174875"/>
            <a:ext cx="4041775" cy="3951288"/>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Clr>
                <a:srgbClr val="00B050"/>
              </a:buClr>
              <a:buFont typeface="Wingdings" pitchFamily="2" charset="2"/>
              <a:buChar char="u"/>
            </a:pPr>
            <a:r>
              <a:rPr lang="ja-JP" altLang="en-US" sz="1800" b="1" smtClean="0">
                <a:solidFill>
                  <a:schemeClr val="tx2">
                    <a:lumMod val="75000"/>
                  </a:schemeClr>
                </a:solidFill>
              </a:rPr>
              <a:t>負担部分を超える弁済</a:t>
            </a:r>
            <a:r>
              <a:rPr lang="ja-JP" altLang="en-US" sz="1800" smtClean="0"/>
              <a:t>の場合</a:t>
            </a:r>
            <a:endParaRPr lang="en-US" altLang="ja-JP" sz="1800" smtClean="0"/>
          </a:p>
          <a:p>
            <a:pPr lvl="1">
              <a:buClr>
                <a:srgbClr val="00B050"/>
              </a:buClr>
              <a:buFont typeface="Wingdings" panose="05000000000000000000" pitchFamily="2" charset="2"/>
              <a:buChar char="u"/>
            </a:pPr>
            <a:r>
              <a:rPr lang="ja-JP" altLang="en-US" sz="1400" smtClean="0"/>
              <a:t>求償権を行使するためには，事前・事後の通知が必要。</a:t>
            </a:r>
            <a:endParaRPr lang="en-US" altLang="ja-JP" sz="1400" smtClean="0"/>
          </a:p>
          <a:p>
            <a:pPr lvl="1">
              <a:buClr>
                <a:srgbClr val="00B050"/>
              </a:buClr>
              <a:buFont typeface="Wingdings" panose="05000000000000000000" pitchFamily="2" charset="2"/>
              <a:buChar char="u"/>
            </a:pPr>
            <a:r>
              <a:rPr lang="ja-JP" altLang="en-US" sz="1400" smtClean="0"/>
              <a:t>（したがって，事後の通知を怠った</a:t>
            </a:r>
            <a:r>
              <a:rPr lang="en-US" altLang="ja-JP" sz="1400" smtClean="0"/>
              <a:t>X</a:t>
            </a:r>
            <a:r>
              <a:rPr lang="ja-JP" altLang="en-US" sz="1400" smtClean="0"/>
              <a:t>の求償権は制限される）。</a:t>
            </a:r>
            <a:endParaRPr lang="en-US" altLang="ja-JP" sz="1400" smtClean="0"/>
          </a:p>
          <a:p>
            <a:pPr>
              <a:buClr>
                <a:srgbClr val="00B050"/>
              </a:buClr>
              <a:buFont typeface="Wingdings" pitchFamily="2" charset="2"/>
              <a:buChar char="u"/>
            </a:pPr>
            <a:r>
              <a:rPr lang="ja-JP" altLang="en-US" sz="1800" b="1" smtClean="0">
                <a:solidFill>
                  <a:schemeClr val="tx2">
                    <a:lumMod val="75000"/>
                  </a:schemeClr>
                </a:solidFill>
              </a:rPr>
              <a:t>負担部分の範囲内の弁済</a:t>
            </a:r>
            <a:r>
              <a:rPr lang="ja-JP" altLang="en-US" sz="1800" smtClean="0"/>
              <a:t>の場合</a:t>
            </a:r>
            <a:endParaRPr lang="en-US" altLang="ja-JP" sz="1800" smtClean="0"/>
          </a:p>
          <a:p>
            <a:pPr lvl="1">
              <a:buClr>
                <a:srgbClr val="00B050"/>
              </a:buClr>
              <a:buFont typeface="Wingdings" panose="05000000000000000000" pitchFamily="2" charset="2"/>
              <a:buChar char="u"/>
            </a:pPr>
            <a:r>
              <a:rPr lang="ja-JP" altLang="en-US" sz="1400" smtClean="0"/>
              <a:t>求償権は生じないので，事前の通知は必要がない。</a:t>
            </a:r>
            <a:endParaRPr lang="en-US" altLang="ja-JP" sz="1400" smtClean="0"/>
          </a:p>
          <a:p>
            <a:pPr lvl="1">
              <a:buClr>
                <a:srgbClr val="00B050"/>
              </a:buClr>
              <a:buFont typeface="Wingdings" panose="05000000000000000000" pitchFamily="2" charset="2"/>
              <a:buChar char="u"/>
            </a:pPr>
            <a:r>
              <a:rPr lang="ja-JP" altLang="en-US" sz="1400" smtClean="0"/>
              <a:t>（したがって，</a:t>
            </a:r>
            <a:r>
              <a:rPr lang="en-US" altLang="ja-JP" sz="1400" smtClean="0"/>
              <a:t>Y</a:t>
            </a:r>
            <a:r>
              <a:rPr lang="ja-JP" altLang="en-US" sz="1400" smtClean="0"/>
              <a:t>の弁済は有効であり，</a:t>
            </a:r>
            <a:r>
              <a:rPr lang="en-US" altLang="ja-JP" sz="1400" smtClean="0"/>
              <a:t>X</a:t>
            </a:r>
            <a:r>
              <a:rPr lang="ja-JP" altLang="en-US" sz="1400" smtClean="0"/>
              <a:t>の求償権は，</a:t>
            </a:r>
            <a:r>
              <a:rPr lang="en-US" altLang="ja-JP" sz="1400" smtClean="0"/>
              <a:t>Y</a:t>
            </a:r>
            <a:r>
              <a:rPr lang="ja-JP" altLang="en-US" sz="1400" smtClean="0"/>
              <a:t>の弁済額だけ減額される）。</a:t>
            </a:r>
            <a:endParaRPr lang="en-US" altLang="ja-JP" sz="1400" smtClean="0"/>
          </a:p>
          <a:p>
            <a:pPr>
              <a:buClr>
                <a:srgbClr val="00B050"/>
              </a:buClr>
              <a:buFont typeface="Wingdings" pitchFamily="2" charset="2"/>
              <a:buChar char="u"/>
            </a:pPr>
            <a:r>
              <a:rPr lang="ja-JP" altLang="en-US" sz="1800" b="1" smtClean="0">
                <a:solidFill>
                  <a:schemeClr val="tx2">
                    <a:lumMod val="75000"/>
                  </a:schemeClr>
                </a:solidFill>
              </a:rPr>
              <a:t>両者とも通知義務を怠った</a:t>
            </a:r>
            <a:r>
              <a:rPr lang="ja-JP" altLang="en-US" sz="1800" smtClean="0"/>
              <a:t>場合</a:t>
            </a:r>
            <a:endParaRPr lang="en-US" altLang="ja-JP" sz="1800" smtClean="0"/>
          </a:p>
          <a:p>
            <a:pPr lvl="1">
              <a:buClr>
                <a:srgbClr val="00B050"/>
              </a:buClr>
              <a:buFont typeface="Wingdings" panose="05000000000000000000" pitchFamily="2" charset="2"/>
              <a:buChar char="u"/>
            </a:pPr>
            <a:r>
              <a:rPr lang="ja-JP" altLang="en-US" sz="1400" smtClean="0"/>
              <a:t>両者とも，求償権を行使できない。</a:t>
            </a:r>
            <a:endParaRPr lang="en-US" altLang="ja-JP" sz="1400" smtClean="0"/>
          </a:p>
          <a:p>
            <a:pPr lvl="1">
              <a:buClr>
                <a:srgbClr val="00B050"/>
              </a:buClr>
              <a:buFont typeface="Wingdings" panose="05000000000000000000" pitchFamily="2" charset="2"/>
              <a:buChar char="u"/>
            </a:pPr>
            <a:r>
              <a:rPr lang="ja-JP" altLang="en-US" sz="1400" smtClean="0"/>
              <a:t>負担部分を超えた支払については，債権者から不当利得に基づいて返還請求ができる。</a:t>
            </a:r>
            <a:endParaRPr lang="ja-JP" altLang="en-US" sz="1400" dirty="0"/>
          </a:p>
        </p:txBody>
      </p:sp>
    </p:spTree>
    <p:extLst>
      <p:ext uri="{BB962C8B-B14F-4D97-AF65-F5344CB8AC3E}">
        <p14:creationId xmlns:p14="http://schemas.microsoft.com/office/powerpoint/2010/main" val="79317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10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wipe(up)">
                                      <p:cBhvr>
                                        <p:cTn id="12" dur="10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Effect transition="in" filter="wipe(up)">
                                      <p:cBhvr>
                                        <p:cTn id="17" dur="1000"/>
                                        <p:tgtEl>
                                          <p:spTgt spid="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wipe(up)">
                                      <p:cBhvr>
                                        <p:cTn id="22" dur="10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wipe(up)">
                                      <p:cBhvr>
                                        <p:cTn id="27" dur="1000"/>
                                        <p:tgtEl>
                                          <p:spTgt spid="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wipe(up)">
                                      <p:cBhvr>
                                        <p:cTn id="32" dur="1000"/>
                                        <p:tgtEl>
                                          <p:spTgt spid="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Effect transition="in" filter="wipe(up)">
                                      <p:cBhvr>
                                        <p:cTn id="37" dur="1000"/>
                                        <p:tgtEl>
                                          <p:spTgt spid="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wipe(left)">
                                      <p:cBhvr>
                                        <p:cTn id="42" dur="500"/>
                                        <p:tgtEl>
                                          <p:spTgt spid="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9">
                                            <p:txEl>
                                              <p:pRg st="8" end="8"/>
                                            </p:txEl>
                                          </p:spTgt>
                                        </p:tgtEl>
                                        <p:attrNameLst>
                                          <p:attrName>style.visibility</p:attrName>
                                        </p:attrNameLst>
                                      </p:cBhvr>
                                      <p:to>
                                        <p:strVal val="visible"/>
                                      </p:to>
                                    </p:set>
                                    <p:animEffect transition="in" filter="wipe(up)">
                                      <p:cBhvr>
                                        <p:cTn id="47" dur="10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9"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a:t>定期試験予想問題</a:t>
            </a:r>
            <a:r>
              <a:rPr lang="ja-JP" altLang="en-US" dirty="0" smtClean="0"/>
              <a:t>（</a:t>
            </a:r>
            <a:r>
              <a:rPr lang="en-US" altLang="ja-JP" dirty="0" smtClean="0"/>
              <a:t>9/10</a:t>
            </a:r>
            <a:r>
              <a:rPr lang="ja-JP" altLang="en-US" dirty="0"/>
              <a:t>）</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52</a:t>
            </a:fld>
            <a:endParaRPr kumimoji="1" lang="ja-JP" altLang="en-US"/>
          </a:p>
        </p:txBody>
      </p:sp>
      <p:sp>
        <p:nvSpPr>
          <p:cNvPr id="8" name="コンテンツ プレースホルダー 9"/>
          <p:cNvSpPr>
            <a:spLocks noGrp="1"/>
          </p:cNvSpPr>
          <p:nvPr>
            <p:ph idx="1"/>
          </p:nvPr>
        </p:nvSpPr>
        <p:spPr/>
        <p:txBody>
          <a:bodyPr>
            <a:normAutofit/>
          </a:bodyPr>
          <a:lstStyle/>
          <a:p>
            <a:r>
              <a:rPr kumimoji="1" lang="ja-JP" altLang="en-US" sz="2400" dirty="0" smtClean="0"/>
              <a:t>設例</a:t>
            </a:r>
            <a:endParaRPr kumimoji="1" lang="en-US" altLang="ja-JP" sz="2400" dirty="0" smtClean="0"/>
          </a:p>
          <a:p>
            <a:pPr lvl="1"/>
            <a:r>
              <a:rPr lang="en-US" altLang="ja-JP" sz="2000" dirty="0"/>
              <a:t>X</a:t>
            </a:r>
            <a:r>
              <a:rPr lang="ja-JP" altLang="ja-JP" sz="2000" dirty="0"/>
              <a:t>から</a:t>
            </a:r>
            <a:r>
              <a:rPr lang="en-US" altLang="ja-JP" sz="2000" dirty="0"/>
              <a:t>Y</a:t>
            </a:r>
            <a:r>
              <a:rPr lang="en-US" altLang="ja-JP" sz="2000" baseline="-25000" dirty="0"/>
              <a:t>1</a:t>
            </a:r>
            <a:r>
              <a:rPr lang="ja-JP" altLang="ja-JP" sz="2000" dirty="0" err="1"/>
              <a:t>，</a:t>
            </a:r>
            <a:r>
              <a:rPr lang="en-US" altLang="ja-JP" sz="2000" dirty="0"/>
              <a:t>Y</a:t>
            </a:r>
            <a:r>
              <a:rPr lang="en-US" altLang="ja-JP" sz="2000" baseline="-25000" dirty="0"/>
              <a:t>2</a:t>
            </a:r>
            <a:r>
              <a:rPr lang="ja-JP" altLang="ja-JP" sz="2000" dirty="0" err="1"/>
              <a:t>，</a:t>
            </a:r>
            <a:r>
              <a:rPr lang="en-US" altLang="ja-JP" sz="2000" dirty="0"/>
              <a:t>Y</a:t>
            </a:r>
            <a:r>
              <a:rPr lang="en-US" altLang="ja-JP" sz="2000" baseline="-25000" dirty="0"/>
              <a:t>3</a:t>
            </a:r>
            <a:r>
              <a:rPr lang="ja-JP" altLang="ja-JP" sz="2000" dirty="0"/>
              <a:t>がそれぞれ，</a:t>
            </a:r>
            <a:r>
              <a:rPr lang="en-US" altLang="ja-JP" sz="2000" dirty="0"/>
              <a:t>300</a:t>
            </a:r>
            <a:r>
              <a:rPr lang="ja-JP" altLang="ja-JP" sz="2000" dirty="0"/>
              <a:t>万円，</a:t>
            </a:r>
            <a:r>
              <a:rPr lang="en-US" altLang="ja-JP" sz="2000" dirty="0"/>
              <a:t>200</a:t>
            </a:r>
            <a:r>
              <a:rPr lang="ja-JP" altLang="ja-JP" sz="2000" dirty="0"/>
              <a:t>万円，</a:t>
            </a:r>
            <a:r>
              <a:rPr lang="en-US" altLang="ja-JP" sz="2000" dirty="0"/>
              <a:t>100</a:t>
            </a:r>
            <a:r>
              <a:rPr lang="ja-JP" altLang="ja-JP" sz="2000" dirty="0"/>
              <a:t>万円を借り受けて，それぞれが，連帯して</a:t>
            </a:r>
            <a:r>
              <a:rPr lang="en-US" altLang="ja-JP" sz="2000" dirty="0"/>
              <a:t>600</a:t>
            </a:r>
            <a:r>
              <a:rPr lang="ja-JP" altLang="ja-JP" sz="2000" dirty="0"/>
              <a:t>万円を弁済することを約した</a:t>
            </a:r>
            <a:r>
              <a:rPr lang="ja-JP" altLang="ja-JP" sz="2000" dirty="0" smtClean="0"/>
              <a:t>。</a:t>
            </a:r>
            <a:endParaRPr lang="en-US" altLang="ja-JP" sz="2000" dirty="0" smtClean="0"/>
          </a:p>
          <a:p>
            <a:r>
              <a:rPr kumimoji="1" lang="ja-JP" altLang="en-US" sz="2400" dirty="0" smtClean="0"/>
              <a:t>問題</a:t>
            </a:r>
            <a:r>
              <a:rPr kumimoji="1" lang="en-US" altLang="ja-JP" sz="2400" dirty="0" smtClean="0"/>
              <a:t>1</a:t>
            </a:r>
          </a:p>
          <a:p>
            <a:pPr lvl="1"/>
            <a:r>
              <a:rPr lang="en-US" altLang="ja-JP" sz="2000" dirty="0">
                <a:hlinkClick r:id="rId2" action="ppaction://hlinksldjump"/>
              </a:rPr>
              <a:t>X</a:t>
            </a:r>
            <a:r>
              <a:rPr lang="ja-JP" altLang="ja-JP" sz="2000" dirty="0">
                <a:hlinkClick r:id="rId2" action="ppaction://hlinksldjump"/>
              </a:rPr>
              <a:t>が</a:t>
            </a:r>
            <a:r>
              <a:rPr lang="en-US" altLang="ja-JP" sz="2000" dirty="0" smtClean="0">
                <a:hlinkClick r:id="rId2" action="ppaction://hlinksldjump"/>
              </a:rPr>
              <a:t>Y</a:t>
            </a:r>
            <a:r>
              <a:rPr lang="en-US" altLang="ja-JP" sz="2000" baseline="-25000" dirty="0" smtClean="0">
                <a:hlinkClick r:id="rId2" action="ppaction://hlinksldjump"/>
              </a:rPr>
              <a:t>1</a:t>
            </a:r>
            <a:r>
              <a:rPr lang="ja-JP" altLang="ja-JP" sz="2000" dirty="0" smtClean="0">
                <a:hlinkClick r:id="rId2" action="ppaction://hlinksldjump"/>
              </a:rPr>
              <a:t>に</a:t>
            </a:r>
            <a:r>
              <a:rPr lang="ja-JP" altLang="ja-JP" sz="2000" dirty="0">
                <a:hlinkClick r:id="rId2" action="ppaction://hlinksldjump"/>
              </a:rPr>
              <a:t>対して連帯債務</a:t>
            </a:r>
            <a:r>
              <a:rPr lang="ja-JP" altLang="ja-JP" sz="2000" dirty="0" smtClean="0">
                <a:hlinkClick r:id="rId2" action="ppaction://hlinksldjump"/>
              </a:rPr>
              <a:t>の</a:t>
            </a:r>
            <a:r>
              <a:rPr lang="ja-JP" altLang="en-US" sz="2000" dirty="0" smtClean="0">
                <a:hlinkClick r:id="rId2" action="ppaction://hlinksldjump"/>
              </a:rPr>
              <a:t>半</a:t>
            </a:r>
            <a:r>
              <a:rPr lang="ja-JP" altLang="ja-JP" sz="2000" dirty="0" smtClean="0">
                <a:hlinkClick r:id="rId2" action="ppaction://hlinksldjump"/>
              </a:rPr>
              <a:t>額</a:t>
            </a:r>
            <a:r>
              <a:rPr lang="ja-JP" altLang="ja-JP" sz="2000" dirty="0">
                <a:hlinkClick r:id="rId2" action="ppaction://hlinksldjump"/>
              </a:rPr>
              <a:t>を免除したとする</a:t>
            </a:r>
            <a:r>
              <a:rPr lang="ja-JP" altLang="ja-JP" sz="2000" dirty="0"/>
              <a:t>。</a:t>
            </a:r>
            <a:r>
              <a:rPr lang="en-US" altLang="ja-JP" sz="2000" dirty="0"/>
              <a:t>Y</a:t>
            </a:r>
            <a:r>
              <a:rPr lang="en-US" altLang="ja-JP" sz="2000" baseline="-25000" dirty="0"/>
              <a:t>1</a:t>
            </a:r>
            <a:r>
              <a:rPr lang="ja-JP" altLang="ja-JP" sz="2000" dirty="0" err="1"/>
              <a:t>，</a:t>
            </a:r>
            <a:r>
              <a:rPr lang="en-US" altLang="ja-JP" sz="2000" dirty="0"/>
              <a:t>Y</a:t>
            </a:r>
            <a:r>
              <a:rPr lang="en-US" altLang="ja-JP" sz="2000" baseline="-25000" dirty="0"/>
              <a:t>2</a:t>
            </a:r>
            <a:r>
              <a:rPr lang="ja-JP" altLang="ja-JP" sz="2000" dirty="0" err="1"/>
              <a:t>，</a:t>
            </a:r>
            <a:r>
              <a:rPr lang="en-US" altLang="ja-JP" sz="2000" dirty="0"/>
              <a:t>Y</a:t>
            </a:r>
            <a:r>
              <a:rPr lang="en-US" altLang="ja-JP" sz="2000" baseline="-25000" dirty="0"/>
              <a:t>3</a:t>
            </a:r>
            <a:r>
              <a:rPr lang="ja-JP" altLang="ja-JP" sz="2000" dirty="0"/>
              <a:t>は，</a:t>
            </a:r>
            <a:r>
              <a:rPr lang="en-US" altLang="ja-JP" sz="2000" dirty="0"/>
              <a:t>X</a:t>
            </a:r>
            <a:r>
              <a:rPr lang="ja-JP" altLang="ja-JP" sz="2000" dirty="0"/>
              <a:t>に対して，それぞれ，どのような債務を負担するか</a:t>
            </a:r>
            <a:r>
              <a:rPr lang="ja-JP" altLang="ja-JP" sz="2000" dirty="0" smtClean="0"/>
              <a:t>。</a:t>
            </a:r>
            <a:r>
              <a:rPr lang="en-US" altLang="ja-JP" sz="2000" dirty="0" smtClean="0"/>
              <a:t/>
            </a:r>
            <a:br>
              <a:rPr lang="en-US" altLang="ja-JP" sz="2000" dirty="0" smtClean="0"/>
            </a:br>
            <a:r>
              <a:rPr lang="ja-JP" altLang="en-US" sz="2000" dirty="0" smtClean="0"/>
              <a:t>（</a:t>
            </a:r>
            <a:r>
              <a:rPr lang="ja-JP" altLang="ja-JP" sz="2000" dirty="0" smtClean="0"/>
              <a:t>全額</a:t>
            </a:r>
            <a:r>
              <a:rPr lang="ja-JP" altLang="ja-JP" sz="2000" dirty="0"/>
              <a:t>○○○万円（負担部分○○○万円，保証部分○○○万円）という形式</a:t>
            </a:r>
            <a:r>
              <a:rPr lang="ja-JP" altLang="ja-JP" sz="2000" dirty="0" smtClean="0"/>
              <a:t>で</a:t>
            </a:r>
            <a:r>
              <a:rPr lang="ja-JP" altLang="en-US" sz="2000" dirty="0" smtClean="0"/>
              <a:t>解答したのち，その理由をアイラック（</a:t>
            </a:r>
            <a:r>
              <a:rPr lang="en-US" altLang="ja-JP" sz="2000" dirty="0" smtClean="0"/>
              <a:t>IRAC</a:t>
            </a:r>
            <a:r>
              <a:rPr lang="ja-JP" altLang="en-US" sz="2000" dirty="0" smtClean="0"/>
              <a:t>）で述べること）。</a:t>
            </a:r>
            <a:endParaRPr kumimoji="1" lang="en-US" altLang="ja-JP" sz="2000" dirty="0" smtClean="0"/>
          </a:p>
          <a:p>
            <a:r>
              <a:rPr lang="ja-JP" altLang="en-US" sz="2400" dirty="0" smtClean="0"/>
              <a:t>問題</a:t>
            </a:r>
            <a:r>
              <a:rPr lang="en-US" altLang="ja-JP" sz="2400" dirty="0" smtClean="0"/>
              <a:t>2</a:t>
            </a:r>
          </a:p>
          <a:p>
            <a:pPr lvl="1"/>
            <a:r>
              <a:rPr lang="ja-JP" altLang="ja-JP" sz="2000" dirty="0"/>
              <a:t>問題</a:t>
            </a:r>
            <a:r>
              <a:rPr lang="en-US" altLang="ja-JP" sz="2000" dirty="0"/>
              <a:t>1-1</a:t>
            </a:r>
            <a:r>
              <a:rPr lang="ja-JP" altLang="ja-JP" sz="2000" dirty="0"/>
              <a:t>において，</a:t>
            </a:r>
            <a:r>
              <a:rPr lang="en-US" altLang="ja-JP" sz="2000" dirty="0" smtClean="0"/>
              <a:t>Y</a:t>
            </a:r>
            <a:r>
              <a:rPr lang="en-US" altLang="ja-JP" sz="2000" baseline="-25000" dirty="0" smtClean="0"/>
              <a:t>2</a:t>
            </a:r>
            <a:r>
              <a:rPr lang="ja-JP" altLang="ja-JP" sz="2000" dirty="0" smtClean="0"/>
              <a:t>が</a:t>
            </a:r>
            <a:r>
              <a:rPr lang="ja-JP" altLang="ja-JP" sz="2000" dirty="0"/>
              <a:t>免除後の連帯債務の全額を</a:t>
            </a:r>
            <a:r>
              <a:rPr lang="en-US" altLang="ja-JP" sz="2000" dirty="0"/>
              <a:t>X</a:t>
            </a:r>
            <a:r>
              <a:rPr lang="ja-JP" altLang="ja-JP" sz="2000" dirty="0"/>
              <a:t>に弁済したとする。この場合，</a:t>
            </a:r>
            <a:r>
              <a:rPr lang="en-US" altLang="ja-JP" sz="2000" dirty="0" smtClean="0"/>
              <a:t>Y</a:t>
            </a:r>
            <a:r>
              <a:rPr lang="en-US" altLang="ja-JP" sz="2000" baseline="-25000" dirty="0" smtClean="0"/>
              <a:t>2</a:t>
            </a:r>
            <a:r>
              <a:rPr lang="ja-JP" altLang="ja-JP" sz="2000" dirty="0" smtClean="0"/>
              <a:t>は</a:t>
            </a:r>
            <a:r>
              <a:rPr lang="ja-JP" altLang="ja-JP" sz="2000" dirty="0"/>
              <a:t>，他の連帯債務者に対して，いくら求償することができるか。</a:t>
            </a:r>
            <a:endParaRPr kumimoji="1" lang="ja-JP" altLang="en-US" sz="2000" dirty="0"/>
          </a:p>
        </p:txBody>
      </p:sp>
    </p:spTree>
    <p:extLst>
      <p:ext uri="{BB962C8B-B14F-4D97-AF65-F5344CB8AC3E}">
        <p14:creationId xmlns:p14="http://schemas.microsoft.com/office/powerpoint/2010/main" val="157897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up)">
                                      <p:cBhvr>
                                        <p:cTn id="7" dur="10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wipe(up)">
                                      <p:cBhvr>
                                        <p:cTn id="12" dur="150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animEffect transition="in" filter="wipe(up)">
                                      <p:cBhvr>
                                        <p:cTn id="17" dur="1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ja-JP" altLang="en-US" dirty="0" smtClean="0"/>
              <a:t>保証の基礎</a:t>
            </a:r>
            <a:endParaRPr kumimoji="1" lang="ja-JP" altLang="en-US" dirty="0"/>
          </a:p>
        </p:txBody>
      </p:sp>
      <p:sp>
        <p:nvSpPr>
          <p:cNvPr id="8" name="サブタイトル 7"/>
          <p:cNvSpPr>
            <a:spLocks noGrp="1"/>
          </p:cNvSpPr>
          <p:nvPr>
            <p:ph type="subTitle" idx="1"/>
          </p:nvPr>
        </p:nvSpPr>
        <p:spPr/>
        <p:txBody>
          <a:bodyPr/>
          <a:lstStyle/>
          <a:p>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2014/7/8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53</a:t>
            </a:fld>
            <a:endParaRPr kumimoji="1" lang="ja-JP" altLang="en-US"/>
          </a:p>
        </p:txBody>
      </p:sp>
    </p:spTree>
    <p:extLst>
      <p:ext uri="{BB962C8B-B14F-4D97-AF65-F5344CB8AC3E}">
        <p14:creationId xmlns:p14="http://schemas.microsoft.com/office/powerpoint/2010/main" val="40532066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保証とは何か</a:t>
            </a:r>
            <a:r>
              <a:rPr kumimoji="1" lang="en-US" altLang="ja-JP" dirty="0" smtClean="0"/>
              <a:t>?</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54</a:t>
            </a:fld>
            <a:endParaRPr kumimoji="1" lang="ja-JP" altLang="en-US"/>
          </a:p>
        </p:txBody>
      </p:sp>
      <p:sp>
        <p:nvSpPr>
          <p:cNvPr id="6" name="右矢印 5"/>
          <p:cNvSpPr/>
          <p:nvPr/>
        </p:nvSpPr>
        <p:spPr>
          <a:xfrm>
            <a:off x="3491880" y="2906018"/>
            <a:ext cx="3034703" cy="1061640"/>
          </a:xfrm>
          <a:prstGeom prst="rightArrow">
            <a:avLst/>
          </a:prstGeom>
          <a:ln w="28575">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履行</a:t>
            </a:r>
            <a:r>
              <a:rPr lang="ja-JP" altLang="en-US" dirty="0" smtClean="0"/>
              <a:t>請求権</a:t>
            </a:r>
            <a:endParaRPr lang="en-US" altLang="ja-JP" dirty="0"/>
          </a:p>
          <a:p>
            <a:pPr algn="ctr"/>
            <a:r>
              <a:rPr lang="ja-JP" altLang="en-US" dirty="0" smtClean="0"/>
              <a:t>（従たる責任）</a:t>
            </a:r>
            <a:endParaRPr lang="en-US" altLang="ja-JP" dirty="0" smtClean="0"/>
          </a:p>
        </p:txBody>
      </p:sp>
      <p:sp>
        <p:nvSpPr>
          <p:cNvPr id="7" name="コンテンツ プレースホルダー 5"/>
          <p:cNvSpPr txBox="1">
            <a:spLocks/>
          </p:cNvSpPr>
          <p:nvPr/>
        </p:nvSpPr>
        <p:spPr>
          <a:xfrm>
            <a:off x="457200" y="1268759"/>
            <a:ext cx="8229600" cy="1440161"/>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b="1" smtClean="0"/>
              <a:t>第</a:t>
            </a:r>
            <a:r>
              <a:rPr lang="en-US" altLang="ja-JP" sz="2800" b="1" smtClean="0"/>
              <a:t>446</a:t>
            </a:r>
            <a:r>
              <a:rPr lang="ja-JP" altLang="en-US" sz="2800" b="1" smtClean="0"/>
              <a:t>条</a:t>
            </a:r>
            <a:r>
              <a:rPr lang="ja-JP" altLang="en-US" sz="2800" smtClean="0"/>
              <a:t>（保証人の責任等）</a:t>
            </a:r>
            <a:endParaRPr lang="en-US" altLang="ja-JP" sz="2800" smtClean="0"/>
          </a:p>
          <a:p>
            <a:pPr lvl="1"/>
            <a:r>
              <a:rPr lang="ja-JP" altLang="en-US" sz="2400" smtClean="0"/>
              <a:t>①保証人は，主たる債務者が</a:t>
            </a:r>
            <a:r>
              <a:rPr lang="ja-JP" altLang="en-US" sz="2400" b="1" smtClean="0"/>
              <a:t>その債務</a:t>
            </a:r>
            <a:r>
              <a:rPr lang="ja-JP" altLang="en-US" sz="2400" smtClean="0"/>
              <a:t>を履行しないときに，</a:t>
            </a:r>
            <a:r>
              <a:rPr lang="ja-JP" altLang="en-US" sz="2400" b="1" smtClean="0"/>
              <a:t>その履行</a:t>
            </a:r>
            <a:r>
              <a:rPr lang="ja-JP" altLang="en-US" sz="2400" smtClean="0"/>
              <a:t>をする</a:t>
            </a:r>
            <a:r>
              <a:rPr lang="ja-JP" altLang="en-US" sz="2400" b="1" smtClean="0"/>
              <a:t>責任</a:t>
            </a:r>
            <a:r>
              <a:rPr lang="ja-JP" altLang="en-US" sz="2400" smtClean="0"/>
              <a:t>を負う。</a:t>
            </a:r>
            <a:endParaRPr lang="en-US" altLang="ja-JP" sz="2400" dirty="0" smtClean="0"/>
          </a:p>
        </p:txBody>
      </p:sp>
      <p:sp>
        <p:nvSpPr>
          <p:cNvPr id="8" name="右矢印 7"/>
          <p:cNvSpPr/>
          <p:nvPr/>
        </p:nvSpPr>
        <p:spPr>
          <a:xfrm>
            <a:off x="4572000" y="2768437"/>
            <a:ext cx="1944216" cy="1308635"/>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債権</a:t>
            </a:r>
            <a:endParaRPr kumimoji="1" lang="en-US" altLang="ja-JP" dirty="0" smtClean="0"/>
          </a:p>
          <a:p>
            <a:pPr algn="ctr"/>
            <a:r>
              <a:rPr lang="en-US" altLang="ja-JP" dirty="0" smtClean="0"/>
              <a:t>  </a:t>
            </a:r>
            <a:r>
              <a:rPr lang="ja-JP" altLang="en-US" dirty="0" smtClean="0"/>
              <a:t>（主たる債務）</a:t>
            </a:r>
            <a:endParaRPr kumimoji="1" lang="ja-JP" altLang="en-US" dirty="0"/>
          </a:p>
        </p:txBody>
      </p:sp>
      <p:sp>
        <p:nvSpPr>
          <p:cNvPr id="9" name="上下矢印 8"/>
          <p:cNvSpPr/>
          <p:nvPr/>
        </p:nvSpPr>
        <p:spPr>
          <a:xfrm>
            <a:off x="6732240" y="3621620"/>
            <a:ext cx="1224136" cy="1725166"/>
          </a:xfrm>
          <a:prstGeom prst="upDownArrow">
            <a:avLst/>
          </a:prstGeom>
          <a:ln w="28575">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lnSpc>
                <a:spcPts val="1800"/>
              </a:lnSpc>
            </a:pPr>
            <a:r>
              <a:rPr kumimoji="1" lang="ja-JP" altLang="en-US" dirty="0" smtClean="0"/>
              <a:t>保証委託</a:t>
            </a:r>
            <a:endParaRPr kumimoji="1" lang="ja-JP" altLang="en-US" dirty="0"/>
          </a:p>
        </p:txBody>
      </p:sp>
      <p:sp>
        <p:nvSpPr>
          <p:cNvPr id="10" name="円/楕円 9"/>
          <p:cNvSpPr/>
          <p:nvPr/>
        </p:nvSpPr>
        <p:spPr>
          <a:xfrm>
            <a:off x="6516216" y="2996952"/>
            <a:ext cx="1656184" cy="83918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en-US" altLang="ja-JP" dirty="0" smtClean="0"/>
          </a:p>
          <a:p>
            <a:pPr algn="ctr"/>
            <a:r>
              <a:rPr lang="en-US" altLang="ja-JP" b="1" dirty="0" err="1" smtClean="0">
                <a:latin typeface="Times New Roman" pitchFamily="18" charset="0"/>
                <a:cs typeface="Times New Roman" pitchFamily="18" charset="0"/>
              </a:rPr>
              <a:t>S</a:t>
            </a:r>
            <a:r>
              <a:rPr lang="en-US" altLang="ja-JP" dirty="0" err="1" smtClean="0">
                <a:latin typeface="Times New Roman" pitchFamily="18" charset="0"/>
                <a:cs typeface="Times New Roman" pitchFamily="18" charset="0"/>
              </a:rPr>
              <a:t>chuldner</a:t>
            </a:r>
            <a:endParaRPr kumimoji="1" lang="ja-JP" altLang="en-US" dirty="0">
              <a:latin typeface="Times New Roman" pitchFamily="18" charset="0"/>
              <a:cs typeface="Times New Roman" pitchFamily="18" charset="0"/>
            </a:endParaRPr>
          </a:p>
        </p:txBody>
      </p:sp>
      <p:sp>
        <p:nvSpPr>
          <p:cNvPr id="11" name="テキスト ボックス 10"/>
          <p:cNvSpPr txBox="1"/>
          <p:nvPr/>
        </p:nvSpPr>
        <p:spPr>
          <a:xfrm>
            <a:off x="467544" y="4020740"/>
            <a:ext cx="4176465" cy="2000548"/>
          </a:xfrm>
          <a:prstGeom prst="rect">
            <a:avLst/>
          </a:prstGeom>
          <a:noFill/>
        </p:spPr>
        <p:txBody>
          <a:bodyPr wrap="square" rtlCol="0">
            <a:spAutoFit/>
          </a:bodyPr>
          <a:lstStyle/>
          <a:p>
            <a:pPr marL="285750" indent="-285750">
              <a:buClr>
                <a:srgbClr val="00B050"/>
              </a:buClr>
              <a:buFont typeface="Wingdings" pitchFamily="2" charset="2"/>
              <a:buChar char="n"/>
            </a:pPr>
            <a:r>
              <a:rPr lang="ja-JP" altLang="en-US" sz="2400" dirty="0" smtClean="0"/>
              <a:t>条文の厳密な解釈</a:t>
            </a:r>
            <a:endParaRPr lang="en-US" altLang="ja-JP" sz="2400" dirty="0" smtClean="0"/>
          </a:p>
          <a:p>
            <a:pPr marL="742950" lvl="1" indent="-285750">
              <a:buClr>
                <a:srgbClr val="00B050"/>
              </a:buClr>
              <a:buFont typeface="Wingdings" pitchFamily="2" charset="2"/>
              <a:buChar char="n"/>
            </a:pPr>
            <a:r>
              <a:rPr lang="ja-JP" altLang="en-US" sz="2000" dirty="0" smtClean="0"/>
              <a:t>その債務：主たる債務</a:t>
            </a:r>
            <a:endParaRPr lang="en-US" altLang="ja-JP" sz="2000" dirty="0" smtClean="0"/>
          </a:p>
          <a:p>
            <a:pPr marL="742950" lvl="1" indent="-285750">
              <a:buClr>
                <a:srgbClr val="00B050"/>
              </a:buClr>
              <a:buFont typeface="Wingdings" pitchFamily="2" charset="2"/>
              <a:buChar char="n"/>
            </a:pPr>
            <a:r>
              <a:rPr lang="ja-JP" altLang="en-US" sz="2000" dirty="0" smtClean="0"/>
              <a:t>その履行：主たる債務の履行</a:t>
            </a:r>
            <a:endParaRPr lang="en-US" altLang="ja-JP" sz="2000" dirty="0" smtClean="0"/>
          </a:p>
          <a:p>
            <a:pPr marL="742950" lvl="1" indent="-285750">
              <a:buClr>
                <a:srgbClr val="00B050"/>
              </a:buClr>
              <a:buFont typeface="Wingdings" pitchFamily="2" charset="2"/>
              <a:buChar char="n"/>
            </a:pPr>
            <a:r>
              <a:rPr kumimoji="1" lang="ja-JP" altLang="en-US" sz="2000" dirty="0" smtClean="0"/>
              <a:t>責任：</a:t>
            </a:r>
            <a:r>
              <a:rPr lang="ja-JP" altLang="en-US" sz="2000" dirty="0" smtClean="0"/>
              <a:t>債務者に代わって履行</a:t>
            </a:r>
            <a:r>
              <a:rPr lang="en-US" altLang="ja-JP" sz="2000" dirty="0" smtClean="0"/>
              <a:t/>
            </a:r>
            <a:br>
              <a:rPr lang="en-US" altLang="ja-JP" sz="2000" dirty="0" smtClean="0"/>
            </a:br>
            <a:r>
              <a:rPr lang="ja-JP" altLang="en-US" sz="2000" dirty="0" smtClean="0"/>
              <a:t>　　　　する責任，すなわち，</a:t>
            </a:r>
            <a:r>
              <a:rPr lang="en-US" altLang="ja-JP" sz="2000" dirty="0"/>
              <a:t/>
            </a:r>
            <a:br>
              <a:rPr lang="en-US" altLang="ja-JP" sz="2000" dirty="0"/>
            </a:br>
            <a:r>
              <a:rPr lang="ja-JP" altLang="en-US" sz="2000" dirty="0" smtClean="0"/>
              <a:t>　　　　「</a:t>
            </a:r>
            <a:r>
              <a:rPr lang="ja-JP" altLang="en-US" sz="2000" b="1" dirty="0" smtClean="0">
                <a:solidFill>
                  <a:srgbClr val="00B050"/>
                </a:solidFill>
              </a:rPr>
              <a:t>債務のない責任</a:t>
            </a:r>
            <a:r>
              <a:rPr lang="ja-JP" altLang="en-US" sz="2000" b="1" dirty="0" smtClean="0"/>
              <a:t>」</a:t>
            </a:r>
            <a:endParaRPr lang="en-US" altLang="ja-JP" sz="2000" b="1" dirty="0" smtClean="0"/>
          </a:p>
        </p:txBody>
      </p:sp>
      <p:sp>
        <p:nvSpPr>
          <p:cNvPr id="12" name="左右矢印 11"/>
          <p:cNvSpPr/>
          <p:nvPr/>
        </p:nvSpPr>
        <p:spPr>
          <a:xfrm rot="2091902">
            <a:off x="3485615" y="4282777"/>
            <a:ext cx="3560188" cy="1022819"/>
          </a:xfrm>
          <a:prstGeom prst="lef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dirty="0" smtClean="0"/>
              <a:t>保証契約</a:t>
            </a:r>
            <a:endParaRPr kumimoji="1" lang="ja-JP" altLang="en-US" dirty="0"/>
          </a:p>
        </p:txBody>
      </p:sp>
      <p:sp>
        <p:nvSpPr>
          <p:cNvPr id="13" name="円/楕円 12"/>
          <p:cNvSpPr/>
          <p:nvPr/>
        </p:nvSpPr>
        <p:spPr>
          <a:xfrm>
            <a:off x="3131840" y="2996952"/>
            <a:ext cx="1656184" cy="83918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en-US" altLang="ja-JP" dirty="0" smtClean="0"/>
          </a:p>
          <a:p>
            <a:pPr algn="ctr"/>
            <a:r>
              <a:rPr lang="en-US" altLang="ja-JP" b="1" dirty="0" err="1" smtClean="0">
                <a:latin typeface="Times New Roman" pitchFamily="18" charset="0"/>
                <a:cs typeface="Times New Roman" pitchFamily="18" charset="0"/>
              </a:rPr>
              <a:t>G</a:t>
            </a:r>
            <a:r>
              <a:rPr lang="en-US" altLang="ja-JP" dirty="0" err="1" smtClean="0">
                <a:latin typeface="Times New Roman" pitchFamily="18" charset="0"/>
                <a:cs typeface="Times New Roman" pitchFamily="18" charset="0"/>
              </a:rPr>
              <a:t>äubiger</a:t>
            </a:r>
            <a:endParaRPr kumimoji="1" lang="ja-JP" altLang="en-US" dirty="0">
              <a:latin typeface="Times New Roman" pitchFamily="18" charset="0"/>
              <a:cs typeface="Times New Roman" pitchFamily="18" charset="0"/>
            </a:endParaRPr>
          </a:p>
        </p:txBody>
      </p:sp>
      <p:sp>
        <p:nvSpPr>
          <p:cNvPr id="14" name="円/楕円 13"/>
          <p:cNvSpPr/>
          <p:nvPr/>
        </p:nvSpPr>
        <p:spPr>
          <a:xfrm>
            <a:off x="6516216" y="5132276"/>
            <a:ext cx="1656184" cy="83918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保証人</a:t>
            </a:r>
            <a:endParaRPr kumimoji="1" lang="en-US" altLang="ja-JP" dirty="0" smtClean="0"/>
          </a:p>
          <a:p>
            <a:pPr algn="ctr"/>
            <a:r>
              <a:rPr lang="en-US" altLang="ja-JP" b="1" dirty="0" err="1" smtClean="0">
                <a:latin typeface="Times New Roman" pitchFamily="18" charset="0"/>
                <a:cs typeface="Times New Roman" pitchFamily="18" charset="0"/>
              </a:rPr>
              <a:t>B</a:t>
            </a:r>
            <a:r>
              <a:rPr lang="en-US" altLang="ja-JP" dirty="0" err="1" smtClean="0">
                <a:latin typeface="Times New Roman" pitchFamily="18" charset="0"/>
                <a:cs typeface="Times New Roman" pitchFamily="18" charset="0"/>
              </a:rPr>
              <a:t>ürge</a:t>
            </a:r>
            <a:endParaRPr kumimoji="1" lang="ja-JP" altLang="en-US" dirty="0">
              <a:latin typeface="Times New Roman" pitchFamily="18" charset="0"/>
              <a:cs typeface="Times New Roman" pitchFamily="18" charset="0"/>
            </a:endParaRPr>
          </a:p>
        </p:txBody>
      </p:sp>
      <p:sp>
        <p:nvSpPr>
          <p:cNvPr id="15" name="円形吹き出し 14"/>
          <p:cNvSpPr/>
          <p:nvPr/>
        </p:nvSpPr>
        <p:spPr>
          <a:xfrm>
            <a:off x="611560" y="2636912"/>
            <a:ext cx="1872208" cy="1199220"/>
          </a:xfrm>
          <a:prstGeom prst="wedgeEllipseCallout">
            <a:avLst>
              <a:gd name="adj1" fmla="val 139471"/>
              <a:gd name="adj2" fmla="val -57205"/>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dirty="0"/>
              <a:t>冒頭条文はいつでも大切</a:t>
            </a:r>
          </a:p>
        </p:txBody>
      </p:sp>
    </p:spTree>
    <p:extLst>
      <p:ext uri="{BB962C8B-B14F-4D97-AF65-F5344CB8AC3E}">
        <p14:creationId xmlns:p14="http://schemas.microsoft.com/office/powerpoint/2010/main" val="23396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par>
                          <p:cTn id="8" fill="hold">
                            <p:stCondLst>
                              <p:cond delay="1000"/>
                            </p:stCondLst>
                            <p:childTnLst>
                              <p:par>
                                <p:cTn id="9" presetID="22" presetClass="entr" presetSubtype="1" fill="hold" grpId="0" nodeType="afterEffect">
                                  <p:stCondLst>
                                    <p:cond delay="50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up)">
                                      <p:cBhvr>
                                        <p:cTn id="11" dur="1000"/>
                                        <p:tgtEl>
                                          <p:spTgt spid="7">
                                            <p:txEl>
                                              <p:pRg st="1" end="1"/>
                                            </p:txEl>
                                          </p:spTgt>
                                        </p:tgtEl>
                                      </p:cBhvr>
                                    </p:animEffect>
                                  </p:childTnLst>
                                </p:cTn>
                              </p:par>
                            </p:childTnLst>
                          </p:cTn>
                        </p:par>
                        <p:par>
                          <p:cTn id="12" fill="hold">
                            <p:stCondLst>
                              <p:cond delay="2500"/>
                            </p:stCondLst>
                            <p:childTnLst>
                              <p:par>
                                <p:cTn id="13" presetID="22" presetClass="entr" presetSubtype="1" fill="hold" grpId="0" nodeType="afterEffect">
                                  <p:stCondLst>
                                    <p:cond delay="250"/>
                                  </p:stCondLst>
                                  <p:childTnLst>
                                    <p:set>
                                      <p:cBhvr>
                                        <p:cTn id="14" dur="1" fill="hold">
                                          <p:stCondLst>
                                            <p:cond delay="0"/>
                                          </p:stCondLst>
                                        </p:cTn>
                                        <p:tgtEl>
                                          <p:spTgt spid="15"/>
                                        </p:tgtEl>
                                        <p:attrNameLst>
                                          <p:attrName>style.visibility</p:attrName>
                                        </p:attrNameLst>
                                      </p:cBhvr>
                                      <p:to>
                                        <p:strVal val="visible"/>
                                      </p:to>
                                    </p:set>
                                    <p:animEffect transition="in" filter="wipe(up)">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500"/>
                                        <p:tgtEl>
                                          <p:spTgt spid="13"/>
                                        </p:tgtEl>
                                      </p:cBhvr>
                                    </p:animEffect>
                                  </p:childTnLst>
                                </p:cTn>
                              </p:par>
                            </p:childTnLst>
                          </p:cTn>
                        </p:par>
                        <p:par>
                          <p:cTn id="21" fill="hold">
                            <p:stCondLst>
                              <p:cond delay="500"/>
                            </p:stCondLst>
                            <p:childTnLst>
                              <p:par>
                                <p:cTn id="22" presetID="22" presetClass="entr" presetSubtype="8" fill="hold" grpId="0" nodeType="afterEffect">
                                  <p:stCondLst>
                                    <p:cond delay="25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par>
                          <p:cTn id="25" fill="hold">
                            <p:stCondLst>
                              <p:cond delay="1250"/>
                            </p:stCondLst>
                            <p:childTnLst>
                              <p:par>
                                <p:cTn id="26" presetID="22" presetClass="entr" presetSubtype="8" fill="hold" grpId="0" nodeType="afterEffect">
                                  <p:stCondLst>
                                    <p:cond delay="25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2000"/>
                            </p:stCondLst>
                            <p:childTnLst>
                              <p:par>
                                <p:cTn id="30" presetID="22" presetClass="entr" presetSubtype="8" fill="hold" grpId="0" nodeType="afterEffect">
                                  <p:stCondLst>
                                    <p:cond delay="25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par>
                          <p:cTn id="33" fill="hold">
                            <p:stCondLst>
                              <p:cond delay="2750"/>
                            </p:stCondLst>
                            <p:childTnLst>
                              <p:par>
                                <p:cTn id="34" presetID="16" presetClass="entr" presetSubtype="42" fill="hold" grpId="0" nodeType="afterEffect">
                                  <p:stCondLst>
                                    <p:cond delay="250"/>
                                  </p:stCondLst>
                                  <p:childTnLst>
                                    <p:set>
                                      <p:cBhvr>
                                        <p:cTn id="35" dur="1" fill="hold">
                                          <p:stCondLst>
                                            <p:cond delay="0"/>
                                          </p:stCondLst>
                                        </p:cTn>
                                        <p:tgtEl>
                                          <p:spTgt spid="9"/>
                                        </p:tgtEl>
                                        <p:attrNameLst>
                                          <p:attrName>style.visibility</p:attrName>
                                        </p:attrNameLst>
                                      </p:cBhvr>
                                      <p:to>
                                        <p:strVal val="visible"/>
                                      </p:to>
                                    </p:set>
                                    <p:animEffect transition="in" filter="barn(outHorizontal)">
                                      <p:cBhvr>
                                        <p:cTn id="36" dur="500"/>
                                        <p:tgtEl>
                                          <p:spTgt spid="9"/>
                                        </p:tgtEl>
                                      </p:cBhvr>
                                    </p:animEffect>
                                  </p:childTnLst>
                                </p:cTn>
                              </p:par>
                            </p:childTnLst>
                          </p:cTn>
                        </p:par>
                        <p:par>
                          <p:cTn id="37" fill="hold">
                            <p:stCondLst>
                              <p:cond delay="3500"/>
                            </p:stCondLst>
                            <p:childTnLst>
                              <p:par>
                                <p:cTn id="38" presetID="16" presetClass="entr" presetSubtype="42" fill="hold" grpId="0" nodeType="afterEffect">
                                  <p:stCondLst>
                                    <p:cond delay="250"/>
                                  </p:stCondLst>
                                  <p:childTnLst>
                                    <p:set>
                                      <p:cBhvr>
                                        <p:cTn id="39" dur="1" fill="hold">
                                          <p:stCondLst>
                                            <p:cond delay="0"/>
                                          </p:stCondLst>
                                        </p:cTn>
                                        <p:tgtEl>
                                          <p:spTgt spid="12"/>
                                        </p:tgtEl>
                                        <p:attrNameLst>
                                          <p:attrName>style.visibility</p:attrName>
                                        </p:attrNameLst>
                                      </p:cBhvr>
                                      <p:to>
                                        <p:strVal val="visible"/>
                                      </p:to>
                                    </p:set>
                                    <p:animEffect transition="in" filter="barn(outHorizontal)">
                                      <p:cBhvr>
                                        <p:cTn id="40" dur="500"/>
                                        <p:tgtEl>
                                          <p:spTgt spid="12"/>
                                        </p:tgtEl>
                                      </p:cBhvr>
                                    </p:animEffect>
                                  </p:childTnLst>
                                </p:cTn>
                              </p:par>
                            </p:childTnLst>
                          </p:cTn>
                        </p:par>
                        <p:par>
                          <p:cTn id="41" fill="hold">
                            <p:stCondLst>
                              <p:cond delay="4250"/>
                            </p:stCondLst>
                            <p:childTnLst>
                              <p:par>
                                <p:cTn id="42" presetID="22" presetClass="entr" presetSubtype="8" fill="hold" grpId="0" nodeType="after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left)">
                                      <p:cBhvr>
                                        <p:cTn id="44" dur="1000"/>
                                        <p:tgtEl>
                                          <p:spTgt spid="6"/>
                                        </p:tgtEl>
                                      </p:cBhvr>
                                    </p:animEffect>
                                  </p:childTnLst>
                                </p:cTn>
                              </p:par>
                              <p:par>
                                <p:cTn id="45" presetID="42" presetClass="path" presetSubtype="0" accel="50000" decel="50000" fill="hold" grpId="1" nodeType="withEffect">
                                  <p:stCondLst>
                                    <p:cond delay="0"/>
                                  </p:stCondLst>
                                  <p:childTnLst>
                                    <p:animMotion origin="layout" path="M -3.05556E-6 1.96532E-6 L 0.05469 0.13526 " pathEditMode="relative" rAng="0" ptsTypes="AA">
                                      <p:cBhvr>
                                        <p:cTn id="46" dur="2000" fill="hold"/>
                                        <p:tgtEl>
                                          <p:spTgt spid="6"/>
                                        </p:tgtEl>
                                        <p:attrNameLst>
                                          <p:attrName>ppt_x</p:attrName>
                                          <p:attrName>ppt_y</p:attrName>
                                        </p:attrNameLst>
                                      </p:cBhvr>
                                      <p:rCtr x="2726" y="6751"/>
                                    </p:animMotion>
                                  </p:childTnLst>
                                </p:cTn>
                              </p:par>
                              <p:par>
                                <p:cTn id="47" presetID="8" presetClass="emph" presetSubtype="0" fill="hold" grpId="2" nodeType="withEffect">
                                  <p:stCondLst>
                                    <p:cond delay="0"/>
                                  </p:stCondLst>
                                  <p:childTnLst>
                                    <p:animRot by="2100000">
                                      <p:cBhvr>
                                        <p:cTn id="48" dur="2000" fill="hold"/>
                                        <p:tgtEl>
                                          <p:spTgt spid="6"/>
                                        </p:tgtEl>
                                        <p:attrNameLst>
                                          <p:attrName>r</p:attrName>
                                        </p:attrNameLst>
                                      </p:cBhvr>
                                    </p:animRo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1">
                                            <p:txEl>
                                              <p:pRg st="0" end="0"/>
                                            </p:txEl>
                                          </p:spTgt>
                                        </p:tgtEl>
                                        <p:attrNameLst>
                                          <p:attrName>style.visibility</p:attrName>
                                        </p:attrNameLst>
                                      </p:cBhvr>
                                      <p:to>
                                        <p:strVal val="visible"/>
                                      </p:to>
                                    </p:set>
                                    <p:animEffect transition="in" filter="wipe(left)">
                                      <p:cBhvr>
                                        <p:cTn id="53" dur="500"/>
                                        <p:tgtEl>
                                          <p:spTgt spid="11">
                                            <p:txEl>
                                              <p:pRg st="0" end="0"/>
                                            </p:txEl>
                                          </p:spTgt>
                                        </p:tgtEl>
                                      </p:cBhvr>
                                    </p:animEffect>
                                  </p:childTnLst>
                                </p:cTn>
                              </p:par>
                            </p:childTnLst>
                          </p:cTn>
                        </p:par>
                        <p:par>
                          <p:cTn id="54" fill="hold">
                            <p:stCondLst>
                              <p:cond delay="500"/>
                            </p:stCondLst>
                            <p:childTnLst>
                              <p:par>
                                <p:cTn id="55" presetID="22" presetClass="entr" presetSubtype="8" fill="hold" grpId="0" nodeType="afterEffect">
                                  <p:stCondLst>
                                    <p:cond delay="500"/>
                                  </p:stCondLst>
                                  <p:childTnLst>
                                    <p:set>
                                      <p:cBhvr>
                                        <p:cTn id="56" dur="1" fill="hold">
                                          <p:stCondLst>
                                            <p:cond delay="0"/>
                                          </p:stCondLst>
                                        </p:cTn>
                                        <p:tgtEl>
                                          <p:spTgt spid="11">
                                            <p:txEl>
                                              <p:pRg st="1" end="1"/>
                                            </p:txEl>
                                          </p:spTgt>
                                        </p:tgtEl>
                                        <p:attrNameLst>
                                          <p:attrName>style.visibility</p:attrName>
                                        </p:attrNameLst>
                                      </p:cBhvr>
                                      <p:to>
                                        <p:strVal val="visible"/>
                                      </p:to>
                                    </p:set>
                                    <p:animEffect transition="in" filter="wipe(left)">
                                      <p:cBhvr>
                                        <p:cTn id="57" dur="750"/>
                                        <p:tgtEl>
                                          <p:spTgt spid="11">
                                            <p:txEl>
                                              <p:pRg st="1" end="1"/>
                                            </p:txEl>
                                          </p:spTgt>
                                        </p:tgtEl>
                                      </p:cBhvr>
                                    </p:animEffect>
                                  </p:childTnLst>
                                </p:cTn>
                              </p:par>
                            </p:childTnLst>
                          </p:cTn>
                        </p:par>
                        <p:par>
                          <p:cTn id="58" fill="hold">
                            <p:stCondLst>
                              <p:cond delay="1750"/>
                            </p:stCondLst>
                            <p:childTnLst>
                              <p:par>
                                <p:cTn id="59" presetID="27" presetClass="emph" presetSubtype="0" fill="remove" grpId="1" nodeType="afterEffect">
                                  <p:stCondLst>
                                    <p:cond delay="0"/>
                                  </p:stCondLst>
                                  <p:childTnLst>
                                    <p:animClr clrSpc="rgb" dir="cw">
                                      <p:cBhvr override="childStyle">
                                        <p:cTn id="60" dur="375" autoRev="1" fill="remove"/>
                                        <p:tgtEl>
                                          <p:spTgt spid="8"/>
                                        </p:tgtEl>
                                        <p:attrNameLst>
                                          <p:attrName>style.color</p:attrName>
                                        </p:attrNameLst>
                                      </p:cBhvr>
                                      <p:to>
                                        <a:schemeClr val="bg1"/>
                                      </p:to>
                                    </p:animClr>
                                    <p:animClr clrSpc="rgb" dir="cw">
                                      <p:cBhvr>
                                        <p:cTn id="61" dur="375" autoRev="1" fill="remove"/>
                                        <p:tgtEl>
                                          <p:spTgt spid="8"/>
                                        </p:tgtEl>
                                        <p:attrNameLst>
                                          <p:attrName>fillcolor</p:attrName>
                                        </p:attrNameLst>
                                      </p:cBhvr>
                                      <p:to>
                                        <a:schemeClr val="bg1"/>
                                      </p:to>
                                    </p:animClr>
                                    <p:set>
                                      <p:cBhvr>
                                        <p:cTn id="62" dur="375" autoRev="1" fill="remove"/>
                                        <p:tgtEl>
                                          <p:spTgt spid="8"/>
                                        </p:tgtEl>
                                        <p:attrNameLst>
                                          <p:attrName>fill.type</p:attrName>
                                        </p:attrNameLst>
                                      </p:cBhvr>
                                      <p:to>
                                        <p:strVal val="solid"/>
                                      </p:to>
                                    </p:set>
                                    <p:set>
                                      <p:cBhvr>
                                        <p:cTn id="63" dur="375" autoRev="1" fill="remove"/>
                                        <p:tgtEl>
                                          <p:spTgt spid="8"/>
                                        </p:tgtEl>
                                        <p:attrNameLst>
                                          <p:attrName>fill.on</p:attrName>
                                        </p:attrNameLst>
                                      </p:cBhvr>
                                      <p:to>
                                        <p:strVal val="true"/>
                                      </p:to>
                                    </p:se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1">
                                            <p:txEl>
                                              <p:pRg st="2" end="2"/>
                                            </p:txEl>
                                          </p:spTgt>
                                        </p:tgtEl>
                                        <p:attrNameLst>
                                          <p:attrName>style.visibility</p:attrName>
                                        </p:attrNameLst>
                                      </p:cBhvr>
                                      <p:to>
                                        <p:strVal val="visible"/>
                                      </p:to>
                                    </p:set>
                                    <p:animEffect transition="in" filter="wipe(left)">
                                      <p:cBhvr>
                                        <p:cTn id="68" dur="750"/>
                                        <p:tgtEl>
                                          <p:spTgt spid="11">
                                            <p:txEl>
                                              <p:pRg st="2" end="2"/>
                                            </p:txEl>
                                          </p:spTgt>
                                        </p:tgtEl>
                                      </p:cBhvr>
                                    </p:animEffect>
                                  </p:childTnLst>
                                </p:cTn>
                              </p:par>
                            </p:childTnLst>
                          </p:cTn>
                        </p:par>
                        <p:par>
                          <p:cTn id="69" fill="hold">
                            <p:stCondLst>
                              <p:cond delay="750"/>
                            </p:stCondLst>
                            <p:childTnLst>
                              <p:par>
                                <p:cTn id="70" presetID="27" presetClass="emph" presetSubtype="0" fill="remove" grpId="3" nodeType="afterEffect">
                                  <p:stCondLst>
                                    <p:cond delay="0"/>
                                  </p:stCondLst>
                                  <p:childTnLst>
                                    <p:animClr clrSpc="rgb" dir="cw">
                                      <p:cBhvr override="childStyle">
                                        <p:cTn id="71" dur="375" autoRev="1" fill="remove"/>
                                        <p:tgtEl>
                                          <p:spTgt spid="6"/>
                                        </p:tgtEl>
                                        <p:attrNameLst>
                                          <p:attrName>style.color</p:attrName>
                                        </p:attrNameLst>
                                      </p:cBhvr>
                                      <p:to>
                                        <a:schemeClr val="bg1"/>
                                      </p:to>
                                    </p:animClr>
                                    <p:animClr clrSpc="rgb" dir="cw">
                                      <p:cBhvr>
                                        <p:cTn id="72" dur="375" autoRev="1" fill="remove"/>
                                        <p:tgtEl>
                                          <p:spTgt spid="6"/>
                                        </p:tgtEl>
                                        <p:attrNameLst>
                                          <p:attrName>fillcolor</p:attrName>
                                        </p:attrNameLst>
                                      </p:cBhvr>
                                      <p:to>
                                        <a:schemeClr val="bg1"/>
                                      </p:to>
                                    </p:animClr>
                                    <p:set>
                                      <p:cBhvr>
                                        <p:cTn id="73" dur="375" autoRev="1" fill="remove"/>
                                        <p:tgtEl>
                                          <p:spTgt spid="6"/>
                                        </p:tgtEl>
                                        <p:attrNameLst>
                                          <p:attrName>fill.type</p:attrName>
                                        </p:attrNameLst>
                                      </p:cBhvr>
                                      <p:to>
                                        <p:strVal val="solid"/>
                                      </p:to>
                                    </p:set>
                                    <p:set>
                                      <p:cBhvr>
                                        <p:cTn id="74" dur="375" autoRev="1" fill="remove"/>
                                        <p:tgtEl>
                                          <p:spTgt spid="6"/>
                                        </p:tgtEl>
                                        <p:attrNameLst>
                                          <p:attrName>fill.on</p:attrName>
                                        </p:attrNameLst>
                                      </p:cBhvr>
                                      <p:to>
                                        <p:strVal val="true"/>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1" fill="hold" grpId="0" nodeType="clickEffect">
                                  <p:stCondLst>
                                    <p:cond delay="0"/>
                                  </p:stCondLst>
                                  <p:childTnLst>
                                    <p:set>
                                      <p:cBhvr>
                                        <p:cTn id="78" dur="1" fill="hold">
                                          <p:stCondLst>
                                            <p:cond delay="0"/>
                                          </p:stCondLst>
                                        </p:cTn>
                                        <p:tgtEl>
                                          <p:spTgt spid="11">
                                            <p:txEl>
                                              <p:pRg st="3" end="3"/>
                                            </p:txEl>
                                          </p:spTgt>
                                        </p:tgtEl>
                                        <p:attrNameLst>
                                          <p:attrName>style.visibility</p:attrName>
                                        </p:attrNameLst>
                                      </p:cBhvr>
                                      <p:to>
                                        <p:strVal val="visible"/>
                                      </p:to>
                                    </p:set>
                                    <p:animEffect transition="in" filter="wipe(up)">
                                      <p:cBhvr>
                                        <p:cTn id="79" dur="2000"/>
                                        <p:tgtEl>
                                          <p:spTgt spid="11">
                                            <p:txEl>
                                              <p:pRg st="3" end="3"/>
                                            </p:txEl>
                                          </p:spTgt>
                                        </p:tgtEl>
                                      </p:cBhvr>
                                    </p:animEffect>
                                  </p:childTnLst>
                                </p:cTn>
                              </p:par>
                            </p:childTnLst>
                          </p:cTn>
                        </p:par>
                        <p:par>
                          <p:cTn id="80" fill="hold">
                            <p:stCondLst>
                              <p:cond delay="2000"/>
                            </p:stCondLst>
                            <p:childTnLst>
                              <p:par>
                                <p:cTn id="81" presetID="27" presetClass="emph" presetSubtype="0" fill="remove" grpId="4" nodeType="afterEffect">
                                  <p:stCondLst>
                                    <p:cond delay="0"/>
                                  </p:stCondLst>
                                  <p:childTnLst>
                                    <p:animClr clrSpc="rgb" dir="cw">
                                      <p:cBhvr override="childStyle">
                                        <p:cTn id="82" dur="250" autoRev="1" fill="remove"/>
                                        <p:tgtEl>
                                          <p:spTgt spid="6"/>
                                        </p:tgtEl>
                                        <p:attrNameLst>
                                          <p:attrName>style.color</p:attrName>
                                        </p:attrNameLst>
                                      </p:cBhvr>
                                      <p:to>
                                        <a:schemeClr val="bg1"/>
                                      </p:to>
                                    </p:animClr>
                                    <p:animClr clrSpc="rgb" dir="cw">
                                      <p:cBhvr>
                                        <p:cTn id="83" dur="250" autoRev="1" fill="remove"/>
                                        <p:tgtEl>
                                          <p:spTgt spid="6"/>
                                        </p:tgtEl>
                                        <p:attrNameLst>
                                          <p:attrName>fillcolor</p:attrName>
                                        </p:attrNameLst>
                                      </p:cBhvr>
                                      <p:to>
                                        <a:schemeClr val="bg1"/>
                                      </p:to>
                                    </p:animClr>
                                    <p:set>
                                      <p:cBhvr>
                                        <p:cTn id="84" dur="250" autoRev="1" fill="remove"/>
                                        <p:tgtEl>
                                          <p:spTgt spid="6"/>
                                        </p:tgtEl>
                                        <p:attrNameLst>
                                          <p:attrName>fill.type</p:attrName>
                                        </p:attrNameLst>
                                      </p:cBhvr>
                                      <p:to>
                                        <p:strVal val="solid"/>
                                      </p:to>
                                    </p:set>
                                    <p:set>
                                      <p:cBhvr>
                                        <p:cTn id="85" dur="250" autoRev="1" fill="remove"/>
                                        <p:tgtEl>
                                          <p:spTgt spid="6"/>
                                        </p:tgtEl>
                                        <p:attrNameLst>
                                          <p:attrName>fill.on</p:attrName>
                                        </p:attrNameLst>
                                      </p:cBhvr>
                                      <p:to>
                                        <p:strVal val="true"/>
                                      </p:to>
                                    </p:set>
                                  </p:childTnLst>
                                </p:cTn>
                              </p:par>
                            </p:childTnLst>
                          </p:cTn>
                        </p:par>
                        <p:par>
                          <p:cTn id="86" fill="hold">
                            <p:stCondLst>
                              <p:cond delay="2500"/>
                            </p:stCondLst>
                            <p:childTnLst>
                              <p:par>
                                <p:cTn id="87" presetID="10" presetClass="exit" presetSubtype="0" fill="hold" grpId="1" nodeType="afterEffect">
                                  <p:stCondLst>
                                    <p:cond delay="500"/>
                                  </p:stCondLst>
                                  <p:childTnLst>
                                    <p:animEffect transition="out" filter="fade">
                                      <p:cBhvr>
                                        <p:cTn id="88" dur="500"/>
                                        <p:tgtEl>
                                          <p:spTgt spid="15"/>
                                        </p:tgtEl>
                                      </p:cBhvr>
                                    </p:animEffect>
                                    <p:set>
                                      <p:cBhvr>
                                        <p:cTn id="89"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6" grpId="3" uiExpand="1" animBg="1"/>
      <p:bldP spid="6" grpId="4" animBg="1"/>
      <p:bldP spid="7" grpId="0" uiExpand="1" build="p"/>
      <p:bldP spid="8" grpId="0" animBg="1"/>
      <p:bldP spid="8" grpId="1" uiExpand="1" animBg="1"/>
      <p:bldP spid="9" grpId="0" animBg="1"/>
      <p:bldP spid="10" grpId="0" animBg="1"/>
      <p:bldP spid="11" grpId="0" uiExpand="1" build="p"/>
      <p:bldP spid="12" grpId="0" animBg="1"/>
      <p:bldP spid="13" grpId="0" animBg="1"/>
      <p:bldP spid="14" grpId="0" animBg="1"/>
      <p:bldP spid="15" grpId="0" animBg="1"/>
      <p:bldP spid="15" grpId="1"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保証の神話と崩壊</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55</a:t>
            </a:fld>
            <a:endParaRPr kumimoji="1" lang="ja-JP" altLang="en-US"/>
          </a:p>
        </p:txBody>
      </p:sp>
      <p:sp>
        <p:nvSpPr>
          <p:cNvPr id="6" name="円形吹き出し 5"/>
          <p:cNvSpPr/>
          <p:nvPr/>
        </p:nvSpPr>
        <p:spPr>
          <a:xfrm>
            <a:off x="7308304" y="2924944"/>
            <a:ext cx="1512168" cy="720080"/>
          </a:xfrm>
          <a:prstGeom prst="wedgeEllipseCallout">
            <a:avLst>
              <a:gd name="adj1" fmla="val -61958"/>
              <a:gd name="adj2" fmla="val -113529"/>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明らかな矛盾</a:t>
            </a:r>
            <a:endParaRPr kumimoji="1" lang="ja-JP" altLang="en-US" dirty="0"/>
          </a:p>
        </p:txBody>
      </p:sp>
      <p:sp>
        <p:nvSpPr>
          <p:cNvPr id="7" name="円形吹き出し 6"/>
          <p:cNvSpPr/>
          <p:nvPr/>
        </p:nvSpPr>
        <p:spPr>
          <a:xfrm>
            <a:off x="7308304" y="2924944"/>
            <a:ext cx="1512168" cy="720080"/>
          </a:xfrm>
          <a:prstGeom prst="wedgeEllipseCallout">
            <a:avLst>
              <a:gd name="adj1" fmla="val -126956"/>
              <a:gd name="adj2" fmla="val -61556"/>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明らかな矛盾</a:t>
            </a:r>
            <a:endParaRPr kumimoji="1" lang="ja-JP" altLang="en-US" dirty="0"/>
          </a:p>
        </p:txBody>
      </p:sp>
      <p:sp>
        <p:nvSpPr>
          <p:cNvPr id="8" name="コンテンツ プレースホルダー 2"/>
          <p:cNvSpPr txBox="1">
            <a:spLocks/>
          </p:cNvSpPr>
          <p:nvPr/>
        </p:nvSpPr>
        <p:spPr>
          <a:xfrm>
            <a:off x="467544"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dirty="0" smtClean="0"/>
              <a:t>保証「債務」の別個・独立性（通説）</a:t>
            </a:r>
            <a:endParaRPr lang="en-US" altLang="ja-JP" sz="2800" dirty="0" smtClean="0"/>
          </a:p>
          <a:p>
            <a:pPr lvl="1"/>
            <a:r>
              <a:rPr lang="ja-JP" altLang="en-US" sz="2400" dirty="0" smtClean="0"/>
              <a:t>通説は，「保証債務は，主たる債務と</a:t>
            </a:r>
            <a:r>
              <a:rPr lang="ja-JP" altLang="en-US" sz="2400" b="1" dirty="0" smtClean="0">
                <a:solidFill>
                  <a:srgbClr val="FF0000"/>
                </a:solidFill>
              </a:rPr>
              <a:t>別個独立の債務</a:t>
            </a:r>
            <a:r>
              <a:rPr lang="ja-JP" altLang="en-US" sz="2400" dirty="0" smtClean="0"/>
              <a:t>である</a:t>
            </a:r>
            <a:r>
              <a:rPr lang="en-US" altLang="ja-JP" sz="2400" dirty="0" smtClean="0"/>
              <a:t>〔</a:t>
            </a:r>
            <a:r>
              <a:rPr lang="ja-JP" altLang="en-US" sz="2400" dirty="0" smtClean="0"/>
              <a:t>独立性</a:t>
            </a:r>
            <a:r>
              <a:rPr lang="en-US" altLang="ja-JP" sz="2400" dirty="0" smtClean="0"/>
              <a:t>〕</a:t>
            </a:r>
            <a:r>
              <a:rPr lang="ja-JP" altLang="en-US" sz="2400" dirty="0" smtClean="0"/>
              <a:t>が，主たる</a:t>
            </a:r>
            <a:r>
              <a:rPr lang="ja-JP" altLang="en-US" sz="2400" b="1" dirty="0" smtClean="0">
                <a:solidFill>
                  <a:schemeClr val="tx2"/>
                </a:solidFill>
              </a:rPr>
              <a:t>債務に付従する</a:t>
            </a:r>
            <a:r>
              <a:rPr lang="en-US" altLang="ja-JP" sz="2400" dirty="0" smtClean="0"/>
              <a:t>〔</a:t>
            </a:r>
            <a:r>
              <a:rPr lang="ja-JP" altLang="en-US" sz="2400" dirty="0" smtClean="0"/>
              <a:t>付従性</a:t>
            </a:r>
            <a:r>
              <a:rPr lang="en-US" altLang="ja-JP" sz="2400" dirty="0" smtClean="0"/>
              <a:t>〕</a:t>
            </a:r>
            <a:r>
              <a:rPr lang="ja-JP" altLang="en-US" sz="2400" dirty="0" smtClean="0"/>
              <a:t>」と考えている（</a:t>
            </a:r>
            <a:r>
              <a:rPr lang="en-US" altLang="ja-JP" sz="2400" dirty="0" smtClean="0"/>
              <a:t>[</a:t>
            </a:r>
            <a:r>
              <a:rPr lang="ja-JP" altLang="en-US" sz="2400" dirty="0" smtClean="0"/>
              <a:t>於保・債権総論（</a:t>
            </a:r>
            <a:r>
              <a:rPr lang="en-US" altLang="ja-JP" sz="2400" dirty="0" smtClean="0"/>
              <a:t>1972</a:t>
            </a:r>
            <a:r>
              <a:rPr lang="ja-JP" altLang="en-US" sz="2400" dirty="0" smtClean="0"/>
              <a:t>）</a:t>
            </a:r>
            <a:r>
              <a:rPr lang="en-US" altLang="ja-JP" sz="2400" dirty="0" smtClean="0"/>
              <a:t>254</a:t>
            </a:r>
            <a:r>
              <a:rPr lang="ja-JP" altLang="en-US" sz="2400" dirty="0" smtClean="0"/>
              <a:t>頁</a:t>
            </a:r>
            <a:r>
              <a:rPr lang="en-US" altLang="ja-JP" sz="2400" dirty="0" smtClean="0"/>
              <a:t>]</a:t>
            </a:r>
            <a:r>
              <a:rPr lang="ja-JP" altLang="en-US" sz="2400" dirty="0" smtClean="0"/>
              <a:t>）。</a:t>
            </a:r>
            <a:endParaRPr lang="en-US" altLang="ja-JP" sz="2400" dirty="0" smtClean="0"/>
          </a:p>
          <a:p>
            <a:pPr>
              <a:buClr>
                <a:srgbClr val="00B050"/>
              </a:buClr>
              <a:buFont typeface="Wingdings" panose="05000000000000000000" pitchFamily="2" charset="2"/>
              <a:buChar char="u"/>
            </a:pPr>
            <a:r>
              <a:rPr lang="ja-JP" altLang="en-US" sz="2800" dirty="0" smtClean="0"/>
              <a:t>保証は「債務なき責任」である（加賀山説）</a:t>
            </a:r>
            <a:endParaRPr lang="en-US" altLang="ja-JP" sz="2800" dirty="0" smtClean="0"/>
          </a:p>
          <a:p>
            <a:pPr lvl="1">
              <a:buClr>
                <a:srgbClr val="00B050"/>
              </a:buClr>
              <a:buFont typeface="Wingdings" panose="05000000000000000000" pitchFamily="2" charset="2"/>
              <a:buChar char="u"/>
            </a:pPr>
            <a:r>
              <a:rPr lang="ja-JP" altLang="en-US" sz="2400" dirty="0" smtClean="0"/>
              <a:t>主たる債務と保証とは「別個・独立の債務」であると考えると，保証の「付従性」と</a:t>
            </a:r>
            <a:r>
              <a:rPr lang="ja-JP" altLang="en-US" sz="2400" b="1" dirty="0" smtClean="0">
                <a:solidFill>
                  <a:srgbClr val="FF0000"/>
                </a:solidFill>
              </a:rPr>
              <a:t>矛盾</a:t>
            </a:r>
            <a:r>
              <a:rPr lang="ja-JP" altLang="en-US" sz="2400" dirty="0" smtClean="0"/>
              <a:t>する。</a:t>
            </a:r>
            <a:endParaRPr lang="en-US" altLang="ja-JP" sz="2400" dirty="0" smtClean="0"/>
          </a:p>
          <a:p>
            <a:pPr lvl="1">
              <a:buClr>
                <a:srgbClr val="00B050"/>
              </a:buClr>
              <a:buFont typeface="Wingdings" panose="05000000000000000000" pitchFamily="2" charset="2"/>
              <a:buChar char="u"/>
            </a:pPr>
            <a:r>
              <a:rPr lang="ja-JP" altLang="en-US" sz="2400" dirty="0" smtClean="0"/>
              <a:t>保証は，物上保証（「債務なき責任」であることに異論は存在しない）と同じく，主たる債務が履行されないときに，その債務を肩代わりして履行する責任（</a:t>
            </a:r>
            <a:r>
              <a:rPr lang="ja-JP" altLang="en-US" sz="2400" b="1" dirty="0" smtClean="0">
                <a:solidFill>
                  <a:schemeClr val="tx2"/>
                </a:solidFill>
              </a:rPr>
              <a:t>債務なき責任</a:t>
            </a:r>
            <a:r>
              <a:rPr lang="ja-JP" altLang="en-US" sz="2400" dirty="0" smtClean="0"/>
              <a:t>）と考えるべきである。</a:t>
            </a:r>
            <a:endParaRPr lang="en-US" altLang="ja-JP" sz="2400" dirty="0"/>
          </a:p>
        </p:txBody>
      </p:sp>
    </p:spTree>
    <p:extLst>
      <p:ext uri="{BB962C8B-B14F-4D97-AF65-F5344CB8AC3E}">
        <p14:creationId xmlns:p14="http://schemas.microsoft.com/office/powerpoint/2010/main" val="378098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1000"/>
                                        <p:tgtEl>
                                          <p:spTgt spid="8">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up)">
                                      <p:cBhvr>
                                        <p:cTn id="11" dur="1500"/>
                                        <p:tgtEl>
                                          <p:spTgt spid="8">
                                            <p:txEl>
                                              <p:pRg st="1" end="1"/>
                                            </p:txEl>
                                          </p:spTgt>
                                        </p:tgtEl>
                                      </p:cBhvr>
                                    </p:animEffect>
                                  </p:childTnLst>
                                </p:cTn>
                              </p:par>
                            </p:childTnLst>
                          </p:cTn>
                        </p:par>
                        <p:par>
                          <p:cTn id="12" fill="hold">
                            <p:stCondLst>
                              <p:cond delay="3500"/>
                            </p:stCondLst>
                            <p:childTnLst>
                              <p:par>
                                <p:cTn id="13" presetID="22" presetClass="entr" presetSubtype="4"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1000"/>
                                        <p:tgtEl>
                                          <p:spTgt spid="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Effect transition="in" filter="wipe(left)">
                                      <p:cBhvr>
                                        <p:cTn id="23" dur="10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wipe(up)">
                                      <p:cBhvr>
                                        <p:cTn id="28" dur="1000"/>
                                        <p:tgtEl>
                                          <p:spTgt spid="8">
                                            <p:txEl>
                                              <p:pRg st="3" end="3"/>
                                            </p:txEl>
                                          </p:spTgt>
                                        </p:tgtEl>
                                      </p:cBhvr>
                                    </p:animEffect>
                                  </p:childTnLst>
                                </p:cTn>
                              </p:par>
                              <p:par>
                                <p:cTn id="29" presetID="27" presetClass="emph" presetSubtype="0" fill="remove" grpId="1" nodeType="withEffect">
                                  <p:stCondLst>
                                    <p:cond delay="2000"/>
                                  </p:stCondLst>
                                  <p:childTnLst>
                                    <p:animClr clrSpc="rgb" dir="cw">
                                      <p:cBhvr override="childStyle">
                                        <p:cTn id="30" dur="250" autoRev="1" fill="remove"/>
                                        <p:tgtEl>
                                          <p:spTgt spid="6"/>
                                        </p:tgtEl>
                                        <p:attrNameLst>
                                          <p:attrName>style.color</p:attrName>
                                        </p:attrNameLst>
                                      </p:cBhvr>
                                      <p:to>
                                        <a:schemeClr val="bg1"/>
                                      </p:to>
                                    </p:animClr>
                                    <p:animClr clrSpc="rgb" dir="cw">
                                      <p:cBhvr>
                                        <p:cTn id="31" dur="250" autoRev="1" fill="remove"/>
                                        <p:tgtEl>
                                          <p:spTgt spid="6"/>
                                        </p:tgtEl>
                                        <p:attrNameLst>
                                          <p:attrName>fillcolor</p:attrName>
                                        </p:attrNameLst>
                                      </p:cBhvr>
                                      <p:to>
                                        <a:schemeClr val="bg1"/>
                                      </p:to>
                                    </p:animClr>
                                    <p:set>
                                      <p:cBhvr>
                                        <p:cTn id="32" dur="250" autoRev="1" fill="remove"/>
                                        <p:tgtEl>
                                          <p:spTgt spid="6"/>
                                        </p:tgtEl>
                                        <p:attrNameLst>
                                          <p:attrName>fill.type</p:attrName>
                                        </p:attrNameLst>
                                      </p:cBhvr>
                                      <p:to>
                                        <p:strVal val="solid"/>
                                      </p:to>
                                    </p:set>
                                    <p:set>
                                      <p:cBhvr>
                                        <p:cTn id="33" dur="250" autoRev="1" fill="remove"/>
                                        <p:tgtEl>
                                          <p:spTgt spid="6"/>
                                        </p:tgtEl>
                                        <p:attrNameLst>
                                          <p:attrName>fill.on</p:attrName>
                                        </p:attrNameLst>
                                      </p:cBhvr>
                                      <p:to>
                                        <p:strVal val="true"/>
                                      </p:to>
                                    </p:set>
                                  </p:childTnLst>
                                </p:cTn>
                              </p:par>
                              <p:par>
                                <p:cTn id="34" presetID="27" presetClass="emph" presetSubtype="0" fill="remove" grpId="1" nodeType="withEffect">
                                  <p:stCondLst>
                                    <p:cond delay="2250"/>
                                  </p:stCondLst>
                                  <p:childTnLst>
                                    <p:animClr clrSpc="rgb" dir="cw">
                                      <p:cBhvr override="childStyle">
                                        <p:cTn id="35" dur="250" autoRev="1" fill="remove"/>
                                        <p:tgtEl>
                                          <p:spTgt spid="7"/>
                                        </p:tgtEl>
                                        <p:attrNameLst>
                                          <p:attrName>style.color</p:attrName>
                                        </p:attrNameLst>
                                      </p:cBhvr>
                                      <p:to>
                                        <a:schemeClr val="bg1"/>
                                      </p:to>
                                    </p:animClr>
                                    <p:animClr clrSpc="rgb" dir="cw">
                                      <p:cBhvr>
                                        <p:cTn id="36" dur="250" autoRev="1" fill="remove"/>
                                        <p:tgtEl>
                                          <p:spTgt spid="7"/>
                                        </p:tgtEl>
                                        <p:attrNameLst>
                                          <p:attrName>fillcolor</p:attrName>
                                        </p:attrNameLst>
                                      </p:cBhvr>
                                      <p:to>
                                        <a:schemeClr val="bg1"/>
                                      </p:to>
                                    </p:animClr>
                                    <p:set>
                                      <p:cBhvr>
                                        <p:cTn id="37" dur="250" autoRev="1" fill="remove"/>
                                        <p:tgtEl>
                                          <p:spTgt spid="7"/>
                                        </p:tgtEl>
                                        <p:attrNameLst>
                                          <p:attrName>fill.type</p:attrName>
                                        </p:attrNameLst>
                                      </p:cBhvr>
                                      <p:to>
                                        <p:strVal val="solid"/>
                                      </p:to>
                                    </p:set>
                                    <p:set>
                                      <p:cBhvr>
                                        <p:cTn id="38" dur="250" autoRev="1" fill="remove"/>
                                        <p:tgtEl>
                                          <p:spTgt spid="7"/>
                                        </p:tgtEl>
                                        <p:attrNameLst>
                                          <p:attrName>fill.on</p:attrName>
                                        </p:attrNameLst>
                                      </p:cBhvr>
                                      <p:to>
                                        <p:strVal val="tru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8">
                                            <p:txEl>
                                              <p:pRg st="4" end="4"/>
                                            </p:txEl>
                                          </p:spTgt>
                                        </p:tgtEl>
                                        <p:attrNameLst>
                                          <p:attrName>style.visibility</p:attrName>
                                        </p:attrNameLst>
                                      </p:cBhvr>
                                      <p:to>
                                        <p:strVal val="visible"/>
                                      </p:to>
                                    </p:set>
                                    <p:animEffect transition="in" filter="wipe(up)">
                                      <p:cBhvr>
                                        <p:cTn id="43" dur="1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animBg="1"/>
      <p:bldP spid="6" grpId="1" uiExpand="1" animBg="1"/>
      <p:bldP spid="7" grpId="0" uiExpand="1" animBg="1"/>
      <p:bldP spid="7" grpId="1" uiExpand="1" animBg="1"/>
      <p:bldP spid="8"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債務と保証との決定的な違い</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56</a:t>
            </a:fld>
            <a:endParaRPr kumimoji="1" lang="ja-JP" altLang="en-US"/>
          </a:p>
        </p:txBody>
      </p:sp>
      <p:sp>
        <p:nvSpPr>
          <p:cNvPr id="6" name="上矢印 5"/>
          <p:cNvSpPr/>
          <p:nvPr/>
        </p:nvSpPr>
        <p:spPr>
          <a:xfrm rot="1236452">
            <a:off x="2642843" y="3658696"/>
            <a:ext cx="954254" cy="896835"/>
          </a:xfrm>
          <a:prstGeom prst="upArrow">
            <a:avLst/>
          </a:prstGeom>
          <a:ln>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0</a:t>
            </a:r>
            <a:r>
              <a:rPr lang="ja-JP" altLang="en-US" sz="1050" dirty="0" smtClean="0"/>
              <a:t>円</a:t>
            </a:r>
            <a:endParaRPr lang="ja-JP" altLang="en-US" sz="1050" dirty="0"/>
          </a:p>
        </p:txBody>
      </p:sp>
      <p:sp>
        <p:nvSpPr>
          <p:cNvPr id="7" name="上矢印 6"/>
          <p:cNvSpPr/>
          <p:nvPr/>
        </p:nvSpPr>
        <p:spPr>
          <a:xfrm rot="20251076">
            <a:off x="1311100" y="3624542"/>
            <a:ext cx="963095" cy="911437"/>
          </a:xfrm>
          <a:prstGeom prst="upArrow">
            <a:avLst/>
          </a:prstGeom>
          <a:solidFill>
            <a:schemeClr val="bg1"/>
          </a:solidFill>
          <a:ln w="19050">
            <a:solidFill>
              <a:schemeClr val="bg2">
                <a:lumMod val="25000"/>
              </a:schemeClr>
            </a:solidFill>
            <a:prstDash val="sysDash"/>
          </a:ln>
        </p:spPr>
        <p:style>
          <a:lnRef idx="1">
            <a:schemeClr val="dk1"/>
          </a:lnRef>
          <a:fillRef idx="2">
            <a:schemeClr val="dk1"/>
          </a:fillRef>
          <a:effectRef idx="1">
            <a:schemeClr val="dk1"/>
          </a:effectRef>
          <a:fontRef idx="minor">
            <a:schemeClr val="dk1"/>
          </a:fontRef>
        </p:style>
        <p:txBody>
          <a:bodyPr rtlCol="0" anchor="ctr"/>
          <a:lstStyle/>
          <a:p>
            <a:pPr algn="ctr"/>
            <a:r>
              <a:rPr lang="en-US" altLang="ja-JP" sz="1050" dirty="0" smtClean="0"/>
              <a:t>0</a:t>
            </a:r>
            <a:r>
              <a:rPr kumimoji="1" lang="ja-JP" altLang="en-US" sz="1050" dirty="0" smtClean="0"/>
              <a:t>円</a:t>
            </a:r>
            <a:endParaRPr kumimoji="1" lang="ja-JP" altLang="en-US" sz="1050" dirty="0"/>
          </a:p>
        </p:txBody>
      </p:sp>
      <p:sp>
        <p:nvSpPr>
          <p:cNvPr id="8" name="左矢印 7"/>
          <p:cNvSpPr/>
          <p:nvPr/>
        </p:nvSpPr>
        <p:spPr>
          <a:xfrm>
            <a:off x="6228184" y="2276872"/>
            <a:ext cx="1144496" cy="936104"/>
          </a:xfrm>
          <a:prstGeom prst="lef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1200" dirty="0" smtClean="0"/>
              <a:t>1000</a:t>
            </a:r>
            <a:r>
              <a:rPr kumimoji="1" lang="ja-JP" altLang="en-US" sz="1200" dirty="0" smtClean="0"/>
              <a:t>万円</a:t>
            </a:r>
            <a:endParaRPr kumimoji="1" lang="ja-JP" altLang="en-US" sz="1200" dirty="0"/>
          </a:p>
        </p:txBody>
      </p:sp>
      <p:sp>
        <p:nvSpPr>
          <p:cNvPr id="9" name="テキスト プレースホルダー 6"/>
          <p:cNvSpPr txBox="1">
            <a:spLocks/>
          </p:cNvSpPr>
          <p:nvPr/>
        </p:nvSpPr>
        <p:spPr>
          <a:xfrm>
            <a:off x="674628" y="1463105"/>
            <a:ext cx="3249300" cy="453727"/>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mtClean="0"/>
              <a:t>債務者が弁済した場合</a:t>
            </a:r>
            <a:endParaRPr lang="ja-JP" altLang="en-US" dirty="0"/>
          </a:p>
        </p:txBody>
      </p:sp>
      <p:sp>
        <p:nvSpPr>
          <p:cNvPr id="10" name="テキスト プレースホルダー 8"/>
          <p:cNvSpPr txBox="1">
            <a:spLocks/>
          </p:cNvSpPr>
          <p:nvPr/>
        </p:nvSpPr>
        <p:spPr>
          <a:xfrm>
            <a:off x="5004048" y="1463105"/>
            <a:ext cx="3250576" cy="453727"/>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mtClean="0"/>
              <a:t>保証人が弁済した場合</a:t>
            </a:r>
            <a:endParaRPr lang="ja-JP" altLang="en-US" dirty="0"/>
          </a:p>
        </p:txBody>
      </p:sp>
      <p:sp>
        <p:nvSpPr>
          <p:cNvPr id="11" name="正方形/長方形 10"/>
          <p:cNvSpPr/>
          <p:nvPr/>
        </p:nvSpPr>
        <p:spPr>
          <a:xfrm>
            <a:off x="755576" y="1916832"/>
            <a:ext cx="1152128" cy="1720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12" name="正方形/長方形 11"/>
          <p:cNvSpPr/>
          <p:nvPr/>
        </p:nvSpPr>
        <p:spPr>
          <a:xfrm>
            <a:off x="2987824" y="1920528"/>
            <a:ext cx="1152128" cy="1720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
        <p:nvSpPr>
          <p:cNvPr id="13" name="上矢印 12"/>
          <p:cNvSpPr/>
          <p:nvPr/>
        </p:nvSpPr>
        <p:spPr>
          <a:xfrm rot="20251076">
            <a:off x="1320210" y="3628342"/>
            <a:ext cx="963095" cy="911437"/>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smtClean="0"/>
              <a:t>10</a:t>
            </a:r>
            <a:r>
              <a:rPr lang="en-US" altLang="ja-JP" sz="1050" dirty="0" smtClean="0"/>
              <a:t>00</a:t>
            </a:r>
            <a:r>
              <a:rPr lang="ja-JP" altLang="en-US" sz="1050" dirty="0" smtClean="0"/>
              <a:t>万</a:t>
            </a:r>
            <a:r>
              <a:rPr kumimoji="1" lang="ja-JP" altLang="en-US" sz="1050" dirty="0" smtClean="0"/>
              <a:t>円</a:t>
            </a:r>
            <a:endParaRPr kumimoji="1" lang="ja-JP" altLang="en-US" sz="1050" dirty="0"/>
          </a:p>
        </p:txBody>
      </p:sp>
      <p:sp>
        <p:nvSpPr>
          <p:cNvPr id="14" name="上矢印 13"/>
          <p:cNvSpPr/>
          <p:nvPr/>
        </p:nvSpPr>
        <p:spPr>
          <a:xfrm rot="1236452">
            <a:off x="2642842" y="3646078"/>
            <a:ext cx="954254" cy="896835"/>
          </a:xfrm>
          <a:prstGeom prst="up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1000</a:t>
            </a:r>
            <a:r>
              <a:rPr lang="ja-JP" altLang="en-US" sz="1050" dirty="0" smtClean="0"/>
              <a:t>万円</a:t>
            </a:r>
            <a:endParaRPr lang="ja-JP" altLang="en-US" sz="1050" dirty="0"/>
          </a:p>
        </p:txBody>
      </p:sp>
      <p:sp>
        <p:nvSpPr>
          <p:cNvPr id="15" name="円弧 14"/>
          <p:cNvSpPr/>
          <p:nvPr/>
        </p:nvSpPr>
        <p:spPr>
          <a:xfrm rot="20105029">
            <a:off x="1101175" y="3576307"/>
            <a:ext cx="557889" cy="1303621"/>
          </a:xfrm>
          <a:prstGeom prst="arc">
            <a:avLst>
              <a:gd name="adj1" fmla="val 5909240"/>
              <a:gd name="adj2" fmla="val 15814865"/>
            </a:avLst>
          </a:prstGeom>
          <a:ln w="44450">
            <a:solidFill>
              <a:schemeClr val="accent6">
                <a:lumMod val="75000"/>
              </a:schemeClr>
            </a:solidFill>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円弧 15"/>
          <p:cNvSpPr/>
          <p:nvPr/>
        </p:nvSpPr>
        <p:spPr>
          <a:xfrm rot="1194015">
            <a:off x="7541351" y="3641221"/>
            <a:ext cx="557889" cy="1154050"/>
          </a:xfrm>
          <a:prstGeom prst="arc">
            <a:avLst>
              <a:gd name="adj1" fmla="val 16410053"/>
              <a:gd name="adj2" fmla="val 5682955"/>
            </a:avLst>
          </a:prstGeom>
          <a:ln w="44450">
            <a:solidFill>
              <a:schemeClr val="accent6">
                <a:lumMod val="75000"/>
              </a:schemeClr>
            </a:solidFill>
            <a:prstDash val="sysDot"/>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正方形/長方形 16"/>
          <p:cNvSpPr/>
          <p:nvPr/>
        </p:nvSpPr>
        <p:spPr>
          <a:xfrm>
            <a:off x="5004048" y="1920528"/>
            <a:ext cx="1152128" cy="1720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18" name="上矢印 17"/>
          <p:cNvSpPr/>
          <p:nvPr/>
        </p:nvSpPr>
        <p:spPr>
          <a:xfrm rot="20251076">
            <a:off x="5532824" y="3606976"/>
            <a:ext cx="963095" cy="911437"/>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smtClean="0"/>
              <a:t>10</a:t>
            </a:r>
            <a:r>
              <a:rPr lang="en-US" altLang="ja-JP" sz="1050" dirty="0" smtClean="0"/>
              <a:t>00</a:t>
            </a:r>
            <a:r>
              <a:rPr lang="ja-JP" altLang="en-US" sz="1050" dirty="0" smtClean="0"/>
              <a:t>万</a:t>
            </a:r>
            <a:r>
              <a:rPr kumimoji="1" lang="ja-JP" altLang="en-US" sz="1050" dirty="0" smtClean="0"/>
              <a:t>円</a:t>
            </a:r>
            <a:endParaRPr kumimoji="1" lang="ja-JP" altLang="en-US" sz="1050" dirty="0"/>
          </a:p>
        </p:txBody>
      </p:sp>
      <p:sp>
        <p:nvSpPr>
          <p:cNvPr id="19" name="上矢印 18"/>
          <p:cNvSpPr/>
          <p:nvPr/>
        </p:nvSpPr>
        <p:spPr>
          <a:xfrm rot="1236452">
            <a:off x="6891314" y="3631845"/>
            <a:ext cx="954254" cy="896835"/>
          </a:xfrm>
          <a:prstGeom prst="up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1000</a:t>
            </a:r>
            <a:r>
              <a:rPr lang="ja-JP" altLang="en-US" sz="1050" dirty="0" smtClean="0"/>
              <a:t>万円</a:t>
            </a:r>
            <a:endParaRPr lang="ja-JP" altLang="en-US" sz="1050" dirty="0"/>
          </a:p>
        </p:txBody>
      </p:sp>
      <p:sp>
        <p:nvSpPr>
          <p:cNvPr id="20" name="テキスト ボックス 19"/>
          <p:cNvSpPr txBox="1"/>
          <p:nvPr/>
        </p:nvSpPr>
        <p:spPr>
          <a:xfrm>
            <a:off x="539552" y="4582869"/>
            <a:ext cx="648072" cy="646331"/>
          </a:xfrm>
          <a:prstGeom prst="rect">
            <a:avLst/>
          </a:prstGeom>
          <a:noFill/>
        </p:spPr>
        <p:txBody>
          <a:bodyPr wrap="square" rtlCol="0">
            <a:spAutoFit/>
          </a:bodyPr>
          <a:lstStyle/>
          <a:p>
            <a:r>
              <a:rPr kumimoji="1" lang="ja-JP" altLang="en-US" dirty="0" smtClean="0"/>
              <a:t>全額弁済</a:t>
            </a:r>
            <a:endParaRPr kumimoji="1" lang="ja-JP" altLang="en-US" dirty="0"/>
          </a:p>
        </p:txBody>
      </p:sp>
      <p:sp>
        <p:nvSpPr>
          <p:cNvPr id="21" name="テキスト ボックス 20"/>
          <p:cNvSpPr txBox="1"/>
          <p:nvPr/>
        </p:nvSpPr>
        <p:spPr>
          <a:xfrm>
            <a:off x="7956376" y="4582869"/>
            <a:ext cx="648072" cy="646331"/>
          </a:xfrm>
          <a:prstGeom prst="rect">
            <a:avLst/>
          </a:prstGeom>
          <a:noFill/>
        </p:spPr>
        <p:txBody>
          <a:bodyPr wrap="square" rtlCol="0">
            <a:spAutoFit/>
          </a:bodyPr>
          <a:lstStyle/>
          <a:p>
            <a:r>
              <a:rPr lang="ja-JP" altLang="en-US" dirty="0"/>
              <a:t>全額</a:t>
            </a:r>
            <a:r>
              <a:rPr kumimoji="1" lang="ja-JP" altLang="en-US" dirty="0" smtClean="0"/>
              <a:t>弁済</a:t>
            </a:r>
            <a:endParaRPr kumimoji="1" lang="ja-JP" altLang="en-US" dirty="0"/>
          </a:p>
        </p:txBody>
      </p:sp>
      <p:sp>
        <p:nvSpPr>
          <p:cNvPr id="22" name="テキスト プレースホルダー 6"/>
          <p:cNvSpPr txBox="1">
            <a:spLocks/>
          </p:cNvSpPr>
          <p:nvPr/>
        </p:nvSpPr>
        <p:spPr>
          <a:xfrm>
            <a:off x="827584" y="5229200"/>
            <a:ext cx="3249300"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b="1" dirty="0" smtClean="0"/>
              <a:t>債務は消滅</a:t>
            </a:r>
            <a:r>
              <a:rPr lang="ja-JP" altLang="en-US" sz="1800" dirty="0" smtClean="0"/>
              <a:t>し，保証</a:t>
            </a:r>
            <a:r>
              <a:rPr lang="ja-JP" altLang="en-US" sz="1800" b="1" dirty="0" smtClean="0"/>
              <a:t>責任も</a:t>
            </a:r>
            <a:endParaRPr lang="en-US" altLang="ja-JP" sz="1800" b="1" dirty="0" smtClean="0"/>
          </a:p>
          <a:p>
            <a:pPr marL="0" indent="0" algn="ctr">
              <a:buNone/>
            </a:pPr>
            <a:r>
              <a:rPr lang="ja-JP" altLang="en-US" sz="1800" dirty="0" smtClean="0">
                <a:hlinkClick r:id="" action="ppaction://noaction"/>
              </a:rPr>
              <a:t>付従性</a:t>
            </a:r>
            <a:r>
              <a:rPr lang="ja-JP" altLang="en-US" sz="1800" dirty="0" smtClean="0"/>
              <a:t>によって</a:t>
            </a:r>
            <a:r>
              <a:rPr lang="ja-JP" altLang="en-US" sz="1800" b="1" dirty="0" smtClean="0"/>
              <a:t>消滅する</a:t>
            </a:r>
            <a:r>
              <a:rPr lang="ja-JP" altLang="en-US" sz="1800" dirty="0" smtClean="0"/>
              <a:t>。</a:t>
            </a:r>
            <a:endParaRPr lang="en-US" altLang="ja-JP" sz="1800" dirty="0" smtClean="0"/>
          </a:p>
          <a:p>
            <a:pPr marL="0" indent="0" algn="ctr">
              <a:buNone/>
            </a:pPr>
            <a:r>
              <a:rPr lang="ja-JP" altLang="en-US" sz="1800" dirty="0" smtClean="0"/>
              <a:t>（</a:t>
            </a:r>
            <a:r>
              <a:rPr lang="ja-JP" altLang="en-US" sz="1800" b="1" dirty="0" smtClean="0"/>
              <a:t>求償権は</a:t>
            </a:r>
            <a:r>
              <a:rPr lang="ja-JP" altLang="en-US" sz="1800" b="1" dirty="0"/>
              <a:t>発生</a:t>
            </a:r>
            <a:r>
              <a:rPr lang="ja-JP" altLang="en-US" sz="1800" b="1" dirty="0" smtClean="0"/>
              <a:t>しない</a:t>
            </a:r>
            <a:r>
              <a:rPr lang="ja-JP" altLang="en-US" sz="1800" dirty="0" smtClean="0"/>
              <a:t>）</a:t>
            </a:r>
            <a:endParaRPr lang="en-US" altLang="ja-JP" sz="1800" dirty="0" smtClean="0"/>
          </a:p>
          <a:p>
            <a:pPr marL="0" indent="0" algn="ctr">
              <a:buNone/>
            </a:pPr>
            <a:endParaRPr lang="en-US" altLang="ja-JP" sz="1800" dirty="0" smtClean="0"/>
          </a:p>
          <a:p>
            <a:pPr marL="0" indent="0" algn="ctr">
              <a:buNone/>
            </a:pPr>
            <a:endParaRPr lang="ja-JP" altLang="en-US" sz="1800" dirty="0"/>
          </a:p>
        </p:txBody>
      </p:sp>
      <p:sp>
        <p:nvSpPr>
          <p:cNvPr id="23" name="テキスト プレースホルダー 8"/>
          <p:cNvSpPr txBox="1">
            <a:spLocks/>
          </p:cNvSpPr>
          <p:nvPr/>
        </p:nvSpPr>
        <p:spPr>
          <a:xfrm>
            <a:off x="4356532" y="5229200"/>
            <a:ext cx="4536504"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dirty="0" smtClean="0"/>
              <a:t>保証人の求償権を確保するために，</a:t>
            </a:r>
            <a:endParaRPr lang="en-US" altLang="ja-JP" sz="1800" dirty="0" smtClean="0"/>
          </a:p>
          <a:p>
            <a:pPr marL="0" indent="0" algn="ctr">
              <a:buNone/>
            </a:pPr>
            <a:r>
              <a:rPr lang="ja-JP" altLang="en-US" sz="1800" b="1" dirty="0"/>
              <a:t>債務は消滅せず</a:t>
            </a:r>
            <a:r>
              <a:rPr lang="ja-JP" altLang="en-US" sz="1800" dirty="0" smtClean="0"/>
              <a:t>，保証人へと法定移転する。</a:t>
            </a:r>
            <a:endParaRPr lang="en-US" altLang="ja-JP" sz="1800" dirty="0" smtClean="0"/>
          </a:p>
          <a:p>
            <a:pPr marL="0" indent="0" algn="ctr">
              <a:buNone/>
            </a:pPr>
            <a:r>
              <a:rPr lang="ja-JP" altLang="en-US" sz="1800" dirty="0" smtClean="0"/>
              <a:t>（</a:t>
            </a:r>
            <a:r>
              <a:rPr lang="ja-JP" altLang="en-US" sz="1800" b="1" dirty="0" smtClean="0"/>
              <a:t>求償権が</a:t>
            </a:r>
            <a:r>
              <a:rPr lang="ja-JP" altLang="en-US" sz="1800" b="1" dirty="0"/>
              <a:t>発生</a:t>
            </a:r>
            <a:r>
              <a:rPr lang="ja-JP" altLang="en-US" sz="1800" b="1" dirty="0" smtClean="0"/>
              <a:t>する</a:t>
            </a:r>
            <a:r>
              <a:rPr lang="ja-JP" altLang="en-US" sz="1800" dirty="0" smtClean="0"/>
              <a:t>）</a:t>
            </a:r>
            <a:endParaRPr lang="ja-JP" altLang="en-US" sz="1800" dirty="0"/>
          </a:p>
        </p:txBody>
      </p:sp>
      <p:sp>
        <p:nvSpPr>
          <p:cNvPr id="24" name="左矢印 23"/>
          <p:cNvSpPr/>
          <p:nvPr/>
        </p:nvSpPr>
        <p:spPr>
          <a:xfrm>
            <a:off x="6163808" y="2276872"/>
            <a:ext cx="1144496" cy="936104"/>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200" dirty="0" smtClean="0"/>
              <a:t>1000</a:t>
            </a:r>
            <a:r>
              <a:rPr kumimoji="1" lang="ja-JP" altLang="en-US" sz="1200" dirty="0" smtClean="0"/>
              <a:t>万円</a:t>
            </a:r>
            <a:endParaRPr kumimoji="1" lang="ja-JP" altLang="en-US" sz="1200" dirty="0"/>
          </a:p>
        </p:txBody>
      </p:sp>
      <p:sp>
        <p:nvSpPr>
          <p:cNvPr id="25" name="正方形/長方形 24"/>
          <p:cNvSpPr/>
          <p:nvPr/>
        </p:nvSpPr>
        <p:spPr>
          <a:xfrm>
            <a:off x="7308304" y="1924224"/>
            <a:ext cx="1152128" cy="1720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
        <p:nvSpPr>
          <p:cNvPr id="26" name="円/楕円 25"/>
          <p:cNvSpPr/>
          <p:nvPr/>
        </p:nvSpPr>
        <p:spPr>
          <a:xfrm>
            <a:off x="1547664" y="4448200"/>
            <a:ext cx="1800200"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27" name="円/楕円 26"/>
          <p:cNvSpPr/>
          <p:nvPr/>
        </p:nvSpPr>
        <p:spPr>
          <a:xfrm>
            <a:off x="5796136" y="4451896"/>
            <a:ext cx="1800200"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28" name="テキスト ボックス 27"/>
          <p:cNvSpPr txBox="1"/>
          <p:nvPr/>
        </p:nvSpPr>
        <p:spPr>
          <a:xfrm>
            <a:off x="4499992" y="3668831"/>
            <a:ext cx="4248472" cy="830997"/>
          </a:xfrm>
          <a:prstGeom prst="rect">
            <a:avLst/>
          </a:prstGeom>
          <a:noFill/>
        </p:spPr>
        <p:txBody>
          <a:bodyPr wrap="square" rtlCol="0">
            <a:spAutoFit/>
          </a:bodyPr>
          <a:lstStyle/>
          <a:p>
            <a:r>
              <a:rPr lang="ja-JP" altLang="en-US" sz="1600" b="1" dirty="0">
                <a:solidFill>
                  <a:schemeClr val="tx2"/>
                </a:solidFill>
              </a:rPr>
              <a:t>第</a:t>
            </a:r>
            <a:r>
              <a:rPr lang="en-US" altLang="ja-JP" sz="1600" b="1" dirty="0">
                <a:solidFill>
                  <a:schemeClr val="tx2"/>
                </a:solidFill>
              </a:rPr>
              <a:t>500</a:t>
            </a:r>
            <a:r>
              <a:rPr lang="ja-JP" altLang="en-US" sz="1600" b="1" dirty="0">
                <a:solidFill>
                  <a:schemeClr val="tx2"/>
                </a:solidFill>
              </a:rPr>
              <a:t>条（法定代位）</a:t>
            </a:r>
          </a:p>
          <a:p>
            <a:r>
              <a:rPr lang="ja-JP" altLang="en-US" sz="1600" dirty="0">
                <a:solidFill>
                  <a:schemeClr val="tx2"/>
                </a:solidFill>
              </a:rPr>
              <a:t>弁済をするについて正当な利益を有する者は，弁済によって当然に債権者に代位する。</a:t>
            </a:r>
            <a:endParaRPr kumimoji="1" lang="ja-JP" altLang="en-US" sz="1600" dirty="0">
              <a:solidFill>
                <a:schemeClr val="tx2"/>
              </a:solidFill>
            </a:endParaRPr>
          </a:p>
        </p:txBody>
      </p:sp>
      <p:sp>
        <p:nvSpPr>
          <p:cNvPr id="29" name="正方形/長方形 28"/>
          <p:cNvSpPr/>
          <p:nvPr/>
        </p:nvSpPr>
        <p:spPr>
          <a:xfrm>
            <a:off x="774181" y="1913783"/>
            <a:ext cx="1152128" cy="1755048"/>
          </a:xfrm>
          <a:prstGeom prst="rect">
            <a:avLst/>
          </a:prstGeom>
          <a:ln>
            <a:solidFill>
              <a:schemeClr val="tx1">
                <a:lumMod val="50000"/>
                <a:lumOff val="50000"/>
              </a:schemeClr>
            </a:solidFill>
            <a:prstDash val="sysDot"/>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30" name="正方形/長方形 29"/>
          <p:cNvSpPr/>
          <p:nvPr/>
        </p:nvSpPr>
        <p:spPr>
          <a:xfrm>
            <a:off x="2987824" y="1913783"/>
            <a:ext cx="1152128" cy="1755048"/>
          </a:xfrm>
          <a:prstGeom prst="rect">
            <a:avLst/>
          </a:prstGeom>
          <a:ln>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Tree>
    <p:extLst>
      <p:ext uri="{BB962C8B-B14F-4D97-AF65-F5344CB8AC3E}">
        <p14:creationId xmlns:p14="http://schemas.microsoft.com/office/powerpoint/2010/main" val="40142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50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par>
                          <p:cTn id="8" fill="hold">
                            <p:stCondLst>
                              <p:cond delay="1000"/>
                            </p:stCondLst>
                            <p:childTnLst>
                              <p:par>
                                <p:cTn id="9" presetID="22" presetClass="entr" presetSubtype="4" fill="hold" grpId="0" nodeType="afterEffect">
                                  <p:stCondLst>
                                    <p:cond delay="250"/>
                                  </p:stCondLst>
                                  <p:childTnLst>
                                    <p:set>
                                      <p:cBhvr>
                                        <p:cTn id="10" dur="1" fill="hold">
                                          <p:stCondLst>
                                            <p:cond delay="0"/>
                                          </p:stCondLst>
                                        </p:cTn>
                                        <p:tgtEl>
                                          <p:spTgt spid="26"/>
                                        </p:tgtEl>
                                        <p:attrNameLst>
                                          <p:attrName>style.visibility</p:attrName>
                                        </p:attrNameLst>
                                      </p:cBhvr>
                                      <p:to>
                                        <p:strVal val="visible"/>
                                      </p:to>
                                    </p:set>
                                    <p:animEffect transition="in" filter="wipe(down)">
                                      <p:cBhvr>
                                        <p:cTn id="11" dur="500"/>
                                        <p:tgtEl>
                                          <p:spTgt spid="26"/>
                                        </p:tgtEl>
                                      </p:cBhvr>
                                    </p:animEffect>
                                  </p:childTnLst>
                                </p:cTn>
                              </p:par>
                            </p:childTnLst>
                          </p:cTn>
                        </p:par>
                        <p:par>
                          <p:cTn id="12" fill="hold">
                            <p:stCondLst>
                              <p:cond delay="1750"/>
                            </p:stCondLst>
                            <p:childTnLst>
                              <p:par>
                                <p:cTn id="13" presetID="22" presetClass="entr" presetSubtype="4"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par>
                          <p:cTn id="16" fill="hold">
                            <p:stCondLst>
                              <p:cond delay="2250"/>
                            </p:stCondLst>
                            <p:childTnLst>
                              <p:par>
                                <p:cTn id="17" presetID="22" presetClass="entr" presetSubtype="4"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par>
                          <p:cTn id="20" fill="hold">
                            <p:stCondLst>
                              <p:cond delay="2750"/>
                            </p:stCondLst>
                            <p:childTnLst>
                              <p:par>
                                <p:cTn id="21" presetID="22" presetClass="entr" presetSubtype="4"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childTnLst>
                          </p:cTn>
                        </p:par>
                        <p:par>
                          <p:cTn id="24" fill="hold">
                            <p:stCondLst>
                              <p:cond delay="3250"/>
                            </p:stCondLst>
                            <p:childTnLst>
                              <p:par>
                                <p:cTn id="25" presetID="22" presetClass="entr" presetSubtype="4"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up)">
                                      <p:cBhvr>
                                        <p:cTn id="32" dur="500"/>
                                        <p:tgtEl>
                                          <p:spTgt spid="15"/>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left)">
                                      <p:cBhvr>
                                        <p:cTn id="35" dur="500"/>
                                        <p:tgtEl>
                                          <p:spTgt spid="20"/>
                                        </p:tgtEl>
                                      </p:cBhvr>
                                    </p:animEffect>
                                  </p:childTnLst>
                                </p:cTn>
                              </p:par>
                            </p:childTnLst>
                          </p:cTn>
                        </p:par>
                        <p:par>
                          <p:cTn id="36" fill="hold">
                            <p:stCondLst>
                              <p:cond delay="500"/>
                            </p:stCondLst>
                            <p:childTnLst>
                              <p:par>
                                <p:cTn id="37" presetID="42" presetClass="exit" presetSubtype="0" fill="hold" grpId="1" nodeType="afterEffect">
                                  <p:stCondLst>
                                    <p:cond delay="250"/>
                                  </p:stCondLst>
                                  <p:childTnLst>
                                    <p:animEffect transition="out" filter="fade">
                                      <p:cBhvr>
                                        <p:cTn id="38" dur="500"/>
                                        <p:tgtEl>
                                          <p:spTgt spid="11"/>
                                        </p:tgtEl>
                                      </p:cBhvr>
                                    </p:animEffect>
                                    <p:anim calcmode="lin" valueType="num">
                                      <p:cBhvr>
                                        <p:cTn id="39" dur="500"/>
                                        <p:tgtEl>
                                          <p:spTgt spid="11"/>
                                        </p:tgtEl>
                                        <p:attrNameLst>
                                          <p:attrName>ppt_x</p:attrName>
                                        </p:attrNameLst>
                                      </p:cBhvr>
                                      <p:tavLst>
                                        <p:tav tm="0">
                                          <p:val>
                                            <p:strVal val="ppt_x"/>
                                          </p:val>
                                        </p:tav>
                                        <p:tav tm="100000">
                                          <p:val>
                                            <p:strVal val="ppt_x"/>
                                          </p:val>
                                        </p:tav>
                                      </p:tavLst>
                                    </p:anim>
                                    <p:anim calcmode="lin" valueType="num">
                                      <p:cBhvr>
                                        <p:cTn id="40" dur="500"/>
                                        <p:tgtEl>
                                          <p:spTgt spid="11"/>
                                        </p:tgtEl>
                                        <p:attrNameLst>
                                          <p:attrName>ppt_y</p:attrName>
                                        </p:attrNameLst>
                                      </p:cBhvr>
                                      <p:tavLst>
                                        <p:tav tm="0">
                                          <p:val>
                                            <p:strVal val="ppt_y"/>
                                          </p:val>
                                        </p:tav>
                                        <p:tav tm="100000">
                                          <p:val>
                                            <p:strVal val="ppt_y+.1"/>
                                          </p:val>
                                        </p:tav>
                                      </p:tavLst>
                                    </p:anim>
                                    <p:set>
                                      <p:cBhvr>
                                        <p:cTn id="41" dur="1" fill="hold">
                                          <p:stCondLst>
                                            <p:cond delay="499"/>
                                          </p:stCondLst>
                                        </p:cTn>
                                        <p:tgtEl>
                                          <p:spTgt spid="11"/>
                                        </p:tgtEl>
                                        <p:attrNameLst>
                                          <p:attrName>style.visibility</p:attrName>
                                        </p:attrNameLst>
                                      </p:cBhvr>
                                      <p:to>
                                        <p:strVal val="hidden"/>
                                      </p:to>
                                    </p:set>
                                  </p:childTnLst>
                                </p:cTn>
                              </p:par>
                              <p:par>
                                <p:cTn id="42" presetID="10" presetClass="entr" presetSubtype="0" fill="hold" grpId="0" nodeType="withEffect">
                                  <p:stCondLst>
                                    <p:cond delay="25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500"/>
                                        <p:tgtEl>
                                          <p:spTgt spid="29"/>
                                        </p:tgtEl>
                                      </p:cBhvr>
                                    </p:animEffect>
                                  </p:childTnLst>
                                </p:cTn>
                              </p:par>
                              <p:par>
                                <p:cTn id="45" presetID="42" presetClass="exit" presetSubtype="0" fill="hold" grpId="1" nodeType="withEffect">
                                  <p:stCondLst>
                                    <p:cond delay="250"/>
                                  </p:stCondLst>
                                  <p:childTnLst>
                                    <p:animEffect transition="out" filter="fade">
                                      <p:cBhvr>
                                        <p:cTn id="46" dur="500"/>
                                        <p:tgtEl>
                                          <p:spTgt spid="13"/>
                                        </p:tgtEl>
                                      </p:cBhvr>
                                    </p:animEffect>
                                    <p:anim calcmode="lin" valueType="num">
                                      <p:cBhvr>
                                        <p:cTn id="47" dur="500"/>
                                        <p:tgtEl>
                                          <p:spTgt spid="13"/>
                                        </p:tgtEl>
                                        <p:attrNameLst>
                                          <p:attrName>ppt_x</p:attrName>
                                        </p:attrNameLst>
                                      </p:cBhvr>
                                      <p:tavLst>
                                        <p:tav tm="0">
                                          <p:val>
                                            <p:strVal val="ppt_x"/>
                                          </p:val>
                                        </p:tav>
                                        <p:tav tm="100000">
                                          <p:val>
                                            <p:strVal val="ppt_x"/>
                                          </p:val>
                                        </p:tav>
                                      </p:tavLst>
                                    </p:anim>
                                    <p:anim calcmode="lin" valueType="num">
                                      <p:cBhvr>
                                        <p:cTn id="48" dur="500"/>
                                        <p:tgtEl>
                                          <p:spTgt spid="13"/>
                                        </p:tgtEl>
                                        <p:attrNameLst>
                                          <p:attrName>ppt_y</p:attrName>
                                        </p:attrNameLst>
                                      </p:cBhvr>
                                      <p:tavLst>
                                        <p:tav tm="0">
                                          <p:val>
                                            <p:strVal val="ppt_y"/>
                                          </p:val>
                                        </p:tav>
                                        <p:tav tm="100000">
                                          <p:val>
                                            <p:strVal val="ppt_y+.1"/>
                                          </p:val>
                                        </p:tav>
                                      </p:tavLst>
                                    </p:anim>
                                    <p:set>
                                      <p:cBhvr>
                                        <p:cTn id="49" dur="1" fill="hold">
                                          <p:stCondLst>
                                            <p:cond delay="499"/>
                                          </p:stCondLst>
                                        </p:cTn>
                                        <p:tgtEl>
                                          <p:spTgt spid="13"/>
                                        </p:tgtEl>
                                        <p:attrNameLst>
                                          <p:attrName>style.visibility</p:attrName>
                                        </p:attrNameLst>
                                      </p:cBhvr>
                                      <p:to>
                                        <p:strVal val="hidden"/>
                                      </p:to>
                                    </p:set>
                                  </p:childTnLst>
                                </p:cTn>
                              </p:par>
                              <p:par>
                                <p:cTn id="50" presetID="10" presetClass="entr" presetSubtype="0" fill="hold" grpId="0" nodeType="withEffect">
                                  <p:stCondLst>
                                    <p:cond delay="25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childTnLst>
                          </p:cTn>
                        </p:par>
                        <p:par>
                          <p:cTn id="53" fill="hold">
                            <p:stCondLst>
                              <p:cond delay="1250"/>
                            </p:stCondLst>
                            <p:childTnLst>
                              <p:par>
                                <p:cTn id="54" presetID="42" presetClass="exit" presetSubtype="0" fill="hold" grpId="1" nodeType="afterEffect">
                                  <p:stCondLst>
                                    <p:cond delay="250"/>
                                  </p:stCondLst>
                                  <p:childTnLst>
                                    <p:animEffect transition="out" filter="fade">
                                      <p:cBhvr>
                                        <p:cTn id="55" dur="500"/>
                                        <p:tgtEl>
                                          <p:spTgt spid="12"/>
                                        </p:tgtEl>
                                      </p:cBhvr>
                                    </p:animEffect>
                                    <p:anim calcmode="lin" valueType="num">
                                      <p:cBhvr>
                                        <p:cTn id="56" dur="500"/>
                                        <p:tgtEl>
                                          <p:spTgt spid="12"/>
                                        </p:tgtEl>
                                        <p:attrNameLst>
                                          <p:attrName>ppt_x</p:attrName>
                                        </p:attrNameLst>
                                      </p:cBhvr>
                                      <p:tavLst>
                                        <p:tav tm="0">
                                          <p:val>
                                            <p:strVal val="ppt_x"/>
                                          </p:val>
                                        </p:tav>
                                        <p:tav tm="100000">
                                          <p:val>
                                            <p:strVal val="ppt_x"/>
                                          </p:val>
                                        </p:tav>
                                      </p:tavLst>
                                    </p:anim>
                                    <p:anim calcmode="lin" valueType="num">
                                      <p:cBhvr>
                                        <p:cTn id="57" dur="500"/>
                                        <p:tgtEl>
                                          <p:spTgt spid="12"/>
                                        </p:tgtEl>
                                        <p:attrNameLst>
                                          <p:attrName>ppt_y</p:attrName>
                                        </p:attrNameLst>
                                      </p:cBhvr>
                                      <p:tavLst>
                                        <p:tav tm="0">
                                          <p:val>
                                            <p:strVal val="ppt_y"/>
                                          </p:val>
                                        </p:tav>
                                        <p:tav tm="100000">
                                          <p:val>
                                            <p:strVal val="ppt_y+.1"/>
                                          </p:val>
                                        </p:tav>
                                      </p:tavLst>
                                    </p:anim>
                                    <p:set>
                                      <p:cBhvr>
                                        <p:cTn id="58" dur="1" fill="hold">
                                          <p:stCondLst>
                                            <p:cond delay="499"/>
                                          </p:stCondLst>
                                        </p:cTn>
                                        <p:tgtEl>
                                          <p:spTgt spid="12"/>
                                        </p:tgtEl>
                                        <p:attrNameLst>
                                          <p:attrName>style.visibility</p:attrName>
                                        </p:attrNameLst>
                                      </p:cBhvr>
                                      <p:to>
                                        <p:strVal val="hidden"/>
                                      </p:to>
                                    </p:set>
                                  </p:childTnLst>
                                </p:cTn>
                              </p:par>
                              <p:par>
                                <p:cTn id="59" presetID="10" presetClass="entr" presetSubtype="0" fill="hold" grpId="0" nodeType="withEffect">
                                  <p:stCondLst>
                                    <p:cond delay="250"/>
                                  </p:stCondLst>
                                  <p:childTnLst>
                                    <p:set>
                                      <p:cBhvr>
                                        <p:cTn id="60" dur="1" fill="hold">
                                          <p:stCondLst>
                                            <p:cond delay="0"/>
                                          </p:stCondLst>
                                        </p:cTn>
                                        <p:tgtEl>
                                          <p:spTgt spid="30"/>
                                        </p:tgtEl>
                                        <p:attrNameLst>
                                          <p:attrName>style.visibility</p:attrName>
                                        </p:attrNameLst>
                                      </p:cBhvr>
                                      <p:to>
                                        <p:strVal val="visible"/>
                                      </p:to>
                                    </p:set>
                                    <p:animEffect transition="in" filter="fade">
                                      <p:cBhvr>
                                        <p:cTn id="61" dur="500"/>
                                        <p:tgtEl>
                                          <p:spTgt spid="30"/>
                                        </p:tgtEl>
                                      </p:cBhvr>
                                    </p:animEffect>
                                  </p:childTnLst>
                                </p:cTn>
                              </p:par>
                              <p:par>
                                <p:cTn id="62" presetID="42" presetClass="exit" presetSubtype="0" fill="hold" grpId="1" nodeType="withEffect">
                                  <p:stCondLst>
                                    <p:cond delay="250"/>
                                  </p:stCondLst>
                                  <p:childTnLst>
                                    <p:animEffect transition="out" filter="fade">
                                      <p:cBhvr>
                                        <p:cTn id="63" dur="500"/>
                                        <p:tgtEl>
                                          <p:spTgt spid="14"/>
                                        </p:tgtEl>
                                      </p:cBhvr>
                                    </p:animEffect>
                                    <p:anim calcmode="lin" valueType="num">
                                      <p:cBhvr>
                                        <p:cTn id="64" dur="500"/>
                                        <p:tgtEl>
                                          <p:spTgt spid="14"/>
                                        </p:tgtEl>
                                        <p:attrNameLst>
                                          <p:attrName>ppt_x</p:attrName>
                                        </p:attrNameLst>
                                      </p:cBhvr>
                                      <p:tavLst>
                                        <p:tav tm="0">
                                          <p:val>
                                            <p:strVal val="ppt_x"/>
                                          </p:val>
                                        </p:tav>
                                        <p:tav tm="100000">
                                          <p:val>
                                            <p:strVal val="ppt_x"/>
                                          </p:val>
                                        </p:tav>
                                      </p:tavLst>
                                    </p:anim>
                                    <p:anim calcmode="lin" valueType="num">
                                      <p:cBhvr>
                                        <p:cTn id="65" dur="500"/>
                                        <p:tgtEl>
                                          <p:spTgt spid="14"/>
                                        </p:tgtEl>
                                        <p:attrNameLst>
                                          <p:attrName>ppt_y</p:attrName>
                                        </p:attrNameLst>
                                      </p:cBhvr>
                                      <p:tavLst>
                                        <p:tav tm="0">
                                          <p:val>
                                            <p:strVal val="ppt_y"/>
                                          </p:val>
                                        </p:tav>
                                        <p:tav tm="100000">
                                          <p:val>
                                            <p:strVal val="ppt_y+.1"/>
                                          </p:val>
                                        </p:tav>
                                      </p:tavLst>
                                    </p:anim>
                                    <p:set>
                                      <p:cBhvr>
                                        <p:cTn id="66" dur="1" fill="hold">
                                          <p:stCondLst>
                                            <p:cond delay="499"/>
                                          </p:stCondLst>
                                        </p:cTn>
                                        <p:tgtEl>
                                          <p:spTgt spid="14"/>
                                        </p:tgtEl>
                                        <p:attrNameLst>
                                          <p:attrName>style.visibility</p:attrName>
                                        </p:attrNameLst>
                                      </p:cBhvr>
                                      <p:to>
                                        <p:strVal val="hidden"/>
                                      </p:to>
                                    </p:set>
                                  </p:childTnLst>
                                </p:cTn>
                              </p:par>
                              <p:par>
                                <p:cTn id="67" presetID="10" presetClass="entr" presetSubtype="0" fill="hold" grpId="0" nodeType="withEffect">
                                  <p:stCondLst>
                                    <p:cond delay="25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500"/>
                                        <p:tgtEl>
                                          <p:spTgt spid="6"/>
                                        </p:tgtEl>
                                      </p:cBhvr>
                                    </p:animEffect>
                                  </p:childTnLst>
                                </p:cTn>
                              </p:par>
                              <p:par>
                                <p:cTn id="70" presetID="22" presetClass="entr" presetSubtype="1" fill="hold" grpId="0" nodeType="withEffect">
                                  <p:stCondLst>
                                    <p:cond delay="750"/>
                                  </p:stCondLst>
                                  <p:childTnLst>
                                    <p:set>
                                      <p:cBhvr>
                                        <p:cTn id="71" dur="1" fill="hold">
                                          <p:stCondLst>
                                            <p:cond delay="0"/>
                                          </p:stCondLst>
                                        </p:cTn>
                                        <p:tgtEl>
                                          <p:spTgt spid="22"/>
                                        </p:tgtEl>
                                        <p:attrNameLst>
                                          <p:attrName>style.visibility</p:attrName>
                                        </p:attrNameLst>
                                      </p:cBhvr>
                                      <p:to>
                                        <p:strVal val="visible"/>
                                      </p:to>
                                    </p:set>
                                    <p:animEffect transition="in" filter="wipe(up)">
                                      <p:cBhvr>
                                        <p:cTn id="72" dur="2000"/>
                                        <p:tgtEl>
                                          <p:spTgt spid="2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10">
                                            <p:txEl>
                                              <p:pRg st="0" end="0"/>
                                            </p:txEl>
                                          </p:spTgt>
                                        </p:tgtEl>
                                        <p:attrNameLst>
                                          <p:attrName>style.visibility</p:attrName>
                                        </p:attrNameLst>
                                      </p:cBhvr>
                                      <p:to>
                                        <p:strVal val="visible"/>
                                      </p:to>
                                    </p:set>
                                    <p:animEffect transition="in" filter="wipe(left)">
                                      <p:cBhvr>
                                        <p:cTn id="77" dur="1000"/>
                                        <p:tgtEl>
                                          <p:spTgt spid="10">
                                            <p:txEl>
                                              <p:pRg st="0" end="0"/>
                                            </p:txEl>
                                          </p:spTgt>
                                        </p:tgtEl>
                                      </p:cBhvr>
                                    </p:animEffect>
                                  </p:childTnLst>
                                </p:cTn>
                              </p:par>
                            </p:childTnLst>
                          </p:cTn>
                        </p:par>
                        <p:par>
                          <p:cTn id="78" fill="hold">
                            <p:stCondLst>
                              <p:cond delay="1000"/>
                            </p:stCondLst>
                            <p:childTnLst>
                              <p:par>
                                <p:cTn id="79" presetID="22" presetClass="entr" presetSubtype="4" fill="hold" grpId="0" nodeType="afterEffect">
                                  <p:stCondLst>
                                    <p:cond delay="0"/>
                                  </p:stCondLst>
                                  <p:childTnLst>
                                    <p:set>
                                      <p:cBhvr>
                                        <p:cTn id="80" dur="1" fill="hold">
                                          <p:stCondLst>
                                            <p:cond delay="0"/>
                                          </p:stCondLst>
                                        </p:cTn>
                                        <p:tgtEl>
                                          <p:spTgt spid="27"/>
                                        </p:tgtEl>
                                        <p:attrNameLst>
                                          <p:attrName>style.visibility</p:attrName>
                                        </p:attrNameLst>
                                      </p:cBhvr>
                                      <p:to>
                                        <p:strVal val="visible"/>
                                      </p:to>
                                    </p:set>
                                    <p:animEffect transition="in" filter="wipe(down)">
                                      <p:cBhvr>
                                        <p:cTn id="81" dur="500"/>
                                        <p:tgtEl>
                                          <p:spTgt spid="27"/>
                                        </p:tgtEl>
                                      </p:cBhvr>
                                    </p:animEffect>
                                  </p:childTnLst>
                                </p:cTn>
                              </p:par>
                            </p:childTnLst>
                          </p:cTn>
                        </p:par>
                        <p:par>
                          <p:cTn id="82" fill="hold">
                            <p:stCondLst>
                              <p:cond delay="1500"/>
                            </p:stCondLst>
                            <p:childTnLst>
                              <p:par>
                                <p:cTn id="83" presetID="22" presetClass="entr" presetSubtype="4" fill="hold" grpId="1" nodeType="after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wipe(down)">
                                      <p:cBhvr>
                                        <p:cTn id="85" dur="500"/>
                                        <p:tgtEl>
                                          <p:spTgt spid="18"/>
                                        </p:tgtEl>
                                      </p:cBhvr>
                                    </p:animEffect>
                                  </p:childTnLst>
                                </p:cTn>
                              </p:par>
                            </p:childTnLst>
                          </p:cTn>
                        </p:par>
                        <p:par>
                          <p:cTn id="86" fill="hold">
                            <p:stCondLst>
                              <p:cond delay="2000"/>
                            </p:stCondLst>
                            <p:childTnLst>
                              <p:par>
                                <p:cTn id="87" presetID="22" presetClass="entr" presetSubtype="4" fill="hold" grpId="0" nodeType="afterEffect">
                                  <p:stCondLst>
                                    <p:cond delay="0"/>
                                  </p:stCondLst>
                                  <p:childTnLst>
                                    <p:set>
                                      <p:cBhvr>
                                        <p:cTn id="88" dur="1" fill="hold">
                                          <p:stCondLst>
                                            <p:cond delay="0"/>
                                          </p:stCondLst>
                                        </p:cTn>
                                        <p:tgtEl>
                                          <p:spTgt spid="17"/>
                                        </p:tgtEl>
                                        <p:attrNameLst>
                                          <p:attrName>style.visibility</p:attrName>
                                        </p:attrNameLst>
                                      </p:cBhvr>
                                      <p:to>
                                        <p:strVal val="visible"/>
                                      </p:to>
                                    </p:set>
                                    <p:animEffect transition="in" filter="wipe(down)">
                                      <p:cBhvr>
                                        <p:cTn id="89" dur="500"/>
                                        <p:tgtEl>
                                          <p:spTgt spid="17"/>
                                        </p:tgtEl>
                                      </p:cBhvr>
                                    </p:animEffect>
                                  </p:childTnLst>
                                </p:cTn>
                              </p:par>
                            </p:childTnLst>
                          </p:cTn>
                        </p:par>
                        <p:par>
                          <p:cTn id="90" fill="hold">
                            <p:stCondLst>
                              <p:cond delay="2500"/>
                            </p:stCondLst>
                            <p:childTnLst>
                              <p:par>
                                <p:cTn id="91" presetID="22" presetClass="entr" presetSubtype="4" fill="hold" grpId="0" nodeType="after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wipe(down)">
                                      <p:cBhvr>
                                        <p:cTn id="93" dur="500"/>
                                        <p:tgtEl>
                                          <p:spTgt spid="19"/>
                                        </p:tgtEl>
                                      </p:cBhvr>
                                    </p:animEffect>
                                  </p:childTnLst>
                                </p:cTn>
                              </p:par>
                            </p:childTnLst>
                          </p:cTn>
                        </p:par>
                        <p:par>
                          <p:cTn id="94" fill="hold">
                            <p:stCondLst>
                              <p:cond delay="3000"/>
                            </p:stCondLst>
                            <p:childTnLst>
                              <p:par>
                                <p:cTn id="95" presetID="22" presetClass="entr" presetSubtype="4" fill="hold" grpId="0" nodeType="after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wipe(down)">
                                      <p:cBhvr>
                                        <p:cTn id="97" dur="50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1" fill="hold" grpId="0" nodeType="clickEffect">
                                  <p:stCondLst>
                                    <p:cond delay="0"/>
                                  </p:stCondLst>
                                  <p:childTnLst>
                                    <p:set>
                                      <p:cBhvr>
                                        <p:cTn id="101" dur="1" fill="hold">
                                          <p:stCondLst>
                                            <p:cond delay="0"/>
                                          </p:stCondLst>
                                        </p:cTn>
                                        <p:tgtEl>
                                          <p:spTgt spid="16"/>
                                        </p:tgtEl>
                                        <p:attrNameLst>
                                          <p:attrName>style.visibility</p:attrName>
                                        </p:attrNameLst>
                                      </p:cBhvr>
                                      <p:to>
                                        <p:strVal val="visible"/>
                                      </p:to>
                                    </p:set>
                                    <p:animEffect transition="in" filter="wipe(up)">
                                      <p:cBhvr>
                                        <p:cTn id="102" dur="500"/>
                                        <p:tgtEl>
                                          <p:spTgt spid="16"/>
                                        </p:tgtEl>
                                      </p:cBhvr>
                                    </p:animEffect>
                                  </p:childTnLst>
                                </p:cTn>
                              </p:par>
                              <p:par>
                                <p:cTn id="103" presetID="22" presetClass="entr" presetSubtype="1" fill="hold" grpId="0" nodeType="withEffect">
                                  <p:stCondLst>
                                    <p:cond delay="1000"/>
                                  </p:stCondLst>
                                  <p:childTnLst>
                                    <p:set>
                                      <p:cBhvr>
                                        <p:cTn id="104" dur="1" fill="hold">
                                          <p:stCondLst>
                                            <p:cond delay="0"/>
                                          </p:stCondLst>
                                        </p:cTn>
                                        <p:tgtEl>
                                          <p:spTgt spid="21"/>
                                        </p:tgtEl>
                                        <p:attrNameLst>
                                          <p:attrName>style.visibility</p:attrName>
                                        </p:attrNameLst>
                                      </p:cBhvr>
                                      <p:to>
                                        <p:strVal val="visible"/>
                                      </p:to>
                                    </p:set>
                                    <p:animEffect transition="in" filter="wipe(up)">
                                      <p:cBhvr>
                                        <p:cTn id="105" dur="500"/>
                                        <p:tgtEl>
                                          <p:spTgt spid="21"/>
                                        </p:tgtEl>
                                      </p:cBhvr>
                                    </p:animEffect>
                                  </p:childTnLst>
                                </p:cTn>
                              </p:par>
                              <p:par>
                                <p:cTn id="106" presetID="42" presetClass="path" presetSubtype="0" accel="50000" decel="50000" fill="hold" grpId="0" nodeType="withEffect">
                                  <p:stCondLst>
                                    <p:cond delay="500"/>
                                  </p:stCondLst>
                                  <p:childTnLst>
                                    <p:animMotion origin="layout" path="M 1.11111E-6 2.59259E-6 L 0.08646 -0.20787 " pathEditMode="relative" rAng="0" ptsTypes="AA">
                                      <p:cBhvr>
                                        <p:cTn id="107" dur="2000" fill="hold"/>
                                        <p:tgtEl>
                                          <p:spTgt spid="18"/>
                                        </p:tgtEl>
                                        <p:attrNameLst>
                                          <p:attrName>ppt_x</p:attrName>
                                          <p:attrName>ppt_y</p:attrName>
                                        </p:attrNameLst>
                                      </p:cBhvr>
                                      <p:rCtr x="4323" y="-10394"/>
                                    </p:animMotion>
                                  </p:childTnLst>
                                </p:cTn>
                              </p:par>
                              <p:par>
                                <p:cTn id="108" presetID="10" presetClass="exit" presetSubtype="0" fill="hold" grpId="2" nodeType="withEffect">
                                  <p:stCondLst>
                                    <p:cond delay="1250"/>
                                  </p:stCondLst>
                                  <p:childTnLst>
                                    <p:animEffect transition="out" filter="fade">
                                      <p:cBhvr>
                                        <p:cTn id="109" dur="500"/>
                                        <p:tgtEl>
                                          <p:spTgt spid="18"/>
                                        </p:tgtEl>
                                      </p:cBhvr>
                                    </p:animEffect>
                                    <p:set>
                                      <p:cBhvr>
                                        <p:cTn id="110" dur="1" fill="hold">
                                          <p:stCondLst>
                                            <p:cond delay="499"/>
                                          </p:stCondLst>
                                        </p:cTn>
                                        <p:tgtEl>
                                          <p:spTgt spid="18"/>
                                        </p:tgtEl>
                                        <p:attrNameLst>
                                          <p:attrName>style.visibility</p:attrName>
                                        </p:attrNameLst>
                                      </p:cBhvr>
                                      <p:to>
                                        <p:strVal val="hidden"/>
                                      </p:to>
                                    </p:set>
                                  </p:childTnLst>
                                </p:cTn>
                              </p:par>
                              <p:par>
                                <p:cTn id="111" presetID="31" presetClass="entr" presetSubtype="0" fill="hold" grpId="0" nodeType="withEffect">
                                  <p:stCondLst>
                                    <p:cond delay="1250"/>
                                  </p:stCondLst>
                                  <p:childTnLst>
                                    <p:set>
                                      <p:cBhvr>
                                        <p:cTn id="112" dur="1" fill="hold">
                                          <p:stCondLst>
                                            <p:cond delay="0"/>
                                          </p:stCondLst>
                                        </p:cTn>
                                        <p:tgtEl>
                                          <p:spTgt spid="24"/>
                                        </p:tgtEl>
                                        <p:attrNameLst>
                                          <p:attrName>style.visibility</p:attrName>
                                        </p:attrNameLst>
                                      </p:cBhvr>
                                      <p:to>
                                        <p:strVal val="visible"/>
                                      </p:to>
                                    </p:set>
                                    <p:anim calcmode="lin" valueType="num">
                                      <p:cBhvr>
                                        <p:cTn id="113" dur="500" fill="hold"/>
                                        <p:tgtEl>
                                          <p:spTgt spid="24"/>
                                        </p:tgtEl>
                                        <p:attrNameLst>
                                          <p:attrName>ppt_w</p:attrName>
                                        </p:attrNameLst>
                                      </p:cBhvr>
                                      <p:tavLst>
                                        <p:tav tm="0">
                                          <p:val>
                                            <p:fltVal val="0"/>
                                          </p:val>
                                        </p:tav>
                                        <p:tav tm="100000">
                                          <p:val>
                                            <p:strVal val="#ppt_w"/>
                                          </p:val>
                                        </p:tav>
                                      </p:tavLst>
                                    </p:anim>
                                    <p:anim calcmode="lin" valueType="num">
                                      <p:cBhvr>
                                        <p:cTn id="114" dur="500" fill="hold"/>
                                        <p:tgtEl>
                                          <p:spTgt spid="24"/>
                                        </p:tgtEl>
                                        <p:attrNameLst>
                                          <p:attrName>ppt_h</p:attrName>
                                        </p:attrNameLst>
                                      </p:cBhvr>
                                      <p:tavLst>
                                        <p:tav tm="0">
                                          <p:val>
                                            <p:fltVal val="0"/>
                                          </p:val>
                                        </p:tav>
                                        <p:tav tm="100000">
                                          <p:val>
                                            <p:strVal val="#ppt_h"/>
                                          </p:val>
                                        </p:tav>
                                      </p:tavLst>
                                    </p:anim>
                                    <p:anim calcmode="lin" valueType="num">
                                      <p:cBhvr>
                                        <p:cTn id="115" dur="500" fill="hold"/>
                                        <p:tgtEl>
                                          <p:spTgt spid="24"/>
                                        </p:tgtEl>
                                        <p:attrNameLst>
                                          <p:attrName>style.rotation</p:attrName>
                                        </p:attrNameLst>
                                      </p:cBhvr>
                                      <p:tavLst>
                                        <p:tav tm="0">
                                          <p:val>
                                            <p:fltVal val="90"/>
                                          </p:val>
                                        </p:tav>
                                        <p:tav tm="100000">
                                          <p:val>
                                            <p:fltVal val="0"/>
                                          </p:val>
                                        </p:tav>
                                      </p:tavLst>
                                    </p:anim>
                                    <p:animEffect transition="in" filter="fade">
                                      <p:cBhvr>
                                        <p:cTn id="116" dur="500"/>
                                        <p:tgtEl>
                                          <p:spTgt spid="24"/>
                                        </p:tgtEl>
                                      </p:cBhvr>
                                    </p:animEffect>
                                  </p:childTnLst>
                                </p:cTn>
                              </p:par>
                              <p:par>
                                <p:cTn id="117" presetID="42" presetClass="path" presetSubtype="0" accel="50000" decel="50000" fill="hold" grpId="2" nodeType="withEffect">
                                  <p:stCondLst>
                                    <p:cond delay="500"/>
                                  </p:stCondLst>
                                  <p:childTnLst>
                                    <p:animMotion origin="layout" path="M 8.33333E-7 -3.7037E-6 L -0.06163 -0.21041 " pathEditMode="relative" rAng="0" ptsTypes="AA">
                                      <p:cBhvr>
                                        <p:cTn id="118" dur="2000" fill="hold"/>
                                        <p:tgtEl>
                                          <p:spTgt spid="19"/>
                                        </p:tgtEl>
                                        <p:attrNameLst>
                                          <p:attrName>ppt_x</p:attrName>
                                          <p:attrName>ppt_y</p:attrName>
                                        </p:attrNameLst>
                                      </p:cBhvr>
                                      <p:rCtr x="-3090" y="-10532"/>
                                    </p:animMotion>
                                  </p:childTnLst>
                                </p:cTn>
                              </p:par>
                              <p:par>
                                <p:cTn id="119" presetID="10" presetClass="exit" presetSubtype="0" fill="hold" grpId="1" nodeType="withEffect">
                                  <p:stCondLst>
                                    <p:cond delay="1750"/>
                                  </p:stCondLst>
                                  <p:childTnLst>
                                    <p:animEffect transition="out" filter="fade">
                                      <p:cBhvr>
                                        <p:cTn id="120" dur="500"/>
                                        <p:tgtEl>
                                          <p:spTgt spid="19"/>
                                        </p:tgtEl>
                                      </p:cBhvr>
                                    </p:animEffect>
                                    <p:set>
                                      <p:cBhvr>
                                        <p:cTn id="121" dur="1" fill="hold">
                                          <p:stCondLst>
                                            <p:cond delay="499"/>
                                          </p:stCondLst>
                                        </p:cTn>
                                        <p:tgtEl>
                                          <p:spTgt spid="19"/>
                                        </p:tgtEl>
                                        <p:attrNameLst>
                                          <p:attrName>style.visibility</p:attrName>
                                        </p:attrNameLst>
                                      </p:cBhvr>
                                      <p:to>
                                        <p:strVal val="hidden"/>
                                      </p:to>
                                    </p:set>
                                  </p:childTnLst>
                                </p:cTn>
                              </p:par>
                              <p:par>
                                <p:cTn id="122" presetID="31" presetClass="entr" presetSubtype="0" fill="hold" grpId="0" nodeType="withEffect">
                                  <p:stCondLst>
                                    <p:cond delay="1750"/>
                                  </p:stCondLst>
                                  <p:childTnLst>
                                    <p:set>
                                      <p:cBhvr>
                                        <p:cTn id="123" dur="1" fill="hold">
                                          <p:stCondLst>
                                            <p:cond delay="0"/>
                                          </p:stCondLst>
                                        </p:cTn>
                                        <p:tgtEl>
                                          <p:spTgt spid="8"/>
                                        </p:tgtEl>
                                        <p:attrNameLst>
                                          <p:attrName>style.visibility</p:attrName>
                                        </p:attrNameLst>
                                      </p:cBhvr>
                                      <p:to>
                                        <p:strVal val="visible"/>
                                      </p:to>
                                    </p:set>
                                    <p:anim calcmode="lin" valueType="num">
                                      <p:cBhvr>
                                        <p:cTn id="124" dur="500" fill="hold"/>
                                        <p:tgtEl>
                                          <p:spTgt spid="8"/>
                                        </p:tgtEl>
                                        <p:attrNameLst>
                                          <p:attrName>ppt_w</p:attrName>
                                        </p:attrNameLst>
                                      </p:cBhvr>
                                      <p:tavLst>
                                        <p:tav tm="0">
                                          <p:val>
                                            <p:fltVal val="0"/>
                                          </p:val>
                                        </p:tav>
                                        <p:tav tm="100000">
                                          <p:val>
                                            <p:strVal val="#ppt_w"/>
                                          </p:val>
                                        </p:tav>
                                      </p:tavLst>
                                    </p:anim>
                                    <p:anim calcmode="lin" valueType="num">
                                      <p:cBhvr>
                                        <p:cTn id="125" dur="500" fill="hold"/>
                                        <p:tgtEl>
                                          <p:spTgt spid="8"/>
                                        </p:tgtEl>
                                        <p:attrNameLst>
                                          <p:attrName>ppt_h</p:attrName>
                                        </p:attrNameLst>
                                      </p:cBhvr>
                                      <p:tavLst>
                                        <p:tav tm="0">
                                          <p:val>
                                            <p:fltVal val="0"/>
                                          </p:val>
                                        </p:tav>
                                        <p:tav tm="100000">
                                          <p:val>
                                            <p:strVal val="#ppt_h"/>
                                          </p:val>
                                        </p:tav>
                                      </p:tavLst>
                                    </p:anim>
                                    <p:anim calcmode="lin" valueType="num">
                                      <p:cBhvr>
                                        <p:cTn id="126" dur="500" fill="hold"/>
                                        <p:tgtEl>
                                          <p:spTgt spid="8"/>
                                        </p:tgtEl>
                                        <p:attrNameLst>
                                          <p:attrName>style.rotation</p:attrName>
                                        </p:attrNameLst>
                                      </p:cBhvr>
                                      <p:tavLst>
                                        <p:tav tm="0">
                                          <p:val>
                                            <p:fltVal val="90"/>
                                          </p:val>
                                        </p:tav>
                                        <p:tav tm="100000">
                                          <p:val>
                                            <p:fltVal val="0"/>
                                          </p:val>
                                        </p:tav>
                                      </p:tavLst>
                                    </p:anim>
                                    <p:animEffect transition="in" filter="fade">
                                      <p:cBhvr>
                                        <p:cTn id="127" dur="500"/>
                                        <p:tgtEl>
                                          <p:spTgt spid="8"/>
                                        </p:tgtEl>
                                      </p:cBhvr>
                                    </p:animEffect>
                                  </p:childTnLst>
                                </p:cTn>
                              </p:par>
                              <p:par>
                                <p:cTn id="128" presetID="22" presetClass="entr" presetSubtype="1" fill="hold" grpId="0" nodeType="withEffect">
                                  <p:stCondLst>
                                    <p:cond delay="500"/>
                                  </p:stCondLst>
                                  <p:childTnLst>
                                    <p:set>
                                      <p:cBhvr>
                                        <p:cTn id="129" dur="1" fill="hold">
                                          <p:stCondLst>
                                            <p:cond delay="0"/>
                                          </p:stCondLst>
                                        </p:cTn>
                                        <p:tgtEl>
                                          <p:spTgt spid="28"/>
                                        </p:tgtEl>
                                        <p:attrNameLst>
                                          <p:attrName>style.visibility</p:attrName>
                                        </p:attrNameLst>
                                      </p:cBhvr>
                                      <p:to>
                                        <p:strVal val="visible"/>
                                      </p:to>
                                    </p:set>
                                    <p:animEffect transition="in" filter="wipe(up)">
                                      <p:cBhvr>
                                        <p:cTn id="130" dur="1750"/>
                                        <p:tgtEl>
                                          <p:spTgt spid="28"/>
                                        </p:tgtEl>
                                      </p:cBhvr>
                                    </p:animEffect>
                                  </p:childTnLst>
                                </p:cTn>
                              </p:par>
                            </p:childTnLst>
                          </p:cTn>
                        </p:par>
                        <p:par>
                          <p:cTn id="131" fill="hold">
                            <p:stCondLst>
                              <p:cond delay="2500"/>
                            </p:stCondLst>
                            <p:childTnLst>
                              <p:par>
                                <p:cTn id="132" presetID="22" presetClass="entr" presetSubtype="1" fill="hold" grpId="0" nodeType="afterEffect">
                                  <p:stCondLst>
                                    <p:cond delay="200"/>
                                  </p:stCondLst>
                                  <p:childTnLst>
                                    <p:set>
                                      <p:cBhvr>
                                        <p:cTn id="133" dur="1" fill="hold">
                                          <p:stCondLst>
                                            <p:cond delay="0"/>
                                          </p:stCondLst>
                                        </p:cTn>
                                        <p:tgtEl>
                                          <p:spTgt spid="23"/>
                                        </p:tgtEl>
                                        <p:attrNameLst>
                                          <p:attrName>style.visibility</p:attrName>
                                        </p:attrNameLst>
                                      </p:cBhvr>
                                      <p:to>
                                        <p:strVal val="visible"/>
                                      </p:to>
                                    </p:set>
                                    <p:animEffect transition="in" filter="wipe(up)">
                                      <p:cBhvr>
                                        <p:cTn id="134"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1" grpId="0" animBg="1"/>
      <p:bldP spid="11" grpId="1" animBg="1"/>
      <p:bldP spid="12" grpId="0" animBg="1"/>
      <p:bldP spid="12" grpId="1" animBg="1"/>
      <p:bldP spid="13" grpId="0" animBg="1"/>
      <p:bldP spid="13" grpId="1" animBg="1"/>
      <p:bldP spid="14" grpId="0" animBg="1"/>
      <p:bldP spid="14" grpId="1" animBg="1"/>
      <p:bldP spid="15" grpId="0" animBg="1"/>
      <p:bldP spid="16" grpId="0" animBg="1"/>
      <p:bldP spid="17" grpId="0" animBg="1"/>
      <p:bldP spid="18" grpId="0" animBg="1"/>
      <p:bldP spid="18" grpId="1" animBg="1"/>
      <p:bldP spid="18" grpId="2" animBg="1"/>
      <p:bldP spid="19" grpId="0" animBg="1"/>
      <p:bldP spid="19" grpId="1" animBg="1"/>
      <p:bldP spid="19" grpId="2" animBg="1"/>
      <p:bldP spid="20" grpId="0"/>
      <p:bldP spid="21" grpId="0"/>
      <p:bldP spid="22" grpId="0"/>
      <p:bldP spid="23" grpId="0"/>
      <p:bldP spid="24" grpId="0" animBg="1"/>
      <p:bldP spid="25" grpId="0" animBg="1"/>
      <p:bldP spid="26" grpId="0" animBg="1"/>
      <p:bldP spid="27" grpId="0" animBg="1"/>
      <p:bldP spid="28" grpId="0"/>
      <p:bldP spid="29" grpId="0" animBg="1"/>
      <p:bldP spid="30"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p:txBody>
          <a:bodyPr/>
          <a:lstStyle/>
          <a:p>
            <a:r>
              <a:rPr kumimoji="1" lang="ja-JP" altLang="en-US" dirty="0" smtClean="0"/>
              <a:t>保証人の保護の法理</a:t>
            </a:r>
            <a:endParaRPr kumimoji="1" lang="ja-JP" altLang="en-US" dirty="0"/>
          </a:p>
        </p:txBody>
      </p:sp>
      <p:sp>
        <p:nvSpPr>
          <p:cNvPr id="7" name="サブタイトル 6"/>
          <p:cNvSpPr>
            <a:spLocks noGrp="1"/>
          </p:cNvSpPr>
          <p:nvPr>
            <p:ph type="subTitle" idx="1"/>
          </p:nvPr>
        </p:nvSpPr>
        <p:spPr/>
        <p:txBody>
          <a:bodyPr/>
          <a:lstStyle/>
          <a:p>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57</a:t>
            </a:fld>
            <a:endParaRPr kumimoji="1" lang="ja-JP" altLang="en-US"/>
          </a:p>
        </p:txBody>
      </p:sp>
    </p:spTree>
    <p:extLst>
      <p:ext uri="{BB962C8B-B14F-4D97-AF65-F5344CB8AC3E}">
        <p14:creationId xmlns:p14="http://schemas.microsoft.com/office/powerpoint/2010/main" val="87645128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保証の付従性とは何か</a:t>
            </a:r>
            <a:r>
              <a:rPr kumimoji="1" lang="en-US" altLang="ja-JP" dirty="0" smtClean="0"/>
              <a:t>?</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58</a:t>
            </a:fld>
            <a:endParaRPr kumimoji="1" lang="ja-JP" altLang="en-US"/>
          </a:p>
        </p:txBody>
      </p:sp>
      <p:sp>
        <p:nvSpPr>
          <p:cNvPr id="6" name="上矢印 5"/>
          <p:cNvSpPr/>
          <p:nvPr/>
        </p:nvSpPr>
        <p:spPr>
          <a:xfrm rot="1236452">
            <a:off x="2642843" y="3658696"/>
            <a:ext cx="954254" cy="896835"/>
          </a:xfrm>
          <a:prstGeom prst="upArrow">
            <a:avLst/>
          </a:prstGeom>
          <a:ln>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0</a:t>
            </a:r>
            <a:r>
              <a:rPr lang="ja-JP" altLang="en-US" sz="1050" dirty="0" smtClean="0"/>
              <a:t>円</a:t>
            </a:r>
            <a:endParaRPr lang="ja-JP" altLang="en-US" sz="1050" dirty="0"/>
          </a:p>
        </p:txBody>
      </p:sp>
      <p:sp>
        <p:nvSpPr>
          <p:cNvPr id="7" name="上矢印 6"/>
          <p:cNvSpPr/>
          <p:nvPr/>
        </p:nvSpPr>
        <p:spPr>
          <a:xfrm rot="20251076">
            <a:off x="1311100" y="3624542"/>
            <a:ext cx="963095" cy="911437"/>
          </a:xfrm>
          <a:prstGeom prst="upArrow">
            <a:avLst/>
          </a:prstGeom>
          <a:solidFill>
            <a:schemeClr val="bg1"/>
          </a:solidFill>
          <a:ln w="19050">
            <a:solidFill>
              <a:schemeClr val="bg2">
                <a:lumMod val="25000"/>
              </a:schemeClr>
            </a:solidFill>
            <a:prstDash val="sysDash"/>
          </a:ln>
        </p:spPr>
        <p:style>
          <a:lnRef idx="1">
            <a:schemeClr val="dk1"/>
          </a:lnRef>
          <a:fillRef idx="2">
            <a:schemeClr val="dk1"/>
          </a:fillRef>
          <a:effectRef idx="1">
            <a:schemeClr val="dk1"/>
          </a:effectRef>
          <a:fontRef idx="minor">
            <a:schemeClr val="dk1"/>
          </a:fontRef>
        </p:style>
        <p:txBody>
          <a:bodyPr rtlCol="0" anchor="ctr"/>
          <a:lstStyle/>
          <a:p>
            <a:pPr algn="ctr"/>
            <a:r>
              <a:rPr lang="en-US" altLang="ja-JP" sz="1050" dirty="0" smtClean="0"/>
              <a:t>0</a:t>
            </a:r>
            <a:r>
              <a:rPr kumimoji="1" lang="ja-JP" altLang="en-US" sz="1050" dirty="0" smtClean="0"/>
              <a:t>円</a:t>
            </a:r>
            <a:endParaRPr kumimoji="1" lang="ja-JP" altLang="en-US" sz="1050" dirty="0"/>
          </a:p>
        </p:txBody>
      </p:sp>
      <p:sp>
        <p:nvSpPr>
          <p:cNvPr id="8" name="左矢印 7"/>
          <p:cNvSpPr/>
          <p:nvPr/>
        </p:nvSpPr>
        <p:spPr>
          <a:xfrm>
            <a:off x="6228184" y="2276872"/>
            <a:ext cx="1144496" cy="936104"/>
          </a:xfrm>
          <a:prstGeom prst="lef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1200" dirty="0" smtClean="0"/>
              <a:t>1000</a:t>
            </a:r>
            <a:r>
              <a:rPr kumimoji="1" lang="ja-JP" altLang="en-US" sz="1200" dirty="0" smtClean="0"/>
              <a:t>万円</a:t>
            </a:r>
            <a:endParaRPr kumimoji="1" lang="ja-JP" altLang="en-US" sz="1200" dirty="0"/>
          </a:p>
        </p:txBody>
      </p:sp>
      <p:sp>
        <p:nvSpPr>
          <p:cNvPr id="9" name="テキスト プレースホルダー 6"/>
          <p:cNvSpPr txBox="1">
            <a:spLocks/>
          </p:cNvSpPr>
          <p:nvPr/>
        </p:nvSpPr>
        <p:spPr>
          <a:xfrm>
            <a:off x="674628" y="1463105"/>
            <a:ext cx="3249300" cy="453727"/>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mtClean="0"/>
              <a:t>債務者が弁済した場合</a:t>
            </a:r>
            <a:endParaRPr lang="ja-JP" altLang="en-US" dirty="0"/>
          </a:p>
        </p:txBody>
      </p:sp>
      <p:sp>
        <p:nvSpPr>
          <p:cNvPr id="10" name="テキスト プレースホルダー 8"/>
          <p:cNvSpPr txBox="1">
            <a:spLocks/>
          </p:cNvSpPr>
          <p:nvPr/>
        </p:nvSpPr>
        <p:spPr>
          <a:xfrm>
            <a:off x="5004048" y="1463105"/>
            <a:ext cx="3250576" cy="453727"/>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mtClean="0"/>
              <a:t>保証人が弁済した場合</a:t>
            </a:r>
            <a:endParaRPr lang="ja-JP" altLang="en-US" dirty="0"/>
          </a:p>
        </p:txBody>
      </p:sp>
      <p:sp>
        <p:nvSpPr>
          <p:cNvPr id="11" name="正方形/長方形 10"/>
          <p:cNvSpPr/>
          <p:nvPr/>
        </p:nvSpPr>
        <p:spPr>
          <a:xfrm>
            <a:off x="755576" y="1916832"/>
            <a:ext cx="1152128" cy="1720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12" name="正方形/長方形 11"/>
          <p:cNvSpPr/>
          <p:nvPr/>
        </p:nvSpPr>
        <p:spPr>
          <a:xfrm>
            <a:off x="2987824" y="1920528"/>
            <a:ext cx="1152128" cy="1720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
        <p:nvSpPr>
          <p:cNvPr id="13" name="上矢印 12"/>
          <p:cNvSpPr/>
          <p:nvPr/>
        </p:nvSpPr>
        <p:spPr>
          <a:xfrm rot="20251076">
            <a:off x="1320210" y="3628342"/>
            <a:ext cx="963095" cy="911437"/>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smtClean="0"/>
              <a:t>10</a:t>
            </a:r>
            <a:r>
              <a:rPr lang="en-US" altLang="ja-JP" sz="1050" dirty="0" smtClean="0"/>
              <a:t>00</a:t>
            </a:r>
            <a:r>
              <a:rPr lang="ja-JP" altLang="en-US" sz="1050" dirty="0" smtClean="0"/>
              <a:t>万</a:t>
            </a:r>
            <a:r>
              <a:rPr kumimoji="1" lang="ja-JP" altLang="en-US" sz="1050" dirty="0" smtClean="0"/>
              <a:t>円</a:t>
            </a:r>
            <a:endParaRPr kumimoji="1" lang="ja-JP" altLang="en-US" sz="1050" dirty="0"/>
          </a:p>
        </p:txBody>
      </p:sp>
      <p:sp>
        <p:nvSpPr>
          <p:cNvPr id="14" name="上矢印 13"/>
          <p:cNvSpPr/>
          <p:nvPr/>
        </p:nvSpPr>
        <p:spPr>
          <a:xfrm rot="1236452">
            <a:off x="2642842" y="3646078"/>
            <a:ext cx="954254" cy="896835"/>
          </a:xfrm>
          <a:prstGeom prst="up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1000</a:t>
            </a:r>
            <a:r>
              <a:rPr lang="ja-JP" altLang="en-US" sz="1050" dirty="0" smtClean="0"/>
              <a:t>万円</a:t>
            </a:r>
            <a:endParaRPr lang="ja-JP" altLang="en-US" sz="1050" dirty="0"/>
          </a:p>
        </p:txBody>
      </p:sp>
      <p:sp>
        <p:nvSpPr>
          <p:cNvPr id="15" name="円弧 14"/>
          <p:cNvSpPr/>
          <p:nvPr/>
        </p:nvSpPr>
        <p:spPr>
          <a:xfrm rot="20105029">
            <a:off x="1101175" y="3576307"/>
            <a:ext cx="557889" cy="1303621"/>
          </a:xfrm>
          <a:prstGeom prst="arc">
            <a:avLst>
              <a:gd name="adj1" fmla="val 5909240"/>
              <a:gd name="adj2" fmla="val 15814865"/>
            </a:avLst>
          </a:prstGeom>
          <a:ln w="44450">
            <a:solidFill>
              <a:schemeClr val="accent6">
                <a:lumMod val="75000"/>
              </a:schemeClr>
            </a:solidFill>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円弧 15"/>
          <p:cNvSpPr/>
          <p:nvPr/>
        </p:nvSpPr>
        <p:spPr>
          <a:xfrm rot="1194015">
            <a:off x="7541351" y="3641221"/>
            <a:ext cx="557889" cy="1154050"/>
          </a:xfrm>
          <a:prstGeom prst="arc">
            <a:avLst>
              <a:gd name="adj1" fmla="val 16410053"/>
              <a:gd name="adj2" fmla="val 5682955"/>
            </a:avLst>
          </a:prstGeom>
          <a:ln w="44450">
            <a:solidFill>
              <a:schemeClr val="accent6">
                <a:lumMod val="75000"/>
              </a:schemeClr>
            </a:solidFill>
            <a:prstDash val="sysDot"/>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正方形/長方形 16"/>
          <p:cNvSpPr/>
          <p:nvPr/>
        </p:nvSpPr>
        <p:spPr>
          <a:xfrm>
            <a:off x="5004048" y="1920528"/>
            <a:ext cx="1152128" cy="1720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18" name="上矢印 17"/>
          <p:cNvSpPr/>
          <p:nvPr/>
        </p:nvSpPr>
        <p:spPr>
          <a:xfrm rot="20251076">
            <a:off x="5532824" y="3606976"/>
            <a:ext cx="963095" cy="911437"/>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smtClean="0"/>
              <a:t>10</a:t>
            </a:r>
            <a:r>
              <a:rPr lang="en-US" altLang="ja-JP" sz="1050" dirty="0" smtClean="0"/>
              <a:t>00</a:t>
            </a:r>
            <a:r>
              <a:rPr lang="ja-JP" altLang="en-US" sz="1050" dirty="0" smtClean="0"/>
              <a:t>万</a:t>
            </a:r>
            <a:r>
              <a:rPr kumimoji="1" lang="ja-JP" altLang="en-US" sz="1050" dirty="0" smtClean="0"/>
              <a:t>円</a:t>
            </a:r>
            <a:endParaRPr kumimoji="1" lang="ja-JP" altLang="en-US" sz="1050" dirty="0"/>
          </a:p>
        </p:txBody>
      </p:sp>
      <p:sp>
        <p:nvSpPr>
          <p:cNvPr id="19" name="上矢印 18"/>
          <p:cNvSpPr/>
          <p:nvPr/>
        </p:nvSpPr>
        <p:spPr>
          <a:xfrm rot="1236452">
            <a:off x="6891314" y="3631845"/>
            <a:ext cx="954254" cy="896835"/>
          </a:xfrm>
          <a:prstGeom prst="up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1000</a:t>
            </a:r>
            <a:r>
              <a:rPr lang="ja-JP" altLang="en-US" sz="1050" dirty="0" smtClean="0"/>
              <a:t>万円</a:t>
            </a:r>
            <a:endParaRPr lang="ja-JP" altLang="en-US" sz="1050" dirty="0"/>
          </a:p>
        </p:txBody>
      </p:sp>
      <p:sp>
        <p:nvSpPr>
          <p:cNvPr id="20" name="テキスト ボックス 19"/>
          <p:cNvSpPr txBox="1"/>
          <p:nvPr/>
        </p:nvSpPr>
        <p:spPr>
          <a:xfrm>
            <a:off x="539552" y="4582869"/>
            <a:ext cx="648072" cy="646331"/>
          </a:xfrm>
          <a:prstGeom prst="rect">
            <a:avLst/>
          </a:prstGeom>
          <a:noFill/>
        </p:spPr>
        <p:txBody>
          <a:bodyPr wrap="square" rtlCol="0">
            <a:spAutoFit/>
          </a:bodyPr>
          <a:lstStyle/>
          <a:p>
            <a:r>
              <a:rPr kumimoji="1" lang="ja-JP" altLang="en-US" dirty="0" smtClean="0"/>
              <a:t>全額弁済</a:t>
            </a:r>
            <a:endParaRPr kumimoji="1" lang="ja-JP" altLang="en-US" dirty="0"/>
          </a:p>
        </p:txBody>
      </p:sp>
      <p:sp>
        <p:nvSpPr>
          <p:cNvPr id="21" name="テキスト ボックス 20"/>
          <p:cNvSpPr txBox="1"/>
          <p:nvPr/>
        </p:nvSpPr>
        <p:spPr>
          <a:xfrm>
            <a:off x="7956376" y="4582869"/>
            <a:ext cx="648072" cy="646331"/>
          </a:xfrm>
          <a:prstGeom prst="rect">
            <a:avLst/>
          </a:prstGeom>
          <a:noFill/>
        </p:spPr>
        <p:txBody>
          <a:bodyPr wrap="square" rtlCol="0">
            <a:spAutoFit/>
          </a:bodyPr>
          <a:lstStyle/>
          <a:p>
            <a:r>
              <a:rPr lang="ja-JP" altLang="en-US" dirty="0"/>
              <a:t>全額</a:t>
            </a:r>
            <a:r>
              <a:rPr kumimoji="1" lang="ja-JP" altLang="en-US" dirty="0" smtClean="0"/>
              <a:t>弁済</a:t>
            </a:r>
            <a:endParaRPr kumimoji="1" lang="ja-JP" altLang="en-US" dirty="0"/>
          </a:p>
        </p:txBody>
      </p:sp>
      <p:sp>
        <p:nvSpPr>
          <p:cNvPr id="22" name="テキスト プレースホルダー 6"/>
          <p:cNvSpPr txBox="1">
            <a:spLocks/>
          </p:cNvSpPr>
          <p:nvPr/>
        </p:nvSpPr>
        <p:spPr>
          <a:xfrm>
            <a:off x="827584" y="5229200"/>
            <a:ext cx="3249300"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b="1" dirty="0" smtClean="0"/>
              <a:t>債務は消滅</a:t>
            </a:r>
            <a:r>
              <a:rPr lang="ja-JP" altLang="en-US" sz="1800" dirty="0" smtClean="0"/>
              <a:t>し，保証</a:t>
            </a:r>
            <a:r>
              <a:rPr lang="ja-JP" altLang="en-US" sz="1800" b="1" dirty="0" smtClean="0"/>
              <a:t>責任も</a:t>
            </a:r>
            <a:endParaRPr lang="en-US" altLang="ja-JP" sz="1800" b="1" dirty="0" smtClean="0"/>
          </a:p>
          <a:p>
            <a:pPr marL="0" indent="0" algn="ctr">
              <a:buNone/>
            </a:pPr>
            <a:r>
              <a:rPr lang="ja-JP" altLang="en-US" sz="1800" dirty="0" smtClean="0">
                <a:hlinkClick r:id="" action="ppaction://noaction"/>
              </a:rPr>
              <a:t>付従性</a:t>
            </a:r>
            <a:r>
              <a:rPr lang="ja-JP" altLang="en-US" sz="1800" dirty="0" smtClean="0"/>
              <a:t>によって</a:t>
            </a:r>
            <a:r>
              <a:rPr lang="ja-JP" altLang="en-US" sz="1800" b="1" dirty="0" smtClean="0"/>
              <a:t>消滅する</a:t>
            </a:r>
            <a:r>
              <a:rPr lang="ja-JP" altLang="en-US" sz="1800" dirty="0" smtClean="0"/>
              <a:t>。</a:t>
            </a:r>
            <a:endParaRPr lang="en-US" altLang="ja-JP" sz="1800" dirty="0" smtClean="0"/>
          </a:p>
          <a:p>
            <a:pPr marL="0" indent="0" algn="ctr">
              <a:buNone/>
            </a:pPr>
            <a:r>
              <a:rPr lang="ja-JP" altLang="en-US" sz="1800" dirty="0" smtClean="0"/>
              <a:t>（</a:t>
            </a:r>
            <a:r>
              <a:rPr lang="ja-JP" altLang="en-US" sz="1800" b="1" dirty="0" smtClean="0"/>
              <a:t>求償権は</a:t>
            </a:r>
            <a:r>
              <a:rPr lang="ja-JP" altLang="en-US" sz="1800" b="1" dirty="0"/>
              <a:t>発生</a:t>
            </a:r>
            <a:r>
              <a:rPr lang="ja-JP" altLang="en-US" sz="1800" b="1" dirty="0" smtClean="0"/>
              <a:t>しない</a:t>
            </a:r>
            <a:r>
              <a:rPr lang="ja-JP" altLang="en-US" sz="1800" dirty="0" smtClean="0"/>
              <a:t>）</a:t>
            </a:r>
            <a:endParaRPr lang="en-US" altLang="ja-JP" sz="1800" dirty="0" smtClean="0"/>
          </a:p>
          <a:p>
            <a:pPr marL="0" indent="0" algn="ctr">
              <a:buNone/>
            </a:pPr>
            <a:endParaRPr lang="en-US" altLang="ja-JP" sz="1800" dirty="0" smtClean="0"/>
          </a:p>
          <a:p>
            <a:pPr marL="0" indent="0" algn="ctr">
              <a:buNone/>
            </a:pPr>
            <a:endParaRPr lang="ja-JP" altLang="en-US" sz="1800" dirty="0"/>
          </a:p>
        </p:txBody>
      </p:sp>
      <p:sp>
        <p:nvSpPr>
          <p:cNvPr id="23" name="テキスト プレースホルダー 8"/>
          <p:cNvSpPr txBox="1">
            <a:spLocks/>
          </p:cNvSpPr>
          <p:nvPr/>
        </p:nvSpPr>
        <p:spPr>
          <a:xfrm>
            <a:off x="4356532" y="5229200"/>
            <a:ext cx="4536504"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dirty="0" smtClean="0"/>
              <a:t>保証人の求償権を確保するために，</a:t>
            </a:r>
            <a:endParaRPr lang="en-US" altLang="ja-JP" sz="1800" dirty="0" smtClean="0"/>
          </a:p>
          <a:p>
            <a:pPr marL="0" indent="0" algn="ctr">
              <a:buNone/>
            </a:pPr>
            <a:r>
              <a:rPr lang="ja-JP" altLang="en-US" sz="1800" b="1" dirty="0"/>
              <a:t>債務は消滅せず</a:t>
            </a:r>
            <a:r>
              <a:rPr lang="ja-JP" altLang="en-US" sz="1800" dirty="0" smtClean="0"/>
              <a:t>，保証人へと法定移転する。</a:t>
            </a:r>
            <a:endParaRPr lang="en-US" altLang="ja-JP" sz="1800" dirty="0" smtClean="0"/>
          </a:p>
          <a:p>
            <a:pPr marL="0" indent="0" algn="ctr">
              <a:buNone/>
            </a:pPr>
            <a:r>
              <a:rPr lang="ja-JP" altLang="en-US" sz="1800" dirty="0" smtClean="0"/>
              <a:t>（</a:t>
            </a:r>
            <a:r>
              <a:rPr lang="ja-JP" altLang="en-US" sz="1800" b="1" dirty="0" smtClean="0"/>
              <a:t>求償権が</a:t>
            </a:r>
            <a:r>
              <a:rPr lang="ja-JP" altLang="en-US" sz="1800" b="1" dirty="0"/>
              <a:t>発生</a:t>
            </a:r>
            <a:r>
              <a:rPr lang="ja-JP" altLang="en-US" sz="1800" b="1" dirty="0" smtClean="0"/>
              <a:t>する</a:t>
            </a:r>
            <a:r>
              <a:rPr lang="ja-JP" altLang="en-US" sz="1800" dirty="0" smtClean="0"/>
              <a:t>）</a:t>
            </a:r>
            <a:endParaRPr lang="ja-JP" altLang="en-US" sz="1800" dirty="0"/>
          </a:p>
        </p:txBody>
      </p:sp>
      <p:sp>
        <p:nvSpPr>
          <p:cNvPr id="24" name="左矢印 23"/>
          <p:cNvSpPr/>
          <p:nvPr/>
        </p:nvSpPr>
        <p:spPr>
          <a:xfrm>
            <a:off x="6163808" y="2276872"/>
            <a:ext cx="1144496" cy="936104"/>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200" dirty="0" smtClean="0"/>
              <a:t>1000</a:t>
            </a:r>
            <a:r>
              <a:rPr kumimoji="1" lang="ja-JP" altLang="en-US" sz="1200" dirty="0" smtClean="0"/>
              <a:t>万円</a:t>
            </a:r>
            <a:endParaRPr kumimoji="1" lang="ja-JP" altLang="en-US" sz="1200" dirty="0"/>
          </a:p>
        </p:txBody>
      </p:sp>
      <p:sp>
        <p:nvSpPr>
          <p:cNvPr id="25" name="正方形/長方形 24"/>
          <p:cNvSpPr/>
          <p:nvPr/>
        </p:nvSpPr>
        <p:spPr>
          <a:xfrm>
            <a:off x="7308304" y="1924224"/>
            <a:ext cx="1152128" cy="1720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
        <p:nvSpPr>
          <p:cNvPr id="26" name="円/楕円 25"/>
          <p:cNvSpPr/>
          <p:nvPr/>
        </p:nvSpPr>
        <p:spPr>
          <a:xfrm>
            <a:off x="1547664" y="4448200"/>
            <a:ext cx="1800200"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27" name="円/楕円 26"/>
          <p:cNvSpPr/>
          <p:nvPr/>
        </p:nvSpPr>
        <p:spPr>
          <a:xfrm>
            <a:off x="5796136" y="4451896"/>
            <a:ext cx="1800200"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28" name="テキスト ボックス 27"/>
          <p:cNvSpPr txBox="1"/>
          <p:nvPr/>
        </p:nvSpPr>
        <p:spPr>
          <a:xfrm>
            <a:off x="4499992" y="3668831"/>
            <a:ext cx="4248472" cy="830997"/>
          </a:xfrm>
          <a:prstGeom prst="rect">
            <a:avLst/>
          </a:prstGeom>
          <a:noFill/>
        </p:spPr>
        <p:txBody>
          <a:bodyPr wrap="square" rtlCol="0">
            <a:spAutoFit/>
          </a:bodyPr>
          <a:lstStyle/>
          <a:p>
            <a:r>
              <a:rPr lang="ja-JP" altLang="en-US" sz="1600" b="1" dirty="0">
                <a:solidFill>
                  <a:schemeClr val="tx2"/>
                </a:solidFill>
              </a:rPr>
              <a:t>第</a:t>
            </a:r>
            <a:r>
              <a:rPr lang="en-US" altLang="ja-JP" sz="1600" b="1" dirty="0">
                <a:solidFill>
                  <a:schemeClr val="tx2"/>
                </a:solidFill>
              </a:rPr>
              <a:t>500</a:t>
            </a:r>
            <a:r>
              <a:rPr lang="ja-JP" altLang="en-US" sz="1600" b="1" dirty="0">
                <a:solidFill>
                  <a:schemeClr val="tx2"/>
                </a:solidFill>
              </a:rPr>
              <a:t>条（法定代位）</a:t>
            </a:r>
          </a:p>
          <a:p>
            <a:r>
              <a:rPr lang="ja-JP" altLang="en-US" sz="1600" dirty="0">
                <a:solidFill>
                  <a:schemeClr val="tx2"/>
                </a:solidFill>
              </a:rPr>
              <a:t>弁済をするについて正当な利益を有する者は，弁済によって当然に債権者に代位する。</a:t>
            </a:r>
            <a:endParaRPr kumimoji="1" lang="ja-JP" altLang="en-US" sz="1600" dirty="0">
              <a:solidFill>
                <a:schemeClr val="tx2"/>
              </a:solidFill>
            </a:endParaRPr>
          </a:p>
        </p:txBody>
      </p:sp>
      <p:sp>
        <p:nvSpPr>
          <p:cNvPr id="29" name="正方形/長方形 28"/>
          <p:cNvSpPr/>
          <p:nvPr/>
        </p:nvSpPr>
        <p:spPr>
          <a:xfrm>
            <a:off x="774181" y="1913783"/>
            <a:ext cx="1152128" cy="1755048"/>
          </a:xfrm>
          <a:prstGeom prst="rect">
            <a:avLst/>
          </a:prstGeom>
          <a:ln>
            <a:solidFill>
              <a:schemeClr val="tx1">
                <a:lumMod val="50000"/>
                <a:lumOff val="50000"/>
              </a:schemeClr>
            </a:solidFill>
            <a:prstDash val="sysDot"/>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30" name="正方形/長方形 29"/>
          <p:cNvSpPr/>
          <p:nvPr/>
        </p:nvSpPr>
        <p:spPr>
          <a:xfrm>
            <a:off x="2987824" y="1913783"/>
            <a:ext cx="1152128" cy="1755048"/>
          </a:xfrm>
          <a:prstGeom prst="rect">
            <a:avLst/>
          </a:prstGeom>
          <a:ln>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Tree>
    <p:extLst>
      <p:ext uri="{BB962C8B-B14F-4D97-AF65-F5344CB8AC3E}">
        <p14:creationId xmlns:p14="http://schemas.microsoft.com/office/powerpoint/2010/main" val="1091971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50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par>
                          <p:cTn id="8" fill="hold">
                            <p:stCondLst>
                              <p:cond delay="1000"/>
                            </p:stCondLst>
                            <p:childTnLst>
                              <p:par>
                                <p:cTn id="9" presetID="22" presetClass="entr" presetSubtype="4" fill="hold" grpId="0" nodeType="afterEffect">
                                  <p:stCondLst>
                                    <p:cond delay="250"/>
                                  </p:stCondLst>
                                  <p:childTnLst>
                                    <p:set>
                                      <p:cBhvr>
                                        <p:cTn id="10" dur="1" fill="hold">
                                          <p:stCondLst>
                                            <p:cond delay="0"/>
                                          </p:stCondLst>
                                        </p:cTn>
                                        <p:tgtEl>
                                          <p:spTgt spid="26"/>
                                        </p:tgtEl>
                                        <p:attrNameLst>
                                          <p:attrName>style.visibility</p:attrName>
                                        </p:attrNameLst>
                                      </p:cBhvr>
                                      <p:to>
                                        <p:strVal val="visible"/>
                                      </p:to>
                                    </p:set>
                                    <p:animEffect transition="in" filter="wipe(down)">
                                      <p:cBhvr>
                                        <p:cTn id="11" dur="500"/>
                                        <p:tgtEl>
                                          <p:spTgt spid="26"/>
                                        </p:tgtEl>
                                      </p:cBhvr>
                                    </p:animEffect>
                                  </p:childTnLst>
                                </p:cTn>
                              </p:par>
                            </p:childTnLst>
                          </p:cTn>
                        </p:par>
                        <p:par>
                          <p:cTn id="12" fill="hold">
                            <p:stCondLst>
                              <p:cond delay="1750"/>
                            </p:stCondLst>
                            <p:childTnLst>
                              <p:par>
                                <p:cTn id="13" presetID="22" presetClass="entr" presetSubtype="4"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par>
                          <p:cTn id="16" fill="hold">
                            <p:stCondLst>
                              <p:cond delay="2250"/>
                            </p:stCondLst>
                            <p:childTnLst>
                              <p:par>
                                <p:cTn id="17" presetID="22" presetClass="entr" presetSubtype="4"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par>
                          <p:cTn id="20" fill="hold">
                            <p:stCondLst>
                              <p:cond delay="2750"/>
                            </p:stCondLst>
                            <p:childTnLst>
                              <p:par>
                                <p:cTn id="21" presetID="22" presetClass="entr" presetSubtype="4"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childTnLst>
                          </p:cTn>
                        </p:par>
                        <p:par>
                          <p:cTn id="24" fill="hold">
                            <p:stCondLst>
                              <p:cond delay="3250"/>
                            </p:stCondLst>
                            <p:childTnLst>
                              <p:par>
                                <p:cTn id="25" presetID="22" presetClass="entr" presetSubtype="4"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up)">
                                      <p:cBhvr>
                                        <p:cTn id="32" dur="500"/>
                                        <p:tgtEl>
                                          <p:spTgt spid="15"/>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left)">
                                      <p:cBhvr>
                                        <p:cTn id="35" dur="500"/>
                                        <p:tgtEl>
                                          <p:spTgt spid="20"/>
                                        </p:tgtEl>
                                      </p:cBhvr>
                                    </p:animEffect>
                                  </p:childTnLst>
                                </p:cTn>
                              </p:par>
                            </p:childTnLst>
                          </p:cTn>
                        </p:par>
                        <p:par>
                          <p:cTn id="36" fill="hold">
                            <p:stCondLst>
                              <p:cond delay="500"/>
                            </p:stCondLst>
                            <p:childTnLst>
                              <p:par>
                                <p:cTn id="37" presetID="42" presetClass="exit" presetSubtype="0" fill="hold" grpId="1" nodeType="afterEffect">
                                  <p:stCondLst>
                                    <p:cond delay="250"/>
                                  </p:stCondLst>
                                  <p:childTnLst>
                                    <p:animEffect transition="out" filter="fade">
                                      <p:cBhvr>
                                        <p:cTn id="38" dur="500"/>
                                        <p:tgtEl>
                                          <p:spTgt spid="11"/>
                                        </p:tgtEl>
                                      </p:cBhvr>
                                    </p:animEffect>
                                    <p:anim calcmode="lin" valueType="num">
                                      <p:cBhvr>
                                        <p:cTn id="39" dur="500"/>
                                        <p:tgtEl>
                                          <p:spTgt spid="11"/>
                                        </p:tgtEl>
                                        <p:attrNameLst>
                                          <p:attrName>ppt_x</p:attrName>
                                        </p:attrNameLst>
                                      </p:cBhvr>
                                      <p:tavLst>
                                        <p:tav tm="0">
                                          <p:val>
                                            <p:strVal val="ppt_x"/>
                                          </p:val>
                                        </p:tav>
                                        <p:tav tm="100000">
                                          <p:val>
                                            <p:strVal val="ppt_x"/>
                                          </p:val>
                                        </p:tav>
                                      </p:tavLst>
                                    </p:anim>
                                    <p:anim calcmode="lin" valueType="num">
                                      <p:cBhvr>
                                        <p:cTn id="40" dur="500"/>
                                        <p:tgtEl>
                                          <p:spTgt spid="11"/>
                                        </p:tgtEl>
                                        <p:attrNameLst>
                                          <p:attrName>ppt_y</p:attrName>
                                        </p:attrNameLst>
                                      </p:cBhvr>
                                      <p:tavLst>
                                        <p:tav tm="0">
                                          <p:val>
                                            <p:strVal val="ppt_y"/>
                                          </p:val>
                                        </p:tav>
                                        <p:tav tm="100000">
                                          <p:val>
                                            <p:strVal val="ppt_y+.1"/>
                                          </p:val>
                                        </p:tav>
                                      </p:tavLst>
                                    </p:anim>
                                    <p:set>
                                      <p:cBhvr>
                                        <p:cTn id="41" dur="1" fill="hold">
                                          <p:stCondLst>
                                            <p:cond delay="499"/>
                                          </p:stCondLst>
                                        </p:cTn>
                                        <p:tgtEl>
                                          <p:spTgt spid="11"/>
                                        </p:tgtEl>
                                        <p:attrNameLst>
                                          <p:attrName>style.visibility</p:attrName>
                                        </p:attrNameLst>
                                      </p:cBhvr>
                                      <p:to>
                                        <p:strVal val="hidden"/>
                                      </p:to>
                                    </p:set>
                                  </p:childTnLst>
                                </p:cTn>
                              </p:par>
                              <p:par>
                                <p:cTn id="42" presetID="10" presetClass="entr" presetSubtype="0" fill="hold" grpId="0" nodeType="withEffect">
                                  <p:stCondLst>
                                    <p:cond delay="25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500"/>
                                        <p:tgtEl>
                                          <p:spTgt spid="29"/>
                                        </p:tgtEl>
                                      </p:cBhvr>
                                    </p:animEffect>
                                  </p:childTnLst>
                                </p:cTn>
                              </p:par>
                              <p:par>
                                <p:cTn id="45" presetID="42" presetClass="exit" presetSubtype="0" fill="hold" grpId="1" nodeType="withEffect">
                                  <p:stCondLst>
                                    <p:cond delay="250"/>
                                  </p:stCondLst>
                                  <p:childTnLst>
                                    <p:animEffect transition="out" filter="fade">
                                      <p:cBhvr>
                                        <p:cTn id="46" dur="500"/>
                                        <p:tgtEl>
                                          <p:spTgt spid="13"/>
                                        </p:tgtEl>
                                      </p:cBhvr>
                                    </p:animEffect>
                                    <p:anim calcmode="lin" valueType="num">
                                      <p:cBhvr>
                                        <p:cTn id="47" dur="500"/>
                                        <p:tgtEl>
                                          <p:spTgt spid="13"/>
                                        </p:tgtEl>
                                        <p:attrNameLst>
                                          <p:attrName>ppt_x</p:attrName>
                                        </p:attrNameLst>
                                      </p:cBhvr>
                                      <p:tavLst>
                                        <p:tav tm="0">
                                          <p:val>
                                            <p:strVal val="ppt_x"/>
                                          </p:val>
                                        </p:tav>
                                        <p:tav tm="100000">
                                          <p:val>
                                            <p:strVal val="ppt_x"/>
                                          </p:val>
                                        </p:tav>
                                      </p:tavLst>
                                    </p:anim>
                                    <p:anim calcmode="lin" valueType="num">
                                      <p:cBhvr>
                                        <p:cTn id="48" dur="500"/>
                                        <p:tgtEl>
                                          <p:spTgt spid="13"/>
                                        </p:tgtEl>
                                        <p:attrNameLst>
                                          <p:attrName>ppt_y</p:attrName>
                                        </p:attrNameLst>
                                      </p:cBhvr>
                                      <p:tavLst>
                                        <p:tav tm="0">
                                          <p:val>
                                            <p:strVal val="ppt_y"/>
                                          </p:val>
                                        </p:tav>
                                        <p:tav tm="100000">
                                          <p:val>
                                            <p:strVal val="ppt_y+.1"/>
                                          </p:val>
                                        </p:tav>
                                      </p:tavLst>
                                    </p:anim>
                                    <p:set>
                                      <p:cBhvr>
                                        <p:cTn id="49" dur="1" fill="hold">
                                          <p:stCondLst>
                                            <p:cond delay="499"/>
                                          </p:stCondLst>
                                        </p:cTn>
                                        <p:tgtEl>
                                          <p:spTgt spid="13"/>
                                        </p:tgtEl>
                                        <p:attrNameLst>
                                          <p:attrName>style.visibility</p:attrName>
                                        </p:attrNameLst>
                                      </p:cBhvr>
                                      <p:to>
                                        <p:strVal val="hidden"/>
                                      </p:to>
                                    </p:set>
                                  </p:childTnLst>
                                </p:cTn>
                              </p:par>
                              <p:par>
                                <p:cTn id="50" presetID="10" presetClass="entr" presetSubtype="0" fill="hold" grpId="0" nodeType="withEffect">
                                  <p:stCondLst>
                                    <p:cond delay="25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childTnLst>
                          </p:cTn>
                        </p:par>
                        <p:par>
                          <p:cTn id="53" fill="hold">
                            <p:stCondLst>
                              <p:cond delay="1250"/>
                            </p:stCondLst>
                            <p:childTnLst>
                              <p:par>
                                <p:cTn id="54" presetID="42" presetClass="exit" presetSubtype="0" fill="hold" grpId="1" nodeType="afterEffect">
                                  <p:stCondLst>
                                    <p:cond delay="250"/>
                                  </p:stCondLst>
                                  <p:childTnLst>
                                    <p:animEffect transition="out" filter="fade">
                                      <p:cBhvr>
                                        <p:cTn id="55" dur="500"/>
                                        <p:tgtEl>
                                          <p:spTgt spid="12"/>
                                        </p:tgtEl>
                                      </p:cBhvr>
                                    </p:animEffect>
                                    <p:anim calcmode="lin" valueType="num">
                                      <p:cBhvr>
                                        <p:cTn id="56" dur="500"/>
                                        <p:tgtEl>
                                          <p:spTgt spid="12"/>
                                        </p:tgtEl>
                                        <p:attrNameLst>
                                          <p:attrName>ppt_x</p:attrName>
                                        </p:attrNameLst>
                                      </p:cBhvr>
                                      <p:tavLst>
                                        <p:tav tm="0">
                                          <p:val>
                                            <p:strVal val="ppt_x"/>
                                          </p:val>
                                        </p:tav>
                                        <p:tav tm="100000">
                                          <p:val>
                                            <p:strVal val="ppt_x"/>
                                          </p:val>
                                        </p:tav>
                                      </p:tavLst>
                                    </p:anim>
                                    <p:anim calcmode="lin" valueType="num">
                                      <p:cBhvr>
                                        <p:cTn id="57" dur="500"/>
                                        <p:tgtEl>
                                          <p:spTgt spid="12"/>
                                        </p:tgtEl>
                                        <p:attrNameLst>
                                          <p:attrName>ppt_y</p:attrName>
                                        </p:attrNameLst>
                                      </p:cBhvr>
                                      <p:tavLst>
                                        <p:tav tm="0">
                                          <p:val>
                                            <p:strVal val="ppt_y"/>
                                          </p:val>
                                        </p:tav>
                                        <p:tav tm="100000">
                                          <p:val>
                                            <p:strVal val="ppt_y+.1"/>
                                          </p:val>
                                        </p:tav>
                                      </p:tavLst>
                                    </p:anim>
                                    <p:set>
                                      <p:cBhvr>
                                        <p:cTn id="58" dur="1" fill="hold">
                                          <p:stCondLst>
                                            <p:cond delay="499"/>
                                          </p:stCondLst>
                                        </p:cTn>
                                        <p:tgtEl>
                                          <p:spTgt spid="12"/>
                                        </p:tgtEl>
                                        <p:attrNameLst>
                                          <p:attrName>style.visibility</p:attrName>
                                        </p:attrNameLst>
                                      </p:cBhvr>
                                      <p:to>
                                        <p:strVal val="hidden"/>
                                      </p:to>
                                    </p:set>
                                  </p:childTnLst>
                                </p:cTn>
                              </p:par>
                              <p:par>
                                <p:cTn id="59" presetID="10" presetClass="entr" presetSubtype="0" fill="hold" grpId="0" nodeType="withEffect">
                                  <p:stCondLst>
                                    <p:cond delay="250"/>
                                  </p:stCondLst>
                                  <p:childTnLst>
                                    <p:set>
                                      <p:cBhvr>
                                        <p:cTn id="60" dur="1" fill="hold">
                                          <p:stCondLst>
                                            <p:cond delay="0"/>
                                          </p:stCondLst>
                                        </p:cTn>
                                        <p:tgtEl>
                                          <p:spTgt spid="30"/>
                                        </p:tgtEl>
                                        <p:attrNameLst>
                                          <p:attrName>style.visibility</p:attrName>
                                        </p:attrNameLst>
                                      </p:cBhvr>
                                      <p:to>
                                        <p:strVal val="visible"/>
                                      </p:to>
                                    </p:set>
                                    <p:animEffect transition="in" filter="fade">
                                      <p:cBhvr>
                                        <p:cTn id="61" dur="500"/>
                                        <p:tgtEl>
                                          <p:spTgt spid="30"/>
                                        </p:tgtEl>
                                      </p:cBhvr>
                                    </p:animEffect>
                                  </p:childTnLst>
                                </p:cTn>
                              </p:par>
                              <p:par>
                                <p:cTn id="62" presetID="42" presetClass="exit" presetSubtype="0" fill="hold" grpId="1" nodeType="withEffect">
                                  <p:stCondLst>
                                    <p:cond delay="250"/>
                                  </p:stCondLst>
                                  <p:childTnLst>
                                    <p:animEffect transition="out" filter="fade">
                                      <p:cBhvr>
                                        <p:cTn id="63" dur="500"/>
                                        <p:tgtEl>
                                          <p:spTgt spid="14"/>
                                        </p:tgtEl>
                                      </p:cBhvr>
                                    </p:animEffect>
                                    <p:anim calcmode="lin" valueType="num">
                                      <p:cBhvr>
                                        <p:cTn id="64" dur="500"/>
                                        <p:tgtEl>
                                          <p:spTgt spid="14"/>
                                        </p:tgtEl>
                                        <p:attrNameLst>
                                          <p:attrName>ppt_x</p:attrName>
                                        </p:attrNameLst>
                                      </p:cBhvr>
                                      <p:tavLst>
                                        <p:tav tm="0">
                                          <p:val>
                                            <p:strVal val="ppt_x"/>
                                          </p:val>
                                        </p:tav>
                                        <p:tav tm="100000">
                                          <p:val>
                                            <p:strVal val="ppt_x"/>
                                          </p:val>
                                        </p:tav>
                                      </p:tavLst>
                                    </p:anim>
                                    <p:anim calcmode="lin" valueType="num">
                                      <p:cBhvr>
                                        <p:cTn id="65" dur="500"/>
                                        <p:tgtEl>
                                          <p:spTgt spid="14"/>
                                        </p:tgtEl>
                                        <p:attrNameLst>
                                          <p:attrName>ppt_y</p:attrName>
                                        </p:attrNameLst>
                                      </p:cBhvr>
                                      <p:tavLst>
                                        <p:tav tm="0">
                                          <p:val>
                                            <p:strVal val="ppt_y"/>
                                          </p:val>
                                        </p:tav>
                                        <p:tav tm="100000">
                                          <p:val>
                                            <p:strVal val="ppt_y+.1"/>
                                          </p:val>
                                        </p:tav>
                                      </p:tavLst>
                                    </p:anim>
                                    <p:set>
                                      <p:cBhvr>
                                        <p:cTn id="66" dur="1" fill="hold">
                                          <p:stCondLst>
                                            <p:cond delay="499"/>
                                          </p:stCondLst>
                                        </p:cTn>
                                        <p:tgtEl>
                                          <p:spTgt spid="14"/>
                                        </p:tgtEl>
                                        <p:attrNameLst>
                                          <p:attrName>style.visibility</p:attrName>
                                        </p:attrNameLst>
                                      </p:cBhvr>
                                      <p:to>
                                        <p:strVal val="hidden"/>
                                      </p:to>
                                    </p:set>
                                  </p:childTnLst>
                                </p:cTn>
                              </p:par>
                              <p:par>
                                <p:cTn id="67" presetID="10" presetClass="entr" presetSubtype="0" fill="hold" grpId="0" nodeType="withEffect">
                                  <p:stCondLst>
                                    <p:cond delay="25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500"/>
                                        <p:tgtEl>
                                          <p:spTgt spid="6"/>
                                        </p:tgtEl>
                                      </p:cBhvr>
                                    </p:animEffect>
                                  </p:childTnLst>
                                </p:cTn>
                              </p:par>
                              <p:par>
                                <p:cTn id="70" presetID="22" presetClass="entr" presetSubtype="1" fill="hold" grpId="0" nodeType="withEffect">
                                  <p:stCondLst>
                                    <p:cond delay="750"/>
                                  </p:stCondLst>
                                  <p:childTnLst>
                                    <p:set>
                                      <p:cBhvr>
                                        <p:cTn id="71" dur="1" fill="hold">
                                          <p:stCondLst>
                                            <p:cond delay="0"/>
                                          </p:stCondLst>
                                        </p:cTn>
                                        <p:tgtEl>
                                          <p:spTgt spid="22"/>
                                        </p:tgtEl>
                                        <p:attrNameLst>
                                          <p:attrName>style.visibility</p:attrName>
                                        </p:attrNameLst>
                                      </p:cBhvr>
                                      <p:to>
                                        <p:strVal val="visible"/>
                                      </p:to>
                                    </p:set>
                                    <p:animEffect transition="in" filter="wipe(up)">
                                      <p:cBhvr>
                                        <p:cTn id="72" dur="2000"/>
                                        <p:tgtEl>
                                          <p:spTgt spid="2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10">
                                            <p:txEl>
                                              <p:pRg st="0" end="0"/>
                                            </p:txEl>
                                          </p:spTgt>
                                        </p:tgtEl>
                                        <p:attrNameLst>
                                          <p:attrName>style.visibility</p:attrName>
                                        </p:attrNameLst>
                                      </p:cBhvr>
                                      <p:to>
                                        <p:strVal val="visible"/>
                                      </p:to>
                                    </p:set>
                                    <p:animEffect transition="in" filter="wipe(left)">
                                      <p:cBhvr>
                                        <p:cTn id="77" dur="1000"/>
                                        <p:tgtEl>
                                          <p:spTgt spid="10">
                                            <p:txEl>
                                              <p:pRg st="0" end="0"/>
                                            </p:txEl>
                                          </p:spTgt>
                                        </p:tgtEl>
                                      </p:cBhvr>
                                    </p:animEffect>
                                  </p:childTnLst>
                                </p:cTn>
                              </p:par>
                            </p:childTnLst>
                          </p:cTn>
                        </p:par>
                        <p:par>
                          <p:cTn id="78" fill="hold">
                            <p:stCondLst>
                              <p:cond delay="1000"/>
                            </p:stCondLst>
                            <p:childTnLst>
                              <p:par>
                                <p:cTn id="79" presetID="22" presetClass="entr" presetSubtype="4" fill="hold" grpId="0" nodeType="afterEffect">
                                  <p:stCondLst>
                                    <p:cond delay="0"/>
                                  </p:stCondLst>
                                  <p:childTnLst>
                                    <p:set>
                                      <p:cBhvr>
                                        <p:cTn id="80" dur="1" fill="hold">
                                          <p:stCondLst>
                                            <p:cond delay="0"/>
                                          </p:stCondLst>
                                        </p:cTn>
                                        <p:tgtEl>
                                          <p:spTgt spid="27"/>
                                        </p:tgtEl>
                                        <p:attrNameLst>
                                          <p:attrName>style.visibility</p:attrName>
                                        </p:attrNameLst>
                                      </p:cBhvr>
                                      <p:to>
                                        <p:strVal val="visible"/>
                                      </p:to>
                                    </p:set>
                                    <p:animEffect transition="in" filter="wipe(down)">
                                      <p:cBhvr>
                                        <p:cTn id="81" dur="500"/>
                                        <p:tgtEl>
                                          <p:spTgt spid="27"/>
                                        </p:tgtEl>
                                      </p:cBhvr>
                                    </p:animEffect>
                                  </p:childTnLst>
                                </p:cTn>
                              </p:par>
                            </p:childTnLst>
                          </p:cTn>
                        </p:par>
                        <p:par>
                          <p:cTn id="82" fill="hold">
                            <p:stCondLst>
                              <p:cond delay="1500"/>
                            </p:stCondLst>
                            <p:childTnLst>
                              <p:par>
                                <p:cTn id="83" presetID="22" presetClass="entr" presetSubtype="4" fill="hold" grpId="1" nodeType="after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wipe(down)">
                                      <p:cBhvr>
                                        <p:cTn id="85" dur="500"/>
                                        <p:tgtEl>
                                          <p:spTgt spid="18"/>
                                        </p:tgtEl>
                                      </p:cBhvr>
                                    </p:animEffect>
                                  </p:childTnLst>
                                </p:cTn>
                              </p:par>
                            </p:childTnLst>
                          </p:cTn>
                        </p:par>
                        <p:par>
                          <p:cTn id="86" fill="hold">
                            <p:stCondLst>
                              <p:cond delay="2000"/>
                            </p:stCondLst>
                            <p:childTnLst>
                              <p:par>
                                <p:cTn id="87" presetID="22" presetClass="entr" presetSubtype="4" fill="hold" grpId="0" nodeType="afterEffect">
                                  <p:stCondLst>
                                    <p:cond delay="0"/>
                                  </p:stCondLst>
                                  <p:childTnLst>
                                    <p:set>
                                      <p:cBhvr>
                                        <p:cTn id="88" dur="1" fill="hold">
                                          <p:stCondLst>
                                            <p:cond delay="0"/>
                                          </p:stCondLst>
                                        </p:cTn>
                                        <p:tgtEl>
                                          <p:spTgt spid="17"/>
                                        </p:tgtEl>
                                        <p:attrNameLst>
                                          <p:attrName>style.visibility</p:attrName>
                                        </p:attrNameLst>
                                      </p:cBhvr>
                                      <p:to>
                                        <p:strVal val="visible"/>
                                      </p:to>
                                    </p:set>
                                    <p:animEffect transition="in" filter="wipe(down)">
                                      <p:cBhvr>
                                        <p:cTn id="89" dur="500"/>
                                        <p:tgtEl>
                                          <p:spTgt spid="17"/>
                                        </p:tgtEl>
                                      </p:cBhvr>
                                    </p:animEffect>
                                  </p:childTnLst>
                                </p:cTn>
                              </p:par>
                            </p:childTnLst>
                          </p:cTn>
                        </p:par>
                        <p:par>
                          <p:cTn id="90" fill="hold">
                            <p:stCondLst>
                              <p:cond delay="2500"/>
                            </p:stCondLst>
                            <p:childTnLst>
                              <p:par>
                                <p:cTn id="91" presetID="22" presetClass="entr" presetSubtype="4" fill="hold" grpId="0" nodeType="after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wipe(down)">
                                      <p:cBhvr>
                                        <p:cTn id="93" dur="500"/>
                                        <p:tgtEl>
                                          <p:spTgt spid="19"/>
                                        </p:tgtEl>
                                      </p:cBhvr>
                                    </p:animEffect>
                                  </p:childTnLst>
                                </p:cTn>
                              </p:par>
                            </p:childTnLst>
                          </p:cTn>
                        </p:par>
                        <p:par>
                          <p:cTn id="94" fill="hold">
                            <p:stCondLst>
                              <p:cond delay="3000"/>
                            </p:stCondLst>
                            <p:childTnLst>
                              <p:par>
                                <p:cTn id="95" presetID="22" presetClass="entr" presetSubtype="4" fill="hold" grpId="0" nodeType="afterEffect">
                                  <p:stCondLst>
                                    <p:cond delay="0"/>
                                  </p:stCondLst>
                                  <p:childTnLst>
                                    <p:set>
                                      <p:cBhvr>
                                        <p:cTn id="96" dur="1" fill="hold">
                                          <p:stCondLst>
                                            <p:cond delay="0"/>
                                          </p:stCondLst>
                                        </p:cTn>
                                        <p:tgtEl>
                                          <p:spTgt spid="25"/>
                                        </p:tgtEl>
                                        <p:attrNameLst>
                                          <p:attrName>style.visibility</p:attrName>
                                        </p:attrNameLst>
                                      </p:cBhvr>
                                      <p:to>
                                        <p:strVal val="visible"/>
                                      </p:to>
                                    </p:set>
                                    <p:animEffect transition="in" filter="wipe(down)">
                                      <p:cBhvr>
                                        <p:cTn id="97" dur="500"/>
                                        <p:tgtEl>
                                          <p:spTgt spid="25"/>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1" fill="hold" grpId="0" nodeType="clickEffect">
                                  <p:stCondLst>
                                    <p:cond delay="0"/>
                                  </p:stCondLst>
                                  <p:childTnLst>
                                    <p:set>
                                      <p:cBhvr>
                                        <p:cTn id="101" dur="1" fill="hold">
                                          <p:stCondLst>
                                            <p:cond delay="0"/>
                                          </p:stCondLst>
                                        </p:cTn>
                                        <p:tgtEl>
                                          <p:spTgt spid="16"/>
                                        </p:tgtEl>
                                        <p:attrNameLst>
                                          <p:attrName>style.visibility</p:attrName>
                                        </p:attrNameLst>
                                      </p:cBhvr>
                                      <p:to>
                                        <p:strVal val="visible"/>
                                      </p:to>
                                    </p:set>
                                    <p:animEffect transition="in" filter="wipe(up)">
                                      <p:cBhvr>
                                        <p:cTn id="102" dur="500"/>
                                        <p:tgtEl>
                                          <p:spTgt spid="16"/>
                                        </p:tgtEl>
                                      </p:cBhvr>
                                    </p:animEffect>
                                  </p:childTnLst>
                                </p:cTn>
                              </p:par>
                              <p:par>
                                <p:cTn id="103" presetID="22" presetClass="entr" presetSubtype="1" fill="hold" grpId="0" nodeType="withEffect">
                                  <p:stCondLst>
                                    <p:cond delay="1000"/>
                                  </p:stCondLst>
                                  <p:childTnLst>
                                    <p:set>
                                      <p:cBhvr>
                                        <p:cTn id="104" dur="1" fill="hold">
                                          <p:stCondLst>
                                            <p:cond delay="0"/>
                                          </p:stCondLst>
                                        </p:cTn>
                                        <p:tgtEl>
                                          <p:spTgt spid="21"/>
                                        </p:tgtEl>
                                        <p:attrNameLst>
                                          <p:attrName>style.visibility</p:attrName>
                                        </p:attrNameLst>
                                      </p:cBhvr>
                                      <p:to>
                                        <p:strVal val="visible"/>
                                      </p:to>
                                    </p:set>
                                    <p:animEffect transition="in" filter="wipe(up)">
                                      <p:cBhvr>
                                        <p:cTn id="105" dur="500"/>
                                        <p:tgtEl>
                                          <p:spTgt spid="21"/>
                                        </p:tgtEl>
                                      </p:cBhvr>
                                    </p:animEffect>
                                  </p:childTnLst>
                                </p:cTn>
                              </p:par>
                              <p:par>
                                <p:cTn id="106" presetID="42" presetClass="path" presetSubtype="0" accel="50000" decel="50000" fill="hold" grpId="0" nodeType="withEffect">
                                  <p:stCondLst>
                                    <p:cond delay="500"/>
                                  </p:stCondLst>
                                  <p:childTnLst>
                                    <p:animMotion origin="layout" path="M 1.11111E-6 2.59259E-6 L 0.08646 -0.20787 " pathEditMode="relative" rAng="0" ptsTypes="AA">
                                      <p:cBhvr>
                                        <p:cTn id="107" dur="2000" fill="hold"/>
                                        <p:tgtEl>
                                          <p:spTgt spid="18"/>
                                        </p:tgtEl>
                                        <p:attrNameLst>
                                          <p:attrName>ppt_x</p:attrName>
                                          <p:attrName>ppt_y</p:attrName>
                                        </p:attrNameLst>
                                      </p:cBhvr>
                                      <p:rCtr x="4323" y="-10394"/>
                                    </p:animMotion>
                                  </p:childTnLst>
                                </p:cTn>
                              </p:par>
                              <p:par>
                                <p:cTn id="108" presetID="10" presetClass="exit" presetSubtype="0" fill="hold" grpId="2" nodeType="withEffect">
                                  <p:stCondLst>
                                    <p:cond delay="1250"/>
                                  </p:stCondLst>
                                  <p:childTnLst>
                                    <p:animEffect transition="out" filter="fade">
                                      <p:cBhvr>
                                        <p:cTn id="109" dur="500"/>
                                        <p:tgtEl>
                                          <p:spTgt spid="18"/>
                                        </p:tgtEl>
                                      </p:cBhvr>
                                    </p:animEffect>
                                    <p:set>
                                      <p:cBhvr>
                                        <p:cTn id="110" dur="1" fill="hold">
                                          <p:stCondLst>
                                            <p:cond delay="499"/>
                                          </p:stCondLst>
                                        </p:cTn>
                                        <p:tgtEl>
                                          <p:spTgt spid="18"/>
                                        </p:tgtEl>
                                        <p:attrNameLst>
                                          <p:attrName>style.visibility</p:attrName>
                                        </p:attrNameLst>
                                      </p:cBhvr>
                                      <p:to>
                                        <p:strVal val="hidden"/>
                                      </p:to>
                                    </p:set>
                                  </p:childTnLst>
                                </p:cTn>
                              </p:par>
                              <p:par>
                                <p:cTn id="111" presetID="31" presetClass="entr" presetSubtype="0" fill="hold" grpId="0" nodeType="withEffect">
                                  <p:stCondLst>
                                    <p:cond delay="1250"/>
                                  </p:stCondLst>
                                  <p:childTnLst>
                                    <p:set>
                                      <p:cBhvr>
                                        <p:cTn id="112" dur="1" fill="hold">
                                          <p:stCondLst>
                                            <p:cond delay="0"/>
                                          </p:stCondLst>
                                        </p:cTn>
                                        <p:tgtEl>
                                          <p:spTgt spid="24"/>
                                        </p:tgtEl>
                                        <p:attrNameLst>
                                          <p:attrName>style.visibility</p:attrName>
                                        </p:attrNameLst>
                                      </p:cBhvr>
                                      <p:to>
                                        <p:strVal val="visible"/>
                                      </p:to>
                                    </p:set>
                                    <p:anim calcmode="lin" valueType="num">
                                      <p:cBhvr>
                                        <p:cTn id="113" dur="500" fill="hold"/>
                                        <p:tgtEl>
                                          <p:spTgt spid="24"/>
                                        </p:tgtEl>
                                        <p:attrNameLst>
                                          <p:attrName>ppt_w</p:attrName>
                                        </p:attrNameLst>
                                      </p:cBhvr>
                                      <p:tavLst>
                                        <p:tav tm="0">
                                          <p:val>
                                            <p:fltVal val="0"/>
                                          </p:val>
                                        </p:tav>
                                        <p:tav tm="100000">
                                          <p:val>
                                            <p:strVal val="#ppt_w"/>
                                          </p:val>
                                        </p:tav>
                                      </p:tavLst>
                                    </p:anim>
                                    <p:anim calcmode="lin" valueType="num">
                                      <p:cBhvr>
                                        <p:cTn id="114" dur="500" fill="hold"/>
                                        <p:tgtEl>
                                          <p:spTgt spid="24"/>
                                        </p:tgtEl>
                                        <p:attrNameLst>
                                          <p:attrName>ppt_h</p:attrName>
                                        </p:attrNameLst>
                                      </p:cBhvr>
                                      <p:tavLst>
                                        <p:tav tm="0">
                                          <p:val>
                                            <p:fltVal val="0"/>
                                          </p:val>
                                        </p:tav>
                                        <p:tav tm="100000">
                                          <p:val>
                                            <p:strVal val="#ppt_h"/>
                                          </p:val>
                                        </p:tav>
                                      </p:tavLst>
                                    </p:anim>
                                    <p:anim calcmode="lin" valueType="num">
                                      <p:cBhvr>
                                        <p:cTn id="115" dur="500" fill="hold"/>
                                        <p:tgtEl>
                                          <p:spTgt spid="24"/>
                                        </p:tgtEl>
                                        <p:attrNameLst>
                                          <p:attrName>style.rotation</p:attrName>
                                        </p:attrNameLst>
                                      </p:cBhvr>
                                      <p:tavLst>
                                        <p:tav tm="0">
                                          <p:val>
                                            <p:fltVal val="90"/>
                                          </p:val>
                                        </p:tav>
                                        <p:tav tm="100000">
                                          <p:val>
                                            <p:fltVal val="0"/>
                                          </p:val>
                                        </p:tav>
                                      </p:tavLst>
                                    </p:anim>
                                    <p:animEffect transition="in" filter="fade">
                                      <p:cBhvr>
                                        <p:cTn id="116" dur="500"/>
                                        <p:tgtEl>
                                          <p:spTgt spid="24"/>
                                        </p:tgtEl>
                                      </p:cBhvr>
                                    </p:animEffect>
                                  </p:childTnLst>
                                </p:cTn>
                              </p:par>
                              <p:par>
                                <p:cTn id="117" presetID="42" presetClass="path" presetSubtype="0" accel="50000" decel="50000" fill="hold" grpId="2" nodeType="withEffect">
                                  <p:stCondLst>
                                    <p:cond delay="500"/>
                                  </p:stCondLst>
                                  <p:childTnLst>
                                    <p:animMotion origin="layout" path="M 8.33333E-7 -3.7037E-6 L -0.06163 -0.21041 " pathEditMode="relative" rAng="0" ptsTypes="AA">
                                      <p:cBhvr>
                                        <p:cTn id="118" dur="2000" fill="hold"/>
                                        <p:tgtEl>
                                          <p:spTgt spid="19"/>
                                        </p:tgtEl>
                                        <p:attrNameLst>
                                          <p:attrName>ppt_x</p:attrName>
                                          <p:attrName>ppt_y</p:attrName>
                                        </p:attrNameLst>
                                      </p:cBhvr>
                                      <p:rCtr x="-3090" y="-10532"/>
                                    </p:animMotion>
                                  </p:childTnLst>
                                </p:cTn>
                              </p:par>
                              <p:par>
                                <p:cTn id="119" presetID="10" presetClass="exit" presetSubtype="0" fill="hold" grpId="1" nodeType="withEffect">
                                  <p:stCondLst>
                                    <p:cond delay="1750"/>
                                  </p:stCondLst>
                                  <p:childTnLst>
                                    <p:animEffect transition="out" filter="fade">
                                      <p:cBhvr>
                                        <p:cTn id="120" dur="500"/>
                                        <p:tgtEl>
                                          <p:spTgt spid="19"/>
                                        </p:tgtEl>
                                      </p:cBhvr>
                                    </p:animEffect>
                                    <p:set>
                                      <p:cBhvr>
                                        <p:cTn id="121" dur="1" fill="hold">
                                          <p:stCondLst>
                                            <p:cond delay="499"/>
                                          </p:stCondLst>
                                        </p:cTn>
                                        <p:tgtEl>
                                          <p:spTgt spid="19"/>
                                        </p:tgtEl>
                                        <p:attrNameLst>
                                          <p:attrName>style.visibility</p:attrName>
                                        </p:attrNameLst>
                                      </p:cBhvr>
                                      <p:to>
                                        <p:strVal val="hidden"/>
                                      </p:to>
                                    </p:set>
                                  </p:childTnLst>
                                </p:cTn>
                              </p:par>
                              <p:par>
                                <p:cTn id="122" presetID="31" presetClass="entr" presetSubtype="0" fill="hold" grpId="0" nodeType="withEffect">
                                  <p:stCondLst>
                                    <p:cond delay="1750"/>
                                  </p:stCondLst>
                                  <p:childTnLst>
                                    <p:set>
                                      <p:cBhvr>
                                        <p:cTn id="123" dur="1" fill="hold">
                                          <p:stCondLst>
                                            <p:cond delay="0"/>
                                          </p:stCondLst>
                                        </p:cTn>
                                        <p:tgtEl>
                                          <p:spTgt spid="8"/>
                                        </p:tgtEl>
                                        <p:attrNameLst>
                                          <p:attrName>style.visibility</p:attrName>
                                        </p:attrNameLst>
                                      </p:cBhvr>
                                      <p:to>
                                        <p:strVal val="visible"/>
                                      </p:to>
                                    </p:set>
                                    <p:anim calcmode="lin" valueType="num">
                                      <p:cBhvr>
                                        <p:cTn id="124" dur="500" fill="hold"/>
                                        <p:tgtEl>
                                          <p:spTgt spid="8"/>
                                        </p:tgtEl>
                                        <p:attrNameLst>
                                          <p:attrName>ppt_w</p:attrName>
                                        </p:attrNameLst>
                                      </p:cBhvr>
                                      <p:tavLst>
                                        <p:tav tm="0">
                                          <p:val>
                                            <p:fltVal val="0"/>
                                          </p:val>
                                        </p:tav>
                                        <p:tav tm="100000">
                                          <p:val>
                                            <p:strVal val="#ppt_w"/>
                                          </p:val>
                                        </p:tav>
                                      </p:tavLst>
                                    </p:anim>
                                    <p:anim calcmode="lin" valueType="num">
                                      <p:cBhvr>
                                        <p:cTn id="125" dur="500" fill="hold"/>
                                        <p:tgtEl>
                                          <p:spTgt spid="8"/>
                                        </p:tgtEl>
                                        <p:attrNameLst>
                                          <p:attrName>ppt_h</p:attrName>
                                        </p:attrNameLst>
                                      </p:cBhvr>
                                      <p:tavLst>
                                        <p:tav tm="0">
                                          <p:val>
                                            <p:fltVal val="0"/>
                                          </p:val>
                                        </p:tav>
                                        <p:tav tm="100000">
                                          <p:val>
                                            <p:strVal val="#ppt_h"/>
                                          </p:val>
                                        </p:tav>
                                      </p:tavLst>
                                    </p:anim>
                                    <p:anim calcmode="lin" valueType="num">
                                      <p:cBhvr>
                                        <p:cTn id="126" dur="500" fill="hold"/>
                                        <p:tgtEl>
                                          <p:spTgt spid="8"/>
                                        </p:tgtEl>
                                        <p:attrNameLst>
                                          <p:attrName>style.rotation</p:attrName>
                                        </p:attrNameLst>
                                      </p:cBhvr>
                                      <p:tavLst>
                                        <p:tav tm="0">
                                          <p:val>
                                            <p:fltVal val="90"/>
                                          </p:val>
                                        </p:tav>
                                        <p:tav tm="100000">
                                          <p:val>
                                            <p:fltVal val="0"/>
                                          </p:val>
                                        </p:tav>
                                      </p:tavLst>
                                    </p:anim>
                                    <p:animEffect transition="in" filter="fade">
                                      <p:cBhvr>
                                        <p:cTn id="127" dur="500"/>
                                        <p:tgtEl>
                                          <p:spTgt spid="8"/>
                                        </p:tgtEl>
                                      </p:cBhvr>
                                    </p:animEffect>
                                  </p:childTnLst>
                                </p:cTn>
                              </p:par>
                              <p:par>
                                <p:cTn id="128" presetID="22" presetClass="entr" presetSubtype="1" fill="hold" grpId="0" nodeType="withEffect">
                                  <p:stCondLst>
                                    <p:cond delay="500"/>
                                  </p:stCondLst>
                                  <p:childTnLst>
                                    <p:set>
                                      <p:cBhvr>
                                        <p:cTn id="129" dur="1" fill="hold">
                                          <p:stCondLst>
                                            <p:cond delay="0"/>
                                          </p:stCondLst>
                                        </p:cTn>
                                        <p:tgtEl>
                                          <p:spTgt spid="28"/>
                                        </p:tgtEl>
                                        <p:attrNameLst>
                                          <p:attrName>style.visibility</p:attrName>
                                        </p:attrNameLst>
                                      </p:cBhvr>
                                      <p:to>
                                        <p:strVal val="visible"/>
                                      </p:to>
                                    </p:set>
                                    <p:animEffect transition="in" filter="wipe(up)">
                                      <p:cBhvr>
                                        <p:cTn id="130" dur="1750"/>
                                        <p:tgtEl>
                                          <p:spTgt spid="28"/>
                                        </p:tgtEl>
                                      </p:cBhvr>
                                    </p:animEffect>
                                  </p:childTnLst>
                                </p:cTn>
                              </p:par>
                            </p:childTnLst>
                          </p:cTn>
                        </p:par>
                        <p:par>
                          <p:cTn id="131" fill="hold">
                            <p:stCondLst>
                              <p:cond delay="2500"/>
                            </p:stCondLst>
                            <p:childTnLst>
                              <p:par>
                                <p:cTn id="132" presetID="22" presetClass="entr" presetSubtype="1" fill="hold" grpId="0" nodeType="afterEffect">
                                  <p:stCondLst>
                                    <p:cond delay="200"/>
                                  </p:stCondLst>
                                  <p:childTnLst>
                                    <p:set>
                                      <p:cBhvr>
                                        <p:cTn id="133" dur="1" fill="hold">
                                          <p:stCondLst>
                                            <p:cond delay="0"/>
                                          </p:stCondLst>
                                        </p:cTn>
                                        <p:tgtEl>
                                          <p:spTgt spid="23"/>
                                        </p:tgtEl>
                                        <p:attrNameLst>
                                          <p:attrName>style.visibility</p:attrName>
                                        </p:attrNameLst>
                                      </p:cBhvr>
                                      <p:to>
                                        <p:strVal val="visible"/>
                                      </p:to>
                                    </p:set>
                                    <p:animEffect transition="in" filter="wipe(up)">
                                      <p:cBhvr>
                                        <p:cTn id="134"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1" grpId="0" animBg="1"/>
      <p:bldP spid="11" grpId="1" animBg="1"/>
      <p:bldP spid="12" grpId="0" animBg="1"/>
      <p:bldP spid="12" grpId="1" animBg="1"/>
      <p:bldP spid="13" grpId="0" animBg="1"/>
      <p:bldP spid="13" grpId="1" animBg="1"/>
      <p:bldP spid="14" grpId="0" animBg="1"/>
      <p:bldP spid="14" grpId="1" animBg="1"/>
      <p:bldP spid="15" grpId="0" animBg="1"/>
      <p:bldP spid="16" grpId="0" animBg="1"/>
      <p:bldP spid="17" grpId="0" animBg="1"/>
      <p:bldP spid="18" grpId="0" animBg="1"/>
      <p:bldP spid="18" grpId="1" animBg="1"/>
      <p:bldP spid="18" grpId="2" animBg="1"/>
      <p:bldP spid="19" grpId="0" animBg="1"/>
      <p:bldP spid="19" grpId="1" animBg="1"/>
      <p:bldP spid="19" grpId="2" animBg="1"/>
      <p:bldP spid="20" grpId="0"/>
      <p:bldP spid="21" grpId="0"/>
      <p:bldP spid="22" grpId="0"/>
      <p:bldP spid="23" grpId="0"/>
      <p:bldP spid="24" grpId="0" animBg="1"/>
      <p:bldP spid="25" grpId="0" animBg="1"/>
      <p:bldP spid="26" grpId="0" animBg="1"/>
      <p:bldP spid="27" grpId="0" animBg="1"/>
      <p:bldP spid="28" grpId="0"/>
      <p:bldP spid="29" grpId="0" animBg="1"/>
      <p:bldP spid="30"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付従性の例外（</a:t>
            </a:r>
            <a:r>
              <a:rPr kumimoji="1" lang="en-US" altLang="ja-JP" dirty="0" smtClean="0"/>
              <a:t>1/2</a:t>
            </a:r>
            <a:r>
              <a:rPr kumimoji="1" lang="ja-JP" altLang="en-US" dirty="0" smtClean="0"/>
              <a:t>）</a:t>
            </a:r>
            <a:r>
              <a:rPr kumimoji="1" lang="en-US" altLang="ja-JP" dirty="0" smtClean="0"/>
              <a:t/>
            </a:r>
            <a:br>
              <a:rPr kumimoji="1" lang="en-US" altLang="ja-JP" dirty="0" smtClean="0"/>
            </a:br>
            <a:r>
              <a:rPr lang="ja-JP" altLang="en-US" dirty="0" smtClean="0"/>
              <a:t>制限能力者に対する独立担保契約</a:t>
            </a:r>
            <a:endParaRPr kumimoji="1" lang="ja-JP" altLang="en-US" dirty="0"/>
          </a:p>
        </p:txBody>
      </p:sp>
      <p:sp>
        <p:nvSpPr>
          <p:cNvPr id="6" name="コンテンツ プレースホルダー 5"/>
          <p:cNvSpPr>
            <a:spLocks noGrp="1"/>
          </p:cNvSpPr>
          <p:nvPr>
            <p:ph idx="1"/>
          </p:nvPr>
        </p:nvSpPr>
        <p:spPr/>
        <p:txBody>
          <a:bodyPr>
            <a:noAutofit/>
          </a:bodyPr>
          <a:lstStyle/>
          <a:p>
            <a:r>
              <a:rPr lang="ja-JP" altLang="en-US" b="1" dirty="0"/>
              <a:t>第</a:t>
            </a:r>
            <a:r>
              <a:rPr lang="en-US" altLang="ja-JP" b="1" dirty="0"/>
              <a:t>449</a:t>
            </a:r>
            <a:r>
              <a:rPr lang="ja-JP" altLang="en-US" b="1" dirty="0"/>
              <a:t>条</a:t>
            </a:r>
            <a:r>
              <a:rPr lang="ja-JP" altLang="en-US" dirty="0"/>
              <a:t>（取り消すことができる債務の保証</a:t>
            </a:r>
            <a:r>
              <a:rPr lang="ja-JP" altLang="en-US" dirty="0" smtClean="0"/>
              <a:t>）</a:t>
            </a:r>
            <a:endParaRPr lang="en-US" altLang="ja-JP" dirty="0" smtClean="0"/>
          </a:p>
          <a:p>
            <a:pPr lvl="1"/>
            <a:r>
              <a:rPr lang="ja-JP" altLang="en-US" dirty="0" smtClean="0"/>
              <a:t>←</a:t>
            </a:r>
            <a:r>
              <a:rPr lang="en-US" altLang="ja-JP" dirty="0"/>
              <a:t>【</a:t>
            </a:r>
            <a:r>
              <a:rPr lang="ja-JP" altLang="en-US" dirty="0"/>
              <a:t>制限行為能力者の債務の保証</a:t>
            </a:r>
            <a:r>
              <a:rPr lang="en-US" altLang="ja-JP" dirty="0" smtClean="0"/>
              <a:t>】</a:t>
            </a:r>
          </a:p>
          <a:p>
            <a:pPr lvl="1"/>
            <a:r>
              <a:rPr lang="ja-JP" altLang="en-US" dirty="0" smtClean="0"/>
              <a:t>行為</a:t>
            </a:r>
            <a:r>
              <a:rPr lang="ja-JP" altLang="en-US" dirty="0"/>
              <a:t>能力の制限によって取り消すことができる債務を保証した者は，保証契約の時においてその取消しの原因を知っていたときは，主たる債務の不履行の場合又はその債務の取消しの場合においてこれと同一の目的を有する</a:t>
            </a:r>
            <a:r>
              <a:rPr lang="ja-JP" altLang="en-US" b="1" dirty="0">
                <a:solidFill>
                  <a:srgbClr val="FF0000"/>
                </a:solidFill>
              </a:rPr>
              <a:t>独立の</a:t>
            </a:r>
            <a:r>
              <a:rPr lang="ja-JP" altLang="en-US" b="1" dirty="0" smtClean="0">
                <a:solidFill>
                  <a:srgbClr val="FF0000"/>
                </a:solidFill>
              </a:rPr>
              <a:t>債務</a:t>
            </a:r>
            <a:r>
              <a:rPr lang="ja-JP" altLang="en-US" dirty="0" smtClean="0"/>
              <a:t>を</a:t>
            </a:r>
            <a:r>
              <a:rPr lang="ja-JP" altLang="en-US" dirty="0"/>
              <a:t>負担したものと推定する。</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59</a:t>
            </a:fld>
            <a:endParaRPr kumimoji="1" lang="ja-JP" altLang="en-US"/>
          </a:p>
        </p:txBody>
      </p:sp>
    </p:spTree>
    <p:extLst>
      <p:ext uri="{BB962C8B-B14F-4D97-AF65-F5344CB8AC3E}">
        <p14:creationId xmlns:p14="http://schemas.microsoft.com/office/powerpoint/2010/main" val="231166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up)">
                                      <p:cBhvr>
                                        <p:cTn id="12"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p:txBody>
          <a:bodyPr/>
          <a:lstStyle/>
          <a:p>
            <a:r>
              <a:rPr kumimoji="1" lang="ja-JP" altLang="en-US" dirty="0" smtClean="0"/>
              <a:t>連帯債務の基礎</a:t>
            </a:r>
            <a:endParaRPr kumimoji="1" lang="ja-JP" altLang="en-US" dirty="0"/>
          </a:p>
        </p:txBody>
      </p:sp>
      <p:sp>
        <p:nvSpPr>
          <p:cNvPr id="7" name="サブタイトル 6"/>
          <p:cNvSpPr>
            <a:spLocks noGrp="1"/>
          </p:cNvSpPr>
          <p:nvPr>
            <p:ph type="subTitle" idx="1"/>
          </p:nvPr>
        </p:nvSpPr>
        <p:spPr/>
        <p:txBody>
          <a:bodyPr/>
          <a:lstStyle/>
          <a:p>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342933135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付従性の例外</a:t>
            </a:r>
            <a:r>
              <a:rPr lang="ja-JP" altLang="en-US" dirty="0" smtClean="0"/>
              <a:t>（</a:t>
            </a:r>
            <a:r>
              <a:rPr lang="en-US" altLang="ja-JP" dirty="0" smtClean="0"/>
              <a:t>2/2</a:t>
            </a:r>
            <a:r>
              <a:rPr lang="ja-JP" altLang="en-US" dirty="0" smtClean="0"/>
              <a:t>）</a:t>
            </a:r>
            <a:r>
              <a:rPr lang="en-US" altLang="ja-JP" dirty="0" smtClean="0"/>
              <a:t/>
            </a:r>
            <a:br>
              <a:rPr lang="en-US" altLang="ja-JP" dirty="0" smtClean="0"/>
            </a:br>
            <a:r>
              <a:rPr lang="ja-JP" altLang="en-US" dirty="0" smtClean="0"/>
              <a:t>債務者の破産免責の場合</a:t>
            </a:r>
            <a:r>
              <a:rPr lang="ja-JP" altLang="en-US" sz="3100" dirty="0" smtClean="0"/>
              <a:t>→</a:t>
            </a:r>
            <a:r>
              <a:rPr lang="en-US" altLang="ja-JP" sz="3100" dirty="0" smtClean="0">
                <a:hlinkClick r:id="rId2" action="ppaction://hlinksldjump"/>
              </a:rPr>
              <a:t>Q10</a:t>
            </a:r>
            <a:endParaRPr kumimoji="1" lang="ja-JP" altLang="en-US" sz="3100" dirty="0"/>
          </a:p>
        </p:txBody>
      </p:sp>
      <p:sp>
        <p:nvSpPr>
          <p:cNvPr id="3" name="コンテンツ プレースホルダー 2"/>
          <p:cNvSpPr>
            <a:spLocks noGrp="1"/>
          </p:cNvSpPr>
          <p:nvPr>
            <p:ph idx="1"/>
          </p:nvPr>
        </p:nvSpPr>
        <p:spPr/>
        <p:txBody>
          <a:bodyPr>
            <a:normAutofit/>
          </a:bodyPr>
          <a:lstStyle/>
          <a:p>
            <a:r>
              <a:rPr lang="ja-JP" altLang="en-US" sz="2800" dirty="0"/>
              <a:t>破産法（免責許可の決定の効力等）</a:t>
            </a:r>
          </a:p>
          <a:p>
            <a:pPr lvl="1"/>
            <a:r>
              <a:rPr lang="ja-JP" altLang="en-US" sz="2400" dirty="0"/>
              <a:t>①免責許可の決定が確定したときは、破産者は、破産手続による配当を除き、破産債権について、その責任を免れる。ただし、次に掲げる請求権については、この限りでない。 </a:t>
            </a:r>
          </a:p>
          <a:p>
            <a:pPr lvl="2"/>
            <a:r>
              <a:rPr lang="ja-JP" altLang="en-US" sz="2000" dirty="0"/>
              <a:t>　一　租税等の請求権（共助対象外国租税の請求権を除く。）</a:t>
            </a:r>
          </a:p>
          <a:p>
            <a:pPr lvl="2"/>
            <a:r>
              <a:rPr lang="ja-JP" altLang="en-US" sz="2000" dirty="0"/>
              <a:t>　　</a:t>
            </a:r>
            <a:r>
              <a:rPr lang="en-US" altLang="ja-JP" sz="2000" dirty="0"/>
              <a:t>…</a:t>
            </a:r>
          </a:p>
          <a:p>
            <a:pPr lvl="1"/>
            <a:r>
              <a:rPr lang="en-US" altLang="ja-JP" sz="2400" dirty="0"/>
              <a:t>②</a:t>
            </a:r>
            <a:r>
              <a:rPr lang="ja-JP" altLang="en-US" sz="2400" b="1" dirty="0">
                <a:solidFill>
                  <a:schemeClr val="tx2"/>
                </a:solidFill>
              </a:rPr>
              <a:t>免責許可の決定は</a:t>
            </a:r>
            <a:r>
              <a:rPr lang="ja-JP" altLang="en-US" sz="2400" dirty="0"/>
              <a:t>、破産債権者が破産者の</a:t>
            </a:r>
            <a:r>
              <a:rPr lang="ja-JP" altLang="en-US" sz="2400" b="1" dirty="0">
                <a:solidFill>
                  <a:schemeClr val="tx2"/>
                </a:solidFill>
              </a:rPr>
              <a:t>保証人</a:t>
            </a:r>
            <a:r>
              <a:rPr lang="ja-JP" altLang="en-US" sz="2400" dirty="0"/>
              <a:t>その他破産者と共に債務を負担する者に対して有する権利及び破産者以外の者が破産債権者のために供した担保</a:t>
            </a:r>
            <a:r>
              <a:rPr lang="ja-JP" altLang="en-US" sz="2400" b="1" dirty="0">
                <a:solidFill>
                  <a:schemeClr val="tx2"/>
                </a:solidFill>
              </a:rPr>
              <a:t>に影響を及ぼさない</a:t>
            </a:r>
            <a:r>
              <a:rPr lang="ja-JP" altLang="en-US" sz="2400" dirty="0"/>
              <a:t>。</a:t>
            </a:r>
            <a:endParaRPr kumimoji="1" lang="ja-JP" altLang="en-US" sz="2400" dirty="0"/>
          </a:p>
        </p:txBody>
      </p:sp>
      <p:sp>
        <p:nvSpPr>
          <p:cNvPr id="4" name="日付プレースホルダー 3"/>
          <p:cNvSpPr>
            <a:spLocks noGrp="1"/>
          </p:cNvSpPr>
          <p:nvPr>
            <p:ph type="dt" sz="half" idx="10"/>
          </p:nvPr>
        </p:nvSpPr>
        <p:spPr/>
        <p:txBody>
          <a:bodyPr/>
          <a:lstStyle/>
          <a:p>
            <a:r>
              <a:rPr kumimoji="1" lang="en-US" altLang="ja-JP" smtClean="0"/>
              <a:t>2014/7/8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60</a:t>
            </a:fld>
            <a:endParaRPr kumimoji="1" lang="ja-JP" altLang="en-US"/>
          </a:p>
        </p:txBody>
      </p:sp>
    </p:spTree>
    <p:extLst>
      <p:ext uri="{BB962C8B-B14F-4D97-AF65-F5344CB8AC3E}">
        <p14:creationId xmlns:p14="http://schemas.microsoft.com/office/powerpoint/2010/main" val="82059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000"/>
                                        <p:tgtEl>
                                          <p:spTgt spid="3">
                                            <p:txEl>
                                              <p:pRg st="1" end="1"/>
                                            </p:txEl>
                                          </p:spTgt>
                                        </p:tgtEl>
                                      </p:cBhvr>
                                    </p:animEffect>
                                  </p:childTnLst>
                                </p:cTn>
                              </p:par>
                            </p:childTnLst>
                          </p:cTn>
                        </p:par>
                        <p:par>
                          <p:cTn id="8" fill="hold">
                            <p:stCondLst>
                              <p:cond delay="1250"/>
                            </p:stCondLst>
                            <p:childTnLst>
                              <p:par>
                                <p:cTn id="9" presetID="22" presetClass="entr" presetSubtype="1" fill="hold" grpId="0" nodeType="afterEffect">
                                  <p:stCondLst>
                                    <p:cond delay="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500"/>
                                        <p:tgtEl>
                                          <p:spTgt spid="3">
                                            <p:txEl>
                                              <p:pRg st="2" end="2"/>
                                            </p:txEl>
                                          </p:spTgt>
                                        </p:tgtEl>
                                      </p:cBhvr>
                                    </p:animEffect>
                                  </p:childTnLst>
                                </p:cTn>
                              </p:par>
                            </p:childTnLst>
                          </p:cTn>
                        </p:par>
                        <p:par>
                          <p:cTn id="12" fill="hold">
                            <p:stCondLst>
                              <p:cond delay="2000"/>
                            </p:stCondLst>
                            <p:childTnLst>
                              <p:par>
                                <p:cTn id="13" presetID="22" presetClass="entr" presetSubtype="1" fill="hold" grpId="0" nodeType="afterEffect">
                                  <p:stCondLst>
                                    <p:cond delay="25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up)">
                                      <p:cBhvr>
                                        <p:cTn id="2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714202"/>
          </a:xfrm>
        </p:spPr>
        <p:txBody>
          <a:bodyPr>
            <a:normAutofit fontScale="90000"/>
          </a:bodyPr>
          <a:lstStyle/>
          <a:p>
            <a:r>
              <a:rPr lang="ja-JP" altLang="en-US" dirty="0"/>
              <a:t>保証の範囲（</a:t>
            </a:r>
            <a:r>
              <a:rPr lang="en-US" altLang="ja-JP" dirty="0"/>
              <a:t>1/2</a:t>
            </a:r>
            <a:r>
              <a:rPr lang="ja-JP" altLang="en-US" dirty="0" smtClean="0"/>
              <a:t>）</a:t>
            </a:r>
            <a:r>
              <a:rPr lang="ja-JP" altLang="en-US" sz="3100" dirty="0" smtClean="0"/>
              <a:t>→ </a:t>
            </a:r>
            <a:r>
              <a:rPr lang="ja-JP" altLang="en-US" sz="3100" dirty="0">
                <a:hlinkClick r:id="rId2" action="ppaction://hlinksldjump"/>
              </a:rPr>
              <a:t>保証の別個・独立性</a:t>
            </a:r>
            <a:r>
              <a:rPr lang="en-US" altLang="ja-JP" sz="3100" dirty="0"/>
              <a:t/>
            </a:r>
            <a:br>
              <a:rPr lang="en-US" altLang="ja-JP" sz="3100" dirty="0"/>
            </a:br>
            <a:r>
              <a:rPr lang="ja-JP" altLang="en-US" sz="2700" dirty="0"/>
              <a:t>この条文を保証の別個・独立性の根拠とすることはできない</a:t>
            </a:r>
            <a:r>
              <a:rPr lang="en-US" altLang="ja-JP" sz="2700" dirty="0"/>
              <a:t/>
            </a:r>
            <a:br>
              <a:rPr lang="en-US" altLang="ja-JP" sz="2700" dirty="0"/>
            </a:br>
            <a:r>
              <a:rPr lang="ja-JP" altLang="en-US" sz="2700" dirty="0"/>
              <a:t>∵ 付従性に反することはできない</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61</a:t>
            </a:fld>
            <a:endParaRPr kumimoji="1" lang="ja-JP" altLang="en-US"/>
          </a:p>
        </p:txBody>
      </p:sp>
      <p:sp>
        <p:nvSpPr>
          <p:cNvPr id="6" name="コンテンツ プレースホルダー 2"/>
          <p:cNvSpPr txBox="1">
            <a:spLocks/>
          </p:cNvSpPr>
          <p:nvPr/>
        </p:nvSpPr>
        <p:spPr>
          <a:xfrm>
            <a:off x="457200" y="2060848"/>
            <a:ext cx="8229600" cy="3849291"/>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3600" b="1" dirty="0" smtClean="0"/>
              <a:t>第</a:t>
            </a:r>
            <a:r>
              <a:rPr lang="en-US" altLang="ja-JP" sz="3600" b="1" dirty="0" smtClean="0"/>
              <a:t>447</a:t>
            </a:r>
            <a:r>
              <a:rPr lang="ja-JP" altLang="en-US" sz="3600" b="1" dirty="0" smtClean="0"/>
              <a:t>条</a:t>
            </a:r>
            <a:r>
              <a:rPr lang="ja-JP" altLang="en-US" sz="3600" dirty="0" smtClean="0"/>
              <a:t>（保証債務の範囲）</a:t>
            </a:r>
            <a:endParaRPr lang="en-US" altLang="ja-JP" sz="3600" dirty="0" smtClean="0"/>
          </a:p>
          <a:p>
            <a:pPr lvl="1"/>
            <a:r>
              <a:rPr lang="ja-JP" altLang="en-US" sz="3200" dirty="0" smtClean="0"/>
              <a:t>①保証債務は，主たる債務に関する利息，違約金，損害賠償その他その債務に</a:t>
            </a:r>
            <a:r>
              <a:rPr lang="ja-JP" altLang="en-US" sz="3200" b="1" dirty="0" smtClean="0"/>
              <a:t>従たるすべてのもの</a:t>
            </a:r>
            <a:r>
              <a:rPr lang="ja-JP" altLang="en-US" sz="3200" dirty="0" smtClean="0"/>
              <a:t>を包含する。</a:t>
            </a:r>
            <a:endParaRPr lang="en-US" altLang="ja-JP" sz="3200" dirty="0" smtClean="0"/>
          </a:p>
          <a:p>
            <a:pPr lvl="1"/>
            <a:r>
              <a:rPr lang="ja-JP" altLang="en-US" sz="3200" dirty="0" smtClean="0"/>
              <a:t>②保証人は，その保証債務についてのみ，違約金又は損害賠償の額を約定することができる。</a:t>
            </a:r>
            <a:endParaRPr lang="ja-JP" altLang="en-US" sz="3200" dirty="0"/>
          </a:p>
        </p:txBody>
      </p:sp>
    </p:spTree>
    <p:extLst>
      <p:ext uri="{BB962C8B-B14F-4D97-AF65-F5344CB8AC3E}">
        <p14:creationId xmlns:p14="http://schemas.microsoft.com/office/powerpoint/2010/main" val="403665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1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up)">
                                      <p:cBhvr>
                                        <p:cTn id="12"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保証の範囲（</a:t>
            </a:r>
            <a:r>
              <a:rPr kumimoji="1" lang="en-US" altLang="ja-JP" dirty="0" smtClean="0"/>
              <a:t>2/2</a:t>
            </a:r>
            <a:r>
              <a:rPr kumimoji="1" lang="ja-JP" altLang="en-US" dirty="0" smtClean="0"/>
              <a:t>）</a:t>
            </a:r>
            <a:r>
              <a:rPr kumimoji="1" lang="en-US" altLang="ja-JP" dirty="0" smtClean="0"/>
              <a:t/>
            </a:r>
            <a:br>
              <a:rPr kumimoji="1" lang="en-US" altLang="ja-JP" dirty="0" smtClean="0"/>
            </a:br>
            <a:r>
              <a:rPr lang="ja-JP" altLang="en-US" sz="3600" dirty="0"/>
              <a:t>付従性</a:t>
            </a:r>
            <a:r>
              <a:rPr lang="ja-JP" altLang="en-US" sz="3600" dirty="0" smtClean="0"/>
              <a:t>の</a:t>
            </a:r>
            <a:r>
              <a:rPr lang="ja-JP" altLang="en-US" sz="3600" dirty="0"/>
              <a:t>範囲内で</a:t>
            </a:r>
            <a:r>
              <a:rPr lang="ja-JP" altLang="en-US" sz="3600" dirty="0" smtClean="0"/>
              <a:t>の</a:t>
            </a:r>
            <a:r>
              <a:rPr lang="ja-JP" altLang="en-US" sz="3600" dirty="0"/>
              <a:t>多様性</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62</a:t>
            </a:fld>
            <a:endParaRPr kumimoji="1" lang="ja-JP" altLang="en-US"/>
          </a:p>
        </p:txBody>
      </p:sp>
      <p:graphicFrame>
        <p:nvGraphicFramePr>
          <p:cNvPr id="6" name="図表 5"/>
          <p:cNvGraphicFramePr/>
          <p:nvPr>
            <p:extLst>
              <p:ext uri="{D42A27DB-BD31-4B8C-83A1-F6EECF244321}">
                <p14:modId xmlns:p14="http://schemas.microsoft.com/office/powerpoint/2010/main" val="4069299313"/>
              </p:ext>
            </p:extLst>
          </p:nvPr>
        </p:nvGraphicFramePr>
        <p:xfrm>
          <a:off x="683568" y="1556792"/>
          <a:ext cx="7848872"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872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graphicEl>
                                              <a:dgm id="{413EEABC-9176-4851-8AA5-10CA0122766B}"/>
                                            </p:graphicEl>
                                          </p:spTgt>
                                        </p:tgtEl>
                                        <p:attrNameLst>
                                          <p:attrName>style.visibility</p:attrName>
                                        </p:attrNameLst>
                                      </p:cBhvr>
                                      <p:to>
                                        <p:strVal val="visible"/>
                                      </p:to>
                                    </p:set>
                                    <p:animEffect transition="in" filter="wipe(up)">
                                      <p:cBhvr>
                                        <p:cTn id="7" dur="1000"/>
                                        <p:tgtEl>
                                          <p:spTgt spid="6">
                                            <p:graphicEl>
                                              <a:dgm id="{413EEABC-9176-4851-8AA5-10CA0122766B}"/>
                                            </p:graphicEl>
                                          </p:spTgt>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6">
                                            <p:graphicEl>
                                              <a:dgm id="{D69C28A2-55B6-4299-BFE3-24D0F5C0D718}"/>
                                            </p:graphicEl>
                                          </p:spTgt>
                                        </p:tgtEl>
                                        <p:attrNameLst>
                                          <p:attrName>style.visibility</p:attrName>
                                        </p:attrNameLst>
                                      </p:cBhvr>
                                      <p:to>
                                        <p:strVal val="visible"/>
                                      </p:to>
                                    </p:set>
                                    <p:animEffect transition="in" filter="wipe(up)">
                                      <p:cBhvr>
                                        <p:cTn id="11" dur="500"/>
                                        <p:tgtEl>
                                          <p:spTgt spid="6">
                                            <p:graphicEl>
                                              <a:dgm id="{D69C28A2-55B6-4299-BFE3-24D0F5C0D718}"/>
                                            </p:graphicEl>
                                          </p:spTgt>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6">
                                            <p:graphicEl>
                                              <a:dgm id="{120EB5CD-BE1F-432D-83C8-B8FA543283B5}"/>
                                            </p:graphicEl>
                                          </p:spTgt>
                                        </p:tgtEl>
                                        <p:attrNameLst>
                                          <p:attrName>style.visibility</p:attrName>
                                        </p:attrNameLst>
                                      </p:cBhvr>
                                      <p:to>
                                        <p:strVal val="visible"/>
                                      </p:to>
                                    </p:set>
                                    <p:animEffect transition="in" filter="wipe(up)">
                                      <p:cBhvr>
                                        <p:cTn id="15" dur="1000"/>
                                        <p:tgtEl>
                                          <p:spTgt spid="6">
                                            <p:graphicEl>
                                              <a:dgm id="{120EB5CD-BE1F-432D-83C8-B8FA543283B5}"/>
                                            </p:graphicEl>
                                          </p:spTgt>
                                        </p:tgtEl>
                                      </p:cBhvr>
                                    </p:animEffect>
                                  </p:childTnLst>
                                </p:cTn>
                              </p:par>
                            </p:childTnLst>
                          </p:cTn>
                        </p:par>
                        <p:par>
                          <p:cTn id="16" fill="hold">
                            <p:stCondLst>
                              <p:cond delay="2500"/>
                            </p:stCondLst>
                            <p:childTnLst>
                              <p:par>
                                <p:cTn id="17" presetID="22" presetClass="entr" presetSubtype="1" fill="hold" grpId="0" nodeType="afterEffect">
                                  <p:stCondLst>
                                    <p:cond delay="0"/>
                                  </p:stCondLst>
                                  <p:childTnLst>
                                    <p:set>
                                      <p:cBhvr>
                                        <p:cTn id="18" dur="1" fill="hold">
                                          <p:stCondLst>
                                            <p:cond delay="0"/>
                                          </p:stCondLst>
                                        </p:cTn>
                                        <p:tgtEl>
                                          <p:spTgt spid="6">
                                            <p:graphicEl>
                                              <a:dgm id="{1646EC84-46ED-4500-9BC0-961F28F5C306}"/>
                                            </p:graphicEl>
                                          </p:spTgt>
                                        </p:tgtEl>
                                        <p:attrNameLst>
                                          <p:attrName>style.visibility</p:attrName>
                                        </p:attrNameLst>
                                      </p:cBhvr>
                                      <p:to>
                                        <p:strVal val="visible"/>
                                      </p:to>
                                    </p:set>
                                    <p:animEffect transition="in" filter="wipe(up)">
                                      <p:cBhvr>
                                        <p:cTn id="19" dur="500"/>
                                        <p:tgtEl>
                                          <p:spTgt spid="6">
                                            <p:graphicEl>
                                              <a:dgm id="{1646EC84-46ED-4500-9BC0-961F28F5C306}"/>
                                            </p:graphicEl>
                                          </p:spTgt>
                                        </p:tgtEl>
                                      </p:cBhvr>
                                    </p:animEffect>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6">
                                            <p:graphicEl>
                                              <a:dgm id="{C7DBE1D6-68C6-47A6-BEB4-5CA723324944}"/>
                                            </p:graphicEl>
                                          </p:spTgt>
                                        </p:tgtEl>
                                        <p:attrNameLst>
                                          <p:attrName>style.visibility</p:attrName>
                                        </p:attrNameLst>
                                      </p:cBhvr>
                                      <p:to>
                                        <p:strVal val="visible"/>
                                      </p:to>
                                    </p:set>
                                    <p:animEffect transition="in" filter="wipe(left)">
                                      <p:cBhvr>
                                        <p:cTn id="23" dur="1000"/>
                                        <p:tgtEl>
                                          <p:spTgt spid="6">
                                            <p:graphicEl>
                                              <a:dgm id="{C7DBE1D6-68C6-47A6-BEB4-5CA723324944}"/>
                                            </p:graphicEl>
                                          </p:spTgt>
                                        </p:tgtEl>
                                      </p:cBhvr>
                                    </p:animEffect>
                                  </p:childTnLst>
                                </p:cTn>
                              </p:par>
                            </p:childTnLst>
                          </p:cTn>
                        </p:par>
                        <p:par>
                          <p:cTn id="24" fill="hold">
                            <p:stCondLst>
                              <p:cond delay="4000"/>
                            </p:stCondLst>
                            <p:childTnLst>
                              <p:par>
                                <p:cTn id="25" presetID="22" presetClass="entr" presetSubtype="1" fill="hold" grpId="0" nodeType="afterEffect">
                                  <p:stCondLst>
                                    <p:cond delay="0"/>
                                  </p:stCondLst>
                                  <p:childTnLst>
                                    <p:set>
                                      <p:cBhvr>
                                        <p:cTn id="26" dur="1" fill="hold">
                                          <p:stCondLst>
                                            <p:cond delay="0"/>
                                          </p:stCondLst>
                                        </p:cTn>
                                        <p:tgtEl>
                                          <p:spTgt spid="6">
                                            <p:graphicEl>
                                              <a:dgm id="{D16602D3-94D8-4A1A-8DF6-828DA1A0DD34}"/>
                                            </p:graphicEl>
                                          </p:spTgt>
                                        </p:tgtEl>
                                        <p:attrNameLst>
                                          <p:attrName>style.visibility</p:attrName>
                                        </p:attrNameLst>
                                      </p:cBhvr>
                                      <p:to>
                                        <p:strVal val="visible"/>
                                      </p:to>
                                    </p:set>
                                    <p:animEffect transition="in" filter="wipe(up)">
                                      <p:cBhvr>
                                        <p:cTn id="27" dur="500"/>
                                        <p:tgtEl>
                                          <p:spTgt spid="6">
                                            <p:graphicEl>
                                              <a:dgm id="{D16602D3-94D8-4A1A-8DF6-828DA1A0DD34}"/>
                                            </p:graphicEl>
                                          </p:spTgt>
                                        </p:tgtEl>
                                      </p:cBhvr>
                                    </p:animEffect>
                                  </p:childTnLst>
                                </p:cTn>
                              </p:par>
                            </p:childTnLst>
                          </p:cTn>
                        </p:par>
                        <p:par>
                          <p:cTn id="28" fill="hold">
                            <p:stCondLst>
                              <p:cond delay="4500"/>
                            </p:stCondLst>
                            <p:childTnLst>
                              <p:par>
                                <p:cTn id="29" presetID="22" presetClass="entr" presetSubtype="1" fill="hold" grpId="0" nodeType="afterEffect">
                                  <p:stCondLst>
                                    <p:cond delay="0"/>
                                  </p:stCondLst>
                                  <p:childTnLst>
                                    <p:set>
                                      <p:cBhvr>
                                        <p:cTn id="30" dur="1" fill="hold">
                                          <p:stCondLst>
                                            <p:cond delay="0"/>
                                          </p:stCondLst>
                                        </p:cTn>
                                        <p:tgtEl>
                                          <p:spTgt spid="6">
                                            <p:graphicEl>
                                              <a:dgm id="{7BDF1171-5AAA-48DD-B102-C0C739B69768}"/>
                                            </p:graphicEl>
                                          </p:spTgt>
                                        </p:tgtEl>
                                        <p:attrNameLst>
                                          <p:attrName>style.visibility</p:attrName>
                                        </p:attrNameLst>
                                      </p:cBhvr>
                                      <p:to>
                                        <p:strVal val="visible"/>
                                      </p:to>
                                    </p:set>
                                    <p:animEffect transition="in" filter="wipe(up)">
                                      <p:cBhvr>
                                        <p:cTn id="31" dur="1000"/>
                                        <p:tgtEl>
                                          <p:spTgt spid="6">
                                            <p:graphicEl>
                                              <a:dgm id="{7BDF1171-5AAA-48DD-B102-C0C739B69768}"/>
                                            </p:graphicEl>
                                          </p:spTgt>
                                        </p:tgtEl>
                                      </p:cBhvr>
                                    </p:animEffect>
                                  </p:childTnLst>
                                </p:cTn>
                              </p:par>
                            </p:childTnLst>
                          </p:cTn>
                        </p:par>
                        <p:par>
                          <p:cTn id="32" fill="hold">
                            <p:stCondLst>
                              <p:cond delay="5500"/>
                            </p:stCondLst>
                            <p:childTnLst>
                              <p:par>
                                <p:cTn id="33" presetID="22" presetClass="entr" presetSubtype="1" fill="hold" grpId="0" nodeType="afterEffect">
                                  <p:stCondLst>
                                    <p:cond delay="0"/>
                                  </p:stCondLst>
                                  <p:childTnLst>
                                    <p:set>
                                      <p:cBhvr>
                                        <p:cTn id="34" dur="1" fill="hold">
                                          <p:stCondLst>
                                            <p:cond delay="0"/>
                                          </p:stCondLst>
                                        </p:cTn>
                                        <p:tgtEl>
                                          <p:spTgt spid="6">
                                            <p:graphicEl>
                                              <a:dgm id="{7C67FDD7-6289-43F5-8718-D6EA48CDC0D0}"/>
                                            </p:graphicEl>
                                          </p:spTgt>
                                        </p:tgtEl>
                                        <p:attrNameLst>
                                          <p:attrName>style.visibility</p:attrName>
                                        </p:attrNameLst>
                                      </p:cBhvr>
                                      <p:to>
                                        <p:strVal val="visible"/>
                                      </p:to>
                                    </p:set>
                                    <p:animEffect transition="in" filter="wipe(up)">
                                      <p:cBhvr>
                                        <p:cTn id="35" dur="500"/>
                                        <p:tgtEl>
                                          <p:spTgt spid="6">
                                            <p:graphicEl>
                                              <a:dgm id="{7C67FDD7-6289-43F5-8718-D6EA48CDC0D0}"/>
                                            </p:graphicEl>
                                          </p:spTgt>
                                        </p:tgtEl>
                                      </p:cBhvr>
                                    </p:animEffect>
                                  </p:childTnLst>
                                </p:cTn>
                              </p:par>
                            </p:childTnLst>
                          </p:cTn>
                        </p:par>
                        <p:par>
                          <p:cTn id="36" fill="hold">
                            <p:stCondLst>
                              <p:cond delay="6000"/>
                            </p:stCondLst>
                            <p:childTnLst>
                              <p:par>
                                <p:cTn id="37" presetID="22" presetClass="entr" presetSubtype="2" fill="hold" grpId="0" nodeType="afterEffect">
                                  <p:stCondLst>
                                    <p:cond delay="0"/>
                                  </p:stCondLst>
                                  <p:childTnLst>
                                    <p:set>
                                      <p:cBhvr>
                                        <p:cTn id="38" dur="1" fill="hold">
                                          <p:stCondLst>
                                            <p:cond delay="0"/>
                                          </p:stCondLst>
                                        </p:cTn>
                                        <p:tgtEl>
                                          <p:spTgt spid="6">
                                            <p:graphicEl>
                                              <a:dgm id="{D2BCBC63-43F2-4570-961C-FBB6DE74306E}"/>
                                            </p:graphicEl>
                                          </p:spTgt>
                                        </p:tgtEl>
                                        <p:attrNameLst>
                                          <p:attrName>style.visibility</p:attrName>
                                        </p:attrNameLst>
                                      </p:cBhvr>
                                      <p:to>
                                        <p:strVal val="visible"/>
                                      </p:to>
                                    </p:set>
                                    <p:animEffect transition="in" filter="wipe(right)">
                                      <p:cBhvr>
                                        <p:cTn id="39" dur="1000"/>
                                        <p:tgtEl>
                                          <p:spTgt spid="6">
                                            <p:graphicEl>
                                              <a:dgm id="{D2BCBC63-43F2-4570-961C-FBB6DE74306E}"/>
                                            </p:graphicEl>
                                          </p:spTgt>
                                        </p:tgtEl>
                                      </p:cBhvr>
                                    </p:animEffect>
                                  </p:childTnLst>
                                </p:cTn>
                              </p:par>
                            </p:childTnLst>
                          </p:cTn>
                        </p:par>
                        <p:par>
                          <p:cTn id="40" fill="hold">
                            <p:stCondLst>
                              <p:cond delay="7000"/>
                            </p:stCondLst>
                            <p:childTnLst>
                              <p:par>
                                <p:cTn id="41" presetID="22" presetClass="entr" presetSubtype="2" fill="hold" grpId="0" nodeType="afterEffect">
                                  <p:stCondLst>
                                    <p:cond delay="0"/>
                                  </p:stCondLst>
                                  <p:childTnLst>
                                    <p:set>
                                      <p:cBhvr>
                                        <p:cTn id="42" dur="1" fill="hold">
                                          <p:stCondLst>
                                            <p:cond delay="0"/>
                                          </p:stCondLst>
                                        </p:cTn>
                                        <p:tgtEl>
                                          <p:spTgt spid="6">
                                            <p:graphicEl>
                                              <a:dgm id="{28C63264-EEF3-40B0-87B0-EC6F2767AC3C}"/>
                                            </p:graphicEl>
                                          </p:spTgt>
                                        </p:tgtEl>
                                        <p:attrNameLst>
                                          <p:attrName>style.visibility</p:attrName>
                                        </p:attrNameLst>
                                      </p:cBhvr>
                                      <p:to>
                                        <p:strVal val="visible"/>
                                      </p:to>
                                    </p:set>
                                    <p:animEffect transition="in" filter="wipe(right)">
                                      <p:cBhvr>
                                        <p:cTn id="43" dur="500"/>
                                        <p:tgtEl>
                                          <p:spTgt spid="6">
                                            <p:graphicEl>
                                              <a:dgm id="{28C63264-EEF3-40B0-87B0-EC6F2767AC3C}"/>
                                            </p:graphicEl>
                                          </p:spTgt>
                                        </p:tgtEl>
                                      </p:cBhvr>
                                    </p:animEffect>
                                  </p:childTnLst>
                                </p:cTn>
                              </p:par>
                            </p:childTnLst>
                          </p:cTn>
                        </p:par>
                        <p:par>
                          <p:cTn id="44" fill="hold">
                            <p:stCondLst>
                              <p:cond delay="7500"/>
                            </p:stCondLst>
                            <p:childTnLst>
                              <p:par>
                                <p:cTn id="45" presetID="22" presetClass="entr" presetSubtype="2" fill="hold" grpId="0" nodeType="afterEffect">
                                  <p:stCondLst>
                                    <p:cond delay="0"/>
                                  </p:stCondLst>
                                  <p:childTnLst>
                                    <p:set>
                                      <p:cBhvr>
                                        <p:cTn id="46" dur="1" fill="hold">
                                          <p:stCondLst>
                                            <p:cond delay="0"/>
                                          </p:stCondLst>
                                        </p:cTn>
                                        <p:tgtEl>
                                          <p:spTgt spid="6">
                                            <p:graphicEl>
                                              <a:dgm id="{4774AF28-5C21-4CB8-B933-85F6388EBDC3}"/>
                                            </p:graphicEl>
                                          </p:spTgt>
                                        </p:tgtEl>
                                        <p:attrNameLst>
                                          <p:attrName>style.visibility</p:attrName>
                                        </p:attrNameLst>
                                      </p:cBhvr>
                                      <p:to>
                                        <p:strVal val="visible"/>
                                      </p:to>
                                    </p:set>
                                    <p:animEffect transition="in" filter="wipe(right)">
                                      <p:cBhvr>
                                        <p:cTn id="47" dur="1000"/>
                                        <p:tgtEl>
                                          <p:spTgt spid="6">
                                            <p:graphicEl>
                                              <a:dgm id="{4774AF28-5C21-4CB8-B933-85F6388EBDC3}"/>
                                            </p:graphicEl>
                                          </p:spTgt>
                                        </p:tgtEl>
                                      </p:cBhvr>
                                    </p:animEffect>
                                  </p:childTnLst>
                                </p:cTn>
                              </p:par>
                            </p:childTnLst>
                          </p:cTn>
                        </p:par>
                        <p:par>
                          <p:cTn id="48" fill="hold">
                            <p:stCondLst>
                              <p:cond delay="8500"/>
                            </p:stCondLst>
                            <p:childTnLst>
                              <p:par>
                                <p:cTn id="49" presetID="22" presetClass="entr" presetSubtype="4" fill="hold" grpId="0" nodeType="afterEffect">
                                  <p:stCondLst>
                                    <p:cond delay="0"/>
                                  </p:stCondLst>
                                  <p:childTnLst>
                                    <p:set>
                                      <p:cBhvr>
                                        <p:cTn id="50" dur="1" fill="hold">
                                          <p:stCondLst>
                                            <p:cond delay="0"/>
                                          </p:stCondLst>
                                        </p:cTn>
                                        <p:tgtEl>
                                          <p:spTgt spid="6">
                                            <p:graphicEl>
                                              <a:dgm id="{E28A66BA-D5A2-4794-8984-4DD03ABACA73}"/>
                                            </p:graphicEl>
                                          </p:spTgt>
                                        </p:tgtEl>
                                        <p:attrNameLst>
                                          <p:attrName>style.visibility</p:attrName>
                                        </p:attrNameLst>
                                      </p:cBhvr>
                                      <p:to>
                                        <p:strVal val="visible"/>
                                      </p:to>
                                    </p:set>
                                    <p:animEffect transition="in" filter="wipe(down)">
                                      <p:cBhvr>
                                        <p:cTn id="51" dur="500"/>
                                        <p:tgtEl>
                                          <p:spTgt spid="6">
                                            <p:graphicEl>
                                              <a:dgm id="{E28A66BA-D5A2-4794-8984-4DD03ABACA73}"/>
                                            </p:graphicEl>
                                          </p:spTgt>
                                        </p:tgtEl>
                                      </p:cBhvr>
                                    </p:animEffect>
                                  </p:childTnLst>
                                </p:cTn>
                              </p:par>
                            </p:childTnLst>
                          </p:cTn>
                        </p:par>
                        <p:par>
                          <p:cTn id="52" fill="hold">
                            <p:stCondLst>
                              <p:cond delay="9000"/>
                            </p:stCondLst>
                            <p:childTnLst>
                              <p:par>
                                <p:cTn id="53" presetID="22" presetClass="entr" presetSubtype="4" fill="hold" grpId="0" nodeType="afterEffect">
                                  <p:stCondLst>
                                    <p:cond delay="0"/>
                                  </p:stCondLst>
                                  <p:childTnLst>
                                    <p:set>
                                      <p:cBhvr>
                                        <p:cTn id="54" dur="1" fill="hold">
                                          <p:stCondLst>
                                            <p:cond delay="0"/>
                                          </p:stCondLst>
                                        </p:cTn>
                                        <p:tgtEl>
                                          <p:spTgt spid="6">
                                            <p:graphicEl>
                                              <a:dgm id="{E4C04E5B-3052-4B35-B7D2-0F96F2B904FA}"/>
                                            </p:graphicEl>
                                          </p:spTgt>
                                        </p:tgtEl>
                                        <p:attrNameLst>
                                          <p:attrName>style.visibility</p:attrName>
                                        </p:attrNameLst>
                                      </p:cBhvr>
                                      <p:to>
                                        <p:strVal val="visible"/>
                                      </p:to>
                                    </p:set>
                                    <p:animEffect transition="in" filter="wipe(down)">
                                      <p:cBhvr>
                                        <p:cTn id="55" dur="1000"/>
                                        <p:tgtEl>
                                          <p:spTgt spid="6">
                                            <p:graphicEl>
                                              <a:dgm id="{E4C04E5B-3052-4B35-B7D2-0F96F2B904F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補充性と連帯保証の場合の例外</a:t>
            </a:r>
            <a:endParaRPr kumimoji="1" lang="ja-JP" altLang="en-US" dirty="0"/>
          </a:p>
        </p:txBody>
      </p:sp>
      <p:sp>
        <p:nvSpPr>
          <p:cNvPr id="6" name="コンテンツ プレースホルダー 5"/>
          <p:cNvSpPr>
            <a:spLocks noGrp="1"/>
          </p:cNvSpPr>
          <p:nvPr>
            <p:ph sz="half" idx="1"/>
          </p:nvPr>
        </p:nvSpPr>
        <p:spPr>
          <a:xfrm>
            <a:off x="457200" y="1600200"/>
            <a:ext cx="3610744" cy="4525963"/>
          </a:xfrm>
        </p:spPr>
        <p:txBody>
          <a:bodyPr>
            <a:noAutofit/>
          </a:bodyPr>
          <a:lstStyle/>
          <a:p>
            <a:r>
              <a:rPr kumimoji="1" lang="ja-JP" altLang="en-US" sz="2000" dirty="0" smtClean="0"/>
              <a:t>通常の保証債務の補充性</a:t>
            </a:r>
            <a:endParaRPr kumimoji="1" lang="en-US" altLang="ja-JP" sz="2000" dirty="0" smtClean="0"/>
          </a:p>
          <a:p>
            <a:pPr marL="450850" lvl="1" indent="-268288"/>
            <a:r>
              <a:rPr kumimoji="1" lang="ja-JP" altLang="en-US" sz="1800" dirty="0" smtClean="0"/>
              <a:t>催告の抗弁権（民法</a:t>
            </a:r>
            <a:r>
              <a:rPr kumimoji="1" lang="en-US" altLang="ja-JP" sz="1800" dirty="0" smtClean="0"/>
              <a:t>452</a:t>
            </a:r>
            <a:r>
              <a:rPr kumimoji="1" lang="ja-JP" altLang="en-US" sz="1800" dirty="0" smtClean="0"/>
              <a:t>条）</a:t>
            </a:r>
            <a:endParaRPr kumimoji="1" lang="en-US" altLang="ja-JP" sz="1800" dirty="0" smtClean="0"/>
          </a:p>
          <a:p>
            <a:pPr marL="622300" lvl="2" indent="-171450"/>
            <a:r>
              <a:rPr lang="ja-JP" altLang="en-US" sz="1400" dirty="0"/>
              <a:t>債権者が保証人に債務の履行を請求したときは，保証人は，</a:t>
            </a:r>
            <a:r>
              <a:rPr lang="ja-JP" altLang="en-US" sz="1400" b="1" dirty="0">
                <a:solidFill>
                  <a:schemeClr val="tx2"/>
                </a:solidFill>
              </a:rPr>
              <a:t>まず主たる債務者に催告をすべき</a:t>
            </a:r>
            <a:r>
              <a:rPr lang="ja-JP" altLang="en-US" sz="1400" dirty="0"/>
              <a:t>旨を請求することができる。ただし，主たる債務者が破産手続開始の決定を受けたとき，又はその行方が知れないときは，この限りでない。</a:t>
            </a:r>
            <a:endParaRPr kumimoji="1" lang="en-US" altLang="ja-JP" sz="1400" dirty="0" smtClean="0"/>
          </a:p>
          <a:p>
            <a:pPr marL="450850" lvl="1" indent="-268288"/>
            <a:r>
              <a:rPr lang="ja-JP" altLang="en-US" sz="1800" dirty="0"/>
              <a:t>検索</a:t>
            </a:r>
            <a:r>
              <a:rPr lang="ja-JP" altLang="en-US" sz="1800" dirty="0" smtClean="0"/>
              <a:t>の抗弁権（民法</a:t>
            </a:r>
            <a:r>
              <a:rPr lang="en-US" altLang="ja-JP" sz="1800" dirty="0" smtClean="0"/>
              <a:t>453</a:t>
            </a:r>
            <a:r>
              <a:rPr lang="ja-JP" altLang="en-US" sz="1800" dirty="0" smtClean="0"/>
              <a:t>条）</a:t>
            </a:r>
            <a:endParaRPr lang="en-US" altLang="ja-JP" sz="1800" dirty="0" smtClean="0"/>
          </a:p>
          <a:p>
            <a:pPr marL="622300" lvl="2" indent="-171450"/>
            <a:r>
              <a:rPr lang="ja-JP" altLang="en-US" sz="1400" dirty="0"/>
              <a:t>債権者が前条</a:t>
            </a:r>
            <a:r>
              <a:rPr lang="en-US" altLang="ja-JP" sz="1400" dirty="0"/>
              <a:t>〔</a:t>
            </a:r>
            <a:r>
              <a:rPr lang="ja-JP" altLang="en-US" sz="1400" dirty="0"/>
              <a:t>催告の抗弁権</a:t>
            </a:r>
            <a:r>
              <a:rPr lang="en-US" altLang="ja-JP" sz="1400" dirty="0"/>
              <a:t>〕</a:t>
            </a:r>
            <a:r>
              <a:rPr lang="ja-JP" altLang="en-US" sz="1400" dirty="0"/>
              <a:t>の規定に従い主たる債務者に催告をした後であっても，保証人が主たる債務者に弁済をする資力があり，かつ，執行が容易であることを証明したときは，債権者は，</a:t>
            </a:r>
            <a:r>
              <a:rPr lang="ja-JP" altLang="en-US" sz="1400" b="1" dirty="0">
                <a:solidFill>
                  <a:schemeClr val="tx2"/>
                </a:solidFill>
              </a:rPr>
              <a:t>まず主たる債務者の財産について執行をしなければならない</a:t>
            </a:r>
            <a:r>
              <a:rPr lang="ja-JP" altLang="en-US" sz="1400" dirty="0" smtClean="0"/>
              <a:t>。</a:t>
            </a:r>
            <a:endParaRPr lang="en-US" altLang="ja-JP" sz="1400" dirty="0" smtClean="0"/>
          </a:p>
        </p:txBody>
      </p:sp>
      <p:sp>
        <p:nvSpPr>
          <p:cNvPr id="7" name="コンテンツ プレースホルダー 6"/>
          <p:cNvSpPr>
            <a:spLocks noGrp="1"/>
          </p:cNvSpPr>
          <p:nvPr>
            <p:ph sz="half" idx="2"/>
          </p:nvPr>
        </p:nvSpPr>
        <p:spPr>
          <a:xfrm>
            <a:off x="4211960" y="1600200"/>
            <a:ext cx="4474840" cy="4525963"/>
          </a:xfrm>
        </p:spPr>
        <p:txBody>
          <a:bodyPr>
            <a:noAutofit/>
          </a:bodyPr>
          <a:lstStyle/>
          <a:p>
            <a:r>
              <a:rPr lang="ja-JP" altLang="en-US" sz="2000" dirty="0" smtClean="0"/>
              <a:t>補充性に違反する場合の効果（民法</a:t>
            </a:r>
            <a:r>
              <a:rPr lang="en-US" altLang="ja-JP" sz="2000" dirty="0" smtClean="0"/>
              <a:t>455</a:t>
            </a:r>
            <a:r>
              <a:rPr lang="ja-JP" altLang="en-US" sz="2000" dirty="0" smtClean="0"/>
              <a:t>条）</a:t>
            </a:r>
            <a:endParaRPr lang="en-US" altLang="ja-JP" sz="2000" dirty="0" smtClean="0"/>
          </a:p>
          <a:p>
            <a:pPr marL="450850" lvl="1" indent="-182563"/>
            <a:r>
              <a:rPr lang="ja-JP" altLang="en-US" sz="1600" dirty="0"/>
              <a:t>第</a:t>
            </a:r>
            <a:r>
              <a:rPr lang="en-US" altLang="ja-JP" sz="1600" dirty="0"/>
              <a:t>452</a:t>
            </a:r>
            <a:r>
              <a:rPr lang="ja-JP" altLang="en-US" sz="1600" dirty="0"/>
              <a:t>条</a:t>
            </a:r>
            <a:r>
              <a:rPr lang="en-US" altLang="ja-JP" sz="1600" dirty="0"/>
              <a:t>〔</a:t>
            </a:r>
            <a:r>
              <a:rPr lang="ja-JP" altLang="en-US" sz="1600" dirty="0"/>
              <a:t>催告の抗弁権</a:t>
            </a:r>
            <a:r>
              <a:rPr lang="en-US" altLang="ja-JP" sz="1600" dirty="0"/>
              <a:t>〕</a:t>
            </a:r>
            <a:r>
              <a:rPr lang="ja-JP" altLang="en-US" sz="1600" dirty="0"/>
              <a:t>又は第</a:t>
            </a:r>
            <a:r>
              <a:rPr lang="en-US" altLang="ja-JP" sz="1600" dirty="0"/>
              <a:t>453</a:t>
            </a:r>
            <a:r>
              <a:rPr lang="ja-JP" altLang="en-US" sz="1600" dirty="0"/>
              <a:t>条</a:t>
            </a:r>
            <a:r>
              <a:rPr lang="en-US" altLang="ja-JP" sz="1600" dirty="0"/>
              <a:t>〔</a:t>
            </a:r>
            <a:r>
              <a:rPr lang="ja-JP" altLang="en-US" sz="1600" dirty="0"/>
              <a:t>検索の抗弁権</a:t>
            </a:r>
            <a:r>
              <a:rPr lang="en-US" altLang="ja-JP" sz="1600" dirty="0"/>
              <a:t>〕</a:t>
            </a:r>
            <a:r>
              <a:rPr lang="ja-JP" altLang="en-US" sz="1600" dirty="0"/>
              <a:t>の規定により保証人の請求又は証明があったにもかかわらず，</a:t>
            </a:r>
            <a:r>
              <a:rPr lang="ja-JP" altLang="en-US" sz="1600" b="1" dirty="0">
                <a:solidFill>
                  <a:schemeClr val="tx2"/>
                </a:solidFill>
              </a:rPr>
              <a:t>債権者が催告又は執行をすることを 怠ったために主たる債務者から全部の弁済を得られなかったときは，保証人は，</a:t>
            </a:r>
            <a:r>
              <a:rPr lang="ja-JP" altLang="en-US" sz="1600" dirty="0"/>
              <a:t>債権者が直ちに催告又は執行をすれば弁済を得ることができた限度において，</a:t>
            </a:r>
            <a:r>
              <a:rPr lang="ja-JP" altLang="en-US" sz="1600" b="1" dirty="0">
                <a:solidFill>
                  <a:schemeClr val="tx2"/>
                </a:solidFill>
              </a:rPr>
              <a:t>そ の義務を免れる</a:t>
            </a:r>
            <a:r>
              <a:rPr lang="ja-JP" altLang="en-US" sz="1600" dirty="0" smtClean="0"/>
              <a:t>。</a:t>
            </a:r>
            <a:endParaRPr lang="en-US" altLang="ja-JP" sz="1600" dirty="0" smtClean="0"/>
          </a:p>
          <a:p>
            <a:r>
              <a:rPr lang="ja-JP" altLang="en-US" sz="2000" dirty="0" smtClean="0"/>
              <a:t>連帯</a:t>
            </a:r>
            <a:r>
              <a:rPr lang="ja-JP" altLang="en-US" sz="2000" dirty="0"/>
              <a:t>保証の</a:t>
            </a:r>
            <a:r>
              <a:rPr lang="ja-JP" altLang="en-US" sz="2000" dirty="0" smtClean="0"/>
              <a:t>例外（民法</a:t>
            </a:r>
            <a:r>
              <a:rPr lang="en-US" altLang="ja-JP" sz="2000" dirty="0" smtClean="0"/>
              <a:t>454</a:t>
            </a:r>
            <a:r>
              <a:rPr lang="ja-JP" altLang="en-US" sz="2000" dirty="0" smtClean="0"/>
              <a:t>条）とその危険性</a:t>
            </a:r>
            <a:endParaRPr lang="en-US" altLang="ja-JP" sz="2000" dirty="0" smtClean="0"/>
          </a:p>
          <a:p>
            <a:pPr marL="450850" lvl="1" indent="-182563"/>
            <a:r>
              <a:rPr lang="ja-JP" altLang="en-US" sz="1600" dirty="0"/>
              <a:t>保証人は，主たる債務者と連帯して債務を負担したときは，前</a:t>
            </a:r>
            <a:r>
              <a:rPr lang="en-US" altLang="ja-JP" sz="1600" dirty="0"/>
              <a:t>2</a:t>
            </a:r>
            <a:r>
              <a:rPr lang="ja-JP" altLang="en-US" sz="1600" dirty="0"/>
              <a:t>条</a:t>
            </a:r>
            <a:r>
              <a:rPr lang="en-US" altLang="ja-JP" sz="1600" dirty="0"/>
              <a:t>〔</a:t>
            </a:r>
            <a:r>
              <a:rPr lang="ja-JP" altLang="en-US" sz="1600" dirty="0"/>
              <a:t>催告・検索の抗弁権</a:t>
            </a:r>
            <a:r>
              <a:rPr lang="en-US" altLang="ja-JP" sz="1600" dirty="0"/>
              <a:t>〕</a:t>
            </a:r>
            <a:r>
              <a:rPr lang="ja-JP" altLang="en-US" sz="1600" dirty="0"/>
              <a:t>の権利</a:t>
            </a:r>
            <a:r>
              <a:rPr lang="en-US" altLang="ja-JP" sz="1600" dirty="0"/>
              <a:t>〔</a:t>
            </a:r>
            <a:r>
              <a:rPr lang="ja-JP" altLang="en-US" sz="1600" dirty="0"/>
              <a:t>保証の補充性</a:t>
            </a:r>
            <a:r>
              <a:rPr lang="en-US" altLang="ja-JP" sz="1600" dirty="0"/>
              <a:t>〕</a:t>
            </a:r>
            <a:r>
              <a:rPr lang="ja-JP" altLang="en-US" sz="1600" dirty="0"/>
              <a:t>を有しない。</a:t>
            </a:r>
            <a:endParaRPr lang="ja-JP" altLang="en-US" sz="1800" dirty="0"/>
          </a:p>
          <a:p>
            <a:endParaRPr kumimoji="1" lang="ja-JP" altLang="en-US" sz="14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63</a:t>
            </a:fld>
            <a:endParaRPr kumimoji="1" lang="ja-JP" altLang="en-US"/>
          </a:p>
        </p:txBody>
      </p:sp>
    </p:spTree>
    <p:extLst>
      <p:ext uri="{BB962C8B-B14F-4D97-AF65-F5344CB8AC3E}">
        <p14:creationId xmlns:p14="http://schemas.microsoft.com/office/powerpoint/2010/main" val="128480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up)">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wipe(up)">
                                      <p:cBhvr>
                                        <p:cTn id="12" dur="10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up)">
                                      <p:cBhvr>
                                        <p:cTn id="17" dur="1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fontScale="90000"/>
          </a:bodyPr>
          <a:lstStyle/>
          <a:p>
            <a:r>
              <a:rPr lang="ja-JP" altLang="en-US" dirty="0"/>
              <a:t>債権者の義務違反による</a:t>
            </a:r>
            <a:r>
              <a:rPr lang="en-US" altLang="ja-JP" dirty="0"/>
              <a:t/>
            </a:r>
            <a:br>
              <a:rPr lang="en-US" altLang="ja-JP" dirty="0"/>
            </a:br>
            <a:r>
              <a:rPr lang="ja-JP" altLang="en-US" dirty="0"/>
              <a:t>保証人の免責</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2014/7/8</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2014</a:t>
            </a:r>
            <a:endParaRPr lang="ja-JP" altLang="en-US"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64</a:t>
            </a:fld>
            <a:endParaRPr kumimoji="1" lang="ja-JP" altLang="en-US"/>
          </a:p>
        </p:txBody>
      </p:sp>
      <p:sp>
        <p:nvSpPr>
          <p:cNvPr id="9" name="テキスト プレースホルダー 8"/>
          <p:cNvSpPr txBox="1">
            <a:spLocks/>
          </p:cNvSpPr>
          <p:nvPr/>
        </p:nvSpPr>
        <p:spPr>
          <a:xfrm>
            <a:off x="457200" y="1535113"/>
            <a:ext cx="4690864" cy="639762"/>
          </a:xfrm>
          <a:prstGeom prst="rect">
            <a:avLst/>
          </a:prstGeom>
        </p:spPr>
        <p:txBody>
          <a:bodyPr anchor="ctr">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dirty="0" smtClean="0"/>
              <a:t>民法</a:t>
            </a:r>
            <a:endParaRPr lang="ja-JP" altLang="en-US" dirty="0"/>
          </a:p>
        </p:txBody>
      </p:sp>
      <p:sp>
        <p:nvSpPr>
          <p:cNvPr id="10" name="コンテンツ プレースホルダー 9"/>
          <p:cNvSpPr txBox="1">
            <a:spLocks/>
          </p:cNvSpPr>
          <p:nvPr/>
        </p:nvSpPr>
        <p:spPr>
          <a:xfrm>
            <a:off x="457200" y="2174875"/>
            <a:ext cx="4690864" cy="3951288"/>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000" b="1" dirty="0" smtClean="0"/>
              <a:t>第</a:t>
            </a:r>
            <a:r>
              <a:rPr lang="en-US" altLang="ja-JP" sz="2000" b="1" dirty="0" smtClean="0"/>
              <a:t>504</a:t>
            </a:r>
            <a:r>
              <a:rPr lang="ja-JP" altLang="en-US" sz="2000" b="1" dirty="0" smtClean="0"/>
              <a:t>条</a:t>
            </a:r>
            <a:r>
              <a:rPr lang="ja-JP" altLang="en-US" sz="2000" dirty="0" smtClean="0"/>
              <a:t>（債権者による担保の喪失等）</a:t>
            </a:r>
            <a:endParaRPr lang="en-US" altLang="ja-JP" sz="2000" dirty="0" smtClean="0"/>
          </a:p>
          <a:p>
            <a:pPr lvl="1"/>
            <a:r>
              <a:rPr lang="ja-JP" altLang="en-US" sz="2000" dirty="0" smtClean="0"/>
              <a:t>第</a:t>
            </a:r>
            <a:r>
              <a:rPr lang="en-US" altLang="ja-JP" sz="2000" dirty="0" smtClean="0"/>
              <a:t>500</a:t>
            </a:r>
            <a:r>
              <a:rPr lang="ja-JP" altLang="en-US" sz="2000" dirty="0" smtClean="0"/>
              <a:t>条</a:t>
            </a:r>
            <a:r>
              <a:rPr lang="en-US" altLang="ja-JP" sz="2000" dirty="0" smtClean="0"/>
              <a:t>〔</a:t>
            </a:r>
            <a:r>
              <a:rPr lang="ja-JP" altLang="en-US" sz="2000" dirty="0" smtClean="0"/>
              <a:t>法定代位</a:t>
            </a:r>
            <a:r>
              <a:rPr lang="en-US" altLang="ja-JP" sz="2000" dirty="0" smtClean="0"/>
              <a:t>〕</a:t>
            </a:r>
            <a:r>
              <a:rPr lang="ja-JP" altLang="en-US" sz="2000" dirty="0" smtClean="0"/>
              <a:t>の規定により代位をすることができる者</a:t>
            </a:r>
            <a:r>
              <a:rPr lang="en-US" altLang="ja-JP" sz="2000" dirty="0" smtClean="0"/>
              <a:t>〔</a:t>
            </a:r>
            <a:r>
              <a:rPr lang="ja-JP" altLang="en-US" sz="2000" dirty="0" smtClean="0"/>
              <a:t>例えば，保証人</a:t>
            </a:r>
            <a:r>
              <a:rPr lang="en-US" altLang="ja-JP" sz="2000" dirty="0" smtClean="0"/>
              <a:t>〕</a:t>
            </a:r>
            <a:r>
              <a:rPr lang="ja-JP" altLang="en-US" sz="2000" dirty="0" smtClean="0"/>
              <a:t>がある場合において，債権者 が故意又は過失によってその担保を喪失し，又は減少させたときは，</a:t>
            </a:r>
            <a:endParaRPr lang="en-US" altLang="ja-JP" sz="2000" dirty="0" smtClean="0"/>
          </a:p>
          <a:p>
            <a:pPr lvl="1"/>
            <a:r>
              <a:rPr lang="ja-JP" altLang="en-US" sz="2000" dirty="0" smtClean="0"/>
              <a:t>その代位をすることができる者は，その喪失又は減少によって償還を受けることができなく なった限度において，その責任を免れる（任意規定と解されている）。</a:t>
            </a:r>
            <a:endParaRPr lang="ja-JP" altLang="en-US" sz="2000" dirty="0"/>
          </a:p>
        </p:txBody>
      </p:sp>
      <p:sp>
        <p:nvSpPr>
          <p:cNvPr id="11" name="テキスト プレースホルダー 10"/>
          <p:cNvSpPr txBox="1">
            <a:spLocks/>
          </p:cNvSpPr>
          <p:nvPr/>
        </p:nvSpPr>
        <p:spPr>
          <a:xfrm>
            <a:off x="5364088" y="1535113"/>
            <a:ext cx="3322712" cy="639762"/>
          </a:xfrm>
          <a:prstGeom prst="rect">
            <a:avLst/>
          </a:prstGeom>
        </p:spPr>
        <p:txBody>
          <a:bodyPr anchor="ctr">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2800" dirty="0" smtClean="0"/>
              <a:t>フランス民法典</a:t>
            </a:r>
            <a:endParaRPr lang="ja-JP" altLang="en-US" sz="2800" dirty="0"/>
          </a:p>
        </p:txBody>
      </p:sp>
      <p:sp>
        <p:nvSpPr>
          <p:cNvPr id="12" name="コンテンツ プレースホルダー 11"/>
          <p:cNvSpPr txBox="1">
            <a:spLocks/>
          </p:cNvSpPr>
          <p:nvPr/>
        </p:nvSpPr>
        <p:spPr>
          <a:xfrm>
            <a:off x="5364088" y="2174875"/>
            <a:ext cx="3322712" cy="3951288"/>
          </a:xfrm>
          <a:prstGeom prst="rect">
            <a:avLst/>
          </a:prstGeom>
        </p:spPr>
        <p:txBody>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b="1" dirty="0" smtClean="0"/>
              <a:t>第</a:t>
            </a:r>
            <a:r>
              <a:rPr lang="en-US" altLang="ja-JP" sz="2400" b="1" dirty="0" smtClean="0"/>
              <a:t>2314</a:t>
            </a:r>
            <a:r>
              <a:rPr lang="ja-JP" altLang="en-US" sz="2400" b="1" dirty="0" smtClean="0"/>
              <a:t>条</a:t>
            </a:r>
            <a:endParaRPr lang="en-US" altLang="ja-JP" sz="2400" b="1" dirty="0" smtClean="0"/>
          </a:p>
          <a:p>
            <a:pPr lvl="1"/>
            <a:r>
              <a:rPr lang="ja-JP" altLang="en-US" sz="2000" dirty="0" smtClean="0"/>
              <a:t>債権者の行為によって保証人が債権者の権利，抵当権及び先取特権について代位ができなくなるに至ったときは，保証人はその責任を免れる。</a:t>
            </a:r>
            <a:endParaRPr lang="en-US" altLang="ja-JP" sz="2000" dirty="0" smtClean="0"/>
          </a:p>
          <a:p>
            <a:pPr lvl="1"/>
            <a:r>
              <a:rPr lang="ja-JP" altLang="en-US" sz="2000" dirty="0" smtClean="0"/>
              <a:t>これに反するすべての条項は書かれなかったものとみなす（強行規定）。</a:t>
            </a:r>
            <a:endParaRPr lang="ja-JP" altLang="en-US" sz="2000" dirty="0"/>
          </a:p>
        </p:txBody>
      </p:sp>
    </p:spTree>
    <p:extLst>
      <p:ext uri="{BB962C8B-B14F-4D97-AF65-F5344CB8AC3E}">
        <p14:creationId xmlns:p14="http://schemas.microsoft.com/office/powerpoint/2010/main" val="276842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up)">
                                      <p:cBhvr>
                                        <p:cTn id="7" dur="10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up)">
                                      <p:cBhvr>
                                        <p:cTn id="12" dur="10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wipe(up)">
                                      <p:cBhvr>
                                        <p:cTn id="17" dur="10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wipe(up)">
                                      <p:cBhvr>
                                        <p:cTn id="22" dur="10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2"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根保証（</a:t>
            </a:r>
            <a:r>
              <a:rPr kumimoji="1" lang="en-US" altLang="ja-JP" dirty="0" smtClean="0"/>
              <a:t>1/3</a:t>
            </a:r>
            <a:r>
              <a:rPr kumimoji="1" lang="ja-JP" altLang="en-US" dirty="0" smtClean="0"/>
              <a:t>）</a:t>
            </a:r>
            <a:r>
              <a:rPr kumimoji="1" lang="en-US" altLang="ja-JP" dirty="0" smtClean="0"/>
              <a:t/>
            </a:r>
            <a:br>
              <a:rPr kumimoji="1" lang="en-US" altLang="ja-JP" dirty="0" smtClean="0"/>
            </a:br>
            <a:r>
              <a:rPr kumimoji="1" lang="ja-JP" altLang="en-US" sz="3100" dirty="0" smtClean="0"/>
              <a:t>発生・消滅する</a:t>
            </a:r>
            <a:r>
              <a:rPr lang="ja-JP" altLang="en-US" sz="3100" dirty="0" smtClean="0"/>
              <a:t>債権を「債権枠」として保証する契約</a:t>
            </a:r>
            <a:endParaRPr kumimoji="1" lang="ja-JP" altLang="en-US" sz="3100" dirty="0"/>
          </a:p>
        </p:txBody>
      </p:sp>
      <p:sp>
        <p:nvSpPr>
          <p:cNvPr id="6" name="コンテンツ プレースホルダー 5"/>
          <p:cNvSpPr>
            <a:spLocks noGrp="1"/>
          </p:cNvSpPr>
          <p:nvPr>
            <p:ph idx="1"/>
          </p:nvPr>
        </p:nvSpPr>
        <p:spPr/>
        <p:txBody>
          <a:bodyPr>
            <a:noAutofit/>
          </a:bodyPr>
          <a:lstStyle/>
          <a:p>
            <a:r>
              <a:rPr kumimoji="1" lang="ja-JP" altLang="en-US" sz="2400" dirty="0" smtClean="0"/>
              <a:t>根保証の意味</a:t>
            </a:r>
            <a:endParaRPr kumimoji="1" lang="en-US" altLang="ja-JP" sz="2400" dirty="0" smtClean="0"/>
          </a:p>
          <a:p>
            <a:pPr lvl="1"/>
            <a:r>
              <a:rPr lang="ja-JP" altLang="en-US" sz="1800" dirty="0"/>
              <a:t>債権者</a:t>
            </a:r>
            <a:r>
              <a:rPr lang="ja-JP" altLang="en-US" sz="1800" dirty="0" smtClean="0"/>
              <a:t>と債務者との間の継続的な契約関係から現在および将来発生し，消滅する複数の債権を包括的に保証する契約</a:t>
            </a:r>
            <a:endParaRPr lang="en-US" altLang="ja-JP" sz="1800" dirty="0" smtClean="0"/>
          </a:p>
          <a:p>
            <a:r>
              <a:rPr kumimoji="1" lang="en-US" altLang="ja-JP" sz="2400" dirty="0" smtClean="0"/>
              <a:t>2004</a:t>
            </a:r>
            <a:r>
              <a:rPr kumimoji="1" lang="ja-JP" altLang="en-US" sz="2400" dirty="0" smtClean="0"/>
              <a:t>年の民法</a:t>
            </a:r>
            <a:r>
              <a:rPr kumimoji="1" lang="ja-JP" altLang="en-US" sz="2400" dirty="0"/>
              <a:t>改正</a:t>
            </a:r>
            <a:r>
              <a:rPr kumimoji="1" lang="ja-JP" altLang="en-US" sz="2400" dirty="0" smtClean="0"/>
              <a:t>に取り込まれたもの</a:t>
            </a:r>
            <a:endParaRPr kumimoji="1" lang="en-US" altLang="ja-JP" sz="2400" dirty="0" smtClean="0"/>
          </a:p>
          <a:p>
            <a:pPr lvl="1"/>
            <a:r>
              <a:rPr kumimoji="1" lang="ja-JP" altLang="en-US" sz="2000" dirty="0" smtClean="0"/>
              <a:t>貸金等根保証契約（民法</a:t>
            </a:r>
            <a:r>
              <a:rPr kumimoji="1" lang="en-US" altLang="ja-JP" sz="2000" dirty="0" smtClean="0"/>
              <a:t>465</a:t>
            </a:r>
            <a:r>
              <a:rPr kumimoji="1" lang="ja-JP" altLang="en-US" sz="2000" dirty="0" smtClean="0"/>
              <a:t>条の</a:t>
            </a:r>
            <a:r>
              <a:rPr kumimoji="1" lang="en-US" altLang="ja-JP" sz="2000" dirty="0" smtClean="0"/>
              <a:t>2</a:t>
            </a:r>
            <a:r>
              <a:rPr kumimoji="1" lang="ja-JP" altLang="en-US" sz="2000" dirty="0" smtClean="0"/>
              <a:t>から</a:t>
            </a:r>
            <a:r>
              <a:rPr kumimoji="1" lang="en-US" altLang="ja-JP" sz="2000" dirty="0" smtClean="0"/>
              <a:t>465</a:t>
            </a:r>
            <a:r>
              <a:rPr kumimoji="1" lang="ja-JP" altLang="en-US" sz="2000" dirty="0" smtClean="0"/>
              <a:t>条の</a:t>
            </a:r>
            <a:r>
              <a:rPr kumimoji="1" lang="en-US" altLang="ja-JP" sz="2000" dirty="0" smtClean="0"/>
              <a:t>5</a:t>
            </a:r>
            <a:r>
              <a:rPr kumimoji="1" lang="ja-JP" altLang="en-US" sz="2000" dirty="0" smtClean="0"/>
              <a:t>）</a:t>
            </a:r>
            <a:endParaRPr kumimoji="1" lang="en-US" altLang="ja-JP" sz="2000" dirty="0" smtClean="0"/>
          </a:p>
          <a:p>
            <a:pPr lvl="2"/>
            <a:r>
              <a:rPr lang="ja-JP" altLang="en-US" sz="1800" dirty="0" smtClean="0"/>
              <a:t>書面によらないもの，包括根保証は，いずれも無効。</a:t>
            </a:r>
            <a:endParaRPr lang="en-US" altLang="ja-JP" sz="1800" dirty="0" smtClean="0"/>
          </a:p>
          <a:p>
            <a:pPr lvl="2"/>
            <a:r>
              <a:rPr kumimoji="1" lang="ja-JP" altLang="en-US" sz="1800" dirty="0" smtClean="0"/>
              <a:t>貸金という性質と極度額という「債権枠」に制限されている。</a:t>
            </a:r>
            <a:endParaRPr kumimoji="1" lang="en-US" altLang="ja-JP" sz="1800" dirty="0" smtClean="0"/>
          </a:p>
          <a:p>
            <a:r>
              <a:rPr lang="en-US" altLang="ja-JP" sz="2400" dirty="0" smtClean="0"/>
              <a:t>2004</a:t>
            </a:r>
            <a:r>
              <a:rPr lang="ja-JP" altLang="en-US" sz="2400" dirty="0" smtClean="0"/>
              <a:t>年の民法改正に取り込まれなかったもの</a:t>
            </a:r>
            <a:endParaRPr lang="en-US" altLang="ja-JP" sz="2400" dirty="0" smtClean="0"/>
          </a:p>
          <a:p>
            <a:pPr lvl="1"/>
            <a:r>
              <a:rPr kumimoji="1" lang="ja-JP" altLang="en-US" sz="2000" dirty="0" smtClean="0"/>
              <a:t>特別法のあるもの</a:t>
            </a:r>
            <a:endParaRPr kumimoji="1" lang="en-US" altLang="ja-JP" sz="2000" dirty="0" smtClean="0"/>
          </a:p>
          <a:p>
            <a:pPr lvl="2"/>
            <a:r>
              <a:rPr lang="ja-JP" altLang="en-US" sz="1800" dirty="0"/>
              <a:t>身元保証</a:t>
            </a:r>
            <a:r>
              <a:rPr lang="ja-JP" altLang="en-US" sz="1800" dirty="0" smtClean="0"/>
              <a:t>契約</a:t>
            </a:r>
            <a:endParaRPr lang="en-US" altLang="ja-JP" sz="1800" dirty="0" smtClean="0"/>
          </a:p>
          <a:p>
            <a:pPr lvl="1"/>
            <a:r>
              <a:rPr kumimoji="1" lang="ja-JP" altLang="en-US" sz="2000" dirty="0"/>
              <a:t>民法</a:t>
            </a:r>
            <a:r>
              <a:rPr kumimoji="1" lang="ja-JP" altLang="en-US" sz="2000" dirty="0" smtClean="0"/>
              <a:t>の</a:t>
            </a:r>
            <a:r>
              <a:rPr kumimoji="1" lang="ja-JP" altLang="en-US" sz="2000" dirty="0"/>
              <a:t>解釈</a:t>
            </a:r>
            <a:r>
              <a:rPr kumimoji="1" lang="ja-JP" altLang="en-US" sz="2000" dirty="0" smtClean="0"/>
              <a:t>に委ねられているもの</a:t>
            </a:r>
            <a:endParaRPr kumimoji="1" lang="en-US" altLang="ja-JP" sz="2000" dirty="0" smtClean="0"/>
          </a:p>
          <a:p>
            <a:pPr lvl="2"/>
            <a:r>
              <a:rPr lang="ja-JP" altLang="en-US" sz="1800" dirty="0"/>
              <a:t>賃借人</a:t>
            </a:r>
            <a:r>
              <a:rPr lang="ja-JP" altLang="en-US" sz="1800" dirty="0" smtClean="0"/>
              <a:t>の債務の保証</a:t>
            </a:r>
            <a:endParaRPr kumimoji="1" lang="en-US" altLang="ja-JP" sz="1800" dirty="0" smtClean="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65</a:t>
            </a:fld>
            <a:endParaRPr kumimoji="1" lang="ja-JP" altLang="en-US"/>
          </a:p>
        </p:txBody>
      </p:sp>
    </p:spTree>
    <p:extLst>
      <p:ext uri="{BB962C8B-B14F-4D97-AF65-F5344CB8AC3E}">
        <p14:creationId xmlns:p14="http://schemas.microsoft.com/office/powerpoint/2010/main" val="1484418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1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750"/>
                                        <p:tgtEl>
                                          <p:spTgt spid="6">
                                            <p:txEl>
                                              <p:pRg st="2" end="2"/>
                                            </p:txEl>
                                          </p:spTgt>
                                        </p:tgtEl>
                                      </p:cBhvr>
                                    </p:animEffect>
                                  </p:childTnLst>
                                </p:cTn>
                              </p:par>
                            </p:childTnLst>
                          </p:cTn>
                        </p:par>
                        <p:par>
                          <p:cTn id="13" fill="hold">
                            <p:stCondLst>
                              <p:cond delay="750"/>
                            </p:stCondLst>
                            <p:childTnLst>
                              <p:par>
                                <p:cTn id="14" presetID="22" presetClass="entr" presetSubtype="8" fill="hold" grpId="0" nodeType="afterEffect">
                                  <p:stCondLst>
                                    <p:cond delay="25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wipe(left)">
                                      <p:cBhvr>
                                        <p:cTn id="16" dur="750"/>
                                        <p:tgtEl>
                                          <p:spTgt spid="6">
                                            <p:txEl>
                                              <p:pRg st="3" end="3"/>
                                            </p:txEl>
                                          </p:spTgt>
                                        </p:tgtEl>
                                      </p:cBhvr>
                                    </p:animEffect>
                                  </p:childTnLst>
                                </p:cTn>
                              </p:par>
                            </p:childTnLst>
                          </p:cTn>
                        </p:par>
                        <p:par>
                          <p:cTn id="17" fill="hold">
                            <p:stCondLst>
                              <p:cond delay="1750"/>
                            </p:stCondLst>
                            <p:childTnLst>
                              <p:par>
                                <p:cTn id="18" presetID="22" presetClass="entr" presetSubtype="8" fill="hold" grpId="0" nodeType="afterEffect">
                                  <p:stCondLst>
                                    <p:cond delay="250"/>
                                  </p:stCondLst>
                                  <p:childTnLst>
                                    <p:set>
                                      <p:cBhvr>
                                        <p:cTn id="19" dur="1" fill="hold">
                                          <p:stCondLst>
                                            <p:cond delay="0"/>
                                          </p:stCondLst>
                                        </p:cTn>
                                        <p:tgtEl>
                                          <p:spTgt spid="6">
                                            <p:txEl>
                                              <p:pRg st="4" end="4"/>
                                            </p:txEl>
                                          </p:spTgt>
                                        </p:tgtEl>
                                        <p:attrNameLst>
                                          <p:attrName>style.visibility</p:attrName>
                                        </p:attrNameLst>
                                      </p:cBhvr>
                                      <p:to>
                                        <p:strVal val="visible"/>
                                      </p:to>
                                    </p:set>
                                    <p:animEffect transition="in" filter="wipe(left)">
                                      <p:cBhvr>
                                        <p:cTn id="20" dur="750"/>
                                        <p:tgtEl>
                                          <p:spTgt spid="6">
                                            <p:txEl>
                                              <p:pRg st="4" end="4"/>
                                            </p:txEl>
                                          </p:spTgt>
                                        </p:tgtEl>
                                      </p:cBhvr>
                                    </p:animEffect>
                                  </p:childTnLst>
                                </p:cTn>
                              </p:par>
                            </p:childTnLst>
                          </p:cTn>
                        </p:par>
                        <p:par>
                          <p:cTn id="21" fill="hold">
                            <p:stCondLst>
                              <p:cond delay="2750"/>
                            </p:stCondLst>
                            <p:childTnLst>
                              <p:par>
                                <p:cTn id="22" presetID="22" presetClass="entr" presetSubtype="8" fill="hold" grpId="0" nodeType="afterEffect">
                                  <p:stCondLst>
                                    <p:cond delay="25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wipe(left)">
                                      <p:cBhvr>
                                        <p:cTn id="24" dur="750"/>
                                        <p:tgtEl>
                                          <p:spTgt spid="6">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animEffect transition="in" filter="wipe(left)">
                                      <p:cBhvr>
                                        <p:cTn id="29" dur="750"/>
                                        <p:tgtEl>
                                          <p:spTgt spid="6">
                                            <p:txEl>
                                              <p:pRg st="6" end="6"/>
                                            </p:txEl>
                                          </p:spTgt>
                                        </p:tgtEl>
                                      </p:cBhvr>
                                    </p:animEffect>
                                  </p:childTnLst>
                                </p:cTn>
                              </p:par>
                            </p:childTnLst>
                          </p:cTn>
                        </p:par>
                        <p:par>
                          <p:cTn id="30" fill="hold">
                            <p:stCondLst>
                              <p:cond delay="750"/>
                            </p:stCondLst>
                            <p:childTnLst>
                              <p:par>
                                <p:cTn id="31" presetID="22" presetClass="entr" presetSubtype="8" fill="hold" grpId="0" nodeType="afterEffect">
                                  <p:stCondLst>
                                    <p:cond delay="250"/>
                                  </p:stCondLst>
                                  <p:childTnLst>
                                    <p:set>
                                      <p:cBhvr>
                                        <p:cTn id="32" dur="1" fill="hold">
                                          <p:stCondLst>
                                            <p:cond delay="0"/>
                                          </p:stCondLst>
                                        </p:cTn>
                                        <p:tgtEl>
                                          <p:spTgt spid="6">
                                            <p:txEl>
                                              <p:pRg st="7" end="7"/>
                                            </p:txEl>
                                          </p:spTgt>
                                        </p:tgtEl>
                                        <p:attrNameLst>
                                          <p:attrName>style.visibility</p:attrName>
                                        </p:attrNameLst>
                                      </p:cBhvr>
                                      <p:to>
                                        <p:strVal val="visible"/>
                                      </p:to>
                                    </p:set>
                                    <p:animEffect transition="in" filter="wipe(left)">
                                      <p:cBhvr>
                                        <p:cTn id="33" dur="500"/>
                                        <p:tgtEl>
                                          <p:spTgt spid="6">
                                            <p:txEl>
                                              <p:pRg st="7" end="7"/>
                                            </p:txEl>
                                          </p:spTgt>
                                        </p:tgtEl>
                                      </p:cBhvr>
                                    </p:animEffect>
                                  </p:childTnLst>
                                </p:cTn>
                              </p:par>
                            </p:childTnLst>
                          </p:cTn>
                        </p:par>
                        <p:par>
                          <p:cTn id="34" fill="hold">
                            <p:stCondLst>
                              <p:cond delay="1500"/>
                            </p:stCondLst>
                            <p:childTnLst>
                              <p:par>
                                <p:cTn id="35" presetID="22" presetClass="entr" presetSubtype="8" fill="hold" grpId="0" nodeType="afterEffect">
                                  <p:stCondLst>
                                    <p:cond delay="25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wipe(left)">
                                      <p:cBhvr>
                                        <p:cTn id="37" dur="500"/>
                                        <p:tgtEl>
                                          <p:spTgt spid="6">
                                            <p:txEl>
                                              <p:pRg st="8" end="8"/>
                                            </p:txEl>
                                          </p:spTgt>
                                        </p:tgtEl>
                                      </p:cBhvr>
                                    </p:animEffect>
                                  </p:childTnLst>
                                </p:cTn>
                              </p:par>
                            </p:childTnLst>
                          </p:cTn>
                        </p:par>
                        <p:par>
                          <p:cTn id="38" fill="hold">
                            <p:stCondLst>
                              <p:cond delay="2250"/>
                            </p:stCondLst>
                            <p:childTnLst>
                              <p:par>
                                <p:cTn id="39" presetID="22" presetClass="entr" presetSubtype="8" fill="hold" grpId="0" nodeType="afterEffect">
                                  <p:stCondLst>
                                    <p:cond delay="250"/>
                                  </p:stCondLst>
                                  <p:childTnLst>
                                    <p:set>
                                      <p:cBhvr>
                                        <p:cTn id="40" dur="1" fill="hold">
                                          <p:stCondLst>
                                            <p:cond delay="0"/>
                                          </p:stCondLst>
                                        </p:cTn>
                                        <p:tgtEl>
                                          <p:spTgt spid="6">
                                            <p:txEl>
                                              <p:pRg st="9" end="9"/>
                                            </p:txEl>
                                          </p:spTgt>
                                        </p:tgtEl>
                                        <p:attrNameLst>
                                          <p:attrName>style.visibility</p:attrName>
                                        </p:attrNameLst>
                                      </p:cBhvr>
                                      <p:to>
                                        <p:strVal val="visible"/>
                                      </p:to>
                                    </p:set>
                                    <p:animEffect transition="in" filter="wipe(left)">
                                      <p:cBhvr>
                                        <p:cTn id="41" dur="500"/>
                                        <p:tgtEl>
                                          <p:spTgt spid="6">
                                            <p:txEl>
                                              <p:pRg st="9" end="9"/>
                                            </p:txEl>
                                          </p:spTgt>
                                        </p:tgtEl>
                                      </p:cBhvr>
                                    </p:animEffect>
                                  </p:childTnLst>
                                </p:cTn>
                              </p:par>
                            </p:childTnLst>
                          </p:cTn>
                        </p:par>
                        <p:par>
                          <p:cTn id="42" fill="hold">
                            <p:stCondLst>
                              <p:cond delay="3000"/>
                            </p:stCondLst>
                            <p:childTnLst>
                              <p:par>
                                <p:cTn id="43" presetID="22" presetClass="entr" presetSubtype="8" fill="hold" grpId="0" nodeType="afterEffect">
                                  <p:stCondLst>
                                    <p:cond delay="250"/>
                                  </p:stCondLst>
                                  <p:childTnLst>
                                    <p:set>
                                      <p:cBhvr>
                                        <p:cTn id="44" dur="1" fill="hold">
                                          <p:stCondLst>
                                            <p:cond delay="0"/>
                                          </p:stCondLst>
                                        </p:cTn>
                                        <p:tgtEl>
                                          <p:spTgt spid="6">
                                            <p:txEl>
                                              <p:pRg st="10" end="10"/>
                                            </p:txEl>
                                          </p:spTgt>
                                        </p:tgtEl>
                                        <p:attrNameLst>
                                          <p:attrName>style.visibility</p:attrName>
                                        </p:attrNameLst>
                                      </p:cBhvr>
                                      <p:to>
                                        <p:strVal val="visible"/>
                                      </p:to>
                                    </p:set>
                                    <p:animEffect transition="in" filter="wipe(left)">
                                      <p:cBhvr>
                                        <p:cTn id="45"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fontScale="90000"/>
          </a:bodyPr>
          <a:lstStyle/>
          <a:p>
            <a:r>
              <a:rPr lang="ja-JP" altLang="en-US" dirty="0"/>
              <a:t>根保証（</a:t>
            </a:r>
            <a:r>
              <a:rPr lang="en-US" altLang="ja-JP" dirty="0"/>
              <a:t>2/3</a:t>
            </a:r>
            <a:r>
              <a:rPr lang="ja-JP" altLang="en-US" dirty="0"/>
              <a:t>）</a:t>
            </a:r>
            <a:r>
              <a:rPr lang="en-US" altLang="ja-JP" dirty="0"/>
              <a:t/>
            </a:r>
            <a:br>
              <a:rPr lang="en-US" altLang="ja-JP" dirty="0"/>
            </a:br>
            <a:r>
              <a:rPr lang="ja-JP" altLang="en-US" sz="3100" dirty="0"/>
              <a:t>民法改正（</a:t>
            </a:r>
            <a:r>
              <a:rPr lang="en-US" altLang="ja-JP" sz="3100" dirty="0"/>
              <a:t>2004</a:t>
            </a:r>
            <a:r>
              <a:rPr lang="ja-JP" altLang="en-US" sz="3100" dirty="0"/>
              <a:t>）による根保証人の保護</a:t>
            </a:r>
            <a:endParaRPr kumimoji="1" lang="ja-JP" altLang="en-US" sz="3100" dirty="0"/>
          </a:p>
        </p:txBody>
      </p:sp>
      <p:sp>
        <p:nvSpPr>
          <p:cNvPr id="4" name="日付プレースホルダー 3"/>
          <p:cNvSpPr>
            <a:spLocks noGrp="1"/>
          </p:cNvSpPr>
          <p:nvPr>
            <p:ph type="dt" sz="half" idx="10"/>
          </p:nvPr>
        </p:nvSpPr>
        <p:spPr/>
        <p:txBody>
          <a:bodyPr/>
          <a:lstStyle/>
          <a:p>
            <a:r>
              <a:rPr kumimoji="1" lang="en-US" altLang="ja-JP" smtClean="0"/>
              <a:t>2014/7/8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2014</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66</a:t>
            </a:fld>
            <a:endParaRPr kumimoji="1" lang="ja-JP" altLang="en-US"/>
          </a:p>
        </p:txBody>
      </p:sp>
      <p:sp>
        <p:nvSpPr>
          <p:cNvPr id="8" name="コンテンツ プレースホルダー 2"/>
          <p:cNvSpPr txBox="1">
            <a:spLocks/>
          </p:cNvSpPr>
          <p:nvPr/>
        </p:nvSpPr>
        <p:spPr>
          <a:xfrm>
            <a:off x="395536" y="1600200"/>
            <a:ext cx="8352928"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800" dirty="0" smtClean="0"/>
              <a:t>書面の作成［民法</a:t>
            </a:r>
            <a:r>
              <a:rPr lang="en-US" altLang="ja-JP" sz="1800" dirty="0" smtClean="0"/>
              <a:t>446</a:t>
            </a:r>
            <a:r>
              <a:rPr lang="ja-JP" altLang="en-US" sz="1800" dirty="0" smtClean="0"/>
              <a:t>条</a:t>
            </a:r>
            <a:r>
              <a:rPr lang="en-US" altLang="ja-JP" sz="1800" dirty="0" smtClean="0"/>
              <a:t>2</a:t>
            </a:r>
            <a:r>
              <a:rPr lang="ja-JP" altLang="en-US" sz="1800" dirty="0" smtClean="0"/>
              <a:t>項，</a:t>
            </a:r>
            <a:r>
              <a:rPr lang="en-US" altLang="ja-JP" sz="1800" dirty="0" smtClean="0"/>
              <a:t>3</a:t>
            </a:r>
            <a:r>
              <a:rPr lang="ja-JP" altLang="en-US" sz="1800" dirty="0" smtClean="0"/>
              <a:t>項，</a:t>
            </a:r>
            <a:r>
              <a:rPr lang="en-US" altLang="ja-JP" sz="1800" dirty="0" smtClean="0"/>
              <a:t>465</a:t>
            </a:r>
            <a:r>
              <a:rPr lang="ja-JP" altLang="en-US" sz="1800" dirty="0" smtClean="0"/>
              <a:t>条の</a:t>
            </a:r>
            <a:r>
              <a:rPr lang="en-US" altLang="ja-JP" sz="1800" dirty="0" smtClean="0"/>
              <a:t>2</a:t>
            </a:r>
            <a:r>
              <a:rPr lang="ja-JP" altLang="en-US" sz="1800" dirty="0" smtClean="0"/>
              <a:t>題</a:t>
            </a:r>
            <a:r>
              <a:rPr lang="en-US" altLang="ja-JP" sz="1800" dirty="0" smtClean="0"/>
              <a:t>3</a:t>
            </a:r>
            <a:r>
              <a:rPr lang="ja-JP" altLang="en-US" sz="1800" dirty="0" smtClean="0"/>
              <a:t>項］</a:t>
            </a:r>
            <a:endParaRPr lang="en-US" altLang="ja-JP" sz="1800" dirty="0" smtClean="0"/>
          </a:p>
          <a:p>
            <a:pPr lvl="1"/>
            <a:r>
              <a:rPr lang="ja-JP" altLang="en-US" sz="1600" dirty="0" smtClean="0"/>
              <a:t>根保証契約を含む保証契約は書面（契約書）によらなければ無効とする。</a:t>
            </a:r>
            <a:endParaRPr lang="en-US" altLang="ja-JP" sz="1600" dirty="0" smtClean="0"/>
          </a:p>
          <a:p>
            <a:r>
              <a:rPr lang="ja-JP" altLang="en-US" sz="1800" dirty="0" smtClean="0"/>
              <a:t>極度額（限度額）の定め［民法</a:t>
            </a:r>
            <a:r>
              <a:rPr lang="en-US" altLang="ja-JP" sz="1800" dirty="0" smtClean="0"/>
              <a:t>465</a:t>
            </a:r>
            <a:r>
              <a:rPr lang="ja-JP" altLang="en-US" sz="1800" dirty="0" smtClean="0"/>
              <a:t>条の</a:t>
            </a:r>
            <a:r>
              <a:rPr lang="en-US" altLang="ja-JP" sz="1800" dirty="0" smtClean="0"/>
              <a:t>2</a:t>
            </a:r>
            <a:r>
              <a:rPr lang="ja-JP" altLang="en-US" sz="1800" dirty="0" smtClean="0"/>
              <a:t>］</a:t>
            </a:r>
            <a:endParaRPr lang="en-US" altLang="ja-JP" sz="1800" dirty="0" smtClean="0"/>
          </a:p>
          <a:p>
            <a:pPr lvl="1"/>
            <a:r>
              <a:rPr lang="ja-JP" altLang="en-US" sz="1600" dirty="0" smtClean="0"/>
              <a:t>極度額の定めのない根保証契約は無効とする。</a:t>
            </a:r>
            <a:endParaRPr lang="en-US" altLang="ja-JP" sz="1600" dirty="0" smtClean="0"/>
          </a:p>
          <a:p>
            <a:r>
              <a:rPr lang="ja-JP" altLang="en-US" sz="1800" dirty="0" smtClean="0"/>
              <a:t>元本確定期日（保証期間の制限）［民法</a:t>
            </a:r>
            <a:r>
              <a:rPr lang="en-US" altLang="ja-JP" sz="1800" dirty="0" smtClean="0"/>
              <a:t>465</a:t>
            </a:r>
            <a:r>
              <a:rPr lang="ja-JP" altLang="en-US" sz="1800" dirty="0" smtClean="0"/>
              <a:t>条の</a:t>
            </a:r>
            <a:r>
              <a:rPr lang="en-US" altLang="ja-JP" sz="1800" dirty="0" smtClean="0"/>
              <a:t>3</a:t>
            </a:r>
            <a:r>
              <a:rPr lang="ja-JP" altLang="en-US" sz="1800" dirty="0" smtClean="0"/>
              <a:t>］</a:t>
            </a:r>
            <a:endParaRPr lang="en-US" altLang="ja-JP" sz="1800" dirty="0" smtClean="0"/>
          </a:p>
          <a:p>
            <a:pPr lvl="1"/>
            <a:r>
              <a:rPr lang="ja-JP" altLang="en-US" sz="1600" dirty="0" smtClean="0"/>
              <a:t>根保証をした保証人は，元本確定期日までの間に行われた融資に限って保証債務を負担する。</a:t>
            </a:r>
            <a:endParaRPr lang="en-US" altLang="ja-JP" sz="1600" dirty="0" smtClean="0"/>
          </a:p>
          <a:p>
            <a:pPr lvl="1"/>
            <a:r>
              <a:rPr lang="ja-JP" altLang="en-US" sz="1600" dirty="0" smtClean="0"/>
              <a:t>元本確定期日は，契約で定める場合には契約日から</a:t>
            </a:r>
            <a:r>
              <a:rPr lang="en-US" altLang="ja-JP" sz="1600" dirty="0" smtClean="0"/>
              <a:t>5</a:t>
            </a:r>
            <a:r>
              <a:rPr lang="ja-JP" altLang="en-US" sz="1600" dirty="0" smtClean="0"/>
              <a:t>年以内，契約で定めない場合には契約日から</a:t>
            </a:r>
            <a:r>
              <a:rPr lang="en-US" altLang="ja-JP" sz="1600" dirty="0" smtClean="0"/>
              <a:t>3</a:t>
            </a:r>
            <a:r>
              <a:rPr lang="ja-JP" altLang="en-US" sz="1600" dirty="0" smtClean="0"/>
              <a:t>年後の日とする。</a:t>
            </a:r>
            <a:endParaRPr lang="en-US" altLang="ja-JP" sz="1600" dirty="0" smtClean="0"/>
          </a:p>
          <a:p>
            <a:r>
              <a:rPr lang="ja-JP" altLang="en-US" sz="1800" dirty="0" smtClean="0"/>
              <a:t>元本確定事由［民法</a:t>
            </a:r>
            <a:r>
              <a:rPr lang="en-US" altLang="ja-JP" sz="1800" dirty="0" smtClean="0"/>
              <a:t>465</a:t>
            </a:r>
            <a:r>
              <a:rPr lang="ja-JP" altLang="en-US" sz="1800" dirty="0" smtClean="0"/>
              <a:t>条の</a:t>
            </a:r>
            <a:r>
              <a:rPr lang="en-US" altLang="ja-JP" sz="1800" dirty="0" smtClean="0"/>
              <a:t>4</a:t>
            </a:r>
            <a:r>
              <a:rPr lang="ja-JP" altLang="en-US" sz="1800" dirty="0" smtClean="0"/>
              <a:t>］</a:t>
            </a:r>
            <a:endParaRPr lang="en-US" altLang="ja-JP" sz="1800" dirty="0" smtClean="0"/>
          </a:p>
          <a:p>
            <a:pPr lvl="1"/>
            <a:r>
              <a:rPr lang="ja-JP" altLang="en-US" sz="1600" dirty="0" smtClean="0">
                <a:hlinkClick r:id="rId2" action="ppaction://hlinksldjump"/>
              </a:rPr>
              <a:t>以下の場合には，主たる債務の元本が確定する</a:t>
            </a:r>
            <a:r>
              <a:rPr lang="ja-JP" altLang="en-US" sz="1600" dirty="0" smtClean="0"/>
              <a:t>。根保証をした保証人は，その後に行われた融資については保証債務を負担しない。</a:t>
            </a:r>
            <a:endParaRPr lang="en-US" altLang="ja-JP" sz="1600" dirty="0" smtClean="0"/>
          </a:p>
          <a:p>
            <a:pPr lvl="2"/>
            <a:r>
              <a:rPr lang="ja-JP" altLang="en-US" sz="1600" dirty="0" smtClean="0"/>
              <a:t>主たる債務者または保証人が，強制執行を受けた場合</a:t>
            </a:r>
            <a:endParaRPr lang="en-US" altLang="ja-JP" sz="1600" dirty="0" smtClean="0"/>
          </a:p>
          <a:p>
            <a:pPr lvl="2"/>
            <a:r>
              <a:rPr lang="ja-JP" altLang="en-US" sz="1600" dirty="0" smtClean="0"/>
              <a:t>主たる債務者または保証人が，破産手続開始の決定を受けた場合</a:t>
            </a:r>
            <a:endParaRPr lang="en-US" altLang="ja-JP" sz="1600" dirty="0" smtClean="0"/>
          </a:p>
          <a:p>
            <a:pPr lvl="2"/>
            <a:r>
              <a:rPr lang="ja-JP" altLang="en-US" sz="1600" dirty="0" smtClean="0"/>
              <a:t>主たる債務者または保証人が，死亡した場合</a:t>
            </a:r>
            <a:endParaRPr lang="en-US" altLang="ja-JP" sz="1600" dirty="0" smtClean="0"/>
          </a:p>
        </p:txBody>
      </p:sp>
    </p:spTree>
    <p:extLst>
      <p:ext uri="{BB962C8B-B14F-4D97-AF65-F5344CB8AC3E}">
        <p14:creationId xmlns:p14="http://schemas.microsoft.com/office/powerpoint/2010/main" val="370888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10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wipe(left)">
                                      <p:cBhvr>
                                        <p:cTn id="12" dur="50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animEffect transition="in" filter="wipe(up)">
                                      <p:cBhvr>
                                        <p:cTn id="17" dur="1000"/>
                                        <p:tgtEl>
                                          <p:spTgt spid="8">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wipe(up)">
                                      <p:cBhvr>
                                        <p:cTn id="22" dur="1000"/>
                                        <p:tgtEl>
                                          <p:spTgt spid="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animEffect transition="in" filter="wipe(up)">
                                      <p:cBhvr>
                                        <p:cTn id="27" dur="1000"/>
                                        <p:tgtEl>
                                          <p:spTgt spid="8">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xEl>
                                              <p:pRg st="9" end="9"/>
                                            </p:txEl>
                                          </p:spTgt>
                                        </p:tgtEl>
                                        <p:attrNameLst>
                                          <p:attrName>style.visibility</p:attrName>
                                        </p:attrNameLst>
                                      </p:cBhvr>
                                      <p:to>
                                        <p:strVal val="visible"/>
                                      </p:to>
                                    </p:set>
                                    <p:animEffect transition="in" filter="wipe(left)">
                                      <p:cBhvr>
                                        <p:cTn id="32" dur="500"/>
                                        <p:tgtEl>
                                          <p:spTgt spid="8">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
                                            <p:txEl>
                                              <p:pRg st="10" end="10"/>
                                            </p:txEl>
                                          </p:spTgt>
                                        </p:tgtEl>
                                        <p:attrNameLst>
                                          <p:attrName>style.visibility</p:attrName>
                                        </p:attrNameLst>
                                      </p:cBhvr>
                                      <p:to>
                                        <p:strVal val="visible"/>
                                      </p:to>
                                    </p:set>
                                    <p:animEffect transition="in" filter="wipe(left)">
                                      <p:cBhvr>
                                        <p:cTn id="37" dur="750"/>
                                        <p:tgtEl>
                                          <p:spTgt spid="8">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xEl>
                                              <p:pRg st="11" end="11"/>
                                            </p:txEl>
                                          </p:spTgt>
                                        </p:tgtEl>
                                        <p:attrNameLst>
                                          <p:attrName>style.visibility</p:attrName>
                                        </p:attrNameLst>
                                      </p:cBhvr>
                                      <p:to>
                                        <p:strVal val="visible"/>
                                      </p:to>
                                    </p:set>
                                    <p:animEffect transition="in" filter="wipe(left)">
                                      <p:cBhvr>
                                        <p:cTn id="42" dur="500"/>
                                        <p:tgtEl>
                                          <p:spTgt spid="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根保証（</a:t>
            </a:r>
            <a:r>
              <a:rPr lang="en-US" altLang="ja-JP" dirty="0"/>
              <a:t>3/3</a:t>
            </a:r>
            <a:r>
              <a:rPr lang="ja-JP" altLang="en-US" dirty="0"/>
              <a:t>）</a:t>
            </a:r>
            <a:r>
              <a:rPr lang="en-US" altLang="ja-JP" dirty="0"/>
              <a:t/>
            </a:r>
            <a:br>
              <a:rPr lang="en-US" altLang="ja-JP" dirty="0"/>
            </a:br>
            <a:r>
              <a:rPr lang="ja-JP" altLang="en-US" sz="3100" dirty="0"/>
              <a:t>改正の不備を埋める判例による根保証人の保護</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67</a:t>
            </a:fld>
            <a:endParaRPr kumimoji="1" lang="ja-JP" altLang="en-US"/>
          </a:p>
        </p:txBody>
      </p:sp>
      <p:sp>
        <p:nvSpPr>
          <p:cNvPr id="6" name="コンテンツ プレースホルダー 2"/>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000" dirty="0" smtClean="0"/>
              <a:t>最二判昭</a:t>
            </a:r>
            <a:r>
              <a:rPr lang="en-US" altLang="ja-JP" sz="2000" dirty="0" smtClean="0"/>
              <a:t>39</a:t>
            </a:r>
            <a:r>
              <a:rPr lang="ja-JP" altLang="en-US" sz="2000" dirty="0" smtClean="0"/>
              <a:t>・</a:t>
            </a:r>
            <a:r>
              <a:rPr lang="en-US" altLang="ja-JP" sz="2000" dirty="0" smtClean="0"/>
              <a:t>12</a:t>
            </a:r>
            <a:r>
              <a:rPr lang="ja-JP" altLang="en-US" sz="2000" dirty="0" smtClean="0"/>
              <a:t>・</a:t>
            </a:r>
            <a:r>
              <a:rPr lang="en-US" altLang="ja-JP" sz="2000" dirty="0" smtClean="0"/>
              <a:t>18</a:t>
            </a:r>
            <a:r>
              <a:rPr lang="ja-JP" altLang="en-US" sz="2000" dirty="0" smtClean="0"/>
              <a:t>民集</a:t>
            </a:r>
            <a:r>
              <a:rPr lang="en-US" altLang="ja-JP" sz="2000" dirty="0" smtClean="0"/>
              <a:t>18</a:t>
            </a:r>
            <a:r>
              <a:rPr lang="ja-JP" altLang="en-US" sz="2000" dirty="0" smtClean="0"/>
              <a:t>巻</a:t>
            </a:r>
            <a:r>
              <a:rPr lang="en-US" altLang="ja-JP" sz="2000" dirty="0" smtClean="0"/>
              <a:t>10</a:t>
            </a:r>
            <a:r>
              <a:rPr lang="ja-JP" altLang="en-US" sz="2000" dirty="0" smtClean="0"/>
              <a:t>号</a:t>
            </a:r>
            <a:r>
              <a:rPr lang="en-US" altLang="ja-JP" sz="2000" dirty="0" smtClean="0"/>
              <a:t>2179</a:t>
            </a:r>
            <a:r>
              <a:rPr lang="ja-JP" altLang="en-US" sz="2000" dirty="0" smtClean="0"/>
              <a:t>頁（民法判例百選</a:t>
            </a:r>
            <a:r>
              <a:rPr lang="en-US" altLang="ja-JP" sz="2000" dirty="0" smtClean="0"/>
              <a:t>Ⅱ〔</a:t>
            </a:r>
            <a:r>
              <a:rPr lang="ja-JP" altLang="en-US" sz="2000" dirty="0" smtClean="0"/>
              <a:t>第</a:t>
            </a:r>
            <a:r>
              <a:rPr lang="en-US" altLang="ja-JP" sz="2000" dirty="0" smtClean="0"/>
              <a:t>6</a:t>
            </a:r>
            <a:r>
              <a:rPr lang="ja-JP" altLang="en-US" sz="2000" dirty="0" smtClean="0"/>
              <a:t>版</a:t>
            </a:r>
            <a:r>
              <a:rPr lang="en-US" altLang="ja-JP" sz="2000" dirty="0" smtClean="0"/>
              <a:t>〕</a:t>
            </a:r>
            <a:r>
              <a:rPr lang="ja-JP" altLang="en-US" sz="2000" dirty="0" smtClean="0"/>
              <a:t>第</a:t>
            </a:r>
            <a:r>
              <a:rPr lang="en-US" altLang="ja-JP" sz="2000" dirty="0" smtClean="0"/>
              <a:t>25</a:t>
            </a:r>
            <a:r>
              <a:rPr lang="ja-JP" altLang="en-US" sz="2000" dirty="0" smtClean="0"/>
              <a:t>事件）</a:t>
            </a:r>
            <a:endParaRPr lang="en-US" altLang="ja-JP" sz="2000" dirty="0" smtClean="0"/>
          </a:p>
          <a:p>
            <a:pPr lvl="1"/>
            <a:r>
              <a:rPr lang="ja-JP" altLang="en-US" sz="1800" dirty="0" smtClean="0"/>
              <a:t>期間の定めのない継続的保証契約は，保証人の主債務者に対する</a:t>
            </a:r>
            <a:r>
              <a:rPr lang="ja-JP" altLang="en-US" sz="1800" b="1" dirty="0" smtClean="0"/>
              <a:t>信頼が害される</a:t>
            </a:r>
            <a:r>
              <a:rPr lang="ja-JP" altLang="en-US" sz="1800" dirty="0" smtClean="0"/>
              <a:t>に至った等保証人として解約申入れをするにつき相当の理由がある場合には，右解約により債権者が信義則上看過できない損害をこうむるような特段の事情がある場合を除いて，保証人から一方的に解約できるものと解するのが相当である。</a:t>
            </a:r>
            <a:endParaRPr lang="en-US" altLang="ja-JP" sz="1800" dirty="0" smtClean="0"/>
          </a:p>
          <a:p>
            <a:r>
              <a:rPr lang="ja-JP" altLang="en-US" sz="2000" dirty="0" smtClean="0"/>
              <a:t>判例法理の有用性</a:t>
            </a:r>
            <a:endParaRPr lang="en-US" altLang="ja-JP" sz="2000" dirty="0" smtClean="0"/>
          </a:p>
          <a:p>
            <a:pPr lvl="1"/>
            <a:r>
              <a:rPr lang="en-US" altLang="ja-JP" sz="1800" dirty="0" smtClean="0"/>
              <a:t>2004</a:t>
            </a:r>
            <a:r>
              <a:rPr lang="ja-JP" altLang="en-US" sz="1800" dirty="0" smtClean="0"/>
              <a:t>年の民法改正によってカバーされない包括根保証契約の解釈</a:t>
            </a:r>
            <a:endParaRPr lang="en-US" altLang="ja-JP" sz="1800" dirty="0" smtClean="0"/>
          </a:p>
          <a:p>
            <a:pPr lvl="2"/>
            <a:r>
              <a:rPr lang="ja-JP" altLang="en-US" sz="1600" dirty="0" smtClean="0"/>
              <a:t>例えば，賃貸保証契約，身元保証契約等の貸金等根保証契約以外の契約</a:t>
            </a:r>
            <a:endParaRPr lang="en-US" altLang="ja-JP" sz="1600" dirty="0" smtClean="0"/>
          </a:p>
          <a:p>
            <a:pPr lvl="1"/>
            <a:r>
              <a:rPr lang="en-US" altLang="ja-JP" sz="1800" dirty="0" smtClean="0"/>
              <a:t>2004</a:t>
            </a:r>
            <a:r>
              <a:rPr lang="ja-JP" altLang="en-US" sz="1800" dirty="0" smtClean="0"/>
              <a:t>年改正によってカバーされる限定根保証契約の解釈</a:t>
            </a:r>
            <a:endParaRPr lang="en-US" altLang="ja-JP" sz="1800" dirty="0" smtClean="0"/>
          </a:p>
          <a:p>
            <a:pPr lvl="2"/>
            <a:r>
              <a:rPr lang="ja-JP" altLang="en-US" sz="1600" dirty="0" smtClean="0">
                <a:hlinkClick r:id="rId2" action="ppaction://hlinksldjump"/>
              </a:rPr>
              <a:t>元本の確定事由が列挙されているだけ</a:t>
            </a:r>
            <a:r>
              <a:rPr lang="ja-JP" altLang="en-US" sz="1600" dirty="0" smtClean="0"/>
              <a:t>であり［民法</a:t>
            </a:r>
            <a:r>
              <a:rPr lang="en-US" altLang="ja-JP" sz="1600" dirty="0" smtClean="0"/>
              <a:t>465</a:t>
            </a:r>
            <a:r>
              <a:rPr lang="ja-JP" altLang="en-US" sz="1600" dirty="0" smtClean="0"/>
              <a:t>条の</a:t>
            </a:r>
            <a:r>
              <a:rPr lang="en-US" altLang="ja-JP" sz="1600" dirty="0" smtClean="0"/>
              <a:t>4</a:t>
            </a:r>
            <a:r>
              <a:rPr lang="ja-JP" altLang="en-US" sz="1600" dirty="0" smtClean="0"/>
              <a:t>］，確定事由の一般条項が欠落している以上，判例法理は，今なお，先例としての価値が失われていない。</a:t>
            </a:r>
            <a:endParaRPr lang="ja-JP" altLang="en-US" sz="1600" dirty="0"/>
          </a:p>
        </p:txBody>
      </p:sp>
    </p:spTree>
    <p:extLst>
      <p:ext uri="{BB962C8B-B14F-4D97-AF65-F5344CB8AC3E}">
        <p14:creationId xmlns:p14="http://schemas.microsoft.com/office/powerpoint/2010/main" val="2622455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1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wipe(up)">
                                      <p:cBhvr>
                                        <p:cTn id="12" dur="1000"/>
                                        <p:tgtEl>
                                          <p:spTgt spid="6">
                                            <p:txEl>
                                              <p:pRg st="3" end="3"/>
                                            </p:txEl>
                                          </p:spTgt>
                                        </p:tgtEl>
                                      </p:cBhvr>
                                    </p:animEffect>
                                  </p:childTnLst>
                                </p:cTn>
                              </p:par>
                            </p:childTnLst>
                          </p:cTn>
                        </p:par>
                        <p:par>
                          <p:cTn id="13" fill="hold">
                            <p:stCondLst>
                              <p:cond delay="1000"/>
                            </p:stCondLst>
                            <p:childTnLst>
                              <p:par>
                                <p:cTn id="14" presetID="22" presetClass="entr" presetSubtype="8" fill="hold" grpId="0" nodeType="afterEffect">
                                  <p:stCondLst>
                                    <p:cond delay="25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wipe(left)">
                                      <p:cBhvr>
                                        <p:cTn id="16" dur="1000"/>
                                        <p:tgtEl>
                                          <p:spTgt spid="6">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Effect transition="in" filter="wipe(up)">
                                      <p:cBhvr>
                                        <p:cTn id="21" dur="1000"/>
                                        <p:tgtEl>
                                          <p:spTgt spid="6">
                                            <p:txEl>
                                              <p:pRg st="5" end="5"/>
                                            </p:txEl>
                                          </p:spTgt>
                                        </p:tgtEl>
                                      </p:cBhvr>
                                    </p:animEffect>
                                  </p:childTnLst>
                                </p:cTn>
                              </p:par>
                            </p:childTnLst>
                          </p:cTn>
                        </p:par>
                        <p:par>
                          <p:cTn id="22" fill="hold">
                            <p:stCondLst>
                              <p:cond delay="1000"/>
                            </p:stCondLst>
                            <p:childTnLst>
                              <p:par>
                                <p:cTn id="23" presetID="22" presetClass="entr" presetSubtype="1" fill="hold" grpId="0" nodeType="afterEffect">
                                  <p:stCondLst>
                                    <p:cond delay="25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wipe(up)">
                                      <p:cBhvr>
                                        <p:cTn id="25"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保証のまとめ</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68</a:t>
            </a:fld>
            <a:endParaRPr kumimoji="1" lang="ja-JP" altLang="en-US"/>
          </a:p>
        </p:txBody>
      </p:sp>
      <p:sp>
        <p:nvSpPr>
          <p:cNvPr id="6" name="テキスト プレースホルダー 5"/>
          <p:cNvSpPr txBox="1">
            <a:spLocks/>
          </p:cNvSpPr>
          <p:nvPr/>
        </p:nvSpPr>
        <p:spPr>
          <a:xfrm>
            <a:off x="457200" y="1535113"/>
            <a:ext cx="3826768" cy="639762"/>
          </a:xfrm>
          <a:prstGeom prst="rect">
            <a:avLst/>
          </a:prstGeom>
        </p:spPr>
        <p:txBody>
          <a:bodyPr anchor="ct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2800" smtClean="0"/>
              <a:t>通説</a:t>
            </a:r>
            <a:endParaRPr lang="ja-JP" altLang="en-US" sz="2800" dirty="0"/>
          </a:p>
        </p:txBody>
      </p:sp>
      <p:sp>
        <p:nvSpPr>
          <p:cNvPr id="7" name="コンテンツ プレースホルダー 7"/>
          <p:cNvSpPr txBox="1">
            <a:spLocks/>
          </p:cNvSpPr>
          <p:nvPr/>
        </p:nvSpPr>
        <p:spPr>
          <a:xfrm>
            <a:off x="457200" y="2174875"/>
            <a:ext cx="3826768" cy="3951288"/>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444500" lvl="1" indent="-261938"/>
            <a:r>
              <a:rPr lang="ja-JP" altLang="en-US" sz="1800" dirty="0" smtClean="0"/>
              <a:t>保証は，「保証債務」といわれているように，その性質は主たる債務とは</a:t>
            </a:r>
            <a:r>
              <a:rPr lang="ja-JP" altLang="en-US" sz="1800" b="1" dirty="0" smtClean="0">
                <a:solidFill>
                  <a:srgbClr val="FF0000"/>
                </a:solidFill>
              </a:rPr>
              <a:t>別個独立の債務</a:t>
            </a:r>
            <a:r>
              <a:rPr lang="ja-JP" altLang="en-US" sz="1800" dirty="0" smtClean="0"/>
              <a:t>である。</a:t>
            </a:r>
            <a:endParaRPr lang="en-US" altLang="ja-JP" sz="1800" dirty="0" smtClean="0"/>
          </a:p>
          <a:p>
            <a:pPr marL="444500" lvl="1" indent="-261938"/>
            <a:r>
              <a:rPr lang="ja-JP" altLang="en-US" sz="1800" dirty="0" smtClean="0"/>
              <a:t>しかし，主たる債務が成立しなければ，保証債務も成立しない。</a:t>
            </a:r>
            <a:endParaRPr lang="en-US" altLang="ja-JP" sz="1800" dirty="0" smtClean="0"/>
          </a:p>
          <a:p>
            <a:pPr marL="444500" lvl="1" indent="-261938"/>
            <a:r>
              <a:rPr lang="ja-JP" altLang="en-US" sz="2400" dirty="0" smtClean="0"/>
              <a:t>また，</a:t>
            </a:r>
            <a:r>
              <a:rPr lang="ja-JP" altLang="en-US" sz="1800" dirty="0" smtClean="0"/>
              <a:t>主たる債務が弁済によって消滅すれば，保証債務も消滅する。</a:t>
            </a:r>
            <a:endParaRPr lang="en-US" altLang="ja-JP" sz="1800" dirty="0" smtClean="0"/>
          </a:p>
          <a:p>
            <a:pPr marL="444500" lvl="1" indent="-261938"/>
            <a:r>
              <a:rPr lang="ja-JP" altLang="en-US" sz="2400" dirty="0" smtClean="0"/>
              <a:t>このように，保証債務は</a:t>
            </a:r>
            <a:r>
              <a:rPr lang="ja-JP" altLang="en-US" sz="2400" b="1" dirty="0" smtClean="0">
                <a:solidFill>
                  <a:srgbClr val="FF0000"/>
                </a:solidFill>
              </a:rPr>
              <a:t>，</a:t>
            </a:r>
            <a:r>
              <a:rPr lang="ja-JP" altLang="en-US" sz="1800" b="1" dirty="0" smtClean="0">
                <a:solidFill>
                  <a:srgbClr val="FF0000"/>
                </a:solidFill>
              </a:rPr>
              <a:t>「付従性」という性質を有している</a:t>
            </a:r>
            <a:r>
              <a:rPr lang="ja-JP" altLang="en-US" sz="1800" dirty="0" smtClean="0"/>
              <a:t>。</a:t>
            </a:r>
            <a:endParaRPr lang="en-US" altLang="ja-JP" sz="1800" dirty="0" smtClean="0"/>
          </a:p>
        </p:txBody>
      </p:sp>
      <p:sp>
        <p:nvSpPr>
          <p:cNvPr id="8" name="テキスト プレースホルダー 8"/>
          <p:cNvSpPr txBox="1">
            <a:spLocks/>
          </p:cNvSpPr>
          <p:nvPr/>
        </p:nvSpPr>
        <p:spPr>
          <a:xfrm>
            <a:off x="4427984" y="1535113"/>
            <a:ext cx="4258816" cy="639762"/>
          </a:xfrm>
          <a:prstGeom prst="rect">
            <a:avLst/>
          </a:prstGeom>
        </p:spPr>
        <p:txBody>
          <a:bodyPr anchor="ctr">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2800" smtClean="0"/>
              <a:t>加賀山説</a:t>
            </a:r>
            <a:endParaRPr lang="ja-JP" altLang="en-US" sz="2800" dirty="0"/>
          </a:p>
        </p:txBody>
      </p:sp>
      <p:sp>
        <p:nvSpPr>
          <p:cNvPr id="9" name="コンテンツ プレースホルダー 9"/>
          <p:cNvSpPr txBox="1">
            <a:spLocks/>
          </p:cNvSpPr>
          <p:nvPr/>
        </p:nvSpPr>
        <p:spPr>
          <a:xfrm>
            <a:off x="4427984" y="2174875"/>
            <a:ext cx="4258816" cy="3951288"/>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444500" lvl="1" indent="-261938"/>
            <a:r>
              <a:rPr lang="ja-JP" altLang="en-US" sz="2000" dirty="0" smtClean="0"/>
              <a:t>保証は，他人の債務の履行の引受けである。主たる債務だけが債務であり，保証は，従たる債務でもなく，</a:t>
            </a:r>
            <a:r>
              <a:rPr lang="ja-JP" altLang="en-US" sz="2000" b="1" dirty="0" smtClean="0">
                <a:solidFill>
                  <a:schemeClr val="tx2">
                    <a:lumMod val="75000"/>
                  </a:schemeClr>
                </a:solidFill>
              </a:rPr>
              <a:t>「債務のない責任」</a:t>
            </a:r>
            <a:r>
              <a:rPr lang="ja-JP" altLang="en-US" sz="2000" dirty="0" smtClean="0"/>
              <a:t>である。</a:t>
            </a:r>
            <a:endParaRPr lang="en-US" altLang="ja-JP" sz="2000" dirty="0" smtClean="0"/>
          </a:p>
          <a:p>
            <a:pPr marL="444500" lvl="1" indent="-261938"/>
            <a:r>
              <a:rPr lang="ja-JP" altLang="en-US" sz="2000" dirty="0" smtClean="0"/>
              <a:t>債務者が弁済すると，債務も責任も消滅する。</a:t>
            </a:r>
            <a:endParaRPr lang="en-US" altLang="ja-JP" sz="2000" dirty="0" smtClean="0"/>
          </a:p>
          <a:p>
            <a:pPr marL="444500" lvl="1" indent="-261938"/>
            <a:r>
              <a:rPr lang="ja-JP" altLang="en-US" sz="2000" dirty="0" smtClean="0"/>
              <a:t>しかし，</a:t>
            </a:r>
            <a:r>
              <a:rPr lang="ja-JP" altLang="en-US" sz="2000" b="1" dirty="0" smtClean="0">
                <a:solidFill>
                  <a:schemeClr val="tx2">
                    <a:lumMod val="75000"/>
                  </a:schemeClr>
                </a:solidFill>
              </a:rPr>
              <a:t>保証人が弁済すると，債務は消滅しない</a:t>
            </a:r>
            <a:r>
              <a:rPr lang="ja-JP" altLang="en-US" sz="2000" dirty="0" smtClean="0"/>
              <a:t>（この点が通説と決定的に異なる）。</a:t>
            </a:r>
            <a:endParaRPr lang="en-US" altLang="ja-JP" sz="2000" dirty="0" smtClean="0"/>
          </a:p>
          <a:p>
            <a:pPr marL="444500" lvl="1" indent="-261938"/>
            <a:r>
              <a:rPr lang="ja-JP" altLang="en-US" sz="2000" dirty="0" smtClean="0"/>
              <a:t>そして，保証人の</a:t>
            </a:r>
            <a:r>
              <a:rPr lang="ja-JP" altLang="en-US" sz="2000" b="1" dirty="0" smtClean="0">
                <a:solidFill>
                  <a:schemeClr val="tx2">
                    <a:lumMod val="75000"/>
                  </a:schemeClr>
                </a:solidFill>
              </a:rPr>
              <a:t>求償権を確保するために，債務は，法定移転</a:t>
            </a:r>
            <a:r>
              <a:rPr lang="ja-JP" altLang="en-US" sz="2000" dirty="0" smtClean="0"/>
              <a:t>（弁済による代位）する。</a:t>
            </a:r>
            <a:endParaRPr lang="en-US" altLang="ja-JP" sz="2000" dirty="0"/>
          </a:p>
        </p:txBody>
      </p:sp>
    </p:spTree>
    <p:extLst>
      <p:ext uri="{BB962C8B-B14F-4D97-AF65-F5344CB8AC3E}">
        <p14:creationId xmlns:p14="http://schemas.microsoft.com/office/powerpoint/2010/main" val="3961400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1750"/>
                                        <p:tgtEl>
                                          <p:spTgt spid="7">
                                            <p:txEl>
                                              <p:pRg st="0" end="0"/>
                                            </p:txEl>
                                          </p:spTgt>
                                        </p:tgtEl>
                                      </p:cBhvr>
                                    </p:animEffect>
                                  </p:childTnLst>
                                </p:cTn>
                              </p:par>
                            </p:childTnLst>
                          </p:cTn>
                        </p:par>
                        <p:par>
                          <p:cTn id="8" fill="hold">
                            <p:stCondLst>
                              <p:cond delay="2250"/>
                            </p:stCondLst>
                            <p:childTnLst>
                              <p:par>
                                <p:cTn id="9" presetID="22" presetClass="entr" presetSubtype="1" fill="hold" grpId="0" nodeType="afterEffect">
                                  <p:stCondLst>
                                    <p:cond delay="50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up)">
                                      <p:cBhvr>
                                        <p:cTn id="11" dur="1000"/>
                                        <p:tgtEl>
                                          <p:spTgt spid="7">
                                            <p:txEl>
                                              <p:pRg st="1" end="1"/>
                                            </p:txEl>
                                          </p:spTgt>
                                        </p:tgtEl>
                                      </p:cBhvr>
                                    </p:animEffect>
                                  </p:childTnLst>
                                </p:cTn>
                              </p:par>
                            </p:childTnLst>
                          </p:cTn>
                        </p:par>
                        <p:par>
                          <p:cTn id="12" fill="hold">
                            <p:stCondLst>
                              <p:cond delay="3750"/>
                            </p:stCondLst>
                            <p:childTnLst>
                              <p:par>
                                <p:cTn id="13" presetID="22" presetClass="entr" presetSubtype="1" fill="hold" grpId="0" nodeType="afterEffect">
                                  <p:stCondLst>
                                    <p:cond delay="50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up)">
                                      <p:cBhvr>
                                        <p:cTn id="15" dur="1250"/>
                                        <p:tgtEl>
                                          <p:spTgt spid="7">
                                            <p:txEl>
                                              <p:pRg st="2" end="2"/>
                                            </p:txEl>
                                          </p:spTgt>
                                        </p:tgtEl>
                                      </p:cBhvr>
                                    </p:animEffect>
                                  </p:childTnLst>
                                </p:cTn>
                              </p:par>
                            </p:childTnLst>
                          </p:cTn>
                        </p:par>
                        <p:par>
                          <p:cTn id="16" fill="hold">
                            <p:stCondLst>
                              <p:cond delay="5500"/>
                            </p:stCondLst>
                            <p:childTnLst>
                              <p:par>
                                <p:cTn id="17" presetID="22" presetClass="entr" presetSubtype="1" fill="hold" grpId="0" nodeType="afterEffect">
                                  <p:stCondLst>
                                    <p:cond delay="50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wipe(up)">
                                      <p:cBhvr>
                                        <p:cTn id="19" dur="1000"/>
                                        <p:tgtEl>
                                          <p:spTgt spid="7">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wipe(up)">
                                      <p:cBhvr>
                                        <p:cTn id="24" dur="2250"/>
                                        <p:tgtEl>
                                          <p:spTgt spid="9">
                                            <p:txEl>
                                              <p:pRg st="0" end="0"/>
                                            </p:txEl>
                                          </p:spTgt>
                                        </p:tgtEl>
                                      </p:cBhvr>
                                    </p:animEffect>
                                  </p:childTnLst>
                                </p:cTn>
                              </p:par>
                            </p:childTnLst>
                          </p:cTn>
                        </p:par>
                        <p:par>
                          <p:cTn id="25" fill="hold">
                            <p:stCondLst>
                              <p:cond delay="2250"/>
                            </p:stCondLst>
                            <p:childTnLst>
                              <p:par>
                                <p:cTn id="26" presetID="22" presetClass="entr" presetSubtype="1" fill="hold" grpId="0" nodeType="afterEffect">
                                  <p:stCondLst>
                                    <p:cond delay="50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wipe(up)">
                                      <p:cBhvr>
                                        <p:cTn id="28" dur="1000"/>
                                        <p:tgtEl>
                                          <p:spTgt spid="9">
                                            <p:txEl>
                                              <p:pRg st="1" end="1"/>
                                            </p:txEl>
                                          </p:spTgt>
                                        </p:tgtEl>
                                      </p:cBhvr>
                                    </p:animEffect>
                                  </p:childTnLst>
                                </p:cTn>
                              </p:par>
                            </p:childTnLst>
                          </p:cTn>
                        </p:par>
                        <p:par>
                          <p:cTn id="29" fill="hold">
                            <p:stCondLst>
                              <p:cond delay="3750"/>
                            </p:stCondLst>
                            <p:childTnLst>
                              <p:par>
                                <p:cTn id="30" presetID="22" presetClass="entr" presetSubtype="1" fill="hold" grpId="0" nodeType="afterEffect">
                                  <p:stCondLst>
                                    <p:cond delay="500"/>
                                  </p:stCondLst>
                                  <p:childTnLst>
                                    <p:set>
                                      <p:cBhvr>
                                        <p:cTn id="31" dur="1" fill="hold">
                                          <p:stCondLst>
                                            <p:cond delay="0"/>
                                          </p:stCondLst>
                                        </p:cTn>
                                        <p:tgtEl>
                                          <p:spTgt spid="9">
                                            <p:txEl>
                                              <p:pRg st="2" end="2"/>
                                            </p:txEl>
                                          </p:spTgt>
                                        </p:tgtEl>
                                        <p:attrNameLst>
                                          <p:attrName>style.visibility</p:attrName>
                                        </p:attrNameLst>
                                      </p:cBhvr>
                                      <p:to>
                                        <p:strVal val="visible"/>
                                      </p:to>
                                    </p:set>
                                    <p:animEffect transition="in" filter="wipe(up)">
                                      <p:cBhvr>
                                        <p:cTn id="32" dur="1250"/>
                                        <p:tgtEl>
                                          <p:spTgt spid="9">
                                            <p:txEl>
                                              <p:pRg st="2" end="2"/>
                                            </p:txEl>
                                          </p:spTgt>
                                        </p:tgtEl>
                                      </p:cBhvr>
                                    </p:animEffect>
                                  </p:childTnLst>
                                </p:cTn>
                              </p:par>
                            </p:childTnLst>
                          </p:cTn>
                        </p:par>
                        <p:par>
                          <p:cTn id="33" fill="hold">
                            <p:stCondLst>
                              <p:cond delay="5500"/>
                            </p:stCondLst>
                            <p:childTnLst>
                              <p:par>
                                <p:cTn id="34" presetID="22" presetClass="entr" presetSubtype="1" fill="hold" grpId="0" nodeType="afterEffect">
                                  <p:stCondLst>
                                    <p:cond delay="500"/>
                                  </p:stCondLst>
                                  <p:childTnLst>
                                    <p:set>
                                      <p:cBhvr>
                                        <p:cTn id="35" dur="1" fill="hold">
                                          <p:stCondLst>
                                            <p:cond delay="0"/>
                                          </p:stCondLst>
                                        </p:cTn>
                                        <p:tgtEl>
                                          <p:spTgt spid="9">
                                            <p:txEl>
                                              <p:pRg st="3" end="3"/>
                                            </p:txEl>
                                          </p:spTgt>
                                        </p:tgtEl>
                                        <p:attrNameLst>
                                          <p:attrName>style.visibility</p:attrName>
                                        </p:attrNameLst>
                                      </p:cBhvr>
                                      <p:to>
                                        <p:strVal val="visible"/>
                                      </p:to>
                                    </p:set>
                                    <p:animEffect transition="in" filter="wipe(up)">
                                      <p:cBhvr>
                                        <p:cTn id="36" dur="1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a:t>定期試験予想問題</a:t>
            </a:r>
            <a:r>
              <a:rPr lang="ja-JP" altLang="en-US" dirty="0" smtClean="0"/>
              <a:t>（</a:t>
            </a:r>
            <a:r>
              <a:rPr lang="en-US" altLang="ja-JP" dirty="0" smtClean="0"/>
              <a:t>10/10</a:t>
            </a:r>
            <a:r>
              <a:rPr lang="ja-JP" altLang="en-US" dirty="0"/>
              <a:t>）</a:t>
            </a:r>
            <a:endParaRPr kumimoji="1" lang="ja-JP" altLang="en-US" dirty="0"/>
          </a:p>
        </p:txBody>
      </p:sp>
      <p:sp>
        <p:nvSpPr>
          <p:cNvPr id="7" name="コンテンツ プレースホルダー 6"/>
          <p:cNvSpPr>
            <a:spLocks noGrp="1"/>
          </p:cNvSpPr>
          <p:nvPr>
            <p:ph idx="1"/>
          </p:nvPr>
        </p:nvSpPr>
        <p:spPr/>
        <p:txBody>
          <a:bodyPr>
            <a:normAutofit lnSpcReduction="10000"/>
          </a:bodyPr>
          <a:lstStyle/>
          <a:p>
            <a:r>
              <a:rPr kumimoji="1" lang="ja-JP" altLang="en-US" sz="2000" dirty="0" smtClean="0"/>
              <a:t>破産した債務者は，破産法による免責手続を通じて復権する（破産法</a:t>
            </a:r>
            <a:r>
              <a:rPr kumimoji="1" lang="en-US" altLang="ja-JP" sz="2000" dirty="0" smtClean="0"/>
              <a:t>253</a:t>
            </a:r>
            <a:r>
              <a:rPr kumimoji="1" lang="ja-JP" altLang="en-US" sz="2000" dirty="0" smtClean="0"/>
              <a:t>条</a:t>
            </a:r>
            <a:r>
              <a:rPr kumimoji="1" lang="en-US" altLang="ja-JP" sz="2000" dirty="0" smtClean="0"/>
              <a:t>1</a:t>
            </a:r>
            <a:r>
              <a:rPr kumimoji="1" lang="ja-JP" altLang="en-US" sz="2000" dirty="0" smtClean="0"/>
              <a:t>項，</a:t>
            </a:r>
            <a:r>
              <a:rPr kumimoji="1" lang="en-US" altLang="ja-JP" sz="2000" dirty="0" smtClean="0"/>
              <a:t>255</a:t>
            </a:r>
            <a:r>
              <a:rPr kumimoji="1" lang="ja-JP" altLang="en-US" sz="2000" dirty="0" smtClean="0"/>
              <a:t>条）。しかし，保証人は，むしろ苦境に立つ。破産法</a:t>
            </a:r>
            <a:r>
              <a:rPr kumimoji="1" lang="en-US" altLang="ja-JP" sz="2000" dirty="0" smtClean="0"/>
              <a:t>253</a:t>
            </a:r>
            <a:r>
              <a:rPr kumimoji="1" lang="ja-JP" altLang="en-US" sz="2000" dirty="0" smtClean="0"/>
              <a:t>条</a:t>
            </a:r>
            <a:r>
              <a:rPr kumimoji="1" lang="en-US" altLang="ja-JP" sz="2000" dirty="0" smtClean="0"/>
              <a:t>2</a:t>
            </a:r>
            <a:r>
              <a:rPr kumimoji="1" lang="ja-JP" altLang="en-US" sz="2000" dirty="0" smtClean="0"/>
              <a:t>項が以下のように規定しているからである。</a:t>
            </a:r>
            <a:endParaRPr kumimoji="1" lang="en-US" altLang="ja-JP" sz="2000" dirty="0" smtClean="0"/>
          </a:p>
          <a:p>
            <a:pPr lvl="1"/>
            <a:r>
              <a:rPr lang="ja-JP" altLang="en-US" sz="1800" dirty="0" smtClean="0"/>
              <a:t>破産法</a:t>
            </a:r>
            <a:r>
              <a:rPr lang="en-US" altLang="ja-JP" sz="1800" dirty="0" smtClean="0"/>
              <a:t>253</a:t>
            </a:r>
            <a:r>
              <a:rPr lang="ja-JP" altLang="en-US" sz="1800" dirty="0" smtClean="0"/>
              <a:t>条</a:t>
            </a:r>
            <a:endParaRPr lang="en-US" altLang="ja-JP" sz="1800" dirty="0" smtClean="0"/>
          </a:p>
          <a:p>
            <a:pPr lvl="2"/>
            <a:r>
              <a:rPr lang="ja-JP" altLang="en-US" sz="1400" dirty="0" smtClean="0"/>
              <a:t>②免責</a:t>
            </a:r>
            <a:r>
              <a:rPr lang="ja-JP" altLang="en-US" sz="1400" dirty="0"/>
              <a:t>許可</a:t>
            </a:r>
            <a:r>
              <a:rPr lang="ja-JP" altLang="en-US" sz="1400" dirty="0" smtClean="0"/>
              <a:t>の決定は，</a:t>
            </a:r>
            <a:r>
              <a:rPr lang="ja-JP" altLang="en-US" sz="1400" b="1" dirty="0" smtClean="0"/>
              <a:t>破産債権者が</a:t>
            </a:r>
            <a:r>
              <a:rPr lang="ja-JP" altLang="en-US" sz="1400" dirty="0" smtClean="0"/>
              <a:t>破産者の</a:t>
            </a:r>
            <a:r>
              <a:rPr lang="ja-JP" altLang="en-US" sz="1400" b="1" dirty="0" smtClean="0"/>
              <a:t>保証人</a:t>
            </a:r>
            <a:r>
              <a:rPr lang="ja-JP" altLang="en-US" sz="1400" dirty="0" smtClean="0"/>
              <a:t>その他破産者と共に債務を負担する者</a:t>
            </a:r>
            <a:r>
              <a:rPr lang="ja-JP" altLang="en-US" sz="1400" b="1" dirty="0" smtClean="0"/>
              <a:t>に対して有する権利</a:t>
            </a:r>
            <a:r>
              <a:rPr lang="ja-JP" altLang="en-US" sz="1400" dirty="0" smtClean="0"/>
              <a:t>及び破産者以外の者が破産債権者のために供した担保</a:t>
            </a:r>
            <a:r>
              <a:rPr lang="ja-JP" altLang="en-US" sz="1400" b="1" dirty="0" smtClean="0"/>
              <a:t>に影響を及ぼさない</a:t>
            </a:r>
            <a:r>
              <a:rPr lang="ja-JP" altLang="en-US" sz="1400" dirty="0" smtClean="0"/>
              <a:t>。</a:t>
            </a:r>
            <a:endParaRPr lang="en-US" altLang="ja-JP" sz="1400" dirty="0" smtClean="0"/>
          </a:p>
          <a:p>
            <a:r>
              <a:rPr kumimoji="1" lang="ja-JP" altLang="en-US" sz="2000" dirty="0" smtClean="0"/>
              <a:t>しかし，保証人の立場に立てば，債務者ともに苦難の道を歩むのであれば，それは甘受する，しかし，本来，最後まで責任を負うべき債務者だけが免責され，付従性があるはずの保証人だけが免責を受けないというのは，あまりにも保証人に酷であり，かつ，不公平である。</a:t>
            </a:r>
            <a:endParaRPr kumimoji="1" lang="en-US" altLang="ja-JP" sz="2000" dirty="0" smtClean="0"/>
          </a:p>
          <a:p>
            <a:pPr lvl="1"/>
            <a:r>
              <a:rPr lang="ja-JP" altLang="en-US" sz="1800" dirty="0"/>
              <a:t>したがって</a:t>
            </a:r>
            <a:r>
              <a:rPr lang="ja-JP" altLang="en-US" sz="1800" dirty="0" smtClean="0"/>
              <a:t>，保証人の求償権を確保するために，保証人がいる場合には，破産者を免責しないという国も存在する（フランス破産法がその例）。</a:t>
            </a:r>
            <a:endParaRPr lang="en-US" altLang="ja-JP" sz="1800" dirty="0" smtClean="0"/>
          </a:p>
          <a:p>
            <a:r>
              <a:rPr kumimoji="1" lang="ja-JP" altLang="en-US" sz="2000" dirty="0" smtClean="0"/>
              <a:t>破産法</a:t>
            </a:r>
            <a:r>
              <a:rPr kumimoji="1" lang="en-US" altLang="ja-JP" sz="2000" dirty="0" smtClean="0"/>
              <a:t>253</a:t>
            </a:r>
            <a:r>
              <a:rPr kumimoji="1" lang="ja-JP" altLang="en-US" sz="2000" dirty="0" smtClean="0"/>
              <a:t>条</a:t>
            </a:r>
            <a:r>
              <a:rPr kumimoji="1" lang="en-US" altLang="ja-JP" sz="2000" dirty="0" smtClean="0"/>
              <a:t>2</a:t>
            </a:r>
            <a:r>
              <a:rPr kumimoji="1" lang="ja-JP" altLang="en-US" sz="2000" dirty="0" smtClean="0"/>
              <a:t>項の解釈または改正を通じて，保証人の付従性（民法</a:t>
            </a:r>
            <a:r>
              <a:rPr kumimoji="1" lang="en-US" altLang="ja-JP" sz="2000" dirty="0" smtClean="0"/>
              <a:t>448</a:t>
            </a:r>
            <a:r>
              <a:rPr kumimoji="1" lang="ja-JP" altLang="en-US" sz="2000" dirty="0" smtClean="0"/>
              <a:t>条）を確保，または，回復すべきかどうか，アイラック（</a:t>
            </a:r>
            <a:r>
              <a:rPr kumimoji="1" lang="en-US" altLang="ja-JP" sz="2000" dirty="0" smtClean="0"/>
              <a:t>IRAC</a:t>
            </a:r>
            <a:r>
              <a:rPr kumimoji="1" lang="ja-JP" altLang="en-US" sz="2000" dirty="0" smtClean="0"/>
              <a:t>）で論じなさい。</a:t>
            </a:r>
            <a:endParaRPr kumimoji="1" lang="ja-JP" altLang="en-US" sz="20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69</a:t>
            </a:fld>
            <a:endParaRPr kumimoji="1" lang="ja-JP" altLang="en-US"/>
          </a:p>
        </p:txBody>
      </p:sp>
    </p:spTree>
    <p:extLst>
      <p:ext uri="{BB962C8B-B14F-4D97-AF65-F5344CB8AC3E}">
        <p14:creationId xmlns:p14="http://schemas.microsoft.com/office/powerpoint/2010/main" val="95941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250"/>
                                        <p:tgtEl>
                                          <p:spTgt spid="7">
                                            <p:txEl>
                                              <p:pRg st="1" end="1"/>
                                            </p:txEl>
                                          </p:spTgt>
                                        </p:tgtEl>
                                      </p:cBhvr>
                                    </p:animEffect>
                                  </p:childTnLst>
                                </p:cTn>
                              </p:par>
                            </p:childTnLst>
                          </p:cTn>
                        </p:par>
                        <p:par>
                          <p:cTn id="8" fill="hold">
                            <p:stCondLst>
                              <p:cond delay="250"/>
                            </p:stCondLst>
                            <p:childTnLst>
                              <p:par>
                                <p:cTn id="9" presetID="22" presetClass="entr" presetSubtype="1" fill="hold" grpId="0" nodeType="afterEffect">
                                  <p:stCondLst>
                                    <p:cond delay="250"/>
                                  </p:stCondLst>
                                  <p:childTnLst>
                                    <p:set>
                                      <p:cBhvr>
                                        <p:cTn id="10" dur="1" fill="hold">
                                          <p:stCondLst>
                                            <p:cond delay="0"/>
                                          </p:stCondLst>
                                        </p:cTn>
                                        <p:tgtEl>
                                          <p:spTgt spid="7">
                                            <p:txEl>
                                              <p:pRg st="2" end="2"/>
                                            </p:txEl>
                                          </p:spTgt>
                                        </p:tgtEl>
                                        <p:attrNameLst>
                                          <p:attrName>style.visibility</p:attrName>
                                        </p:attrNameLst>
                                      </p:cBhvr>
                                      <p:to>
                                        <p:strVal val="visible"/>
                                      </p:to>
                                    </p:set>
                                    <p:animEffect transition="in" filter="wipe(up)">
                                      <p:cBhvr>
                                        <p:cTn id="11" dur="1000"/>
                                        <p:tgtEl>
                                          <p:spTgt spid="7">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7">
                                            <p:txEl>
                                              <p:pRg st="4" end="4"/>
                                            </p:txEl>
                                          </p:spTgt>
                                        </p:tgtEl>
                                        <p:attrNameLst>
                                          <p:attrName>style.visibility</p:attrName>
                                        </p:attrNameLst>
                                      </p:cBhvr>
                                      <p:to>
                                        <p:strVal val="visible"/>
                                      </p:to>
                                    </p:set>
                                    <p:animEffect transition="in" filter="wipe(up)">
                                      <p:cBhvr>
                                        <p:cTn id="16"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連帯債務の設例</a:t>
            </a:r>
            <a:r>
              <a:rPr kumimoji="1" lang="en-US" altLang="ja-JP" dirty="0" smtClean="0"/>
              <a:t/>
            </a:r>
            <a:br>
              <a:rPr kumimoji="1" lang="en-US" altLang="ja-JP" dirty="0" smtClean="0"/>
            </a:br>
            <a:r>
              <a:rPr kumimoji="1" lang="ja-JP" altLang="en-US" sz="2800" dirty="0" smtClean="0"/>
              <a:t>→</a:t>
            </a:r>
            <a:r>
              <a:rPr kumimoji="1" lang="ja-JP" altLang="en-US" sz="2800" dirty="0" smtClean="0">
                <a:hlinkClick r:id="rId2" action="ppaction://hlinksldjump"/>
              </a:rPr>
              <a:t>負担部分平等の原則</a:t>
            </a:r>
            <a:r>
              <a:rPr kumimoji="1" lang="ja-JP" altLang="en-US" sz="2800" dirty="0" smtClean="0"/>
              <a:t>，</a:t>
            </a:r>
            <a:r>
              <a:rPr kumimoji="1" lang="ja-JP" altLang="en-US" sz="2800" dirty="0" smtClean="0">
                <a:hlinkClick r:id="rId3" action="ppaction://hlinksldjump"/>
              </a:rPr>
              <a:t>原理</a:t>
            </a:r>
            <a:r>
              <a:rPr kumimoji="1" lang="ja-JP" altLang="en-US" sz="2800" dirty="0" smtClean="0"/>
              <a:t>，</a:t>
            </a:r>
            <a:r>
              <a:rPr kumimoji="1" lang="ja-JP" altLang="en-US" sz="2800" dirty="0" smtClean="0">
                <a:hlinkClick r:id="rId4" action="ppaction://hlinksldjump"/>
              </a:rPr>
              <a:t>応用問題</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
        <p:nvSpPr>
          <p:cNvPr id="6" name="コンテンツ プレースホルダー 11"/>
          <p:cNvSpPr txBox="1">
            <a:spLocks/>
          </p:cNvSpPr>
          <p:nvPr/>
        </p:nvSpPr>
        <p:spPr>
          <a:xfrm>
            <a:off x="539552" y="1484784"/>
            <a:ext cx="8229600" cy="1643527"/>
          </a:xfrm>
          <a:prstGeom prst="rect">
            <a:avLst/>
          </a:prstGeom>
          <a:noFill/>
        </p:spPr>
        <p:txBody>
          <a:bodyPr wrap="square" rtlCol="0">
            <a:sp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400" b="1" dirty="0" smtClean="0"/>
              <a:t>〔</a:t>
            </a:r>
            <a:r>
              <a:rPr lang="ja-JP" altLang="en-US" sz="2400" b="1" dirty="0" smtClean="0"/>
              <a:t>設例</a:t>
            </a:r>
            <a:r>
              <a:rPr lang="en-US" altLang="ja-JP" sz="2400" b="1" dirty="0" smtClean="0"/>
              <a:t>〕</a:t>
            </a:r>
            <a:r>
              <a:rPr lang="ja-JP" altLang="en-US" sz="2400" dirty="0" smtClean="0"/>
              <a:t>　</a:t>
            </a:r>
            <a:r>
              <a:rPr lang="en-US" altLang="ja-JP" sz="2400" dirty="0" smtClean="0"/>
              <a:t>3</a:t>
            </a:r>
            <a:r>
              <a:rPr lang="ja-JP" altLang="en-US" sz="2400" dirty="0" smtClean="0"/>
              <a:t>人の債務者</a:t>
            </a:r>
            <a:r>
              <a:rPr lang="en-US" altLang="ja-JP" sz="2400" dirty="0" smtClean="0">
                <a:latin typeface="Times New Roman" pitchFamily="18" charset="0"/>
                <a:cs typeface="Times New Roman" pitchFamily="18" charset="0"/>
              </a:rPr>
              <a:t>Y</a:t>
            </a:r>
            <a:r>
              <a:rPr lang="en-US" altLang="ja-JP" sz="2400" baseline="-25000" dirty="0" smtClean="0">
                <a:latin typeface="Times New Roman" pitchFamily="18" charset="0"/>
                <a:cs typeface="Times New Roman" pitchFamily="18" charset="0"/>
              </a:rPr>
              <a:t>1</a:t>
            </a:r>
            <a:r>
              <a:rPr lang="en-US" altLang="ja-JP" sz="2400" dirty="0" smtClean="0">
                <a:latin typeface="Times New Roman" pitchFamily="18" charset="0"/>
                <a:cs typeface="Times New Roman" pitchFamily="18" charset="0"/>
              </a:rPr>
              <a:t> </a:t>
            </a:r>
            <a:r>
              <a:rPr lang="ja-JP" altLang="en-US" sz="2400" dirty="0" err="1" smtClean="0">
                <a:latin typeface="Times New Roman" pitchFamily="18" charset="0"/>
                <a:cs typeface="Times New Roman" pitchFamily="18" charset="0"/>
              </a:rPr>
              <a:t>，</a:t>
            </a:r>
            <a:r>
              <a:rPr lang="en-US" altLang="ja-JP" sz="2400" dirty="0" smtClean="0">
                <a:latin typeface="Times New Roman" pitchFamily="18" charset="0"/>
                <a:cs typeface="Times New Roman" pitchFamily="18" charset="0"/>
              </a:rPr>
              <a:t>Y</a:t>
            </a:r>
            <a:r>
              <a:rPr lang="en-US" altLang="ja-JP" sz="2400" baseline="-25000" dirty="0" smtClean="0">
                <a:latin typeface="Times New Roman" pitchFamily="18" charset="0"/>
                <a:cs typeface="Times New Roman" pitchFamily="18" charset="0"/>
              </a:rPr>
              <a:t>2</a:t>
            </a:r>
            <a:r>
              <a:rPr lang="en-US" altLang="ja-JP" sz="2400" dirty="0" smtClean="0">
                <a:latin typeface="Times New Roman" pitchFamily="18" charset="0"/>
                <a:cs typeface="Times New Roman" pitchFamily="18" charset="0"/>
              </a:rPr>
              <a:t> </a:t>
            </a:r>
            <a:r>
              <a:rPr lang="ja-JP" altLang="en-US" sz="2400" dirty="0" err="1" smtClean="0">
                <a:latin typeface="Times New Roman" pitchFamily="18" charset="0"/>
                <a:cs typeface="Times New Roman" pitchFamily="18" charset="0"/>
              </a:rPr>
              <a:t>，</a:t>
            </a:r>
            <a:r>
              <a:rPr lang="en-US" altLang="ja-JP" sz="2400" dirty="0" smtClean="0">
                <a:latin typeface="Times New Roman" pitchFamily="18" charset="0"/>
                <a:cs typeface="Times New Roman" pitchFamily="18" charset="0"/>
              </a:rPr>
              <a:t>Y</a:t>
            </a:r>
            <a:r>
              <a:rPr lang="en-US" altLang="ja-JP" sz="2400" baseline="-25000" dirty="0" smtClean="0">
                <a:latin typeface="Times New Roman" pitchFamily="18" charset="0"/>
                <a:cs typeface="Times New Roman" pitchFamily="18" charset="0"/>
              </a:rPr>
              <a:t>3</a:t>
            </a:r>
            <a:r>
              <a:rPr lang="en-US" altLang="ja-JP" sz="2400" dirty="0" smtClean="0">
                <a:latin typeface="Times New Roman" pitchFamily="18" charset="0"/>
                <a:cs typeface="Times New Roman" pitchFamily="18" charset="0"/>
              </a:rPr>
              <a:t> </a:t>
            </a:r>
            <a:r>
              <a:rPr lang="ja-JP" altLang="en-US" sz="2400" dirty="0" smtClean="0"/>
              <a:t>が，債権者</a:t>
            </a:r>
            <a:r>
              <a:rPr lang="en-US" altLang="ja-JP" sz="2400" dirty="0" smtClean="0">
                <a:latin typeface="Times New Roman" pitchFamily="18" charset="0"/>
                <a:cs typeface="Times New Roman" pitchFamily="18" charset="0"/>
              </a:rPr>
              <a:t>X</a:t>
            </a:r>
            <a:r>
              <a:rPr lang="ja-JP" altLang="en-US" sz="2400" dirty="0" smtClean="0"/>
              <a:t>からそれぞれ，</a:t>
            </a:r>
            <a:r>
              <a:rPr lang="en-US" altLang="ja-JP" sz="2400" dirty="0" smtClean="0">
                <a:latin typeface="Times New Roman" pitchFamily="18" charset="0"/>
                <a:cs typeface="Times New Roman" pitchFamily="18" charset="0"/>
              </a:rPr>
              <a:t>300</a:t>
            </a:r>
            <a:r>
              <a:rPr lang="ja-JP" altLang="en-US" sz="2400" dirty="0" smtClean="0"/>
              <a:t>万円，</a:t>
            </a:r>
            <a:r>
              <a:rPr lang="en-US" altLang="ja-JP" sz="2400" dirty="0" smtClean="0">
                <a:latin typeface="Times New Roman" pitchFamily="18" charset="0"/>
                <a:cs typeface="Times New Roman" pitchFamily="18" charset="0"/>
              </a:rPr>
              <a:t>200</a:t>
            </a:r>
            <a:r>
              <a:rPr lang="ja-JP" altLang="en-US" sz="2400" dirty="0" smtClean="0"/>
              <a:t>万円，</a:t>
            </a:r>
            <a:r>
              <a:rPr lang="en-US" altLang="ja-JP" sz="2400" dirty="0" smtClean="0">
                <a:latin typeface="Times New Roman" pitchFamily="18" charset="0"/>
                <a:cs typeface="Times New Roman" pitchFamily="18" charset="0"/>
              </a:rPr>
              <a:t>100</a:t>
            </a:r>
            <a:r>
              <a:rPr lang="ja-JP" altLang="en-US" sz="2400" dirty="0" smtClean="0"/>
              <a:t>万円を借りることにして，債権者</a:t>
            </a:r>
            <a:r>
              <a:rPr lang="en-US" altLang="ja-JP" sz="2400" dirty="0" smtClean="0">
                <a:latin typeface="Times New Roman" pitchFamily="18" charset="0"/>
                <a:cs typeface="Times New Roman" pitchFamily="18" charset="0"/>
              </a:rPr>
              <a:t>X</a:t>
            </a:r>
            <a:r>
              <a:rPr lang="ja-JP" altLang="en-US" sz="2400" dirty="0" smtClean="0"/>
              <a:t>に対して，連帯して債務を負うとの契約を締結したとする。</a:t>
            </a:r>
            <a:endParaRPr lang="en-US" altLang="ja-JP" sz="2400" dirty="0" smtClean="0"/>
          </a:p>
          <a:p>
            <a:r>
              <a:rPr lang="ja-JP" altLang="en-US" sz="2400" dirty="0" smtClean="0"/>
              <a:t>連帯債務は，当事者間にどのような効果を生じさせるか</a:t>
            </a:r>
            <a:r>
              <a:rPr lang="en-US" altLang="ja-JP" sz="2400" dirty="0" smtClean="0"/>
              <a:t>?</a:t>
            </a:r>
            <a:endParaRPr lang="ja-JP" altLang="en-US" sz="2400" dirty="0"/>
          </a:p>
        </p:txBody>
      </p:sp>
      <p:sp>
        <p:nvSpPr>
          <p:cNvPr id="7" name="上矢印 6"/>
          <p:cNvSpPr/>
          <p:nvPr/>
        </p:nvSpPr>
        <p:spPr>
          <a:xfrm rot="3134850">
            <a:off x="6043796" y="4848076"/>
            <a:ext cx="948891" cy="1081722"/>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8" name="上矢印 7"/>
          <p:cNvSpPr/>
          <p:nvPr/>
        </p:nvSpPr>
        <p:spPr>
          <a:xfrm>
            <a:off x="4283968" y="5065464"/>
            <a:ext cx="1152128" cy="499942"/>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9" name="上矢印 8"/>
          <p:cNvSpPr/>
          <p:nvPr/>
        </p:nvSpPr>
        <p:spPr>
          <a:xfrm rot="18432143">
            <a:off x="2720225" y="4835724"/>
            <a:ext cx="982079" cy="1082054"/>
          </a:xfrm>
          <a:prstGeom prs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smtClean="0"/>
              <a:t>600</a:t>
            </a:r>
            <a:endParaRPr kumimoji="1" lang="ja-JP" altLang="en-US" sz="1400" dirty="0"/>
          </a:p>
        </p:txBody>
      </p:sp>
      <p:sp>
        <p:nvSpPr>
          <p:cNvPr id="10" name="正方形/長方形 9"/>
          <p:cNvSpPr/>
          <p:nvPr/>
        </p:nvSpPr>
        <p:spPr>
          <a:xfrm>
            <a:off x="6948264" y="3767553"/>
            <a:ext cx="1410474" cy="1087902"/>
          </a:xfrm>
          <a:prstGeom prst="rect">
            <a:avLst/>
          </a:prstGeom>
        </p:spPr>
        <p:style>
          <a:lnRef idx="1">
            <a:schemeClr val="accent6"/>
          </a:lnRef>
          <a:fillRef idx="2">
            <a:schemeClr val="accent6"/>
          </a:fillRef>
          <a:effectRef idx="1">
            <a:schemeClr val="accent6"/>
          </a:effectRef>
          <a:fontRef idx="minor">
            <a:schemeClr val="dk1"/>
          </a:fontRef>
        </p:style>
        <p:txBody>
          <a:bodyPr rtlCol="0" anchor="t"/>
          <a:lstStyle/>
          <a:p>
            <a:pPr algn="ctr"/>
            <a:r>
              <a:rPr kumimoji="1" lang="en-US" altLang="ja-JP" dirty="0" smtClean="0"/>
              <a:t>600</a:t>
            </a:r>
            <a:endParaRPr kumimoji="1" lang="ja-JP" altLang="en-US" dirty="0"/>
          </a:p>
        </p:txBody>
      </p:sp>
      <p:sp>
        <p:nvSpPr>
          <p:cNvPr id="11" name="正方形/長方形 10"/>
          <p:cNvSpPr/>
          <p:nvPr/>
        </p:nvSpPr>
        <p:spPr>
          <a:xfrm>
            <a:off x="4133144" y="3767034"/>
            <a:ext cx="1410474" cy="891479"/>
          </a:xfrm>
          <a:prstGeom prst="rect">
            <a:avLst/>
          </a:prstGeom>
        </p:spPr>
        <p:style>
          <a:lnRef idx="1">
            <a:schemeClr val="accent6"/>
          </a:lnRef>
          <a:fillRef idx="2">
            <a:schemeClr val="accent6"/>
          </a:fillRef>
          <a:effectRef idx="1">
            <a:schemeClr val="accent6"/>
          </a:effectRef>
          <a:fontRef idx="minor">
            <a:schemeClr val="dk1"/>
          </a:fontRef>
        </p:style>
        <p:txBody>
          <a:bodyPr rtlCol="0" anchor="t"/>
          <a:lstStyle/>
          <a:p>
            <a:pPr algn="ctr"/>
            <a:r>
              <a:rPr kumimoji="1" lang="en-US" altLang="ja-JP" dirty="0" smtClean="0"/>
              <a:t>600</a:t>
            </a:r>
            <a:endParaRPr kumimoji="1" lang="ja-JP" altLang="en-US" dirty="0"/>
          </a:p>
        </p:txBody>
      </p:sp>
      <p:sp>
        <p:nvSpPr>
          <p:cNvPr id="12" name="正方形/長方形 11"/>
          <p:cNvSpPr/>
          <p:nvPr/>
        </p:nvSpPr>
        <p:spPr>
          <a:xfrm>
            <a:off x="1361326" y="3771627"/>
            <a:ext cx="1410474" cy="611845"/>
          </a:xfrm>
          <a:prstGeom prst="rect">
            <a:avLst/>
          </a:prstGeom>
        </p:spPr>
        <p:style>
          <a:lnRef idx="1">
            <a:schemeClr val="accent6"/>
          </a:lnRef>
          <a:fillRef idx="2">
            <a:schemeClr val="accent6"/>
          </a:fillRef>
          <a:effectRef idx="1">
            <a:schemeClr val="accent6"/>
          </a:effectRef>
          <a:fontRef idx="minor">
            <a:schemeClr val="dk1"/>
          </a:fontRef>
        </p:style>
        <p:txBody>
          <a:bodyPr rtlCol="0" anchor="t"/>
          <a:lstStyle/>
          <a:p>
            <a:pPr algn="ctr"/>
            <a:r>
              <a:rPr kumimoji="1" lang="en-US" altLang="ja-JP" dirty="0" smtClean="0"/>
              <a:t>600</a:t>
            </a:r>
            <a:endParaRPr kumimoji="1" lang="ja-JP" altLang="en-US" dirty="0"/>
          </a:p>
        </p:txBody>
      </p:sp>
      <p:sp>
        <p:nvSpPr>
          <p:cNvPr id="13" name="円/楕円 12"/>
          <p:cNvSpPr/>
          <p:nvPr/>
        </p:nvSpPr>
        <p:spPr>
          <a:xfrm>
            <a:off x="3419872" y="5589240"/>
            <a:ext cx="2880320" cy="50669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1600" b="1" dirty="0" smtClean="0"/>
              <a:t>債権者</a:t>
            </a:r>
            <a:r>
              <a:rPr kumimoji="1" lang="en-US" altLang="ja-JP" b="1" dirty="0" smtClean="0">
                <a:latin typeface="Times New Roman" pitchFamily="18" charset="0"/>
                <a:cs typeface="Times New Roman" pitchFamily="18" charset="0"/>
              </a:rPr>
              <a:t>X</a:t>
            </a:r>
            <a:endParaRPr kumimoji="1" lang="ja-JP" altLang="en-US" b="1" dirty="0">
              <a:latin typeface="Times New Roman" pitchFamily="18" charset="0"/>
              <a:cs typeface="Times New Roman" pitchFamily="18" charset="0"/>
            </a:endParaRPr>
          </a:p>
        </p:txBody>
      </p:sp>
      <p:sp>
        <p:nvSpPr>
          <p:cNvPr id="14" name="テキスト ボックス 13"/>
          <p:cNvSpPr txBox="1"/>
          <p:nvPr/>
        </p:nvSpPr>
        <p:spPr>
          <a:xfrm>
            <a:off x="1353344" y="3429000"/>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1</a:t>
            </a:r>
            <a:endParaRPr kumimoji="1" lang="ja-JP" altLang="en-US" sz="1600" b="1" baseline="-25000" dirty="0">
              <a:latin typeface="Times New Roman" pitchFamily="18" charset="0"/>
              <a:cs typeface="Times New Roman" pitchFamily="18" charset="0"/>
            </a:endParaRPr>
          </a:p>
        </p:txBody>
      </p:sp>
      <p:sp>
        <p:nvSpPr>
          <p:cNvPr id="15" name="テキスト ボックス 14"/>
          <p:cNvSpPr txBox="1"/>
          <p:nvPr/>
        </p:nvSpPr>
        <p:spPr>
          <a:xfrm>
            <a:off x="4161656" y="3429000"/>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kumimoji="1" lang="en-US" altLang="ja-JP" sz="1600" b="1" baseline="-25000" dirty="0" smtClean="0">
                <a:latin typeface="Times New Roman" pitchFamily="18" charset="0"/>
                <a:cs typeface="Times New Roman" pitchFamily="18" charset="0"/>
              </a:rPr>
              <a:t>2</a:t>
            </a:r>
            <a:endParaRPr kumimoji="1" lang="ja-JP" altLang="en-US" sz="1600" b="1" baseline="-25000" dirty="0">
              <a:latin typeface="Times New Roman" pitchFamily="18" charset="0"/>
              <a:cs typeface="Times New Roman" pitchFamily="18" charset="0"/>
            </a:endParaRPr>
          </a:p>
        </p:txBody>
      </p:sp>
      <p:sp>
        <p:nvSpPr>
          <p:cNvPr id="16" name="テキスト ボックス 15"/>
          <p:cNvSpPr txBox="1"/>
          <p:nvPr/>
        </p:nvSpPr>
        <p:spPr>
          <a:xfrm>
            <a:off x="6948264" y="3429000"/>
            <a:ext cx="1418456" cy="338554"/>
          </a:xfrm>
          <a:prstGeom prst="rect">
            <a:avLst/>
          </a:prstGeom>
          <a:noFill/>
        </p:spPr>
        <p:txBody>
          <a:bodyPr wrap="square" rtlCol="0">
            <a:spAutoFit/>
          </a:bodyPr>
          <a:lstStyle/>
          <a:p>
            <a:r>
              <a:rPr kumimoji="1" lang="ja-JP" altLang="en-US" sz="1600" dirty="0" smtClean="0"/>
              <a:t>連帯債務者</a:t>
            </a:r>
            <a:r>
              <a:rPr kumimoji="1" lang="en-US" altLang="ja-JP" sz="1600" b="1" dirty="0" smtClean="0">
                <a:latin typeface="Times New Roman" pitchFamily="18" charset="0"/>
                <a:cs typeface="Times New Roman" pitchFamily="18" charset="0"/>
              </a:rPr>
              <a:t>Y</a:t>
            </a:r>
            <a:r>
              <a:rPr lang="en-US" altLang="ja-JP" sz="1600" b="1" baseline="-25000" dirty="0">
                <a:latin typeface="Times New Roman" pitchFamily="18" charset="0"/>
                <a:cs typeface="Times New Roman" pitchFamily="18" charset="0"/>
              </a:rPr>
              <a:t>3</a:t>
            </a:r>
            <a:endParaRPr kumimoji="1" lang="ja-JP" altLang="en-US" sz="1600" b="1" baseline="-25000" dirty="0">
              <a:latin typeface="Times New Roman" pitchFamily="18" charset="0"/>
              <a:cs typeface="Times New Roman" pitchFamily="18" charset="0"/>
            </a:endParaRPr>
          </a:p>
        </p:txBody>
      </p:sp>
      <p:sp>
        <p:nvSpPr>
          <p:cNvPr id="17" name="正方形/長方形 16"/>
          <p:cNvSpPr/>
          <p:nvPr/>
        </p:nvSpPr>
        <p:spPr>
          <a:xfrm>
            <a:off x="4143350" y="4643273"/>
            <a:ext cx="1410474" cy="424364"/>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dirty="0" smtClean="0"/>
              <a:t>200</a:t>
            </a:r>
            <a:endParaRPr kumimoji="1" lang="ja-JP" altLang="en-US" dirty="0"/>
          </a:p>
        </p:txBody>
      </p:sp>
      <p:sp>
        <p:nvSpPr>
          <p:cNvPr id="18" name="正方形/長方形 17"/>
          <p:cNvSpPr/>
          <p:nvPr/>
        </p:nvSpPr>
        <p:spPr>
          <a:xfrm>
            <a:off x="6947470" y="4855455"/>
            <a:ext cx="1410474" cy="227422"/>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dirty="0" smtClean="0"/>
              <a:t>100</a:t>
            </a:r>
            <a:endParaRPr kumimoji="1" lang="ja-JP" altLang="en-US" dirty="0"/>
          </a:p>
        </p:txBody>
      </p:sp>
      <p:sp>
        <p:nvSpPr>
          <p:cNvPr id="19" name="正方形/長方形 18"/>
          <p:cNvSpPr/>
          <p:nvPr/>
        </p:nvSpPr>
        <p:spPr>
          <a:xfrm>
            <a:off x="1362120" y="4383472"/>
            <a:ext cx="1410474" cy="668925"/>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en-US" altLang="ja-JP" dirty="0" smtClean="0"/>
              <a:t>300</a:t>
            </a:r>
            <a:endParaRPr kumimoji="1" lang="ja-JP" altLang="en-US" dirty="0"/>
          </a:p>
        </p:txBody>
      </p:sp>
    </p:spTree>
    <p:extLst>
      <p:ext uri="{BB962C8B-B14F-4D97-AF65-F5344CB8AC3E}">
        <p14:creationId xmlns:p14="http://schemas.microsoft.com/office/powerpoint/2010/main" val="327361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000"/>
                                        <p:tgtEl>
                                          <p:spTgt spid="6">
                                            <p:txEl>
                                              <p:pRg st="0" end="0"/>
                                            </p:txEl>
                                          </p:spTgt>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left)">
                                      <p:cBhvr>
                                        <p:cTn id="11" dur="75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par>
                          <p:cTn id="17" fill="hold">
                            <p:stCondLst>
                              <p:cond delay="500"/>
                            </p:stCondLst>
                            <p:childTnLst>
                              <p:par>
                                <p:cTn id="18" presetID="22" presetClass="entr" presetSubtype="8" fill="hold" grpId="0" nodeType="afterEffect">
                                  <p:stCondLst>
                                    <p:cond delay="25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500"/>
                                        <p:tgtEl>
                                          <p:spTgt spid="14"/>
                                        </p:tgtEl>
                                      </p:cBhvr>
                                    </p:animEffect>
                                  </p:childTnLst>
                                </p:cTn>
                              </p:par>
                            </p:childTnLst>
                          </p:cTn>
                        </p:par>
                        <p:par>
                          <p:cTn id="21" fill="hold">
                            <p:stCondLst>
                              <p:cond delay="1250"/>
                            </p:stCondLst>
                            <p:childTnLst>
                              <p:par>
                                <p:cTn id="22" presetID="22" presetClass="entr" presetSubtype="8" fill="hold" grpId="0" nodeType="afterEffect">
                                  <p:stCondLst>
                                    <p:cond delay="250"/>
                                  </p:stCondLst>
                                  <p:childTnLst>
                                    <p:set>
                                      <p:cBhvr>
                                        <p:cTn id="23" dur="1" fill="hold">
                                          <p:stCondLst>
                                            <p:cond delay="0"/>
                                          </p:stCondLst>
                                        </p:cTn>
                                        <p:tgtEl>
                                          <p:spTgt spid="15"/>
                                        </p:tgtEl>
                                        <p:attrNameLst>
                                          <p:attrName>style.visibility</p:attrName>
                                        </p:attrNameLst>
                                      </p:cBhvr>
                                      <p:to>
                                        <p:strVal val="visible"/>
                                      </p:to>
                                    </p:set>
                                    <p:animEffect transition="in" filter="wipe(left)">
                                      <p:cBhvr>
                                        <p:cTn id="24" dur="500"/>
                                        <p:tgtEl>
                                          <p:spTgt spid="15"/>
                                        </p:tgtEl>
                                      </p:cBhvr>
                                    </p:animEffect>
                                  </p:childTnLst>
                                </p:cTn>
                              </p:par>
                            </p:childTnLst>
                          </p:cTn>
                        </p:par>
                        <p:par>
                          <p:cTn id="25" fill="hold">
                            <p:stCondLst>
                              <p:cond delay="2000"/>
                            </p:stCondLst>
                            <p:childTnLst>
                              <p:par>
                                <p:cTn id="26" presetID="22" presetClass="entr" presetSubtype="8" fill="hold" grpId="0" nodeType="afterEffect">
                                  <p:stCondLst>
                                    <p:cond delay="250"/>
                                  </p:stCondLst>
                                  <p:childTnLst>
                                    <p:set>
                                      <p:cBhvr>
                                        <p:cTn id="27" dur="1" fill="hold">
                                          <p:stCondLst>
                                            <p:cond delay="0"/>
                                          </p:stCondLst>
                                        </p:cTn>
                                        <p:tgtEl>
                                          <p:spTgt spid="16"/>
                                        </p:tgtEl>
                                        <p:attrNameLst>
                                          <p:attrName>style.visibility</p:attrName>
                                        </p:attrNameLst>
                                      </p:cBhvr>
                                      <p:to>
                                        <p:strVal val="visible"/>
                                      </p:to>
                                    </p:set>
                                    <p:animEffect transition="in" filter="wipe(left)">
                                      <p:cBhvr>
                                        <p:cTn id="28" dur="500"/>
                                        <p:tgtEl>
                                          <p:spTgt spid="16"/>
                                        </p:tgtEl>
                                      </p:cBhvr>
                                    </p:animEffect>
                                  </p:childTnLst>
                                </p:cTn>
                              </p:par>
                            </p:childTnLst>
                          </p:cTn>
                        </p:par>
                        <p:par>
                          <p:cTn id="29" fill="hold">
                            <p:stCondLst>
                              <p:cond delay="2750"/>
                            </p:stCondLst>
                            <p:childTnLst>
                              <p:par>
                                <p:cTn id="30" presetID="22" presetClass="entr" presetSubtype="4" fill="hold" grpId="0" nodeType="afterEffect">
                                  <p:stCondLst>
                                    <p:cond delay="25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down)">
                                      <p:cBhvr>
                                        <p:cTn id="36" dur="500"/>
                                        <p:tgtEl>
                                          <p:spTgt spid="19"/>
                                        </p:tgtEl>
                                      </p:cBhvr>
                                    </p:animEffect>
                                  </p:childTnLst>
                                </p:cTn>
                              </p:par>
                            </p:childTnLst>
                          </p:cTn>
                        </p:par>
                        <p:par>
                          <p:cTn id="37" fill="hold">
                            <p:stCondLst>
                              <p:cond delay="4000"/>
                            </p:stCondLst>
                            <p:childTnLst>
                              <p:par>
                                <p:cTn id="38" presetID="22" presetClass="entr" presetSubtype="4"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down)">
                                      <p:cBhvr>
                                        <p:cTn id="40" dur="500"/>
                                        <p:tgtEl>
                                          <p:spTgt spid="12"/>
                                        </p:tgtEl>
                                      </p:cBhvr>
                                    </p:animEffect>
                                  </p:childTnLst>
                                </p:cTn>
                              </p:par>
                            </p:childTnLst>
                          </p:cTn>
                        </p:par>
                        <p:par>
                          <p:cTn id="41" fill="hold">
                            <p:stCondLst>
                              <p:cond delay="4500"/>
                            </p:stCondLst>
                            <p:childTnLst>
                              <p:par>
                                <p:cTn id="42" presetID="22" presetClass="entr" presetSubtype="4" fill="hold" grpId="0" nodeType="afterEffect">
                                  <p:stCondLst>
                                    <p:cond delay="250"/>
                                  </p:stCondLst>
                                  <p:childTnLst>
                                    <p:set>
                                      <p:cBhvr>
                                        <p:cTn id="43" dur="1" fill="hold">
                                          <p:stCondLst>
                                            <p:cond delay="0"/>
                                          </p:stCondLst>
                                        </p:cTn>
                                        <p:tgtEl>
                                          <p:spTgt spid="8"/>
                                        </p:tgtEl>
                                        <p:attrNameLst>
                                          <p:attrName>style.visibility</p:attrName>
                                        </p:attrNameLst>
                                      </p:cBhvr>
                                      <p:to>
                                        <p:strVal val="visible"/>
                                      </p:to>
                                    </p:set>
                                    <p:animEffect transition="in" filter="wipe(down)">
                                      <p:cBhvr>
                                        <p:cTn id="44" dur="500"/>
                                        <p:tgtEl>
                                          <p:spTgt spid="8"/>
                                        </p:tgtEl>
                                      </p:cBhvr>
                                    </p:animEffect>
                                  </p:childTnLst>
                                </p:cTn>
                              </p:par>
                            </p:childTnLst>
                          </p:cTn>
                        </p:par>
                        <p:par>
                          <p:cTn id="45" fill="hold">
                            <p:stCondLst>
                              <p:cond delay="5250"/>
                            </p:stCondLst>
                            <p:childTnLst>
                              <p:par>
                                <p:cTn id="46" presetID="22" presetClass="entr" presetSubtype="4"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down)">
                                      <p:cBhvr>
                                        <p:cTn id="48" dur="500"/>
                                        <p:tgtEl>
                                          <p:spTgt spid="17"/>
                                        </p:tgtEl>
                                      </p:cBhvr>
                                    </p:animEffect>
                                  </p:childTnLst>
                                </p:cTn>
                              </p:par>
                            </p:childTnLst>
                          </p:cTn>
                        </p:par>
                        <p:par>
                          <p:cTn id="49" fill="hold">
                            <p:stCondLst>
                              <p:cond delay="5750"/>
                            </p:stCondLst>
                            <p:childTnLst>
                              <p:par>
                                <p:cTn id="50" presetID="22" presetClass="entr" presetSubtype="4" fill="hold" grpId="0" nodeType="after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down)">
                                      <p:cBhvr>
                                        <p:cTn id="52" dur="500"/>
                                        <p:tgtEl>
                                          <p:spTgt spid="11"/>
                                        </p:tgtEl>
                                      </p:cBhvr>
                                    </p:animEffect>
                                  </p:childTnLst>
                                </p:cTn>
                              </p:par>
                            </p:childTnLst>
                          </p:cTn>
                        </p:par>
                        <p:par>
                          <p:cTn id="53" fill="hold">
                            <p:stCondLst>
                              <p:cond delay="6250"/>
                            </p:stCondLst>
                            <p:childTnLst>
                              <p:par>
                                <p:cTn id="54" presetID="22" presetClass="entr" presetSubtype="4" fill="hold" grpId="0" nodeType="afterEffect">
                                  <p:stCondLst>
                                    <p:cond delay="250"/>
                                  </p:stCondLst>
                                  <p:childTnLst>
                                    <p:set>
                                      <p:cBhvr>
                                        <p:cTn id="55" dur="1" fill="hold">
                                          <p:stCondLst>
                                            <p:cond delay="0"/>
                                          </p:stCondLst>
                                        </p:cTn>
                                        <p:tgtEl>
                                          <p:spTgt spid="7"/>
                                        </p:tgtEl>
                                        <p:attrNameLst>
                                          <p:attrName>style.visibility</p:attrName>
                                        </p:attrNameLst>
                                      </p:cBhvr>
                                      <p:to>
                                        <p:strVal val="visible"/>
                                      </p:to>
                                    </p:set>
                                    <p:animEffect transition="in" filter="wipe(down)">
                                      <p:cBhvr>
                                        <p:cTn id="56" dur="500"/>
                                        <p:tgtEl>
                                          <p:spTgt spid="7"/>
                                        </p:tgtEl>
                                      </p:cBhvr>
                                    </p:animEffect>
                                  </p:childTnLst>
                                </p:cTn>
                              </p:par>
                            </p:childTnLst>
                          </p:cTn>
                        </p:par>
                        <p:par>
                          <p:cTn id="57" fill="hold">
                            <p:stCondLst>
                              <p:cond delay="7000"/>
                            </p:stCondLst>
                            <p:childTnLst>
                              <p:par>
                                <p:cTn id="58" presetID="22" presetClass="entr" presetSubtype="4" fill="hold" grpId="0" nodeType="after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wipe(down)">
                                      <p:cBhvr>
                                        <p:cTn id="60" dur="500"/>
                                        <p:tgtEl>
                                          <p:spTgt spid="18"/>
                                        </p:tgtEl>
                                      </p:cBhvr>
                                    </p:animEffect>
                                  </p:childTnLst>
                                </p:cTn>
                              </p:par>
                            </p:childTnLst>
                          </p:cTn>
                        </p:par>
                        <p:par>
                          <p:cTn id="61" fill="hold">
                            <p:stCondLst>
                              <p:cond delay="7500"/>
                            </p:stCondLst>
                            <p:childTnLst>
                              <p:par>
                                <p:cTn id="62" presetID="22" presetClass="entr" presetSubtype="4" fill="hold" grpId="0" nodeType="after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down)">
                                      <p:cBhvr>
                                        <p:cTn id="6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P spid="8" grpId="0" animBg="1"/>
      <p:bldP spid="9" grpId="0" animBg="1"/>
      <p:bldP spid="10" grpId="0" animBg="1"/>
      <p:bldP spid="11" grpId="0" animBg="1"/>
      <p:bldP spid="12" grpId="0" animBg="1"/>
      <p:bldP spid="13" grpId="0" animBg="1"/>
      <p:bldP spid="14" grpId="0"/>
      <p:bldP spid="15" grpId="0"/>
      <p:bldP spid="16" grpId="0"/>
      <p:bldP spid="17" grpId="0" animBg="1"/>
      <p:bldP spid="18" grpId="0" animBg="1"/>
      <p:bldP spid="19"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参考文献（人的担保）</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70</a:t>
            </a:fld>
            <a:endParaRPr kumimoji="1" lang="ja-JP" altLang="en-US"/>
          </a:p>
        </p:txBody>
      </p:sp>
      <p:sp>
        <p:nvSpPr>
          <p:cNvPr id="6" name="コンテンツ プレースホルダー 2"/>
          <p:cNvSpPr txBox="1">
            <a:spLocks/>
          </p:cNvSpPr>
          <p:nvPr/>
        </p:nvSpPr>
        <p:spPr>
          <a:xfrm>
            <a:off x="323850" y="2060575"/>
            <a:ext cx="4752975" cy="4114800"/>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endParaRPr lang="en-US" altLang="ja-JP" sz="1400" dirty="0" smtClean="0"/>
          </a:p>
        </p:txBody>
      </p:sp>
      <p:sp>
        <p:nvSpPr>
          <p:cNvPr id="7" name="コンテンツ プレースホルダー 4"/>
          <p:cNvSpPr txBox="1">
            <a:spLocks/>
          </p:cNvSpPr>
          <p:nvPr/>
        </p:nvSpPr>
        <p:spPr>
          <a:xfrm>
            <a:off x="5014913" y="1988840"/>
            <a:ext cx="3878262" cy="4114800"/>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endParaRPr lang="ja-JP" altLang="en-US" sz="1400" dirty="0" smtClean="0"/>
          </a:p>
        </p:txBody>
      </p:sp>
      <p:sp>
        <p:nvSpPr>
          <p:cNvPr id="8" name="コンテンツ プレースホルダー 3"/>
          <p:cNvSpPr txBox="1">
            <a:spLocks/>
          </p:cNvSpPr>
          <p:nvPr/>
        </p:nvSpPr>
        <p:spPr>
          <a:xfrm>
            <a:off x="4648200" y="1600200"/>
            <a:ext cx="4038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lvl="1"/>
            <a:r>
              <a:rPr lang="zh-TW" altLang="en-US" sz="1800" dirty="0" smtClean="0">
                <a:latin typeface="ＭＳ Ｐゴシック" pitchFamily="50" charset="-128"/>
                <a:ea typeface="ＭＳ Ｐゴシック" pitchFamily="50" charset="-128"/>
              </a:rPr>
              <a:t>中田裕康</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債権総論</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新版</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岩波書店（</a:t>
            </a:r>
            <a:r>
              <a:rPr lang="en-US" altLang="zh-TW" sz="1800" dirty="0" smtClean="0">
                <a:latin typeface="ＭＳ Ｐゴシック" pitchFamily="50" charset="-128"/>
                <a:ea typeface="ＭＳ Ｐゴシック" pitchFamily="50" charset="-128"/>
              </a:rPr>
              <a:t>2011</a:t>
            </a:r>
            <a:r>
              <a:rPr lang="zh-TW" altLang="en-US" sz="1800" dirty="0" smtClean="0">
                <a:latin typeface="ＭＳ Ｐゴシック" pitchFamily="50" charset="-128"/>
                <a:ea typeface="ＭＳ Ｐゴシック" pitchFamily="50" charset="-128"/>
              </a:rPr>
              <a:t>）</a:t>
            </a:r>
            <a:endParaRPr lang="en-US" altLang="ja-JP" sz="1800" dirty="0" smtClean="0">
              <a:latin typeface="ＭＳ Ｐゴシック" pitchFamily="50" charset="-128"/>
              <a:ea typeface="ＭＳ Ｐゴシック" pitchFamily="50" charset="-128"/>
            </a:endParaRPr>
          </a:p>
          <a:p>
            <a:pPr lvl="1"/>
            <a:r>
              <a:rPr lang="ja-JP" altLang="en-US" sz="1800" dirty="0" smtClean="0"/>
              <a:t>潮見佳男</a:t>
            </a:r>
            <a:r>
              <a:rPr lang="en-US" altLang="ja-JP" sz="1800" dirty="0" smtClean="0"/>
              <a:t>『</a:t>
            </a:r>
            <a:r>
              <a:rPr lang="ja-JP" altLang="en-US" sz="1800" dirty="0" smtClean="0"/>
              <a:t>プラクティス民法 債権総論</a:t>
            </a:r>
            <a:r>
              <a:rPr lang="en-US" altLang="ja-JP" sz="1800" dirty="0" smtClean="0"/>
              <a:t>』〔</a:t>
            </a:r>
            <a:r>
              <a:rPr lang="ja-JP" altLang="en-US" sz="1800" dirty="0" smtClean="0"/>
              <a:t>第</a:t>
            </a:r>
            <a:r>
              <a:rPr lang="en-US" altLang="ja-JP" sz="1800" dirty="0" smtClean="0"/>
              <a:t>4</a:t>
            </a:r>
            <a:r>
              <a:rPr lang="ja-JP" altLang="en-US" sz="1800" dirty="0" smtClean="0"/>
              <a:t>版</a:t>
            </a:r>
            <a:r>
              <a:rPr lang="en-US" altLang="ja-JP" sz="1800" dirty="0" smtClean="0"/>
              <a:t>〕</a:t>
            </a:r>
            <a:r>
              <a:rPr lang="ja-JP" altLang="en-US" sz="1800" dirty="0" smtClean="0"/>
              <a:t>信山社</a:t>
            </a:r>
            <a:r>
              <a:rPr lang="en-US" altLang="ja-JP" sz="1800" dirty="0" smtClean="0"/>
              <a:t>(2012)</a:t>
            </a:r>
          </a:p>
          <a:p>
            <a:r>
              <a:rPr lang="ja-JP" altLang="en-US" sz="2000" dirty="0" smtClean="0"/>
              <a:t>コンメンタール</a:t>
            </a:r>
            <a:endParaRPr lang="en-US" altLang="ja-JP" sz="2000" dirty="0" smtClean="0"/>
          </a:p>
          <a:p>
            <a:pPr lvl="1"/>
            <a:r>
              <a:rPr lang="ja-JP" altLang="en-US" sz="1800" dirty="0" smtClean="0"/>
              <a:t>我妻・有泉</a:t>
            </a:r>
            <a:r>
              <a:rPr lang="en-US" altLang="ja-JP" sz="1800" dirty="0" smtClean="0"/>
              <a:t>『</a:t>
            </a:r>
            <a:r>
              <a:rPr lang="ja-JP" altLang="en-US" sz="1800" dirty="0" smtClean="0"/>
              <a:t>コンメンタール民法－総則・物権・債権－</a:t>
            </a:r>
            <a:r>
              <a:rPr lang="en-US" altLang="ja-JP" sz="1800" dirty="0" smtClean="0"/>
              <a:t>』〔</a:t>
            </a:r>
            <a:r>
              <a:rPr lang="ja-JP" altLang="en-US" sz="1800" dirty="0" smtClean="0"/>
              <a:t>第</a:t>
            </a:r>
            <a:r>
              <a:rPr lang="en-US" altLang="ja-JP" sz="1800" dirty="0" smtClean="0"/>
              <a:t>2</a:t>
            </a:r>
            <a:r>
              <a:rPr lang="ja-JP" altLang="en-US" sz="1800" dirty="0" smtClean="0"/>
              <a:t>版</a:t>
            </a:r>
            <a:r>
              <a:rPr lang="en-US" altLang="ja-JP" sz="1800" dirty="0" smtClean="0"/>
              <a:t>〕</a:t>
            </a:r>
            <a:r>
              <a:rPr lang="ja-JP" altLang="en-US" sz="1800" dirty="0" smtClean="0"/>
              <a:t>日本評論社</a:t>
            </a:r>
            <a:r>
              <a:rPr lang="en-US" altLang="ja-JP" sz="1800" dirty="0" smtClean="0"/>
              <a:t>(2008) </a:t>
            </a:r>
          </a:p>
          <a:p>
            <a:pPr lvl="1"/>
            <a:r>
              <a:rPr lang="ja-JP" altLang="en-US" sz="1800" dirty="0" smtClean="0"/>
              <a:t>松岡久和・中田邦博</a:t>
            </a:r>
            <a:r>
              <a:rPr lang="en-US" altLang="ja-JP" sz="1800" dirty="0" smtClean="0"/>
              <a:t>『</a:t>
            </a:r>
            <a:r>
              <a:rPr lang="ja-JP" altLang="en-US" sz="1800" dirty="0" smtClean="0"/>
              <a:t>新・コンメンタール民法（財産法）</a:t>
            </a:r>
            <a:r>
              <a:rPr lang="en-US" altLang="ja-JP" sz="1800" dirty="0" smtClean="0"/>
              <a:t>』</a:t>
            </a:r>
            <a:r>
              <a:rPr lang="ja-JP" altLang="en-US" sz="1800" dirty="0" smtClean="0"/>
              <a:t>日本評論社（</a:t>
            </a:r>
            <a:r>
              <a:rPr lang="en-US" altLang="ja-JP" sz="1800" dirty="0" smtClean="0"/>
              <a:t>2012) </a:t>
            </a:r>
          </a:p>
          <a:p>
            <a:r>
              <a:rPr lang="ja-JP" altLang="en-US" sz="2000" dirty="0" smtClean="0"/>
              <a:t>判例総合研究</a:t>
            </a:r>
            <a:endParaRPr lang="en-US" altLang="ja-JP" sz="2000" dirty="0" smtClean="0"/>
          </a:p>
          <a:p>
            <a:pPr lvl="1"/>
            <a:r>
              <a:rPr lang="ja-JP" altLang="en-US" sz="1800" dirty="0" smtClean="0"/>
              <a:t>平野裕之</a:t>
            </a:r>
            <a:r>
              <a:rPr lang="en-US" altLang="ja-JP" sz="1800" dirty="0" smtClean="0"/>
              <a:t>『</a:t>
            </a:r>
            <a:r>
              <a:rPr lang="ja-JP" altLang="en-US" sz="1800" dirty="0" smtClean="0"/>
              <a:t>保証人保護の判例総合解説</a:t>
            </a:r>
            <a:r>
              <a:rPr lang="en-US" altLang="ja-JP" sz="1800" dirty="0" smtClean="0"/>
              <a:t>』〔</a:t>
            </a:r>
            <a:r>
              <a:rPr lang="ja-JP" altLang="en-US" sz="1800" dirty="0" smtClean="0"/>
              <a:t>第</a:t>
            </a:r>
            <a:r>
              <a:rPr lang="en-US" altLang="ja-JP" sz="1800" dirty="0" smtClean="0"/>
              <a:t>2</a:t>
            </a:r>
            <a:r>
              <a:rPr lang="ja-JP" altLang="en-US" sz="1800" dirty="0" smtClean="0"/>
              <a:t>版</a:t>
            </a:r>
            <a:r>
              <a:rPr lang="en-US" altLang="ja-JP" sz="1800" dirty="0" smtClean="0"/>
              <a:t>〕</a:t>
            </a:r>
            <a:r>
              <a:rPr lang="ja-JP" altLang="en-US" sz="1800" dirty="0" smtClean="0"/>
              <a:t>信山社（</a:t>
            </a:r>
            <a:r>
              <a:rPr lang="en-US" altLang="ja-JP" sz="1800" dirty="0" smtClean="0"/>
              <a:t>2005</a:t>
            </a:r>
            <a:r>
              <a:rPr lang="ja-JP" altLang="en-US" sz="1800" dirty="0" smtClean="0"/>
              <a:t>）</a:t>
            </a:r>
            <a:endParaRPr lang="en-US" altLang="ja-JP" sz="1800" dirty="0"/>
          </a:p>
        </p:txBody>
      </p:sp>
      <p:sp>
        <p:nvSpPr>
          <p:cNvPr id="9" name="コンテンツ プレースホルダー 2"/>
          <p:cNvSpPr txBox="1">
            <a:spLocks/>
          </p:cNvSpPr>
          <p:nvPr/>
        </p:nvSpPr>
        <p:spPr>
          <a:xfrm>
            <a:off x="457200" y="1600200"/>
            <a:ext cx="4038600" cy="4525963"/>
          </a:xfrm>
          <a:prstGeom prst="rect">
            <a:avLst/>
          </a:prstGeom>
        </p:spPr>
        <p:txBody>
          <a:bodyPr>
            <a:normAutofit lnSpcReduction="10000"/>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dirty="0" smtClean="0"/>
              <a:t>現行民法の立法理由</a:t>
            </a:r>
            <a:endParaRPr lang="en-US" altLang="ja-JP" sz="2400" dirty="0" smtClean="0"/>
          </a:p>
          <a:p>
            <a:pPr lvl="1"/>
            <a:r>
              <a:rPr lang="ja-JP" altLang="en-US" sz="1800" dirty="0" smtClean="0"/>
              <a:t>広中俊雄</a:t>
            </a:r>
            <a:r>
              <a:rPr lang="en-US" altLang="ja-JP" sz="1800" dirty="0" smtClean="0"/>
              <a:t>『</a:t>
            </a:r>
            <a:r>
              <a:rPr lang="ja-JP" altLang="en-US" sz="1800" dirty="0" smtClean="0"/>
              <a:t>民法修正案（前三編）の理由書</a:t>
            </a:r>
            <a:r>
              <a:rPr lang="en-US" altLang="ja-JP" sz="1800" dirty="0" smtClean="0"/>
              <a:t>』</a:t>
            </a:r>
            <a:r>
              <a:rPr lang="ja-JP" altLang="en-US" sz="1800" dirty="0" smtClean="0"/>
              <a:t>有斐閣（</a:t>
            </a:r>
            <a:r>
              <a:rPr lang="en-US" altLang="ja-JP" sz="1800" dirty="0" smtClean="0"/>
              <a:t>1987</a:t>
            </a:r>
            <a:r>
              <a:rPr lang="ja-JP" altLang="en-US" sz="1800" dirty="0" smtClean="0"/>
              <a:t>）</a:t>
            </a:r>
            <a:endParaRPr lang="en-US" altLang="ja-JP" sz="1800" dirty="0" smtClean="0"/>
          </a:p>
          <a:p>
            <a:pPr lvl="1"/>
            <a:r>
              <a:rPr lang="ja-JP" altLang="en-US" sz="1800" dirty="0" smtClean="0"/>
              <a:t>法務大臣官房司法法政調査部</a:t>
            </a:r>
            <a:r>
              <a:rPr lang="en-US" altLang="ja-JP" sz="1800" dirty="0" smtClean="0"/>
              <a:t>『</a:t>
            </a:r>
            <a:r>
              <a:rPr lang="ja-JP" altLang="en-US" sz="1800" dirty="0" smtClean="0"/>
              <a:t>法典調査会民法議事速記録</a:t>
            </a:r>
            <a:r>
              <a:rPr lang="en-US" altLang="ja-JP" sz="1800" dirty="0" smtClean="0"/>
              <a:t>3』</a:t>
            </a:r>
            <a:r>
              <a:rPr lang="ja-JP" altLang="en-US" sz="1800" dirty="0" smtClean="0"/>
              <a:t>商事法務研究会（</a:t>
            </a:r>
            <a:r>
              <a:rPr lang="en-US" altLang="ja-JP" sz="1800" dirty="0" smtClean="0"/>
              <a:t>1984</a:t>
            </a:r>
            <a:r>
              <a:rPr lang="ja-JP" altLang="en-US" sz="1800" dirty="0" smtClean="0"/>
              <a:t>）</a:t>
            </a:r>
            <a:endParaRPr lang="en-US" altLang="ja-JP" sz="1800" dirty="0" smtClean="0"/>
          </a:p>
          <a:p>
            <a:r>
              <a:rPr lang="ja-JP" altLang="en-US" sz="2400" dirty="0" smtClean="0"/>
              <a:t>教科書</a:t>
            </a:r>
            <a:endParaRPr lang="en-US" altLang="ja-JP" sz="2400" dirty="0" smtClean="0"/>
          </a:p>
          <a:p>
            <a:pPr lvl="1"/>
            <a:r>
              <a:rPr lang="zh-TW" altLang="en-US" sz="1800" dirty="0" smtClean="0">
                <a:latin typeface="ＭＳ Ｐゴシック" pitchFamily="50" charset="-128"/>
                <a:ea typeface="ＭＳ Ｐゴシック" pitchFamily="50" charset="-128"/>
              </a:rPr>
              <a:t>我妻栄</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新訂債権総論</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民法講義</a:t>
            </a:r>
            <a:r>
              <a:rPr lang="en-US" altLang="zh-TW" sz="1800" dirty="0" smtClean="0">
                <a:latin typeface="ＭＳ Ｐゴシック" pitchFamily="50" charset="-128"/>
                <a:ea typeface="ＭＳ Ｐゴシック" pitchFamily="50" charset="-128"/>
              </a:rPr>
              <a:t>Ⅳ</a:t>
            </a:r>
            <a:r>
              <a:rPr lang="zh-TW" altLang="en-US" sz="1800" dirty="0" smtClean="0">
                <a:latin typeface="ＭＳ Ｐゴシック" pitchFamily="50" charset="-128"/>
                <a:ea typeface="ＭＳ Ｐゴシック" pitchFamily="50" charset="-128"/>
              </a:rPr>
              <a:t>）</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岩波書店</a:t>
            </a:r>
            <a:r>
              <a:rPr lang="en-US" altLang="zh-TW" sz="1800" dirty="0" smtClean="0">
                <a:latin typeface="ＭＳ Ｐゴシック" pitchFamily="50" charset="-128"/>
                <a:ea typeface="ＭＳ Ｐゴシック" pitchFamily="50" charset="-128"/>
              </a:rPr>
              <a:t>(1964</a:t>
            </a:r>
            <a:r>
              <a:rPr lang="zh-TW" altLang="en-US" sz="1800" dirty="0" smtClean="0">
                <a:latin typeface="ＭＳ Ｐゴシック" pitchFamily="50" charset="-128"/>
                <a:ea typeface="ＭＳ Ｐゴシック" pitchFamily="50" charset="-128"/>
              </a:rPr>
              <a:t>）</a:t>
            </a:r>
            <a:endParaRPr lang="en-US" altLang="zh-TW" sz="1800" dirty="0" smtClean="0">
              <a:latin typeface="ＭＳ Ｐゴシック" pitchFamily="50" charset="-128"/>
              <a:ea typeface="ＭＳ Ｐゴシック" pitchFamily="50" charset="-128"/>
            </a:endParaRPr>
          </a:p>
          <a:p>
            <a:pPr lvl="1"/>
            <a:r>
              <a:rPr lang="ja-JP" altLang="en-US" sz="1800" dirty="0" smtClean="0"/>
              <a:t>於保不二雄</a:t>
            </a:r>
            <a:r>
              <a:rPr lang="en-US" altLang="ja-JP" sz="1800" dirty="0" smtClean="0"/>
              <a:t>『</a:t>
            </a:r>
            <a:r>
              <a:rPr lang="ja-JP" altLang="en-US" sz="1800" dirty="0" smtClean="0"/>
              <a:t>債権総論</a:t>
            </a:r>
            <a:r>
              <a:rPr lang="en-US" altLang="ja-JP" sz="1800" dirty="0" smtClean="0"/>
              <a:t>』〔</a:t>
            </a:r>
            <a:r>
              <a:rPr lang="ja-JP" altLang="en-US" sz="1800" dirty="0" smtClean="0"/>
              <a:t>第</a:t>
            </a:r>
            <a:r>
              <a:rPr lang="en-US" altLang="ja-JP" sz="1800" dirty="0" smtClean="0"/>
              <a:t>2</a:t>
            </a:r>
            <a:r>
              <a:rPr lang="ja-JP" altLang="en-US" sz="1800" dirty="0" smtClean="0"/>
              <a:t>版</a:t>
            </a:r>
            <a:r>
              <a:rPr lang="en-US" altLang="ja-JP" sz="1800" dirty="0" smtClean="0"/>
              <a:t>〕</a:t>
            </a:r>
            <a:r>
              <a:rPr lang="ja-JP" altLang="en-US" sz="1800" dirty="0" smtClean="0"/>
              <a:t>有斐閣（</a:t>
            </a:r>
            <a:r>
              <a:rPr lang="en-US" altLang="ja-JP" sz="1800" dirty="0" smtClean="0"/>
              <a:t>1972</a:t>
            </a:r>
            <a:r>
              <a:rPr lang="ja-JP" altLang="en-US" sz="1800" dirty="0" smtClean="0"/>
              <a:t>）</a:t>
            </a:r>
            <a:endParaRPr lang="en-US" altLang="ja-JP" sz="1800" dirty="0" smtClean="0"/>
          </a:p>
          <a:p>
            <a:pPr lvl="1"/>
            <a:r>
              <a:rPr lang="zh-TW" altLang="en-US" sz="1800" dirty="0" smtClean="0">
                <a:latin typeface="ＭＳ Ｐゴシック" pitchFamily="50" charset="-128"/>
                <a:ea typeface="ＭＳ Ｐゴシック" pitchFamily="50" charset="-128"/>
              </a:rPr>
              <a:t>平井宜雄</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債権総論</a:t>
            </a:r>
            <a:r>
              <a:rPr lang="en-US" altLang="zh-TW" sz="1800" dirty="0" smtClean="0">
                <a:latin typeface="ＭＳ Ｐゴシック" pitchFamily="50" charset="-128"/>
                <a:ea typeface="ＭＳ Ｐゴシック" pitchFamily="50" charset="-128"/>
              </a:rPr>
              <a:t>』</a:t>
            </a:r>
            <a:r>
              <a:rPr lang="zh-TW" altLang="en-US" sz="1800" dirty="0" smtClean="0">
                <a:latin typeface="ＭＳ Ｐゴシック" pitchFamily="50" charset="-128"/>
                <a:ea typeface="ＭＳ Ｐゴシック" pitchFamily="50" charset="-128"/>
              </a:rPr>
              <a:t>弘文堂（</a:t>
            </a:r>
            <a:r>
              <a:rPr lang="en-US" altLang="zh-TW" sz="1800" dirty="0" smtClean="0">
                <a:latin typeface="ＭＳ Ｐゴシック" pitchFamily="50" charset="-128"/>
                <a:ea typeface="ＭＳ Ｐゴシック" pitchFamily="50" charset="-128"/>
              </a:rPr>
              <a:t>1994</a:t>
            </a:r>
            <a:r>
              <a:rPr lang="zh-TW" altLang="en-US" sz="1800" dirty="0" smtClean="0">
                <a:latin typeface="ＭＳ Ｐゴシック" pitchFamily="50" charset="-128"/>
                <a:ea typeface="ＭＳ Ｐゴシック" pitchFamily="50" charset="-128"/>
              </a:rPr>
              <a:t>）</a:t>
            </a:r>
            <a:endParaRPr lang="en-US" altLang="zh-TW" sz="1800" dirty="0" smtClean="0">
              <a:latin typeface="ＭＳ Ｐゴシック" pitchFamily="50" charset="-128"/>
              <a:ea typeface="ＭＳ Ｐゴシック" pitchFamily="50" charset="-128"/>
            </a:endParaRPr>
          </a:p>
          <a:p>
            <a:pPr lvl="1"/>
            <a:r>
              <a:rPr lang="ja-JP" altLang="en-US" sz="1800" dirty="0" smtClean="0"/>
              <a:t>加賀山茂</a:t>
            </a:r>
            <a:r>
              <a:rPr lang="en-US" altLang="ja-JP" sz="1800" dirty="0" smtClean="0"/>
              <a:t>『</a:t>
            </a:r>
            <a:r>
              <a:rPr lang="ja-JP" altLang="en-US" sz="1800" dirty="0" smtClean="0"/>
              <a:t>契約法</a:t>
            </a:r>
            <a:r>
              <a:rPr lang="en-US" altLang="ja-JP" sz="1800" dirty="0" smtClean="0"/>
              <a:t>』</a:t>
            </a:r>
            <a:r>
              <a:rPr lang="ja-JP" altLang="en-US" sz="1800" dirty="0" smtClean="0"/>
              <a:t>日本評論社（</a:t>
            </a:r>
            <a:r>
              <a:rPr lang="en-US" altLang="ja-JP" sz="1800" dirty="0" smtClean="0"/>
              <a:t>2007</a:t>
            </a:r>
            <a:r>
              <a:rPr lang="ja-JP" altLang="en-US" sz="1800" dirty="0" smtClean="0"/>
              <a:t>）</a:t>
            </a:r>
            <a:endParaRPr lang="en-US" altLang="zh-TW" sz="1800" dirty="0"/>
          </a:p>
        </p:txBody>
      </p:sp>
    </p:spTree>
    <p:extLst>
      <p:ext uri="{BB962C8B-B14F-4D97-AF65-F5344CB8AC3E}">
        <p14:creationId xmlns:p14="http://schemas.microsoft.com/office/powerpoint/2010/main" val="171991090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民法条文の適用ベスト</a:t>
            </a:r>
            <a:r>
              <a:rPr lang="en-US" altLang="ja-JP" dirty="0"/>
              <a:t>30</a:t>
            </a:r>
            <a:br>
              <a:rPr lang="en-US" altLang="ja-JP" dirty="0"/>
            </a:br>
            <a:r>
              <a:rPr lang="ja-JP" altLang="en-US" sz="4000" dirty="0"/>
              <a:t>（</a:t>
            </a:r>
            <a:r>
              <a:rPr lang="en-US" altLang="ja-JP" sz="4000" dirty="0"/>
              <a:t>1945</a:t>
            </a:r>
            <a:r>
              <a:rPr lang="ja-JP" altLang="en-US" sz="4000" dirty="0"/>
              <a:t>～</a:t>
            </a:r>
            <a:r>
              <a:rPr lang="en-US" altLang="ja-JP" sz="4000" dirty="0"/>
              <a:t>2014</a:t>
            </a:r>
            <a:r>
              <a:rPr lang="ja-JP" altLang="en-US" sz="4000" dirty="0"/>
              <a:t>）（</a:t>
            </a:r>
            <a:r>
              <a:rPr lang="ja-JP" altLang="en-US" sz="3600" dirty="0"/>
              <a:t>全体で</a:t>
            </a:r>
            <a:r>
              <a:rPr lang="en-US" altLang="ja-JP" sz="3600" dirty="0" smtClean="0"/>
              <a:t>39,408</a:t>
            </a:r>
            <a:r>
              <a:rPr lang="ja-JP" altLang="en-US" sz="3600" dirty="0" smtClean="0"/>
              <a:t>件</a:t>
            </a:r>
            <a:r>
              <a:rPr lang="ja-JP" altLang="en-US" sz="4000" dirty="0" smtClean="0"/>
              <a:t>）</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71</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1721119755"/>
              </p:ext>
            </p:extLst>
          </p:nvPr>
        </p:nvGraphicFramePr>
        <p:xfrm>
          <a:off x="971600" y="1628800"/>
          <a:ext cx="7115395" cy="4392487"/>
        </p:xfrm>
        <a:graphic>
          <a:graphicData uri="http://schemas.openxmlformats.org/drawingml/2006/table">
            <a:tbl>
              <a:tblPr>
                <a:tableStyleId>{5C22544A-7EE6-4342-B048-85BDC9FD1C3A}</a:tableStyleId>
              </a:tblPr>
              <a:tblGrid>
                <a:gridCol w="546100"/>
                <a:gridCol w="1906588"/>
                <a:gridCol w="127824"/>
                <a:gridCol w="546100"/>
                <a:gridCol w="1625916"/>
                <a:gridCol w="144016"/>
                <a:gridCol w="617063"/>
                <a:gridCol w="1601788"/>
              </a:tblGrid>
              <a:tr h="399317">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smtClean="0">
                          <a:effectLst/>
                        </a:rPr>
                        <a:t>条文みだし</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smtClean="0">
                          <a:effectLst/>
                        </a:rPr>
                        <a:t>条文みだし</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400" u="none" strike="noStrike" dirty="0">
                          <a:effectLst/>
                        </a:rPr>
                        <a:t>No.</a:t>
                      </a:r>
                      <a:endParaRPr 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400" u="none" strike="noStrike" dirty="0" smtClean="0">
                          <a:effectLst/>
                        </a:rPr>
                        <a:t>条文みだし</a:t>
                      </a:r>
                      <a:endParaRPr lang="ja-JP" altLang="en-US" sz="24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99317">
                <a:tc>
                  <a:txBody>
                    <a:bodyPr/>
                    <a:lstStyle/>
                    <a:p>
                      <a:pPr algn="r" fontAlgn="b"/>
                      <a:r>
                        <a:rPr lang="en-US" altLang="ja-JP" sz="2400" u="none" strike="noStrike" dirty="0">
                          <a:effectLst/>
                        </a:rPr>
                        <a:t>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一般不法行為</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hlinkClick r:id="rId2" action="ppaction://hlinksldjump"/>
                        </a:rPr>
                        <a:t>不当利得</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21</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工作物責任</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rPr>
                        <a:t>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smtClean="0">
                          <a:solidFill>
                            <a:srgbClr val="000000"/>
                          </a:solidFill>
                          <a:effectLst/>
                          <a:latin typeface="ＭＳ Ｐゴシック"/>
                        </a:rPr>
                        <a:t>慰謝料</a:t>
                      </a:r>
                      <a:endParaRPr lang="en-US" altLang="ja-JP" sz="20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契約解除</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22</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消滅時効</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99317">
                <a:tc>
                  <a:txBody>
                    <a:bodyPr/>
                    <a:lstStyle/>
                    <a:p>
                      <a:pPr algn="r" fontAlgn="b"/>
                      <a:r>
                        <a:rPr lang="en-US" altLang="ja-JP" sz="2400" u="none" strike="noStrike" dirty="0">
                          <a:effectLst/>
                        </a:rPr>
                        <a:t>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smtClean="0">
                          <a:solidFill>
                            <a:srgbClr val="000000"/>
                          </a:solidFill>
                          <a:effectLst/>
                          <a:latin typeface="ＭＳ Ｐゴシック"/>
                        </a:rPr>
                        <a:t>過失相殺</a:t>
                      </a:r>
                      <a:endParaRPr lang="en-US" altLang="ja-JP" sz="20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錯誤</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23</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委任・注意</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rPr>
                        <a:t>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smtClean="0">
                          <a:solidFill>
                            <a:srgbClr val="000000"/>
                          </a:solidFill>
                          <a:effectLst/>
                          <a:latin typeface="ＭＳ Ｐゴシック"/>
                        </a:rPr>
                        <a:t>使用者責任</a:t>
                      </a:r>
                      <a:endParaRPr lang="en-US" altLang="ja-JP" sz="20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14</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賃貸借</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24</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売買</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rPr>
                        <a:t>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smtClean="0">
                          <a:solidFill>
                            <a:srgbClr val="000000"/>
                          </a:solidFill>
                          <a:effectLst/>
                          <a:latin typeface="ＭＳ Ｐゴシック"/>
                        </a:rPr>
                        <a:t>債務不履行</a:t>
                      </a:r>
                      <a:endParaRPr lang="en-US" altLang="ja-JP" sz="20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表見代理</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25</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賃・使用貸借</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9317">
                <a:tc>
                  <a:txBody>
                    <a:bodyPr/>
                    <a:lstStyle/>
                    <a:p>
                      <a:pPr algn="r" fontAlgn="b"/>
                      <a:r>
                        <a:rPr lang="en-US" altLang="ja-JP" sz="2400" u="none" strike="noStrike" dirty="0">
                          <a:effectLst/>
                        </a:rPr>
                        <a:t>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smtClean="0">
                          <a:solidFill>
                            <a:srgbClr val="000000"/>
                          </a:solidFill>
                          <a:effectLst/>
                          <a:latin typeface="ＭＳ Ｐゴシック"/>
                        </a:rPr>
                        <a:t>基本原則</a:t>
                      </a:r>
                      <a:endParaRPr lang="en-US" altLang="ja-JP" sz="20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近親者慰謝料</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26</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遺産分割</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r>
              <a:tr h="399317">
                <a:tc>
                  <a:txBody>
                    <a:bodyPr/>
                    <a:lstStyle/>
                    <a:p>
                      <a:pPr algn="r" fontAlgn="b"/>
                      <a:r>
                        <a:rPr lang="en-US" altLang="ja-JP" sz="2400" u="none" strike="noStrike" dirty="0">
                          <a:effectLst/>
                        </a:rPr>
                        <a:t>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smtClean="0">
                          <a:solidFill>
                            <a:srgbClr val="000000"/>
                          </a:solidFill>
                          <a:effectLst/>
                          <a:latin typeface="ＭＳ Ｐゴシック"/>
                          <a:hlinkClick r:id="rId3" action="ppaction://hlinksldjump"/>
                        </a:rPr>
                        <a:t>共同不法行為</a:t>
                      </a:r>
                      <a:endParaRPr lang="en-US" altLang="ja-JP" sz="20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損害賠償範囲</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27</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詐害行為</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99317">
                <a:tc>
                  <a:txBody>
                    <a:bodyPr/>
                    <a:lstStyle/>
                    <a:p>
                      <a:pPr algn="r" fontAlgn="b"/>
                      <a:r>
                        <a:rPr lang="en-US" altLang="ja-JP" sz="2400" u="none" strike="noStrike" dirty="0">
                          <a:effectLst/>
                        </a:rPr>
                        <a:t>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smtClean="0">
                          <a:solidFill>
                            <a:srgbClr val="000000"/>
                          </a:solidFill>
                          <a:effectLst/>
                          <a:latin typeface="ＭＳ Ｐゴシック"/>
                        </a:rPr>
                        <a:t>公序良俗</a:t>
                      </a:r>
                      <a:endParaRPr lang="en-US" altLang="ja-JP" sz="20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18</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名誉毀損</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a:effectLst/>
                        </a:rPr>
                        <a:t>28</a:t>
                      </a:r>
                      <a:endParaRPr lang="en-US" altLang="ja-JP" sz="2400" b="0" i="0" u="none" strike="noStrike">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取得時効</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rPr>
                        <a:t>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smtClean="0">
                          <a:solidFill>
                            <a:srgbClr val="000000"/>
                          </a:solidFill>
                          <a:effectLst/>
                          <a:latin typeface="ＭＳ Ｐゴシック"/>
                        </a:rPr>
                        <a:t>不動産物権変動</a:t>
                      </a:r>
                      <a:endParaRPr lang="en-US" altLang="ja-JP" sz="20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19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準委任</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29</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契約自由</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99317">
                <a:tc>
                  <a:txBody>
                    <a:bodyPr/>
                    <a:lstStyle/>
                    <a:p>
                      <a:pPr algn="r" fontAlgn="b"/>
                      <a:r>
                        <a:rPr lang="en-US" altLang="ja-JP" sz="2400" u="none" strike="noStrike" dirty="0">
                          <a:effectLst/>
                        </a:rPr>
                        <a:t>10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smtClean="0">
                          <a:solidFill>
                            <a:srgbClr val="000000"/>
                          </a:solidFill>
                          <a:effectLst/>
                          <a:latin typeface="ＭＳ Ｐゴシック"/>
                        </a:rPr>
                        <a:t>無断譲渡・転貸</a:t>
                      </a:r>
                      <a:endParaRPr lang="en-US" altLang="ja-JP" sz="2000" b="1" i="0" u="none" strike="noStrike" dirty="0" smtClean="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20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2000" b="1" i="0" u="none" strike="noStrike" dirty="0" smtClean="0">
                          <a:solidFill>
                            <a:srgbClr val="000000"/>
                          </a:solidFill>
                          <a:effectLst/>
                          <a:latin typeface="ＭＳ Ｐゴシック"/>
                        </a:rPr>
                        <a:t>裁判上の離婚</a:t>
                      </a:r>
                      <a:endParaRPr lang="en-US" altLang="ja-JP" sz="20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l" fontAlgn="b"/>
                      <a:endParaRPr lang="ja-JP" altLang="en-US"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2400" u="none" strike="noStrike" dirty="0">
                          <a:effectLst/>
                        </a:rPr>
                        <a:t>30</a:t>
                      </a:r>
                      <a:endParaRPr lang="en-US" altLang="ja-JP" sz="2400" b="0" i="0" u="none" strike="noStrike" dirty="0">
                        <a:solidFill>
                          <a:srgbClr val="000000"/>
                        </a:solidFill>
                        <a:effectLst/>
                        <a:latin typeface="ＭＳ Ｐゴシック"/>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ja-JP" altLang="en-US" sz="1800" b="1" i="0" u="none" strike="noStrike" dirty="0" smtClean="0">
                          <a:solidFill>
                            <a:srgbClr val="000000"/>
                          </a:solidFill>
                          <a:effectLst/>
                          <a:latin typeface="ＭＳ Ｐゴシック"/>
                        </a:rPr>
                        <a:t>債権者代位権</a:t>
                      </a:r>
                      <a:endParaRPr lang="en-US" altLang="ja-JP" sz="1800" b="1" i="0" u="none" strike="noStrike" dirty="0">
                        <a:solidFill>
                          <a:srgbClr val="000000"/>
                        </a:solidFill>
                        <a:effectLst/>
                        <a:latin typeface="ＭＳ Ｐゴシック"/>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Tree>
    <p:extLst>
      <p:ext uri="{BB962C8B-B14F-4D97-AF65-F5344CB8AC3E}">
        <p14:creationId xmlns:p14="http://schemas.microsoft.com/office/powerpoint/2010/main" val="407712806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normAutofit/>
          </a:bodyPr>
          <a:lstStyle/>
          <a:p>
            <a:r>
              <a:rPr kumimoji="1" lang="ja-JP" altLang="en-US" dirty="0" smtClean="0"/>
              <a:t>不当利得の体系</a:t>
            </a:r>
            <a:r>
              <a:rPr kumimoji="1" lang="ja-JP" altLang="en-US" sz="2800" dirty="0" smtClean="0"/>
              <a:t>→</a:t>
            </a:r>
            <a:r>
              <a:rPr kumimoji="1" lang="ja-JP" altLang="en-US" sz="2800" dirty="0" smtClean="0">
                <a:hlinkClick r:id="rId2" action="ppaction://hlinksldjump"/>
              </a:rPr>
              <a:t>債権</a:t>
            </a:r>
            <a:r>
              <a:rPr lang="ja-JP" altLang="en-US" sz="2800" dirty="0" smtClean="0"/>
              <a:t>，</a:t>
            </a:r>
            <a:r>
              <a:rPr lang="ja-JP" altLang="en-US" sz="2800" b="1" dirty="0" smtClean="0">
                <a:latin typeface="Times New Roman" panose="02020603050405020304" pitchFamily="18" charset="0"/>
                <a:cs typeface="Times New Roman" panose="02020603050405020304" pitchFamily="18" charset="0"/>
                <a:hlinkClick r:id="rId3" action="ppaction://hlinksldjump"/>
              </a:rPr>
              <a:t>求償権</a:t>
            </a:r>
            <a:endParaRPr kumimoji="1" lang="ja-JP" altLang="en-US" sz="2800" dirty="0"/>
          </a:p>
        </p:txBody>
      </p:sp>
      <p:sp>
        <p:nvSpPr>
          <p:cNvPr id="7" name="日付プレースホルダー 6"/>
          <p:cNvSpPr>
            <a:spLocks noGrp="1"/>
          </p:cNvSpPr>
          <p:nvPr>
            <p:ph type="dt" sz="half" idx="10"/>
          </p:nvPr>
        </p:nvSpPr>
        <p:spPr/>
        <p:txBody>
          <a:bodyPr/>
          <a:lstStyle/>
          <a:p>
            <a:r>
              <a:rPr kumimoji="1" lang="en-US" altLang="ja-JP" smtClean="0"/>
              <a:t>2014/7/1</a:t>
            </a:r>
            <a:endParaRPr kumimoji="1" lang="ja-JP" altLang="en-US"/>
          </a:p>
        </p:txBody>
      </p:sp>
      <p:sp>
        <p:nvSpPr>
          <p:cNvPr id="8" name="フッター プレースホルダー 7"/>
          <p:cNvSpPr>
            <a:spLocks noGrp="1"/>
          </p:cNvSpPr>
          <p:nvPr>
            <p:ph type="ftr" sz="quarter" idx="11"/>
          </p:nvPr>
        </p:nvSpPr>
        <p:spPr/>
        <p:txBody>
          <a:bodyPr/>
          <a:lstStyle/>
          <a:p>
            <a:r>
              <a:rPr lang="en-US" altLang="ja-JP" smtClean="0"/>
              <a:t>Lecture on Obligation 2014</a:t>
            </a:r>
            <a:endParaRPr lang="ja-JP" altLang="en-US" dirty="0" smtClean="0"/>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72</a:t>
            </a:fld>
            <a:endParaRPr kumimoji="1" lang="ja-JP" altLang="en-US"/>
          </a:p>
        </p:txBody>
      </p:sp>
      <p:graphicFrame>
        <p:nvGraphicFramePr>
          <p:cNvPr id="11" name="図表 10"/>
          <p:cNvGraphicFramePr/>
          <p:nvPr>
            <p:extLst>
              <p:ext uri="{D42A27DB-BD31-4B8C-83A1-F6EECF244321}">
                <p14:modId xmlns:p14="http://schemas.microsoft.com/office/powerpoint/2010/main" val="517998697"/>
              </p:ext>
            </p:extLst>
          </p:nvPr>
        </p:nvGraphicFramePr>
        <p:xfrm>
          <a:off x="827584" y="1556792"/>
          <a:ext cx="7848872" cy="4285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3" name="直線矢印コネクタ 2"/>
          <p:cNvCxnSpPr/>
          <p:nvPr/>
        </p:nvCxnSpPr>
        <p:spPr>
          <a:xfrm>
            <a:off x="5339704" y="2289064"/>
            <a:ext cx="576064" cy="0"/>
          </a:xfrm>
          <a:prstGeom prst="straightConnector1">
            <a:avLst/>
          </a:prstGeom>
          <a:ln w="1905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611560" y="4365104"/>
            <a:ext cx="5256584" cy="1477328"/>
          </a:xfrm>
          <a:prstGeom prst="rect">
            <a:avLst/>
          </a:prstGeom>
          <a:noFill/>
        </p:spPr>
        <p:txBody>
          <a:bodyPr wrap="square" rtlCol="0">
            <a:spAutoFit/>
          </a:bodyPr>
          <a:lstStyle/>
          <a:p>
            <a:r>
              <a:rPr lang="ja-JP" altLang="en-US" b="1" dirty="0"/>
              <a:t>第</a:t>
            </a:r>
            <a:r>
              <a:rPr lang="en-US" altLang="ja-JP" b="1" dirty="0"/>
              <a:t>703</a:t>
            </a:r>
            <a:r>
              <a:rPr lang="ja-JP" altLang="en-US" b="1" dirty="0"/>
              <a:t>条</a:t>
            </a:r>
            <a:r>
              <a:rPr lang="ja-JP" altLang="en-US" dirty="0"/>
              <a:t>（不当利得の返還義務）</a:t>
            </a:r>
            <a:br>
              <a:rPr lang="ja-JP" altLang="en-US" dirty="0"/>
            </a:br>
            <a:r>
              <a:rPr lang="ja-JP" altLang="en-US" b="1" dirty="0">
                <a:solidFill>
                  <a:schemeClr val="tx2"/>
                </a:solidFill>
              </a:rPr>
              <a:t>法律上の原因なく</a:t>
            </a:r>
            <a:r>
              <a:rPr lang="ja-JP" altLang="en-US" dirty="0"/>
              <a:t>他人の財産又は労務によって利益を受け，そのために他人に損失を及ぼした者（以下この章において「受益者」という。）は，その利益の存する限度において，これを返還する義務を負う。</a:t>
            </a:r>
            <a:endParaRPr kumimoji="1" lang="ja-JP" altLang="en-US" dirty="0"/>
          </a:p>
        </p:txBody>
      </p:sp>
    </p:spTree>
    <p:extLst>
      <p:ext uri="{BB962C8B-B14F-4D97-AF65-F5344CB8AC3E}">
        <p14:creationId xmlns:p14="http://schemas.microsoft.com/office/powerpoint/2010/main" val="344737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graphicEl>
                                              <a:dgm id="{44311FB2-103F-443E-9DAE-47FCBF17150C}"/>
                                            </p:graphicEl>
                                          </p:spTgt>
                                        </p:tgtEl>
                                        <p:attrNameLst>
                                          <p:attrName>style.visibility</p:attrName>
                                        </p:attrNameLst>
                                      </p:cBhvr>
                                      <p:to>
                                        <p:strVal val="visible"/>
                                      </p:to>
                                    </p:set>
                                    <p:animEffect transition="in" filter="wipe(left)">
                                      <p:cBhvr>
                                        <p:cTn id="7" dur="500"/>
                                        <p:tgtEl>
                                          <p:spTgt spid="11">
                                            <p:graphicEl>
                                              <a:dgm id="{44311FB2-103F-443E-9DAE-47FCBF17150C}"/>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graphicEl>
                                              <a:dgm id="{F6C10AE0-2371-42D7-BC8C-AF961ADDC60B}"/>
                                            </p:graphicEl>
                                          </p:spTgt>
                                        </p:tgtEl>
                                        <p:attrNameLst>
                                          <p:attrName>style.visibility</p:attrName>
                                        </p:attrNameLst>
                                      </p:cBhvr>
                                      <p:to>
                                        <p:strVal val="visible"/>
                                      </p:to>
                                    </p:set>
                                    <p:animEffect transition="in" filter="wipe(left)">
                                      <p:cBhvr>
                                        <p:cTn id="11" dur="500"/>
                                        <p:tgtEl>
                                          <p:spTgt spid="11">
                                            <p:graphicEl>
                                              <a:dgm id="{F6C10AE0-2371-42D7-BC8C-AF961ADDC60B}"/>
                                            </p:graphicEl>
                                          </p:spTgt>
                                        </p:tgtEl>
                                      </p:cBhvr>
                                    </p:animEffect>
                                  </p:childTnLst>
                                </p:cTn>
                              </p:par>
                              <p:par>
                                <p:cTn id="12" presetID="22" presetClass="entr" presetSubtype="1" fill="hold" grpId="0" nodeType="withEffect">
                                  <p:stCondLst>
                                    <p:cond delay="500"/>
                                  </p:stCondLst>
                                  <p:iterate type="lt">
                                    <p:tmPct val="0"/>
                                  </p:iterate>
                                  <p:childTnLst>
                                    <p:set>
                                      <p:cBhvr>
                                        <p:cTn id="13" dur="1" fill="hold">
                                          <p:stCondLst>
                                            <p:cond delay="0"/>
                                          </p:stCondLst>
                                        </p:cTn>
                                        <p:tgtEl>
                                          <p:spTgt spid="2"/>
                                        </p:tgtEl>
                                        <p:attrNameLst>
                                          <p:attrName>style.visibility</p:attrName>
                                        </p:attrNameLst>
                                      </p:cBhvr>
                                      <p:to>
                                        <p:strVal val="visible"/>
                                      </p:to>
                                    </p:set>
                                    <p:animEffect transition="in" filter="wipe(up)">
                                      <p:cBhvr>
                                        <p:cTn id="14" dur="1000"/>
                                        <p:tgtEl>
                                          <p:spTgt spid="2"/>
                                        </p:tgtEl>
                                      </p:cBhvr>
                                    </p:animEffect>
                                  </p:childTnLst>
                                </p:cTn>
                              </p:par>
                              <p:par>
                                <p:cTn id="15" presetID="22" presetClass="entr" presetSubtype="8" fill="hold" grpId="0" nodeType="withEffect">
                                  <p:stCondLst>
                                    <p:cond delay="1000"/>
                                  </p:stCondLst>
                                  <p:childTnLst>
                                    <p:set>
                                      <p:cBhvr>
                                        <p:cTn id="16" dur="1" fill="hold">
                                          <p:stCondLst>
                                            <p:cond delay="0"/>
                                          </p:stCondLst>
                                        </p:cTn>
                                        <p:tgtEl>
                                          <p:spTgt spid="11">
                                            <p:graphicEl>
                                              <a:dgm id="{7FA65D9C-31B7-431E-BF2B-865A1ADEE56B}"/>
                                            </p:graphicEl>
                                          </p:spTgt>
                                        </p:tgtEl>
                                        <p:attrNameLst>
                                          <p:attrName>style.visibility</p:attrName>
                                        </p:attrNameLst>
                                      </p:cBhvr>
                                      <p:to>
                                        <p:strVal val="visible"/>
                                      </p:to>
                                    </p:set>
                                    <p:animEffect transition="in" filter="wipe(left)">
                                      <p:cBhvr>
                                        <p:cTn id="17" dur="500"/>
                                        <p:tgtEl>
                                          <p:spTgt spid="11">
                                            <p:graphicEl>
                                              <a:dgm id="{7FA65D9C-31B7-431E-BF2B-865A1ADEE56B}"/>
                                            </p:graphicEl>
                                          </p:spTgt>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11">
                                            <p:graphicEl>
                                              <a:dgm id="{6329A0F7-2FF1-4DBE-AD58-650384CFA2D8}"/>
                                            </p:graphicEl>
                                          </p:spTgt>
                                        </p:tgtEl>
                                        <p:attrNameLst>
                                          <p:attrName>style.visibility</p:attrName>
                                        </p:attrNameLst>
                                      </p:cBhvr>
                                      <p:to>
                                        <p:strVal val="visible"/>
                                      </p:to>
                                    </p:set>
                                    <p:animEffect transition="in" filter="wipe(left)">
                                      <p:cBhvr>
                                        <p:cTn id="21" dur="500"/>
                                        <p:tgtEl>
                                          <p:spTgt spid="11">
                                            <p:graphicEl>
                                              <a:dgm id="{6329A0F7-2FF1-4DBE-AD58-650384CFA2D8}"/>
                                            </p:graphicEl>
                                          </p:spTgt>
                                        </p:tgtEl>
                                      </p:cBhvr>
                                    </p:animEffect>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11">
                                            <p:graphicEl>
                                              <a:dgm id="{3B9FBC31-A0D2-4544-BC5A-51DBD4570F7C}"/>
                                            </p:graphicEl>
                                          </p:spTgt>
                                        </p:tgtEl>
                                        <p:attrNameLst>
                                          <p:attrName>style.visibility</p:attrName>
                                        </p:attrNameLst>
                                      </p:cBhvr>
                                      <p:to>
                                        <p:strVal val="visible"/>
                                      </p:to>
                                    </p:set>
                                    <p:animEffect transition="in" filter="wipe(left)">
                                      <p:cBhvr>
                                        <p:cTn id="25" dur="500"/>
                                        <p:tgtEl>
                                          <p:spTgt spid="11">
                                            <p:graphicEl>
                                              <a:dgm id="{3B9FBC31-A0D2-4544-BC5A-51DBD4570F7C}"/>
                                            </p:graphicEl>
                                          </p:spTgt>
                                        </p:tgtEl>
                                      </p:cBhvr>
                                    </p:animEffec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11">
                                            <p:graphicEl>
                                              <a:dgm id="{3835ED6C-0909-4335-9AC4-2BB5D767FC23}"/>
                                            </p:graphicEl>
                                          </p:spTgt>
                                        </p:tgtEl>
                                        <p:attrNameLst>
                                          <p:attrName>style.visibility</p:attrName>
                                        </p:attrNameLst>
                                      </p:cBhvr>
                                      <p:to>
                                        <p:strVal val="visible"/>
                                      </p:to>
                                    </p:set>
                                    <p:animEffect transition="in" filter="wipe(left)">
                                      <p:cBhvr>
                                        <p:cTn id="29" dur="500"/>
                                        <p:tgtEl>
                                          <p:spTgt spid="11">
                                            <p:graphicEl>
                                              <a:dgm id="{3835ED6C-0909-4335-9AC4-2BB5D767FC23}"/>
                                            </p:graphicEl>
                                          </p:spTgt>
                                        </p:tgtEl>
                                      </p:cBhvr>
                                    </p:animEffect>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11">
                                            <p:graphicEl>
                                              <a:dgm id="{AA16DCC0-F2FE-470C-A4AE-63A6D62F5771}"/>
                                            </p:graphicEl>
                                          </p:spTgt>
                                        </p:tgtEl>
                                        <p:attrNameLst>
                                          <p:attrName>style.visibility</p:attrName>
                                        </p:attrNameLst>
                                      </p:cBhvr>
                                      <p:to>
                                        <p:strVal val="visible"/>
                                      </p:to>
                                    </p:set>
                                    <p:animEffect transition="in" filter="wipe(left)">
                                      <p:cBhvr>
                                        <p:cTn id="33" dur="500"/>
                                        <p:tgtEl>
                                          <p:spTgt spid="11">
                                            <p:graphicEl>
                                              <a:dgm id="{AA16DCC0-F2FE-470C-A4AE-63A6D62F5771}"/>
                                            </p:graphicEl>
                                          </p:spTgt>
                                        </p:tgtEl>
                                      </p:cBhvr>
                                    </p:animEffect>
                                  </p:childTnLst>
                                </p:cTn>
                              </p:par>
                            </p:childTnLst>
                          </p:cTn>
                        </p:par>
                        <p:par>
                          <p:cTn id="34" fill="hold">
                            <p:stCondLst>
                              <p:cond delay="4000"/>
                            </p:stCondLst>
                            <p:childTnLst>
                              <p:par>
                                <p:cTn id="35" presetID="22" presetClass="entr" presetSubtype="8" fill="hold" grpId="0" nodeType="afterEffect">
                                  <p:stCondLst>
                                    <p:cond delay="0"/>
                                  </p:stCondLst>
                                  <p:childTnLst>
                                    <p:set>
                                      <p:cBhvr>
                                        <p:cTn id="36" dur="1" fill="hold">
                                          <p:stCondLst>
                                            <p:cond delay="0"/>
                                          </p:stCondLst>
                                        </p:cTn>
                                        <p:tgtEl>
                                          <p:spTgt spid="11">
                                            <p:graphicEl>
                                              <a:dgm id="{E8B56A4C-0B93-46F6-A679-806559C7AA41}"/>
                                            </p:graphicEl>
                                          </p:spTgt>
                                        </p:tgtEl>
                                        <p:attrNameLst>
                                          <p:attrName>style.visibility</p:attrName>
                                        </p:attrNameLst>
                                      </p:cBhvr>
                                      <p:to>
                                        <p:strVal val="visible"/>
                                      </p:to>
                                    </p:set>
                                    <p:animEffect transition="in" filter="wipe(left)">
                                      <p:cBhvr>
                                        <p:cTn id="37" dur="500"/>
                                        <p:tgtEl>
                                          <p:spTgt spid="11">
                                            <p:graphicEl>
                                              <a:dgm id="{E8B56A4C-0B93-46F6-A679-806559C7AA41}"/>
                                            </p:graphicEl>
                                          </p:spTgt>
                                        </p:tgtEl>
                                      </p:cBhvr>
                                    </p:animEffect>
                                  </p:childTnLst>
                                </p:cTn>
                              </p:par>
                            </p:childTnLst>
                          </p:cTn>
                        </p:par>
                        <p:par>
                          <p:cTn id="38" fill="hold">
                            <p:stCondLst>
                              <p:cond delay="4500"/>
                            </p:stCondLst>
                            <p:childTnLst>
                              <p:par>
                                <p:cTn id="39" presetID="22" presetClass="entr" presetSubtype="8" fill="hold" grpId="0" nodeType="afterEffect">
                                  <p:stCondLst>
                                    <p:cond delay="0"/>
                                  </p:stCondLst>
                                  <p:childTnLst>
                                    <p:set>
                                      <p:cBhvr>
                                        <p:cTn id="40" dur="1" fill="hold">
                                          <p:stCondLst>
                                            <p:cond delay="0"/>
                                          </p:stCondLst>
                                        </p:cTn>
                                        <p:tgtEl>
                                          <p:spTgt spid="11">
                                            <p:graphicEl>
                                              <a:dgm id="{B1849CDA-7577-4E08-A230-5302D708DC3C}"/>
                                            </p:graphicEl>
                                          </p:spTgt>
                                        </p:tgtEl>
                                        <p:attrNameLst>
                                          <p:attrName>style.visibility</p:attrName>
                                        </p:attrNameLst>
                                      </p:cBhvr>
                                      <p:to>
                                        <p:strVal val="visible"/>
                                      </p:to>
                                    </p:set>
                                    <p:animEffect transition="in" filter="wipe(left)">
                                      <p:cBhvr>
                                        <p:cTn id="41" dur="500"/>
                                        <p:tgtEl>
                                          <p:spTgt spid="11">
                                            <p:graphicEl>
                                              <a:dgm id="{B1849CDA-7577-4E08-A230-5302D708DC3C}"/>
                                            </p:graphicEl>
                                          </p:spTgt>
                                        </p:tgtEl>
                                      </p:cBhvr>
                                    </p:animEffect>
                                  </p:childTnLst>
                                </p:cTn>
                              </p:par>
                            </p:childTnLst>
                          </p:cTn>
                        </p:par>
                        <p:par>
                          <p:cTn id="42" fill="hold">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11">
                                            <p:graphicEl>
                                              <a:dgm id="{6C294D9F-2FB6-4ABE-A3DF-6AD7B1D2751F}"/>
                                            </p:graphicEl>
                                          </p:spTgt>
                                        </p:tgtEl>
                                        <p:attrNameLst>
                                          <p:attrName>style.visibility</p:attrName>
                                        </p:attrNameLst>
                                      </p:cBhvr>
                                      <p:to>
                                        <p:strVal val="visible"/>
                                      </p:to>
                                    </p:set>
                                    <p:animEffect transition="in" filter="wipe(left)">
                                      <p:cBhvr>
                                        <p:cTn id="45" dur="500"/>
                                        <p:tgtEl>
                                          <p:spTgt spid="11">
                                            <p:graphicEl>
                                              <a:dgm id="{6C294D9F-2FB6-4ABE-A3DF-6AD7B1D2751F}"/>
                                            </p:graphicEl>
                                          </p:spTgt>
                                        </p:tgtEl>
                                      </p:cBhvr>
                                    </p:animEffect>
                                  </p:childTnLst>
                                </p:cTn>
                              </p:par>
                            </p:childTnLst>
                          </p:cTn>
                        </p:par>
                        <p:par>
                          <p:cTn id="46" fill="hold">
                            <p:stCondLst>
                              <p:cond delay="5500"/>
                            </p:stCondLst>
                            <p:childTnLst>
                              <p:par>
                                <p:cTn id="47" presetID="22" presetClass="entr" presetSubtype="8" fill="hold" grpId="0" nodeType="afterEffect">
                                  <p:stCondLst>
                                    <p:cond delay="0"/>
                                  </p:stCondLst>
                                  <p:childTnLst>
                                    <p:set>
                                      <p:cBhvr>
                                        <p:cTn id="48" dur="1" fill="hold">
                                          <p:stCondLst>
                                            <p:cond delay="0"/>
                                          </p:stCondLst>
                                        </p:cTn>
                                        <p:tgtEl>
                                          <p:spTgt spid="11">
                                            <p:graphicEl>
                                              <a:dgm id="{D915BD6D-EF5C-475B-821E-40D963ACF8AB}"/>
                                            </p:graphicEl>
                                          </p:spTgt>
                                        </p:tgtEl>
                                        <p:attrNameLst>
                                          <p:attrName>style.visibility</p:attrName>
                                        </p:attrNameLst>
                                      </p:cBhvr>
                                      <p:to>
                                        <p:strVal val="visible"/>
                                      </p:to>
                                    </p:set>
                                    <p:animEffect transition="in" filter="wipe(left)">
                                      <p:cBhvr>
                                        <p:cTn id="49" dur="500"/>
                                        <p:tgtEl>
                                          <p:spTgt spid="11">
                                            <p:graphicEl>
                                              <a:dgm id="{D915BD6D-EF5C-475B-821E-40D963ACF8AB}"/>
                                            </p:graphicEl>
                                          </p:spTgt>
                                        </p:tgtEl>
                                      </p:cBhvr>
                                    </p:animEffect>
                                  </p:childTnLst>
                                </p:cTn>
                              </p:par>
                            </p:childTnLst>
                          </p:cTn>
                        </p:par>
                        <p:par>
                          <p:cTn id="50" fill="hold">
                            <p:stCondLst>
                              <p:cond delay="6000"/>
                            </p:stCondLst>
                            <p:childTnLst>
                              <p:par>
                                <p:cTn id="51" presetID="22" presetClass="entr" presetSubtype="8" fill="hold" nodeType="afterEffect">
                                  <p:stCondLst>
                                    <p:cond delay="0"/>
                                  </p:stCondLst>
                                  <p:childTnLst>
                                    <p:set>
                                      <p:cBhvr>
                                        <p:cTn id="52" dur="1" fill="hold">
                                          <p:stCondLst>
                                            <p:cond delay="0"/>
                                          </p:stCondLst>
                                        </p:cTn>
                                        <p:tgtEl>
                                          <p:spTgt spid="3"/>
                                        </p:tgtEl>
                                        <p:attrNameLst>
                                          <p:attrName>style.visibility</p:attrName>
                                        </p:attrNameLst>
                                      </p:cBhvr>
                                      <p:to>
                                        <p:strVal val="visible"/>
                                      </p:to>
                                    </p:set>
                                    <p:animEffect transition="in" filter="wipe(left)">
                                      <p:cBhvr>
                                        <p:cTn id="53" dur="500"/>
                                        <p:tgtEl>
                                          <p:spTgt spid="3"/>
                                        </p:tgtEl>
                                      </p:cBhvr>
                                    </p:animEffect>
                                  </p:childTnLst>
                                </p:cTn>
                              </p:par>
                            </p:childTnLst>
                          </p:cTn>
                        </p:par>
                      </p:childTnLst>
                    </p:cTn>
                  </p:par>
                  <p:par>
                    <p:cTn id="54" fill="hold">
                      <p:stCondLst>
                        <p:cond delay="indefinite"/>
                      </p:stCondLst>
                      <p:childTnLst>
                        <p:par>
                          <p:cTn id="55" fill="hold">
                            <p:stCondLst>
                              <p:cond delay="0"/>
                            </p:stCondLst>
                            <p:childTnLst>
                              <p:par>
                                <p:cTn id="56" presetID="15" presetClass="emph" presetSubtype="0" grpId="1" nodeType="clickEffect">
                                  <p:stCondLst>
                                    <p:cond delay="0"/>
                                  </p:stCondLst>
                                  <p:iterate type="lt">
                                    <p:tmAbs val="25"/>
                                  </p:iterate>
                                  <p:childTnLst>
                                    <p:set>
                                      <p:cBhvr override="childStyle">
                                        <p:cTn id="57" dur="indefinite"/>
                                        <p:tgtEl>
                                          <p:spTgt spid="2"/>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2" grpId="0"/>
      <p:bldP spid="2" grpId="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共同不法行為</a:t>
            </a:r>
            <a:r>
              <a:rPr kumimoji="1" lang="ja-JP" altLang="en-US" sz="2800" dirty="0" smtClean="0"/>
              <a:t>→</a:t>
            </a:r>
            <a:r>
              <a:rPr kumimoji="1" lang="ja-JP" altLang="en-US" sz="2800" dirty="0" smtClean="0">
                <a:hlinkClick r:id="rId2" action="ppaction://hlinksldjump"/>
              </a:rPr>
              <a:t>不真正連帯債務</a:t>
            </a:r>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73</a:t>
            </a:fld>
            <a:endParaRPr kumimoji="1" lang="ja-JP" altLang="en-US"/>
          </a:p>
        </p:txBody>
      </p:sp>
      <p:sp>
        <p:nvSpPr>
          <p:cNvPr id="6" name="円/楕円 5"/>
          <p:cNvSpPr/>
          <p:nvPr/>
        </p:nvSpPr>
        <p:spPr>
          <a:xfrm>
            <a:off x="595195" y="1713040"/>
            <a:ext cx="1112851" cy="49182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t>Y</a:t>
            </a:r>
            <a:r>
              <a:rPr kumimoji="1" lang="en-US" altLang="ja-JP" sz="2800" baseline="-25000" dirty="0" smtClean="0"/>
              <a:t>1</a:t>
            </a:r>
            <a:endParaRPr kumimoji="1" lang="ja-JP" altLang="en-US" sz="2800" baseline="-25000" dirty="0"/>
          </a:p>
        </p:txBody>
      </p:sp>
      <p:sp>
        <p:nvSpPr>
          <p:cNvPr id="7" name="円/楕円 6"/>
          <p:cNvSpPr/>
          <p:nvPr/>
        </p:nvSpPr>
        <p:spPr>
          <a:xfrm>
            <a:off x="587731" y="2345032"/>
            <a:ext cx="1112851" cy="49182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t>Y</a:t>
            </a:r>
            <a:r>
              <a:rPr lang="en-US" altLang="ja-JP" sz="2800" baseline="-25000" dirty="0"/>
              <a:t>2</a:t>
            </a:r>
            <a:endParaRPr kumimoji="1" lang="ja-JP" altLang="en-US" sz="2800" baseline="-25000" dirty="0"/>
          </a:p>
        </p:txBody>
      </p:sp>
      <p:sp>
        <p:nvSpPr>
          <p:cNvPr id="8" name="円/楕円 7"/>
          <p:cNvSpPr/>
          <p:nvPr/>
        </p:nvSpPr>
        <p:spPr>
          <a:xfrm>
            <a:off x="607239" y="2996952"/>
            <a:ext cx="1112851" cy="49182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t>Y</a:t>
            </a:r>
            <a:r>
              <a:rPr lang="en-US" altLang="ja-JP" sz="2800" baseline="-25000" dirty="0" smtClean="0"/>
              <a:t>3</a:t>
            </a:r>
            <a:endParaRPr kumimoji="1" lang="ja-JP" altLang="en-US" sz="2800" baseline="-25000" dirty="0"/>
          </a:p>
        </p:txBody>
      </p:sp>
      <p:sp>
        <p:nvSpPr>
          <p:cNvPr id="9" name="角丸四角形 8"/>
          <p:cNvSpPr/>
          <p:nvPr/>
        </p:nvSpPr>
        <p:spPr>
          <a:xfrm>
            <a:off x="3779912" y="1719101"/>
            <a:ext cx="914400" cy="178190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000" dirty="0" smtClean="0"/>
              <a:t>共</a:t>
            </a:r>
            <a:r>
              <a:rPr kumimoji="1" lang="en-US" altLang="ja-JP" sz="2000" dirty="0" smtClean="0"/>
              <a:t/>
            </a:r>
            <a:br>
              <a:rPr kumimoji="1" lang="en-US" altLang="ja-JP" sz="2000" dirty="0" smtClean="0"/>
            </a:br>
            <a:r>
              <a:rPr kumimoji="1" lang="ja-JP" altLang="en-US" sz="2000" dirty="0" smtClean="0"/>
              <a:t>同</a:t>
            </a:r>
            <a:r>
              <a:rPr kumimoji="1" lang="en-US" altLang="ja-JP" sz="2000" dirty="0" smtClean="0"/>
              <a:t/>
            </a:r>
            <a:br>
              <a:rPr kumimoji="1" lang="en-US" altLang="ja-JP" sz="2000" dirty="0" smtClean="0"/>
            </a:br>
            <a:r>
              <a:rPr kumimoji="1" lang="ja-JP" altLang="en-US" sz="2000" dirty="0" smtClean="0"/>
              <a:t>行</a:t>
            </a:r>
            <a:r>
              <a:rPr kumimoji="1" lang="en-US" altLang="ja-JP" sz="2000" dirty="0" smtClean="0"/>
              <a:t/>
            </a:r>
            <a:br>
              <a:rPr kumimoji="1" lang="en-US" altLang="ja-JP" sz="2000" dirty="0" smtClean="0"/>
            </a:br>
            <a:r>
              <a:rPr kumimoji="1" lang="ja-JP" altLang="en-US" sz="2000" dirty="0" smtClean="0"/>
              <a:t>為</a:t>
            </a:r>
            <a:endParaRPr kumimoji="1" lang="ja-JP" altLang="en-US" sz="2000" dirty="0"/>
          </a:p>
        </p:txBody>
      </p:sp>
      <p:cxnSp>
        <p:nvCxnSpPr>
          <p:cNvPr id="10" name="直線矢印コネクタ 9"/>
          <p:cNvCxnSpPr>
            <a:stCxn id="7" idx="6"/>
            <a:endCxn id="9" idx="1"/>
          </p:cNvCxnSpPr>
          <p:nvPr/>
        </p:nvCxnSpPr>
        <p:spPr>
          <a:xfrm>
            <a:off x="1700582" y="2590944"/>
            <a:ext cx="2079330" cy="1911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1" name="直線矢印コネクタ 10"/>
          <p:cNvCxnSpPr>
            <a:stCxn id="6" idx="6"/>
            <a:endCxn id="9" idx="1"/>
          </p:cNvCxnSpPr>
          <p:nvPr/>
        </p:nvCxnSpPr>
        <p:spPr>
          <a:xfrm>
            <a:off x="1708046" y="1958952"/>
            <a:ext cx="2071866" cy="65110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直線矢印コネクタ 11"/>
          <p:cNvCxnSpPr>
            <a:stCxn id="8" idx="6"/>
            <a:endCxn id="9" idx="1"/>
          </p:cNvCxnSpPr>
          <p:nvPr/>
        </p:nvCxnSpPr>
        <p:spPr>
          <a:xfrm flipV="1">
            <a:off x="1720090" y="2610055"/>
            <a:ext cx="2059822" cy="632809"/>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3" name="正方形/長方形 12"/>
          <p:cNvSpPr/>
          <p:nvPr/>
        </p:nvSpPr>
        <p:spPr>
          <a:xfrm>
            <a:off x="6732240" y="1709954"/>
            <a:ext cx="914400" cy="178190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000" b="1" dirty="0" smtClean="0">
                <a:hlinkClick r:id="rId3" action="ppaction://hlinksldjump"/>
              </a:rPr>
              <a:t>不</a:t>
            </a:r>
            <a:r>
              <a:rPr kumimoji="1" lang="en-US" altLang="ja-JP" sz="2000" b="1" dirty="0" smtClean="0">
                <a:hlinkClick r:id="rId3" action="ppaction://hlinksldjump"/>
              </a:rPr>
              <a:t/>
            </a:r>
            <a:br>
              <a:rPr kumimoji="1" lang="en-US" altLang="ja-JP" sz="2000" b="1" dirty="0" smtClean="0">
                <a:hlinkClick r:id="rId3" action="ppaction://hlinksldjump"/>
              </a:rPr>
            </a:br>
            <a:r>
              <a:rPr kumimoji="1" lang="ja-JP" altLang="en-US" sz="2000" b="1" dirty="0" smtClean="0">
                <a:hlinkClick r:id="rId3" action="ppaction://hlinksldjump"/>
              </a:rPr>
              <a:t>真</a:t>
            </a:r>
            <a:r>
              <a:rPr kumimoji="1" lang="en-US" altLang="ja-JP" sz="2000" b="1" dirty="0" smtClean="0">
                <a:hlinkClick r:id="rId3" action="ppaction://hlinksldjump"/>
              </a:rPr>
              <a:t/>
            </a:r>
            <a:br>
              <a:rPr kumimoji="1" lang="en-US" altLang="ja-JP" sz="2000" b="1" dirty="0" smtClean="0">
                <a:hlinkClick r:id="rId3" action="ppaction://hlinksldjump"/>
              </a:rPr>
            </a:br>
            <a:r>
              <a:rPr kumimoji="1" lang="ja-JP" altLang="en-US" sz="2000" b="1" dirty="0" smtClean="0">
                <a:hlinkClick r:id="rId3" action="ppaction://hlinksldjump"/>
              </a:rPr>
              <a:t>正</a:t>
            </a:r>
            <a:r>
              <a:rPr kumimoji="1" lang="en-US" altLang="ja-JP" sz="2000" b="1" dirty="0" smtClean="0">
                <a:hlinkClick r:id="rId3" action="ppaction://hlinksldjump"/>
              </a:rPr>
              <a:t/>
            </a:r>
            <a:br>
              <a:rPr kumimoji="1" lang="en-US" altLang="ja-JP" sz="2000" b="1" dirty="0" smtClean="0">
                <a:hlinkClick r:id="rId3" action="ppaction://hlinksldjump"/>
              </a:rPr>
            </a:br>
            <a:r>
              <a:rPr kumimoji="1" lang="ja-JP" altLang="en-US" sz="2000" b="1" dirty="0" smtClean="0">
                <a:hlinkClick r:id="rId3" action="ppaction://hlinksldjump"/>
              </a:rPr>
              <a:t>連</a:t>
            </a:r>
            <a:r>
              <a:rPr kumimoji="1" lang="en-US" altLang="ja-JP" sz="2000" b="1" dirty="0" smtClean="0">
                <a:hlinkClick r:id="rId3" action="ppaction://hlinksldjump"/>
              </a:rPr>
              <a:t/>
            </a:r>
            <a:br>
              <a:rPr kumimoji="1" lang="en-US" altLang="ja-JP" sz="2000" b="1" dirty="0" smtClean="0">
                <a:hlinkClick r:id="rId3" action="ppaction://hlinksldjump"/>
              </a:rPr>
            </a:br>
            <a:r>
              <a:rPr kumimoji="1" lang="ja-JP" altLang="en-US" sz="2000" b="1" dirty="0" smtClean="0">
                <a:hlinkClick r:id="rId3" action="ppaction://hlinksldjump"/>
              </a:rPr>
              <a:t>帯</a:t>
            </a:r>
            <a:endParaRPr kumimoji="1" lang="ja-JP" altLang="en-US" sz="2000" b="1" dirty="0"/>
          </a:p>
        </p:txBody>
      </p:sp>
      <p:sp>
        <p:nvSpPr>
          <p:cNvPr id="14" name="正方形/長方形 13"/>
          <p:cNvSpPr/>
          <p:nvPr/>
        </p:nvSpPr>
        <p:spPr>
          <a:xfrm>
            <a:off x="7646640" y="1709954"/>
            <a:ext cx="1029816" cy="178190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b="1" dirty="0" smtClean="0"/>
              <a:t>一</a:t>
            </a:r>
            <a:r>
              <a:rPr kumimoji="1" lang="en-US" altLang="ja-JP" sz="2000" b="1" dirty="0" smtClean="0"/>
              <a:t/>
            </a:r>
            <a:br>
              <a:rPr kumimoji="1" lang="en-US" altLang="ja-JP" sz="2000" b="1" dirty="0" smtClean="0"/>
            </a:br>
            <a:r>
              <a:rPr kumimoji="1" lang="ja-JP" altLang="en-US" sz="2000" b="1" dirty="0" smtClean="0"/>
              <a:t>つ</a:t>
            </a:r>
            <a:r>
              <a:rPr kumimoji="1" lang="en-US" altLang="ja-JP" sz="2000" b="1" dirty="0" smtClean="0"/>
              <a:t/>
            </a:r>
            <a:br>
              <a:rPr kumimoji="1" lang="en-US" altLang="ja-JP" sz="2000" b="1" dirty="0" smtClean="0"/>
            </a:br>
            <a:r>
              <a:rPr kumimoji="1" lang="ja-JP" altLang="en-US" sz="2000" b="1" dirty="0" smtClean="0"/>
              <a:t>の</a:t>
            </a:r>
            <a:r>
              <a:rPr kumimoji="1" lang="en-US" altLang="ja-JP" sz="2000" b="1" dirty="0" smtClean="0"/>
              <a:t/>
            </a:r>
            <a:br>
              <a:rPr kumimoji="1" lang="en-US" altLang="ja-JP" sz="2000" b="1" dirty="0" smtClean="0"/>
            </a:br>
            <a:r>
              <a:rPr kumimoji="1" lang="ja-JP" altLang="en-US" sz="2000" b="1" dirty="0" smtClean="0"/>
              <a:t>結</a:t>
            </a:r>
            <a:r>
              <a:rPr kumimoji="1" lang="en-US" altLang="ja-JP" sz="2000" b="1" dirty="0" smtClean="0"/>
              <a:t/>
            </a:r>
            <a:br>
              <a:rPr kumimoji="1" lang="en-US" altLang="ja-JP" sz="2000" b="1" dirty="0" smtClean="0"/>
            </a:br>
            <a:r>
              <a:rPr kumimoji="1" lang="ja-JP" altLang="en-US" sz="2000" b="1" dirty="0" smtClean="0"/>
              <a:t>果</a:t>
            </a:r>
            <a:endParaRPr kumimoji="1" lang="ja-JP" altLang="en-US" sz="2000" b="1" dirty="0"/>
          </a:p>
        </p:txBody>
      </p:sp>
      <p:sp>
        <p:nvSpPr>
          <p:cNvPr id="15" name="円/楕円 14"/>
          <p:cNvSpPr/>
          <p:nvPr/>
        </p:nvSpPr>
        <p:spPr>
          <a:xfrm>
            <a:off x="2267744" y="1844824"/>
            <a:ext cx="914400" cy="1584176"/>
          </a:xfrm>
          <a:prstGeom prst="ellipse">
            <a:avLst/>
          </a:prstGeom>
          <a:noFill/>
          <a:ln w="28575">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rgbClr val="C00000"/>
                </a:solidFill>
              </a:rPr>
              <a:t>関</a:t>
            </a:r>
            <a:r>
              <a:rPr lang="en-US" altLang="ja-JP" sz="2000" b="1" dirty="0" smtClean="0">
                <a:solidFill>
                  <a:srgbClr val="C00000"/>
                </a:solidFill>
              </a:rPr>
              <a:t/>
            </a:r>
            <a:br>
              <a:rPr lang="en-US" altLang="ja-JP" sz="2000" b="1" dirty="0" smtClean="0">
                <a:solidFill>
                  <a:srgbClr val="C00000"/>
                </a:solidFill>
              </a:rPr>
            </a:br>
            <a:r>
              <a:rPr lang="ja-JP" altLang="en-US" sz="2000" b="1" dirty="0" smtClean="0">
                <a:solidFill>
                  <a:srgbClr val="C00000"/>
                </a:solidFill>
              </a:rPr>
              <a:t>連</a:t>
            </a:r>
            <a:r>
              <a:rPr lang="en-US" altLang="ja-JP" sz="2000" b="1" dirty="0" smtClean="0">
                <a:solidFill>
                  <a:srgbClr val="C00000"/>
                </a:solidFill>
              </a:rPr>
              <a:t/>
            </a:r>
            <a:br>
              <a:rPr lang="en-US" altLang="ja-JP" sz="2000" b="1" dirty="0" smtClean="0">
                <a:solidFill>
                  <a:srgbClr val="C00000"/>
                </a:solidFill>
              </a:rPr>
            </a:br>
            <a:r>
              <a:rPr lang="ja-JP" altLang="en-US" sz="2000" b="1" dirty="0" smtClean="0">
                <a:solidFill>
                  <a:srgbClr val="C00000"/>
                </a:solidFill>
              </a:rPr>
              <a:t>共</a:t>
            </a:r>
            <a:r>
              <a:rPr lang="en-US" altLang="ja-JP" sz="2000" b="1" dirty="0" smtClean="0">
                <a:solidFill>
                  <a:srgbClr val="C00000"/>
                </a:solidFill>
              </a:rPr>
              <a:t/>
            </a:r>
            <a:br>
              <a:rPr lang="en-US" altLang="ja-JP" sz="2000" b="1" dirty="0" smtClean="0">
                <a:solidFill>
                  <a:srgbClr val="C00000"/>
                </a:solidFill>
              </a:rPr>
            </a:br>
            <a:r>
              <a:rPr lang="ja-JP" altLang="en-US" sz="2000" b="1" dirty="0" smtClean="0">
                <a:solidFill>
                  <a:srgbClr val="C00000"/>
                </a:solidFill>
              </a:rPr>
              <a:t>同</a:t>
            </a:r>
            <a:endParaRPr kumimoji="1" lang="ja-JP" altLang="en-US" sz="2000" b="1" dirty="0">
              <a:solidFill>
                <a:srgbClr val="C00000"/>
              </a:solidFill>
            </a:endParaRPr>
          </a:p>
        </p:txBody>
      </p:sp>
      <p:sp>
        <p:nvSpPr>
          <p:cNvPr id="16" name="右矢印 15"/>
          <p:cNvSpPr/>
          <p:nvPr/>
        </p:nvSpPr>
        <p:spPr>
          <a:xfrm>
            <a:off x="4694312" y="2239765"/>
            <a:ext cx="2037928" cy="709551"/>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smtClean="0"/>
              <a:t>事実的因果関係</a:t>
            </a:r>
            <a:endParaRPr kumimoji="1" lang="ja-JP" altLang="en-US" b="1" dirty="0"/>
          </a:p>
        </p:txBody>
      </p:sp>
      <p:sp>
        <p:nvSpPr>
          <p:cNvPr id="17" name="正方形/長方形 16"/>
          <p:cNvSpPr/>
          <p:nvPr/>
        </p:nvSpPr>
        <p:spPr>
          <a:xfrm>
            <a:off x="6732240" y="3877267"/>
            <a:ext cx="457200" cy="63250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2400" b="1" dirty="0"/>
              <a:t>Y</a:t>
            </a:r>
            <a:r>
              <a:rPr lang="en-US" altLang="ja-JP" sz="2400" b="1" baseline="-25000" dirty="0"/>
              <a:t>1</a:t>
            </a:r>
            <a:endParaRPr lang="ja-JP" altLang="en-US" sz="2400" b="1" baseline="-25000" dirty="0"/>
          </a:p>
        </p:txBody>
      </p:sp>
      <p:sp>
        <p:nvSpPr>
          <p:cNvPr id="18" name="正方形/長方形 17"/>
          <p:cNvSpPr/>
          <p:nvPr/>
        </p:nvSpPr>
        <p:spPr>
          <a:xfrm>
            <a:off x="7189440" y="3877269"/>
            <a:ext cx="457200" cy="185598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b="1" dirty="0" smtClean="0">
                <a:hlinkClick r:id="rId4" action="ppaction://hlinksldjump"/>
              </a:rPr>
              <a:t>連帯債務</a:t>
            </a:r>
            <a:endParaRPr kumimoji="1" lang="ja-JP" altLang="en-US" sz="2000" b="1" dirty="0"/>
          </a:p>
        </p:txBody>
      </p:sp>
      <p:sp>
        <p:nvSpPr>
          <p:cNvPr id="19" name="正方形/長方形 18"/>
          <p:cNvSpPr/>
          <p:nvPr/>
        </p:nvSpPr>
        <p:spPr>
          <a:xfrm>
            <a:off x="7646640" y="3877269"/>
            <a:ext cx="1029816" cy="185598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b="1" dirty="0" smtClean="0"/>
              <a:t>一</a:t>
            </a:r>
            <a:r>
              <a:rPr kumimoji="1" lang="en-US" altLang="ja-JP" sz="2000" b="1" dirty="0" smtClean="0"/>
              <a:t/>
            </a:r>
            <a:br>
              <a:rPr kumimoji="1" lang="en-US" altLang="ja-JP" sz="2000" b="1" dirty="0" smtClean="0"/>
            </a:br>
            <a:r>
              <a:rPr kumimoji="1" lang="ja-JP" altLang="en-US" sz="2000" b="1" dirty="0" smtClean="0"/>
              <a:t>つ</a:t>
            </a:r>
            <a:r>
              <a:rPr kumimoji="1" lang="en-US" altLang="ja-JP" sz="2000" b="1" dirty="0" smtClean="0"/>
              <a:t/>
            </a:r>
            <a:br>
              <a:rPr kumimoji="1" lang="en-US" altLang="ja-JP" sz="2000" b="1" dirty="0" smtClean="0"/>
            </a:br>
            <a:r>
              <a:rPr kumimoji="1" lang="ja-JP" altLang="en-US" sz="2000" b="1" dirty="0" smtClean="0"/>
              <a:t>の</a:t>
            </a:r>
            <a:r>
              <a:rPr kumimoji="1" lang="en-US" altLang="ja-JP" sz="2000" b="1" dirty="0" smtClean="0"/>
              <a:t/>
            </a:r>
            <a:br>
              <a:rPr kumimoji="1" lang="en-US" altLang="ja-JP" sz="2000" b="1" dirty="0" smtClean="0"/>
            </a:br>
            <a:r>
              <a:rPr kumimoji="1" lang="ja-JP" altLang="en-US" sz="2000" b="1" dirty="0" smtClean="0"/>
              <a:t>結</a:t>
            </a:r>
            <a:r>
              <a:rPr kumimoji="1" lang="en-US" altLang="ja-JP" sz="2000" b="1" dirty="0" smtClean="0"/>
              <a:t/>
            </a:r>
            <a:br>
              <a:rPr kumimoji="1" lang="en-US" altLang="ja-JP" sz="2000" b="1" dirty="0" smtClean="0"/>
            </a:br>
            <a:r>
              <a:rPr kumimoji="1" lang="ja-JP" altLang="en-US" sz="2000" b="1" dirty="0" smtClean="0"/>
              <a:t>果</a:t>
            </a:r>
            <a:endParaRPr kumimoji="1" lang="ja-JP" altLang="en-US" sz="2000" b="1" dirty="0"/>
          </a:p>
        </p:txBody>
      </p:sp>
      <p:sp>
        <p:nvSpPr>
          <p:cNvPr id="20" name="正方形/長方形 19"/>
          <p:cNvSpPr/>
          <p:nvPr/>
        </p:nvSpPr>
        <p:spPr>
          <a:xfrm>
            <a:off x="6725013" y="4509777"/>
            <a:ext cx="457200" cy="6135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2400" b="1" dirty="0"/>
              <a:t>Y</a:t>
            </a:r>
            <a:r>
              <a:rPr lang="en-US" altLang="ja-JP" sz="2400" b="1" baseline="-25000" dirty="0"/>
              <a:t>2</a:t>
            </a:r>
            <a:endParaRPr lang="ja-JP" altLang="en-US" sz="2400" b="1" baseline="-25000" dirty="0"/>
          </a:p>
        </p:txBody>
      </p:sp>
      <p:sp>
        <p:nvSpPr>
          <p:cNvPr id="21" name="正方形/長方形 20"/>
          <p:cNvSpPr/>
          <p:nvPr/>
        </p:nvSpPr>
        <p:spPr>
          <a:xfrm>
            <a:off x="6725013" y="5119051"/>
            <a:ext cx="457200" cy="6135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2400" b="1" dirty="0"/>
              <a:t>Y</a:t>
            </a:r>
            <a:r>
              <a:rPr lang="en-US" altLang="ja-JP" sz="2400" b="1" baseline="-25000" dirty="0"/>
              <a:t>3</a:t>
            </a:r>
            <a:endParaRPr lang="ja-JP" altLang="en-US" sz="2400" b="1" baseline="-25000" dirty="0"/>
          </a:p>
        </p:txBody>
      </p:sp>
      <p:sp>
        <p:nvSpPr>
          <p:cNvPr id="22" name="円/楕円 21"/>
          <p:cNvSpPr/>
          <p:nvPr/>
        </p:nvSpPr>
        <p:spPr>
          <a:xfrm>
            <a:off x="619024" y="3927061"/>
            <a:ext cx="1112851" cy="49182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t>Y</a:t>
            </a:r>
            <a:r>
              <a:rPr kumimoji="1" lang="en-US" altLang="ja-JP" sz="2800" baseline="-25000" dirty="0" smtClean="0"/>
              <a:t>1</a:t>
            </a:r>
            <a:endParaRPr kumimoji="1" lang="ja-JP" altLang="en-US" sz="2800" baseline="-25000" dirty="0"/>
          </a:p>
        </p:txBody>
      </p:sp>
      <p:sp>
        <p:nvSpPr>
          <p:cNvPr id="23" name="円/楕円 22"/>
          <p:cNvSpPr/>
          <p:nvPr/>
        </p:nvSpPr>
        <p:spPr>
          <a:xfrm>
            <a:off x="611560" y="4571285"/>
            <a:ext cx="1112851" cy="49182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t>Y</a:t>
            </a:r>
            <a:r>
              <a:rPr lang="en-US" altLang="ja-JP" sz="2800" baseline="-25000" dirty="0"/>
              <a:t>2</a:t>
            </a:r>
            <a:endParaRPr kumimoji="1" lang="ja-JP" altLang="en-US" sz="2800" baseline="-25000" dirty="0"/>
          </a:p>
        </p:txBody>
      </p:sp>
      <p:sp>
        <p:nvSpPr>
          <p:cNvPr id="24" name="円/楕円 23"/>
          <p:cNvSpPr/>
          <p:nvPr/>
        </p:nvSpPr>
        <p:spPr>
          <a:xfrm>
            <a:off x="631068" y="5241432"/>
            <a:ext cx="1112851" cy="49182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t>Y</a:t>
            </a:r>
            <a:r>
              <a:rPr lang="en-US" altLang="ja-JP" sz="2800" baseline="-25000" dirty="0" smtClean="0"/>
              <a:t>3</a:t>
            </a:r>
            <a:endParaRPr kumimoji="1" lang="ja-JP" altLang="en-US" sz="2800" baseline="-25000" dirty="0"/>
          </a:p>
        </p:txBody>
      </p:sp>
      <p:sp>
        <p:nvSpPr>
          <p:cNvPr id="25" name="右矢印 24"/>
          <p:cNvSpPr/>
          <p:nvPr/>
        </p:nvSpPr>
        <p:spPr>
          <a:xfrm>
            <a:off x="1731875" y="3876175"/>
            <a:ext cx="4993138" cy="58640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smtClean="0"/>
              <a:t>部分的因果関係（相当因果関係）</a:t>
            </a:r>
            <a:endParaRPr kumimoji="1" lang="ja-JP" altLang="en-US" b="1" dirty="0"/>
          </a:p>
        </p:txBody>
      </p:sp>
      <p:sp>
        <p:nvSpPr>
          <p:cNvPr id="26" name="右矢印 25"/>
          <p:cNvSpPr/>
          <p:nvPr/>
        </p:nvSpPr>
        <p:spPr>
          <a:xfrm>
            <a:off x="1726489" y="4527591"/>
            <a:ext cx="4993138" cy="58640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smtClean="0"/>
              <a:t>部分的因果関係（相当因果関係）</a:t>
            </a:r>
            <a:endParaRPr kumimoji="1" lang="ja-JP" altLang="en-US" b="1" dirty="0"/>
          </a:p>
        </p:txBody>
      </p:sp>
      <p:sp>
        <p:nvSpPr>
          <p:cNvPr id="27" name="右矢印 26"/>
          <p:cNvSpPr/>
          <p:nvPr/>
        </p:nvSpPr>
        <p:spPr>
          <a:xfrm>
            <a:off x="1726489" y="5199967"/>
            <a:ext cx="4993138" cy="58640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smtClean="0"/>
              <a:t>部分的因果関係（相当因果関係）</a:t>
            </a:r>
            <a:endParaRPr kumimoji="1" lang="ja-JP" altLang="en-US" b="1" dirty="0"/>
          </a:p>
        </p:txBody>
      </p:sp>
    </p:spTree>
    <p:extLst>
      <p:ext uri="{BB962C8B-B14F-4D97-AF65-F5344CB8AC3E}">
        <p14:creationId xmlns:p14="http://schemas.microsoft.com/office/powerpoint/2010/main" val="98241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left)">
                                      <p:cBhvr>
                                        <p:cTn id="39" dur="500"/>
                                        <p:tgtEl>
                                          <p:spTgt spid="16"/>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left)">
                                      <p:cBhvr>
                                        <p:cTn id="43" dur="500"/>
                                        <p:tgtEl>
                                          <p:spTgt spid="13"/>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left)">
                                      <p:cBhvr>
                                        <p:cTn id="52" dur="500"/>
                                        <p:tgtEl>
                                          <p:spTgt spid="22"/>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wipe(left)">
                                      <p:cBhvr>
                                        <p:cTn id="56" dur="500"/>
                                        <p:tgtEl>
                                          <p:spTgt spid="25"/>
                                        </p:tgtEl>
                                      </p:cBhvr>
                                    </p:animEffect>
                                  </p:childTnLst>
                                </p:cTn>
                              </p:par>
                            </p:childTnLst>
                          </p:cTn>
                        </p:par>
                        <p:par>
                          <p:cTn id="57" fill="hold">
                            <p:stCondLst>
                              <p:cond delay="1000"/>
                            </p:stCondLst>
                            <p:childTnLst>
                              <p:par>
                                <p:cTn id="58" presetID="22" presetClass="entr" presetSubtype="8" fill="hold" grpId="0" nodeType="after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wipe(left)">
                                      <p:cBhvr>
                                        <p:cTn id="60" dur="500"/>
                                        <p:tgtEl>
                                          <p:spTgt spid="17"/>
                                        </p:tgtEl>
                                      </p:cBhvr>
                                    </p:animEffect>
                                  </p:childTnLst>
                                </p:cTn>
                              </p:par>
                            </p:childTnLst>
                          </p:cTn>
                        </p:par>
                        <p:par>
                          <p:cTn id="61" fill="hold">
                            <p:stCondLst>
                              <p:cond delay="1500"/>
                            </p:stCondLst>
                            <p:childTnLst>
                              <p:par>
                                <p:cTn id="62" presetID="22" presetClass="entr" presetSubtype="8" fill="hold" grpId="0" nodeType="after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wipe(left)">
                                      <p:cBhvr>
                                        <p:cTn id="64" dur="500"/>
                                        <p:tgtEl>
                                          <p:spTgt spid="23"/>
                                        </p:tgtEl>
                                      </p:cBhvr>
                                    </p:animEffect>
                                  </p:childTnLst>
                                </p:cTn>
                              </p:par>
                            </p:childTnLst>
                          </p:cTn>
                        </p:par>
                        <p:par>
                          <p:cTn id="65" fill="hold">
                            <p:stCondLst>
                              <p:cond delay="2000"/>
                            </p:stCondLst>
                            <p:childTnLst>
                              <p:par>
                                <p:cTn id="66" presetID="22" presetClass="entr" presetSubtype="8" fill="hold" grpId="0" nodeType="after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wipe(left)">
                                      <p:cBhvr>
                                        <p:cTn id="68" dur="500"/>
                                        <p:tgtEl>
                                          <p:spTgt spid="26"/>
                                        </p:tgtEl>
                                      </p:cBhvr>
                                    </p:animEffect>
                                  </p:childTnLst>
                                </p:cTn>
                              </p:par>
                            </p:childTnLst>
                          </p:cTn>
                        </p:par>
                        <p:par>
                          <p:cTn id="69" fill="hold">
                            <p:stCondLst>
                              <p:cond delay="2500"/>
                            </p:stCondLst>
                            <p:childTnLst>
                              <p:par>
                                <p:cTn id="70" presetID="22" presetClass="entr" presetSubtype="8"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wipe(left)">
                                      <p:cBhvr>
                                        <p:cTn id="72" dur="500"/>
                                        <p:tgtEl>
                                          <p:spTgt spid="20"/>
                                        </p:tgtEl>
                                      </p:cBhvr>
                                    </p:animEffect>
                                  </p:childTnLst>
                                </p:cTn>
                              </p:par>
                            </p:childTnLst>
                          </p:cTn>
                        </p:par>
                        <p:par>
                          <p:cTn id="73" fill="hold">
                            <p:stCondLst>
                              <p:cond delay="3000"/>
                            </p:stCondLst>
                            <p:childTnLst>
                              <p:par>
                                <p:cTn id="74" presetID="22" presetClass="entr" presetSubtype="8" fill="hold" grpId="0" nodeType="after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wipe(left)">
                                      <p:cBhvr>
                                        <p:cTn id="76" dur="500"/>
                                        <p:tgtEl>
                                          <p:spTgt spid="24"/>
                                        </p:tgtEl>
                                      </p:cBhvr>
                                    </p:animEffect>
                                  </p:childTnLst>
                                </p:cTn>
                              </p:par>
                            </p:childTnLst>
                          </p:cTn>
                        </p:par>
                        <p:par>
                          <p:cTn id="77" fill="hold">
                            <p:stCondLst>
                              <p:cond delay="3500"/>
                            </p:stCondLst>
                            <p:childTnLst>
                              <p:par>
                                <p:cTn id="78" presetID="22" presetClass="entr" presetSubtype="8" fill="hold" grpId="0" nodeType="afterEffect">
                                  <p:stCondLst>
                                    <p:cond delay="0"/>
                                  </p:stCondLst>
                                  <p:childTnLst>
                                    <p:set>
                                      <p:cBhvr>
                                        <p:cTn id="79" dur="1" fill="hold">
                                          <p:stCondLst>
                                            <p:cond delay="0"/>
                                          </p:stCondLst>
                                        </p:cTn>
                                        <p:tgtEl>
                                          <p:spTgt spid="27"/>
                                        </p:tgtEl>
                                        <p:attrNameLst>
                                          <p:attrName>style.visibility</p:attrName>
                                        </p:attrNameLst>
                                      </p:cBhvr>
                                      <p:to>
                                        <p:strVal val="visible"/>
                                      </p:to>
                                    </p:set>
                                    <p:animEffect transition="in" filter="wipe(left)">
                                      <p:cBhvr>
                                        <p:cTn id="80" dur="500"/>
                                        <p:tgtEl>
                                          <p:spTgt spid="27"/>
                                        </p:tgtEl>
                                      </p:cBhvr>
                                    </p:animEffect>
                                  </p:childTnLst>
                                </p:cTn>
                              </p:par>
                            </p:childTnLst>
                          </p:cTn>
                        </p:par>
                        <p:par>
                          <p:cTn id="81" fill="hold">
                            <p:stCondLst>
                              <p:cond delay="4000"/>
                            </p:stCondLst>
                            <p:childTnLst>
                              <p:par>
                                <p:cTn id="82" presetID="22" presetClass="entr" presetSubtype="8" fill="hold" grpId="0" nodeType="after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wipe(left)">
                                      <p:cBhvr>
                                        <p:cTn id="84" dur="500"/>
                                        <p:tgtEl>
                                          <p:spTgt spid="21"/>
                                        </p:tgtEl>
                                      </p:cBhvr>
                                    </p:animEffect>
                                  </p:childTnLst>
                                </p:cTn>
                              </p:par>
                            </p:childTnLst>
                          </p:cTn>
                        </p:par>
                        <p:par>
                          <p:cTn id="85" fill="hold">
                            <p:stCondLst>
                              <p:cond delay="4500"/>
                            </p:stCondLst>
                            <p:childTnLst>
                              <p:par>
                                <p:cTn id="86" presetID="22" presetClass="entr" presetSubtype="8" fill="hold" grpId="0" nodeType="afterEffect">
                                  <p:stCondLst>
                                    <p:cond delay="0"/>
                                  </p:stCondLst>
                                  <p:childTnLst>
                                    <p:set>
                                      <p:cBhvr>
                                        <p:cTn id="87" dur="1" fill="hold">
                                          <p:stCondLst>
                                            <p:cond delay="0"/>
                                          </p:stCondLst>
                                        </p:cTn>
                                        <p:tgtEl>
                                          <p:spTgt spid="18"/>
                                        </p:tgtEl>
                                        <p:attrNameLst>
                                          <p:attrName>style.visibility</p:attrName>
                                        </p:attrNameLst>
                                      </p:cBhvr>
                                      <p:to>
                                        <p:strVal val="visible"/>
                                      </p:to>
                                    </p:set>
                                    <p:animEffect transition="in" filter="wipe(left)">
                                      <p:cBhvr>
                                        <p:cTn id="88" dur="500"/>
                                        <p:tgtEl>
                                          <p:spTgt spid="18"/>
                                        </p:tgtEl>
                                      </p:cBhvr>
                                    </p:animEffect>
                                  </p:childTnLst>
                                </p:cTn>
                              </p:par>
                            </p:childTnLst>
                          </p:cTn>
                        </p:par>
                        <p:par>
                          <p:cTn id="89" fill="hold">
                            <p:stCondLst>
                              <p:cond delay="5000"/>
                            </p:stCondLst>
                            <p:childTnLst>
                              <p:par>
                                <p:cTn id="90" presetID="22" presetClass="entr" presetSubtype="8" fill="hold" grpId="0" nodeType="after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wipe(left)">
                                      <p:cBhvr>
                                        <p:cTn id="9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457200" y="274638"/>
            <a:ext cx="8229600" cy="994122"/>
          </a:xfrm>
        </p:spPr>
        <p:txBody>
          <a:bodyPr/>
          <a:lstStyle/>
          <a:p>
            <a:r>
              <a:rPr kumimoji="1" lang="ja-JP" altLang="en-US" dirty="0" smtClean="0"/>
              <a:t>活用すべき文献</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74</a:t>
            </a:fld>
            <a:endParaRPr kumimoji="1" lang="ja-JP" altLang="en-US"/>
          </a:p>
        </p:txBody>
      </p:sp>
      <p:sp>
        <p:nvSpPr>
          <p:cNvPr id="6" name="タイトル 2"/>
          <p:cNvSpPr txBox="1">
            <a:spLocks/>
          </p:cNvSpPr>
          <p:nvPr/>
        </p:nvSpPr>
        <p:spPr bwMode="auto">
          <a:xfrm>
            <a:off x="611188" y="7389813"/>
            <a:ext cx="7772400"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ja-JP" altLang="en-US" sz="6000" dirty="0" smtClean="0">
                <a:solidFill>
                  <a:schemeClr val="tx2"/>
                </a:solidFill>
              </a:rPr>
              <a:t>債権総論</a:t>
            </a:r>
            <a:r>
              <a:rPr lang="en-US" altLang="ja-JP" sz="6000" dirty="0" smtClean="0">
                <a:solidFill>
                  <a:schemeClr val="tx2"/>
                </a:solidFill>
              </a:rPr>
              <a:t>1</a:t>
            </a:r>
            <a:r>
              <a:rPr lang="ja-JP" altLang="en-US" sz="6000" dirty="0">
                <a:solidFill>
                  <a:schemeClr val="tx2"/>
                </a:solidFill>
              </a:rPr>
              <a:t> </a:t>
            </a:r>
            <a:r>
              <a:rPr lang="ja-JP" altLang="en-US" sz="6000" dirty="0" smtClean="0">
                <a:solidFill>
                  <a:schemeClr val="tx2"/>
                </a:solidFill>
              </a:rPr>
              <a:t>第</a:t>
            </a:r>
            <a:r>
              <a:rPr lang="en-US" altLang="ja-JP" sz="6000" dirty="0" smtClean="0">
                <a:solidFill>
                  <a:schemeClr val="tx2"/>
                </a:solidFill>
              </a:rPr>
              <a:t>14</a:t>
            </a:r>
            <a:r>
              <a:rPr lang="ja-JP" altLang="en-US" sz="6000" dirty="0" smtClean="0">
                <a:solidFill>
                  <a:schemeClr val="tx2"/>
                </a:solidFill>
              </a:rPr>
              <a:t>回</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r>
              <a:rPr lang="en-US" altLang="ja-JP" sz="3200" dirty="0" smtClean="0">
                <a:solidFill>
                  <a:schemeClr val="tx2"/>
                </a:solidFill>
              </a:rPr>
              <a:t>2014</a:t>
            </a:r>
            <a:r>
              <a:rPr lang="ja-JP" altLang="en-US" sz="3200" dirty="0" smtClean="0">
                <a:solidFill>
                  <a:schemeClr val="tx2"/>
                </a:solidFill>
              </a:rPr>
              <a:t>年</a:t>
            </a:r>
            <a:r>
              <a:rPr lang="en-US" altLang="ja-JP" sz="3200" dirty="0" smtClean="0">
                <a:solidFill>
                  <a:schemeClr val="tx2"/>
                </a:solidFill>
              </a:rPr>
              <a:t>7</a:t>
            </a:r>
            <a:r>
              <a:rPr lang="ja-JP" altLang="en-US" sz="3200" dirty="0" smtClean="0">
                <a:solidFill>
                  <a:schemeClr val="tx2"/>
                </a:solidFill>
              </a:rPr>
              <a:t>月</a:t>
            </a:r>
            <a:r>
              <a:rPr lang="en-US" altLang="ja-JP" sz="3200" dirty="0" smtClean="0">
                <a:solidFill>
                  <a:schemeClr val="tx2"/>
                </a:solidFill>
              </a:rPr>
              <a:t>8</a:t>
            </a:r>
            <a:r>
              <a:rPr lang="ja-JP" altLang="en-US" sz="3200" dirty="0" smtClean="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明治学院</a:t>
            </a:r>
            <a:r>
              <a:rPr lang="ja-JP" altLang="en-US" sz="3200" dirty="0" smtClean="0">
                <a:solidFill>
                  <a:schemeClr val="tx2"/>
                </a:solidFill>
              </a:rPr>
              <a:t>大学法学部教授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3600" dirty="0" smtClean="0">
                <a:solidFill>
                  <a:schemeClr val="tx2"/>
                </a:solidFill>
              </a:rPr>
              <a:t>さあ，定期試験の準備を始めましょう。</a:t>
            </a:r>
            <a:r>
              <a:rPr lang="en-US" altLang="ja-JP" sz="3600" dirty="0">
                <a:solidFill>
                  <a:schemeClr val="tx2"/>
                </a:solidFill>
              </a:rPr>
              <a:t/>
            </a:r>
            <a:br>
              <a:rPr lang="en-US" altLang="ja-JP" sz="3600" dirty="0">
                <a:solidFill>
                  <a:schemeClr val="tx2"/>
                </a:solidFill>
              </a:rPr>
            </a:br>
            <a:r>
              <a:rPr lang="en-US" altLang="ja-JP" sz="4400" dirty="0">
                <a:solidFill>
                  <a:schemeClr val="tx2"/>
                </a:solidFill>
              </a:rPr>
              <a:t/>
            </a:r>
            <a:br>
              <a:rPr lang="en-US" altLang="ja-JP" sz="4400" dirty="0">
                <a:solidFill>
                  <a:schemeClr val="tx2"/>
                </a:solidFill>
              </a:rPr>
            </a:br>
            <a:endParaRPr lang="ja-JP" altLang="en-US" sz="4400" dirty="0">
              <a:solidFill>
                <a:schemeClr val="tx2"/>
              </a:solidFill>
            </a:endParaRPr>
          </a:p>
        </p:txBody>
      </p:sp>
      <p:sp>
        <p:nvSpPr>
          <p:cNvPr id="7" name="コンテンツ プレースホルダー 6"/>
          <p:cNvSpPr txBox="1">
            <a:spLocks/>
          </p:cNvSpPr>
          <p:nvPr/>
        </p:nvSpPr>
        <p:spPr>
          <a:xfrm>
            <a:off x="457200" y="1268760"/>
            <a:ext cx="8229600" cy="4813995"/>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800" dirty="0" smtClean="0"/>
              <a:t>民法の入門書（</a:t>
            </a:r>
            <a:r>
              <a:rPr lang="en-US" altLang="ja-JP" sz="1800" dirty="0" smtClean="0"/>
              <a:t>DVD</a:t>
            </a:r>
            <a:r>
              <a:rPr lang="ja-JP" altLang="en-US" sz="1800" dirty="0" smtClean="0"/>
              <a:t>付）</a:t>
            </a:r>
            <a:endParaRPr lang="en-US" altLang="ja-JP" sz="1800" dirty="0" smtClean="0"/>
          </a:p>
          <a:p>
            <a:pPr lvl="1"/>
            <a:r>
              <a:rPr lang="ja-JP" altLang="en-US" sz="1600" dirty="0" smtClean="0"/>
              <a:t>加賀山茂</a:t>
            </a:r>
            <a:r>
              <a:rPr lang="en-US" altLang="ja-JP" sz="1600" dirty="0" smtClean="0"/>
              <a:t>『</a:t>
            </a:r>
            <a:r>
              <a:rPr lang="ja-JP" altLang="en-US" sz="1600" dirty="0" smtClean="0"/>
              <a:t>民法入門・担保法革命</a:t>
            </a:r>
            <a:r>
              <a:rPr lang="en-US" altLang="ja-JP" sz="1600" dirty="0" smtClean="0"/>
              <a:t>』</a:t>
            </a:r>
            <a:r>
              <a:rPr lang="ja-JP" altLang="en-US" sz="1600" dirty="0" smtClean="0"/>
              <a:t>信山社（</a:t>
            </a:r>
            <a:r>
              <a:rPr lang="en-US" altLang="ja-JP" sz="1600" dirty="0" smtClean="0"/>
              <a:t>2013</a:t>
            </a:r>
            <a:r>
              <a:rPr lang="ja-JP" altLang="en-US" sz="1600" dirty="0" smtClean="0"/>
              <a:t>）</a:t>
            </a:r>
          </a:p>
          <a:p>
            <a:r>
              <a:rPr lang="ja-JP" altLang="en-US" sz="1800" dirty="0" smtClean="0"/>
              <a:t>民法（財産法）全体を理解する上での助</a:t>
            </a:r>
            <a:r>
              <a:rPr lang="ja-JP" altLang="en-US" sz="1800" dirty="0" err="1" smtClean="0"/>
              <a:t>っ</a:t>
            </a:r>
            <a:r>
              <a:rPr lang="ja-JP" altLang="en-US" sz="1800" dirty="0" smtClean="0"/>
              <a:t>人</a:t>
            </a:r>
            <a:endParaRPr lang="en-US" altLang="ja-JP" sz="1800" dirty="0" smtClean="0"/>
          </a:p>
          <a:p>
            <a:pPr lvl="1"/>
            <a:r>
              <a:rPr lang="ja-JP" altLang="en-US" sz="1600" dirty="0" smtClean="0"/>
              <a:t>我妻栄</a:t>
            </a:r>
            <a:r>
              <a:rPr lang="en-US" altLang="ja-JP" sz="1600" dirty="0" smtClean="0"/>
              <a:t>=</a:t>
            </a:r>
            <a:r>
              <a:rPr lang="ja-JP" altLang="en-US" sz="1600" dirty="0" smtClean="0"/>
              <a:t>有泉亨</a:t>
            </a:r>
            <a:r>
              <a:rPr lang="en-US" altLang="ja-JP" sz="1600" dirty="0" smtClean="0"/>
              <a:t>『</a:t>
            </a:r>
            <a:r>
              <a:rPr lang="ja-JP" altLang="en-US" sz="1600" dirty="0" smtClean="0"/>
              <a:t>コンメンタール民法</a:t>
            </a:r>
            <a:r>
              <a:rPr lang="en-US" altLang="ja-JP" sz="1600" dirty="0" smtClean="0"/>
              <a:t>』〔</a:t>
            </a:r>
            <a:r>
              <a:rPr lang="ja-JP" altLang="en-US" sz="1600" dirty="0" smtClean="0"/>
              <a:t>第</a:t>
            </a:r>
            <a:r>
              <a:rPr lang="en-US" altLang="ja-JP" sz="1600" dirty="0" smtClean="0"/>
              <a:t>3</a:t>
            </a:r>
            <a:r>
              <a:rPr lang="ja-JP" altLang="en-US" sz="1600" dirty="0" smtClean="0"/>
              <a:t>版</a:t>
            </a:r>
            <a:r>
              <a:rPr lang="en-US" altLang="ja-JP" sz="1600" dirty="0" smtClean="0"/>
              <a:t>〕</a:t>
            </a:r>
            <a:r>
              <a:rPr lang="ja-JP" altLang="en-US" sz="1600" dirty="0" smtClean="0"/>
              <a:t>日本評論社（</a:t>
            </a:r>
            <a:r>
              <a:rPr lang="en-US" altLang="ja-JP" sz="1600" dirty="0" smtClean="0"/>
              <a:t>2013</a:t>
            </a:r>
            <a:r>
              <a:rPr lang="ja-JP" altLang="en-US" sz="1600" dirty="0" smtClean="0"/>
              <a:t>）</a:t>
            </a:r>
            <a:endParaRPr lang="en-US" altLang="ja-JP" sz="1600" dirty="0" smtClean="0"/>
          </a:p>
          <a:p>
            <a:pPr lvl="1"/>
            <a:r>
              <a:rPr lang="ja-JP" altLang="en-US" sz="1600" dirty="0" smtClean="0"/>
              <a:t>金子</a:t>
            </a:r>
            <a:r>
              <a:rPr lang="en-US" altLang="ja-JP" sz="1600" dirty="0" smtClean="0"/>
              <a:t>=</a:t>
            </a:r>
            <a:r>
              <a:rPr lang="ja-JP" altLang="en-US" sz="1600" dirty="0" smtClean="0"/>
              <a:t>新堂</a:t>
            </a:r>
            <a:r>
              <a:rPr lang="en-US" altLang="ja-JP" sz="1600" dirty="0" smtClean="0"/>
              <a:t>=</a:t>
            </a:r>
            <a:r>
              <a:rPr lang="ja-JP" altLang="en-US" sz="1600" dirty="0" smtClean="0"/>
              <a:t>平井編</a:t>
            </a:r>
            <a:r>
              <a:rPr lang="en-US" altLang="ja-JP" sz="1600" dirty="0" smtClean="0"/>
              <a:t>『</a:t>
            </a:r>
            <a:r>
              <a:rPr lang="ja-JP" altLang="en-US" sz="1600" b="1" dirty="0" smtClean="0">
                <a:solidFill>
                  <a:schemeClr val="tx2"/>
                </a:solidFill>
              </a:rPr>
              <a:t>法律学小辞典</a:t>
            </a:r>
            <a:r>
              <a:rPr lang="en-US" altLang="ja-JP" sz="1600" dirty="0" smtClean="0"/>
              <a:t>』</a:t>
            </a:r>
            <a:r>
              <a:rPr lang="ja-JP" altLang="en-US" sz="1600" dirty="0" smtClean="0"/>
              <a:t>有斐閣（</a:t>
            </a:r>
            <a:r>
              <a:rPr lang="en-US" altLang="ja-JP" sz="1600" dirty="0" smtClean="0"/>
              <a:t>2008</a:t>
            </a:r>
            <a:r>
              <a:rPr lang="ja-JP" altLang="en-US" sz="1600" dirty="0" smtClean="0"/>
              <a:t>）</a:t>
            </a:r>
            <a:endParaRPr lang="en-US" altLang="ja-JP" sz="1600" dirty="0" smtClean="0"/>
          </a:p>
          <a:p>
            <a:r>
              <a:rPr lang="ja-JP" altLang="en-US" sz="1800" dirty="0" smtClean="0"/>
              <a:t>契約法全体についての概説書</a:t>
            </a:r>
            <a:endParaRPr lang="en-US" altLang="ja-JP" sz="1800" dirty="0" smtClean="0"/>
          </a:p>
          <a:p>
            <a:pPr lvl="1"/>
            <a:r>
              <a:rPr lang="ja-JP" altLang="en-US" sz="1600" dirty="0" smtClean="0"/>
              <a:t>加賀山茂</a:t>
            </a:r>
            <a:r>
              <a:rPr lang="en-US" altLang="ja-JP" sz="1600" dirty="0" smtClean="0"/>
              <a:t>『</a:t>
            </a:r>
            <a:r>
              <a:rPr lang="ja-JP" altLang="en-US" sz="1600" dirty="0" smtClean="0"/>
              <a:t>契約法講義</a:t>
            </a:r>
            <a:r>
              <a:rPr lang="en-US" altLang="ja-JP" sz="1600" dirty="0" smtClean="0"/>
              <a:t>』</a:t>
            </a:r>
            <a:r>
              <a:rPr lang="ja-JP" altLang="en-US" sz="1600" dirty="0" smtClean="0"/>
              <a:t>日本評論社（</a:t>
            </a:r>
            <a:r>
              <a:rPr lang="en-US" altLang="ja-JP" sz="1600" dirty="0" smtClean="0"/>
              <a:t>2009</a:t>
            </a:r>
            <a:r>
              <a:rPr lang="ja-JP" altLang="en-US" sz="1600" dirty="0" smtClean="0"/>
              <a:t>）</a:t>
            </a:r>
            <a:endParaRPr lang="en-US" altLang="ja-JP" sz="1600" dirty="0" smtClean="0"/>
          </a:p>
          <a:p>
            <a:r>
              <a:rPr lang="ja-JP" altLang="en-US" sz="1800" dirty="0" smtClean="0"/>
              <a:t>債権総論の優れた教科書</a:t>
            </a:r>
            <a:endParaRPr lang="en-US" altLang="ja-JP" sz="1800" dirty="0" smtClean="0"/>
          </a:p>
          <a:p>
            <a:pPr lvl="1"/>
            <a:r>
              <a:rPr lang="ja-JP" altLang="en-US" sz="1600" dirty="0" smtClean="0"/>
              <a:t>平井宜雄</a:t>
            </a:r>
            <a:r>
              <a:rPr lang="en-US" altLang="ja-JP" sz="1600" dirty="0" smtClean="0"/>
              <a:t>『</a:t>
            </a:r>
            <a:r>
              <a:rPr lang="ja-JP" altLang="en-US" sz="1600" dirty="0" smtClean="0"/>
              <a:t>債権総論</a:t>
            </a:r>
            <a:r>
              <a:rPr lang="en-US" altLang="ja-JP" sz="1600" dirty="0" smtClean="0"/>
              <a:t>』 〔</a:t>
            </a:r>
            <a:r>
              <a:rPr lang="ja-JP" altLang="en-US" sz="1600" dirty="0" smtClean="0"/>
              <a:t>第</a:t>
            </a:r>
            <a:r>
              <a:rPr lang="en-US" altLang="ja-JP" sz="1600" dirty="0" smtClean="0"/>
              <a:t>2</a:t>
            </a:r>
            <a:r>
              <a:rPr lang="ja-JP" altLang="en-US" sz="1600" dirty="0" smtClean="0"/>
              <a:t>版</a:t>
            </a:r>
            <a:r>
              <a:rPr lang="en-US" altLang="ja-JP" sz="1600" dirty="0" smtClean="0"/>
              <a:t>〕</a:t>
            </a:r>
            <a:r>
              <a:rPr lang="ja-JP" altLang="en-US" sz="1600" dirty="0" smtClean="0"/>
              <a:t>弘文堂（</a:t>
            </a:r>
            <a:r>
              <a:rPr lang="en-US" altLang="ja-JP" sz="1600" dirty="0" smtClean="0"/>
              <a:t>1994</a:t>
            </a:r>
            <a:r>
              <a:rPr lang="ja-JP" altLang="en-US" sz="1600" dirty="0" smtClean="0"/>
              <a:t>）</a:t>
            </a:r>
          </a:p>
          <a:p>
            <a:r>
              <a:rPr lang="ja-JP" altLang="en-US" sz="1800" dirty="0" smtClean="0"/>
              <a:t>債務不履行に関する文献</a:t>
            </a:r>
            <a:endParaRPr lang="en-US" altLang="ja-JP" sz="1600" dirty="0" smtClean="0"/>
          </a:p>
          <a:p>
            <a:pPr lvl="1"/>
            <a:r>
              <a:rPr lang="ja-JP" altLang="en-US" sz="1600" dirty="0" smtClean="0"/>
              <a:t>平井宜雄</a:t>
            </a:r>
            <a:r>
              <a:rPr lang="en-US" altLang="ja-JP" sz="1600" dirty="0" smtClean="0"/>
              <a:t>『</a:t>
            </a:r>
            <a:r>
              <a:rPr lang="ja-JP" altLang="en-US" sz="1600" dirty="0" smtClean="0"/>
              <a:t>損害賠償法の理論</a:t>
            </a:r>
            <a:r>
              <a:rPr lang="en-US" altLang="ja-JP" sz="1600" dirty="0" smtClean="0"/>
              <a:t>』</a:t>
            </a:r>
            <a:r>
              <a:rPr lang="ja-JP" altLang="en-US" sz="1600" dirty="0" smtClean="0"/>
              <a:t>東京大学出版会（</a:t>
            </a:r>
            <a:r>
              <a:rPr lang="en-US" altLang="ja-JP" sz="1600" dirty="0" smtClean="0"/>
              <a:t>1971</a:t>
            </a:r>
            <a:r>
              <a:rPr lang="ja-JP" altLang="en-US" sz="1600" dirty="0" smtClean="0"/>
              <a:t>）</a:t>
            </a:r>
            <a:endParaRPr lang="en-US" altLang="ja-JP" sz="1600" dirty="0" smtClean="0"/>
          </a:p>
          <a:p>
            <a:pPr lvl="1"/>
            <a:r>
              <a:rPr lang="ja-JP" altLang="en-US" sz="1600" dirty="0" smtClean="0"/>
              <a:t>浜上則雄「損害賠償における「保証理論」と「部分的因果関係の理論」（</a:t>
            </a:r>
            <a:r>
              <a:rPr lang="en-US" altLang="ja-JP" sz="1600" dirty="0" smtClean="0"/>
              <a:t>1</a:t>
            </a:r>
            <a:r>
              <a:rPr lang="ja-JP" altLang="en-US" sz="1600" dirty="0" smtClean="0"/>
              <a:t>）（</a:t>
            </a:r>
            <a:r>
              <a:rPr lang="en-US" altLang="ja-JP" sz="1600" dirty="0" smtClean="0"/>
              <a:t>2</a:t>
            </a:r>
            <a:r>
              <a:rPr lang="ja-JP" altLang="en-US" sz="1600" dirty="0" smtClean="0"/>
              <a:t>・完）民商</a:t>
            </a:r>
            <a:r>
              <a:rPr lang="en-US" altLang="ja-JP" sz="1600" dirty="0" smtClean="0"/>
              <a:t>66</a:t>
            </a:r>
            <a:r>
              <a:rPr lang="ja-JP" altLang="en-US" sz="1600" dirty="0" smtClean="0"/>
              <a:t>巻</a:t>
            </a:r>
            <a:r>
              <a:rPr lang="en-US" altLang="ja-JP" sz="1600" dirty="0" smtClean="0"/>
              <a:t>4</a:t>
            </a:r>
            <a:r>
              <a:rPr lang="ja-JP" altLang="en-US" sz="1600" dirty="0" smtClean="0"/>
              <a:t>号（</a:t>
            </a:r>
            <a:r>
              <a:rPr lang="en-US" altLang="ja-JP" sz="1600" dirty="0" smtClean="0"/>
              <a:t>1972</a:t>
            </a:r>
            <a:r>
              <a:rPr lang="ja-JP" altLang="en-US" sz="1600" dirty="0" smtClean="0"/>
              <a:t>）</a:t>
            </a:r>
            <a:r>
              <a:rPr lang="en-US" altLang="ja-JP" sz="1600" dirty="0" smtClean="0"/>
              <a:t>3-33</a:t>
            </a:r>
            <a:r>
              <a:rPr lang="ja-JP" altLang="en-US" sz="1600" dirty="0" smtClean="0"/>
              <a:t>頁</a:t>
            </a:r>
            <a:r>
              <a:rPr lang="en-US" altLang="ja-JP" sz="1600" dirty="0" smtClean="0"/>
              <a:t>, 66</a:t>
            </a:r>
            <a:r>
              <a:rPr lang="ja-JP" altLang="en-US" sz="1600" dirty="0" smtClean="0"/>
              <a:t>巻</a:t>
            </a:r>
            <a:r>
              <a:rPr lang="en-US" altLang="ja-JP" sz="1600" dirty="0" smtClean="0"/>
              <a:t>5</a:t>
            </a:r>
            <a:r>
              <a:rPr lang="ja-JP" altLang="en-US" sz="1600" dirty="0" smtClean="0"/>
              <a:t>号</a:t>
            </a:r>
            <a:r>
              <a:rPr lang="en-US" altLang="ja-JP" sz="1600" dirty="0" smtClean="0"/>
              <a:t>35-65</a:t>
            </a:r>
            <a:r>
              <a:rPr lang="ja-JP" altLang="en-US" sz="1600" dirty="0" smtClean="0"/>
              <a:t>頁</a:t>
            </a:r>
            <a:endParaRPr lang="en-US" altLang="ja-JP" sz="1600" dirty="0" smtClean="0"/>
          </a:p>
          <a:p>
            <a:r>
              <a:rPr lang="ja-JP" altLang="en-US" sz="2000" dirty="0" smtClean="0"/>
              <a:t>債権者代位権・直接訴権，詐害行為取消権，連帯債務，保証の文献</a:t>
            </a:r>
            <a:endParaRPr lang="en-US" altLang="ja-JP" sz="1400" dirty="0" smtClean="0"/>
          </a:p>
          <a:p>
            <a:pPr lvl="1"/>
            <a:r>
              <a:rPr lang="ja-JP" altLang="en-US" sz="1600" dirty="0" smtClean="0"/>
              <a:t>加賀山茂</a:t>
            </a:r>
            <a:r>
              <a:rPr lang="en-US" altLang="ja-JP" sz="1600" dirty="0" smtClean="0"/>
              <a:t>『</a:t>
            </a:r>
            <a:r>
              <a:rPr lang="ja-JP" altLang="en-US" sz="1600" dirty="0" smtClean="0"/>
              <a:t>債権</a:t>
            </a:r>
            <a:r>
              <a:rPr lang="ja-JP" altLang="en-US" sz="1600" dirty="0"/>
              <a:t>担保法</a:t>
            </a:r>
            <a:r>
              <a:rPr lang="ja-JP" altLang="en-US" sz="1600" dirty="0" smtClean="0"/>
              <a:t>講義</a:t>
            </a:r>
            <a:r>
              <a:rPr lang="en-US" altLang="ja-JP" sz="1600" dirty="0" smtClean="0"/>
              <a:t>』</a:t>
            </a:r>
            <a:r>
              <a:rPr lang="ja-JP" altLang="en-US" sz="1600" dirty="0" smtClean="0"/>
              <a:t>日本評論社（</a:t>
            </a:r>
            <a:r>
              <a:rPr lang="en-US" altLang="ja-JP" sz="1600" dirty="0" smtClean="0"/>
              <a:t>2011</a:t>
            </a:r>
            <a:r>
              <a:rPr lang="ja-JP" altLang="en-US" sz="1600" dirty="0" smtClean="0"/>
              <a:t>）</a:t>
            </a:r>
            <a:endParaRPr lang="en-US" altLang="ja-JP" sz="1600" dirty="0" smtClean="0"/>
          </a:p>
        </p:txBody>
      </p:sp>
    </p:spTree>
    <p:extLst>
      <p:ext uri="{BB962C8B-B14F-4D97-AF65-F5344CB8AC3E}">
        <p14:creationId xmlns:p14="http://schemas.microsoft.com/office/powerpoint/2010/main" val="224204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10000"/>
                                        <p:tgtEl>
                                          <p:spTgt spid="6"/>
                                        </p:tgtEl>
                                        <p:attrNameLst>
                                          <p:attrName>ppt_x</p:attrName>
                                        </p:attrNameLst>
                                      </p:cBhvr>
                                      <p:tavLst>
                                        <p:tav tm="0">
                                          <p:val>
                                            <p:strVal val="ppt_x"/>
                                          </p:val>
                                        </p:tav>
                                        <p:tav tm="100000">
                                          <p:val>
                                            <p:strVal val="ppt_x"/>
                                          </p:val>
                                        </p:tav>
                                      </p:tavLst>
                                    </p:anim>
                                    <p:anim calcmode="lin" valueType="num">
                                      <p:cBhvr additive="base">
                                        <p:cTn id="7" dur="10000"/>
                                        <p:tgtEl>
                                          <p:spTgt spid="6"/>
                                        </p:tgtEl>
                                        <p:attrNameLst>
                                          <p:attrName>ppt_y</p:attrName>
                                        </p:attrNameLst>
                                      </p:cBhvr>
                                      <p:tavLst>
                                        <p:tav tm="0">
                                          <p:val>
                                            <p:strVal val="ppt_y"/>
                                          </p:val>
                                        </p:tav>
                                        <p:tav tm="100000">
                                          <p:val>
                                            <p:strVal val="0-ppt_h/2"/>
                                          </p:val>
                                        </p:tav>
                                      </p:tavLst>
                                    </p:anim>
                                    <p:set>
                                      <p:cBhvr>
                                        <p:cTn id="8" dur="1" fill="hold">
                                          <p:stCondLst>
                                            <p:cond delay="9999"/>
                                          </p:stCondLst>
                                        </p:cTn>
                                        <p:tgtEl>
                                          <p:spTgt spid="6"/>
                                        </p:tgtEl>
                                        <p:attrNameLst>
                                          <p:attrName>style.visibility</p:attrName>
                                        </p:attrNameLst>
                                      </p:cBhvr>
                                      <p:to>
                                        <p:strVal val="hidden"/>
                                      </p:to>
                                    </p:set>
                                  </p:childTnLst>
                                </p:cTn>
                              </p:par>
                            </p:childTnLst>
                          </p:cTn>
                        </p:par>
                        <p:par>
                          <p:cTn id="9" fill="hold">
                            <p:stCondLst>
                              <p:cond delay="10000"/>
                            </p:stCondLst>
                            <p:childTnLst>
                              <p:par>
                                <p:cTn id="10" presetID="16" presetClass="entr" presetSubtype="37"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outVertical)">
                                      <p:cBhvr>
                                        <p:cTn id="12" dur="1500"/>
                                        <p:tgtEl>
                                          <p:spTgt spid="8"/>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500" fill="hold"/>
                                        <p:tgtEl>
                                          <p:spTgt spid="7"/>
                                        </p:tgtEl>
                                        <p:attrNameLst>
                                          <p:attrName>ppt_w</p:attrName>
                                        </p:attrNameLst>
                                      </p:cBhvr>
                                      <p:tavLst>
                                        <p:tav tm="0">
                                          <p:val>
                                            <p:fltVal val="0"/>
                                          </p:val>
                                        </p:tav>
                                        <p:tav tm="100000">
                                          <p:val>
                                            <p:strVal val="#ppt_w"/>
                                          </p:val>
                                        </p:tav>
                                      </p:tavLst>
                                    </p:anim>
                                    <p:anim calcmode="lin" valueType="num">
                                      <p:cBhvr>
                                        <p:cTn id="16" dur="1500" fill="hold"/>
                                        <p:tgtEl>
                                          <p:spTgt spid="7"/>
                                        </p:tgtEl>
                                        <p:attrNameLst>
                                          <p:attrName>ppt_h</p:attrName>
                                        </p:attrNameLst>
                                      </p:cBhvr>
                                      <p:tavLst>
                                        <p:tav tm="0">
                                          <p:val>
                                            <p:fltVal val="0"/>
                                          </p:val>
                                        </p:tav>
                                        <p:tav tm="100000">
                                          <p:val>
                                            <p:strVal val="#ppt_h"/>
                                          </p:val>
                                        </p:tav>
                                      </p:tavLst>
                                    </p:anim>
                                    <p:animEffect transition="in" filter="fade">
                                      <p:cBhvr>
                                        <p:cTn id="1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5842992" cy="1143000"/>
          </a:xfrm>
        </p:spPr>
        <p:txBody>
          <a:bodyPr>
            <a:normAutofit fontScale="90000"/>
          </a:bodyPr>
          <a:lstStyle/>
          <a:p>
            <a:r>
              <a:rPr kumimoji="1" lang="ja-JP" altLang="en-US" dirty="0" smtClean="0"/>
              <a:t>連帯債務の冒頭条文と</a:t>
            </a:r>
            <a:r>
              <a:rPr kumimoji="1" lang="en-US" altLang="ja-JP" dirty="0" smtClean="0"/>
              <a:t/>
            </a:r>
            <a:br>
              <a:rPr kumimoji="1" lang="en-US" altLang="ja-JP" dirty="0" smtClean="0"/>
            </a:br>
            <a:r>
              <a:rPr kumimoji="1" lang="ja-JP" altLang="en-US" dirty="0" smtClean="0"/>
              <a:t>通説との対比</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
        <p:nvSpPr>
          <p:cNvPr id="6" name="円形吹き出し 5"/>
          <p:cNvSpPr/>
          <p:nvPr/>
        </p:nvSpPr>
        <p:spPr>
          <a:xfrm>
            <a:off x="323528" y="5574000"/>
            <a:ext cx="1800200" cy="684656"/>
          </a:xfrm>
          <a:prstGeom prst="wedgeEllipseCallout">
            <a:avLst>
              <a:gd name="adj1" fmla="val 54572"/>
              <a:gd name="adj2" fmla="val -17343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矛盾していないか</a:t>
            </a:r>
            <a:r>
              <a:rPr kumimoji="1" lang="en-US" altLang="ja-JP" dirty="0" smtClean="0"/>
              <a:t>?</a:t>
            </a:r>
            <a:endParaRPr kumimoji="1" lang="ja-JP" altLang="en-US" dirty="0"/>
          </a:p>
        </p:txBody>
      </p:sp>
      <p:sp>
        <p:nvSpPr>
          <p:cNvPr id="7" name="円形吹き出し 6"/>
          <p:cNvSpPr/>
          <p:nvPr/>
        </p:nvSpPr>
        <p:spPr>
          <a:xfrm>
            <a:off x="323528" y="5624664"/>
            <a:ext cx="1800200" cy="612648"/>
          </a:xfrm>
          <a:prstGeom prst="wedgeEllipseCallout">
            <a:avLst>
              <a:gd name="adj1" fmla="val 48818"/>
              <a:gd name="adj2" fmla="val -78128"/>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矛盾していないか</a:t>
            </a:r>
            <a:r>
              <a:rPr kumimoji="1" lang="en-US" altLang="ja-JP" dirty="0" smtClean="0"/>
              <a:t>?</a:t>
            </a:r>
            <a:endParaRPr kumimoji="1" lang="ja-JP" altLang="en-US" dirty="0"/>
          </a:p>
        </p:txBody>
      </p:sp>
      <p:sp>
        <p:nvSpPr>
          <p:cNvPr id="8" name="コンテンツ プレースホルダー 2"/>
          <p:cNvSpPr txBox="1">
            <a:spLocks/>
          </p:cNvSpPr>
          <p:nvPr/>
        </p:nvSpPr>
        <p:spPr>
          <a:xfrm>
            <a:off x="323528" y="1484784"/>
            <a:ext cx="8645138" cy="4133056"/>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b="1" dirty="0" smtClean="0"/>
              <a:t>第</a:t>
            </a:r>
            <a:r>
              <a:rPr lang="en-US" altLang="ja-JP" sz="2800" b="1" dirty="0" smtClean="0"/>
              <a:t>432</a:t>
            </a:r>
            <a:r>
              <a:rPr lang="ja-JP" altLang="en-US" sz="2800" b="1" dirty="0" smtClean="0"/>
              <a:t>条</a:t>
            </a:r>
            <a:r>
              <a:rPr lang="ja-JP" altLang="en-US" sz="2800" dirty="0" smtClean="0"/>
              <a:t>（履行の請求）</a:t>
            </a:r>
            <a:endParaRPr lang="en-US" altLang="ja-JP" sz="2800" dirty="0" smtClean="0"/>
          </a:p>
          <a:p>
            <a:pPr lvl="1"/>
            <a:r>
              <a:rPr lang="ja-JP" altLang="en-US" sz="2400" dirty="0" smtClean="0"/>
              <a:t>数人が連帯債務を負担するときは，債権者は，その連帯債務者の一人に対し，又は同時に若しくは順次にすべての連帯債務者に対し，全部又は一部の履行を請求することができる。</a:t>
            </a:r>
            <a:endParaRPr lang="en-US" altLang="ja-JP" sz="2400" dirty="0" smtClean="0"/>
          </a:p>
          <a:p>
            <a:r>
              <a:rPr lang="ja-JP" altLang="en-US" sz="2800" dirty="0" smtClean="0">
                <a:hlinkClick r:id="rId2" action="ppaction://hlinksldjump"/>
              </a:rPr>
              <a:t>通説</a:t>
            </a:r>
            <a:r>
              <a:rPr lang="ja-JP" altLang="en-US" sz="2800" dirty="0" smtClean="0"/>
              <a:t>（</a:t>
            </a:r>
            <a:r>
              <a:rPr lang="en-US" altLang="ja-JP" sz="2800" dirty="0" smtClean="0"/>
              <a:t>[</a:t>
            </a:r>
            <a:r>
              <a:rPr lang="ja-JP" altLang="en-US" sz="2800" dirty="0" smtClean="0"/>
              <a:t>我妻・債権総論（</a:t>
            </a:r>
            <a:r>
              <a:rPr lang="en-US" altLang="ja-JP" sz="2800" dirty="0" smtClean="0"/>
              <a:t>1954</a:t>
            </a:r>
            <a:r>
              <a:rPr lang="ja-JP" altLang="en-US" sz="2800" dirty="0" smtClean="0"/>
              <a:t>）</a:t>
            </a:r>
            <a:r>
              <a:rPr lang="en-US" altLang="ja-JP" sz="2800" dirty="0" smtClean="0"/>
              <a:t>401</a:t>
            </a:r>
            <a:r>
              <a:rPr lang="ja-JP" altLang="en-US" sz="2800" dirty="0" smtClean="0"/>
              <a:t>頁</a:t>
            </a:r>
            <a:r>
              <a:rPr lang="en-US" altLang="ja-JP" sz="2800" dirty="0" smtClean="0"/>
              <a:t>]</a:t>
            </a:r>
            <a:r>
              <a:rPr lang="ja-JP" altLang="en-US" sz="2800" dirty="0" smtClean="0"/>
              <a:t>）</a:t>
            </a:r>
            <a:endParaRPr lang="en-US" altLang="ja-JP" sz="2800" dirty="0" smtClean="0"/>
          </a:p>
          <a:p>
            <a:pPr lvl="1"/>
            <a:r>
              <a:rPr lang="ja-JP" altLang="en-US" sz="2400" dirty="0" smtClean="0">
                <a:hlinkClick r:id="rId3" action="ppaction://hlinksldjump"/>
              </a:rPr>
              <a:t>連帯債務</a:t>
            </a:r>
            <a:r>
              <a:rPr lang="ja-JP" altLang="en-US" sz="2400" dirty="0" smtClean="0"/>
              <a:t>とは，数人の債務者が，同一の給付について，</a:t>
            </a:r>
            <a:r>
              <a:rPr lang="ja-JP" altLang="en-US" sz="2400" b="1" dirty="0" smtClean="0">
                <a:solidFill>
                  <a:srgbClr val="FF0000"/>
                </a:solidFill>
                <a:hlinkClick r:id="rId4" action="ppaction://hlinksldjump"/>
              </a:rPr>
              <a:t>各自が独立に</a:t>
            </a:r>
            <a:r>
              <a:rPr lang="ja-JP" altLang="en-US" sz="2400" dirty="0" smtClean="0"/>
              <a:t>全部の給付をなすべき債務を負担し，　　　</a:t>
            </a:r>
            <a:r>
              <a:rPr lang="en-US" altLang="ja-JP" sz="2400" dirty="0" smtClean="0"/>
              <a:t/>
            </a:r>
            <a:br>
              <a:rPr lang="en-US" altLang="ja-JP" sz="2400" dirty="0" smtClean="0"/>
            </a:br>
            <a:r>
              <a:rPr lang="ja-JP" altLang="en-US" sz="2400" dirty="0" smtClean="0"/>
              <a:t>　しかもそのうちの</a:t>
            </a:r>
            <a:r>
              <a:rPr lang="ja-JP" altLang="en-US" sz="2400" b="1" dirty="0" smtClean="0">
                <a:solidFill>
                  <a:srgbClr val="FF0000"/>
                </a:solidFill>
              </a:rPr>
              <a:t>一人の給付があれば他の債務者も債務を免れる</a:t>
            </a:r>
            <a:r>
              <a:rPr lang="ja-JP" altLang="en-US" sz="2400" dirty="0" smtClean="0"/>
              <a:t>多数当事者の債務である。</a:t>
            </a:r>
            <a:endParaRPr lang="en-US" altLang="ja-JP" sz="2400" dirty="0" smtClean="0"/>
          </a:p>
        </p:txBody>
      </p:sp>
      <p:sp>
        <p:nvSpPr>
          <p:cNvPr id="9" name="円形吹き出し 8"/>
          <p:cNvSpPr/>
          <p:nvPr/>
        </p:nvSpPr>
        <p:spPr>
          <a:xfrm>
            <a:off x="6732240" y="692696"/>
            <a:ext cx="1872208" cy="1199220"/>
          </a:xfrm>
          <a:prstGeom prst="wedgeEllipseCallout">
            <a:avLst>
              <a:gd name="adj1" fmla="val -161115"/>
              <a:gd name="adj2" fmla="val 46647"/>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dirty="0"/>
              <a:t>冒頭条文はいつでも大切</a:t>
            </a:r>
          </a:p>
        </p:txBody>
      </p:sp>
    </p:spTree>
    <p:extLst>
      <p:ext uri="{BB962C8B-B14F-4D97-AF65-F5344CB8AC3E}">
        <p14:creationId xmlns:p14="http://schemas.microsoft.com/office/powerpoint/2010/main" val="3182052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750"/>
                            </p:stCondLst>
                            <p:childTnLst>
                              <p:par>
                                <p:cTn id="9" presetID="22" presetClass="entr" presetSubtype="1" fill="hold" grpId="0" nodeType="afterEffect">
                                  <p:stCondLst>
                                    <p:cond delay="50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up)">
                                      <p:cBhvr>
                                        <p:cTn id="11" dur="1000"/>
                                        <p:tgtEl>
                                          <p:spTgt spid="8">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wipe(up)">
                                      <p:cBhvr>
                                        <p:cTn id="16" dur="1500"/>
                                        <p:tgtEl>
                                          <p:spTgt spid="8">
                                            <p:txEl>
                                              <p:pRg st="3" end="3"/>
                                            </p:txEl>
                                          </p:spTgt>
                                        </p:tgtEl>
                                      </p:cBhvr>
                                    </p:animEffect>
                                  </p:childTnLst>
                                </p:cTn>
                              </p:par>
                            </p:childTnLst>
                          </p:cTn>
                        </p:par>
                        <p:par>
                          <p:cTn id="17" fill="hold">
                            <p:stCondLst>
                              <p:cond delay="1500"/>
                            </p:stCondLst>
                            <p:childTnLst>
                              <p:par>
                                <p:cTn id="18" presetID="10" presetClass="exit" presetSubtype="0" fill="hold" grpId="1" nodeType="afterEffect">
                                  <p:stCondLst>
                                    <p:cond delay="0"/>
                                  </p:stCondLst>
                                  <p:childTnLst>
                                    <p:animEffect transition="out" filter="fade">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childTnLst>
                          </p:cTn>
                        </p:par>
                        <p:par>
                          <p:cTn id="21" fill="hold">
                            <p:stCondLst>
                              <p:cond delay="2000"/>
                            </p:stCondLst>
                            <p:childTnLst>
                              <p:par>
                                <p:cTn id="22" presetID="22" presetClass="entr" presetSubtype="4" fill="hold" grpId="0" nodeType="afterEffect">
                                  <p:stCondLst>
                                    <p:cond delay="25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1000"/>
                                        <p:tgtEl>
                                          <p:spTgt spid="6"/>
                                        </p:tgtEl>
                                      </p:cBhvr>
                                    </p:animEffect>
                                  </p:childTnLst>
                                </p:cTn>
                              </p:par>
                              <p:par>
                                <p:cTn id="25" presetID="22" presetClass="entr" presetSubtype="4" fill="hold" grpId="0" nodeType="withEffect">
                                  <p:stCondLst>
                                    <p:cond delay="25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uiExpand="1" build="p"/>
      <p:bldP spid="9" grpId="0" uiExpand="1" animBg="1"/>
      <p:bldP spid="9"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a:t>民法</a:t>
            </a:r>
            <a:r>
              <a:rPr lang="en-US" altLang="ja-JP" sz="3600" dirty="0"/>
              <a:t>433</a:t>
            </a:r>
            <a:r>
              <a:rPr lang="ja-JP" altLang="en-US" sz="3600" dirty="0"/>
              <a:t>条は，連帯債務の</a:t>
            </a:r>
            <a:r>
              <a:rPr lang="ja-JP" altLang="en-US" sz="3600" dirty="0">
                <a:hlinkClick r:id="rId2" action="ppaction://hlinksldjump"/>
              </a:rPr>
              <a:t>別個独立性</a:t>
            </a:r>
            <a:r>
              <a:rPr lang="ja-JP" altLang="en-US" sz="3600" dirty="0"/>
              <a:t>を正当化できるか</a:t>
            </a:r>
            <a:r>
              <a:rPr lang="en-US" altLang="ja-JP" sz="3600" dirty="0"/>
              <a:t>?</a:t>
            </a:r>
            <a:r>
              <a:rPr lang="ja-JP" altLang="en-US" sz="2800" dirty="0"/>
              <a:t>→</a:t>
            </a:r>
            <a:r>
              <a:rPr lang="ja-JP" altLang="en-US" sz="2800" dirty="0">
                <a:hlinkClick r:id="rId3" action="ppaction://hlinksldjump"/>
              </a:rPr>
              <a:t>立法理由</a:t>
            </a:r>
            <a:r>
              <a:rPr lang="ja-JP" altLang="en-US" sz="2800" dirty="0"/>
              <a:t>，</a:t>
            </a:r>
            <a:r>
              <a:rPr lang="ja-JP" altLang="en-US" sz="2800" dirty="0">
                <a:hlinkClick r:id="rId4" action="ppaction://hlinksldjump"/>
              </a:rPr>
              <a:t>図解</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2014/7/8</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2014</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
        <p:nvSpPr>
          <p:cNvPr id="6" name="コンテンツ プレースホルダー 2"/>
          <p:cNvSpPr txBox="1">
            <a:spLocks/>
          </p:cNvSpPr>
          <p:nvPr/>
        </p:nvSpPr>
        <p:spPr>
          <a:xfrm>
            <a:off x="539552" y="1600200"/>
            <a:ext cx="324036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b="1" dirty="0" smtClean="0"/>
              <a:t>第</a:t>
            </a:r>
            <a:r>
              <a:rPr lang="en-US" altLang="ja-JP" sz="2400" b="1" dirty="0" smtClean="0"/>
              <a:t>433</a:t>
            </a:r>
            <a:r>
              <a:rPr lang="ja-JP" altLang="en-US" sz="2400" b="1" dirty="0" smtClean="0"/>
              <a:t>条</a:t>
            </a:r>
            <a:r>
              <a:rPr lang="ja-JP" altLang="en-US" sz="2400" dirty="0" smtClean="0"/>
              <a:t>（連帯債務者の</a:t>
            </a:r>
            <a:r>
              <a:rPr lang="en-US" altLang="ja-JP" sz="2400" dirty="0" smtClean="0"/>
              <a:t>1</a:t>
            </a:r>
            <a:r>
              <a:rPr lang="ja-JP" altLang="en-US" sz="2400" dirty="0" smtClean="0"/>
              <a:t>人についての法律行為の無効等）</a:t>
            </a:r>
            <a:endParaRPr lang="en-US" altLang="ja-JP" sz="2400" dirty="0" smtClean="0"/>
          </a:p>
          <a:p>
            <a:pPr lvl="1"/>
            <a:r>
              <a:rPr lang="ja-JP" altLang="en-US" sz="2400" dirty="0" smtClean="0"/>
              <a:t>連帯債務者の</a:t>
            </a:r>
            <a:r>
              <a:rPr lang="en-US" altLang="ja-JP" sz="2400" dirty="0" smtClean="0"/>
              <a:t>1</a:t>
            </a:r>
            <a:r>
              <a:rPr lang="ja-JP" altLang="en-US" sz="2400" dirty="0" smtClean="0"/>
              <a:t>人について法律行為の無効又は取消しの原因があっても，</a:t>
            </a:r>
            <a:endParaRPr lang="en-US" altLang="ja-JP" sz="2400" dirty="0" smtClean="0"/>
          </a:p>
          <a:p>
            <a:pPr lvl="1"/>
            <a:r>
              <a:rPr lang="ja-JP" altLang="en-US" sz="2400" dirty="0" smtClean="0"/>
              <a:t>他の連帯債務者の債務は，その効力を妨げられない。</a:t>
            </a:r>
            <a:endParaRPr lang="en-US" altLang="ja-JP" sz="2400" dirty="0" smtClean="0"/>
          </a:p>
        </p:txBody>
      </p:sp>
      <p:sp>
        <p:nvSpPr>
          <p:cNvPr id="7" name="コンテンツ プレースホルダー 6"/>
          <p:cNvSpPr txBox="1">
            <a:spLocks/>
          </p:cNvSpPr>
          <p:nvPr/>
        </p:nvSpPr>
        <p:spPr>
          <a:xfrm>
            <a:off x="3985592" y="1600200"/>
            <a:ext cx="4762872"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Clr>
                <a:srgbClr val="00B050"/>
              </a:buClr>
              <a:buFont typeface="Wingdings" pitchFamily="2" charset="2"/>
              <a:buChar char="u"/>
            </a:pPr>
            <a:r>
              <a:rPr lang="ja-JP" altLang="en-US" sz="2400" dirty="0" smtClean="0">
                <a:hlinkClick r:id="rId5" action="ppaction://hlinksldjump"/>
              </a:rPr>
              <a:t>通説</a:t>
            </a:r>
            <a:r>
              <a:rPr lang="ja-JP" altLang="en-US" sz="2400" dirty="0" smtClean="0"/>
              <a:t>は，この規定を理由に，各債務者は，別個独立の債務を負担するものであるとしている。</a:t>
            </a:r>
            <a:endParaRPr lang="en-US" altLang="ja-JP" sz="2400" dirty="0" smtClean="0"/>
          </a:p>
          <a:p>
            <a:pPr lvl="1">
              <a:buClr>
                <a:srgbClr val="00B050"/>
              </a:buClr>
              <a:buFont typeface="Wingdings" panose="05000000000000000000" pitchFamily="2" charset="2"/>
              <a:buChar char="u"/>
            </a:pPr>
            <a:r>
              <a:rPr lang="ja-JP" altLang="en-US" sz="2400" dirty="0" smtClean="0"/>
              <a:t>しかし，一人の債務者の連帯債務が無効，または，取り消された場合には，</a:t>
            </a:r>
            <a:endParaRPr lang="en-US" altLang="ja-JP" sz="2400" dirty="0" smtClean="0"/>
          </a:p>
          <a:p>
            <a:pPr lvl="1">
              <a:buClr>
                <a:srgbClr val="00B050"/>
              </a:buClr>
              <a:buFont typeface="Wingdings" panose="05000000000000000000" pitchFamily="2" charset="2"/>
              <a:buChar char="u"/>
            </a:pPr>
            <a:r>
              <a:rPr lang="ja-JP" altLang="en-US" sz="2400" dirty="0" smtClean="0">
                <a:hlinkClick r:id="" action="ppaction://noaction"/>
              </a:rPr>
              <a:t>免除（民法</a:t>
            </a:r>
            <a:r>
              <a:rPr lang="en-US" altLang="ja-JP" sz="2400" dirty="0" smtClean="0">
                <a:hlinkClick r:id="" action="ppaction://noaction"/>
              </a:rPr>
              <a:t>437</a:t>
            </a:r>
            <a:r>
              <a:rPr lang="ja-JP" altLang="en-US" sz="2400" dirty="0" smtClean="0">
                <a:hlinkClick r:id="" action="ppaction://noaction"/>
              </a:rPr>
              <a:t>条）</a:t>
            </a:r>
            <a:r>
              <a:rPr lang="ja-JP" altLang="en-US" sz="2400" dirty="0" smtClean="0"/>
              <a:t>，</a:t>
            </a:r>
            <a:r>
              <a:rPr lang="ja-JP" altLang="en-US" sz="2400" dirty="0" smtClean="0">
                <a:hlinkClick r:id="rId6" action="ppaction://hlinksldjump"/>
              </a:rPr>
              <a:t>消滅時効</a:t>
            </a:r>
            <a:r>
              <a:rPr lang="ja-JP" altLang="en-US" sz="2400" dirty="0" smtClean="0"/>
              <a:t>の完成（民法</a:t>
            </a:r>
            <a:r>
              <a:rPr lang="en-US" altLang="ja-JP" sz="2400" dirty="0" smtClean="0"/>
              <a:t>439</a:t>
            </a:r>
            <a:r>
              <a:rPr lang="ja-JP" altLang="en-US" sz="2400" dirty="0" smtClean="0"/>
              <a:t>条）と同様に，</a:t>
            </a:r>
            <a:endParaRPr lang="en-US" altLang="ja-JP" sz="2400" dirty="0" smtClean="0"/>
          </a:p>
          <a:p>
            <a:pPr lvl="1">
              <a:buClr>
                <a:srgbClr val="00B050"/>
              </a:buClr>
              <a:buFont typeface="Wingdings" panose="05000000000000000000" pitchFamily="2" charset="2"/>
              <a:buChar char="u"/>
            </a:pPr>
            <a:r>
              <a:rPr lang="ja-JP" altLang="en-US" sz="2400" dirty="0" smtClean="0"/>
              <a:t>負担部分の不存在によって，他の連帯債務者に影響を及ぼすことになる。</a:t>
            </a:r>
            <a:endParaRPr lang="ja-JP" altLang="en-US" sz="2400" dirty="0"/>
          </a:p>
        </p:txBody>
      </p:sp>
    </p:spTree>
    <p:extLst>
      <p:ext uri="{BB962C8B-B14F-4D97-AF65-F5344CB8AC3E}">
        <p14:creationId xmlns:p14="http://schemas.microsoft.com/office/powerpoint/2010/main" val="2690883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750"/>
                                        <p:tgtEl>
                                          <p:spTgt spid="6">
                                            <p:txEl>
                                              <p:pRg st="0" end="0"/>
                                            </p:txEl>
                                          </p:spTgt>
                                        </p:tgtEl>
                                      </p:cBhvr>
                                    </p:animEffect>
                                  </p:childTnLst>
                                </p:cTn>
                              </p:par>
                            </p:childTnLst>
                          </p:cTn>
                        </p:par>
                        <p:par>
                          <p:cTn id="8" fill="hold">
                            <p:stCondLst>
                              <p:cond delay="1250"/>
                            </p:stCondLst>
                            <p:childTnLst>
                              <p:par>
                                <p:cTn id="9" presetID="22" presetClass="entr" presetSubtype="1" fill="hold" grpId="0" nodeType="afterEffect">
                                  <p:stCondLst>
                                    <p:cond delay="50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up)">
                                      <p:cBhvr>
                                        <p:cTn id="11" dur="750"/>
                                        <p:tgtEl>
                                          <p:spTgt spid="6">
                                            <p:txEl>
                                              <p:pRg st="1" end="1"/>
                                            </p:txEl>
                                          </p:spTgt>
                                        </p:tgtEl>
                                      </p:cBhvr>
                                    </p:animEffect>
                                  </p:childTnLst>
                                </p:cTn>
                              </p:par>
                            </p:childTnLst>
                          </p:cTn>
                        </p:par>
                        <p:par>
                          <p:cTn id="12" fill="hold">
                            <p:stCondLst>
                              <p:cond delay="2500"/>
                            </p:stCondLst>
                            <p:childTnLst>
                              <p:par>
                                <p:cTn id="13" presetID="22" presetClass="entr" presetSubtype="1" fill="hold" grpId="0" nodeType="afterEffect">
                                  <p:stCondLst>
                                    <p:cond delay="50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up)">
                                      <p:cBhvr>
                                        <p:cTn id="15" dur="75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wipe(up)">
                                      <p:cBhvr>
                                        <p:cTn id="20" dur="1000"/>
                                        <p:tgtEl>
                                          <p:spTgt spid="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Effect transition="in" filter="wipe(up)">
                                      <p:cBhvr>
                                        <p:cTn id="25" dur="1000"/>
                                        <p:tgtEl>
                                          <p:spTgt spid="7">
                                            <p:txEl>
                                              <p:pRg st="1" end="1"/>
                                            </p:txEl>
                                          </p:spTgt>
                                        </p:tgtEl>
                                      </p:cBhvr>
                                    </p:animEffect>
                                  </p:childTnLst>
                                </p:cTn>
                              </p:par>
                            </p:childTnLst>
                          </p:cTn>
                        </p:par>
                        <p:par>
                          <p:cTn id="26" fill="hold">
                            <p:stCondLst>
                              <p:cond delay="1000"/>
                            </p:stCondLst>
                            <p:childTnLst>
                              <p:par>
                                <p:cTn id="27" presetID="22" presetClass="entr" presetSubtype="1" fill="hold" grpId="0" nodeType="afterEffect">
                                  <p:stCondLst>
                                    <p:cond delay="500"/>
                                  </p:stCondLst>
                                  <p:childTnLst>
                                    <p:set>
                                      <p:cBhvr>
                                        <p:cTn id="28" dur="1" fill="hold">
                                          <p:stCondLst>
                                            <p:cond delay="0"/>
                                          </p:stCondLst>
                                        </p:cTn>
                                        <p:tgtEl>
                                          <p:spTgt spid="7">
                                            <p:txEl>
                                              <p:pRg st="2" end="2"/>
                                            </p:txEl>
                                          </p:spTgt>
                                        </p:tgtEl>
                                        <p:attrNameLst>
                                          <p:attrName>style.visibility</p:attrName>
                                        </p:attrNameLst>
                                      </p:cBhvr>
                                      <p:to>
                                        <p:strVal val="visible"/>
                                      </p:to>
                                    </p:set>
                                    <p:animEffect transition="in" filter="wipe(up)">
                                      <p:cBhvr>
                                        <p:cTn id="29" dur="1000"/>
                                        <p:tgtEl>
                                          <p:spTgt spid="7">
                                            <p:txEl>
                                              <p:pRg st="2" end="2"/>
                                            </p:txEl>
                                          </p:spTgt>
                                        </p:tgtEl>
                                      </p:cBhvr>
                                    </p:animEffect>
                                  </p:childTnLst>
                                </p:cTn>
                              </p:par>
                            </p:childTnLst>
                          </p:cTn>
                        </p:par>
                        <p:par>
                          <p:cTn id="30" fill="hold">
                            <p:stCondLst>
                              <p:cond delay="2500"/>
                            </p:stCondLst>
                            <p:childTnLst>
                              <p:par>
                                <p:cTn id="31" presetID="22" presetClass="entr" presetSubtype="1" fill="hold" grpId="0" nodeType="afterEffect">
                                  <p:stCondLst>
                                    <p:cond delay="50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wipe(up)">
                                      <p:cBhvr>
                                        <p:cTn id="33"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16845</TotalTime>
  <Words>9843</Words>
  <Application>Microsoft Office PowerPoint</Application>
  <PresentationFormat>画面に合わせる (4:3)</PresentationFormat>
  <Paragraphs>1389</Paragraphs>
  <Slides>74</Slides>
  <Notes>2</Notes>
  <HiddenSlides>0</HiddenSlides>
  <MMClips>0</MMClips>
  <ScaleCrop>false</ScaleCrop>
  <HeadingPairs>
    <vt:vector size="4" baseType="variant">
      <vt:variant>
        <vt:lpstr>テーマ</vt:lpstr>
      </vt:variant>
      <vt:variant>
        <vt:i4>2</vt:i4>
      </vt:variant>
      <vt:variant>
        <vt:lpstr>スライド タイトル</vt:lpstr>
      </vt:variant>
      <vt:variant>
        <vt:i4>74</vt:i4>
      </vt:variant>
    </vt:vector>
  </HeadingPairs>
  <TitlesOfParts>
    <vt:vector size="76" baseType="lpstr">
      <vt:lpstr>Office テーマ</vt:lpstr>
      <vt:lpstr>デザインの設定</vt:lpstr>
      <vt:lpstr>債権総論講義</vt:lpstr>
      <vt:lpstr>債権総論の位置づけ</vt:lpstr>
      <vt:lpstr>債権総論の内容 →位置づけ</vt:lpstr>
      <vt:lpstr>多数当事者の債権・債務関係</vt:lpstr>
      <vt:lpstr>多数当事者の債務関係</vt:lpstr>
      <vt:lpstr>連帯債務の基礎</vt:lpstr>
      <vt:lpstr>連帯債務の設例 →負担部分平等の原則，原理，応用問題</vt:lpstr>
      <vt:lpstr>連帯債務の冒頭条文と 通説との対比</vt:lpstr>
      <vt:lpstr>民法433条は，連帯債務の別個独立性を正当化できるか?→立法理由，図解</vt:lpstr>
      <vt:lpstr>連帯債務者の一人について無効・取消原因がある場合に関する立法理由→図解，付従性</vt:lpstr>
      <vt:lpstr>相互保証理論は，一人についての取消・無効をいかに説明するのか? →立法理由，原理，免除との比較</vt:lpstr>
      <vt:lpstr>連帯債務の通説は理解が困難 ←原理，民法433条の立法理由</vt:lpstr>
      <vt:lpstr>債務の消滅と求償のジレンマ←原理 連帯債務者の一人が全額弁済すると連帯債務は消滅するのか?</vt:lpstr>
      <vt:lpstr>連帯債務を理解するための前提（1/3） 債権譲渡（移転）と更改（消滅）との違い</vt:lpstr>
      <vt:lpstr>連帯債務を理解するための前提（2/3） 債権の法定移転としての「弁済による代位」</vt:lpstr>
      <vt:lpstr>連帯債務を理解するための前提（3/3） 債務者による弁済と保証人による弁済との違い←原理</vt:lpstr>
      <vt:lpstr>相互保証理論</vt:lpstr>
      <vt:lpstr>連帯債務の構造 ←ジレンマ 相互保証理論による解明←原理</vt:lpstr>
      <vt:lpstr>相互保証理論のメリットは何か? 連帯債務者間の求償関係の解明→原理，保証との比較</vt:lpstr>
      <vt:lpstr>相互保証理論に対する通説の評価 →反論，原理</vt:lpstr>
      <vt:lpstr>相互保証理論からの反論 →通説による評価，原理</vt:lpstr>
      <vt:lpstr>連帯債務者の一人に生じた事由の他の連帯債務者に対する影響</vt:lpstr>
      <vt:lpstr>連帯債務の一人に生じた事由の 他の連帯債務者に対する絶対的効力←図</vt:lpstr>
      <vt:lpstr>連帯債務の絶対的効力の3分類 基本設例，通説の評価，通説への反論，まとめ，応用問題</vt:lpstr>
      <vt:lpstr>連帯債務の絶対的効力の3分類 基本設例，通説の評価，通説への反論，まとめ，応用問題</vt:lpstr>
      <vt:lpstr>相互保証理論による全額免除の絶対的効力の説明→原理，理解度チェック，取消・無効，応用例</vt:lpstr>
      <vt:lpstr>理解度チェック問題→図</vt:lpstr>
      <vt:lpstr>一部（半額）免除の場合の絶対的効力（1/3） 柚木説(債務から免除)←相互保証理論で説明可能</vt:lpstr>
      <vt:lpstr>一部（半額）免除の場合の絶対的効力（2/3） 我妻説(連帯から免除)←相互保証理論説明可能</vt:lpstr>
      <vt:lpstr>一部（半額）免除の場合の絶対的効力（3/3） 判例（大判昭15・9・21）：按分比例←Q9</vt:lpstr>
      <vt:lpstr>一部（半額）免除の応用問題→Q9</vt:lpstr>
      <vt:lpstr>負担部分の範囲内の弁済と 負担分を超える弁済との区別←原理</vt:lpstr>
      <vt:lpstr>一部弁済の場合の充当←原理</vt:lpstr>
      <vt:lpstr>連帯債務のまとめ→原理</vt:lpstr>
      <vt:lpstr>不真正連帯債務</vt:lpstr>
      <vt:lpstr>連帯債務の応用例 ←Fuk.Sai，Yas.Suz，事案，基本設例 被害者救済のための連帯債務（民法719条）</vt:lpstr>
      <vt:lpstr>連帯債務の応用例（浮気紛争）（1/3） 事実関係→図解，判例，判例批判，基本設例</vt:lpstr>
      <vt:lpstr>連帯債務の応用例（浮気紛争）（2/3） 図解→事実関係，最高裁，原理，基本設例</vt:lpstr>
      <vt:lpstr>連帯債務の応用例（浮気紛争）（3/3） 最一判平6・11・24判時1514号82頁→図解，批判，基本設例</vt:lpstr>
      <vt:lpstr>求償の要件としての 事前・事後の通知</vt:lpstr>
      <vt:lpstr>求償の要件としての　→保証の場合の条文 事前・事後の通知の要件（条文）</vt:lpstr>
      <vt:lpstr>保証の場合の求償の要件としての 事前・事後の通知の要件←連帯債務者の場合</vt:lpstr>
      <vt:lpstr>事前の通知・事後の通知の機能 保証の基本に戻って考える</vt:lpstr>
      <vt:lpstr>求償の要件としての事前・事後の通知 最二判昭57・12・17(1/7) 事案</vt:lpstr>
      <vt:lpstr>求償の要件としての事前・事後の通知 最二判昭57・12・17(2/7) 事案図解</vt:lpstr>
      <vt:lpstr>求償の要件としての事前・事後の通知 最二判昭57・12・17 (3/7)事案の特色</vt:lpstr>
      <vt:lpstr>求償の要件としての事前・事後の 通知の要件（判例）（4/7）</vt:lpstr>
      <vt:lpstr>求償の要件としての事前・事後の通知 最二判昭57・12・17（5/7）</vt:lpstr>
      <vt:lpstr>求償の要件としての事前・事後の通知 最二判昭57・12・17（6/7）判例批判</vt:lpstr>
      <vt:lpstr>求償の要件としての事前・事後の通知 最二判昭57・12・17（7/7）図解</vt:lpstr>
      <vt:lpstr>求償の要件としての事前・事後の通知 まとめ（→図解）</vt:lpstr>
      <vt:lpstr>定期試験予想問題（9/10）</vt:lpstr>
      <vt:lpstr>保証の基礎</vt:lpstr>
      <vt:lpstr>保証とは何か?</vt:lpstr>
      <vt:lpstr>保証の神話と崩壊</vt:lpstr>
      <vt:lpstr>債務と保証との決定的な違い</vt:lpstr>
      <vt:lpstr>保証人の保護の法理</vt:lpstr>
      <vt:lpstr>保証の付従性とは何か?</vt:lpstr>
      <vt:lpstr>付従性の例外（1/2） 制限能力者に対する独立担保契約</vt:lpstr>
      <vt:lpstr>付従性の例外（2/2） 債務者の破産免責の場合→Q10</vt:lpstr>
      <vt:lpstr>保証の範囲（1/2）→ 保証の別個・独立性 この条文を保証の別個・独立性の根拠とすることはできない ∵ 付従性に反することはできない</vt:lpstr>
      <vt:lpstr>保証の範囲（2/2） 付従性の範囲内での多様性</vt:lpstr>
      <vt:lpstr>補充性と連帯保証の場合の例外</vt:lpstr>
      <vt:lpstr>債権者の義務違反による 保証人の免責</vt:lpstr>
      <vt:lpstr>根保証（1/3） 発生・消滅する債権を「債権枠」として保証する契約</vt:lpstr>
      <vt:lpstr>根保証（2/3） 民法改正（2004）による根保証人の保護</vt:lpstr>
      <vt:lpstr>根保証（3/3） 改正の不備を埋める判例による根保証人の保護</vt:lpstr>
      <vt:lpstr>保証のまとめ</vt:lpstr>
      <vt:lpstr>定期試験予想問題（10/10）</vt:lpstr>
      <vt:lpstr>参考文献（人的担保）</vt:lpstr>
      <vt:lpstr>民法条文の適用ベスト30 （1945～2014）（全体で39,408件）</vt:lpstr>
      <vt:lpstr>不当利得の体系→債権，求償権</vt:lpstr>
      <vt:lpstr>共同不法行為→不真正連帯債務</vt:lpstr>
      <vt:lpstr>活用すべき文献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債権総論講義</dc:title>
  <cp:lastModifiedBy>KAGAYAMA Shigeru</cp:lastModifiedBy>
  <cp:revision>732</cp:revision>
  <dcterms:modified xsi:type="dcterms:W3CDTF">2014-07-07T20:19:47Z</dcterms:modified>
</cp:coreProperties>
</file>