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418" r:id="rId3"/>
    <p:sldId id="453" r:id="rId4"/>
    <p:sldId id="452" r:id="rId5"/>
    <p:sldId id="454" r:id="rId6"/>
    <p:sldId id="455" r:id="rId7"/>
    <p:sldId id="456" r:id="rId8"/>
    <p:sldId id="457" r:id="rId9"/>
    <p:sldId id="458" r:id="rId10"/>
    <p:sldId id="459" r:id="rId11"/>
    <p:sldId id="463" r:id="rId12"/>
    <p:sldId id="464" r:id="rId13"/>
    <p:sldId id="465" r:id="rId14"/>
    <p:sldId id="466" r:id="rId15"/>
    <p:sldId id="467" r:id="rId16"/>
    <p:sldId id="468" r:id="rId17"/>
    <p:sldId id="469" r:id="rId18"/>
    <p:sldId id="470" r:id="rId19"/>
    <p:sldId id="471" r:id="rId20"/>
    <p:sldId id="472" r:id="rId21"/>
    <p:sldId id="473" r:id="rId22"/>
    <p:sldId id="474" r:id="rId23"/>
    <p:sldId id="475" r:id="rId24"/>
    <p:sldId id="476" r:id="rId25"/>
    <p:sldId id="477" r:id="rId26"/>
    <p:sldId id="478" r:id="rId27"/>
    <p:sldId id="479" r:id="rId28"/>
    <p:sldId id="460" r:id="rId29"/>
    <p:sldId id="461" r:id="rId30"/>
    <p:sldId id="462" r:id="rId31"/>
    <p:sldId id="444" r:id="rId32"/>
    <p:sldId id="443" r:id="rId33"/>
    <p:sldId id="442" r:id="rId34"/>
    <p:sldId id="445" r:id="rId35"/>
    <p:sldId id="446" r:id="rId36"/>
    <p:sldId id="447" r:id="rId37"/>
    <p:sldId id="448" r:id="rId38"/>
    <p:sldId id="449" r:id="rId39"/>
    <p:sldId id="450" r:id="rId40"/>
    <p:sldId id="451" r:id="rId41"/>
    <p:sldId id="413" r:id="rId42"/>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はじめに" id="{832D8662-1CA7-4F0A-B19E-569957C00FD3}">
          <p14:sldIdLst>
            <p14:sldId id="256"/>
          </p14:sldIdLst>
        </p14:section>
        <p14:section name="相殺" id="{425A0222-7097-4BAF-92D1-240991333997}">
          <p14:sldIdLst>
            <p14:sldId id="418"/>
            <p14:sldId id="453"/>
            <p14:sldId id="452"/>
            <p14:sldId id="454"/>
            <p14:sldId id="455"/>
            <p14:sldId id="456"/>
            <p14:sldId id="457"/>
            <p14:sldId id="458"/>
            <p14:sldId id="459"/>
            <p14:sldId id="463"/>
            <p14:sldId id="464"/>
            <p14:sldId id="465"/>
            <p14:sldId id="466"/>
            <p14:sldId id="467"/>
            <p14:sldId id="468"/>
            <p14:sldId id="469"/>
            <p14:sldId id="470"/>
            <p14:sldId id="471"/>
            <p14:sldId id="472"/>
            <p14:sldId id="473"/>
            <p14:sldId id="474"/>
            <p14:sldId id="475"/>
            <p14:sldId id="476"/>
            <p14:sldId id="477"/>
            <p14:sldId id="478"/>
            <p14:sldId id="479"/>
            <p14:sldId id="460"/>
            <p14:sldId id="461"/>
          </p14:sldIdLst>
        </p14:section>
        <p14:section name="復習：弁済による代位" id="{CE93FCEE-D900-4586-ABF7-46242AAF6B66}">
          <p14:sldIdLst>
            <p14:sldId id="462"/>
            <p14:sldId id="444"/>
            <p14:sldId id="443"/>
            <p14:sldId id="442"/>
            <p14:sldId id="445"/>
            <p14:sldId id="446"/>
            <p14:sldId id="447"/>
            <p14:sldId id="448"/>
            <p14:sldId id="449"/>
            <p14:sldId id="450"/>
            <p14:sldId id="451"/>
          </p14:sldIdLst>
        </p14:section>
        <p14:section name="参考文献" id="{E7E2DD51-E73C-4C44-9323-A26A7756605E}">
          <p14:sldIdLst>
            <p14:sldId id="41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36" autoAdjust="0"/>
    <p:restoredTop sz="86398" autoAdjust="0"/>
  </p:normalViewPr>
  <p:slideViewPr>
    <p:cSldViewPr>
      <p:cViewPr varScale="1">
        <p:scale>
          <a:sx n="49" d="100"/>
          <a:sy n="49" d="100"/>
        </p:scale>
        <p:origin x="494" y="62"/>
      </p:cViewPr>
      <p:guideLst>
        <p:guide orient="horz" pos="2160"/>
        <p:guide pos="2880"/>
      </p:guideLst>
    </p:cSldViewPr>
  </p:slideViewPr>
  <p:outlineViewPr>
    <p:cViewPr>
      <p:scale>
        <a:sx n="33" d="100"/>
        <a:sy n="33" d="100"/>
      </p:scale>
      <p:origin x="0" y="-29438"/>
    </p:cViewPr>
  </p:outlineViewPr>
  <p:notesTextViewPr>
    <p:cViewPr>
      <p:scale>
        <a:sx n="100" d="100"/>
        <a:sy n="100" d="100"/>
      </p:scale>
      <p:origin x="0" y="0"/>
    </p:cViewPr>
  </p:notesTextViewPr>
  <p:sorterViewPr>
    <p:cViewPr>
      <p:scale>
        <a:sx n="100" d="100"/>
        <a:sy n="100" d="100"/>
      </p:scale>
      <p:origin x="0" y="56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r>
              <a:rPr kumimoji="1" lang="en-US" altLang="ja-JP" smtClean="0"/>
              <a:t>Lecture on Obligation2</a:t>
            </a:r>
            <a:endParaRPr kumimoji="1" lang="ja-JP" altLang="en-US"/>
          </a:p>
        </p:txBody>
      </p:sp>
      <p:sp>
        <p:nvSpPr>
          <p:cNvPr id="3" name="日付プレースホルダー 2"/>
          <p:cNvSpPr>
            <a:spLocks noGrp="1"/>
          </p:cNvSpPr>
          <p:nvPr>
            <p:ph type="dt" sz="quarter" idx="1"/>
          </p:nvPr>
        </p:nvSpPr>
        <p:spPr>
          <a:xfrm>
            <a:off x="4021294" y="0"/>
            <a:ext cx="3076363" cy="513508"/>
          </a:xfrm>
          <a:prstGeom prst="rect">
            <a:avLst/>
          </a:prstGeom>
        </p:spPr>
        <p:txBody>
          <a:bodyPr vert="horz" lIns="99048" tIns="49524" rIns="99048" bIns="49524" rtlCol="0"/>
          <a:lstStyle>
            <a:lvl1pPr algn="r">
              <a:defRPr sz="1300"/>
            </a:lvl1pPr>
          </a:lstStyle>
          <a:p>
            <a:r>
              <a:rPr kumimoji="1" lang="en-US" altLang="ja-JP" smtClean="0"/>
              <a:t>2014/12/2</a:t>
            </a:r>
            <a:endParaRPr kumimoji="1" lang="ja-JP" altLang="en-US"/>
          </a:p>
        </p:txBody>
      </p:sp>
      <p:sp>
        <p:nvSpPr>
          <p:cNvPr id="4" name="フッター プレースホルダー 3"/>
          <p:cNvSpPr>
            <a:spLocks noGrp="1"/>
          </p:cNvSpPr>
          <p:nvPr>
            <p:ph type="ftr" sz="quarter" idx="2"/>
          </p:nvPr>
        </p:nvSpPr>
        <p:spPr>
          <a:xfrm>
            <a:off x="0" y="9721107"/>
            <a:ext cx="3076363" cy="513507"/>
          </a:xfrm>
          <a:prstGeom prst="rect">
            <a:avLst/>
          </a:prstGeom>
        </p:spPr>
        <p:txBody>
          <a:bodyPr vert="horz" lIns="99048" tIns="49524" rIns="99048" bIns="49524" rtlCol="0" anchor="b"/>
          <a:lstStyle>
            <a:lvl1pPr algn="l">
              <a:defRPr sz="1300"/>
            </a:lvl1pPr>
          </a:lstStyle>
          <a:p>
            <a:r>
              <a:rPr kumimoji="1" lang="en-US" altLang="ja-JP" smtClean="0"/>
              <a:t>KAGAYAMA Shigeru</a:t>
            </a:r>
            <a:endParaRPr kumimoji="1" lang="ja-JP" altLang="en-US"/>
          </a:p>
        </p:txBody>
      </p:sp>
      <p:sp>
        <p:nvSpPr>
          <p:cNvPr id="5" name="スライド番号プレースホルダー 4"/>
          <p:cNvSpPr>
            <a:spLocks noGrp="1"/>
          </p:cNvSpPr>
          <p:nvPr>
            <p:ph type="sldNum" sz="quarter" idx="3"/>
          </p:nvPr>
        </p:nvSpPr>
        <p:spPr>
          <a:xfrm>
            <a:off x="4021294" y="9721107"/>
            <a:ext cx="3076363" cy="513507"/>
          </a:xfrm>
          <a:prstGeom prst="rect">
            <a:avLst/>
          </a:prstGeom>
        </p:spPr>
        <p:txBody>
          <a:bodyPr vert="horz" lIns="99048" tIns="49524" rIns="99048" bIns="49524" rtlCol="0" anchor="b"/>
          <a:lstStyle>
            <a:lvl1pPr algn="r">
              <a:defRPr sz="1300"/>
            </a:lvl1pPr>
          </a:lstStyle>
          <a:p>
            <a:fld id="{699F8384-FC9F-4DDF-B83D-3482B341D8F5}" type="slidenum">
              <a:rPr kumimoji="1" lang="ja-JP" altLang="en-US" smtClean="0"/>
              <a:t>‹#›</a:t>
            </a:fld>
            <a:endParaRPr kumimoji="1" lang="ja-JP" altLang="en-US"/>
          </a:p>
        </p:txBody>
      </p:sp>
    </p:spTree>
    <p:extLst>
      <p:ext uri="{BB962C8B-B14F-4D97-AF65-F5344CB8AC3E}">
        <p14:creationId xmlns:p14="http://schemas.microsoft.com/office/powerpoint/2010/main" val="15748942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r>
              <a:rPr kumimoji="1" lang="en-US" altLang="ja-JP" smtClean="0"/>
              <a:t>Lecture on Obligation2</a:t>
            </a:r>
            <a:endParaRPr kumimoji="1" lang="ja-JP" altLang="en-US"/>
          </a:p>
        </p:txBody>
      </p:sp>
      <p:sp>
        <p:nvSpPr>
          <p:cNvPr id="3" name="日付プレースホルダー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r>
              <a:rPr kumimoji="1" lang="en-US" altLang="ja-JP" smtClean="0"/>
              <a:t>2014/12/2</a:t>
            </a:r>
            <a:endParaRPr kumimoji="1" lang="ja-JP" altLang="en-US"/>
          </a:p>
        </p:txBody>
      </p:sp>
      <p:sp>
        <p:nvSpPr>
          <p:cNvPr id="4" name="スライド イメージ プレースホルダー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A8E66D3E-057B-4FB8-984C-62E46251DFE2}" type="slidenum">
              <a:rPr kumimoji="1" lang="ja-JP" altLang="en-US" smtClean="0"/>
              <a:t>‹#›</a:t>
            </a:fld>
            <a:endParaRPr kumimoji="1" lang="ja-JP" altLang="en-US"/>
          </a:p>
        </p:txBody>
      </p:sp>
    </p:spTree>
    <p:extLst>
      <p:ext uri="{BB962C8B-B14F-4D97-AF65-F5344CB8AC3E}">
        <p14:creationId xmlns:p14="http://schemas.microsoft.com/office/powerpoint/2010/main" val="2587883135"/>
      </p:ext>
    </p:extLst>
  </p:cSld>
  <p:clrMap bg1="lt1" tx1="dk1" bg2="lt2" tx2="dk2" accent1="accent1" accent2="accent2" accent3="accent3" accent4="accent4" accent5="accent5" accent6="accent6" hlink="hlink" folHlink="folHlink"/>
  <p:hf/>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Obligation2</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2014/12/2</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1</a:t>
            </a:fld>
            <a:endParaRPr kumimoji="1" lang="ja-JP" altLang="en-US"/>
          </a:p>
        </p:txBody>
      </p:sp>
    </p:spTree>
    <p:extLst>
      <p:ext uri="{BB962C8B-B14F-4D97-AF65-F5344CB8AC3E}">
        <p14:creationId xmlns:p14="http://schemas.microsoft.com/office/powerpoint/2010/main" val="3706868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2014/12/2</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2014/12/2</a:t>
            </a:r>
            <a:endParaRPr kumimoji="1" lang="ja-JP" altLang="en-US"/>
          </a:p>
        </p:txBody>
      </p:sp>
      <p:sp>
        <p:nvSpPr>
          <p:cNvPr id="5" name="フッター プレースホルダ 4"/>
          <p:cNvSpPr>
            <a:spLocks noGrp="1"/>
          </p:cNvSpPr>
          <p:nvPr>
            <p:ph type="ftr" sz="quarter" idx="11"/>
          </p:nvPr>
        </p:nvSpPr>
        <p:spPr/>
        <p:txBody>
          <a:bodyPr/>
          <a:lstStyle/>
          <a:p>
            <a:r>
              <a:rPr kumimoji="1" lang="en-US" altLang="zh-TW" smtClean="0"/>
              <a:t>Lecture on Obligation2</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2014/12/2</a:t>
            </a:r>
            <a:endParaRPr kumimoji="1" lang="ja-JP" altLang="en-US"/>
          </a:p>
        </p:txBody>
      </p:sp>
      <p:sp>
        <p:nvSpPr>
          <p:cNvPr id="5" name="フッター プレースホルダ 4"/>
          <p:cNvSpPr>
            <a:spLocks noGrp="1"/>
          </p:cNvSpPr>
          <p:nvPr>
            <p:ph type="ftr" sz="quarter" idx="11"/>
          </p:nvPr>
        </p:nvSpPr>
        <p:spPr/>
        <p:txBody>
          <a:bodyPr/>
          <a:lstStyle/>
          <a:p>
            <a:r>
              <a:rPr kumimoji="1" lang="en-US" altLang="zh-TW" smtClean="0"/>
              <a:t>Lecture on Obligation2</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lvl1pPr marL="342900" indent="-342900">
              <a:buClr>
                <a:schemeClr val="tx2"/>
              </a:buClr>
              <a:buFont typeface="Wingdings" pitchFamily="2" charset="2"/>
              <a:buChar char="n"/>
              <a:defRPr/>
            </a:lvl1pPr>
            <a:lvl2pPr marL="742950" indent="-285750">
              <a:buClr>
                <a:srgbClr val="FF0000"/>
              </a:buClr>
              <a:buFont typeface="Wingdings" pitchFamily="2" charset="2"/>
              <a:buChar char="n"/>
              <a:defRPr/>
            </a:lvl2pPr>
            <a:lvl3pPr marL="1143000" indent="-228600">
              <a:buClr>
                <a:schemeClr val="tx2"/>
              </a:buClr>
              <a:buFont typeface="Wingdings" pitchFamily="2" charset="2"/>
              <a:buChar char="n"/>
              <a:defRPr/>
            </a:lvl3pPr>
            <a:lvl4pPr marL="1600200" indent="-228600">
              <a:buClr>
                <a:srgbClr val="FF0000"/>
              </a:buClr>
              <a:buFont typeface="Wingdings" pitchFamily="2" charset="2"/>
              <a:buChar char="u"/>
              <a:defRPr/>
            </a:lvl4pPr>
            <a:lvl5pPr marL="2057400" indent="-228600">
              <a:buClr>
                <a:schemeClr val="tx2"/>
              </a:buClr>
              <a:buFont typeface="Wingdings" pitchFamily="2" charset="2"/>
              <a:buChar char="u"/>
              <a:defRPr/>
            </a:lvl5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2014/12/2</a:t>
            </a:r>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 5"/>
          <p:cNvSpPr>
            <a:spLocks noGrp="1"/>
          </p:cNvSpPr>
          <p:nvPr>
            <p:ph type="sldNum" sz="quarter" idx="12"/>
          </p:nvPr>
        </p:nvSpPr>
        <p:spPr/>
        <p:txBody>
          <a:bodyPr/>
          <a:lstStyle/>
          <a:p>
            <a:fld id="{E3EC445D-284E-4B8A-B31D-F8CAF32C55BE}"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2014/12/2</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 5"/>
          <p:cNvSpPr>
            <a:spLocks noGrp="1"/>
          </p:cNvSpPr>
          <p:nvPr>
            <p:ph type="sldNum" sz="quarter" idx="12"/>
          </p:nvPr>
        </p:nvSpPr>
        <p:spPr>
          <a:xfrm>
            <a:off x="2915816" y="5157192"/>
            <a:ext cx="2133600" cy="365125"/>
          </a:xfrm>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2014/12/2</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2014/12/2</a:t>
            </a:r>
            <a:endParaRPr kumimoji="1" lang="ja-JP" altLang="en-US" dirty="0"/>
          </a:p>
        </p:txBody>
      </p:sp>
      <p:sp>
        <p:nvSpPr>
          <p:cNvPr id="8" name="フッター プレースホルダ 7"/>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2014/12/2</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2014/12/2</a:t>
            </a:r>
            <a:endParaRPr kumimoji="1" lang="ja-JP" altLang="en-US"/>
          </a:p>
        </p:txBody>
      </p:sp>
      <p:sp>
        <p:nvSpPr>
          <p:cNvPr id="6" name="フッター プレースホルダ 5"/>
          <p:cNvSpPr>
            <a:spLocks noGrp="1"/>
          </p:cNvSpPr>
          <p:nvPr>
            <p:ph type="ftr" sz="quarter" idx="11"/>
          </p:nvPr>
        </p:nvSpPr>
        <p:spPr/>
        <p:txBody>
          <a:bodyPr/>
          <a:lstStyle/>
          <a:p>
            <a:r>
              <a:rPr kumimoji="1" lang="en-US" altLang="zh-TW" smtClean="0"/>
              <a:t>Lecture on Obligation2</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2014/12/2</a:t>
            </a:r>
            <a:endParaRPr kumimoji="1" lang="ja-JP" altLang="en-US"/>
          </a:p>
        </p:txBody>
      </p:sp>
      <p:sp>
        <p:nvSpPr>
          <p:cNvPr id="6" name="フッター プレースホルダ 5"/>
          <p:cNvSpPr>
            <a:spLocks noGrp="1"/>
          </p:cNvSpPr>
          <p:nvPr>
            <p:ph type="ftr" sz="quarter" idx="11"/>
          </p:nvPr>
        </p:nvSpPr>
        <p:spPr/>
        <p:txBody>
          <a:bodyPr/>
          <a:lstStyle/>
          <a:p>
            <a:r>
              <a:rPr kumimoji="1" lang="en-US" altLang="zh-TW" smtClean="0"/>
              <a:t>Lecture on Obligation2</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2014/12/2</a:t>
            </a:r>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Lecture on Obligation2</a:t>
            </a:r>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
        <p:nvSpPr>
          <p:cNvPr id="7" name="動作設定ボタン : ホーム 6">
            <a:hlinkClick r:id="" action="ppaction://hlinkshowjump?jump=firstslide" highlightClick="1"/>
          </p:cNvPr>
          <p:cNvSpPr/>
          <p:nvPr userDrawn="1"/>
        </p:nvSpPr>
        <p:spPr>
          <a:xfrm>
            <a:off x="1547664" y="6408712"/>
            <a:ext cx="394344" cy="332655"/>
          </a:xfrm>
          <a:prstGeom prst="actionButtonHom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8" name="動作設定ボタン : 最初 7">
            <a:hlinkClick r:id="" action="ppaction://noaction" highlightClick="1"/>
          </p:cNvPr>
          <p:cNvSpPr/>
          <p:nvPr userDrawn="1"/>
        </p:nvSpPr>
        <p:spPr>
          <a:xfrm>
            <a:off x="2675762" y="6408712"/>
            <a:ext cx="394344" cy="332656"/>
          </a:xfrm>
          <a:prstGeom prst="actionButtonBeginning">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9" name="動作設定ボタン : 最後 8">
            <a:hlinkClick r:id="" action="ppaction://noaction" highlightClick="1"/>
          </p:cNvPr>
          <p:cNvSpPr/>
          <p:nvPr userDrawn="1"/>
        </p:nvSpPr>
        <p:spPr>
          <a:xfrm>
            <a:off x="6101324" y="6408712"/>
            <a:ext cx="394344" cy="332656"/>
          </a:xfrm>
          <a:prstGeom prst="actionButtonEn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0" name="動作設定ボタン : 戻る 9">
            <a:hlinkClick r:id="" action="ppaction://hlinkshowjump?jump=lastslideviewed" highlightClick="1"/>
          </p:cNvPr>
          <p:cNvSpPr/>
          <p:nvPr userDrawn="1"/>
        </p:nvSpPr>
        <p:spPr>
          <a:xfrm>
            <a:off x="7308304" y="6408712"/>
            <a:ext cx="394344" cy="332657"/>
          </a:xfrm>
          <a:prstGeom prst="actionButtonRetur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u"/>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u"/>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548680"/>
            <a:ext cx="7772400" cy="2880320"/>
          </a:xfrm>
        </p:spPr>
        <p:txBody>
          <a:bodyPr>
            <a:normAutofit/>
          </a:bodyPr>
          <a:lstStyle/>
          <a:p>
            <a:r>
              <a:rPr kumimoji="1" lang="ja-JP" altLang="en-US" sz="6000" dirty="0" smtClean="0"/>
              <a:t>債権総論</a:t>
            </a:r>
            <a:r>
              <a:rPr kumimoji="1" lang="en-US" altLang="ja-JP" sz="6000" b="1" dirty="0" smtClean="0">
                <a:latin typeface="Times New Roman" panose="02020603050405020304" pitchFamily="18" charset="0"/>
                <a:cs typeface="Times New Roman" panose="02020603050405020304" pitchFamily="18" charset="0"/>
              </a:rPr>
              <a:t>2</a:t>
            </a:r>
            <a:r>
              <a:rPr kumimoji="1" lang="en-US" altLang="ja-JP" sz="2000" b="1" dirty="0" smtClean="0">
                <a:latin typeface="Times New Roman" panose="02020603050405020304" pitchFamily="18" charset="0"/>
                <a:cs typeface="Times New Roman" panose="02020603050405020304" pitchFamily="18" charset="0"/>
              </a:rPr>
              <a:t/>
            </a:r>
            <a:br>
              <a:rPr kumimoji="1" lang="en-US" altLang="ja-JP" sz="2000" b="1" dirty="0" smtClean="0">
                <a:latin typeface="Times New Roman" panose="02020603050405020304" pitchFamily="18" charset="0"/>
                <a:cs typeface="Times New Roman" panose="02020603050405020304" pitchFamily="18" charset="0"/>
              </a:rPr>
            </a:br>
            <a:r>
              <a:rPr kumimoji="1" lang="en-US" altLang="ja-JP" sz="2000" b="1" dirty="0" smtClean="0">
                <a:latin typeface="Times New Roman" panose="02020603050405020304" pitchFamily="18" charset="0"/>
                <a:cs typeface="Times New Roman" panose="02020603050405020304" pitchFamily="18" charset="0"/>
              </a:rPr>
              <a:t/>
            </a:r>
            <a:br>
              <a:rPr kumimoji="1" lang="en-US" altLang="ja-JP" sz="2000" b="1" dirty="0" smtClean="0">
                <a:latin typeface="Times New Roman" panose="02020603050405020304" pitchFamily="18" charset="0"/>
                <a:cs typeface="Times New Roman" panose="02020603050405020304" pitchFamily="18" charset="0"/>
              </a:rPr>
            </a:br>
            <a:r>
              <a:rPr lang="ja-JP" altLang="en-US" sz="4000" b="1" dirty="0" smtClean="0">
                <a:latin typeface="Times New Roman" panose="02020603050405020304" pitchFamily="18" charset="0"/>
                <a:cs typeface="Times New Roman" panose="02020603050405020304" pitchFamily="18" charset="0"/>
              </a:rPr>
              <a:t>相殺　その</a:t>
            </a:r>
            <a:r>
              <a:rPr lang="en-US" altLang="ja-JP" sz="4000" b="1" dirty="0" smtClean="0">
                <a:latin typeface="Times New Roman" panose="02020603050405020304" pitchFamily="18" charset="0"/>
                <a:cs typeface="Times New Roman" panose="02020603050405020304" pitchFamily="18" charset="0"/>
              </a:rPr>
              <a:t>1</a:t>
            </a:r>
            <a:endParaRPr kumimoji="1" lang="ja-JP" altLang="en-US" sz="5400" b="1" dirty="0">
              <a:latin typeface="Times New Roman" panose="02020603050405020304" pitchFamily="18" charset="0"/>
              <a:cs typeface="Times New Roman" panose="02020603050405020304" pitchFamily="18" charset="0"/>
            </a:endParaRPr>
          </a:p>
        </p:txBody>
      </p:sp>
      <p:sp>
        <p:nvSpPr>
          <p:cNvPr id="3" name="サブタイトル 2"/>
          <p:cNvSpPr>
            <a:spLocks noGrp="1"/>
          </p:cNvSpPr>
          <p:nvPr>
            <p:ph type="subTitle" idx="1"/>
          </p:nvPr>
        </p:nvSpPr>
        <p:spPr>
          <a:xfrm>
            <a:off x="1371600" y="3789040"/>
            <a:ext cx="6400800" cy="1343000"/>
          </a:xfrm>
        </p:spPr>
        <p:txBody>
          <a:bodyPr/>
          <a:lstStyle/>
          <a:p>
            <a:r>
              <a:rPr kumimoji="1" lang="ja-JP" altLang="en-US" dirty="0" smtClean="0"/>
              <a:t>明治学院大学法学部教授</a:t>
            </a:r>
            <a:endParaRPr kumimoji="1" lang="en-US" altLang="ja-JP" dirty="0" smtClean="0"/>
          </a:p>
          <a:p>
            <a:r>
              <a:rPr lang="ja-JP" altLang="en-US" dirty="0" smtClean="0"/>
              <a:t>加賀山　茂</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2014/12/2</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Tree>
    <p:extLst>
      <p:ext uri="{BB962C8B-B14F-4D97-AF65-F5344CB8AC3E}">
        <p14:creationId xmlns:p14="http://schemas.microsoft.com/office/powerpoint/2010/main" val="3827928019"/>
      </p:ext>
    </p:extLst>
  </p:cSld>
  <p:clrMapOvr>
    <a:masterClrMapping/>
  </p:clrMapOvr>
  <mc:AlternateContent xmlns:mc="http://schemas.openxmlformats.org/markup-compatibility/2006" xmlns:p14="http://schemas.microsoft.com/office/powerpoint/2010/main">
    <mc:Choice Requires="p14">
      <p:transition spd="slow" p14:dur="30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3/5</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210105201"/>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t>相殺適状説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t>①弁済期</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t>相殺適状にある。</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t>②弁済期</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t>③差押え</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t>相殺適状修正説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t>①弁済期</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t>期限の利益の放棄によって差押え前に相殺適状となる。</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t>②差押え</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t>③弁済期</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t>制限説</a:t>
                      </a:r>
                      <a:endParaRPr kumimoji="1" lang="en-US" altLang="ja-JP" sz="1800" b="1" dirty="0" smtClean="0"/>
                    </a:p>
                    <a:p>
                      <a:r>
                        <a:rPr kumimoji="1" lang="ja-JP" altLang="en-US" sz="1800" b="1" dirty="0" smtClean="0"/>
                        <a:t>（弁済期先後説）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t>①差押え</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t>自働債権の弁済期が受働債権の弁先よりも先である。</a:t>
                      </a:r>
                      <a:endParaRPr kumimoji="1" lang="en-US" altLang="ja-JP" sz="1800" b="1" dirty="0" smtClean="0"/>
                    </a:p>
                    <a:p>
                      <a:r>
                        <a:rPr kumimoji="1" lang="ja-JP" altLang="en-US" sz="1800" b="1" dirty="0" smtClean="0"/>
                        <a:t>相殺に合理的な期待がある。</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t>②弁済期</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t>③弁済期</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t>無制限説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t>①差押え</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t>民法</a:t>
                      </a:r>
                      <a:r>
                        <a:rPr kumimoji="1" lang="en-US" altLang="ja-JP" sz="1800" b="1" dirty="0" smtClean="0"/>
                        <a:t>511</a:t>
                      </a:r>
                      <a:r>
                        <a:rPr kumimoji="1" lang="ja-JP" altLang="en-US" sz="1800" b="1" dirty="0" smtClean="0"/>
                        <a:t>条の反対解釈</a:t>
                      </a:r>
                      <a:r>
                        <a:rPr kumimoji="1" lang="en-US" altLang="ja-JP" sz="1800" b="1" dirty="0" smtClean="0"/>
                        <a:t/>
                      </a:r>
                      <a:br>
                        <a:rPr kumimoji="1" lang="en-US" altLang="ja-JP" sz="1800" b="1" dirty="0" smtClean="0"/>
                      </a:br>
                      <a:r>
                        <a:rPr kumimoji="1" lang="ja-JP" altLang="en-US" sz="1800" b="1" dirty="0" smtClean="0"/>
                        <a:t>（差押えよりも先に自働債権が取得されている。）</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t>②弁済期</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t>③弁済期</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63761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3/5</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659236933"/>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accent3">
                              <a:lumMod val="20000"/>
                              <a:lumOff val="80000"/>
                            </a:schemeClr>
                          </a:solidFill>
                        </a:rPr>
                        <a:t>相殺適状説</a:t>
                      </a:r>
                      <a:endParaRPr kumimoji="1" lang="ja-JP" altLang="en-US" sz="1800" b="1" dirty="0">
                        <a:solidFill>
                          <a:schemeClr val="accent3">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accent3">
                              <a:lumMod val="20000"/>
                              <a:lumOff val="80000"/>
                            </a:schemeClr>
                          </a:solidFill>
                        </a:rPr>
                        <a:t>①弁済期</a:t>
                      </a:r>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accent3">
                              <a:lumMod val="20000"/>
                              <a:lumOff val="80000"/>
                            </a:schemeClr>
                          </a:solidFill>
                        </a:rPr>
                        <a:t>相殺適状にある。</a:t>
                      </a:r>
                      <a:endParaRPr kumimoji="1" lang="ja-JP" altLang="en-US" sz="1800" b="1" dirty="0">
                        <a:solidFill>
                          <a:schemeClr val="accent3">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accent3">
                              <a:lumMod val="20000"/>
                              <a:lumOff val="80000"/>
                            </a:schemeClr>
                          </a:solidFill>
                        </a:rPr>
                        <a:t>②弁済期</a:t>
                      </a:r>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accent3">
                              <a:lumMod val="20000"/>
                              <a:lumOff val="80000"/>
                            </a:schemeClr>
                          </a:solidFill>
                        </a:rPr>
                        <a:t>③差押え</a:t>
                      </a:r>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accent3">
                              <a:lumMod val="40000"/>
                              <a:lumOff val="60000"/>
                            </a:schemeClr>
                          </a:solidFill>
                        </a:rPr>
                        <a:t>相殺適状修正説</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①弁済期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accent3">
                              <a:lumMod val="40000"/>
                              <a:lumOff val="60000"/>
                            </a:schemeClr>
                          </a:solidFill>
                        </a:rPr>
                        <a:t>期限の利益の放棄によって差押え前に相殺適状となる。</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②差押え</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③弁済期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制限説</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（弁済期先後説）</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①差押え</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accent1">
                              <a:lumMod val="20000"/>
                              <a:lumOff val="80000"/>
                            </a:schemeClr>
                          </a:solidFill>
                        </a:rPr>
                        <a:t>②弁済期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③弁済期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Tree>
    <p:extLst>
      <p:ext uri="{BB962C8B-B14F-4D97-AF65-F5344CB8AC3E}">
        <p14:creationId xmlns:p14="http://schemas.microsoft.com/office/powerpoint/2010/main" val="1342205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3/5</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4177397804"/>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accent3">
                              <a:lumMod val="20000"/>
                              <a:lumOff val="80000"/>
                            </a:schemeClr>
                          </a:solidFill>
                        </a:rPr>
                        <a:t>相殺適状にある。</a:t>
                      </a:r>
                      <a:endParaRPr kumimoji="1" lang="ja-JP" altLang="en-US" sz="1800" b="1" dirty="0">
                        <a:solidFill>
                          <a:schemeClr val="accent3">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accent3">
                              <a:lumMod val="20000"/>
                              <a:lumOff val="80000"/>
                            </a:schemeClr>
                          </a:solidFill>
                        </a:rPr>
                        <a:t>②弁済期</a:t>
                      </a:r>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accent3">
                              <a:lumMod val="20000"/>
                              <a:lumOff val="80000"/>
                            </a:schemeClr>
                          </a:solidFill>
                        </a:rPr>
                        <a:t>③差押え</a:t>
                      </a:r>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accent3">
                              <a:lumMod val="40000"/>
                              <a:lumOff val="60000"/>
                            </a:schemeClr>
                          </a:solidFill>
                        </a:rPr>
                        <a:t>相殺適状修正説</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①弁済期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accent3">
                              <a:lumMod val="40000"/>
                              <a:lumOff val="60000"/>
                            </a:schemeClr>
                          </a:solidFill>
                        </a:rPr>
                        <a:t>期限の利益の放棄によって差押え前に相殺適状となる。</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②差押え</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③弁済期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制限説</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（弁済期先後説）</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①差押え</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accent1">
                              <a:lumMod val="20000"/>
                              <a:lumOff val="80000"/>
                            </a:schemeClr>
                          </a:solidFill>
                        </a:rPr>
                        <a:t>②弁済期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③弁済期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19390251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3/5</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736693806"/>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accent3">
                              <a:lumMod val="20000"/>
                              <a:lumOff val="80000"/>
                            </a:schemeClr>
                          </a:solidFill>
                        </a:rPr>
                        <a:t>相殺適状にある。</a:t>
                      </a:r>
                      <a:endParaRPr kumimoji="1" lang="ja-JP" altLang="en-US" sz="1800" b="1" dirty="0">
                        <a:solidFill>
                          <a:schemeClr val="accent3">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accent3">
                              <a:lumMod val="20000"/>
                              <a:lumOff val="80000"/>
                            </a:schemeClr>
                          </a:solidFill>
                        </a:rPr>
                        <a:t>③差押え</a:t>
                      </a:r>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accent3">
                              <a:lumMod val="40000"/>
                              <a:lumOff val="60000"/>
                            </a:schemeClr>
                          </a:solidFill>
                        </a:rPr>
                        <a:t>相殺適状修正説</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①弁済期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accent3">
                              <a:lumMod val="40000"/>
                              <a:lumOff val="60000"/>
                            </a:schemeClr>
                          </a:solidFill>
                        </a:rPr>
                        <a:t>期限の利益の放棄によって差押え前に相殺適状となる。</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②差押え</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③弁済期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制限説</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（弁済期先後説）</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①差押え</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accent1">
                              <a:lumMod val="20000"/>
                              <a:lumOff val="80000"/>
                            </a:schemeClr>
                          </a:solidFill>
                        </a:rPr>
                        <a:t>②弁済期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③弁済期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spTree>
    <p:extLst>
      <p:ext uri="{BB962C8B-B14F-4D97-AF65-F5344CB8AC3E}">
        <p14:creationId xmlns:p14="http://schemas.microsoft.com/office/powerpoint/2010/main" val="258445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3/5</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356913340"/>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accent3">
                              <a:lumMod val="20000"/>
                              <a:lumOff val="80000"/>
                            </a:schemeClr>
                          </a:solidFill>
                        </a:rPr>
                        <a:t>相殺適状にある。</a:t>
                      </a:r>
                      <a:endParaRPr kumimoji="1" lang="ja-JP" altLang="en-US" sz="1800" b="1" dirty="0">
                        <a:solidFill>
                          <a:schemeClr val="accent3">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accent3">
                              <a:lumMod val="40000"/>
                              <a:lumOff val="60000"/>
                            </a:schemeClr>
                          </a:solidFill>
                        </a:rPr>
                        <a:t>相殺適状修正説</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①弁済期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accent3">
                              <a:lumMod val="40000"/>
                              <a:lumOff val="60000"/>
                            </a:schemeClr>
                          </a:solidFill>
                        </a:rPr>
                        <a:t>期限の利益の放棄によって差押え前に相殺適状となる。</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②差押え</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③弁済期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制限説</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（弁済期先後説）</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①差押え</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accent1">
                              <a:lumMod val="20000"/>
                              <a:lumOff val="80000"/>
                            </a:schemeClr>
                          </a:solidFill>
                        </a:rPr>
                        <a:t>②弁済期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③弁済期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Tree>
    <p:extLst>
      <p:ext uri="{BB962C8B-B14F-4D97-AF65-F5344CB8AC3E}">
        <p14:creationId xmlns:p14="http://schemas.microsoft.com/office/powerpoint/2010/main" val="15607634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3/5</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333021766"/>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accent3">
                              <a:lumMod val="40000"/>
                              <a:lumOff val="60000"/>
                            </a:schemeClr>
                          </a:solidFill>
                        </a:rPr>
                        <a:t>相殺適状修正説</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①弁済期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accent3">
                              <a:lumMod val="40000"/>
                              <a:lumOff val="60000"/>
                            </a:schemeClr>
                          </a:solidFill>
                        </a:rPr>
                        <a:t>期限の利益の放棄によって差押え前に相殺適状となる。</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②差押え</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③弁済期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制限説</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（弁済期先後説）</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①差押え</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accent1">
                              <a:lumMod val="20000"/>
                              <a:lumOff val="80000"/>
                            </a:schemeClr>
                          </a:solidFill>
                        </a:rPr>
                        <a:t>②弁済期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③弁済期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Tree>
    <p:extLst>
      <p:ext uri="{BB962C8B-B14F-4D97-AF65-F5344CB8AC3E}">
        <p14:creationId xmlns:p14="http://schemas.microsoft.com/office/powerpoint/2010/main" val="35482145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3/5</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128135669"/>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accent3">
                              <a:lumMod val="40000"/>
                              <a:lumOff val="60000"/>
                            </a:schemeClr>
                          </a:solidFill>
                        </a:rPr>
                        <a:t>期限の利益の放棄によって差押え前に相殺適状となる。</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②差押え</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③弁済期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制限説</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（弁済期先後説）</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①差押え</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accent1">
                              <a:lumMod val="20000"/>
                              <a:lumOff val="80000"/>
                            </a:schemeClr>
                          </a:solidFill>
                        </a:rPr>
                        <a:t>②弁済期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③弁済期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spTree>
    <p:extLst>
      <p:ext uri="{BB962C8B-B14F-4D97-AF65-F5344CB8AC3E}">
        <p14:creationId xmlns:p14="http://schemas.microsoft.com/office/powerpoint/2010/main" val="3561706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3/5</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4099590804"/>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accent3">
                              <a:lumMod val="40000"/>
                              <a:lumOff val="60000"/>
                            </a:schemeClr>
                          </a:solidFill>
                        </a:rPr>
                        <a:t>期限の利益の放棄によって差押え前に相殺適状となる。</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②差押え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③弁済期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制限説</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（弁済期先後説）</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①差押え</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accent1">
                              <a:lumMod val="20000"/>
                              <a:lumOff val="80000"/>
                            </a:schemeClr>
                          </a:solidFill>
                        </a:rPr>
                        <a:t>②弁済期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③弁済期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spTree>
    <p:extLst>
      <p:ext uri="{BB962C8B-B14F-4D97-AF65-F5344CB8AC3E}">
        <p14:creationId xmlns:p14="http://schemas.microsoft.com/office/powerpoint/2010/main" val="1151077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3/5</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904079483"/>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accent3">
                              <a:lumMod val="40000"/>
                              <a:lumOff val="60000"/>
                            </a:schemeClr>
                          </a:solidFill>
                        </a:rPr>
                        <a:t>期限の利益の放棄によって差押え前に相殺適状となる。</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②差押え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制限説</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（弁済期先後説）</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①差押え</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accent1">
                              <a:lumMod val="20000"/>
                              <a:lumOff val="80000"/>
                            </a:schemeClr>
                          </a:solidFill>
                        </a:rPr>
                        <a:t>②弁済期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③弁済期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spTree>
    <p:extLst>
      <p:ext uri="{BB962C8B-B14F-4D97-AF65-F5344CB8AC3E}">
        <p14:creationId xmlns:p14="http://schemas.microsoft.com/office/powerpoint/2010/main" val="3011667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3/5</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678244058"/>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期限の利益の放棄によって差押え前に相殺適状となる。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②差押え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制限説</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（弁済期先後説）</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①差押え</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accent1">
                              <a:lumMod val="20000"/>
                              <a:lumOff val="80000"/>
                            </a:schemeClr>
                          </a:solidFill>
                        </a:rPr>
                        <a:t>②弁済期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③弁済期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spTree>
    <p:extLst>
      <p:ext uri="{BB962C8B-B14F-4D97-AF65-F5344CB8AC3E}">
        <p14:creationId xmlns:p14="http://schemas.microsoft.com/office/powerpoint/2010/main" val="2350787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相殺の意義</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2014/12/2</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a:t>
            </a:fld>
            <a:endParaRPr kumimoji="1" lang="ja-JP" altLang="en-US" dirty="0"/>
          </a:p>
        </p:txBody>
      </p:sp>
      <p:sp>
        <p:nvSpPr>
          <p:cNvPr id="7" name="コンテンツ プレースホルダー 6"/>
          <p:cNvSpPr>
            <a:spLocks noGrp="1"/>
          </p:cNvSpPr>
          <p:nvPr>
            <p:ph idx="1"/>
          </p:nvPr>
        </p:nvSpPr>
        <p:spPr/>
        <p:txBody>
          <a:bodyPr>
            <a:normAutofit/>
          </a:bodyPr>
          <a:lstStyle/>
          <a:p>
            <a:r>
              <a:rPr lang="ja-JP" altLang="en-US" sz="2400" dirty="0" smtClean="0"/>
              <a:t>定義</a:t>
            </a:r>
            <a:endParaRPr lang="en-US" altLang="ja-JP" sz="2400" dirty="0" smtClean="0"/>
          </a:p>
          <a:p>
            <a:pPr lvl="1"/>
            <a:r>
              <a:rPr lang="ja-JP" altLang="en-US" sz="2000" dirty="0" smtClean="0"/>
              <a:t>相殺</a:t>
            </a:r>
            <a:r>
              <a:rPr lang="ja-JP" altLang="en-US" sz="2000" dirty="0"/>
              <a:t>とは</a:t>
            </a:r>
            <a:r>
              <a:rPr lang="ja-JP" altLang="en-US" sz="2000" dirty="0" smtClean="0"/>
              <a:t>，当事者が</a:t>
            </a:r>
            <a:r>
              <a:rPr lang="ja-JP" altLang="en-US" sz="2000" dirty="0"/>
              <a:t>互いに相手に対して同種の債権をもっている場合に，一方から相手方に対する意思表示によってその債務を対当額で消滅させることを</a:t>
            </a:r>
            <a:r>
              <a:rPr lang="ja-JP" altLang="en-US" sz="2000" dirty="0" smtClean="0"/>
              <a:t>いう</a:t>
            </a:r>
            <a:r>
              <a:rPr lang="ja-JP" altLang="en-US" sz="2000" dirty="0"/>
              <a:t>。</a:t>
            </a:r>
            <a:endParaRPr kumimoji="1" lang="en-US" altLang="ja-JP" sz="2000" dirty="0" smtClean="0"/>
          </a:p>
          <a:p>
            <a:r>
              <a:rPr lang="ja-JP" altLang="en-US" sz="2400" b="1" dirty="0" smtClean="0"/>
              <a:t>第</a:t>
            </a:r>
            <a:r>
              <a:rPr lang="en-US" altLang="ja-JP" sz="2400" b="1" dirty="0" smtClean="0"/>
              <a:t>505</a:t>
            </a:r>
            <a:r>
              <a:rPr lang="ja-JP" altLang="en-US" sz="2400" b="1" dirty="0"/>
              <a:t>条</a:t>
            </a:r>
            <a:r>
              <a:rPr lang="ja-JP" altLang="en-US" sz="2400" dirty="0"/>
              <a:t>（相殺の要件等</a:t>
            </a:r>
            <a:r>
              <a:rPr lang="ja-JP" altLang="en-US" sz="2400" dirty="0" smtClean="0"/>
              <a:t>）</a:t>
            </a:r>
            <a:endParaRPr lang="en-US" altLang="ja-JP" sz="2400" dirty="0" smtClean="0"/>
          </a:p>
          <a:p>
            <a:pPr lvl="1"/>
            <a:r>
              <a:rPr lang="ja-JP" altLang="en-US" sz="2000" dirty="0" smtClean="0"/>
              <a:t>①二人</a:t>
            </a:r>
            <a:r>
              <a:rPr lang="ja-JP" altLang="en-US" sz="2000" dirty="0"/>
              <a:t>が互いに同種の目的を有する債務を負担する場合において，双方の債務が弁済期にあるときは，各債務者は，その</a:t>
            </a:r>
            <a:r>
              <a:rPr lang="ja-JP" altLang="en-US" sz="2000" b="1" dirty="0"/>
              <a:t>対当額</a:t>
            </a:r>
            <a:r>
              <a:rPr lang="ja-JP" altLang="en-US" sz="2000" dirty="0"/>
              <a:t>について相殺によってその債務を免れることができる。ただし，債務の性質がこれを許さないときは，この限りでない</a:t>
            </a:r>
            <a:r>
              <a:rPr lang="ja-JP" altLang="en-US" sz="2000" dirty="0" smtClean="0"/>
              <a:t>。</a:t>
            </a:r>
            <a:endParaRPr lang="en-US" altLang="ja-JP" sz="2000" dirty="0" smtClean="0"/>
          </a:p>
          <a:p>
            <a:pPr lvl="1"/>
            <a:r>
              <a:rPr lang="ja-JP" altLang="en-US" sz="2000" dirty="0" smtClean="0"/>
              <a:t>②</a:t>
            </a:r>
            <a:r>
              <a:rPr lang="ja-JP" altLang="en-US" sz="2000" dirty="0"/>
              <a:t>前項の規定は，当事者が反対の意思を表示した場合には，適用しない。ただし，その意思表示は，善意の第三者に対抗することができない。</a:t>
            </a:r>
            <a:endParaRPr kumimoji="1" lang="ja-JP" altLang="en-US" sz="2000" dirty="0"/>
          </a:p>
        </p:txBody>
      </p:sp>
    </p:spTree>
    <p:extLst>
      <p:ext uri="{BB962C8B-B14F-4D97-AF65-F5344CB8AC3E}">
        <p14:creationId xmlns:p14="http://schemas.microsoft.com/office/powerpoint/2010/main" val="3613170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1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wipe(up)">
                                      <p:cBhvr>
                                        <p:cTn id="12" dur="20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wipe(up)">
                                      <p:cBhvr>
                                        <p:cTn id="17" dur="1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3/5</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713375921"/>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期限の利益の放棄によって差押え前に相殺適状となる。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②差押え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制限説</a:t>
                      </a:r>
                      <a:endParaRPr kumimoji="1" lang="en-US" altLang="ja-JP" sz="1800" b="1" dirty="0" smtClean="0">
                        <a:solidFill>
                          <a:schemeClr val="tx1"/>
                        </a:solidFill>
                      </a:endParaRPr>
                    </a:p>
                    <a:p>
                      <a:r>
                        <a:rPr kumimoji="1" lang="ja-JP" altLang="en-US" sz="1800" b="1" dirty="0" smtClean="0">
                          <a:solidFill>
                            <a:schemeClr val="tx1"/>
                          </a:solidFill>
                        </a:rPr>
                        <a:t>（弁済期先後説）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accent1">
                              <a:lumMod val="20000"/>
                              <a:lumOff val="80000"/>
                            </a:schemeClr>
                          </a:solidFill>
                        </a:rPr>
                        <a:t>②弁済期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③弁済期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20</a:t>
            </a:fld>
            <a:endParaRPr kumimoji="1" lang="ja-JP" altLang="en-US"/>
          </a:p>
        </p:txBody>
      </p:sp>
    </p:spTree>
    <p:extLst>
      <p:ext uri="{BB962C8B-B14F-4D97-AF65-F5344CB8AC3E}">
        <p14:creationId xmlns:p14="http://schemas.microsoft.com/office/powerpoint/2010/main" val="4554002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3/5</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251234653"/>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期限の利益の放棄によって差押え前に相殺適状となる。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②差押え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制限説</a:t>
                      </a:r>
                      <a:endParaRPr kumimoji="1" lang="en-US" altLang="ja-JP" sz="1800" b="1" dirty="0" smtClean="0">
                        <a:solidFill>
                          <a:schemeClr val="tx1"/>
                        </a:solidFill>
                      </a:endParaRPr>
                    </a:p>
                    <a:p>
                      <a:r>
                        <a:rPr kumimoji="1" lang="ja-JP" altLang="en-US" sz="1800" b="1" dirty="0" smtClean="0">
                          <a:solidFill>
                            <a:schemeClr val="tx1"/>
                          </a:solidFill>
                        </a:rPr>
                        <a:t>（弁済期先後説）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③弁済期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21</a:t>
            </a:fld>
            <a:endParaRPr kumimoji="1" lang="ja-JP" altLang="en-US"/>
          </a:p>
        </p:txBody>
      </p:sp>
    </p:spTree>
    <p:extLst>
      <p:ext uri="{BB962C8B-B14F-4D97-AF65-F5344CB8AC3E}">
        <p14:creationId xmlns:p14="http://schemas.microsoft.com/office/powerpoint/2010/main" val="10577218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3/5</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4232111258"/>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期限の利益の放棄によって差押え前に相殺適状となる。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②差押え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制限説</a:t>
                      </a:r>
                      <a:endParaRPr kumimoji="1" lang="en-US" altLang="ja-JP" sz="1800" b="1" dirty="0" smtClean="0">
                        <a:solidFill>
                          <a:schemeClr val="tx1"/>
                        </a:solidFill>
                      </a:endParaRPr>
                    </a:p>
                    <a:p>
                      <a:r>
                        <a:rPr kumimoji="1" lang="ja-JP" altLang="en-US" sz="1800" b="1" dirty="0" smtClean="0">
                          <a:solidFill>
                            <a:schemeClr val="tx1"/>
                          </a:solidFill>
                        </a:rPr>
                        <a:t>（弁済期先後説）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22</a:t>
            </a:fld>
            <a:endParaRPr kumimoji="1" lang="ja-JP" altLang="en-US"/>
          </a:p>
        </p:txBody>
      </p:sp>
    </p:spTree>
    <p:extLst>
      <p:ext uri="{BB962C8B-B14F-4D97-AF65-F5344CB8AC3E}">
        <p14:creationId xmlns:p14="http://schemas.microsoft.com/office/powerpoint/2010/main" val="1443627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3/5</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4087307790"/>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期限の利益の放棄によって差押え前に相殺適状となる。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②差押え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制限説</a:t>
                      </a:r>
                      <a:endParaRPr kumimoji="1" lang="en-US" altLang="ja-JP" sz="1800" b="1" dirty="0" smtClean="0">
                        <a:solidFill>
                          <a:schemeClr val="tx1"/>
                        </a:solidFill>
                      </a:endParaRPr>
                    </a:p>
                    <a:p>
                      <a:r>
                        <a:rPr kumimoji="1" lang="ja-JP" altLang="en-US" sz="1800" b="1" dirty="0" smtClean="0">
                          <a:solidFill>
                            <a:schemeClr val="tx1"/>
                          </a:solidFill>
                        </a:rPr>
                        <a:t>（弁済期先後説）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自働債権の弁済期が受働債権の弁先よりも先である。</a:t>
                      </a:r>
                      <a:endParaRPr kumimoji="1" lang="en-US" altLang="ja-JP" sz="1800" b="1" dirty="0" smtClean="0">
                        <a:solidFill>
                          <a:schemeClr val="tx1"/>
                        </a:solidFill>
                      </a:endParaRPr>
                    </a:p>
                    <a:p>
                      <a:r>
                        <a:rPr kumimoji="1" lang="ja-JP" altLang="en-US" sz="1800" b="1" dirty="0" smtClean="0">
                          <a:solidFill>
                            <a:schemeClr val="tx1"/>
                          </a:solidFill>
                        </a:rPr>
                        <a:t>相殺に合理的な期待がある。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23</a:t>
            </a:fld>
            <a:endParaRPr kumimoji="1" lang="ja-JP" altLang="en-US"/>
          </a:p>
        </p:txBody>
      </p:sp>
    </p:spTree>
    <p:extLst>
      <p:ext uri="{BB962C8B-B14F-4D97-AF65-F5344CB8AC3E}">
        <p14:creationId xmlns:p14="http://schemas.microsoft.com/office/powerpoint/2010/main" val="1441108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3/5</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011600495"/>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期限の利益の放棄によって差押え前に相殺適状となる。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②差押え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制限説</a:t>
                      </a:r>
                      <a:endParaRPr kumimoji="1" lang="en-US" altLang="ja-JP" sz="1800" b="1" dirty="0" smtClean="0">
                        <a:solidFill>
                          <a:schemeClr val="tx1"/>
                        </a:solidFill>
                      </a:endParaRPr>
                    </a:p>
                    <a:p>
                      <a:r>
                        <a:rPr kumimoji="1" lang="ja-JP" altLang="en-US" sz="1800" b="1" dirty="0" smtClean="0">
                          <a:solidFill>
                            <a:schemeClr val="tx1"/>
                          </a:solidFill>
                        </a:rPr>
                        <a:t>（弁済期先後説）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自働債権の弁済期が受働債権の弁先よりも先である。</a:t>
                      </a:r>
                      <a:endParaRPr kumimoji="1" lang="en-US" altLang="ja-JP" sz="1800" b="1" dirty="0" smtClean="0">
                        <a:solidFill>
                          <a:schemeClr val="tx1"/>
                        </a:solidFill>
                      </a:endParaRPr>
                    </a:p>
                    <a:p>
                      <a:r>
                        <a:rPr kumimoji="1" lang="ja-JP" altLang="en-US" sz="1800" b="1" dirty="0" smtClean="0">
                          <a:solidFill>
                            <a:schemeClr val="tx1"/>
                          </a:solidFill>
                        </a:rPr>
                        <a:t>相殺に合理的な期待がある。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tx1"/>
                          </a:solidFill>
                        </a:rPr>
                        <a:t>無制限説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24</a:t>
            </a:fld>
            <a:endParaRPr kumimoji="1" lang="ja-JP" altLang="en-US"/>
          </a:p>
        </p:txBody>
      </p:sp>
    </p:spTree>
    <p:extLst>
      <p:ext uri="{BB962C8B-B14F-4D97-AF65-F5344CB8AC3E}">
        <p14:creationId xmlns:p14="http://schemas.microsoft.com/office/powerpoint/2010/main" val="5096394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3/5</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841406270"/>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期限の利益の放棄によって差押え前に相殺適状となる。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②差押え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制限説</a:t>
                      </a:r>
                      <a:endParaRPr kumimoji="1" lang="en-US" altLang="ja-JP" sz="1800" b="1" dirty="0" smtClean="0">
                        <a:solidFill>
                          <a:schemeClr val="tx1"/>
                        </a:solidFill>
                      </a:endParaRPr>
                    </a:p>
                    <a:p>
                      <a:r>
                        <a:rPr kumimoji="1" lang="ja-JP" altLang="en-US" sz="1800" b="1" dirty="0" smtClean="0">
                          <a:solidFill>
                            <a:schemeClr val="tx1"/>
                          </a:solidFill>
                        </a:rPr>
                        <a:t>（弁済期先後説）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自働債権の弁済期が受働債権の弁先よりも先である。</a:t>
                      </a:r>
                      <a:endParaRPr kumimoji="1" lang="en-US" altLang="ja-JP" sz="1800" b="1" dirty="0" smtClean="0">
                        <a:solidFill>
                          <a:schemeClr val="tx1"/>
                        </a:solidFill>
                      </a:endParaRPr>
                    </a:p>
                    <a:p>
                      <a:r>
                        <a:rPr kumimoji="1" lang="ja-JP" altLang="en-US" sz="1800" b="1" dirty="0" smtClean="0">
                          <a:solidFill>
                            <a:schemeClr val="tx1"/>
                          </a:solidFill>
                        </a:rPr>
                        <a:t>相殺に合理的な期待がある。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tx1"/>
                          </a:solidFill>
                        </a:rPr>
                        <a:t>無制限説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25</a:t>
            </a:fld>
            <a:endParaRPr kumimoji="1" lang="ja-JP" altLang="en-US"/>
          </a:p>
        </p:txBody>
      </p:sp>
    </p:spTree>
    <p:extLst>
      <p:ext uri="{BB962C8B-B14F-4D97-AF65-F5344CB8AC3E}">
        <p14:creationId xmlns:p14="http://schemas.microsoft.com/office/powerpoint/2010/main" val="32416219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3/5</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37702635"/>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期限の利益の放棄によって差押え前に相殺適状となる。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②差押え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制限説</a:t>
                      </a:r>
                      <a:endParaRPr kumimoji="1" lang="en-US" altLang="ja-JP" sz="1800" b="1" dirty="0" smtClean="0">
                        <a:solidFill>
                          <a:schemeClr val="tx1"/>
                        </a:solidFill>
                      </a:endParaRPr>
                    </a:p>
                    <a:p>
                      <a:r>
                        <a:rPr kumimoji="1" lang="ja-JP" altLang="en-US" sz="1800" b="1" dirty="0" smtClean="0">
                          <a:solidFill>
                            <a:schemeClr val="tx1"/>
                          </a:solidFill>
                        </a:rPr>
                        <a:t>（弁済期先後説）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自働債権の弁済期が受働債権の弁先よりも先である。</a:t>
                      </a:r>
                      <a:endParaRPr kumimoji="1" lang="en-US" altLang="ja-JP" sz="1800" b="1" dirty="0" smtClean="0">
                        <a:solidFill>
                          <a:schemeClr val="tx1"/>
                        </a:solidFill>
                      </a:endParaRPr>
                    </a:p>
                    <a:p>
                      <a:r>
                        <a:rPr kumimoji="1" lang="ja-JP" altLang="en-US" sz="1800" b="1" dirty="0" smtClean="0">
                          <a:solidFill>
                            <a:schemeClr val="tx1"/>
                          </a:solidFill>
                        </a:rPr>
                        <a:t>相殺に合理的な期待がある。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tx1"/>
                          </a:solidFill>
                        </a:rPr>
                        <a:t>無制限説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26</a:t>
            </a:fld>
            <a:endParaRPr kumimoji="1" lang="ja-JP" altLang="en-US"/>
          </a:p>
        </p:txBody>
      </p:sp>
    </p:spTree>
    <p:extLst>
      <p:ext uri="{BB962C8B-B14F-4D97-AF65-F5344CB8AC3E}">
        <p14:creationId xmlns:p14="http://schemas.microsoft.com/office/powerpoint/2010/main" val="22699899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3/5</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279590658"/>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期限の利益の放棄によって差押え前に相殺適状となる。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②差押え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制限説</a:t>
                      </a:r>
                      <a:endParaRPr kumimoji="1" lang="en-US" altLang="ja-JP" sz="1800" b="1" dirty="0" smtClean="0">
                        <a:solidFill>
                          <a:schemeClr val="tx1"/>
                        </a:solidFill>
                      </a:endParaRPr>
                    </a:p>
                    <a:p>
                      <a:r>
                        <a:rPr kumimoji="1" lang="ja-JP" altLang="en-US" sz="1800" b="1" dirty="0" smtClean="0">
                          <a:solidFill>
                            <a:schemeClr val="tx1"/>
                          </a:solidFill>
                        </a:rPr>
                        <a:t>（弁済期先後説）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自働債権の弁済期が受働債権の弁先よりも先である。</a:t>
                      </a:r>
                      <a:endParaRPr kumimoji="1" lang="en-US" altLang="ja-JP" sz="1800" b="1" dirty="0" smtClean="0">
                        <a:solidFill>
                          <a:schemeClr val="tx1"/>
                        </a:solidFill>
                      </a:endParaRPr>
                    </a:p>
                    <a:p>
                      <a:r>
                        <a:rPr kumimoji="1" lang="ja-JP" altLang="en-US" sz="1800" b="1" dirty="0" smtClean="0">
                          <a:solidFill>
                            <a:schemeClr val="tx1"/>
                          </a:solidFill>
                        </a:rPr>
                        <a:t>相殺に合理的な期待がある。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tx1"/>
                          </a:solidFill>
                        </a:rPr>
                        <a:t>無制限説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tx1"/>
                          </a:solidFill>
                        </a:rPr>
                        <a:t>民法</a:t>
                      </a:r>
                      <a:r>
                        <a:rPr kumimoji="1" lang="en-US" altLang="ja-JP" sz="1800" b="1" dirty="0" smtClean="0">
                          <a:solidFill>
                            <a:schemeClr val="tx1"/>
                          </a:solidFill>
                        </a:rPr>
                        <a:t>511</a:t>
                      </a:r>
                      <a:r>
                        <a:rPr kumimoji="1" lang="ja-JP" altLang="en-US" sz="1800" b="1" dirty="0" smtClean="0">
                          <a:solidFill>
                            <a:schemeClr val="tx1"/>
                          </a:solidFill>
                        </a:rPr>
                        <a:t>条の反対解釈</a:t>
                      </a:r>
                      <a:r>
                        <a:rPr kumimoji="1" lang="en-US" altLang="ja-JP" sz="1800" b="1" dirty="0" smtClean="0">
                          <a:solidFill>
                            <a:schemeClr val="tx1"/>
                          </a:solidFill>
                        </a:rPr>
                        <a:t/>
                      </a:r>
                      <a:br>
                        <a:rPr kumimoji="1" lang="en-US" altLang="ja-JP" sz="1800" b="1" dirty="0" smtClean="0">
                          <a:solidFill>
                            <a:schemeClr val="tx1"/>
                          </a:solidFill>
                        </a:rPr>
                      </a:br>
                      <a:r>
                        <a:rPr kumimoji="1" lang="ja-JP" altLang="en-US" sz="1800" b="1" dirty="0" smtClean="0">
                          <a:solidFill>
                            <a:schemeClr val="tx1"/>
                          </a:solidFill>
                        </a:rPr>
                        <a:t>（差押えよりも先に自働債権が取得されている。）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27</a:t>
            </a:fld>
            <a:endParaRPr kumimoji="1" lang="ja-JP" altLang="en-US"/>
          </a:p>
        </p:txBody>
      </p:sp>
    </p:spTree>
    <p:extLst>
      <p:ext uri="{BB962C8B-B14F-4D97-AF65-F5344CB8AC3E}">
        <p14:creationId xmlns:p14="http://schemas.microsoft.com/office/powerpoint/2010/main" val="13228242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ja-JP" altLang="en-US" dirty="0"/>
              <a:t>相殺の担保的機能</a:t>
            </a:r>
            <a:r>
              <a:rPr lang="ja-JP" altLang="en-US" dirty="0" smtClean="0"/>
              <a:t>（</a:t>
            </a:r>
            <a:r>
              <a:rPr lang="en-US" altLang="ja-JP" dirty="0" smtClean="0"/>
              <a:t>4/5</a:t>
            </a:r>
            <a:r>
              <a:rPr lang="ja-JP" altLang="en-US" dirty="0"/>
              <a:t>）</a:t>
            </a:r>
            <a:endParaRPr kumimoji="1" lang="ja-JP" altLang="en-US" dirty="0"/>
          </a:p>
        </p:txBody>
      </p:sp>
      <p:sp>
        <p:nvSpPr>
          <p:cNvPr id="7" name="コンテンツ プレースホルダー 6"/>
          <p:cNvSpPr>
            <a:spLocks noGrp="1"/>
          </p:cNvSpPr>
          <p:nvPr>
            <p:ph idx="1"/>
          </p:nvPr>
        </p:nvSpPr>
        <p:spPr/>
        <p:txBody>
          <a:bodyPr>
            <a:normAutofit/>
          </a:bodyPr>
          <a:lstStyle/>
          <a:p>
            <a:r>
              <a:rPr lang="ja-JP" altLang="en-US" sz="2400" dirty="0"/>
              <a:t>最大判昭</a:t>
            </a:r>
            <a:r>
              <a:rPr lang="en-US" altLang="ja-JP" sz="2400" dirty="0"/>
              <a:t>39</a:t>
            </a:r>
            <a:r>
              <a:rPr lang="ja-JP" altLang="en-US" sz="2400" dirty="0"/>
              <a:t>・</a:t>
            </a:r>
            <a:r>
              <a:rPr lang="en-US" altLang="ja-JP" sz="2400" dirty="0"/>
              <a:t>12</a:t>
            </a:r>
            <a:r>
              <a:rPr lang="ja-JP" altLang="en-US" sz="2400" dirty="0"/>
              <a:t>・</a:t>
            </a:r>
            <a:r>
              <a:rPr lang="en-US" altLang="ja-JP" sz="2400" dirty="0"/>
              <a:t>23</a:t>
            </a:r>
            <a:r>
              <a:rPr lang="ja-JP" altLang="en-US" sz="2400" dirty="0"/>
              <a:t>民集</a:t>
            </a:r>
            <a:r>
              <a:rPr lang="en-US" altLang="ja-JP" sz="2400" dirty="0"/>
              <a:t>18</a:t>
            </a:r>
            <a:r>
              <a:rPr lang="ja-JP" altLang="en-US" sz="2400" dirty="0"/>
              <a:t>巻</a:t>
            </a:r>
            <a:r>
              <a:rPr lang="en-US" altLang="ja-JP" sz="2400" dirty="0"/>
              <a:t>10</a:t>
            </a:r>
            <a:r>
              <a:rPr lang="ja-JP" altLang="en-US" sz="2400" dirty="0"/>
              <a:t>号</a:t>
            </a:r>
            <a:r>
              <a:rPr lang="en-US" altLang="ja-JP" sz="2400" dirty="0"/>
              <a:t>2217</a:t>
            </a:r>
            <a:r>
              <a:rPr lang="ja-JP" altLang="en-US" sz="2400" dirty="0" smtClean="0"/>
              <a:t>頁</a:t>
            </a:r>
            <a:endParaRPr lang="en-US" altLang="ja-JP" sz="2400" dirty="0" smtClean="0"/>
          </a:p>
          <a:p>
            <a:pPr lvl="1"/>
            <a:r>
              <a:rPr lang="ja-JP" altLang="en-US" sz="2000" dirty="0"/>
              <a:t>甲が乙の丙に対する債権を差し押えた場合において，</a:t>
            </a:r>
            <a:r>
              <a:rPr lang="ja-JP" altLang="en-US" sz="2000" b="1" dirty="0"/>
              <a:t>丙が差押前に取得した乙に対する債権の弁済期が差押時より後であるが，被差押債権の弁済期より前に到来する関係にあるとき</a:t>
            </a:r>
            <a:r>
              <a:rPr lang="ja-JP" altLang="en-US" sz="2000" dirty="0"/>
              <a:t>は，丙は右両債権の</a:t>
            </a:r>
            <a:r>
              <a:rPr lang="ja-JP" altLang="en-US" sz="2000" b="1" dirty="0"/>
              <a:t>差押後の相殺をもって甲に対抗することができる</a:t>
            </a:r>
            <a:r>
              <a:rPr lang="ja-JP" altLang="en-US" sz="2000" dirty="0"/>
              <a:t>が，右両債権の</a:t>
            </a:r>
            <a:r>
              <a:rPr lang="ja-JP" altLang="en-US" sz="2000" b="1" dirty="0"/>
              <a:t>弁済期の前後が逆であるときは，丙は右相殺をもって甲に対抗することはできない</a:t>
            </a:r>
            <a:r>
              <a:rPr lang="ja-JP" altLang="en-US" sz="2000" dirty="0"/>
              <a:t>ものと解すべきである</a:t>
            </a:r>
            <a:r>
              <a:rPr lang="ja-JP" altLang="en-US" sz="2000" dirty="0" smtClean="0"/>
              <a:t>。</a:t>
            </a:r>
            <a:endParaRPr lang="en-US" altLang="ja-JP" sz="2000" dirty="0" smtClean="0"/>
          </a:p>
          <a:p>
            <a:pPr lvl="1"/>
            <a:r>
              <a:rPr lang="ja-JP" altLang="en-US" sz="2000" dirty="0" smtClean="0"/>
              <a:t>債権者</a:t>
            </a:r>
            <a:r>
              <a:rPr lang="ja-JP" altLang="en-US" sz="2000" dirty="0"/>
              <a:t>と債務者の間で，相対立する債権につき将来差押を受ける等の一定の事由が発生した場合には，両債権の弁済期の</a:t>
            </a:r>
            <a:r>
              <a:rPr lang="ja-JP" altLang="en-US" sz="2000" dirty="0" err="1"/>
              <a:t>い</a:t>
            </a:r>
            <a:r>
              <a:rPr lang="ja-JP" altLang="en-US" sz="2000" dirty="0"/>
              <a:t>かんを問わず，直ちに相殺適状を生 ずる旨の契約および予約完結の意思表示により相殺をすることができる旨の相殺予約は，相殺をもって差押債権者に対抗できる前項の場合にかぎつて，差押債権 者に対し有効であると解すべきである。（補足意見および反対意見がある。）</a:t>
            </a:r>
            <a:endParaRPr kumimoji="1" lang="ja-JP" altLang="en-US" sz="2000" dirty="0"/>
          </a:p>
        </p:txBody>
      </p:sp>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28</a:t>
            </a:fld>
            <a:endParaRPr kumimoji="1" lang="ja-JP" altLang="en-US"/>
          </a:p>
        </p:txBody>
      </p:sp>
    </p:spTree>
    <p:extLst>
      <p:ext uri="{BB962C8B-B14F-4D97-AF65-F5344CB8AC3E}">
        <p14:creationId xmlns:p14="http://schemas.microsoft.com/office/powerpoint/2010/main" val="3438939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20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up)">
                                      <p:cBhvr>
                                        <p:cTn id="12"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相殺の担保的機能</a:t>
            </a:r>
            <a:r>
              <a:rPr lang="ja-JP" altLang="en-US" dirty="0" smtClean="0"/>
              <a:t>（</a:t>
            </a:r>
            <a:r>
              <a:rPr lang="en-US" altLang="ja-JP" dirty="0" smtClean="0"/>
              <a:t>5/5</a:t>
            </a:r>
            <a:r>
              <a:rPr lang="ja-JP" altLang="en-US" dirty="0"/>
              <a:t>）</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sz="2400" dirty="0"/>
              <a:t>最大判昭</a:t>
            </a:r>
            <a:r>
              <a:rPr lang="en-US" altLang="ja-JP" sz="2400" dirty="0"/>
              <a:t>45</a:t>
            </a:r>
            <a:r>
              <a:rPr lang="ja-JP" altLang="en-US" sz="2400" dirty="0"/>
              <a:t>・</a:t>
            </a:r>
            <a:r>
              <a:rPr lang="en-US" altLang="ja-JP" sz="2400" dirty="0"/>
              <a:t>6</a:t>
            </a:r>
            <a:r>
              <a:rPr lang="ja-JP" altLang="en-US" sz="2400" dirty="0"/>
              <a:t>・</a:t>
            </a:r>
            <a:r>
              <a:rPr lang="en-US" altLang="ja-JP" sz="2400" dirty="0"/>
              <a:t>24</a:t>
            </a:r>
            <a:r>
              <a:rPr lang="ja-JP" altLang="en-US" sz="2400" dirty="0"/>
              <a:t>民集</a:t>
            </a:r>
            <a:r>
              <a:rPr lang="en-US" altLang="ja-JP" sz="2400" dirty="0"/>
              <a:t>24</a:t>
            </a:r>
            <a:r>
              <a:rPr lang="ja-JP" altLang="en-US" sz="2400" dirty="0"/>
              <a:t>巻</a:t>
            </a:r>
            <a:r>
              <a:rPr lang="en-US" altLang="ja-JP" sz="2400" dirty="0"/>
              <a:t>6</a:t>
            </a:r>
            <a:r>
              <a:rPr lang="ja-JP" altLang="en-US" sz="2400" dirty="0"/>
              <a:t>号</a:t>
            </a:r>
            <a:r>
              <a:rPr lang="en-US" altLang="ja-JP" sz="2400" dirty="0"/>
              <a:t>587</a:t>
            </a:r>
            <a:r>
              <a:rPr lang="ja-JP" altLang="en-US" sz="2400" dirty="0" smtClean="0"/>
              <a:t>頁</a:t>
            </a:r>
            <a:endParaRPr lang="en-US" altLang="ja-JP" sz="2400" dirty="0" smtClean="0"/>
          </a:p>
          <a:p>
            <a:pPr lvl="1"/>
            <a:r>
              <a:rPr lang="en-US" altLang="ja-JP" sz="2000" dirty="0" smtClean="0"/>
              <a:t>〔</a:t>
            </a:r>
            <a:r>
              <a:rPr lang="ja-JP" altLang="en-US" sz="2000" dirty="0" smtClean="0"/>
              <a:t>無制限説</a:t>
            </a:r>
            <a:r>
              <a:rPr lang="ja-JP" altLang="en-US" sz="2000" dirty="0"/>
              <a:t>の採用</a:t>
            </a:r>
            <a:r>
              <a:rPr lang="en-US" altLang="ja-JP" sz="2000" dirty="0"/>
              <a:t>〕</a:t>
            </a:r>
            <a:r>
              <a:rPr lang="ja-JP" altLang="en-US" sz="2000" dirty="0"/>
              <a:t>債権が差し押えられた場合において，第三債務者</a:t>
            </a:r>
            <a:r>
              <a:rPr lang="en-US" altLang="ja-JP" sz="2000" dirty="0"/>
              <a:t>〔B〕</a:t>
            </a:r>
            <a:r>
              <a:rPr lang="ja-JP" altLang="en-US" sz="2000" dirty="0"/>
              <a:t>が債務者</a:t>
            </a:r>
            <a:r>
              <a:rPr lang="en-US" altLang="ja-JP" sz="2000" dirty="0"/>
              <a:t>〔A〕</a:t>
            </a:r>
            <a:r>
              <a:rPr lang="ja-JP" altLang="en-US" sz="2000" dirty="0"/>
              <a:t>に対して反対債権を有していたときは，その債権が差押後に取得さ </a:t>
            </a:r>
            <a:r>
              <a:rPr lang="ja-JP" altLang="en-US" sz="2000" dirty="0" err="1"/>
              <a:t>れた</a:t>
            </a:r>
            <a:r>
              <a:rPr lang="ja-JP" altLang="en-US" sz="2000" dirty="0"/>
              <a:t>ものでないかぎり，右債権および被差押債権の弁済期の前後を問わず，両者が相殺適状に達しさえすれば，第三債務者</a:t>
            </a:r>
            <a:r>
              <a:rPr lang="en-US" altLang="ja-JP" sz="2000" dirty="0"/>
              <a:t>〔B〕</a:t>
            </a:r>
            <a:r>
              <a:rPr lang="ja-JP" altLang="en-US" sz="2000" dirty="0"/>
              <a:t>は，差押後においても，右反対 債権を自働債権として，被差押債権と相殺することができる。（補足意見，意見および反対意見がある。</a:t>
            </a:r>
            <a:r>
              <a:rPr lang="ja-JP" altLang="en-US" sz="2000" dirty="0" smtClean="0"/>
              <a:t>）</a:t>
            </a:r>
            <a:endParaRPr lang="en-US" altLang="ja-JP" sz="2000" dirty="0" smtClean="0"/>
          </a:p>
          <a:p>
            <a:pPr lvl="1"/>
            <a:r>
              <a:rPr lang="en-US" altLang="ja-JP" sz="2000" dirty="0" smtClean="0"/>
              <a:t>〔</a:t>
            </a:r>
            <a:r>
              <a:rPr lang="ja-JP" altLang="en-US" sz="2000" dirty="0" smtClean="0"/>
              <a:t>相殺</a:t>
            </a:r>
            <a:r>
              <a:rPr lang="ja-JP" altLang="en-US" sz="2000" dirty="0"/>
              <a:t>契約の効力</a:t>
            </a:r>
            <a:r>
              <a:rPr lang="en-US" altLang="ja-JP" sz="2000" dirty="0"/>
              <a:t>〕</a:t>
            </a:r>
            <a:r>
              <a:rPr lang="ja-JP" altLang="en-US" sz="2000" dirty="0"/>
              <a:t>銀行の貸付債権について，債務者</a:t>
            </a:r>
            <a:r>
              <a:rPr lang="en-US" altLang="ja-JP" sz="2000" dirty="0"/>
              <a:t>〔A〕</a:t>
            </a:r>
            <a:r>
              <a:rPr lang="ja-JP" altLang="en-US" sz="2000" dirty="0"/>
              <a:t>の信用を悪化させる一定の客観的事情が発生した場合には，債務者のために存する右貸付金の期 限の利益を喪失せしめ，同人の銀行に対する預金等の債権につき銀行において期限の利益を放棄し，直ちに相殺適状を生ぜしめる旨の合意は，右預金等の債権を 差し押えた債権者に対しても効力を有する。（意見および反対意見がある</a:t>
            </a:r>
            <a:r>
              <a:rPr lang="ja-JP" altLang="en-US" sz="2000" dirty="0" smtClean="0"/>
              <a:t>。）</a:t>
            </a:r>
            <a:endParaRPr kumimoji="1" lang="ja-JP" altLang="en-US" sz="2000" dirty="0"/>
          </a:p>
        </p:txBody>
      </p:sp>
      <p:sp>
        <p:nvSpPr>
          <p:cNvPr id="4" name="日付プレースホルダー 3"/>
          <p:cNvSpPr>
            <a:spLocks noGrp="1"/>
          </p:cNvSpPr>
          <p:nvPr>
            <p:ph type="dt" sz="half" idx="10"/>
          </p:nvPr>
        </p:nvSpPr>
        <p:spPr/>
        <p:txBody>
          <a:bodyPr/>
          <a:lstStyle/>
          <a:p>
            <a:r>
              <a:rPr kumimoji="1" lang="en-US" altLang="ja-JP" smtClean="0"/>
              <a:t>2014/12/2</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29</a:t>
            </a:fld>
            <a:endParaRPr kumimoji="1" lang="ja-JP" altLang="en-US" dirty="0"/>
          </a:p>
        </p:txBody>
      </p:sp>
    </p:spTree>
    <p:extLst>
      <p:ext uri="{BB962C8B-B14F-4D97-AF65-F5344CB8AC3E}">
        <p14:creationId xmlns:p14="http://schemas.microsoft.com/office/powerpoint/2010/main" val="566108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右矢印 10"/>
          <p:cNvSpPr/>
          <p:nvPr/>
        </p:nvSpPr>
        <p:spPr>
          <a:xfrm>
            <a:off x="2186793" y="3953029"/>
            <a:ext cx="4343043" cy="994687"/>
          </a:xfrm>
          <a:prstGeom prst="rightArrow">
            <a:avLst>
              <a:gd name="adj1" fmla="val 43494"/>
              <a:gd name="adj2"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800" dirty="0" smtClean="0"/>
              <a:t>貸金債権（</a:t>
            </a:r>
            <a:r>
              <a:rPr kumimoji="1" lang="en-US" altLang="ja-JP" sz="2800" dirty="0" smtClean="0"/>
              <a:t>30</a:t>
            </a:r>
            <a:r>
              <a:rPr kumimoji="1" lang="ja-JP" altLang="en-US" sz="2800" dirty="0" smtClean="0"/>
              <a:t>万円）</a:t>
            </a:r>
            <a:endParaRPr kumimoji="1" lang="ja-JP" altLang="en-US" sz="2800" dirty="0"/>
          </a:p>
        </p:txBody>
      </p:sp>
      <p:sp>
        <p:nvSpPr>
          <p:cNvPr id="12" name="左矢印 11"/>
          <p:cNvSpPr/>
          <p:nvPr/>
        </p:nvSpPr>
        <p:spPr>
          <a:xfrm>
            <a:off x="2155260" y="5126706"/>
            <a:ext cx="4968552" cy="799986"/>
          </a:xfrm>
          <a:prstGeom prst="leftArrow">
            <a:avLst/>
          </a:prstGeom>
          <a:solidFill>
            <a:schemeClr val="accent1">
              <a:lumMod val="40000"/>
              <a:lumOff val="60000"/>
            </a:schemeClr>
          </a:solidFill>
          <a:ln>
            <a:prstDash val="sysDot"/>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2800" dirty="0" smtClean="0"/>
              <a:t>預金債権（</a:t>
            </a:r>
            <a:r>
              <a:rPr kumimoji="1" lang="en-US" altLang="ja-JP" sz="2800" dirty="0" smtClean="0"/>
              <a:t>0</a:t>
            </a:r>
            <a:r>
              <a:rPr kumimoji="1" lang="ja-JP" altLang="en-US" sz="2800" dirty="0" smtClean="0"/>
              <a:t>）</a:t>
            </a:r>
            <a:endParaRPr kumimoji="1" lang="ja-JP" altLang="en-US" sz="2800" dirty="0"/>
          </a:p>
        </p:txBody>
      </p:sp>
      <p:sp>
        <p:nvSpPr>
          <p:cNvPr id="2" name="タイトル 1"/>
          <p:cNvSpPr>
            <a:spLocks noGrp="1"/>
          </p:cNvSpPr>
          <p:nvPr>
            <p:ph type="title"/>
          </p:nvPr>
        </p:nvSpPr>
        <p:spPr/>
        <p:txBody>
          <a:bodyPr/>
          <a:lstStyle/>
          <a:p>
            <a:r>
              <a:rPr kumimoji="1" lang="ja-JP" altLang="en-US" dirty="0" smtClean="0"/>
              <a:t>相殺の具体例</a:t>
            </a:r>
            <a:endParaRPr kumimoji="1" lang="ja-JP" altLang="en-US" dirty="0"/>
          </a:p>
        </p:txBody>
      </p:sp>
      <p:sp>
        <p:nvSpPr>
          <p:cNvPr id="3" name="コンテンツ プレースホルダー 2"/>
          <p:cNvSpPr>
            <a:spLocks noGrp="1"/>
          </p:cNvSpPr>
          <p:nvPr>
            <p:ph idx="1"/>
          </p:nvPr>
        </p:nvSpPr>
        <p:spPr>
          <a:xfrm>
            <a:off x="457200" y="1600201"/>
            <a:ext cx="8229600" cy="1828799"/>
          </a:xfrm>
        </p:spPr>
        <p:txBody>
          <a:bodyPr>
            <a:normAutofit/>
          </a:bodyPr>
          <a:lstStyle/>
          <a:p>
            <a:r>
              <a:rPr lang="ja-JP" altLang="en-US" sz="2800" dirty="0" smtClean="0"/>
              <a:t>Ａ</a:t>
            </a:r>
            <a:r>
              <a:rPr lang="ja-JP" altLang="en-US" sz="2800" dirty="0"/>
              <a:t>がＢ銀行に</a:t>
            </a:r>
            <a:r>
              <a:rPr lang="en-US" altLang="ja-JP" sz="2800" dirty="0"/>
              <a:t>50</a:t>
            </a:r>
            <a:r>
              <a:rPr lang="ja-JP" altLang="en-US" sz="2800" dirty="0"/>
              <a:t>万円預金をし，ＢがＡに対して</a:t>
            </a:r>
            <a:r>
              <a:rPr lang="en-US" altLang="ja-JP" sz="2800" dirty="0"/>
              <a:t>80</a:t>
            </a:r>
            <a:r>
              <a:rPr lang="ja-JP" altLang="en-US" sz="2800" dirty="0"/>
              <a:t>万円貸し付けた場合に，Ａ又はＢが相殺の意思表示をすれば，ＡのＢに対する</a:t>
            </a:r>
            <a:r>
              <a:rPr lang="en-US" altLang="ja-JP" sz="2800" dirty="0"/>
              <a:t>50</a:t>
            </a:r>
            <a:r>
              <a:rPr lang="ja-JP" altLang="en-US" sz="2800" dirty="0"/>
              <a:t>万円の債権が消滅し，ＡのＢに対する</a:t>
            </a:r>
            <a:r>
              <a:rPr lang="en-US" altLang="ja-JP" sz="2800" dirty="0"/>
              <a:t>30</a:t>
            </a:r>
            <a:r>
              <a:rPr lang="ja-JP" altLang="en-US" sz="2800" dirty="0"/>
              <a:t>万円の債務が残ることになる。</a:t>
            </a:r>
            <a:endParaRPr kumimoji="1" lang="ja-JP" altLang="en-US" sz="2800" dirty="0"/>
          </a:p>
        </p:txBody>
      </p:sp>
      <p:sp>
        <p:nvSpPr>
          <p:cNvPr id="4" name="日付プレースホルダー 3"/>
          <p:cNvSpPr>
            <a:spLocks noGrp="1"/>
          </p:cNvSpPr>
          <p:nvPr>
            <p:ph type="dt" sz="half" idx="10"/>
          </p:nvPr>
        </p:nvSpPr>
        <p:spPr/>
        <p:txBody>
          <a:bodyPr/>
          <a:lstStyle/>
          <a:p>
            <a:r>
              <a:rPr kumimoji="1" lang="en-US" altLang="ja-JP" smtClean="0"/>
              <a:t>2014/12/2</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a:t>
            </a:fld>
            <a:endParaRPr kumimoji="1" lang="ja-JP" altLang="en-US" dirty="0"/>
          </a:p>
        </p:txBody>
      </p:sp>
      <p:sp>
        <p:nvSpPr>
          <p:cNvPr id="8" name="右矢印 7"/>
          <p:cNvSpPr/>
          <p:nvPr/>
        </p:nvSpPr>
        <p:spPr>
          <a:xfrm>
            <a:off x="1619672" y="3522271"/>
            <a:ext cx="5009977" cy="1526409"/>
          </a:xfrm>
          <a:prstGeom prst="rightArrow">
            <a:avLst>
              <a:gd name="adj1" fmla="val 43494"/>
              <a:gd name="adj2"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800" dirty="0" smtClean="0"/>
              <a:t>貸金債権（</a:t>
            </a:r>
            <a:r>
              <a:rPr kumimoji="1" lang="en-US" altLang="ja-JP" sz="2800" dirty="0" smtClean="0"/>
              <a:t>80</a:t>
            </a:r>
            <a:r>
              <a:rPr kumimoji="1" lang="ja-JP" altLang="en-US" sz="2800" dirty="0" smtClean="0"/>
              <a:t>万円）</a:t>
            </a:r>
            <a:endParaRPr kumimoji="1" lang="ja-JP" altLang="en-US" sz="2800" dirty="0"/>
          </a:p>
        </p:txBody>
      </p:sp>
      <p:sp>
        <p:nvSpPr>
          <p:cNvPr id="9" name="左矢印 8"/>
          <p:cNvSpPr/>
          <p:nvPr/>
        </p:nvSpPr>
        <p:spPr>
          <a:xfrm>
            <a:off x="2186793" y="4965530"/>
            <a:ext cx="4968552" cy="967984"/>
          </a:xfrm>
          <a:prstGeom prst="lef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2800" dirty="0" smtClean="0"/>
              <a:t>預金債権（</a:t>
            </a:r>
            <a:r>
              <a:rPr kumimoji="1" lang="en-US" altLang="ja-JP" sz="2800" dirty="0" smtClean="0"/>
              <a:t>50</a:t>
            </a:r>
            <a:r>
              <a:rPr lang="ja-JP" altLang="en-US" sz="2800" dirty="0"/>
              <a:t>万円</a:t>
            </a:r>
            <a:r>
              <a:rPr kumimoji="1" lang="ja-JP" altLang="en-US" sz="2800" dirty="0" smtClean="0"/>
              <a:t>）</a:t>
            </a:r>
            <a:endParaRPr kumimoji="1" lang="ja-JP" altLang="en-US" sz="2800" dirty="0"/>
          </a:p>
        </p:txBody>
      </p:sp>
      <p:sp>
        <p:nvSpPr>
          <p:cNvPr id="7" name="円/楕円 6"/>
          <p:cNvSpPr/>
          <p:nvPr/>
        </p:nvSpPr>
        <p:spPr>
          <a:xfrm>
            <a:off x="636270" y="3960352"/>
            <a:ext cx="1827063" cy="1784787"/>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en-US" altLang="ja-JP" sz="3200" dirty="0" smtClean="0">
                <a:latin typeface="Times New Roman" panose="02020603050405020304" pitchFamily="18" charset="0"/>
                <a:cs typeface="Times New Roman" panose="02020603050405020304" pitchFamily="18" charset="0"/>
              </a:rPr>
              <a:t>B</a:t>
            </a:r>
          </a:p>
          <a:p>
            <a:pPr algn="ctr"/>
            <a:r>
              <a:rPr lang="ja-JP" altLang="en-US" sz="3200" dirty="0"/>
              <a:t>銀行</a:t>
            </a:r>
            <a:endParaRPr kumimoji="1" lang="ja-JP" altLang="en-US" sz="3200" dirty="0"/>
          </a:p>
        </p:txBody>
      </p:sp>
      <p:sp>
        <p:nvSpPr>
          <p:cNvPr id="10" name="円/楕円 9"/>
          <p:cNvSpPr/>
          <p:nvPr/>
        </p:nvSpPr>
        <p:spPr>
          <a:xfrm>
            <a:off x="6424167" y="3960351"/>
            <a:ext cx="1827063" cy="1784787"/>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en-US" altLang="ja-JP" sz="3200" dirty="0" smtClean="0">
                <a:latin typeface="Times New Roman" panose="02020603050405020304" pitchFamily="18" charset="0"/>
                <a:cs typeface="Times New Roman" panose="02020603050405020304" pitchFamily="18" charset="0"/>
              </a:rPr>
              <a:t>A</a:t>
            </a:r>
          </a:p>
          <a:p>
            <a:pPr algn="ctr"/>
            <a:r>
              <a:rPr lang="ja-JP" altLang="en-US" sz="3200" dirty="0">
                <a:latin typeface="Times New Roman" panose="02020603050405020304" pitchFamily="18" charset="0"/>
                <a:cs typeface="Times New Roman" panose="02020603050405020304" pitchFamily="18" charset="0"/>
              </a:rPr>
              <a:t>顧客</a:t>
            </a:r>
            <a:endParaRPr kumimoji="1" lang="ja-JP" alt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107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par>
                                <p:cTn id="13" presetID="22" presetClass="entr" presetSubtype="2"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right)">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right)">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8"/>
                                        </p:tgtEl>
                                      </p:cBhvr>
                                    </p:animEffect>
                                    <p:set>
                                      <p:cBhvr>
                                        <p:cTn id="28" dur="1" fill="hold">
                                          <p:stCondLst>
                                            <p:cond delay="499"/>
                                          </p:stCondLst>
                                        </p:cTn>
                                        <p:tgtEl>
                                          <p:spTgt spid="8"/>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500"/>
                                        <p:tgtEl>
                                          <p:spTgt spid="9"/>
                                        </p:tgtEl>
                                      </p:cBhvr>
                                    </p:animEffect>
                                    <p:set>
                                      <p:cBhvr>
                                        <p:cTn id="31" dur="1" fill="hold">
                                          <p:stCondLst>
                                            <p:cond delay="499"/>
                                          </p:stCondLst>
                                        </p:cTn>
                                        <p:tgtEl>
                                          <p:spTgt spid="9"/>
                                        </p:tgtEl>
                                        <p:attrNameLst>
                                          <p:attrName>style.visibility</p:attrName>
                                        </p:attrNameLst>
                                      </p:cBhvr>
                                      <p:to>
                                        <p:strVal val="hidden"/>
                                      </p:to>
                                    </p:set>
                                  </p:childTnLst>
                                </p:cTn>
                              </p:par>
                              <p:par>
                                <p:cTn id="32" presetID="10" presetClass="entr" presetSubtype="0" fill="hold" grpId="0" nodeType="withEffect">
                                  <p:stCondLst>
                                    <p:cond delay="25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par>
                                <p:cTn id="35" presetID="10" presetClass="entr" presetSubtype="0" fill="hold" grpId="0" nodeType="withEffect">
                                  <p:stCondLst>
                                    <p:cond delay="25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3" grpId="0" build="p"/>
      <p:bldP spid="8" grpId="0" animBg="1"/>
      <p:bldP spid="8" grpId="1" animBg="1"/>
      <p:bldP spid="9" grpId="0" animBg="1"/>
      <p:bldP spid="9" grpId="1" animBg="1"/>
      <p:bldP spid="7" grpId="0" animBg="1"/>
      <p:bldP spid="1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p:txBody>
          <a:bodyPr/>
          <a:lstStyle/>
          <a:p>
            <a:r>
              <a:rPr kumimoji="1" lang="ja-JP" altLang="en-US" dirty="0" smtClean="0"/>
              <a:t>復習</a:t>
            </a:r>
            <a:endParaRPr kumimoji="1" lang="ja-JP" altLang="en-US" dirty="0"/>
          </a:p>
        </p:txBody>
      </p:sp>
      <p:sp>
        <p:nvSpPr>
          <p:cNvPr id="7" name="サブタイトル 6"/>
          <p:cNvSpPr>
            <a:spLocks noGrp="1"/>
          </p:cNvSpPr>
          <p:nvPr>
            <p:ph type="subTitle" idx="1"/>
          </p:nvPr>
        </p:nvSpPr>
        <p:spPr/>
        <p:txBody>
          <a:bodyPr/>
          <a:lstStyle/>
          <a:p>
            <a:r>
              <a:rPr kumimoji="1" lang="ja-JP" altLang="en-US" dirty="0" smtClean="0"/>
              <a:t>弁済による代位</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30</a:t>
            </a:fld>
            <a:endParaRPr kumimoji="1" lang="ja-JP" altLang="en-US"/>
          </a:p>
        </p:txBody>
      </p:sp>
    </p:spTree>
    <p:extLst>
      <p:ext uri="{BB962C8B-B14F-4D97-AF65-F5344CB8AC3E}">
        <p14:creationId xmlns:p14="http://schemas.microsoft.com/office/powerpoint/2010/main" val="37893532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練習問題</a:t>
            </a:r>
            <a:r>
              <a:rPr kumimoji="1" lang="en-US" altLang="ja-JP" dirty="0" smtClean="0"/>
              <a:t>1</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2014/12/2</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31</a:t>
            </a:fld>
            <a:endParaRPr kumimoji="1" lang="ja-JP" altLang="en-US" dirty="0"/>
          </a:p>
        </p:txBody>
      </p:sp>
      <p:sp>
        <p:nvSpPr>
          <p:cNvPr id="8" name="Rectangle 3"/>
          <p:cNvSpPr txBox="1">
            <a:spLocks noChangeArrowheads="1"/>
          </p:cNvSpPr>
          <p:nvPr/>
        </p:nvSpPr>
        <p:spPr>
          <a:xfrm>
            <a:off x="755650" y="2017713"/>
            <a:ext cx="7632700" cy="4114800"/>
          </a:xfrm>
          <a:prstGeom prst="rect">
            <a:avLst/>
          </a:prstGeom>
        </p:spPr>
        <p:txBody>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u"/>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u"/>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nSpc>
                <a:spcPct val="90000"/>
              </a:lnSpc>
            </a:pPr>
            <a:r>
              <a:rPr lang="en-US" altLang="ja-JP" sz="2800" dirty="0" smtClean="0"/>
              <a:t>A</a:t>
            </a:r>
            <a:r>
              <a:rPr lang="ja-JP" altLang="en-US" sz="2800" dirty="0" smtClean="0"/>
              <a:t>の</a:t>
            </a:r>
            <a:r>
              <a:rPr lang="en-US" altLang="ja-JP" sz="2800" dirty="0" smtClean="0"/>
              <a:t>B</a:t>
            </a:r>
            <a:r>
              <a:rPr lang="ja-JP" altLang="en-US" sz="2800" dirty="0" smtClean="0"/>
              <a:t>に対する</a:t>
            </a:r>
            <a:r>
              <a:rPr lang="en-US" altLang="ja-JP" sz="2800" dirty="0" smtClean="0"/>
              <a:t>6,000</a:t>
            </a:r>
            <a:r>
              <a:rPr lang="ja-JP" altLang="en-US" sz="2800" dirty="0" smtClean="0"/>
              <a:t>万円の債権について，</a:t>
            </a:r>
            <a:r>
              <a:rPr lang="en-US" altLang="ja-JP" sz="2800" dirty="0" smtClean="0"/>
              <a:t>C</a:t>
            </a:r>
            <a:r>
              <a:rPr lang="ja-JP" altLang="en-US" sz="2800" dirty="0" err="1" smtClean="0"/>
              <a:t>，</a:t>
            </a:r>
            <a:r>
              <a:rPr lang="en-US" altLang="ja-JP" sz="2800" dirty="0" smtClean="0"/>
              <a:t>D</a:t>
            </a:r>
            <a:r>
              <a:rPr lang="ja-JP" altLang="en-US" sz="2800" dirty="0" err="1" smtClean="0"/>
              <a:t>が保</a:t>
            </a:r>
            <a:r>
              <a:rPr lang="ja-JP" altLang="en-US" sz="2800" dirty="0" smtClean="0"/>
              <a:t>証人となり，</a:t>
            </a:r>
            <a:r>
              <a:rPr lang="en-US" altLang="ja-JP" sz="2800" dirty="0" smtClean="0"/>
              <a:t>E</a:t>
            </a:r>
            <a:r>
              <a:rPr lang="ja-JP" altLang="en-US" sz="2800" dirty="0" err="1" smtClean="0"/>
              <a:t>，</a:t>
            </a:r>
            <a:r>
              <a:rPr lang="en-US" altLang="ja-JP" sz="2800" dirty="0" smtClean="0"/>
              <a:t>F</a:t>
            </a:r>
            <a:r>
              <a:rPr lang="ja-JP" altLang="en-US" sz="2800" dirty="0" smtClean="0"/>
              <a:t>が物上保証人となった。</a:t>
            </a:r>
          </a:p>
          <a:p>
            <a:pPr>
              <a:lnSpc>
                <a:spcPct val="90000"/>
              </a:lnSpc>
            </a:pPr>
            <a:r>
              <a:rPr lang="en-US" altLang="ja-JP" sz="2800" dirty="0" smtClean="0"/>
              <a:t>E</a:t>
            </a:r>
            <a:r>
              <a:rPr lang="ja-JP" altLang="en-US" sz="2800" dirty="0" smtClean="0"/>
              <a:t>は価格</a:t>
            </a:r>
            <a:r>
              <a:rPr lang="en-US" altLang="ja-JP" sz="2800" dirty="0" smtClean="0"/>
              <a:t>4,000</a:t>
            </a:r>
            <a:r>
              <a:rPr lang="ja-JP" altLang="en-US" sz="2800" dirty="0" smtClean="0"/>
              <a:t>万円の不動産について債権者</a:t>
            </a:r>
            <a:r>
              <a:rPr lang="en-US" altLang="ja-JP" sz="2800" dirty="0" smtClean="0"/>
              <a:t>A</a:t>
            </a:r>
            <a:r>
              <a:rPr lang="ja-JP" altLang="en-US" sz="2800" dirty="0" smtClean="0"/>
              <a:t>のために抵当権を設定し，</a:t>
            </a:r>
            <a:r>
              <a:rPr lang="en-US" altLang="ja-JP" sz="2800" dirty="0" smtClean="0"/>
              <a:t>F</a:t>
            </a:r>
            <a:r>
              <a:rPr lang="ja-JP" altLang="en-US" sz="2800" dirty="0" smtClean="0"/>
              <a:t>は</a:t>
            </a:r>
            <a:r>
              <a:rPr lang="en-US" altLang="ja-JP" sz="2800" dirty="0" smtClean="0"/>
              <a:t>6,000</a:t>
            </a:r>
            <a:r>
              <a:rPr lang="ja-JP" altLang="en-US" sz="2800" dirty="0" smtClean="0"/>
              <a:t>万円の不動産に債権者</a:t>
            </a:r>
            <a:r>
              <a:rPr lang="en-US" altLang="ja-JP" sz="2800" dirty="0" smtClean="0"/>
              <a:t>A</a:t>
            </a:r>
            <a:r>
              <a:rPr lang="ja-JP" altLang="en-US" sz="2800" dirty="0" smtClean="0"/>
              <a:t>のために抵当権を設定したとする。</a:t>
            </a:r>
          </a:p>
          <a:p>
            <a:pPr>
              <a:lnSpc>
                <a:spcPct val="90000"/>
              </a:lnSpc>
            </a:pPr>
            <a:r>
              <a:rPr lang="ja-JP" altLang="en-US" sz="2800" dirty="0" smtClean="0"/>
              <a:t>保証人</a:t>
            </a:r>
            <a:r>
              <a:rPr lang="en-US" altLang="ja-JP" sz="2800" dirty="0" smtClean="0"/>
              <a:t>C</a:t>
            </a:r>
            <a:r>
              <a:rPr lang="ja-JP" altLang="en-US" sz="2800" dirty="0" smtClean="0"/>
              <a:t>が債務者</a:t>
            </a:r>
            <a:r>
              <a:rPr lang="en-US" altLang="ja-JP" sz="2800" dirty="0" smtClean="0"/>
              <a:t>B</a:t>
            </a:r>
            <a:r>
              <a:rPr lang="ja-JP" altLang="en-US" sz="2800" dirty="0" smtClean="0"/>
              <a:t>に代わって</a:t>
            </a:r>
            <a:r>
              <a:rPr lang="en-US" altLang="ja-JP" sz="2800" dirty="0" smtClean="0"/>
              <a:t>6,000</a:t>
            </a:r>
            <a:r>
              <a:rPr lang="ja-JP" altLang="en-US" sz="2800" dirty="0" smtClean="0"/>
              <a:t>万円を弁済した場合に，保証人</a:t>
            </a:r>
            <a:r>
              <a:rPr lang="en-US" altLang="ja-JP" sz="2800" dirty="0" smtClean="0"/>
              <a:t>C</a:t>
            </a:r>
            <a:r>
              <a:rPr lang="ja-JP" altLang="en-US" sz="2800" dirty="0" smtClean="0"/>
              <a:t>は，債権者</a:t>
            </a:r>
            <a:r>
              <a:rPr lang="en-US" altLang="ja-JP" sz="2800" dirty="0" smtClean="0"/>
              <a:t>A</a:t>
            </a:r>
            <a:r>
              <a:rPr lang="ja-JP" altLang="en-US" sz="2800" dirty="0" smtClean="0"/>
              <a:t>に代位して，</a:t>
            </a:r>
            <a:r>
              <a:rPr lang="en-US" altLang="ja-JP" sz="2800" dirty="0" smtClean="0"/>
              <a:t>F</a:t>
            </a:r>
            <a:r>
              <a:rPr lang="ja-JP" altLang="en-US" sz="2800" dirty="0" smtClean="0"/>
              <a:t>の不動産に対する抵当権を実行して，</a:t>
            </a:r>
            <a:r>
              <a:rPr lang="en-US" altLang="ja-JP" sz="2800" dirty="0" smtClean="0"/>
              <a:t>6,000</a:t>
            </a:r>
            <a:r>
              <a:rPr lang="ja-JP" altLang="en-US" sz="2800" dirty="0" smtClean="0"/>
              <a:t>万円全額の回収ができるか。 </a:t>
            </a:r>
            <a:endParaRPr lang="ja-JP" altLang="en-US" sz="2800" dirty="0"/>
          </a:p>
        </p:txBody>
      </p:sp>
    </p:spTree>
    <p:extLst>
      <p:ext uri="{BB962C8B-B14F-4D97-AF65-F5344CB8AC3E}">
        <p14:creationId xmlns:p14="http://schemas.microsoft.com/office/powerpoint/2010/main" val="283020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up)">
                                      <p:cBhvr>
                                        <p:cTn id="7" dur="175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up)">
                                      <p:cBhvr>
                                        <p:cTn id="12" dur="175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練習問題</a:t>
            </a:r>
            <a:r>
              <a:rPr kumimoji="1" lang="en-US" altLang="ja-JP" dirty="0" smtClean="0"/>
              <a:t>1</a:t>
            </a:r>
            <a:r>
              <a:rPr kumimoji="1" lang="ja-JP" altLang="en-US" dirty="0" smtClean="0"/>
              <a:t>の解説</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2014/12/2</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32</a:t>
            </a:fld>
            <a:endParaRPr kumimoji="1" lang="ja-JP" altLang="en-US" dirty="0"/>
          </a:p>
        </p:txBody>
      </p:sp>
      <p:sp>
        <p:nvSpPr>
          <p:cNvPr id="8" name="Rectangle 3"/>
          <p:cNvSpPr txBox="1">
            <a:spLocks noChangeArrowheads="1"/>
          </p:cNvSpPr>
          <p:nvPr/>
        </p:nvSpPr>
        <p:spPr>
          <a:xfrm>
            <a:off x="250825" y="2133600"/>
            <a:ext cx="2665413" cy="4248150"/>
          </a:xfrm>
          <a:prstGeom prst="rect">
            <a:avLst/>
          </a:prstGeom>
        </p:spPr>
        <p:txBody>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u"/>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u"/>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nSpc>
                <a:spcPct val="80000"/>
              </a:lnSpc>
            </a:pPr>
            <a:r>
              <a:rPr lang="ja-JP" altLang="en-US" sz="1600" smtClean="0"/>
              <a:t>保証人</a:t>
            </a:r>
            <a:r>
              <a:rPr lang="en-US" altLang="ja-JP" sz="1600" smtClean="0"/>
              <a:t>C</a:t>
            </a:r>
            <a:r>
              <a:rPr lang="ja-JP" altLang="en-US" sz="1600" smtClean="0"/>
              <a:t>は，</a:t>
            </a:r>
            <a:r>
              <a:rPr lang="en-US" altLang="ja-JP" sz="1600" smtClean="0"/>
              <a:t>6,000</a:t>
            </a:r>
            <a:r>
              <a:rPr lang="ja-JP" altLang="en-US" sz="1600" smtClean="0"/>
              <a:t>万円支払った場合，</a:t>
            </a:r>
            <a:r>
              <a:rPr lang="en-US" altLang="ja-JP" sz="1600" smtClean="0"/>
              <a:t>C</a:t>
            </a:r>
            <a:r>
              <a:rPr lang="ja-JP" altLang="en-US" sz="1600" smtClean="0"/>
              <a:t>自身の負担部分は，</a:t>
            </a:r>
            <a:r>
              <a:rPr lang="en-US" altLang="ja-JP" sz="1600" smtClean="0"/>
              <a:t>1</a:t>
            </a:r>
            <a:r>
              <a:rPr lang="ja-JP" altLang="en-US" sz="1600" smtClean="0"/>
              <a:t>，</a:t>
            </a:r>
            <a:r>
              <a:rPr lang="en-US" altLang="ja-JP" sz="1600" smtClean="0"/>
              <a:t>500</a:t>
            </a:r>
            <a:r>
              <a:rPr lang="ja-JP" altLang="en-US" sz="1600" smtClean="0"/>
              <a:t>万円と計算されるので，それを超えて支払った分につき，それぞれの保証人の負担部分の範囲で求償することができることになる（民法</a:t>
            </a:r>
            <a:r>
              <a:rPr lang="en-US" altLang="ja-JP" sz="1600" smtClean="0"/>
              <a:t>465</a:t>
            </a:r>
            <a:r>
              <a:rPr lang="ja-JP" altLang="en-US" sz="1600" smtClean="0"/>
              <a:t>条）。</a:t>
            </a:r>
          </a:p>
          <a:p>
            <a:pPr>
              <a:lnSpc>
                <a:spcPct val="80000"/>
              </a:lnSpc>
            </a:pPr>
            <a:r>
              <a:rPr lang="ja-JP" altLang="en-US" sz="1600" smtClean="0"/>
              <a:t>すなわち，</a:t>
            </a:r>
            <a:r>
              <a:rPr lang="en-US" altLang="ja-JP" sz="1600" smtClean="0"/>
              <a:t>D</a:t>
            </a:r>
            <a:r>
              <a:rPr lang="ja-JP" altLang="en-US" sz="1600" smtClean="0"/>
              <a:t>に対しては</a:t>
            </a:r>
            <a:r>
              <a:rPr lang="en-US" altLang="ja-JP" sz="1600" smtClean="0"/>
              <a:t>1,500</a:t>
            </a:r>
            <a:r>
              <a:rPr lang="ja-JP" altLang="en-US" sz="1600" smtClean="0"/>
              <a:t>万円，</a:t>
            </a:r>
            <a:r>
              <a:rPr lang="en-US" altLang="ja-JP" sz="1600" smtClean="0"/>
              <a:t>E</a:t>
            </a:r>
            <a:r>
              <a:rPr lang="ja-JP" altLang="en-US" sz="1600" smtClean="0"/>
              <a:t>に対しては</a:t>
            </a:r>
            <a:r>
              <a:rPr lang="en-US" altLang="ja-JP" sz="1600" smtClean="0"/>
              <a:t>1,200</a:t>
            </a:r>
            <a:r>
              <a:rPr lang="ja-JP" altLang="en-US" sz="1600" smtClean="0"/>
              <a:t>万円，</a:t>
            </a:r>
            <a:r>
              <a:rPr lang="en-US" altLang="ja-JP" sz="1600" smtClean="0"/>
              <a:t>F</a:t>
            </a:r>
            <a:r>
              <a:rPr lang="ja-JP" altLang="en-US" sz="1600" smtClean="0"/>
              <a:t>に対しては，</a:t>
            </a:r>
            <a:r>
              <a:rPr lang="en-US" altLang="ja-JP" sz="1600" smtClean="0"/>
              <a:t>1,800</a:t>
            </a:r>
            <a:r>
              <a:rPr lang="ja-JP" altLang="en-US" sz="1600" smtClean="0"/>
              <a:t>万円ということになる。</a:t>
            </a:r>
          </a:p>
          <a:p>
            <a:pPr>
              <a:lnSpc>
                <a:spcPct val="80000"/>
              </a:lnSpc>
            </a:pPr>
            <a:r>
              <a:rPr lang="ja-JP" altLang="en-US" sz="1600" smtClean="0"/>
              <a:t>したがって，</a:t>
            </a:r>
            <a:r>
              <a:rPr lang="en-US" altLang="ja-JP" sz="1600" smtClean="0"/>
              <a:t>C</a:t>
            </a:r>
            <a:r>
              <a:rPr lang="ja-JP" altLang="en-US" sz="1600" smtClean="0"/>
              <a:t>は</a:t>
            </a:r>
            <a:r>
              <a:rPr lang="en-US" altLang="ja-JP" sz="1600" smtClean="0"/>
              <a:t>F</a:t>
            </a:r>
            <a:r>
              <a:rPr lang="ja-JP" altLang="en-US" sz="1600" smtClean="0"/>
              <a:t>の不動産については，抵当権を実行しても，</a:t>
            </a:r>
            <a:r>
              <a:rPr lang="en-US" altLang="ja-JP" sz="1600" smtClean="0"/>
              <a:t>1,800</a:t>
            </a:r>
            <a:r>
              <a:rPr lang="ja-JP" altLang="en-US" sz="1600" smtClean="0"/>
              <a:t>万円の範囲でしか配当を受けることができない。 </a:t>
            </a:r>
            <a:endParaRPr lang="ja-JP" altLang="en-US" sz="1600" dirty="0"/>
          </a:p>
        </p:txBody>
      </p:sp>
      <p:graphicFrame>
        <p:nvGraphicFramePr>
          <p:cNvPr id="9" name="Group 593"/>
          <p:cNvGraphicFramePr>
            <a:graphicFrameLocks/>
          </p:cNvGraphicFramePr>
          <p:nvPr>
            <p:extLst>
              <p:ext uri="{D42A27DB-BD31-4B8C-83A1-F6EECF244321}">
                <p14:modId xmlns:p14="http://schemas.microsoft.com/office/powerpoint/2010/main" val="1976394750"/>
              </p:ext>
            </p:extLst>
          </p:nvPr>
        </p:nvGraphicFramePr>
        <p:xfrm>
          <a:off x="3059113" y="2060575"/>
          <a:ext cx="5732462" cy="4114803"/>
        </p:xfrm>
        <a:graphic>
          <a:graphicData uri="http://schemas.openxmlformats.org/drawingml/2006/table">
            <a:tbl>
              <a:tblPr/>
              <a:tblGrid>
                <a:gridCol w="1555750"/>
                <a:gridCol w="317500"/>
                <a:gridCol w="1144587"/>
                <a:gridCol w="1098550"/>
                <a:gridCol w="1616075"/>
              </a:tblGrid>
              <a:tr h="420688">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資格</a:t>
                      </a:r>
                      <a:endParaRPr kumimoji="1" lang="ja-JP" altLang="en-US" sz="18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責任財産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負担部分</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計算式</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42963">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債務者</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B</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1/1</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r>
              <a:tr h="420688">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C</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1,500</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1/4</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00">
                        <a:alpha val="50000"/>
                      </a:srgbClr>
                    </a:solidFill>
                  </a:tcPr>
                </a:tc>
              </a:tr>
              <a:tr h="420688">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D</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1,500</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1/4</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00">
                        <a:alpha val="50000"/>
                      </a:srgbClr>
                    </a:solidFill>
                  </a:tcPr>
                </a:tc>
              </a:tr>
              <a:tr h="1004888">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物上保証人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（第三取得者）</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E</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4,000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万円</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1,200</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6,000×2/4×</a:t>
                      </a:r>
                      <a:endParaRPr kumimoji="1" lang="en-US" altLang="ja-JP" sz="18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endParaRPr>
                    </a:p>
                    <a:p>
                      <a:pPr marL="0" marR="0" lvl="0" indent="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4,000/(6,000+4,000)</a:t>
                      </a:r>
                      <a:r>
                        <a:rPr kumimoji="1" lang="ja-JP" altLang="en-US"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r>
              <a:tr h="1004888">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物上保証人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（第三取得者）</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F</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万円</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1,800</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6,000×2/4×</a:t>
                      </a:r>
                      <a:endParaRPr kumimoji="1" lang="en-US" altLang="ja-JP" sz="18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endParaRPr>
                    </a:p>
                    <a:p>
                      <a:pPr marL="0" marR="0" lvl="0" indent="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6,000/(6,000+4,000)</a:t>
                      </a:r>
                      <a:r>
                        <a:rPr kumimoji="1" lang="ja-JP" altLang="en-US"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r>
            </a:tbl>
          </a:graphicData>
        </a:graphic>
      </p:graphicFrame>
    </p:spTree>
    <p:extLst>
      <p:ext uri="{BB962C8B-B14F-4D97-AF65-F5344CB8AC3E}">
        <p14:creationId xmlns:p14="http://schemas.microsoft.com/office/powerpoint/2010/main" val="125597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1+#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練習問題</a:t>
            </a:r>
            <a:r>
              <a:rPr kumimoji="1" lang="en-US" altLang="ja-JP" dirty="0" smtClean="0"/>
              <a:t>2</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2014/12/2</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33</a:t>
            </a:fld>
            <a:endParaRPr kumimoji="1" lang="ja-JP" altLang="en-US" dirty="0"/>
          </a:p>
        </p:txBody>
      </p:sp>
      <p:sp>
        <p:nvSpPr>
          <p:cNvPr id="8" name="Rectangle 3"/>
          <p:cNvSpPr txBox="1">
            <a:spLocks noChangeArrowheads="1"/>
          </p:cNvSpPr>
          <p:nvPr/>
        </p:nvSpPr>
        <p:spPr>
          <a:xfrm>
            <a:off x="755650" y="1989138"/>
            <a:ext cx="7772400" cy="4114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u"/>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u"/>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nSpc>
                <a:spcPct val="80000"/>
              </a:lnSpc>
            </a:pPr>
            <a:r>
              <a:rPr lang="ja-JP" altLang="en-US" sz="2800" dirty="0" smtClean="0"/>
              <a:t>債権者</a:t>
            </a:r>
            <a:r>
              <a:rPr lang="en-US" altLang="ja-JP" sz="2800" dirty="0" smtClean="0"/>
              <a:t>A</a:t>
            </a:r>
            <a:r>
              <a:rPr lang="ja-JP" altLang="en-US" sz="2800" dirty="0" smtClean="0"/>
              <a:t>は，</a:t>
            </a:r>
            <a:r>
              <a:rPr lang="en-US" altLang="ja-JP" sz="2800" dirty="0" smtClean="0"/>
              <a:t>B</a:t>
            </a:r>
            <a:r>
              <a:rPr lang="ja-JP" altLang="en-US" sz="2800" dirty="0" smtClean="0"/>
              <a:t>に対して</a:t>
            </a:r>
            <a:r>
              <a:rPr lang="en-US" altLang="ja-JP" sz="2800" dirty="0" smtClean="0"/>
              <a:t>6,000</a:t>
            </a:r>
            <a:r>
              <a:rPr lang="ja-JP" altLang="en-US" sz="2800" dirty="0" smtClean="0"/>
              <a:t>万円の債権を担保させるため，</a:t>
            </a:r>
            <a:r>
              <a:rPr lang="en-US" altLang="ja-JP" sz="2800" dirty="0" smtClean="0"/>
              <a:t>C</a:t>
            </a:r>
            <a:r>
              <a:rPr lang="ja-JP" altLang="en-US" sz="2800" dirty="0" err="1" smtClean="0"/>
              <a:t>，</a:t>
            </a:r>
            <a:r>
              <a:rPr lang="en-US" altLang="ja-JP" sz="2800" dirty="0" smtClean="0"/>
              <a:t>D</a:t>
            </a:r>
            <a:r>
              <a:rPr lang="ja-JP" altLang="en-US" sz="2800" dirty="0" err="1" smtClean="0"/>
              <a:t>，</a:t>
            </a:r>
            <a:r>
              <a:rPr lang="en-US" altLang="ja-JP" sz="2800" dirty="0" smtClean="0"/>
              <a:t>E</a:t>
            </a:r>
            <a:r>
              <a:rPr lang="ja-JP" altLang="en-US" sz="2800" dirty="0" err="1" smtClean="0"/>
              <a:t>，</a:t>
            </a:r>
            <a:r>
              <a:rPr lang="en-US" altLang="ja-JP" sz="2800" dirty="0" smtClean="0"/>
              <a:t>Y</a:t>
            </a:r>
            <a:r>
              <a:rPr lang="ja-JP" altLang="en-US" sz="2800" dirty="0" smtClean="0"/>
              <a:t>を連帯保証人とし，さらに，</a:t>
            </a:r>
            <a:r>
              <a:rPr lang="en-US" altLang="ja-JP" sz="2800" dirty="0" smtClean="0"/>
              <a:t>C</a:t>
            </a:r>
            <a:r>
              <a:rPr lang="ja-JP" altLang="en-US" sz="2800" dirty="0" smtClean="0"/>
              <a:t>と</a:t>
            </a:r>
            <a:r>
              <a:rPr lang="en-US" altLang="ja-JP" sz="2800" dirty="0" smtClean="0"/>
              <a:t>Y</a:t>
            </a:r>
            <a:r>
              <a:rPr lang="ja-JP" altLang="en-US" sz="2800" dirty="0" smtClean="0"/>
              <a:t>とは，その所有するそれぞれの甲不動産（</a:t>
            </a:r>
            <a:r>
              <a:rPr lang="en-US" altLang="ja-JP" sz="2800" dirty="0" smtClean="0"/>
              <a:t>2,000</a:t>
            </a:r>
            <a:r>
              <a:rPr lang="ja-JP" altLang="en-US" sz="2800" dirty="0" smtClean="0"/>
              <a:t>万円），乙不動産（</a:t>
            </a:r>
            <a:r>
              <a:rPr lang="en-US" altLang="ja-JP" sz="2800" dirty="0" smtClean="0"/>
              <a:t>3,000</a:t>
            </a:r>
            <a:r>
              <a:rPr lang="ja-JP" altLang="en-US" sz="2800" dirty="0" smtClean="0"/>
              <a:t>万円）に抵当権を設定させた。</a:t>
            </a:r>
          </a:p>
          <a:p>
            <a:pPr>
              <a:lnSpc>
                <a:spcPct val="80000"/>
              </a:lnSpc>
            </a:pPr>
            <a:r>
              <a:rPr lang="ja-JP" altLang="en-US" sz="2800" dirty="0" smtClean="0"/>
              <a:t>その後</a:t>
            </a:r>
            <a:r>
              <a:rPr lang="en-US" altLang="ja-JP" sz="2800" dirty="0" smtClean="0"/>
              <a:t>Y</a:t>
            </a:r>
            <a:r>
              <a:rPr lang="ja-JP" altLang="en-US" sz="2800" dirty="0" smtClean="0"/>
              <a:t>は</a:t>
            </a:r>
            <a:r>
              <a:rPr lang="en-US" altLang="ja-JP" sz="2800" dirty="0" smtClean="0"/>
              <a:t>B</a:t>
            </a:r>
            <a:r>
              <a:rPr lang="ja-JP" altLang="en-US" sz="2800" dirty="0" smtClean="0"/>
              <a:t>に代わって</a:t>
            </a:r>
            <a:r>
              <a:rPr lang="en-US" altLang="ja-JP" sz="2800" dirty="0" smtClean="0"/>
              <a:t>B</a:t>
            </a:r>
            <a:r>
              <a:rPr lang="ja-JP" altLang="en-US" sz="2800" dirty="0" smtClean="0"/>
              <a:t>の債務全額を弁済し，</a:t>
            </a:r>
            <a:r>
              <a:rPr lang="en-US" altLang="ja-JP" sz="2800" dirty="0" smtClean="0"/>
              <a:t>A</a:t>
            </a:r>
            <a:r>
              <a:rPr lang="ja-JP" altLang="en-US" sz="2800" dirty="0" smtClean="0"/>
              <a:t>に代位して</a:t>
            </a:r>
            <a:r>
              <a:rPr lang="en-US" altLang="ja-JP" sz="2800" dirty="0" smtClean="0"/>
              <a:t>C</a:t>
            </a:r>
            <a:r>
              <a:rPr lang="ja-JP" altLang="en-US" sz="2800" dirty="0" smtClean="0"/>
              <a:t>の抵当権を実行した。</a:t>
            </a:r>
          </a:p>
          <a:p>
            <a:pPr>
              <a:lnSpc>
                <a:spcPct val="80000"/>
              </a:lnSpc>
            </a:pPr>
            <a:r>
              <a:rPr lang="en-US" altLang="ja-JP" sz="2800" dirty="0" smtClean="0"/>
              <a:t>C</a:t>
            </a:r>
            <a:r>
              <a:rPr lang="ja-JP" altLang="en-US" sz="2800" dirty="0" smtClean="0"/>
              <a:t>の不動産に後順位抵当権を有する</a:t>
            </a:r>
            <a:r>
              <a:rPr lang="en-US" altLang="ja-JP" sz="2800" dirty="0" smtClean="0"/>
              <a:t>X</a:t>
            </a:r>
            <a:r>
              <a:rPr lang="ja-JP" altLang="en-US" sz="2800" dirty="0" smtClean="0"/>
              <a:t>は，</a:t>
            </a:r>
            <a:r>
              <a:rPr lang="en-US" altLang="ja-JP" sz="2800" dirty="0" smtClean="0"/>
              <a:t>C</a:t>
            </a:r>
            <a:r>
              <a:rPr lang="ja-JP" altLang="en-US" sz="2800" dirty="0" smtClean="0"/>
              <a:t>の負担部分が最も少なくなる説として，以下の</a:t>
            </a:r>
            <a:r>
              <a:rPr lang="en-US" altLang="ja-JP" sz="2800" dirty="0" smtClean="0"/>
              <a:t>C</a:t>
            </a:r>
            <a:r>
              <a:rPr lang="ja-JP" altLang="en-US" sz="2800" dirty="0" smtClean="0"/>
              <a:t>説を主張している。</a:t>
            </a:r>
          </a:p>
          <a:p>
            <a:pPr>
              <a:lnSpc>
                <a:spcPct val="80000"/>
              </a:lnSpc>
            </a:pPr>
            <a:r>
              <a:rPr lang="en-US" altLang="ja-JP" sz="2800" dirty="0" smtClean="0"/>
              <a:t>X</a:t>
            </a:r>
            <a:r>
              <a:rPr lang="ja-JP" altLang="en-US" sz="2800" dirty="0" smtClean="0"/>
              <a:t>の主張は認められるか。 </a:t>
            </a:r>
            <a:endParaRPr lang="ja-JP" altLang="en-US" sz="2800" dirty="0"/>
          </a:p>
        </p:txBody>
      </p:sp>
    </p:spTree>
    <p:extLst>
      <p:ext uri="{BB962C8B-B14F-4D97-AF65-F5344CB8AC3E}">
        <p14:creationId xmlns:p14="http://schemas.microsoft.com/office/powerpoint/2010/main" val="19024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5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up)">
                                      <p:cBhvr>
                                        <p:cTn id="12" dur="125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up)">
                                      <p:cBhvr>
                                        <p:cTn id="17" dur="1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left)">
                                      <p:cBhvr>
                                        <p:cTn id="2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練習問題</a:t>
            </a:r>
            <a:r>
              <a:rPr kumimoji="1" lang="en-US" altLang="ja-JP" dirty="0" smtClean="0"/>
              <a:t>2</a:t>
            </a:r>
            <a:r>
              <a:rPr kumimoji="1" lang="ja-JP" altLang="en-US" dirty="0" smtClean="0"/>
              <a:t>の解説</a:t>
            </a:r>
            <a:r>
              <a:rPr kumimoji="1" lang="en-US" altLang="ja-JP" dirty="0" smtClean="0"/>
              <a:t>1</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2014/12/2</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34</a:t>
            </a:fld>
            <a:endParaRPr kumimoji="1" lang="ja-JP" altLang="en-US" dirty="0"/>
          </a:p>
        </p:txBody>
      </p:sp>
      <p:sp>
        <p:nvSpPr>
          <p:cNvPr id="8" name="Rectangle 3"/>
          <p:cNvSpPr txBox="1">
            <a:spLocks noChangeArrowheads="1"/>
          </p:cNvSpPr>
          <p:nvPr/>
        </p:nvSpPr>
        <p:spPr>
          <a:xfrm>
            <a:off x="468313" y="2060575"/>
            <a:ext cx="2590800" cy="4114800"/>
          </a:xfrm>
          <a:prstGeom prst="rect">
            <a:avLst/>
          </a:prstGeom>
        </p:spPr>
        <p:txBody>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u"/>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u"/>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400" smtClean="0"/>
              <a:t>A</a:t>
            </a:r>
            <a:r>
              <a:rPr lang="ja-JP" altLang="en-US" sz="2400" smtClean="0"/>
              <a:t>説（</a:t>
            </a:r>
            <a:r>
              <a:rPr lang="ja-JP" altLang="en-US" sz="2400" smtClean="0">
                <a:hlinkClick r:id="" action="ppaction://noaction"/>
              </a:rPr>
              <a:t>最高裁</a:t>
            </a:r>
            <a:r>
              <a:rPr lang="ja-JP" altLang="en-US" sz="2400" smtClean="0"/>
              <a:t>）</a:t>
            </a:r>
          </a:p>
          <a:p>
            <a:pPr lvl="1"/>
            <a:r>
              <a:rPr lang="ja-JP" altLang="en-US" sz="2000" smtClean="0"/>
              <a:t>物上保証人を兼ねる保証人もすべて一人の保証人とみなす。</a:t>
            </a:r>
          </a:p>
          <a:p>
            <a:pPr lvl="1"/>
            <a:r>
              <a:rPr lang="en-US" altLang="ja-JP" sz="2000" smtClean="0"/>
              <a:t>C</a:t>
            </a:r>
            <a:r>
              <a:rPr lang="ja-JP" altLang="en-US" sz="2000" smtClean="0"/>
              <a:t>，</a:t>
            </a:r>
            <a:r>
              <a:rPr lang="en-US" altLang="ja-JP" sz="2000" smtClean="0"/>
              <a:t>Y</a:t>
            </a:r>
            <a:r>
              <a:rPr lang="ja-JP" altLang="en-US" sz="2000" smtClean="0"/>
              <a:t>の物上保証人としての性質が無視されるのが難点。</a:t>
            </a:r>
            <a:endParaRPr lang="ja-JP" altLang="en-US" sz="2000" dirty="0"/>
          </a:p>
        </p:txBody>
      </p:sp>
      <p:graphicFrame>
        <p:nvGraphicFramePr>
          <p:cNvPr id="9" name="Group 486"/>
          <p:cNvGraphicFramePr>
            <a:graphicFrameLocks/>
          </p:cNvGraphicFramePr>
          <p:nvPr/>
        </p:nvGraphicFramePr>
        <p:xfrm>
          <a:off x="3276600" y="2017713"/>
          <a:ext cx="5143500" cy="4114803"/>
        </p:xfrm>
        <a:graphic>
          <a:graphicData uri="http://schemas.openxmlformats.org/drawingml/2006/table">
            <a:tbl>
              <a:tblPr/>
              <a:tblGrid>
                <a:gridCol w="869950"/>
                <a:gridCol w="425450"/>
                <a:gridCol w="1212850"/>
                <a:gridCol w="1104900"/>
                <a:gridCol w="1530350"/>
              </a:tblGrid>
              <a:tr h="614363">
                <a:tc grid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資格</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責任財産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負担部分</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計算式</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3238">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債務者</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B</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1/1</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r>
              <a:tr h="381000">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C</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5FED5F">
                        <a:alpha val="50000"/>
                      </a:srgbClr>
                    </a:solidFill>
                  </a:tcPr>
                </a:tc>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1,500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1/4</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r>
              <a:tr h="614363">
                <a:tc vMerge="1">
                  <a:txBody>
                    <a:bodyPr/>
                    <a:lstStyle/>
                    <a:p>
                      <a:endParaRPr kumimoji="1" lang="ja-JP" altLang="en-US"/>
                    </a:p>
                  </a:txBody>
                  <a:tcPr/>
                </a:tc>
                <a:tc vMerge="1">
                  <a:txBody>
                    <a:bodyPr/>
                    <a:lstStyle/>
                    <a:p>
                      <a:endParaRPr kumimoji="1" lang="ja-JP" altLang="en-US"/>
                    </a:p>
                  </a:txBody>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2,000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万円</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vMerge="1">
                  <a:txBody>
                    <a:bodyPr/>
                    <a:lstStyle/>
                    <a:p>
                      <a:endParaRPr kumimoji="1" lang="ja-JP" altLang="en-US"/>
                    </a:p>
                  </a:txBody>
                  <a:tcPr/>
                </a:tc>
                <a:tc vMerge="1">
                  <a:txBody>
                    <a:bodyPr/>
                    <a:lstStyle/>
                    <a:p>
                      <a:endParaRPr kumimoji="1" lang="ja-JP" altLang="en-US"/>
                    </a:p>
                  </a:txBody>
                  <a:tcPr/>
                </a:tc>
              </a:tr>
              <a:tr h="503238">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D</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1,500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1/4</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r>
              <a:tr h="503238">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E</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1,500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1/4</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r>
              <a:tr h="381000">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Y</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5FED5F">
                        <a:alpha val="50000"/>
                      </a:srgbClr>
                    </a:solidFill>
                  </a:tcPr>
                </a:tc>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1,500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1/4</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r>
              <a:tr h="614363">
                <a:tc vMerge="1">
                  <a:txBody>
                    <a:bodyPr/>
                    <a:lstStyle/>
                    <a:p>
                      <a:endParaRPr kumimoji="1" lang="ja-JP" altLang="en-US"/>
                    </a:p>
                  </a:txBody>
                  <a:tcPr/>
                </a:tc>
                <a:tc vMerge="1">
                  <a:txBody>
                    <a:bodyPr/>
                    <a:lstStyle/>
                    <a:p>
                      <a:endParaRPr kumimoji="1" lang="ja-JP" altLang="en-US"/>
                    </a:p>
                  </a:txBody>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3,000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vMerge="1">
                  <a:txBody>
                    <a:bodyPr/>
                    <a:lstStyle/>
                    <a:p>
                      <a:endParaRPr kumimoji="1" lang="ja-JP" altLang="en-US"/>
                    </a:p>
                  </a:txBody>
                  <a:tcPr/>
                </a:tc>
                <a:tc vMerge="1">
                  <a:txBody>
                    <a:bodyPr/>
                    <a:lstStyle/>
                    <a:p>
                      <a:endParaRPr kumimoji="1" lang="ja-JP" altLang="en-US"/>
                    </a:p>
                  </a:txBody>
                  <a:tcPr/>
                </a:tc>
              </a:tr>
            </a:tbl>
          </a:graphicData>
        </a:graphic>
      </p:graphicFrame>
    </p:spTree>
    <p:extLst>
      <p:ext uri="{BB962C8B-B14F-4D97-AF65-F5344CB8AC3E}">
        <p14:creationId xmlns:p14="http://schemas.microsoft.com/office/powerpoint/2010/main" val="399455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練習問題</a:t>
            </a:r>
            <a:r>
              <a:rPr lang="en-US" altLang="ja-JP" dirty="0"/>
              <a:t>2</a:t>
            </a:r>
            <a:r>
              <a:rPr lang="ja-JP" altLang="en-US" dirty="0"/>
              <a:t>の</a:t>
            </a:r>
            <a:r>
              <a:rPr lang="ja-JP" altLang="en-US" dirty="0" smtClean="0"/>
              <a:t>解説</a:t>
            </a:r>
            <a:r>
              <a:rPr lang="en-US" altLang="ja-JP" dirty="0" smtClean="0"/>
              <a:t>2</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35</a:t>
            </a:fld>
            <a:endParaRPr kumimoji="1" lang="ja-JP" altLang="en-US"/>
          </a:p>
        </p:txBody>
      </p:sp>
      <p:sp>
        <p:nvSpPr>
          <p:cNvPr id="6" name="Rectangle 5"/>
          <p:cNvSpPr txBox="1">
            <a:spLocks noChangeArrowheads="1"/>
          </p:cNvSpPr>
          <p:nvPr/>
        </p:nvSpPr>
        <p:spPr>
          <a:xfrm>
            <a:off x="395288" y="2060575"/>
            <a:ext cx="2663825" cy="4105275"/>
          </a:xfrm>
          <a:prstGeom prst="rect">
            <a:avLst/>
          </a:prstGeom>
        </p:spPr>
        <p:txBody>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u"/>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u"/>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400" smtClean="0"/>
              <a:t>B</a:t>
            </a:r>
            <a:r>
              <a:rPr lang="ja-JP" altLang="en-US" sz="2400" smtClean="0"/>
              <a:t>説</a:t>
            </a:r>
          </a:p>
          <a:p>
            <a:pPr lvl="1"/>
            <a:r>
              <a:rPr lang="ja-JP" altLang="en-US" sz="2000" smtClean="0"/>
              <a:t>物上保証人を兼ねる保証人は，物上保証人とみなす。</a:t>
            </a:r>
          </a:p>
          <a:p>
            <a:pPr lvl="1"/>
            <a:r>
              <a:rPr lang="en-US" altLang="ja-JP" sz="2000" smtClean="0"/>
              <a:t>C</a:t>
            </a:r>
            <a:r>
              <a:rPr lang="ja-JP" altLang="en-US" sz="2000" smtClean="0"/>
              <a:t>，</a:t>
            </a:r>
            <a:r>
              <a:rPr lang="en-US" altLang="ja-JP" sz="2000" smtClean="0"/>
              <a:t>Y</a:t>
            </a:r>
            <a:r>
              <a:rPr lang="ja-JP" altLang="en-US" sz="2000" smtClean="0"/>
              <a:t>の保証人としての性質が無視される上，</a:t>
            </a:r>
            <a:r>
              <a:rPr lang="en-US" altLang="ja-JP" sz="2000" smtClean="0"/>
              <a:t>C</a:t>
            </a:r>
            <a:r>
              <a:rPr lang="ja-JP" altLang="en-US" sz="2000" smtClean="0"/>
              <a:t>が単なる保証人よりも負担が少なくなるのが難点。</a:t>
            </a:r>
            <a:endParaRPr lang="ja-JP" altLang="en-US" sz="2000" dirty="0"/>
          </a:p>
        </p:txBody>
      </p:sp>
      <p:graphicFrame>
        <p:nvGraphicFramePr>
          <p:cNvPr id="7" name="Group 252"/>
          <p:cNvGraphicFramePr>
            <a:graphicFrameLocks/>
          </p:cNvGraphicFramePr>
          <p:nvPr>
            <p:extLst>
              <p:ext uri="{D42A27DB-BD31-4B8C-83A1-F6EECF244321}">
                <p14:modId xmlns:p14="http://schemas.microsoft.com/office/powerpoint/2010/main" val="2248957006"/>
              </p:ext>
            </p:extLst>
          </p:nvPr>
        </p:nvGraphicFramePr>
        <p:xfrm>
          <a:off x="3276600" y="1989138"/>
          <a:ext cx="5543550" cy="4166237"/>
        </p:xfrm>
        <a:graphic>
          <a:graphicData uri="http://schemas.openxmlformats.org/drawingml/2006/table">
            <a:tbl>
              <a:tblPr/>
              <a:tblGrid>
                <a:gridCol w="1327150"/>
                <a:gridCol w="400050"/>
                <a:gridCol w="1104900"/>
                <a:gridCol w="1104900"/>
                <a:gridCol w="1606550"/>
              </a:tblGrid>
              <a:tr h="614363">
                <a:tc grid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資格</a:t>
                      </a:r>
                      <a:endParaRPr kumimoji="1" lang="ja-JP" altLang="en-US" sz="18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責任財産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負担部分</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計算式</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3238">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債務者</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alpha val="50000"/>
                      </a:scheme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B</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alpha val="50000"/>
                      </a:scheme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alpha val="50000"/>
                      </a:scheme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alpha val="50000"/>
                      </a:scheme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1/1</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alpha val="50000"/>
                      </a:schemeClr>
                    </a:solidFill>
                  </a:tcPr>
                </a:tc>
              </a:tr>
              <a:tr h="504825">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D</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1,500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1/4</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r>
              <a:tr h="503238">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E</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1,500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1/4</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r>
              <a:tr h="379413">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物上保証人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C</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00">
                        <a:alpha val="50000"/>
                      </a:srgbClr>
                    </a:solidFill>
                  </a:tcPr>
                </a:tc>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1,200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6,000×2/4×</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00">
                        <a:alpha val="50000"/>
                      </a:srgbClr>
                    </a:solidFill>
                  </a:tcPr>
                </a:tc>
              </a:tr>
              <a:tr h="614363">
                <a:tc vMerge="1">
                  <a:txBody>
                    <a:bodyPr/>
                    <a:lstStyle/>
                    <a:p>
                      <a:endParaRPr kumimoji="1" lang="ja-JP" altLang="en-US"/>
                    </a:p>
                  </a:txBody>
                  <a:tcPr/>
                </a:tc>
                <a:tc vMerge="1">
                  <a:txBody>
                    <a:bodyPr/>
                    <a:lstStyle/>
                    <a:p>
                      <a:endParaRPr kumimoji="1" lang="ja-JP" altLang="en-US"/>
                    </a:p>
                  </a:txBody>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2,000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vMerge="1">
                  <a:txBody>
                    <a:bodyPr/>
                    <a:lstStyle/>
                    <a:p>
                      <a:endParaRPr kumimoji="1" lang="ja-JP" altLang="en-US"/>
                    </a:p>
                  </a:txBody>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2,000/(2,000+3,000)</a:t>
                      </a:r>
                      <a:r>
                        <a:rPr kumimoji="1" lang="ja-JP" altLang="en-US"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r>
              <a:tr h="381000">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物上保証人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Y</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00">
                        <a:alpha val="50000"/>
                      </a:srgbClr>
                    </a:solidFill>
                  </a:tcPr>
                </a:tc>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1,800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6,000×2/4×</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00">
                        <a:alpha val="50000"/>
                      </a:srgbClr>
                    </a:solidFill>
                  </a:tcPr>
                </a:tc>
              </a:tr>
              <a:tr h="614363">
                <a:tc vMerge="1">
                  <a:txBody>
                    <a:bodyPr/>
                    <a:lstStyle/>
                    <a:p>
                      <a:endParaRPr kumimoji="1" lang="ja-JP" altLang="en-US"/>
                    </a:p>
                  </a:txBody>
                  <a:tcPr/>
                </a:tc>
                <a:tc vMerge="1">
                  <a:txBody>
                    <a:bodyPr/>
                    <a:lstStyle/>
                    <a:p>
                      <a:endParaRPr kumimoji="1" lang="ja-JP" altLang="en-US"/>
                    </a:p>
                  </a:txBody>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3,000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vMerge="1">
                  <a:txBody>
                    <a:bodyPr/>
                    <a:lstStyle/>
                    <a:p>
                      <a:endParaRPr kumimoji="1" lang="ja-JP" altLang="en-US"/>
                    </a:p>
                  </a:txBody>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3,000/(2,000+3,000)</a:t>
                      </a:r>
                      <a:r>
                        <a:rPr kumimoji="1" lang="ja-JP" altLang="en-US"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r>
            </a:tbl>
          </a:graphicData>
        </a:graphic>
      </p:graphicFrame>
    </p:spTree>
    <p:extLst>
      <p:ext uri="{BB962C8B-B14F-4D97-AF65-F5344CB8AC3E}">
        <p14:creationId xmlns:p14="http://schemas.microsoft.com/office/powerpoint/2010/main" val="216257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練習問題</a:t>
            </a:r>
            <a:r>
              <a:rPr lang="en-US" altLang="ja-JP" dirty="0"/>
              <a:t>2</a:t>
            </a:r>
            <a:r>
              <a:rPr lang="ja-JP" altLang="en-US" dirty="0"/>
              <a:t>の</a:t>
            </a:r>
            <a:r>
              <a:rPr lang="ja-JP" altLang="en-US" dirty="0" smtClean="0"/>
              <a:t>解説</a:t>
            </a:r>
            <a:r>
              <a:rPr lang="en-US" altLang="ja-JP" dirty="0" smtClean="0"/>
              <a:t>3</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36</a:t>
            </a:fld>
            <a:endParaRPr kumimoji="1" lang="ja-JP" altLang="en-US"/>
          </a:p>
        </p:txBody>
      </p:sp>
      <p:sp>
        <p:nvSpPr>
          <p:cNvPr id="6" name="Rectangle 3"/>
          <p:cNvSpPr txBox="1">
            <a:spLocks noChangeArrowheads="1"/>
          </p:cNvSpPr>
          <p:nvPr/>
        </p:nvSpPr>
        <p:spPr>
          <a:xfrm>
            <a:off x="323850" y="1743670"/>
            <a:ext cx="2735263" cy="4114800"/>
          </a:xfrm>
          <a:prstGeom prst="rect">
            <a:avLst/>
          </a:prstGeom>
        </p:spPr>
        <p:txBody>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u"/>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u"/>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400" smtClean="0"/>
              <a:t>C</a:t>
            </a:r>
            <a:r>
              <a:rPr lang="ja-JP" altLang="en-US" sz="2400" smtClean="0"/>
              <a:t>説</a:t>
            </a:r>
          </a:p>
          <a:p>
            <a:pPr lvl="1"/>
            <a:r>
              <a:rPr lang="ja-JP" altLang="en-US" sz="2000" smtClean="0"/>
              <a:t>物上保証人を兼ねる保証人は，保証人と物上保証人の二人であるとみなす。</a:t>
            </a:r>
          </a:p>
          <a:p>
            <a:pPr lvl="1"/>
            <a:r>
              <a:rPr lang="en-US" altLang="ja-JP" sz="2000" smtClean="0"/>
              <a:t>Y</a:t>
            </a:r>
            <a:r>
              <a:rPr lang="ja-JP" altLang="en-US" sz="2000" smtClean="0"/>
              <a:t>，</a:t>
            </a:r>
            <a:r>
              <a:rPr lang="en-US" altLang="ja-JP" sz="2000" smtClean="0"/>
              <a:t>C</a:t>
            </a:r>
            <a:r>
              <a:rPr lang="ja-JP" altLang="en-US" sz="2000" smtClean="0"/>
              <a:t>の負担部分が極端に増加する一方で，</a:t>
            </a:r>
            <a:r>
              <a:rPr lang="en-US" altLang="ja-JP" sz="2000" smtClean="0"/>
              <a:t>C</a:t>
            </a:r>
            <a:r>
              <a:rPr lang="ja-JP" altLang="en-US" sz="2000" smtClean="0"/>
              <a:t>の物的負担が極端に少なくなるのが難点。</a:t>
            </a:r>
          </a:p>
          <a:p>
            <a:endParaRPr lang="ja-JP" altLang="en-US" sz="2400" smtClean="0"/>
          </a:p>
          <a:p>
            <a:endParaRPr lang="ja-JP" altLang="en-US" sz="2400"/>
          </a:p>
        </p:txBody>
      </p:sp>
      <p:graphicFrame>
        <p:nvGraphicFramePr>
          <p:cNvPr id="7" name="Group 305"/>
          <p:cNvGraphicFramePr>
            <a:graphicFrameLocks/>
          </p:cNvGraphicFramePr>
          <p:nvPr>
            <p:extLst>
              <p:ext uri="{D42A27DB-BD31-4B8C-83A1-F6EECF244321}">
                <p14:modId xmlns:p14="http://schemas.microsoft.com/office/powerpoint/2010/main" val="1743440559"/>
              </p:ext>
            </p:extLst>
          </p:nvPr>
        </p:nvGraphicFramePr>
        <p:xfrm>
          <a:off x="3124200" y="1700808"/>
          <a:ext cx="5583238" cy="4402455"/>
        </p:xfrm>
        <a:graphic>
          <a:graphicData uri="http://schemas.openxmlformats.org/drawingml/2006/table">
            <a:tbl>
              <a:tblPr/>
              <a:tblGrid>
                <a:gridCol w="1364392"/>
                <a:gridCol w="347627"/>
                <a:gridCol w="1135906"/>
                <a:gridCol w="1135906"/>
                <a:gridCol w="1599407"/>
              </a:tblGrid>
              <a:tr h="561975">
                <a:tc grid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資格</a:t>
                      </a:r>
                      <a:endParaRPr kumimoji="1" lang="ja-JP" altLang="en-US" sz="18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責任財産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負担部分</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計算式</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6075">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債務者</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B</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1/1</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r>
              <a:tr h="347663">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C</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1/6</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r>
              <a:tr h="347663">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D</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1/6</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r>
              <a:tr h="347663">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E</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1/6</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r>
              <a:tr h="346075">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Y</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1/6</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r>
              <a:tr h="347663">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物上保証人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C</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2,000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800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6,000×2/6×</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00">
                        <a:alpha val="50000"/>
                      </a:srgbClr>
                    </a:solidFill>
                  </a:tcPr>
                </a:tc>
              </a:tr>
              <a:tr h="5619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2,000/(2,000+3,000)</a:t>
                      </a:r>
                      <a:r>
                        <a:rPr kumimoji="1" lang="ja-JP" altLang="en-US"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r>
              <a:tr h="346075">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物上保証人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Y</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3,000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1,200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6,000×2/6×</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00">
                        <a:alpha val="50000"/>
                      </a:srgbClr>
                    </a:solidFill>
                  </a:tcPr>
                </a:tc>
              </a:tr>
              <a:tr h="5619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3,000/(2,000+3,000)</a:t>
                      </a:r>
                      <a:r>
                        <a:rPr kumimoji="1" lang="ja-JP" altLang="en-US"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r>
            </a:tbl>
          </a:graphicData>
        </a:graphic>
      </p:graphicFrame>
    </p:spTree>
    <p:extLst>
      <p:ext uri="{BB962C8B-B14F-4D97-AF65-F5344CB8AC3E}">
        <p14:creationId xmlns:p14="http://schemas.microsoft.com/office/powerpoint/2010/main" val="2923874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練習問題</a:t>
            </a:r>
            <a:r>
              <a:rPr lang="en-US" altLang="ja-JP" dirty="0"/>
              <a:t>2</a:t>
            </a:r>
            <a:r>
              <a:rPr lang="ja-JP" altLang="en-US" dirty="0"/>
              <a:t>の</a:t>
            </a:r>
            <a:r>
              <a:rPr lang="ja-JP" altLang="en-US" dirty="0" smtClean="0"/>
              <a:t>解説</a:t>
            </a:r>
            <a:r>
              <a:rPr lang="en-US" altLang="ja-JP" dirty="0" smtClean="0"/>
              <a:t>4</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37</a:t>
            </a:fld>
            <a:endParaRPr kumimoji="1" lang="ja-JP" altLang="en-US"/>
          </a:p>
        </p:txBody>
      </p:sp>
      <p:sp>
        <p:nvSpPr>
          <p:cNvPr id="6" name="Rectangle 3"/>
          <p:cNvSpPr txBox="1">
            <a:spLocks noChangeArrowheads="1"/>
          </p:cNvSpPr>
          <p:nvPr/>
        </p:nvSpPr>
        <p:spPr>
          <a:xfrm>
            <a:off x="317251" y="1599654"/>
            <a:ext cx="2520950" cy="4537075"/>
          </a:xfrm>
          <a:prstGeom prst="rect">
            <a:avLst/>
          </a:prstGeom>
        </p:spPr>
        <p:txBody>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u"/>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u"/>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nSpc>
                <a:spcPct val="80000"/>
              </a:lnSpc>
            </a:pPr>
            <a:r>
              <a:rPr lang="en-US" altLang="ja-JP" sz="2000" dirty="0" smtClean="0"/>
              <a:t>D</a:t>
            </a:r>
            <a:r>
              <a:rPr lang="ja-JP" altLang="en-US" sz="2000" dirty="0" smtClean="0"/>
              <a:t>説 </a:t>
            </a:r>
          </a:p>
          <a:p>
            <a:pPr lvl="1">
              <a:lnSpc>
                <a:spcPct val="80000"/>
              </a:lnSpc>
            </a:pPr>
            <a:r>
              <a:rPr lang="ja-JP" altLang="en-US" sz="1800" dirty="0" smtClean="0"/>
              <a:t>物上保証人を兼ねる保証人は，保証人と物上保証人という競合した責任を負担する。</a:t>
            </a:r>
          </a:p>
          <a:p>
            <a:pPr lvl="1">
              <a:lnSpc>
                <a:spcPct val="80000"/>
              </a:lnSpc>
            </a:pPr>
            <a:r>
              <a:rPr lang="en-US" altLang="ja-JP" sz="1800" dirty="0" smtClean="0"/>
              <a:t>D</a:t>
            </a:r>
            <a:r>
              <a:rPr lang="ja-JP" altLang="en-US" sz="1800" dirty="0" smtClean="0"/>
              <a:t>が全額弁済して，</a:t>
            </a:r>
            <a:r>
              <a:rPr lang="en-US" altLang="ja-JP" sz="1800" dirty="0" smtClean="0"/>
              <a:t>A</a:t>
            </a:r>
            <a:r>
              <a:rPr lang="ja-JP" altLang="en-US" sz="1800" dirty="0" smtClean="0"/>
              <a:t>に代位し，</a:t>
            </a:r>
            <a:r>
              <a:rPr lang="en-US" altLang="ja-JP" sz="1800" dirty="0" smtClean="0"/>
              <a:t>Y</a:t>
            </a:r>
            <a:r>
              <a:rPr lang="ja-JP" altLang="en-US" sz="1800" dirty="0" smtClean="0"/>
              <a:t>の不動産の抵当権を実行して</a:t>
            </a:r>
            <a:r>
              <a:rPr lang="en-US" altLang="ja-JP" sz="1800" dirty="0" smtClean="0"/>
              <a:t>1,800</a:t>
            </a:r>
            <a:r>
              <a:rPr lang="ja-JP" altLang="en-US" sz="1800" dirty="0" smtClean="0"/>
              <a:t>万円配当を受け，</a:t>
            </a:r>
            <a:r>
              <a:rPr lang="en-US" altLang="ja-JP" sz="1800" dirty="0" smtClean="0"/>
              <a:t>C</a:t>
            </a:r>
            <a:r>
              <a:rPr lang="ja-JP" altLang="en-US" sz="1800" dirty="0" err="1" smtClean="0"/>
              <a:t>，</a:t>
            </a:r>
            <a:r>
              <a:rPr lang="en-US" altLang="ja-JP" sz="1800" dirty="0" smtClean="0"/>
              <a:t>E</a:t>
            </a:r>
            <a:r>
              <a:rPr lang="ja-JP" altLang="en-US" sz="1800" dirty="0" smtClean="0"/>
              <a:t>から</a:t>
            </a:r>
            <a:r>
              <a:rPr lang="en-US" altLang="ja-JP" sz="1800" dirty="0" smtClean="0"/>
              <a:t>1,500</a:t>
            </a:r>
            <a:r>
              <a:rPr lang="ja-JP" altLang="en-US" sz="1800" dirty="0" smtClean="0"/>
              <a:t>万円ずつ回収すると，回り求償が生じるという難点がある。</a:t>
            </a:r>
            <a:endParaRPr lang="ja-JP" altLang="en-US" sz="1800" dirty="0"/>
          </a:p>
        </p:txBody>
      </p:sp>
      <p:graphicFrame>
        <p:nvGraphicFramePr>
          <p:cNvPr id="7" name="Group 306"/>
          <p:cNvGraphicFramePr>
            <a:graphicFrameLocks/>
          </p:cNvGraphicFramePr>
          <p:nvPr>
            <p:extLst>
              <p:ext uri="{D42A27DB-BD31-4B8C-83A1-F6EECF244321}">
                <p14:modId xmlns:p14="http://schemas.microsoft.com/office/powerpoint/2010/main" val="376332429"/>
              </p:ext>
            </p:extLst>
          </p:nvPr>
        </p:nvGraphicFramePr>
        <p:xfrm>
          <a:off x="2838202" y="1556792"/>
          <a:ext cx="5910262" cy="4388168"/>
        </p:xfrm>
        <a:graphic>
          <a:graphicData uri="http://schemas.openxmlformats.org/drawingml/2006/table">
            <a:tbl>
              <a:tblPr/>
              <a:tblGrid>
                <a:gridCol w="1377468"/>
                <a:gridCol w="491011"/>
                <a:gridCol w="1146792"/>
                <a:gridCol w="1146792"/>
                <a:gridCol w="1748199"/>
              </a:tblGrid>
              <a:tr h="547688">
                <a:tc grid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資格</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責任財産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負担部分</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計算式</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6075">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債務者</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B</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1/1</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r>
              <a:tr h="339725">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C</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1,500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1/4</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r>
              <a:tr h="347663">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D</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1,500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1/4</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r>
              <a:tr h="347663">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E</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1,500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1/4</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r>
              <a:tr h="346075">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Y</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1,500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1/4</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r>
              <a:tr h="347663">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物上保証人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C</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2,000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1,200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6,000×2/4×</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00">
                        <a:alpha val="50000"/>
                      </a:srgbClr>
                    </a:solidFill>
                  </a:tcPr>
                </a:tc>
              </a:tr>
              <a:tr h="5619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2,000/(2,000+</a:t>
                      </a:r>
                    </a:p>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3,000)</a:t>
                      </a:r>
                      <a:r>
                        <a:rPr kumimoji="1" lang="ja-JP" altLang="en-US"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r>
              <a:tr h="346075">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物上保証人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Y</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3,000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rowSpan="2">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1,800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6,000×2/4×</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00">
                        <a:alpha val="50000"/>
                      </a:srgbClr>
                    </a:solidFill>
                  </a:tcPr>
                </a:tc>
              </a:tr>
              <a:tr h="5619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342900" indent="-342900">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marL="25146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marL="29718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marL="34290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marL="3886200" indent="-228600"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3,000/(2,000+</a:t>
                      </a:r>
                    </a:p>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3,000</a:t>
                      </a:r>
                      <a:r>
                        <a:rPr kumimoji="1" lang="ja-JP" altLang="en-US"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dirty="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r>
            </a:tbl>
          </a:graphicData>
        </a:graphic>
      </p:graphicFrame>
    </p:spTree>
    <p:extLst>
      <p:ext uri="{BB962C8B-B14F-4D97-AF65-F5344CB8AC3E}">
        <p14:creationId xmlns:p14="http://schemas.microsoft.com/office/powerpoint/2010/main" val="629240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練習問題</a:t>
            </a:r>
            <a:r>
              <a:rPr lang="en-US" altLang="ja-JP" dirty="0"/>
              <a:t>2</a:t>
            </a:r>
            <a:r>
              <a:rPr lang="ja-JP" altLang="en-US" dirty="0"/>
              <a:t>の</a:t>
            </a:r>
            <a:r>
              <a:rPr lang="ja-JP" altLang="en-US" dirty="0" smtClean="0"/>
              <a:t>解説</a:t>
            </a:r>
            <a:r>
              <a:rPr lang="en-US" altLang="ja-JP" dirty="0" smtClean="0"/>
              <a:t>5</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38</a:t>
            </a:fld>
            <a:endParaRPr kumimoji="1" lang="ja-JP" altLang="en-US"/>
          </a:p>
        </p:txBody>
      </p:sp>
      <p:sp>
        <p:nvSpPr>
          <p:cNvPr id="6" name="Rectangle 4"/>
          <p:cNvSpPr txBox="1">
            <a:spLocks noChangeArrowheads="1"/>
          </p:cNvSpPr>
          <p:nvPr/>
        </p:nvSpPr>
        <p:spPr>
          <a:xfrm>
            <a:off x="250825" y="1772816"/>
            <a:ext cx="2160588" cy="4435475"/>
          </a:xfrm>
          <a:prstGeom prst="rect">
            <a:avLst/>
          </a:prstGeom>
        </p:spPr>
        <p:txBody>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u"/>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u"/>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nSpc>
                <a:spcPct val="80000"/>
              </a:lnSpc>
            </a:pPr>
            <a:r>
              <a:rPr lang="en-US" altLang="ja-JP" sz="2000" dirty="0" smtClean="0"/>
              <a:t>E</a:t>
            </a:r>
            <a:r>
              <a:rPr lang="ja-JP" altLang="en-US" sz="2000" dirty="0" smtClean="0"/>
              <a:t>説 </a:t>
            </a:r>
          </a:p>
          <a:p>
            <a:pPr lvl="1">
              <a:lnSpc>
                <a:spcPct val="80000"/>
              </a:lnSpc>
            </a:pPr>
            <a:r>
              <a:rPr lang="ja-JP" altLang="en-US" sz="1800" dirty="0" smtClean="0"/>
              <a:t>物上保証人を兼ねる保証人は，保証人の責任の範囲内で，物件の価格に応じた物的負担をする。</a:t>
            </a:r>
          </a:p>
          <a:p>
            <a:pPr lvl="1">
              <a:lnSpc>
                <a:spcPct val="80000"/>
              </a:lnSpc>
            </a:pPr>
            <a:r>
              <a:rPr lang="en-US" altLang="ja-JP" sz="1800" dirty="0" smtClean="0"/>
              <a:t>D</a:t>
            </a:r>
            <a:r>
              <a:rPr lang="ja-JP" altLang="en-US" sz="1800" dirty="0" smtClean="0"/>
              <a:t>説の競合責任の意味を，保証人の責任の範囲に限定する理論的根拠が明確でない。</a:t>
            </a:r>
            <a:endParaRPr lang="ja-JP" altLang="en-US" sz="1800" dirty="0"/>
          </a:p>
        </p:txBody>
      </p:sp>
      <p:graphicFrame>
        <p:nvGraphicFramePr>
          <p:cNvPr id="7" name="Group 405"/>
          <p:cNvGraphicFramePr>
            <a:graphicFrameLocks/>
          </p:cNvGraphicFramePr>
          <p:nvPr>
            <p:extLst>
              <p:ext uri="{D42A27DB-BD31-4B8C-83A1-F6EECF244321}">
                <p14:modId xmlns:p14="http://schemas.microsoft.com/office/powerpoint/2010/main" val="3558873128"/>
              </p:ext>
            </p:extLst>
          </p:nvPr>
        </p:nvGraphicFramePr>
        <p:xfrm>
          <a:off x="2555875" y="1960141"/>
          <a:ext cx="6367463" cy="3814763"/>
        </p:xfrm>
        <a:graphic>
          <a:graphicData uri="http://schemas.openxmlformats.org/drawingml/2006/table">
            <a:tbl>
              <a:tblPr/>
              <a:tblGrid>
                <a:gridCol w="1995488"/>
                <a:gridCol w="371475"/>
                <a:gridCol w="1144587"/>
                <a:gridCol w="1144588"/>
                <a:gridCol w="1711325"/>
              </a:tblGrid>
              <a:tr h="396875">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資格</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責任財産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負担部分</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計算式</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5300">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債務者</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（その第三取得者）</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B</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1/1</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50000"/>
                      </a:srgbClr>
                    </a:solidFill>
                  </a:tcPr>
                </a:tc>
              </a:tr>
              <a:tr h="258763">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C</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1,500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1/4</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r>
              <a:tr h="349250">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D</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1,500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1/4</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r>
              <a:tr h="349250">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E</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1,500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1/4</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r>
              <a:tr h="349250">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Y</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全財産</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1,500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6,000×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1/4</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FED5F">
                        <a:alpha val="50000"/>
                      </a:srgbClr>
                    </a:solidFill>
                  </a:tcPr>
                </a:tc>
              </a:tr>
              <a:tr h="674688">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物上保証人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（その第三取得者）</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C</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2,000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1,500×</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p>
                      <a:pPr marL="0" marR="0" lvl="0" indent="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2,000/3,000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r>
              <a:tr h="609600">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物上保証人</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（その第三取得者）</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Y</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3,000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1,500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万</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1,500×</a:t>
                      </a:r>
                      <a:endParaRPr kumimoji="1" lang="en-US" altLang="ja-JP"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p>
                      <a:pPr marL="0" marR="0" lvl="0" indent="0" algn="r" defTabSz="914400" rtl="0" eaLnBrk="1" fontAlgn="ctr"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r>
                        <a:rPr kumimoji="1" lang="en-US" altLang="ja-JP"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3,000/3,000</a:t>
                      </a:r>
                      <a:r>
                        <a:rPr kumimoji="1" lang="ja-JP" altLang="en-US" sz="1800" b="0" i="0" u="none" strike="noStrike" cap="none" normalizeH="0" baseline="0" smtClean="0">
                          <a:ln>
                            <a:noFill/>
                          </a:ln>
                          <a:solidFill>
                            <a:schemeClr val="tx1"/>
                          </a:solidFill>
                          <a:effectLst/>
                          <a:latin typeface="Arial Unicode MS" panose="020B0604020202020204" pitchFamily="50" charset="-128"/>
                          <a:ea typeface="ＭＳ Ｐゴシック" panose="020B0600070205080204" pitchFamily="50" charset="-128"/>
                        </a:rPr>
                        <a:t>）</a:t>
                      </a:r>
                      <a:endParaRPr kumimoji="1" lang="ja-JP" altLang="en-US" sz="1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r>
            </a:tbl>
          </a:graphicData>
        </a:graphic>
      </p:graphicFrame>
    </p:spTree>
    <p:extLst>
      <p:ext uri="{BB962C8B-B14F-4D97-AF65-F5344CB8AC3E}">
        <p14:creationId xmlns:p14="http://schemas.microsoft.com/office/powerpoint/2010/main" val="223064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最一判昭</a:t>
            </a:r>
            <a:r>
              <a:rPr lang="en-US" altLang="ja-JP" dirty="0"/>
              <a:t>61</a:t>
            </a:r>
            <a:r>
              <a:rPr lang="ja-JP" altLang="en-US" dirty="0"/>
              <a:t>・</a:t>
            </a:r>
            <a:r>
              <a:rPr lang="en-US" altLang="ja-JP" dirty="0"/>
              <a:t>11</a:t>
            </a:r>
            <a:r>
              <a:rPr lang="ja-JP" altLang="en-US" dirty="0"/>
              <a:t>・</a:t>
            </a:r>
            <a:r>
              <a:rPr lang="en-US" altLang="ja-JP" dirty="0"/>
              <a:t>27</a:t>
            </a:r>
            <a:br>
              <a:rPr lang="en-US" altLang="ja-JP" dirty="0"/>
            </a:br>
            <a:r>
              <a:rPr lang="ja-JP" altLang="en-US" dirty="0"/>
              <a:t>民集</a:t>
            </a:r>
            <a:r>
              <a:rPr lang="en-US" altLang="ja-JP" dirty="0"/>
              <a:t>40</a:t>
            </a:r>
            <a:r>
              <a:rPr lang="ja-JP" altLang="en-US" dirty="0"/>
              <a:t>巻</a:t>
            </a:r>
            <a:r>
              <a:rPr lang="en-US" altLang="ja-JP" dirty="0"/>
              <a:t>7</a:t>
            </a:r>
            <a:r>
              <a:rPr lang="ja-JP" altLang="en-US" dirty="0"/>
              <a:t>号</a:t>
            </a:r>
            <a:r>
              <a:rPr lang="en-US" altLang="ja-JP" dirty="0"/>
              <a:t>1205</a:t>
            </a:r>
            <a:r>
              <a:rPr lang="ja-JP" altLang="en-US" dirty="0"/>
              <a:t>頁</a:t>
            </a:r>
            <a:r>
              <a:rPr lang="en-US" altLang="ja-JP" dirty="0"/>
              <a:t>(1/2)</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39</a:t>
            </a:fld>
            <a:endParaRPr kumimoji="1" lang="ja-JP" altLang="en-US"/>
          </a:p>
        </p:txBody>
      </p:sp>
      <p:sp>
        <p:nvSpPr>
          <p:cNvPr id="6" name="Rectangle 3"/>
          <p:cNvSpPr txBox="1">
            <a:spLocks noChangeArrowheads="1"/>
          </p:cNvSpPr>
          <p:nvPr/>
        </p:nvSpPr>
        <p:spPr>
          <a:xfrm>
            <a:off x="611560" y="1988840"/>
            <a:ext cx="7920880" cy="4392911"/>
          </a:xfrm>
          <a:prstGeom prst="rect">
            <a:avLst/>
          </a:prstGeom>
        </p:spPr>
        <p:txBody>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u"/>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u"/>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nSpc>
                <a:spcPct val="80000"/>
              </a:lnSpc>
            </a:pPr>
            <a:r>
              <a:rPr lang="en-US" altLang="ja-JP" sz="2000" dirty="0" smtClean="0"/>
              <a:t>〔I〕</a:t>
            </a:r>
            <a:r>
              <a:rPr lang="ja-JP" altLang="en-US" sz="2000" dirty="0" smtClean="0"/>
              <a:t>民法</a:t>
            </a:r>
            <a:r>
              <a:rPr lang="en-US" altLang="ja-JP" sz="2000" dirty="0" smtClean="0"/>
              <a:t>501</a:t>
            </a:r>
            <a:r>
              <a:rPr lang="ja-JP" altLang="en-US" sz="2000" dirty="0" smtClean="0"/>
              <a:t>条但書四号，五号の規定は，保証人又は物上保証人が複数存在する場合における弁済による代位に関し，右代位者相互間の利害を公平かつ合理的に調整するについて，代位者の通常の意思ないし期待によって代位の割合を決定するとの原則に基づき，代位の割合の決定基準として，担保物の価格に応じた割合と頭数による平等の割合を定めているが，右規定は，物上保証人相互間，保証人相互間，そして保証人及び物上保証人が存在する場合における保証人全員と物上保証人全員との間の代位の割合は定めているものの，代位者の中に保証人及び物上保証人の二重の資恪をもつ者が含まれる場合における代位の割合の決定基準については直接定めていない。</a:t>
            </a:r>
          </a:p>
          <a:p>
            <a:pPr>
              <a:lnSpc>
                <a:spcPct val="80000"/>
              </a:lnSpc>
            </a:pPr>
            <a:r>
              <a:rPr lang="en-US" altLang="ja-JP" sz="2000" dirty="0" smtClean="0"/>
              <a:t>〔R〕</a:t>
            </a:r>
            <a:r>
              <a:rPr lang="ja-JP" altLang="en-US" sz="2000" dirty="0" smtClean="0"/>
              <a:t>したがって，右の場合における代位の割合の決定基準については，二重の資格をもつ者を含む代位者の通常の意思ないし期待なるものを捉えることができるのであれば，右規定の原則に基づき，その意思ないし期待に適合する決定基準を求めるべきであるが，それができないときは，右規定の基本的な趣旨・目的である公平の理念にたち返って，代位者の頭数による平等の割合をもって決定基準とするほかはないものといわざるをえない。</a:t>
            </a:r>
            <a:endParaRPr lang="ja-JP" altLang="en-US" sz="2000" dirty="0"/>
          </a:p>
        </p:txBody>
      </p:sp>
    </p:spTree>
    <p:extLst>
      <p:ext uri="{BB962C8B-B14F-4D97-AF65-F5344CB8AC3E}">
        <p14:creationId xmlns:p14="http://schemas.microsoft.com/office/powerpoint/2010/main" val="277169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2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相殺に関する基本用語</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二つの債権</a:t>
            </a:r>
            <a:endParaRPr kumimoji="1" lang="en-US" altLang="ja-JP" dirty="0" smtClean="0"/>
          </a:p>
          <a:p>
            <a:pPr lvl="1"/>
            <a:r>
              <a:rPr lang="ja-JP" altLang="en-US" dirty="0"/>
              <a:t>相殺をする側の債権</a:t>
            </a:r>
            <a:r>
              <a:rPr lang="ja-JP" altLang="en-US" dirty="0" smtClean="0"/>
              <a:t>を「自働」債権</a:t>
            </a:r>
            <a:r>
              <a:rPr lang="ja-JP" altLang="en-US" dirty="0"/>
              <a:t>，される側の</a:t>
            </a:r>
            <a:r>
              <a:rPr lang="ja-JP" altLang="en-US" dirty="0" smtClean="0"/>
              <a:t>債権を「受働」債権</a:t>
            </a:r>
            <a:r>
              <a:rPr lang="ja-JP" altLang="en-US" dirty="0"/>
              <a:t>（反対債権）</a:t>
            </a:r>
            <a:r>
              <a:rPr lang="ja-JP" altLang="en-US" dirty="0" smtClean="0"/>
              <a:t>という。</a:t>
            </a:r>
            <a:endParaRPr lang="en-US" altLang="ja-JP" dirty="0" smtClean="0"/>
          </a:p>
          <a:p>
            <a:pPr lvl="1"/>
            <a:r>
              <a:rPr lang="ja-JP" altLang="en-US" dirty="0"/>
              <a:t>自働債権</a:t>
            </a:r>
            <a:r>
              <a:rPr lang="ja-JP" altLang="en-US" dirty="0" smtClean="0"/>
              <a:t>と</a:t>
            </a:r>
            <a:r>
              <a:rPr lang="ja-JP" altLang="en-US" dirty="0"/>
              <a:t>受働債権</a:t>
            </a:r>
            <a:r>
              <a:rPr lang="ja-JP" altLang="en-US" dirty="0" smtClean="0"/>
              <a:t>は，発音が紛らわしいので，「受働」債権の方を「反対」債権と言うことがある。</a:t>
            </a:r>
            <a:endParaRPr lang="en-US" altLang="ja-JP" dirty="0" smtClean="0"/>
          </a:p>
          <a:p>
            <a:r>
              <a:rPr kumimoji="1" lang="ja-JP" altLang="en-US" dirty="0" smtClean="0"/>
              <a:t>当事者</a:t>
            </a:r>
            <a:endParaRPr kumimoji="1" lang="en-US" altLang="ja-JP" dirty="0" smtClean="0"/>
          </a:p>
          <a:p>
            <a:pPr lvl="1"/>
            <a:r>
              <a:rPr lang="ja-JP" altLang="en-US" dirty="0"/>
              <a:t>相殺</a:t>
            </a:r>
            <a:r>
              <a:rPr lang="ja-JP" altLang="en-US" dirty="0" smtClean="0"/>
              <a:t>をする側を「相殺権者」という。</a:t>
            </a:r>
            <a:endParaRPr lang="en-US" altLang="ja-JP" dirty="0" smtClean="0"/>
          </a:p>
          <a:p>
            <a:r>
              <a:rPr kumimoji="1" lang="ja-JP" altLang="en-US" dirty="0"/>
              <a:t>相殺</a:t>
            </a:r>
            <a:r>
              <a:rPr kumimoji="1" lang="ja-JP" altLang="en-US" dirty="0" smtClean="0"/>
              <a:t>の効果</a:t>
            </a:r>
            <a:endParaRPr kumimoji="1" lang="en-US" altLang="ja-JP" dirty="0" smtClean="0"/>
          </a:p>
          <a:p>
            <a:pPr lvl="1"/>
            <a:r>
              <a:rPr lang="ja-JP" altLang="en-US" dirty="0" smtClean="0"/>
              <a:t>対「</a:t>
            </a:r>
            <a:r>
              <a:rPr lang="ja-JP" altLang="en-US" b="1" dirty="0" smtClean="0">
                <a:solidFill>
                  <a:schemeClr val="tx2"/>
                </a:solidFill>
              </a:rPr>
              <a:t>当</a:t>
            </a:r>
            <a:r>
              <a:rPr lang="ja-JP" altLang="en-US" dirty="0" smtClean="0"/>
              <a:t>」額で消滅する。対「</a:t>
            </a:r>
            <a:r>
              <a:rPr lang="ja-JP" altLang="en-US" b="1" dirty="0" smtClean="0">
                <a:solidFill>
                  <a:srgbClr val="FF0000"/>
                </a:solidFill>
              </a:rPr>
              <a:t>等</a:t>
            </a:r>
            <a:r>
              <a:rPr lang="ja-JP" altLang="en-US" dirty="0" smtClean="0"/>
              <a:t>」額ではないので，注意を要する。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2014/12/2</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4</a:t>
            </a:fld>
            <a:endParaRPr kumimoji="1" lang="ja-JP" altLang="en-US" dirty="0"/>
          </a:p>
        </p:txBody>
      </p:sp>
    </p:spTree>
    <p:extLst>
      <p:ext uri="{BB962C8B-B14F-4D97-AF65-F5344CB8AC3E}">
        <p14:creationId xmlns:p14="http://schemas.microsoft.com/office/powerpoint/2010/main" val="363432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1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up)">
                                      <p:cBhvr>
                                        <p:cTn id="2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最一判昭</a:t>
            </a:r>
            <a:r>
              <a:rPr lang="en-US" altLang="ja-JP" dirty="0"/>
              <a:t>61</a:t>
            </a:r>
            <a:r>
              <a:rPr lang="ja-JP" altLang="en-US" dirty="0"/>
              <a:t>・</a:t>
            </a:r>
            <a:r>
              <a:rPr lang="en-US" altLang="ja-JP" dirty="0"/>
              <a:t>11</a:t>
            </a:r>
            <a:r>
              <a:rPr lang="ja-JP" altLang="en-US" dirty="0"/>
              <a:t>・</a:t>
            </a:r>
            <a:r>
              <a:rPr lang="en-US" altLang="ja-JP" dirty="0"/>
              <a:t>27</a:t>
            </a:r>
            <a:br>
              <a:rPr lang="en-US" altLang="ja-JP" dirty="0"/>
            </a:br>
            <a:r>
              <a:rPr lang="ja-JP" altLang="en-US" dirty="0"/>
              <a:t>民集</a:t>
            </a:r>
            <a:r>
              <a:rPr lang="en-US" altLang="ja-JP" dirty="0"/>
              <a:t>40</a:t>
            </a:r>
            <a:r>
              <a:rPr lang="ja-JP" altLang="en-US" dirty="0"/>
              <a:t>巻</a:t>
            </a:r>
            <a:r>
              <a:rPr lang="en-US" altLang="ja-JP" dirty="0"/>
              <a:t>7</a:t>
            </a:r>
            <a:r>
              <a:rPr lang="ja-JP" altLang="en-US" dirty="0"/>
              <a:t>号</a:t>
            </a:r>
            <a:r>
              <a:rPr lang="en-US" altLang="ja-JP" dirty="0"/>
              <a:t>1205</a:t>
            </a:r>
            <a:r>
              <a:rPr lang="ja-JP" altLang="en-US" dirty="0"/>
              <a:t>頁</a:t>
            </a:r>
            <a:r>
              <a:rPr lang="en-US" altLang="ja-JP" dirty="0" smtClean="0"/>
              <a:t>(2/2</a:t>
            </a:r>
            <a:r>
              <a:rPr lang="en-US" altLang="ja-JP" dirty="0"/>
              <a:t>)</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40</a:t>
            </a:fld>
            <a:endParaRPr kumimoji="1" lang="ja-JP" altLang="en-US"/>
          </a:p>
        </p:txBody>
      </p:sp>
      <p:sp>
        <p:nvSpPr>
          <p:cNvPr id="6" name="Rectangle 3"/>
          <p:cNvSpPr txBox="1">
            <a:spLocks noChangeArrowheads="1"/>
          </p:cNvSpPr>
          <p:nvPr/>
        </p:nvSpPr>
        <p:spPr>
          <a:xfrm>
            <a:off x="457200" y="1988840"/>
            <a:ext cx="8229600" cy="4143673"/>
          </a:xfrm>
          <a:prstGeom prst="rect">
            <a:avLst/>
          </a:prstGeom>
        </p:spPr>
        <p:txBody>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u"/>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u"/>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nSpc>
                <a:spcPct val="80000"/>
              </a:lnSpc>
            </a:pPr>
            <a:r>
              <a:rPr lang="en-US" altLang="ja-JP" sz="2000" dirty="0" smtClean="0"/>
              <a:t>〔A〕</a:t>
            </a:r>
            <a:r>
              <a:rPr lang="ja-JP" altLang="en-US" sz="2000" dirty="0" smtClean="0"/>
              <a:t>しかして，右の場合に，二重の資格をもつ者は他の代位者との関係では保証人の資恪と物上保証人の資格による負担を独立して負う，すなわち，二重の資格をもつ者は代位者の頭数のうえでは二人である，として代位の割合を決定すべきであると考えるのが代位者の通常の意思ないし期待でないことは，取引の通念に照らして明らかであり，また，仮に二重の資格をもつ者を頭数のうえであくまで一人と扱い，かつ，その者の担保物の価格を精確に反映させて代位の割合を決定すべきであると考えるのが代位者の通常の意思ないし期待であるとしても，右の二つの要請を同時に満足させる簡明にしてかつ実効性ある基準を見出すこともできない。</a:t>
            </a:r>
          </a:p>
          <a:p>
            <a:pPr>
              <a:lnSpc>
                <a:spcPct val="80000"/>
              </a:lnSpc>
            </a:pPr>
            <a:r>
              <a:rPr lang="en-US" altLang="ja-JP" sz="2000" dirty="0" smtClean="0"/>
              <a:t>〔C〕</a:t>
            </a:r>
            <a:r>
              <a:rPr lang="ja-JP" altLang="en-US" sz="2000" dirty="0" smtClean="0"/>
              <a:t>そうすると，複数の保証人及び物上保証人の中に二重の資格をもつ者が含まれる場合における代位の割合は，民法</a:t>
            </a:r>
            <a:r>
              <a:rPr lang="en-US" altLang="ja-JP" sz="2000" dirty="0" smtClean="0"/>
              <a:t>501</a:t>
            </a:r>
            <a:r>
              <a:rPr lang="ja-JP" altLang="en-US" sz="2000" dirty="0" smtClean="0"/>
              <a:t>条但書四号，五号の基本的な趣旨・目的である公平の理念に基づいて，二重の資格をもつ者も一人と扱い，全員の頭数に応じた平等の割合であると解するのが相当である。</a:t>
            </a:r>
            <a:endParaRPr lang="ja-JP" altLang="en-US" sz="2000" dirty="0"/>
          </a:p>
        </p:txBody>
      </p:sp>
    </p:spTree>
    <p:extLst>
      <p:ext uri="{BB962C8B-B14F-4D97-AF65-F5344CB8AC3E}">
        <p14:creationId xmlns:p14="http://schemas.microsoft.com/office/powerpoint/2010/main" val="3432715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5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2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175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457200" y="116632"/>
            <a:ext cx="8229600" cy="780685"/>
          </a:xfrm>
        </p:spPr>
        <p:txBody>
          <a:bodyPr/>
          <a:lstStyle/>
          <a:p>
            <a:r>
              <a:rPr lang="ja-JP" altLang="en-US" dirty="0"/>
              <a:t>活用すべき文献</a:t>
            </a:r>
            <a:endParaRPr kumimoji="1" lang="ja-JP" altLang="en-US" dirty="0"/>
          </a:p>
        </p:txBody>
      </p:sp>
      <p:sp>
        <p:nvSpPr>
          <p:cNvPr id="8" name="コンテンツ プレースホルダー 7"/>
          <p:cNvSpPr>
            <a:spLocks noGrp="1"/>
          </p:cNvSpPr>
          <p:nvPr>
            <p:ph sz="half" idx="1"/>
          </p:nvPr>
        </p:nvSpPr>
        <p:spPr>
          <a:xfrm>
            <a:off x="457200" y="1042462"/>
            <a:ext cx="4038600" cy="4978559"/>
          </a:xfrm>
        </p:spPr>
        <p:txBody>
          <a:bodyPr>
            <a:noAutofit/>
          </a:bodyPr>
          <a:lstStyle/>
          <a:p>
            <a:r>
              <a:rPr lang="ja-JP" altLang="en-US" sz="1600" dirty="0"/>
              <a:t>組織のリーダーは何をすべきであり，何をしてはならないか</a:t>
            </a:r>
            <a:endParaRPr lang="en-US" altLang="ja-JP" sz="1600" dirty="0"/>
          </a:p>
          <a:p>
            <a:pPr lvl="1"/>
            <a:r>
              <a:rPr lang="en-US" altLang="ja-JP" sz="1400" dirty="0"/>
              <a:t>P.F.</a:t>
            </a:r>
            <a:r>
              <a:rPr lang="ja-JP" altLang="en-US" sz="1400" dirty="0"/>
              <a:t>ドラッカー（上田惇生訳）</a:t>
            </a:r>
            <a:r>
              <a:rPr lang="en-US" altLang="ja-JP" sz="1400" dirty="0"/>
              <a:t>『</a:t>
            </a:r>
            <a:r>
              <a:rPr lang="ja-JP" altLang="en-US" sz="1400" dirty="0"/>
              <a:t>非営利組織の経営</a:t>
            </a:r>
            <a:r>
              <a:rPr lang="en-US" altLang="ja-JP" sz="1400" dirty="0"/>
              <a:t>』</a:t>
            </a:r>
            <a:r>
              <a:rPr lang="ja-JP" altLang="en-US" sz="1400" dirty="0"/>
              <a:t>ダイヤモンド社（</a:t>
            </a:r>
            <a:r>
              <a:rPr lang="en-US" altLang="ja-JP" sz="1400" dirty="0"/>
              <a:t>2007</a:t>
            </a:r>
            <a:r>
              <a:rPr lang="ja-JP" altLang="en-US" sz="1400" dirty="0"/>
              <a:t>）</a:t>
            </a:r>
            <a:endParaRPr lang="en-US" altLang="ja-JP" sz="1400" dirty="0"/>
          </a:p>
          <a:p>
            <a:pPr lvl="1"/>
            <a:r>
              <a:rPr lang="ja-JP" altLang="en-US" sz="1400" dirty="0"/>
              <a:t>フィッシャー</a:t>
            </a:r>
            <a:r>
              <a:rPr lang="en-US" altLang="ja-JP" sz="1400" dirty="0"/>
              <a:t>=</a:t>
            </a:r>
            <a:r>
              <a:rPr lang="ja-JP" altLang="en-US" sz="1400" dirty="0"/>
              <a:t>ユーリー（金山宣夫，浅井和子訳）</a:t>
            </a:r>
            <a:r>
              <a:rPr lang="en-US" altLang="ja-JP" sz="1400" dirty="0"/>
              <a:t>『</a:t>
            </a:r>
            <a:r>
              <a:rPr lang="ja-JP" altLang="en-US" sz="1400" dirty="0"/>
              <a:t>ハーバード流交渉術</a:t>
            </a:r>
            <a:r>
              <a:rPr lang="en-US" altLang="ja-JP" sz="1400" dirty="0"/>
              <a:t>』</a:t>
            </a:r>
            <a:r>
              <a:rPr lang="ja-JP" altLang="en-US" sz="1400" dirty="0"/>
              <a:t>三笠書房（</a:t>
            </a:r>
            <a:r>
              <a:rPr lang="en-US" altLang="ja-JP" sz="1400" dirty="0"/>
              <a:t>1990</a:t>
            </a:r>
            <a:r>
              <a:rPr lang="ja-JP" altLang="en-US" sz="1400" dirty="0"/>
              <a:t>）  </a:t>
            </a:r>
            <a:endParaRPr lang="en-US" altLang="ja-JP" sz="1600" dirty="0" smtClean="0"/>
          </a:p>
          <a:p>
            <a:r>
              <a:rPr lang="ja-JP" altLang="en-US" sz="1600" dirty="0"/>
              <a:t>法律家のものの考え方</a:t>
            </a:r>
            <a:endParaRPr lang="en-US" altLang="ja-JP" sz="1600" dirty="0"/>
          </a:p>
          <a:p>
            <a:pPr lvl="1"/>
            <a:r>
              <a:rPr lang="ja-JP" altLang="en-US" sz="1400" dirty="0"/>
              <a:t>カイム・ペレルマン，江口 三角 </a:t>
            </a:r>
            <a:r>
              <a:rPr lang="en-US" altLang="ja-JP" sz="1400" dirty="0"/>
              <a:t>(</a:t>
            </a:r>
            <a:r>
              <a:rPr lang="ja-JP" altLang="en-US" sz="1400" dirty="0"/>
              <a:t>訳</a:t>
            </a:r>
            <a:r>
              <a:rPr lang="en-US" altLang="ja-JP" sz="1400" dirty="0"/>
              <a:t>) 『</a:t>
            </a:r>
            <a:r>
              <a:rPr lang="ja-JP" altLang="en-US" sz="1400" dirty="0"/>
              <a:t>法律家の論理</a:t>
            </a:r>
            <a:r>
              <a:rPr lang="en-US" altLang="ja-JP" sz="1400" dirty="0"/>
              <a:t>―</a:t>
            </a:r>
            <a:r>
              <a:rPr lang="ja-JP" altLang="en-US" sz="1400" dirty="0"/>
              <a:t>新しいレトリック</a:t>
            </a:r>
            <a:r>
              <a:rPr lang="en-US" altLang="ja-JP" sz="1400" dirty="0"/>
              <a:t>』</a:t>
            </a:r>
            <a:r>
              <a:rPr lang="ja-JP" altLang="en-US" sz="1400" dirty="0"/>
              <a:t>木鐸社（</a:t>
            </a:r>
            <a:r>
              <a:rPr lang="en-US" altLang="ja-JP" sz="1400" dirty="0"/>
              <a:t>2004</a:t>
            </a:r>
            <a:r>
              <a:rPr lang="ja-JP" altLang="en-US" sz="1400" dirty="0"/>
              <a:t>）</a:t>
            </a:r>
            <a:endParaRPr lang="en-US" altLang="ja-JP" sz="1400" dirty="0"/>
          </a:p>
          <a:p>
            <a:r>
              <a:rPr lang="ja-JP" altLang="en-US" sz="1600" dirty="0" smtClean="0"/>
              <a:t>民法</a:t>
            </a:r>
            <a:r>
              <a:rPr lang="ja-JP" altLang="en-US" sz="1600" dirty="0"/>
              <a:t>の入門書（</a:t>
            </a:r>
            <a:r>
              <a:rPr lang="en-US" altLang="ja-JP" sz="1600" dirty="0"/>
              <a:t>DVD</a:t>
            </a:r>
            <a:r>
              <a:rPr lang="ja-JP" altLang="en-US" sz="1600" dirty="0"/>
              <a:t>付）</a:t>
            </a:r>
            <a:endParaRPr lang="en-US" altLang="ja-JP" sz="1600" dirty="0"/>
          </a:p>
          <a:p>
            <a:pPr lvl="1"/>
            <a:r>
              <a:rPr lang="ja-JP" altLang="en-US" sz="1400" dirty="0"/>
              <a:t>加賀山茂</a:t>
            </a:r>
            <a:r>
              <a:rPr lang="en-US" altLang="ja-JP" sz="1400" dirty="0"/>
              <a:t>『</a:t>
            </a:r>
            <a:r>
              <a:rPr lang="ja-JP" altLang="en-US" sz="1400" dirty="0"/>
              <a:t>民法入門・担保法革命</a:t>
            </a:r>
            <a:r>
              <a:rPr lang="en-US" altLang="ja-JP" sz="1400" dirty="0"/>
              <a:t>』</a:t>
            </a:r>
            <a:r>
              <a:rPr lang="ja-JP" altLang="en-US" sz="1400" dirty="0"/>
              <a:t>信山社（</a:t>
            </a:r>
            <a:r>
              <a:rPr lang="en-US" altLang="ja-JP" sz="1400" dirty="0"/>
              <a:t>2013</a:t>
            </a:r>
            <a:r>
              <a:rPr lang="ja-JP" altLang="en-US" sz="1400" dirty="0"/>
              <a:t>）</a:t>
            </a:r>
          </a:p>
          <a:p>
            <a:r>
              <a:rPr lang="ja-JP" altLang="en-US" sz="1600" dirty="0"/>
              <a:t>民法（財産法）全体を理解する上での助</a:t>
            </a:r>
            <a:r>
              <a:rPr lang="ja-JP" altLang="en-US" sz="1600" dirty="0" err="1"/>
              <a:t>っ</a:t>
            </a:r>
            <a:r>
              <a:rPr lang="ja-JP" altLang="en-US" sz="1600" dirty="0"/>
              <a:t>人</a:t>
            </a:r>
            <a:endParaRPr lang="en-US" altLang="ja-JP" sz="1600" dirty="0"/>
          </a:p>
          <a:p>
            <a:pPr lvl="1"/>
            <a:r>
              <a:rPr lang="ja-JP" altLang="en-US" sz="1400" dirty="0"/>
              <a:t>我妻栄</a:t>
            </a:r>
            <a:r>
              <a:rPr lang="en-US" altLang="ja-JP" sz="1400" dirty="0"/>
              <a:t>=</a:t>
            </a:r>
            <a:r>
              <a:rPr lang="ja-JP" altLang="en-US" sz="1400" dirty="0"/>
              <a:t>有泉亨</a:t>
            </a:r>
            <a:r>
              <a:rPr lang="en-US" altLang="ja-JP" sz="1400" dirty="0"/>
              <a:t>『</a:t>
            </a:r>
            <a:r>
              <a:rPr lang="ja-JP" altLang="en-US" sz="1400" dirty="0"/>
              <a:t>コンメンタール民法</a:t>
            </a:r>
            <a:r>
              <a:rPr lang="en-US" altLang="ja-JP" sz="1400" dirty="0"/>
              <a:t>』〔</a:t>
            </a:r>
            <a:r>
              <a:rPr lang="ja-JP" altLang="en-US" sz="1400" dirty="0"/>
              <a:t>第</a:t>
            </a:r>
            <a:r>
              <a:rPr lang="en-US" altLang="ja-JP" sz="1400" dirty="0"/>
              <a:t>3</a:t>
            </a:r>
            <a:r>
              <a:rPr lang="ja-JP" altLang="en-US" sz="1400" dirty="0"/>
              <a:t>版</a:t>
            </a:r>
            <a:r>
              <a:rPr lang="en-US" altLang="ja-JP" sz="1400" dirty="0"/>
              <a:t>〕</a:t>
            </a:r>
            <a:r>
              <a:rPr lang="ja-JP" altLang="en-US" sz="1400" dirty="0"/>
              <a:t>日本評論社（</a:t>
            </a:r>
            <a:r>
              <a:rPr lang="en-US" altLang="ja-JP" sz="1400" dirty="0"/>
              <a:t>2013</a:t>
            </a:r>
            <a:r>
              <a:rPr lang="ja-JP" altLang="en-US" sz="1400" dirty="0"/>
              <a:t>）</a:t>
            </a:r>
            <a:endParaRPr lang="en-US" altLang="ja-JP" sz="1400" dirty="0"/>
          </a:p>
          <a:p>
            <a:pPr lvl="1"/>
            <a:r>
              <a:rPr lang="ja-JP" altLang="en-US" sz="1400" dirty="0"/>
              <a:t>金子</a:t>
            </a:r>
            <a:r>
              <a:rPr lang="en-US" altLang="ja-JP" sz="1400" dirty="0"/>
              <a:t>=</a:t>
            </a:r>
            <a:r>
              <a:rPr lang="ja-JP" altLang="en-US" sz="1400" dirty="0"/>
              <a:t>新堂</a:t>
            </a:r>
            <a:r>
              <a:rPr lang="en-US" altLang="ja-JP" sz="1400" dirty="0"/>
              <a:t>=</a:t>
            </a:r>
            <a:r>
              <a:rPr lang="ja-JP" altLang="en-US" sz="1400" dirty="0"/>
              <a:t>平井編</a:t>
            </a:r>
            <a:r>
              <a:rPr lang="en-US" altLang="ja-JP" sz="1400" dirty="0"/>
              <a:t>『</a:t>
            </a:r>
            <a:r>
              <a:rPr lang="ja-JP" altLang="en-US" sz="1400" b="1" dirty="0">
                <a:solidFill>
                  <a:schemeClr val="tx2"/>
                </a:solidFill>
              </a:rPr>
              <a:t>法律学小辞典</a:t>
            </a:r>
            <a:r>
              <a:rPr lang="en-US" altLang="ja-JP" sz="1400" dirty="0"/>
              <a:t>』</a:t>
            </a:r>
            <a:r>
              <a:rPr lang="ja-JP" altLang="en-US" sz="1400" dirty="0"/>
              <a:t>有斐閣（</a:t>
            </a:r>
            <a:r>
              <a:rPr lang="en-US" altLang="ja-JP" sz="1400" dirty="0"/>
              <a:t>2008</a:t>
            </a:r>
            <a:r>
              <a:rPr lang="ja-JP" altLang="en-US" sz="1400" dirty="0" smtClean="0"/>
              <a:t>）</a:t>
            </a:r>
            <a:endParaRPr lang="en-US" altLang="ja-JP" sz="1400" dirty="0"/>
          </a:p>
        </p:txBody>
      </p:sp>
      <p:sp>
        <p:nvSpPr>
          <p:cNvPr id="10" name="コンテンツ プレースホルダー 9"/>
          <p:cNvSpPr>
            <a:spLocks noGrp="1"/>
          </p:cNvSpPr>
          <p:nvPr>
            <p:ph sz="half" idx="2"/>
          </p:nvPr>
        </p:nvSpPr>
        <p:spPr>
          <a:xfrm>
            <a:off x="4648200" y="1042462"/>
            <a:ext cx="4038600" cy="4978559"/>
          </a:xfrm>
        </p:spPr>
        <p:txBody>
          <a:bodyPr>
            <a:normAutofit/>
          </a:bodyPr>
          <a:lstStyle/>
          <a:p>
            <a:r>
              <a:rPr lang="ja-JP" altLang="en-US" sz="1600" dirty="0"/>
              <a:t>契約法全体についての概説書</a:t>
            </a:r>
            <a:endParaRPr lang="en-US" altLang="ja-JP" sz="1600" dirty="0"/>
          </a:p>
          <a:p>
            <a:pPr lvl="1"/>
            <a:r>
              <a:rPr lang="ja-JP" altLang="en-US" sz="1400" dirty="0"/>
              <a:t>佐藤孝幸</a:t>
            </a:r>
            <a:r>
              <a:rPr lang="en-US" altLang="ja-JP" sz="1400" dirty="0"/>
              <a:t>『</a:t>
            </a:r>
            <a:r>
              <a:rPr lang="ja-JP" altLang="en-US" sz="1400" dirty="0"/>
              <a:t>実務契約法講義</a:t>
            </a:r>
            <a:r>
              <a:rPr lang="en-US" altLang="ja-JP" sz="1400" dirty="0"/>
              <a:t>』</a:t>
            </a:r>
            <a:r>
              <a:rPr lang="ja-JP" altLang="en-US" sz="1400" dirty="0"/>
              <a:t>民事法研究会（</a:t>
            </a:r>
            <a:r>
              <a:rPr lang="en-US" altLang="ja-JP" sz="1400" dirty="0"/>
              <a:t>2012</a:t>
            </a:r>
            <a:r>
              <a:rPr lang="ja-JP" altLang="en-US" sz="1400" dirty="0" smtClean="0"/>
              <a:t>）</a:t>
            </a:r>
            <a:endParaRPr lang="en-US" altLang="ja-JP" sz="1400" dirty="0" smtClean="0"/>
          </a:p>
          <a:p>
            <a:pPr lvl="1"/>
            <a:r>
              <a:rPr lang="ja-JP" altLang="en-US" sz="1400" dirty="0" smtClean="0"/>
              <a:t>加賀山</a:t>
            </a:r>
            <a:r>
              <a:rPr lang="ja-JP" altLang="en-US" sz="1400" dirty="0"/>
              <a:t>茂</a:t>
            </a:r>
            <a:r>
              <a:rPr lang="en-US" altLang="ja-JP" sz="1400" dirty="0"/>
              <a:t>『</a:t>
            </a:r>
            <a:r>
              <a:rPr lang="ja-JP" altLang="en-US" sz="1400" dirty="0"/>
              <a:t>契約法講義</a:t>
            </a:r>
            <a:r>
              <a:rPr lang="en-US" altLang="ja-JP" sz="1400" dirty="0"/>
              <a:t>』</a:t>
            </a:r>
            <a:r>
              <a:rPr lang="ja-JP" altLang="en-US" sz="1400" dirty="0"/>
              <a:t>日本評論社（</a:t>
            </a:r>
            <a:r>
              <a:rPr lang="en-US" altLang="ja-JP" sz="1400" dirty="0"/>
              <a:t>2009</a:t>
            </a:r>
            <a:r>
              <a:rPr lang="ja-JP" altLang="en-US" sz="1400" dirty="0"/>
              <a:t>）</a:t>
            </a:r>
            <a:endParaRPr lang="en-US" altLang="ja-JP" sz="1400" dirty="0"/>
          </a:p>
          <a:p>
            <a:r>
              <a:rPr lang="ja-JP" altLang="en-US" sz="1600" dirty="0"/>
              <a:t>債権総論の優れた教科書</a:t>
            </a:r>
            <a:endParaRPr lang="en-US" altLang="ja-JP" sz="1600" dirty="0"/>
          </a:p>
          <a:p>
            <a:pPr lvl="1"/>
            <a:r>
              <a:rPr lang="ja-JP" altLang="en-US" sz="1400" dirty="0"/>
              <a:t>平井宜雄</a:t>
            </a:r>
            <a:r>
              <a:rPr lang="en-US" altLang="ja-JP" sz="1400" dirty="0"/>
              <a:t>『</a:t>
            </a:r>
            <a:r>
              <a:rPr lang="ja-JP" altLang="en-US" sz="1400" dirty="0"/>
              <a:t>債権総論</a:t>
            </a:r>
            <a:r>
              <a:rPr lang="en-US" altLang="ja-JP" sz="1400" dirty="0"/>
              <a:t>』 〔</a:t>
            </a:r>
            <a:r>
              <a:rPr lang="ja-JP" altLang="en-US" sz="1400" dirty="0"/>
              <a:t>第</a:t>
            </a:r>
            <a:r>
              <a:rPr lang="en-US" altLang="ja-JP" sz="1400" dirty="0"/>
              <a:t>2</a:t>
            </a:r>
            <a:r>
              <a:rPr lang="ja-JP" altLang="en-US" sz="1400" dirty="0"/>
              <a:t>版</a:t>
            </a:r>
            <a:r>
              <a:rPr lang="en-US" altLang="ja-JP" sz="1400" dirty="0"/>
              <a:t>〕</a:t>
            </a:r>
            <a:r>
              <a:rPr lang="ja-JP" altLang="en-US" sz="1400" dirty="0"/>
              <a:t>弘文堂（</a:t>
            </a:r>
            <a:r>
              <a:rPr lang="en-US" altLang="ja-JP" sz="1400" dirty="0"/>
              <a:t>1994</a:t>
            </a:r>
            <a:r>
              <a:rPr lang="ja-JP" altLang="en-US" sz="1400" dirty="0"/>
              <a:t>）</a:t>
            </a:r>
          </a:p>
          <a:p>
            <a:r>
              <a:rPr lang="ja-JP" altLang="en-US" sz="1600" dirty="0"/>
              <a:t>債務不履行に関する文献</a:t>
            </a:r>
            <a:endParaRPr lang="en-US" altLang="ja-JP" sz="1400" dirty="0"/>
          </a:p>
          <a:p>
            <a:pPr lvl="1"/>
            <a:r>
              <a:rPr lang="ja-JP" altLang="en-US" sz="1400" dirty="0"/>
              <a:t>平井宜雄</a:t>
            </a:r>
            <a:r>
              <a:rPr lang="en-US" altLang="ja-JP" sz="1400" dirty="0"/>
              <a:t>『</a:t>
            </a:r>
            <a:r>
              <a:rPr lang="ja-JP" altLang="en-US" sz="1400" dirty="0"/>
              <a:t>損害賠償法の理論</a:t>
            </a:r>
            <a:r>
              <a:rPr lang="en-US" altLang="ja-JP" sz="1400" dirty="0"/>
              <a:t>』</a:t>
            </a:r>
            <a:r>
              <a:rPr lang="ja-JP" altLang="en-US" sz="1400" dirty="0"/>
              <a:t>東京大学出版会（</a:t>
            </a:r>
            <a:r>
              <a:rPr lang="en-US" altLang="ja-JP" sz="1400" dirty="0"/>
              <a:t>1971</a:t>
            </a:r>
            <a:r>
              <a:rPr lang="ja-JP" altLang="en-US" sz="1400" dirty="0"/>
              <a:t>）</a:t>
            </a:r>
            <a:endParaRPr lang="en-US" altLang="ja-JP" sz="1400" dirty="0"/>
          </a:p>
          <a:p>
            <a:pPr lvl="1"/>
            <a:r>
              <a:rPr lang="ja-JP" altLang="en-US" sz="1400" dirty="0"/>
              <a:t>浜上則雄「損害賠償における「保証理論」と「部分的因果関係の理論」（</a:t>
            </a:r>
            <a:r>
              <a:rPr lang="en-US" altLang="ja-JP" sz="1400" dirty="0"/>
              <a:t>1</a:t>
            </a:r>
            <a:r>
              <a:rPr lang="ja-JP" altLang="en-US" sz="1400" dirty="0"/>
              <a:t>）（</a:t>
            </a:r>
            <a:r>
              <a:rPr lang="en-US" altLang="ja-JP" sz="1400" dirty="0"/>
              <a:t>2</a:t>
            </a:r>
            <a:r>
              <a:rPr lang="ja-JP" altLang="en-US" sz="1400" dirty="0"/>
              <a:t>・完）民商</a:t>
            </a:r>
            <a:r>
              <a:rPr lang="en-US" altLang="ja-JP" sz="1400" dirty="0"/>
              <a:t>66</a:t>
            </a:r>
            <a:r>
              <a:rPr lang="ja-JP" altLang="en-US" sz="1400" dirty="0"/>
              <a:t>巻</a:t>
            </a:r>
            <a:r>
              <a:rPr lang="en-US" altLang="ja-JP" sz="1400" dirty="0"/>
              <a:t>4</a:t>
            </a:r>
            <a:r>
              <a:rPr lang="ja-JP" altLang="en-US" sz="1400" dirty="0"/>
              <a:t>号（</a:t>
            </a:r>
            <a:r>
              <a:rPr lang="en-US" altLang="ja-JP" sz="1400" dirty="0"/>
              <a:t>1972</a:t>
            </a:r>
            <a:r>
              <a:rPr lang="ja-JP" altLang="en-US" sz="1400" dirty="0"/>
              <a:t>）</a:t>
            </a:r>
            <a:r>
              <a:rPr lang="en-US" altLang="ja-JP" sz="1400" dirty="0"/>
              <a:t>3-33</a:t>
            </a:r>
            <a:r>
              <a:rPr lang="ja-JP" altLang="en-US" sz="1400" dirty="0"/>
              <a:t>頁</a:t>
            </a:r>
            <a:r>
              <a:rPr lang="en-US" altLang="ja-JP" sz="1400" dirty="0"/>
              <a:t>, 66</a:t>
            </a:r>
            <a:r>
              <a:rPr lang="ja-JP" altLang="en-US" sz="1400" dirty="0"/>
              <a:t>巻</a:t>
            </a:r>
            <a:r>
              <a:rPr lang="en-US" altLang="ja-JP" sz="1400" dirty="0"/>
              <a:t>5</a:t>
            </a:r>
            <a:r>
              <a:rPr lang="ja-JP" altLang="en-US" sz="1400" dirty="0"/>
              <a:t>号</a:t>
            </a:r>
            <a:r>
              <a:rPr lang="en-US" altLang="ja-JP" sz="1400" dirty="0"/>
              <a:t>35-65</a:t>
            </a:r>
            <a:r>
              <a:rPr lang="ja-JP" altLang="en-US" sz="1400" dirty="0"/>
              <a:t>頁</a:t>
            </a:r>
            <a:endParaRPr lang="en-US" altLang="ja-JP" sz="1400" dirty="0"/>
          </a:p>
          <a:p>
            <a:r>
              <a:rPr lang="ja-JP" altLang="en-US" sz="1600" dirty="0"/>
              <a:t>債権者代位権・直接訴権，詐害行為取消権，連帯債務，保証の文献</a:t>
            </a:r>
            <a:endParaRPr lang="en-US" altLang="ja-JP" sz="1600" dirty="0"/>
          </a:p>
          <a:p>
            <a:pPr lvl="1"/>
            <a:r>
              <a:rPr lang="ja-JP" altLang="en-US" sz="1400" dirty="0"/>
              <a:t>加賀山茂</a:t>
            </a:r>
            <a:r>
              <a:rPr lang="en-US" altLang="ja-JP" sz="1400" dirty="0"/>
              <a:t>『</a:t>
            </a:r>
            <a:r>
              <a:rPr lang="ja-JP" altLang="en-US" sz="1400" dirty="0"/>
              <a:t>債権担保法講義</a:t>
            </a:r>
            <a:r>
              <a:rPr lang="en-US" altLang="ja-JP" sz="1400" dirty="0"/>
              <a:t>』</a:t>
            </a:r>
            <a:r>
              <a:rPr lang="ja-JP" altLang="en-US" sz="1400" dirty="0"/>
              <a:t>日本評論社（</a:t>
            </a:r>
            <a:r>
              <a:rPr lang="en-US" altLang="ja-JP" sz="1400" dirty="0"/>
              <a:t>2011</a:t>
            </a:r>
            <a:r>
              <a:rPr lang="ja-JP" altLang="en-US" sz="1400" dirty="0" smtClean="0"/>
              <a:t>）</a:t>
            </a:r>
            <a:endParaRPr lang="en-US" altLang="ja-JP" sz="1400" dirty="0"/>
          </a:p>
        </p:txBody>
      </p:sp>
      <p:sp>
        <p:nvSpPr>
          <p:cNvPr id="3" name="日付プレースホルダー 2"/>
          <p:cNvSpPr>
            <a:spLocks noGrp="1"/>
          </p:cNvSpPr>
          <p:nvPr>
            <p:ph type="dt" sz="half" idx="10"/>
          </p:nvPr>
        </p:nvSpPr>
        <p:spPr/>
        <p:txBody>
          <a:bodyPr/>
          <a:lstStyle/>
          <a:p>
            <a:r>
              <a:rPr kumimoji="1" lang="en-US" altLang="ja-JP" smtClean="0"/>
              <a:t>2014/12/2</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41</a:t>
            </a:fld>
            <a:endParaRPr kumimoji="1" lang="ja-JP" altLang="en-US"/>
          </a:p>
        </p:txBody>
      </p:sp>
      <p:sp>
        <p:nvSpPr>
          <p:cNvPr id="11" name="タイトル 2"/>
          <p:cNvSpPr txBox="1">
            <a:spLocks/>
          </p:cNvSpPr>
          <p:nvPr/>
        </p:nvSpPr>
        <p:spPr bwMode="auto">
          <a:xfrm>
            <a:off x="611188" y="7389813"/>
            <a:ext cx="7772400" cy="626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lnSpc>
                <a:spcPct val="80000"/>
              </a:lnSpc>
            </a:pPr>
            <a:r>
              <a:rPr lang="ja-JP" altLang="en-US" sz="4400" dirty="0" smtClean="0">
                <a:solidFill>
                  <a:schemeClr val="tx2"/>
                </a:solidFill>
              </a:rPr>
              <a:t>債権総論</a:t>
            </a:r>
            <a:r>
              <a:rPr lang="en-US" altLang="ja-JP" sz="4400" dirty="0" smtClean="0">
                <a:solidFill>
                  <a:schemeClr val="tx2"/>
                </a:solidFill>
                <a:latin typeface="Times New Roman" panose="02020603050405020304" pitchFamily="18" charset="0"/>
                <a:cs typeface="Times New Roman" panose="02020603050405020304" pitchFamily="18" charset="0"/>
              </a:rPr>
              <a:t>2</a:t>
            </a:r>
            <a:r>
              <a:rPr lang="ja-JP" altLang="en-US" sz="4400" dirty="0">
                <a:solidFill>
                  <a:schemeClr val="tx2"/>
                </a:solidFill>
              </a:rPr>
              <a:t> </a:t>
            </a:r>
            <a:r>
              <a:rPr lang="ja-JP" altLang="en-US" sz="4400" dirty="0" smtClean="0">
                <a:solidFill>
                  <a:schemeClr val="tx2"/>
                </a:solidFill>
              </a:rPr>
              <a:t>弁済（その</a:t>
            </a:r>
            <a:r>
              <a:rPr lang="en-US" altLang="ja-JP" sz="4400" dirty="0" smtClean="0">
                <a:solidFill>
                  <a:schemeClr val="tx2"/>
                </a:solidFill>
                <a:latin typeface="Times New Roman" panose="02020603050405020304" pitchFamily="18" charset="0"/>
                <a:cs typeface="Times New Roman" panose="02020603050405020304" pitchFamily="18" charset="0"/>
              </a:rPr>
              <a:t>3</a:t>
            </a:r>
            <a:r>
              <a:rPr lang="ja-JP" altLang="en-US" sz="4400" dirty="0" smtClean="0">
                <a:solidFill>
                  <a:schemeClr val="tx2"/>
                </a:solidFill>
              </a:rPr>
              <a:t>）</a:t>
            </a:r>
            <a:r>
              <a:rPr lang="en-US" altLang="ja-JP" sz="4400" dirty="0">
                <a:solidFill>
                  <a:schemeClr val="tx2"/>
                </a:solidFill>
              </a:rPr>
              <a:t/>
            </a:r>
            <a:br>
              <a:rPr lang="en-US" altLang="ja-JP" sz="4400" dirty="0">
                <a:solidFill>
                  <a:schemeClr val="tx2"/>
                </a:solidFill>
              </a:rPr>
            </a:br>
            <a:r>
              <a:rPr lang="en-US" altLang="ja-JP" sz="4400" dirty="0">
                <a:solidFill>
                  <a:schemeClr val="tx2"/>
                </a:solidFill>
              </a:rPr>
              <a:t/>
            </a:r>
            <a:br>
              <a:rPr lang="en-US" altLang="ja-JP" sz="4400" dirty="0">
                <a:solidFill>
                  <a:schemeClr val="tx2"/>
                </a:solidFill>
              </a:rPr>
            </a:br>
            <a:r>
              <a:rPr lang="en-US" altLang="ja-JP" sz="3200" dirty="0" smtClean="0">
                <a:solidFill>
                  <a:schemeClr val="tx2"/>
                </a:solidFill>
                <a:latin typeface="Times New Roman" panose="02020603050405020304" pitchFamily="18" charset="0"/>
                <a:cs typeface="Times New Roman" panose="02020603050405020304" pitchFamily="18" charset="0"/>
              </a:rPr>
              <a:t>2014</a:t>
            </a:r>
            <a:r>
              <a:rPr lang="ja-JP" altLang="en-US" sz="3200" dirty="0" smtClean="0">
                <a:solidFill>
                  <a:schemeClr val="tx2"/>
                </a:solidFill>
              </a:rPr>
              <a:t>年</a:t>
            </a:r>
            <a:r>
              <a:rPr lang="en-US" altLang="ja-JP" sz="3200" dirty="0" smtClean="0">
                <a:solidFill>
                  <a:schemeClr val="tx2"/>
                </a:solidFill>
                <a:latin typeface="Times New Roman" panose="02020603050405020304" pitchFamily="18" charset="0"/>
                <a:cs typeface="Times New Roman" panose="02020603050405020304" pitchFamily="18" charset="0"/>
              </a:rPr>
              <a:t>11</a:t>
            </a:r>
            <a:r>
              <a:rPr lang="ja-JP" altLang="en-US" sz="3200" dirty="0" smtClean="0">
                <a:solidFill>
                  <a:schemeClr val="tx2"/>
                </a:solidFill>
              </a:rPr>
              <a:t>月</a:t>
            </a:r>
            <a:r>
              <a:rPr lang="en-US" altLang="ja-JP" sz="3200" dirty="0" smtClean="0">
                <a:solidFill>
                  <a:schemeClr val="tx2"/>
                </a:solidFill>
                <a:latin typeface="Times New Roman" panose="02020603050405020304" pitchFamily="18" charset="0"/>
                <a:cs typeface="Times New Roman" panose="02020603050405020304" pitchFamily="18" charset="0"/>
              </a:rPr>
              <a:t>25</a:t>
            </a:r>
            <a:r>
              <a:rPr lang="ja-JP" altLang="en-US" sz="3200" dirty="0" smtClean="0">
                <a:solidFill>
                  <a:schemeClr val="tx2"/>
                </a:solidFill>
              </a:rPr>
              <a:t>日</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明治学院</a:t>
            </a:r>
            <a:r>
              <a:rPr lang="ja-JP" altLang="en-US" sz="3200" dirty="0" smtClean="0">
                <a:solidFill>
                  <a:schemeClr val="tx2"/>
                </a:solidFill>
              </a:rPr>
              <a:t>大学法学部教授</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4000" dirty="0" smtClean="0">
                <a:solidFill>
                  <a:schemeClr val="tx2"/>
                </a:solidFill>
              </a:rPr>
              <a:t>受講，お疲れさま</a:t>
            </a:r>
            <a:r>
              <a:rPr lang="ja-JP" altLang="en-US" sz="4400" dirty="0" smtClean="0">
                <a:solidFill>
                  <a:schemeClr val="tx2"/>
                </a:solidFill>
              </a:rPr>
              <a:t>。</a:t>
            </a:r>
            <a:r>
              <a:rPr lang="en-US" altLang="ja-JP" sz="4400" dirty="0">
                <a:solidFill>
                  <a:schemeClr val="tx2"/>
                </a:solidFill>
              </a:rPr>
              <a:t/>
            </a:r>
            <a:br>
              <a:rPr lang="en-US" altLang="ja-JP" sz="4400" dirty="0">
                <a:solidFill>
                  <a:schemeClr val="tx2"/>
                </a:solidFill>
              </a:rPr>
            </a:br>
            <a:r>
              <a:rPr lang="en-US" altLang="ja-JP" sz="4400" dirty="0">
                <a:solidFill>
                  <a:schemeClr val="tx2"/>
                </a:solidFill>
              </a:rPr>
              <a:t/>
            </a:r>
            <a:br>
              <a:rPr lang="en-US" altLang="ja-JP" sz="4400" dirty="0">
                <a:solidFill>
                  <a:schemeClr val="tx2"/>
                </a:solidFill>
              </a:rPr>
            </a:br>
            <a:endParaRPr lang="ja-JP" altLang="en-US" sz="4400" dirty="0">
              <a:solidFill>
                <a:schemeClr val="tx2"/>
              </a:solidFill>
            </a:endParaRPr>
          </a:p>
        </p:txBody>
      </p:sp>
    </p:spTree>
    <p:extLst>
      <p:ext uri="{BB962C8B-B14F-4D97-AF65-F5344CB8AC3E}">
        <p14:creationId xmlns:p14="http://schemas.microsoft.com/office/powerpoint/2010/main" val="4249227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withEffect">
                                  <p:stCondLst>
                                    <p:cond delay="0"/>
                                  </p:stCondLst>
                                  <p:childTnLst>
                                    <p:anim calcmode="lin" valueType="num">
                                      <p:cBhvr additive="base">
                                        <p:cTn id="6" dur="8000"/>
                                        <p:tgtEl>
                                          <p:spTgt spid="11"/>
                                        </p:tgtEl>
                                        <p:attrNameLst>
                                          <p:attrName>ppt_x</p:attrName>
                                        </p:attrNameLst>
                                      </p:cBhvr>
                                      <p:tavLst>
                                        <p:tav tm="0">
                                          <p:val>
                                            <p:strVal val="ppt_x"/>
                                          </p:val>
                                        </p:tav>
                                        <p:tav tm="100000">
                                          <p:val>
                                            <p:strVal val="ppt_x"/>
                                          </p:val>
                                        </p:tav>
                                      </p:tavLst>
                                    </p:anim>
                                    <p:anim calcmode="lin" valueType="num">
                                      <p:cBhvr additive="base">
                                        <p:cTn id="7" dur="8000"/>
                                        <p:tgtEl>
                                          <p:spTgt spid="11"/>
                                        </p:tgtEl>
                                        <p:attrNameLst>
                                          <p:attrName>ppt_y</p:attrName>
                                        </p:attrNameLst>
                                      </p:cBhvr>
                                      <p:tavLst>
                                        <p:tav tm="0">
                                          <p:val>
                                            <p:strVal val="ppt_y"/>
                                          </p:val>
                                        </p:tav>
                                        <p:tav tm="100000">
                                          <p:val>
                                            <p:strVal val="0-ppt_h/2"/>
                                          </p:val>
                                        </p:tav>
                                      </p:tavLst>
                                    </p:anim>
                                    <p:set>
                                      <p:cBhvr>
                                        <p:cTn id="8" dur="1" fill="hold">
                                          <p:stCondLst>
                                            <p:cond delay="7999"/>
                                          </p:stCondLst>
                                        </p:cTn>
                                        <p:tgtEl>
                                          <p:spTgt spid="11"/>
                                        </p:tgtEl>
                                        <p:attrNameLst>
                                          <p:attrName>style.visibility</p:attrName>
                                        </p:attrNameLst>
                                      </p:cBhvr>
                                      <p:to>
                                        <p:strVal val="hidden"/>
                                      </p:to>
                                    </p:set>
                                  </p:childTnLst>
                                </p:cTn>
                              </p:par>
                            </p:childTnLst>
                          </p:cTn>
                        </p:par>
                        <p:par>
                          <p:cTn id="9" fill="hold">
                            <p:stCondLst>
                              <p:cond delay="8000"/>
                            </p:stCondLst>
                            <p:childTnLst>
                              <p:par>
                                <p:cTn id="10" presetID="2" presetClass="entr" presetSubtype="4"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1000" fill="hold"/>
                                        <p:tgtEl>
                                          <p:spTgt spid="9"/>
                                        </p:tgtEl>
                                        <p:attrNameLst>
                                          <p:attrName>ppt_x</p:attrName>
                                        </p:attrNameLst>
                                      </p:cBhvr>
                                      <p:tavLst>
                                        <p:tav tm="0">
                                          <p:val>
                                            <p:strVal val="#ppt_x"/>
                                          </p:val>
                                        </p:tav>
                                        <p:tav tm="100000">
                                          <p:val>
                                            <p:strVal val="#ppt_x"/>
                                          </p:val>
                                        </p:tav>
                                      </p:tavLst>
                                    </p:anim>
                                    <p:anim calcmode="lin" valueType="num">
                                      <p:cBhvr additive="base">
                                        <p:cTn id="13" dur="1000" fill="hold"/>
                                        <p:tgtEl>
                                          <p:spTgt spid="9"/>
                                        </p:tgtEl>
                                        <p:attrNameLst>
                                          <p:attrName>ppt_y</p:attrName>
                                        </p:attrNameLst>
                                      </p:cBhvr>
                                      <p:tavLst>
                                        <p:tav tm="0">
                                          <p:val>
                                            <p:strVal val="1+#ppt_h/2"/>
                                          </p:val>
                                        </p:tav>
                                        <p:tav tm="100000">
                                          <p:val>
                                            <p:strVal val="#ppt_y"/>
                                          </p:val>
                                        </p:tav>
                                      </p:tavLst>
                                    </p:anim>
                                  </p:childTnLst>
                                </p:cTn>
                              </p:par>
                            </p:childTnLst>
                          </p:cTn>
                        </p:par>
                        <p:par>
                          <p:cTn id="14" fill="hold">
                            <p:stCondLst>
                              <p:cond delay="9000"/>
                            </p:stCondLst>
                            <p:childTnLst>
                              <p:par>
                                <p:cTn id="15" presetID="2" presetClass="entr" presetSubtype="4" fill="hold" grpId="0" nodeType="afterEffect">
                                  <p:stCondLst>
                                    <p:cond delay="250"/>
                                  </p:stCondLst>
                                  <p:childTnLst>
                                    <p:set>
                                      <p:cBhvr>
                                        <p:cTn id="16" dur="1" fill="hold">
                                          <p:stCondLst>
                                            <p:cond delay="0"/>
                                          </p:stCondLst>
                                        </p:cTn>
                                        <p:tgtEl>
                                          <p:spTgt spid="8">
                                            <p:txEl>
                                              <p:pRg st="0" end="0"/>
                                            </p:txEl>
                                          </p:spTgt>
                                        </p:tgtEl>
                                        <p:attrNameLst>
                                          <p:attrName>style.visibility</p:attrName>
                                        </p:attrNameLst>
                                      </p:cBhvr>
                                      <p:to>
                                        <p:strVal val="visible"/>
                                      </p:to>
                                    </p:set>
                                    <p:anim calcmode="lin" valueType="num">
                                      <p:cBhvr additive="base">
                                        <p:cTn id="17" dur="75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8" dur="75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0000"/>
                            </p:stCondLst>
                            <p:childTnLst>
                              <p:par>
                                <p:cTn id="20" presetID="2" presetClass="entr" presetSubtype="4" fill="hold" grpId="0" nodeType="afterEffect">
                                  <p:stCondLst>
                                    <p:cond delay="250"/>
                                  </p:stCondLst>
                                  <p:childTnLst>
                                    <p:set>
                                      <p:cBhvr>
                                        <p:cTn id="21" dur="1" fill="hold">
                                          <p:stCondLst>
                                            <p:cond delay="0"/>
                                          </p:stCondLst>
                                        </p:cTn>
                                        <p:tgtEl>
                                          <p:spTgt spid="8">
                                            <p:txEl>
                                              <p:pRg st="1" end="1"/>
                                            </p:txEl>
                                          </p:spTgt>
                                        </p:tgtEl>
                                        <p:attrNameLst>
                                          <p:attrName>style.visibility</p:attrName>
                                        </p:attrNameLst>
                                      </p:cBhvr>
                                      <p:to>
                                        <p:strVal val="visible"/>
                                      </p:to>
                                    </p:set>
                                    <p:anim calcmode="lin" valueType="num">
                                      <p:cBhvr additive="base">
                                        <p:cTn id="22" dur="75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3" dur="75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1000"/>
                            </p:stCondLst>
                            <p:childTnLst>
                              <p:par>
                                <p:cTn id="25" presetID="2" presetClass="entr" presetSubtype="4" fill="hold" grpId="0" nodeType="afterEffect">
                                  <p:stCondLst>
                                    <p:cond delay="250"/>
                                  </p:stCondLst>
                                  <p:childTnLst>
                                    <p:set>
                                      <p:cBhvr>
                                        <p:cTn id="26" dur="1" fill="hold">
                                          <p:stCondLst>
                                            <p:cond delay="0"/>
                                          </p:stCondLst>
                                        </p:cTn>
                                        <p:tgtEl>
                                          <p:spTgt spid="8">
                                            <p:txEl>
                                              <p:pRg st="2" end="2"/>
                                            </p:txEl>
                                          </p:spTgt>
                                        </p:tgtEl>
                                        <p:attrNameLst>
                                          <p:attrName>style.visibility</p:attrName>
                                        </p:attrNameLst>
                                      </p:cBhvr>
                                      <p:to>
                                        <p:strVal val="visible"/>
                                      </p:to>
                                    </p:set>
                                    <p:anim calcmode="lin" valueType="num">
                                      <p:cBhvr additive="base">
                                        <p:cTn id="27" dur="75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8" dur="75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2000"/>
                            </p:stCondLst>
                            <p:childTnLst>
                              <p:par>
                                <p:cTn id="30" presetID="2" presetClass="entr" presetSubtype="4" fill="hold" grpId="0" nodeType="afterEffect">
                                  <p:stCondLst>
                                    <p:cond delay="250"/>
                                  </p:stCondLst>
                                  <p:childTnLst>
                                    <p:set>
                                      <p:cBhvr>
                                        <p:cTn id="31" dur="1" fill="hold">
                                          <p:stCondLst>
                                            <p:cond delay="0"/>
                                          </p:stCondLst>
                                        </p:cTn>
                                        <p:tgtEl>
                                          <p:spTgt spid="8">
                                            <p:txEl>
                                              <p:pRg st="3" end="3"/>
                                            </p:txEl>
                                          </p:spTgt>
                                        </p:tgtEl>
                                        <p:attrNameLst>
                                          <p:attrName>style.visibility</p:attrName>
                                        </p:attrNameLst>
                                      </p:cBhvr>
                                      <p:to>
                                        <p:strVal val="visible"/>
                                      </p:to>
                                    </p:set>
                                    <p:anim calcmode="lin" valueType="num">
                                      <p:cBhvr additive="base">
                                        <p:cTn id="32" dur="75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3" dur="75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3000"/>
                            </p:stCondLst>
                            <p:childTnLst>
                              <p:par>
                                <p:cTn id="35" presetID="2" presetClass="entr" presetSubtype="4" fill="hold" grpId="0" nodeType="afterEffect">
                                  <p:stCondLst>
                                    <p:cond delay="250"/>
                                  </p:stCondLst>
                                  <p:childTnLst>
                                    <p:set>
                                      <p:cBhvr>
                                        <p:cTn id="36" dur="1" fill="hold">
                                          <p:stCondLst>
                                            <p:cond delay="0"/>
                                          </p:stCondLst>
                                        </p:cTn>
                                        <p:tgtEl>
                                          <p:spTgt spid="8">
                                            <p:txEl>
                                              <p:pRg st="4" end="4"/>
                                            </p:txEl>
                                          </p:spTgt>
                                        </p:tgtEl>
                                        <p:attrNameLst>
                                          <p:attrName>style.visibility</p:attrName>
                                        </p:attrNameLst>
                                      </p:cBhvr>
                                      <p:to>
                                        <p:strVal val="visible"/>
                                      </p:to>
                                    </p:set>
                                    <p:anim calcmode="lin" valueType="num">
                                      <p:cBhvr additive="base">
                                        <p:cTn id="37" dur="75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8" dur="75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4" fill="hold" grpId="0" nodeType="afterEffect">
                                  <p:stCondLst>
                                    <p:cond delay="250"/>
                                  </p:stCondLst>
                                  <p:childTnLst>
                                    <p:set>
                                      <p:cBhvr>
                                        <p:cTn id="41" dur="1" fill="hold">
                                          <p:stCondLst>
                                            <p:cond delay="0"/>
                                          </p:stCondLst>
                                        </p:cTn>
                                        <p:tgtEl>
                                          <p:spTgt spid="8">
                                            <p:txEl>
                                              <p:pRg st="5" end="5"/>
                                            </p:txEl>
                                          </p:spTgt>
                                        </p:tgtEl>
                                        <p:attrNameLst>
                                          <p:attrName>style.visibility</p:attrName>
                                        </p:attrNameLst>
                                      </p:cBhvr>
                                      <p:to>
                                        <p:strVal val="visible"/>
                                      </p:to>
                                    </p:set>
                                    <p:anim calcmode="lin" valueType="num">
                                      <p:cBhvr additive="base">
                                        <p:cTn id="42" dur="75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43" dur="75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5000"/>
                            </p:stCondLst>
                            <p:childTnLst>
                              <p:par>
                                <p:cTn id="45" presetID="2" presetClass="entr" presetSubtype="4" fill="hold" grpId="0" nodeType="afterEffect">
                                  <p:stCondLst>
                                    <p:cond delay="250"/>
                                  </p:stCondLst>
                                  <p:childTnLst>
                                    <p:set>
                                      <p:cBhvr>
                                        <p:cTn id="46" dur="1" fill="hold">
                                          <p:stCondLst>
                                            <p:cond delay="0"/>
                                          </p:stCondLst>
                                        </p:cTn>
                                        <p:tgtEl>
                                          <p:spTgt spid="8">
                                            <p:txEl>
                                              <p:pRg st="6" end="6"/>
                                            </p:txEl>
                                          </p:spTgt>
                                        </p:tgtEl>
                                        <p:attrNameLst>
                                          <p:attrName>style.visibility</p:attrName>
                                        </p:attrNameLst>
                                      </p:cBhvr>
                                      <p:to>
                                        <p:strVal val="visible"/>
                                      </p:to>
                                    </p:set>
                                    <p:anim calcmode="lin" valueType="num">
                                      <p:cBhvr additive="base">
                                        <p:cTn id="47" dur="75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48" dur="75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6000"/>
                            </p:stCondLst>
                            <p:childTnLst>
                              <p:par>
                                <p:cTn id="50" presetID="2" presetClass="entr" presetSubtype="4" fill="hold" grpId="0" nodeType="afterEffect">
                                  <p:stCondLst>
                                    <p:cond delay="250"/>
                                  </p:stCondLst>
                                  <p:childTnLst>
                                    <p:set>
                                      <p:cBhvr>
                                        <p:cTn id="51" dur="1" fill="hold">
                                          <p:stCondLst>
                                            <p:cond delay="0"/>
                                          </p:stCondLst>
                                        </p:cTn>
                                        <p:tgtEl>
                                          <p:spTgt spid="8">
                                            <p:txEl>
                                              <p:pRg st="7" end="7"/>
                                            </p:txEl>
                                          </p:spTgt>
                                        </p:tgtEl>
                                        <p:attrNameLst>
                                          <p:attrName>style.visibility</p:attrName>
                                        </p:attrNameLst>
                                      </p:cBhvr>
                                      <p:to>
                                        <p:strVal val="visible"/>
                                      </p:to>
                                    </p:set>
                                    <p:anim calcmode="lin" valueType="num">
                                      <p:cBhvr additive="base">
                                        <p:cTn id="52" dur="75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53" dur="75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par>
                          <p:cTn id="54" fill="hold">
                            <p:stCondLst>
                              <p:cond delay="17000"/>
                            </p:stCondLst>
                            <p:childTnLst>
                              <p:par>
                                <p:cTn id="55" presetID="2" presetClass="entr" presetSubtype="4" fill="hold" grpId="0" nodeType="afterEffect">
                                  <p:stCondLst>
                                    <p:cond delay="250"/>
                                  </p:stCondLst>
                                  <p:childTnLst>
                                    <p:set>
                                      <p:cBhvr>
                                        <p:cTn id="56" dur="1" fill="hold">
                                          <p:stCondLst>
                                            <p:cond delay="0"/>
                                          </p:stCondLst>
                                        </p:cTn>
                                        <p:tgtEl>
                                          <p:spTgt spid="8">
                                            <p:txEl>
                                              <p:pRg st="8" end="8"/>
                                            </p:txEl>
                                          </p:spTgt>
                                        </p:tgtEl>
                                        <p:attrNameLst>
                                          <p:attrName>style.visibility</p:attrName>
                                        </p:attrNameLst>
                                      </p:cBhvr>
                                      <p:to>
                                        <p:strVal val="visible"/>
                                      </p:to>
                                    </p:set>
                                    <p:anim calcmode="lin" valueType="num">
                                      <p:cBhvr additive="base">
                                        <p:cTn id="57" dur="75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58" dur="75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par>
                          <p:cTn id="59" fill="hold">
                            <p:stCondLst>
                              <p:cond delay="18000"/>
                            </p:stCondLst>
                            <p:childTnLst>
                              <p:par>
                                <p:cTn id="60" presetID="2" presetClass="entr" presetSubtype="4" fill="hold" grpId="0" nodeType="afterEffect">
                                  <p:stCondLst>
                                    <p:cond delay="250"/>
                                  </p:stCondLst>
                                  <p:childTnLst>
                                    <p:set>
                                      <p:cBhvr>
                                        <p:cTn id="61" dur="1" fill="hold">
                                          <p:stCondLst>
                                            <p:cond delay="0"/>
                                          </p:stCondLst>
                                        </p:cTn>
                                        <p:tgtEl>
                                          <p:spTgt spid="8">
                                            <p:txEl>
                                              <p:pRg st="9" end="9"/>
                                            </p:txEl>
                                          </p:spTgt>
                                        </p:tgtEl>
                                        <p:attrNameLst>
                                          <p:attrName>style.visibility</p:attrName>
                                        </p:attrNameLst>
                                      </p:cBhvr>
                                      <p:to>
                                        <p:strVal val="visible"/>
                                      </p:to>
                                    </p:set>
                                    <p:anim calcmode="lin" valueType="num">
                                      <p:cBhvr additive="base">
                                        <p:cTn id="62" dur="750" fill="hold"/>
                                        <p:tgtEl>
                                          <p:spTgt spid="8">
                                            <p:txEl>
                                              <p:pRg st="9" end="9"/>
                                            </p:txEl>
                                          </p:spTgt>
                                        </p:tgtEl>
                                        <p:attrNameLst>
                                          <p:attrName>ppt_x</p:attrName>
                                        </p:attrNameLst>
                                      </p:cBhvr>
                                      <p:tavLst>
                                        <p:tav tm="0">
                                          <p:val>
                                            <p:strVal val="#ppt_x"/>
                                          </p:val>
                                        </p:tav>
                                        <p:tav tm="100000">
                                          <p:val>
                                            <p:strVal val="#ppt_x"/>
                                          </p:val>
                                        </p:tav>
                                      </p:tavLst>
                                    </p:anim>
                                    <p:anim calcmode="lin" valueType="num">
                                      <p:cBhvr additive="base">
                                        <p:cTn id="63" dur="750" fill="hold"/>
                                        <p:tgtEl>
                                          <p:spTgt spid="8">
                                            <p:txEl>
                                              <p:pRg st="9" end="9"/>
                                            </p:txEl>
                                          </p:spTgt>
                                        </p:tgtEl>
                                        <p:attrNameLst>
                                          <p:attrName>ppt_y</p:attrName>
                                        </p:attrNameLst>
                                      </p:cBhvr>
                                      <p:tavLst>
                                        <p:tav tm="0">
                                          <p:val>
                                            <p:strVal val="1+#ppt_h/2"/>
                                          </p:val>
                                        </p:tav>
                                        <p:tav tm="100000">
                                          <p:val>
                                            <p:strVal val="#ppt_y"/>
                                          </p:val>
                                        </p:tav>
                                      </p:tavLst>
                                    </p:anim>
                                  </p:childTnLst>
                                </p:cTn>
                              </p:par>
                            </p:childTnLst>
                          </p:cTn>
                        </p:par>
                        <p:par>
                          <p:cTn id="64" fill="hold">
                            <p:stCondLst>
                              <p:cond delay="19000"/>
                            </p:stCondLst>
                            <p:childTnLst>
                              <p:par>
                                <p:cTn id="65" presetID="2" presetClass="entr" presetSubtype="4" fill="hold" grpId="0" nodeType="afterEffect">
                                  <p:stCondLst>
                                    <p:cond delay="250"/>
                                  </p:stCondLst>
                                  <p:childTnLst>
                                    <p:set>
                                      <p:cBhvr>
                                        <p:cTn id="66" dur="1" fill="hold">
                                          <p:stCondLst>
                                            <p:cond delay="0"/>
                                          </p:stCondLst>
                                        </p:cTn>
                                        <p:tgtEl>
                                          <p:spTgt spid="10">
                                            <p:txEl>
                                              <p:pRg st="0" end="0"/>
                                            </p:txEl>
                                          </p:spTgt>
                                        </p:tgtEl>
                                        <p:attrNameLst>
                                          <p:attrName>style.visibility</p:attrName>
                                        </p:attrNameLst>
                                      </p:cBhvr>
                                      <p:to>
                                        <p:strVal val="visible"/>
                                      </p:to>
                                    </p:set>
                                    <p:anim calcmode="lin" valueType="num">
                                      <p:cBhvr additive="base">
                                        <p:cTn id="67" dur="75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68" dur="75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69" fill="hold">
                            <p:stCondLst>
                              <p:cond delay="20000"/>
                            </p:stCondLst>
                            <p:childTnLst>
                              <p:par>
                                <p:cTn id="70" presetID="2" presetClass="entr" presetSubtype="4" fill="hold" grpId="0" nodeType="afterEffect">
                                  <p:stCondLst>
                                    <p:cond delay="250"/>
                                  </p:stCondLst>
                                  <p:childTnLst>
                                    <p:set>
                                      <p:cBhvr>
                                        <p:cTn id="71" dur="1" fill="hold">
                                          <p:stCondLst>
                                            <p:cond delay="0"/>
                                          </p:stCondLst>
                                        </p:cTn>
                                        <p:tgtEl>
                                          <p:spTgt spid="10">
                                            <p:txEl>
                                              <p:pRg st="1" end="1"/>
                                            </p:txEl>
                                          </p:spTgt>
                                        </p:tgtEl>
                                        <p:attrNameLst>
                                          <p:attrName>style.visibility</p:attrName>
                                        </p:attrNameLst>
                                      </p:cBhvr>
                                      <p:to>
                                        <p:strVal val="visible"/>
                                      </p:to>
                                    </p:set>
                                    <p:anim calcmode="lin" valueType="num">
                                      <p:cBhvr additive="base">
                                        <p:cTn id="72" dur="75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73" dur="75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par>
                          <p:cTn id="74" fill="hold">
                            <p:stCondLst>
                              <p:cond delay="21000"/>
                            </p:stCondLst>
                            <p:childTnLst>
                              <p:par>
                                <p:cTn id="75" presetID="2" presetClass="entr" presetSubtype="4" fill="hold" grpId="0" nodeType="afterEffect">
                                  <p:stCondLst>
                                    <p:cond delay="250"/>
                                  </p:stCondLst>
                                  <p:childTnLst>
                                    <p:set>
                                      <p:cBhvr>
                                        <p:cTn id="76" dur="1" fill="hold">
                                          <p:stCondLst>
                                            <p:cond delay="0"/>
                                          </p:stCondLst>
                                        </p:cTn>
                                        <p:tgtEl>
                                          <p:spTgt spid="10">
                                            <p:txEl>
                                              <p:pRg st="2" end="2"/>
                                            </p:txEl>
                                          </p:spTgt>
                                        </p:tgtEl>
                                        <p:attrNameLst>
                                          <p:attrName>style.visibility</p:attrName>
                                        </p:attrNameLst>
                                      </p:cBhvr>
                                      <p:to>
                                        <p:strVal val="visible"/>
                                      </p:to>
                                    </p:set>
                                    <p:anim calcmode="lin" valueType="num">
                                      <p:cBhvr additive="base">
                                        <p:cTn id="77" dur="75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78" dur="75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par>
                          <p:cTn id="79" fill="hold">
                            <p:stCondLst>
                              <p:cond delay="22000"/>
                            </p:stCondLst>
                            <p:childTnLst>
                              <p:par>
                                <p:cTn id="80" presetID="2" presetClass="entr" presetSubtype="4" fill="hold" grpId="0" nodeType="afterEffect">
                                  <p:stCondLst>
                                    <p:cond delay="250"/>
                                  </p:stCondLst>
                                  <p:childTnLst>
                                    <p:set>
                                      <p:cBhvr>
                                        <p:cTn id="81" dur="1" fill="hold">
                                          <p:stCondLst>
                                            <p:cond delay="0"/>
                                          </p:stCondLst>
                                        </p:cTn>
                                        <p:tgtEl>
                                          <p:spTgt spid="10">
                                            <p:txEl>
                                              <p:pRg st="3" end="3"/>
                                            </p:txEl>
                                          </p:spTgt>
                                        </p:tgtEl>
                                        <p:attrNameLst>
                                          <p:attrName>style.visibility</p:attrName>
                                        </p:attrNameLst>
                                      </p:cBhvr>
                                      <p:to>
                                        <p:strVal val="visible"/>
                                      </p:to>
                                    </p:set>
                                    <p:anim calcmode="lin" valueType="num">
                                      <p:cBhvr additive="base">
                                        <p:cTn id="82" dur="75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83" dur="75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par>
                          <p:cTn id="84" fill="hold">
                            <p:stCondLst>
                              <p:cond delay="23000"/>
                            </p:stCondLst>
                            <p:childTnLst>
                              <p:par>
                                <p:cTn id="85" presetID="2" presetClass="entr" presetSubtype="4" fill="hold" grpId="0" nodeType="afterEffect">
                                  <p:stCondLst>
                                    <p:cond delay="250"/>
                                  </p:stCondLst>
                                  <p:childTnLst>
                                    <p:set>
                                      <p:cBhvr>
                                        <p:cTn id="86" dur="1" fill="hold">
                                          <p:stCondLst>
                                            <p:cond delay="0"/>
                                          </p:stCondLst>
                                        </p:cTn>
                                        <p:tgtEl>
                                          <p:spTgt spid="10">
                                            <p:txEl>
                                              <p:pRg st="4" end="4"/>
                                            </p:txEl>
                                          </p:spTgt>
                                        </p:tgtEl>
                                        <p:attrNameLst>
                                          <p:attrName>style.visibility</p:attrName>
                                        </p:attrNameLst>
                                      </p:cBhvr>
                                      <p:to>
                                        <p:strVal val="visible"/>
                                      </p:to>
                                    </p:set>
                                    <p:anim calcmode="lin" valueType="num">
                                      <p:cBhvr additive="base">
                                        <p:cTn id="87" dur="75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88" dur="75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par>
                          <p:cTn id="89" fill="hold">
                            <p:stCondLst>
                              <p:cond delay="24000"/>
                            </p:stCondLst>
                            <p:childTnLst>
                              <p:par>
                                <p:cTn id="90" presetID="2" presetClass="entr" presetSubtype="4" fill="hold" grpId="0" nodeType="afterEffect">
                                  <p:stCondLst>
                                    <p:cond delay="250"/>
                                  </p:stCondLst>
                                  <p:childTnLst>
                                    <p:set>
                                      <p:cBhvr>
                                        <p:cTn id="91" dur="1" fill="hold">
                                          <p:stCondLst>
                                            <p:cond delay="0"/>
                                          </p:stCondLst>
                                        </p:cTn>
                                        <p:tgtEl>
                                          <p:spTgt spid="10">
                                            <p:txEl>
                                              <p:pRg st="5" end="5"/>
                                            </p:txEl>
                                          </p:spTgt>
                                        </p:tgtEl>
                                        <p:attrNameLst>
                                          <p:attrName>style.visibility</p:attrName>
                                        </p:attrNameLst>
                                      </p:cBhvr>
                                      <p:to>
                                        <p:strVal val="visible"/>
                                      </p:to>
                                    </p:set>
                                    <p:anim calcmode="lin" valueType="num">
                                      <p:cBhvr additive="base">
                                        <p:cTn id="92" dur="75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93" dur="75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par>
                          <p:cTn id="94" fill="hold">
                            <p:stCondLst>
                              <p:cond delay="25000"/>
                            </p:stCondLst>
                            <p:childTnLst>
                              <p:par>
                                <p:cTn id="95" presetID="2" presetClass="entr" presetSubtype="4" fill="hold" grpId="0" nodeType="afterEffect">
                                  <p:stCondLst>
                                    <p:cond delay="250"/>
                                  </p:stCondLst>
                                  <p:childTnLst>
                                    <p:set>
                                      <p:cBhvr>
                                        <p:cTn id="96" dur="1" fill="hold">
                                          <p:stCondLst>
                                            <p:cond delay="0"/>
                                          </p:stCondLst>
                                        </p:cTn>
                                        <p:tgtEl>
                                          <p:spTgt spid="10">
                                            <p:txEl>
                                              <p:pRg st="6" end="6"/>
                                            </p:txEl>
                                          </p:spTgt>
                                        </p:tgtEl>
                                        <p:attrNameLst>
                                          <p:attrName>style.visibility</p:attrName>
                                        </p:attrNameLst>
                                      </p:cBhvr>
                                      <p:to>
                                        <p:strVal val="visible"/>
                                      </p:to>
                                    </p:set>
                                    <p:anim calcmode="lin" valueType="num">
                                      <p:cBhvr additive="base">
                                        <p:cTn id="97" dur="75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98" dur="75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par>
                          <p:cTn id="99" fill="hold">
                            <p:stCondLst>
                              <p:cond delay="26000"/>
                            </p:stCondLst>
                            <p:childTnLst>
                              <p:par>
                                <p:cTn id="100" presetID="2" presetClass="entr" presetSubtype="4" fill="hold" grpId="0" nodeType="afterEffect">
                                  <p:stCondLst>
                                    <p:cond delay="250"/>
                                  </p:stCondLst>
                                  <p:childTnLst>
                                    <p:set>
                                      <p:cBhvr>
                                        <p:cTn id="101" dur="1" fill="hold">
                                          <p:stCondLst>
                                            <p:cond delay="0"/>
                                          </p:stCondLst>
                                        </p:cTn>
                                        <p:tgtEl>
                                          <p:spTgt spid="10">
                                            <p:txEl>
                                              <p:pRg st="7" end="7"/>
                                            </p:txEl>
                                          </p:spTgt>
                                        </p:tgtEl>
                                        <p:attrNameLst>
                                          <p:attrName>style.visibility</p:attrName>
                                        </p:attrNameLst>
                                      </p:cBhvr>
                                      <p:to>
                                        <p:strVal val="visible"/>
                                      </p:to>
                                    </p:set>
                                    <p:anim calcmode="lin" valueType="num">
                                      <p:cBhvr additive="base">
                                        <p:cTn id="102" dur="750" fill="hold"/>
                                        <p:tgtEl>
                                          <p:spTgt spid="10">
                                            <p:txEl>
                                              <p:pRg st="7" end="7"/>
                                            </p:txEl>
                                          </p:spTgt>
                                        </p:tgtEl>
                                        <p:attrNameLst>
                                          <p:attrName>ppt_x</p:attrName>
                                        </p:attrNameLst>
                                      </p:cBhvr>
                                      <p:tavLst>
                                        <p:tav tm="0">
                                          <p:val>
                                            <p:strVal val="#ppt_x"/>
                                          </p:val>
                                        </p:tav>
                                        <p:tav tm="100000">
                                          <p:val>
                                            <p:strVal val="#ppt_x"/>
                                          </p:val>
                                        </p:tav>
                                      </p:tavLst>
                                    </p:anim>
                                    <p:anim calcmode="lin" valueType="num">
                                      <p:cBhvr additive="base">
                                        <p:cTn id="103" dur="750" fill="hold"/>
                                        <p:tgtEl>
                                          <p:spTgt spid="10">
                                            <p:txEl>
                                              <p:pRg st="7" end="7"/>
                                            </p:txEl>
                                          </p:spTgt>
                                        </p:tgtEl>
                                        <p:attrNameLst>
                                          <p:attrName>ppt_y</p:attrName>
                                        </p:attrNameLst>
                                      </p:cBhvr>
                                      <p:tavLst>
                                        <p:tav tm="0">
                                          <p:val>
                                            <p:strVal val="1+#ppt_h/2"/>
                                          </p:val>
                                        </p:tav>
                                        <p:tav tm="100000">
                                          <p:val>
                                            <p:strVal val="#ppt_y"/>
                                          </p:val>
                                        </p:tav>
                                      </p:tavLst>
                                    </p:anim>
                                  </p:childTnLst>
                                </p:cTn>
                              </p:par>
                            </p:childTnLst>
                          </p:cTn>
                        </p:par>
                        <p:par>
                          <p:cTn id="104" fill="hold">
                            <p:stCondLst>
                              <p:cond delay="27000"/>
                            </p:stCondLst>
                            <p:childTnLst>
                              <p:par>
                                <p:cTn id="105" presetID="2" presetClass="entr" presetSubtype="4" fill="hold" grpId="0" nodeType="afterEffect">
                                  <p:stCondLst>
                                    <p:cond delay="250"/>
                                  </p:stCondLst>
                                  <p:childTnLst>
                                    <p:set>
                                      <p:cBhvr>
                                        <p:cTn id="106" dur="1" fill="hold">
                                          <p:stCondLst>
                                            <p:cond delay="0"/>
                                          </p:stCondLst>
                                        </p:cTn>
                                        <p:tgtEl>
                                          <p:spTgt spid="10">
                                            <p:txEl>
                                              <p:pRg st="8" end="8"/>
                                            </p:txEl>
                                          </p:spTgt>
                                        </p:tgtEl>
                                        <p:attrNameLst>
                                          <p:attrName>style.visibility</p:attrName>
                                        </p:attrNameLst>
                                      </p:cBhvr>
                                      <p:to>
                                        <p:strVal val="visible"/>
                                      </p:to>
                                    </p:set>
                                    <p:anim calcmode="lin" valueType="num">
                                      <p:cBhvr additive="base">
                                        <p:cTn id="107" dur="75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108" dur="750" fill="hold"/>
                                        <p:tgtEl>
                                          <p:spTgt spid="10">
                                            <p:txEl>
                                              <p:pRg st="8" end="8"/>
                                            </p:txEl>
                                          </p:spTgt>
                                        </p:tgtEl>
                                        <p:attrNameLst>
                                          <p:attrName>ppt_y</p:attrName>
                                        </p:attrNameLst>
                                      </p:cBhvr>
                                      <p:tavLst>
                                        <p:tav tm="0">
                                          <p:val>
                                            <p:strVal val="1+#ppt_h/2"/>
                                          </p:val>
                                        </p:tav>
                                        <p:tav tm="100000">
                                          <p:val>
                                            <p:strVal val="#ppt_y"/>
                                          </p:val>
                                        </p:tav>
                                      </p:tavLst>
                                    </p:anim>
                                  </p:childTnLst>
                                </p:cTn>
                              </p:par>
                            </p:childTnLst>
                          </p:cTn>
                        </p:par>
                        <p:par>
                          <p:cTn id="109" fill="hold">
                            <p:stCondLst>
                              <p:cond delay="28000"/>
                            </p:stCondLst>
                            <p:childTnLst>
                              <p:par>
                                <p:cTn id="110" presetID="2" presetClass="entr" presetSubtype="4" fill="hold" grpId="0" nodeType="afterEffect">
                                  <p:stCondLst>
                                    <p:cond delay="250"/>
                                  </p:stCondLst>
                                  <p:childTnLst>
                                    <p:set>
                                      <p:cBhvr>
                                        <p:cTn id="111" dur="1" fill="hold">
                                          <p:stCondLst>
                                            <p:cond delay="0"/>
                                          </p:stCondLst>
                                        </p:cTn>
                                        <p:tgtEl>
                                          <p:spTgt spid="10">
                                            <p:txEl>
                                              <p:pRg st="9" end="9"/>
                                            </p:txEl>
                                          </p:spTgt>
                                        </p:tgtEl>
                                        <p:attrNameLst>
                                          <p:attrName>style.visibility</p:attrName>
                                        </p:attrNameLst>
                                      </p:cBhvr>
                                      <p:to>
                                        <p:strVal val="visible"/>
                                      </p:to>
                                    </p:set>
                                    <p:anim calcmode="lin" valueType="num">
                                      <p:cBhvr additive="base">
                                        <p:cTn id="112" dur="75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113" dur="750" fill="hold"/>
                                        <p:tgtEl>
                                          <p:spTgt spid="1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build="p"/>
      <p:bldP spid="10" grpId="0" build="p"/>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相殺の機能</a:t>
            </a:r>
            <a:endParaRPr kumimoji="1" lang="ja-JP" altLang="en-US" dirty="0"/>
          </a:p>
        </p:txBody>
      </p:sp>
      <p:sp>
        <p:nvSpPr>
          <p:cNvPr id="3" name="コンテンツ プレースホルダー 2"/>
          <p:cNvSpPr>
            <a:spLocks noGrp="1"/>
          </p:cNvSpPr>
          <p:nvPr>
            <p:ph idx="1"/>
          </p:nvPr>
        </p:nvSpPr>
        <p:spPr>
          <a:xfrm>
            <a:off x="457200" y="1417638"/>
            <a:ext cx="8229600" cy="4708525"/>
          </a:xfrm>
        </p:spPr>
        <p:txBody>
          <a:bodyPr>
            <a:noAutofit/>
          </a:bodyPr>
          <a:lstStyle/>
          <a:p>
            <a:r>
              <a:rPr kumimoji="1" lang="ja-JP" altLang="en-US" sz="2400" dirty="0" smtClean="0"/>
              <a:t>簡易決済の機能</a:t>
            </a:r>
            <a:endParaRPr kumimoji="1" lang="en-US" altLang="ja-JP" sz="2400" dirty="0" smtClean="0"/>
          </a:p>
          <a:p>
            <a:pPr lvl="1"/>
            <a:r>
              <a:rPr lang="en-US" altLang="ja-JP" sz="2000" dirty="0" smtClean="0"/>
              <a:t>A</a:t>
            </a:r>
            <a:r>
              <a:rPr lang="ja-JP" altLang="en-US" sz="2000" dirty="0"/>
              <a:t>が</a:t>
            </a:r>
            <a:r>
              <a:rPr lang="en-US" altLang="ja-JP" sz="2000" dirty="0"/>
              <a:t>B</a:t>
            </a:r>
            <a:r>
              <a:rPr lang="ja-JP" altLang="en-US" sz="2000" dirty="0"/>
              <a:t>に</a:t>
            </a:r>
            <a:r>
              <a:rPr lang="en-US" altLang="ja-JP" sz="2000" dirty="0"/>
              <a:t>80</a:t>
            </a:r>
            <a:r>
              <a:rPr lang="ja-JP" altLang="en-US" sz="2000" dirty="0"/>
              <a:t>万円を支払い，</a:t>
            </a:r>
            <a:r>
              <a:rPr lang="en-US" altLang="ja-JP" sz="2000" dirty="0"/>
              <a:t>B</a:t>
            </a:r>
            <a:r>
              <a:rPr lang="ja-JP" altLang="en-US" sz="2000" dirty="0"/>
              <a:t>が</a:t>
            </a:r>
            <a:r>
              <a:rPr lang="en-US" altLang="ja-JP" sz="2000" dirty="0"/>
              <a:t>A</a:t>
            </a:r>
            <a:r>
              <a:rPr lang="ja-JP" altLang="en-US" sz="2000" dirty="0"/>
              <a:t>に</a:t>
            </a:r>
            <a:r>
              <a:rPr lang="en-US" altLang="ja-JP" sz="2000" dirty="0"/>
              <a:t>50</a:t>
            </a:r>
            <a:r>
              <a:rPr lang="ja-JP" altLang="en-US" sz="2000" dirty="0"/>
              <a:t>万円を支払うという手間を</a:t>
            </a:r>
            <a:r>
              <a:rPr lang="ja-JP" altLang="en-US" sz="2000" dirty="0" smtClean="0"/>
              <a:t>省いて相殺</a:t>
            </a:r>
            <a:r>
              <a:rPr lang="ja-JP" altLang="en-US" sz="2000" dirty="0"/>
              <a:t>し，</a:t>
            </a:r>
            <a:r>
              <a:rPr lang="en-US" altLang="ja-JP" sz="2000" dirty="0"/>
              <a:t>A</a:t>
            </a:r>
            <a:r>
              <a:rPr lang="ja-JP" altLang="en-US" sz="2000" dirty="0"/>
              <a:t>が</a:t>
            </a:r>
            <a:r>
              <a:rPr lang="en-US" altLang="ja-JP" sz="2000" dirty="0"/>
              <a:t>B</a:t>
            </a:r>
            <a:r>
              <a:rPr lang="ja-JP" altLang="en-US" sz="2000" dirty="0"/>
              <a:t>に</a:t>
            </a:r>
            <a:r>
              <a:rPr lang="en-US" altLang="ja-JP" sz="2000" dirty="0"/>
              <a:t>30</a:t>
            </a:r>
            <a:r>
              <a:rPr lang="ja-JP" altLang="en-US" sz="2000" dirty="0"/>
              <a:t>万円を支払うことによって</a:t>
            </a:r>
            <a:r>
              <a:rPr lang="ja-JP" altLang="en-US" sz="2000" dirty="0" smtClean="0"/>
              <a:t>決済できる。</a:t>
            </a:r>
            <a:endParaRPr kumimoji="1" lang="en-US" altLang="ja-JP" sz="2000" dirty="0" smtClean="0"/>
          </a:p>
          <a:p>
            <a:r>
              <a:rPr lang="ja-JP" altLang="en-US" sz="2400" dirty="0"/>
              <a:t>公平</a:t>
            </a:r>
            <a:r>
              <a:rPr lang="ja-JP" altLang="en-US" sz="2400" dirty="0" smtClean="0"/>
              <a:t>の機能</a:t>
            </a:r>
            <a:endParaRPr lang="en-US" altLang="ja-JP" sz="2400" dirty="0" smtClean="0"/>
          </a:p>
          <a:p>
            <a:pPr lvl="1"/>
            <a:r>
              <a:rPr lang="ja-JP" altLang="en-US" sz="2000" dirty="0"/>
              <a:t>Ａが破産した</a:t>
            </a:r>
            <a:r>
              <a:rPr lang="ja-JP" altLang="en-US" sz="2000" dirty="0" smtClean="0"/>
              <a:t>場合，</a:t>
            </a:r>
            <a:r>
              <a:rPr lang="ja-JP" altLang="en-US" sz="2000" dirty="0"/>
              <a:t>ＢはＡに対し</a:t>
            </a:r>
            <a:r>
              <a:rPr lang="en-US" altLang="ja-JP" sz="2000" dirty="0"/>
              <a:t>50</a:t>
            </a:r>
            <a:r>
              <a:rPr lang="ja-JP" altLang="en-US" sz="2000" dirty="0"/>
              <a:t>万円全額支払わなければならないのに，Ｂの</a:t>
            </a:r>
            <a:r>
              <a:rPr lang="en-US" altLang="ja-JP" sz="2000" dirty="0"/>
              <a:t>80</a:t>
            </a:r>
            <a:r>
              <a:rPr lang="ja-JP" altLang="en-US" sz="2000" dirty="0"/>
              <a:t>万円の債権は，債権額に応じて配当されるにとどまって</a:t>
            </a:r>
            <a:r>
              <a:rPr lang="ja-JP" altLang="en-US" sz="2000" dirty="0" smtClean="0"/>
              <a:t>不公平。対当</a:t>
            </a:r>
            <a:r>
              <a:rPr lang="ja-JP" altLang="en-US" sz="2000" dirty="0"/>
              <a:t>額において債権が決済されたもの</a:t>
            </a:r>
            <a:r>
              <a:rPr lang="ja-JP" altLang="en-US" sz="2000" dirty="0" smtClean="0"/>
              <a:t>と取り扱う</a:t>
            </a:r>
            <a:r>
              <a:rPr lang="ja-JP" altLang="en-US" sz="2000" dirty="0"/>
              <a:t>のが</a:t>
            </a:r>
            <a:r>
              <a:rPr lang="ja-JP" altLang="en-US" sz="2000" dirty="0" smtClean="0"/>
              <a:t>公平</a:t>
            </a:r>
            <a:r>
              <a:rPr lang="ja-JP" altLang="en-US" sz="2000" dirty="0"/>
              <a:t>。</a:t>
            </a:r>
            <a:endParaRPr lang="en-US" altLang="ja-JP" sz="2000" dirty="0" smtClean="0"/>
          </a:p>
          <a:p>
            <a:r>
              <a:rPr kumimoji="1" lang="ja-JP" altLang="en-US" sz="2400" dirty="0" smtClean="0"/>
              <a:t>担保的機能</a:t>
            </a:r>
            <a:endParaRPr kumimoji="1" lang="en-US" altLang="ja-JP" sz="2400" dirty="0" smtClean="0"/>
          </a:p>
          <a:p>
            <a:pPr lvl="1"/>
            <a:r>
              <a:rPr lang="ja-JP" altLang="en-US" sz="2000" dirty="0"/>
              <a:t>ＢはＡの財産状態が悪化しても，</a:t>
            </a:r>
            <a:r>
              <a:rPr lang="en-US" altLang="ja-JP" sz="2000" dirty="0"/>
              <a:t>50</a:t>
            </a:r>
            <a:r>
              <a:rPr lang="ja-JP" altLang="en-US" sz="2000" dirty="0"/>
              <a:t>万円については相殺の意思表示をすれば，それだけで簡単に，かつ確実に他の債権者に先立って回収</a:t>
            </a:r>
            <a:r>
              <a:rPr lang="ja-JP" altLang="en-US" sz="2000" dirty="0" smtClean="0"/>
              <a:t>できる。</a:t>
            </a:r>
            <a:endParaRPr lang="en-US" altLang="ja-JP" sz="2000" dirty="0" smtClean="0"/>
          </a:p>
          <a:p>
            <a:pPr lvl="1"/>
            <a:r>
              <a:rPr kumimoji="1" lang="ja-JP" altLang="en-US" sz="2000" dirty="0" smtClean="0"/>
              <a:t>意思</a:t>
            </a:r>
            <a:r>
              <a:rPr kumimoji="1" lang="ja-JP" altLang="en-US" sz="2000" dirty="0"/>
              <a:t>表示</a:t>
            </a:r>
            <a:r>
              <a:rPr kumimoji="1" lang="ja-JP" altLang="en-US" sz="2000" dirty="0" smtClean="0"/>
              <a:t>だけで，一瞬にして債権の回収が実現できるのであり，相殺は，どの担保物権よりも強力な担保的機能を果たすことになる。</a:t>
            </a:r>
            <a:endParaRPr kumimoji="1" lang="ja-JP" altLang="en-US" sz="2000" dirty="0"/>
          </a:p>
        </p:txBody>
      </p:sp>
      <p:sp>
        <p:nvSpPr>
          <p:cNvPr id="4" name="日付プレースホルダー 3"/>
          <p:cNvSpPr>
            <a:spLocks noGrp="1"/>
          </p:cNvSpPr>
          <p:nvPr>
            <p:ph type="dt" sz="half" idx="10"/>
          </p:nvPr>
        </p:nvSpPr>
        <p:spPr/>
        <p:txBody>
          <a:bodyPr/>
          <a:lstStyle/>
          <a:p>
            <a:r>
              <a:rPr kumimoji="1" lang="en-US" altLang="ja-JP" smtClean="0"/>
              <a:t>2014/12/2</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5</a:t>
            </a:fld>
            <a:endParaRPr kumimoji="1" lang="ja-JP" altLang="en-US" dirty="0"/>
          </a:p>
        </p:txBody>
      </p:sp>
    </p:spTree>
    <p:extLst>
      <p:ext uri="{BB962C8B-B14F-4D97-AF65-F5344CB8AC3E}">
        <p14:creationId xmlns:p14="http://schemas.microsoft.com/office/powerpoint/2010/main" val="2366403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up)">
                                      <p:cBhvr>
                                        <p:cTn id="17" dur="175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up)">
                                      <p:cBhvr>
                                        <p:cTn id="22" dur="1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相殺の要件</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400" dirty="0" smtClean="0"/>
              <a:t>代替性・相互性の要件</a:t>
            </a:r>
            <a:endParaRPr kumimoji="1" lang="en-US" altLang="ja-JP" sz="2400" dirty="0" smtClean="0"/>
          </a:p>
          <a:p>
            <a:pPr lvl="1"/>
            <a:r>
              <a:rPr lang="ja-JP" altLang="en-US" sz="2000" dirty="0"/>
              <a:t>同種の債権</a:t>
            </a:r>
            <a:r>
              <a:rPr lang="ja-JP" altLang="en-US" sz="2000" dirty="0" smtClean="0"/>
              <a:t>（通常は金銭債権）</a:t>
            </a:r>
            <a:r>
              <a:rPr lang="ja-JP" altLang="en-US" sz="2000" dirty="0"/>
              <a:t>が債権者・債務者間に相対立して存在すること。</a:t>
            </a:r>
            <a:endParaRPr kumimoji="1" lang="en-US" altLang="ja-JP" sz="2000" dirty="0" smtClean="0"/>
          </a:p>
          <a:p>
            <a:r>
              <a:rPr kumimoji="1" lang="ja-JP" altLang="en-US" sz="2400" dirty="0" smtClean="0"/>
              <a:t>相殺適状</a:t>
            </a:r>
            <a:endParaRPr kumimoji="1" lang="en-US" altLang="ja-JP" sz="2400" dirty="0" smtClean="0"/>
          </a:p>
          <a:p>
            <a:pPr lvl="1"/>
            <a:r>
              <a:rPr lang="ja-JP" altLang="en-US" sz="2000" dirty="0"/>
              <a:t>双方の債権ともに弁済期にあるとき。</a:t>
            </a:r>
            <a:endParaRPr kumimoji="1" lang="en-US" altLang="ja-JP" sz="2000" dirty="0" smtClean="0"/>
          </a:p>
          <a:p>
            <a:r>
              <a:rPr lang="ja-JP" altLang="en-US" sz="2400" dirty="0" smtClean="0"/>
              <a:t>相殺障害要件</a:t>
            </a:r>
            <a:endParaRPr lang="en-US" altLang="ja-JP" sz="2400" dirty="0" smtClean="0"/>
          </a:p>
          <a:p>
            <a:pPr lvl="1"/>
            <a:r>
              <a:rPr lang="ja-JP" altLang="en-US" sz="2000" dirty="0" smtClean="0"/>
              <a:t>債務の性質が相殺を許さないとき（民法</a:t>
            </a:r>
            <a:r>
              <a:rPr lang="en-US" altLang="ja-JP" sz="2000" dirty="0" smtClean="0"/>
              <a:t>501</a:t>
            </a:r>
            <a:r>
              <a:rPr lang="ja-JP" altLang="en-US" sz="2000" dirty="0" smtClean="0"/>
              <a:t>条</a:t>
            </a:r>
            <a:r>
              <a:rPr lang="en-US" altLang="ja-JP" sz="2000" dirty="0" smtClean="0"/>
              <a:t>1</a:t>
            </a:r>
            <a:r>
              <a:rPr lang="ja-JP" altLang="en-US" sz="2000" dirty="0" smtClean="0"/>
              <a:t>項ただし書き）</a:t>
            </a:r>
            <a:endParaRPr lang="en-US" altLang="ja-JP" sz="2000" dirty="0" smtClean="0"/>
          </a:p>
          <a:p>
            <a:pPr lvl="1"/>
            <a:r>
              <a:rPr lang="ja-JP" altLang="en-US" sz="2000" dirty="0" smtClean="0"/>
              <a:t>相殺</a:t>
            </a:r>
            <a:r>
              <a:rPr lang="ja-JP" altLang="en-US" sz="2000" dirty="0"/>
              <a:t>禁止の特約があるとき（民法</a:t>
            </a:r>
            <a:r>
              <a:rPr lang="en-US" altLang="ja-JP" sz="2000" dirty="0"/>
              <a:t>505</a:t>
            </a:r>
            <a:r>
              <a:rPr lang="ja-JP" altLang="en-US" sz="2000" dirty="0"/>
              <a:t>条</a:t>
            </a:r>
            <a:r>
              <a:rPr lang="en-US" altLang="ja-JP" sz="2000" dirty="0"/>
              <a:t>2</a:t>
            </a:r>
            <a:r>
              <a:rPr lang="ja-JP" altLang="en-US" sz="2000" dirty="0"/>
              <a:t>項）</a:t>
            </a:r>
            <a:r>
              <a:rPr lang="ja-JP" altLang="en-US" sz="2000" dirty="0" smtClean="0"/>
              <a:t>。</a:t>
            </a:r>
            <a:endParaRPr lang="en-US" altLang="ja-JP" sz="2000" dirty="0" smtClean="0"/>
          </a:p>
          <a:p>
            <a:pPr lvl="1"/>
            <a:r>
              <a:rPr lang="ja-JP" altLang="en-US" sz="2000" dirty="0"/>
              <a:t>互いに労務を供給する</a:t>
            </a:r>
            <a:r>
              <a:rPr lang="ja-JP" altLang="en-US" sz="2000" dirty="0" smtClean="0"/>
              <a:t>債務，</a:t>
            </a:r>
            <a:r>
              <a:rPr lang="ja-JP" altLang="en-US" sz="2000" dirty="0"/>
              <a:t>互いに競業しない不作為</a:t>
            </a:r>
            <a:r>
              <a:rPr lang="ja-JP" altLang="en-US" sz="2000" dirty="0" smtClean="0"/>
              <a:t>債務の</a:t>
            </a:r>
            <a:r>
              <a:rPr lang="ja-JP" altLang="en-US" sz="2000" dirty="0"/>
              <a:t>ように，相殺をして消滅させたのでは意味のない債権の場合</a:t>
            </a:r>
            <a:r>
              <a:rPr lang="ja-JP" altLang="en-US" sz="2000" dirty="0" smtClean="0"/>
              <a:t>。</a:t>
            </a:r>
            <a:endParaRPr lang="en-US" altLang="ja-JP" sz="2000" dirty="0" smtClean="0"/>
          </a:p>
          <a:p>
            <a:pPr lvl="1"/>
            <a:r>
              <a:rPr lang="ja-JP" altLang="en-US" sz="2000" dirty="0"/>
              <a:t>受働債権を消滅させずに現実に支払を確保する必要がある</a:t>
            </a:r>
            <a:r>
              <a:rPr lang="ja-JP" altLang="en-US" sz="2000" dirty="0" smtClean="0"/>
              <a:t>とき（民法</a:t>
            </a:r>
            <a:r>
              <a:rPr lang="en-US" altLang="ja-JP" sz="2000" dirty="0" smtClean="0"/>
              <a:t>509</a:t>
            </a:r>
            <a:r>
              <a:rPr lang="ja-JP" altLang="en-US" sz="2000" dirty="0" smtClean="0"/>
              <a:t>条，</a:t>
            </a:r>
            <a:r>
              <a:rPr lang="en-US" altLang="ja-JP" sz="2000" dirty="0" smtClean="0"/>
              <a:t>510</a:t>
            </a:r>
            <a:r>
              <a:rPr lang="ja-JP" altLang="en-US" sz="2000" dirty="0" smtClean="0"/>
              <a:t>条，</a:t>
            </a:r>
            <a:r>
              <a:rPr lang="en-US" altLang="ja-JP" sz="2000" dirty="0" smtClean="0"/>
              <a:t>511</a:t>
            </a:r>
            <a:r>
              <a:rPr lang="ja-JP" altLang="en-US" sz="2000" dirty="0" smtClean="0"/>
              <a:t>条，会社法</a:t>
            </a:r>
            <a:r>
              <a:rPr lang="en-US" altLang="ja-JP" sz="2000" dirty="0" smtClean="0"/>
              <a:t>208</a:t>
            </a:r>
            <a:r>
              <a:rPr lang="ja-JP" altLang="en-US" sz="2000" dirty="0" smtClean="0"/>
              <a:t>条</a:t>
            </a:r>
            <a:r>
              <a:rPr lang="en-US" altLang="ja-JP" sz="2000" dirty="0" smtClean="0"/>
              <a:t>3</a:t>
            </a:r>
            <a:r>
              <a:rPr lang="ja-JP" altLang="en-US" sz="2000" dirty="0" smtClean="0"/>
              <a:t>項，労基法</a:t>
            </a:r>
            <a:r>
              <a:rPr lang="en-US" altLang="ja-JP" sz="2000" dirty="0" smtClean="0"/>
              <a:t>17</a:t>
            </a:r>
            <a:r>
              <a:rPr lang="ja-JP" altLang="en-US" sz="2000" dirty="0" smtClean="0"/>
              <a:t>条）。</a:t>
            </a:r>
            <a:endParaRPr kumimoji="1" lang="ja-JP" altLang="en-US" sz="2000" dirty="0"/>
          </a:p>
        </p:txBody>
      </p:sp>
      <p:sp>
        <p:nvSpPr>
          <p:cNvPr id="4" name="日付プレースホルダー 3"/>
          <p:cNvSpPr>
            <a:spLocks noGrp="1"/>
          </p:cNvSpPr>
          <p:nvPr>
            <p:ph type="dt" sz="half" idx="10"/>
          </p:nvPr>
        </p:nvSpPr>
        <p:spPr/>
        <p:txBody>
          <a:bodyPr/>
          <a:lstStyle/>
          <a:p>
            <a:r>
              <a:rPr kumimoji="1" lang="en-US" altLang="ja-JP" smtClean="0"/>
              <a:t>2014/12/2</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6</a:t>
            </a:fld>
            <a:endParaRPr kumimoji="1" lang="ja-JP" altLang="en-US" dirty="0"/>
          </a:p>
        </p:txBody>
      </p:sp>
    </p:spTree>
    <p:extLst>
      <p:ext uri="{BB962C8B-B14F-4D97-AF65-F5344CB8AC3E}">
        <p14:creationId xmlns:p14="http://schemas.microsoft.com/office/powerpoint/2010/main" val="45753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left)">
                                      <p:cBhvr>
                                        <p:cTn id="17" dur="75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up)">
                                      <p:cBhvr>
                                        <p:cTn id="27" dur="125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up)">
                                      <p:cBhvr>
                                        <p:cTn id="32"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相殺の効果</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kumimoji="1" lang="ja-JP" altLang="en-US" dirty="0" smtClean="0"/>
              <a:t>弁済的効力</a:t>
            </a:r>
            <a:endParaRPr kumimoji="1" lang="en-US" altLang="ja-JP" dirty="0" smtClean="0"/>
          </a:p>
          <a:p>
            <a:pPr lvl="1"/>
            <a:r>
              <a:rPr lang="ja-JP" altLang="en-US" dirty="0"/>
              <a:t>相殺の意思表示は単独行為であり（民法</a:t>
            </a:r>
            <a:r>
              <a:rPr lang="en-US" altLang="ja-JP" dirty="0"/>
              <a:t>506</a:t>
            </a:r>
            <a:r>
              <a:rPr lang="ja-JP" altLang="en-US" dirty="0"/>
              <a:t>条</a:t>
            </a:r>
            <a:r>
              <a:rPr lang="en-US" altLang="ja-JP" dirty="0"/>
              <a:t>1</a:t>
            </a:r>
            <a:r>
              <a:rPr lang="ja-JP" altLang="en-US" dirty="0"/>
              <a:t>項），意思表示があれば，双方の債権</a:t>
            </a:r>
            <a:r>
              <a:rPr lang="ja-JP" altLang="en-US" dirty="0" smtClean="0"/>
              <a:t>は，対当</a:t>
            </a:r>
            <a:r>
              <a:rPr lang="ja-JP" altLang="en-US" dirty="0"/>
              <a:t>額で消滅する（民法</a:t>
            </a:r>
            <a:r>
              <a:rPr lang="en-US" altLang="ja-JP" dirty="0" smtClean="0"/>
              <a:t>505</a:t>
            </a:r>
            <a:r>
              <a:rPr lang="ja-JP" altLang="en-US" dirty="0" smtClean="0"/>
              <a:t>条１項</a:t>
            </a:r>
            <a:r>
              <a:rPr lang="ja-JP" altLang="en-US" dirty="0"/>
              <a:t>）。</a:t>
            </a:r>
            <a:endParaRPr kumimoji="1" lang="en-US" altLang="ja-JP" dirty="0" smtClean="0"/>
          </a:p>
          <a:p>
            <a:r>
              <a:rPr lang="ja-JP" altLang="en-US" dirty="0" smtClean="0"/>
              <a:t>遡及効</a:t>
            </a:r>
            <a:endParaRPr lang="en-US" altLang="ja-JP" dirty="0" smtClean="0"/>
          </a:p>
          <a:p>
            <a:pPr lvl="1"/>
            <a:r>
              <a:rPr lang="ja-JP" altLang="en-US" dirty="0" smtClean="0"/>
              <a:t>相殺の意思表示により，双方</a:t>
            </a:r>
            <a:r>
              <a:rPr lang="ja-JP" altLang="en-US" dirty="0"/>
              <a:t>の</a:t>
            </a:r>
            <a:r>
              <a:rPr lang="ja-JP" altLang="en-US" dirty="0" smtClean="0"/>
              <a:t>債権を相殺適状</a:t>
            </a:r>
            <a:r>
              <a:rPr lang="ja-JP" altLang="en-US" dirty="0"/>
              <a:t>の時に</a:t>
            </a:r>
            <a:r>
              <a:rPr lang="ja-JP" altLang="en-US" dirty="0" smtClean="0"/>
              <a:t>さかのぼって消滅する（民法</a:t>
            </a:r>
            <a:r>
              <a:rPr lang="en-US" altLang="ja-JP" dirty="0" smtClean="0"/>
              <a:t>506</a:t>
            </a:r>
            <a:r>
              <a:rPr lang="ja-JP" altLang="en-US" dirty="0" smtClean="0"/>
              <a:t>条</a:t>
            </a:r>
            <a:r>
              <a:rPr lang="en-US" altLang="ja-JP" dirty="0" smtClean="0"/>
              <a:t>2</a:t>
            </a:r>
            <a:r>
              <a:rPr lang="ja-JP" altLang="en-US" dirty="0" smtClean="0"/>
              <a:t>項）。</a:t>
            </a:r>
            <a:endParaRPr lang="en-US" altLang="ja-JP" dirty="0" smtClean="0"/>
          </a:p>
          <a:p>
            <a:pPr lvl="1"/>
            <a:r>
              <a:rPr lang="ja-JP" altLang="en-US" dirty="0" smtClean="0"/>
              <a:t>遡及効は，将来的に相殺適状が生じる場合を含めて，相殺適状による債権の消滅を当事者が援用するという「同時履行かつ消滅の抗弁」としての性質を有する。</a:t>
            </a:r>
            <a:endParaRPr lang="en-US" altLang="ja-JP" dirty="0" smtClean="0"/>
          </a:p>
          <a:p>
            <a:pPr lvl="1"/>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2014/12/2</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7</a:t>
            </a:fld>
            <a:endParaRPr kumimoji="1" lang="ja-JP" altLang="en-US" dirty="0"/>
          </a:p>
        </p:txBody>
      </p:sp>
    </p:spTree>
    <p:extLst>
      <p:ext uri="{BB962C8B-B14F-4D97-AF65-F5344CB8AC3E}">
        <p14:creationId xmlns:p14="http://schemas.microsoft.com/office/powerpoint/2010/main" val="4079155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7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1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up)">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相殺の担保的機能（</a:t>
            </a:r>
            <a:r>
              <a:rPr kumimoji="1" lang="en-US" altLang="ja-JP" dirty="0" smtClean="0"/>
              <a:t>1/5</a:t>
            </a:r>
            <a:r>
              <a:rPr kumimoji="1" lang="ja-JP" altLang="en-US" dirty="0" smtClean="0"/>
              <a:t>）</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最大判</a:t>
            </a:r>
            <a:r>
              <a:rPr lang="ja-JP" altLang="en-US" dirty="0"/>
              <a:t>昭</a:t>
            </a:r>
            <a:r>
              <a:rPr lang="en-US" altLang="ja-JP" dirty="0"/>
              <a:t>45</a:t>
            </a:r>
            <a:r>
              <a:rPr lang="ja-JP" altLang="en-US" dirty="0"/>
              <a:t>・</a:t>
            </a:r>
            <a:r>
              <a:rPr lang="en-US" altLang="ja-JP" dirty="0"/>
              <a:t>6</a:t>
            </a:r>
            <a:r>
              <a:rPr lang="ja-JP" altLang="en-US" dirty="0"/>
              <a:t>・</a:t>
            </a:r>
            <a:r>
              <a:rPr lang="en-US" altLang="ja-JP" dirty="0"/>
              <a:t>24</a:t>
            </a:r>
            <a:r>
              <a:rPr lang="ja-JP" altLang="en-US" dirty="0"/>
              <a:t>民集</a:t>
            </a:r>
            <a:r>
              <a:rPr lang="en-US" altLang="ja-JP" dirty="0"/>
              <a:t>24</a:t>
            </a:r>
            <a:r>
              <a:rPr lang="ja-JP" altLang="en-US" dirty="0"/>
              <a:t>巻</a:t>
            </a:r>
            <a:r>
              <a:rPr lang="en-US" altLang="ja-JP" dirty="0"/>
              <a:t>6</a:t>
            </a:r>
            <a:r>
              <a:rPr lang="ja-JP" altLang="en-US" dirty="0"/>
              <a:t>号</a:t>
            </a:r>
            <a:r>
              <a:rPr lang="en-US" altLang="ja-JP" dirty="0"/>
              <a:t>587</a:t>
            </a:r>
            <a:r>
              <a:rPr lang="ja-JP" altLang="en-US" dirty="0"/>
              <a:t>頁</a:t>
            </a:r>
            <a:endParaRPr kumimoji="1" lang="en-US" altLang="ja-JP" dirty="0" smtClean="0"/>
          </a:p>
          <a:p>
            <a:pPr marL="630238" lvl="1" indent="-268288"/>
            <a:r>
              <a:rPr lang="ja-JP" altLang="en-US" dirty="0"/>
              <a:t>相殺の制度は，互いに同種の債権を有する当事者間において，相対立する債権債務を簡易な方法によって決済し，もって両者の債権関係を円滑かつ公平に処理することを目的とする合理的な制度であって</a:t>
            </a:r>
            <a:r>
              <a:rPr lang="ja-JP" altLang="en-US" dirty="0" smtClean="0"/>
              <a:t>，</a:t>
            </a:r>
            <a:endParaRPr lang="en-US" altLang="ja-JP" dirty="0" smtClean="0"/>
          </a:p>
          <a:p>
            <a:pPr marL="630238" lvl="1" indent="-268288"/>
            <a:r>
              <a:rPr lang="ja-JP" altLang="en-US" dirty="0" smtClean="0"/>
              <a:t>相殺権</a:t>
            </a:r>
            <a:r>
              <a:rPr lang="ja-JP" altLang="en-US" dirty="0"/>
              <a:t>を行使する債権者の立場からすれば，債務者の資力が不十分な場合においても，自己の債権については確実かつ十分な弁済を受けたと同様な利益を受けることができる点において</a:t>
            </a:r>
            <a:r>
              <a:rPr lang="ja-JP" altLang="en-US" dirty="0" smtClean="0"/>
              <a:t>，</a:t>
            </a:r>
            <a:endParaRPr lang="en-US" altLang="ja-JP" dirty="0" smtClean="0"/>
          </a:p>
          <a:p>
            <a:pPr marL="630238" lvl="1" indent="-268288"/>
            <a:r>
              <a:rPr lang="ja-JP" altLang="en-US" dirty="0" smtClean="0"/>
              <a:t>受働</a:t>
            </a:r>
            <a:r>
              <a:rPr lang="ja-JP" altLang="en-US" dirty="0"/>
              <a:t>債権につきあたかも担保権を有するにも似た地位が与えられるという機能を営むものである。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2014/12/2</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8</a:t>
            </a:fld>
            <a:endParaRPr kumimoji="1" lang="ja-JP" altLang="en-US" dirty="0"/>
          </a:p>
        </p:txBody>
      </p:sp>
    </p:spTree>
    <p:extLst>
      <p:ext uri="{BB962C8B-B14F-4D97-AF65-F5344CB8AC3E}">
        <p14:creationId xmlns:p14="http://schemas.microsoft.com/office/powerpoint/2010/main" val="245724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1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1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円/楕円 16"/>
          <p:cNvSpPr/>
          <p:nvPr/>
        </p:nvSpPr>
        <p:spPr>
          <a:xfrm rot="4017066">
            <a:off x="1622603" y="2570220"/>
            <a:ext cx="3093432" cy="636968"/>
          </a:xfrm>
          <a:prstGeom prst="ellipse">
            <a:avLst/>
          </a:prstGeom>
          <a:noFill/>
          <a:ln w="57150">
            <a:solidFill>
              <a:schemeClr val="accent4">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rgbClr val="FF0000"/>
                </a:solidFill>
              </a:rPr>
              <a:t>相殺</a:t>
            </a:r>
            <a:endParaRPr kumimoji="1" lang="ja-JP" altLang="en-US" sz="2400" b="1" dirty="0">
              <a:solidFill>
                <a:srgbClr val="FF0000"/>
              </a:solidFill>
            </a:endParaRPr>
          </a:p>
        </p:txBody>
      </p:sp>
      <p:sp>
        <p:nvSpPr>
          <p:cNvPr id="16" name="左矢印 15"/>
          <p:cNvSpPr/>
          <p:nvPr/>
        </p:nvSpPr>
        <p:spPr>
          <a:xfrm rot="20524775">
            <a:off x="3802845" y="2838023"/>
            <a:ext cx="3289362" cy="645046"/>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b="1" dirty="0" smtClean="0"/>
              <a:t>差押え</a:t>
            </a:r>
            <a:endParaRPr kumimoji="1" lang="ja-JP" altLang="en-US" sz="2400" b="1" dirty="0"/>
          </a:p>
        </p:txBody>
      </p:sp>
      <p:sp>
        <p:nvSpPr>
          <p:cNvPr id="12" name="右矢印 11"/>
          <p:cNvSpPr/>
          <p:nvPr/>
        </p:nvSpPr>
        <p:spPr>
          <a:xfrm>
            <a:off x="1429849" y="1536842"/>
            <a:ext cx="2501376" cy="780506"/>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r"/>
            <a:r>
              <a:rPr kumimoji="1" lang="ja-JP" altLang="en-US" sz="2400" b="1" dirty="0" smtClean="0"/>
              <a:t>貸金債権</a:t>
            </a:r>
            <a:endParaRPr kumimoji="1" lang="ja-JP" altLang="en-US" sz="2400" b="1" dirty="0"/>
          </a:p>
        </p:txBody>
      </p:sp>
      <p:sp>
        <p:nvSpPr>
          <p:cNvPr id="14" name="下矢印 13"/>
          <p:cNvSpPr/>
          <p:nvPr/>
        </p:nvSpPr>
        <p:spPr>
          <a:xfrm rot="2786364">
            <a:off x="3219984" y="2168049"/>
            <a:ext cx="709551" cy="2912556"/>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b="1" dirty="0" smtClean="0"/>
              <a:t>預金債権</a:t>
            </a:r>
            <a:endParaRPr kumimoji="1" lang="ja-JP" altLang="en-US" sz="2400" b="1" dirty="0"/>
          </a:p>
        </p:txBody>
      </p:sp>
      <p:sp>
        <p:nvSpPr>
          <p:cNvPr id="15" name="左矢印 14"/>
          <p:cNvSpPr/>
          <p:nvPr/>
        </p:nvSpPr>
        <p:spPr>
          <a:xfrm>
            <a:off x="5314943" y="1512132"/>
            <a:ext cx="2425409" cy="780506"/>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2400" b="1" dirty="0" smtClean="0"/>
              <a:t>租税債権</a:t>
            </a:r>
            <a:endParaRPr kumimoji="1" lang="ja-JP" altLang="en-US" sz="2400" b="1" dirty="0"/>
          </a:p>
        </p:txBody>
      </p:sp>
      <p:sp>
        <p:nvSpPr>
          <p:cNvPr id="2" name="タイトル 1"/>
          <p:cNvSpPr>
            <a:spLocks noGrp="1"/>
          </p:cNvSpPr>
          <p:nvPr>
            <p:ph type="title"/>
          </p:nvPr>
        </p:nvSpPr>
        <p:spPr/>
        <p:txBody>
          <a:bodyPr/>
          <a:lstStyle/>
          <a:p>
            <a:r>
              <a:rPr lang="ja-JP" altLang="en-US" dirty="0"/>
              <a:t>相殺の担保的機能</a:t>
            </a:r>
            <a:r>
              <a:rPr lang="ja-JP" altLang="en-US" dirty="0" smtClean="0"/>
              <a:t>（</a:t>
            </a:r>
            <a:r>
              <a:rPr lang="en-US" altLang="ja-JP" dirty="0" smtClean="0"/>
              <a:t>2/5</a:t>
            </a:r>
            <a:r>
              <a:rPr lang="ja-JP" altLang="en-US" dirty="0" smtClean="0"/>
              <a:t>）</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2014/12/2</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9</a:t>
            </a:fld>
            <a:endParaRPr kumimoji="1" lang="ja-JP" altLang="en-US" dirty="0"/>
          </a:p>
        </p:txBody>
      </p:sp>
      <p:sp>
        <p:nvSpPr>
          <p:cNvPr id="7" name="円/楕円 6"/>
          <p:cNvSpPr/>
          <p:nvPr/>
        </p:nvSpPr>
        <p:spPr>
          <a:xfrm>
            <a:off x="420246" y="1723402"/>
            <a:ext cx="2094778" cy="129614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2400" dirty="0" smtClean="0"/>
              <a:t>債権者</a:t>
            </a:r>
            <a:endParaRPr kumimoji="1" lang="en-US" altLang="ja-JP" sz="2400" dirty="0" smtClean="0"/>
          </a:p>
          <a:p>
            <a:pPr algn="ctr"/>
            <a:r>
              <a:rPr lang="ja-JP" altLang="en-US" sz="2800" dirty="0" smtClean="0"/>
              <a:t>銀行</a:t>
            </a:r>
            <a:r>
              <a:rPr lang="en-US" altLang="ja-JP" sz="2800" b="1" dirty="0" smtClean="0">
                <a:latin typeface="Times New Roman" panose="02020603050405020304" pitchFamily="18" charset="0"/>
                <a:cs typeface="Times New Roman" panose="02020603050405020304" pitchFamily="18" charset="0"/>
              </a:rPr>
              <a:t>Y</a:t>
            </a:r>
            <a:endParaRPr kumimoji="1" lang="ja-JP" altLang="en-US" sz="2800" b="1" dirty="0">
              <a:latin typeface="Times New Roman" panose="02020603050405020304" pitchFamily="18" charset="0"/>
              <a:cs typeface="Times New Roman" panose="02020603050405020304" pitchFamily="18" charset="0"/>
            </a:endParaRPr>
          </a:p>
        </p:txBody>
      </p:sp>
      <p:sp>
        <p:nvSpPr>
          <p:cNvPr id="9" name="円/楕円 8"/>
          <p:cNvSpPr/>
          <p:nvPr/>
        </p:nvSpPr>
        <p:spPr>
          <a:xfrm>
            <a:off x="3571909" y="1723402"/>
            <a:ext cx="2094778" cy="129614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smtClean="0"/>
              <a:t>債務者</a:t>
            </a:r>
            <a:endParaRPr lang="en-US" altLang="ja-JP" sz="2400" dirty="0"/>
          </a:p>
          <a:p>
            <a:pPr algn="ctr"/>
            <a:r>
              <a:rPr kumimoji="1" lang="en-US" altLang="ja-JP" sz="2800" dirty="0" smtClean="0"/>
              <a:t>A</a:t>
            </a:r>
            <a:endParaRPr kumimoji="1" lang="ja-JP" altLang="en-US" sz="2800" dirty="0"/>
          </a:p>
        </p:txBody>
      </p:sp>
      <p:sp>
        <p:nvSpPr>
          <p:cNvPr id="10" name="円/楕円 9"/>
          <p:cNvSpPr/>
          <p:nvPr/>
        </p:nvSpPr>
        <p:spPr>
          <a:xfrm>
            <a:off x="6725694" y="1723402"/>
            <a:ext cx="2094778" cy="1296144"/>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sz="2400" dirty="0" smtClean="0"/>
              <a:t>債権者</a:t>
            </a:r>
            <a:endParaRPr kumimoji="1" lang="en-US" altLang="ja-JP" sz="2400" dirty="0" smtClean="0"/>
          </a:p>
          <a:p>
            <a:pPr algn="ctr"/>
            <a:r>
              <a:rPr lang="ja-JP" altLang="en-US" sz="2800" dirty="0" smtClean="0"/>
              <a:t>国</a:t>
            </a:r>
            <a:r>
              <a:rPr lang="en-US" altLang="ja-JP" sz="2800" b="1" dirty="0" smtClean="0">
                <a:latin typeface="Times New Roman" panose="02020603050405020304" pitchFamily="18" charset="0"/>
                <a:cs typeface="Times New Roman" panose="02020603050405020304" pitchFamily="18" charset="0"/>
              </a:rPr>
              <a:t>X</a:t>
            </a:r>
            <a:endParaRPr kumimoji="1" lang="ja-JP" altLang="en-US" sz="2800" b="1" dirty="0">
              <a:latin typeface="Times New Roman" panose="02020603050405020304" pitchFamily="18" charset="0"/>
              <a:cs typeface="Times New Roman" panose="02020603050405020304" pitchFamily="18" charset="0"/>
            </a:endParaRPr>
          </a:p>
        </p:txBody>
      </p:sp>
      <p:sp>
        <p:nvSpPr>
          <p:cNvPr id="11" name="円/楕円 10"/>
          <p:cNvSpPr/>
          <p:nvPr/>
        </p:nvSpPr>
        <p:spPr>
          <a:xfrm>
            <a:off x="476045" y="3962334"/>
            <a:ext cx="2094778" cy="142575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2000" dirty="0" smtClean="0"/>
              <a:t>第三債務者</a:t>
            </a:r>
            <a:endParaRPr kumimoji="1" lang="en-US" altLang="ja-JP" sz="2000" dirty="0" smtClean="0"/>
          </a:p>
          <a:p>
            <a:pPr algn="ctr"/>
            <a:r>
              <a:rPr lang="ja-JP" altLang="en-US" sz="2800" dirty="0" smtClean="0"/>
              <a:t>銀行</a:t>
            </a:r>
            <a:r>
              <a:rPr lang="en-US" altLang="ja-JP" sz="2800" b="1" dirty="0" smtClean="0">
                <a:latin typeface="Times New Roman" panose="02020603050405020304" pitchFamily="18" charset="0"/>
                <a:cs typeface="Times New Roman" panose="02020603050405020304" pitchFamily="18" charset="0"/>
              </a:rPr>
              <a:t>Y</a:t>
            </a:r>
            <a:endParaRPr kumimoji="1" lang="ja-JP" alt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0750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750"/>
                            </p:stCondLst>
                            <p:childTnLst>
                              <p:par>
                                <p:cTn id="9" presetID="22" presetClass="entr" presetSubtype="8" fill="hold" grpId="0" nodeType="afterEffect">
                                  <p:stCondLst>
                                    <p:cond delay="25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500"/>
                            </p:stCondLst>
                            <p:childTnLst>
                              <p:par>
                                <p:cTn id="13" presetID="22" presetClass="entr" presetSubtype="8" fill="hold" grpId="0" nodeType="afterEffect">
                                  <p:stCondLst>
                                    <p:cond delay="25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par>
                          <p:cTn id="16" fill="hold">
                            <p:stCondLst>
                              <p:cond delay="2250"/>
                            </p:stCondLst>
                            <p:childTnLst>
                              <p:par>
                                <p:cTn id="17" presetID="22" presetClass="entr" presetSubtype="1" fill="hold" grpId="0" nodeType="afterEffect">
                                  <p:stCondLst>
                                    <p:cond delay="250"/>
                                  </p:stCondLst>
                                  <p:childTnLst>
                                    <p:set>
                                      <p:cBhvr>
                                        <p:cTn id="18" dur="1" fill="hold">
                                          <p:stCondLst>
                                            <p:cond delay="0"/>
                                          </p:stCondLst>
                                        </p:cTn>
                                        <p:tgtEl>
                                          <p:spTgt spid="14"/>
                                        </p:tgtEl>
                                        <p:attrNameLst>
                                          <p:attrName>style.visibility</p:attrName>
                                        </p:attrNameLst>
                                      </p:cBhvr>
                                      <p:to>
                                        <p:strVal val="visible"/>
                                      </p:to>
                                    </p:set>
                                    <p:animEffect transition="in" filter="wipe(up)">
                                      <p:cBhvr>
                                        <p:cTn id="19" dur="500"/>
                                        <p:tgtEl>
                                          <p:spTgt spid="14"/>
                                        </p:tgtEl>
                                      </p:cBhvr>
                                    </p:animEffect>
                                  </p:childTnLst>
                                </p:cTn>
                              </p:par>
                            </p:childTnLst>
                          </p:cTn>
                        </p:par>
                        <p:par>
                          <p:cTn id="20" fill="hold">
                            <p:stCondLst>
                              <p:cond delay="3000"/>
                            </p:stCondLst>
                            <p:childTnLst>
                              <p:par>
                                <p:cTn id="21" presetID="22" presetClass="entr" presetSubtype="1" fill="hold" grpId="0" nodeType="afterEffect">
                                  <p:stCondLst>
                                    <p:cond delay="250"/>
                                  </p:stCondLst>
                                  <p:childTnLst>
                                    <p:set>
                                      <p:cBhvr>
                                        <p:cTn id="22" dur="1" fill="hold">
                                          <p:stCondLst>
                                            <p:cond delay="0"/>
                                          </p:stCondLst>
                                        </p:cTn>
                                        <p:tgtEl>
                                          <p:spTgt spid="11"/>
                                        </p:tgtEl>
                                        <p:attrNameLst>
                                          <p:attrName>style.visibility</p:attrName>
                                        </p:attrNameLst>
                                      </p:cBhvr>
                                      <p:to>
                                        <p:strVal val="visible"/>
                                      </p:to>
                                    </p:set>
                                    <p:animEffect transition="in" filter="wipe(up)">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right)">
                                      <p:cBhvr>
                                        <p:cTn id="28" dur="500"/>
                                        <p:tgtEl>
                                          <p:spTgt spid="10"/>
                                        </p:tgtEl>
                                      </p:cBhvr>
                                    </p:animEffect>
                                  </p:childTnLst>
                                </p:cTn>
                              </p:par>
                            </p:childTnLst>
                          </p:cTn>
                        </p:par>
                        <p:par>
                          <p:cTn id="29" fill="hold">
                            <p:stCondLst>
                              <p:cond delay="500"/>
                            </p:stCondLst>
                            <p:childTnLst>
                              <p:par>
                                <p:cTn id="30" presetID="22" presetClass="entr" presetSubtype="2" fill="hold" grpId="0" nodeType="afterEffect">
                                  <p:stCondLst>
                                    <p:cond delay="250"/>
                                  </p:stCondLst>
                                  <p:childTnLst>
                                    <p:set>
                                      <p:cBhvr>
                                        <p:cTn id="31" dur="1" fill="hold">
                                          <p:stCondLst>
                                            <p:cond delay="0"/>
                                          </p:stCondLst>
                                        </p:cTn>
                                        <p:tgtEl>
                                          <p:spTgt spid="15"/>
                                        </p:tgtEl>
                                        <p:attrNameLst>
                                          <p:attrName>style.visibility</p:attrName>
                                        </p:attrNameLst>
                                      </p:cBhvr>
                                      <p:to>
                                        <p:strVal val="visible"/>
                                      </p:to>
                                    </p:set>
                                    <p:animEffect transition="in" filter="wipe(right)">
                                      <p:cBhvr>
                                        <p:cTn id="32" dur="500"/>
                                        <p:tgtEl>
                                          <p:spTgt spid="15"/>
                                        </p:tgtEl>
                                      </p:cBhvr>
                                    </p:animEffect>
                                  </p:childTnLst>
                                </p:cTn>
                              </p:par>
                            </p:childTnLst>
                          </p:cTn>
                        </p:par>
                        <p:par>
                          <p:cTn id="33" fill="hold">
                            <p:stCondLst>
                              <p:cond delay="1250"/>
                            </p:stCondLst>
                            <p:childTnLst>
                              <p:par>
                                <p:cTn id="34" presetID="22" presetClass="entr" presetSubtype="2" fill="hold" grpId="0" nodeType="afterEffect">
                                  <p:stCondLst>
                                    <p:cond delay="250"/>
                                  </p:stCondLst>
                                  <p:childTnLst>
                                    <p:set>
                                      <p:cBhvr>
                                        <p:cTn id="35" dur="1" fill="hold">
                                          <p:stCondLst>
                                            <p:cond delay="0"/>
                                          </p:stCondLst>
                                        </p:cTn>
                                        <p:tgtEl>
                                          <p:spTgt spid="16"/>
                                        </p:tgtEl>
                                        <p:attrNameLst>
                                          <p:attrName>style.visibility</p:attrName>
                                        </p:attrNameLst>
                                      </p:cBhvr>
                                      <p:to>
                                        <p:strVal val="visible"/>
                                      </p:to>
                                    </p:set>
                                    <p:animEffect transition="in" filter="wipe(right)">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heel(1)">
                                      <p:cBhvr>
                                        <p:cTn id="4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animBg="1"/>
      <p:bldP spid="12" grpId="0" animBg="1"/>
      <p:bldP spid="14" grpId="0" animBg="1"/>
      <p:bldP spid="15" grpId="0" animBg="1"/>
      <p:bldP spid="7" grpId="0" animBg="1"/>
      <p:bldP spid="9" grpId="0" animBg="1"/>
      <p:bldP spid="10" grpId="0" animBg="1"/>
      <p:bldP spid="11"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12968</TotalTime>
  <Words>5366</Words>
  <Application>Microsoft Office PowerPoint</Application>
  <PresentationFormat>画面に合わせる (4:3)</PresentationFormat>
  <Paragraphs>1018</Paragraphs>
  <Slides>41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41</vt:i4>
      </vt:variant>
    </vt:vector>
  </HeadingPairs>
  <TitlesOfParts>
    <vt:vector size="50" baseType="lpstr">
      <vt:lpstr>Arial Unicode MS</vt:lpstr>
      <vt:lpstr>ＭＳ Ｐゴシック</vt:lpstr>
      <vt:lpstr>新細明體</vt:lpstr>
      <vt:lpstr>Arial</vt:lpstr>
      <vt:lpstr>Calibri</vt:lpstr>
      <vt:lpstr>Tahoma</vt:lpstr>
      <vt:lpstr>Times New Roman</vt:lpstr>
      <vt:lpstr>Wingdings</vt:lpstr>
      <vt:lpstr>Office テーマ</vt:lpstr>
      <vt:lpstr>債権総論2  相殺　その1</vt:lpstr>
      <vt:lpstr>相殺の意義</vt:lpstr>
      <vt:lpstr>相殺の具体例</vt:lpstr>
      <vt:lpstr>相殺に関する基本用語</vt:lpstr>
      <vt:lpstr>相殺の機能</vt:lpstr>
      <vt:lpstr>相殺の要件</vt:lpstr>
      <vt:lpstr>相殺の効果</vt:lpstr>
      <vt:lpstr>相殺の担保的機能（1/5）</vt:lpstr>
      <vt:lpstr>相殺の担保的機能（2/5）</vt:lpstr>
      <vt:lpstr>相殺の担保的機能（3/5）</vt:lpstr>
      <vt:lpstr>相殺の担保的機能（3/5）</vt:lpstr>
      <vt:lpstr>相殺の担保的機能（3/5）</vt:lpstr>
      <vt:lpstr>相殺の担保的機能（3/5）</vt:lpstr>
      <vt:lpstr>相殺の担保的機能（3/5）</vt:lpstr>
      <vt:lpstr>相殺の担保的機能（3/5）</vt:lpstr>
      <vt:lpstr>相殺の担保的機能（3/5）</vt:lpstr>
      <vt:lpstr>相殺の担保的機能（3/5）</vt:lpstr>
      <vt:lpstr>相殺の担保的機能（3/5）</vt:lpstr>
      <vt:lpstr>相殺の担保的機能（3/5）</vt:lpstr>
      <vt:lpstr>相殺の担保的機能（3/5）</vt:lpstr>
      <vt:lpstr>相殺の担保的機能（3/5）</vt:lpstr>
      <vt:lpstr>相殺の担保的機能（3/5）</vt:lpstr>
      <vt:lpstr>相殺の担保的機能（3/5）</vt:lpstr>
      <vt:lpstr>相殺の担保的機能（3/5）</vt:lpstr>
      <vt:lpstr>相殺の担保的機能（3/5）</vt:lpstr>
      <vt:lpstr>相殺の担保的機能（3/5）</vt:lpstr>
      <vt:lpstr>相殺の担保的機能（3/5）</vt:lpstr>
      <vt:lpstr>相殺の担保的機能（4/5）</vt:lpstr>
      <vt:lpstr>相殺の担保的機能（5/5）</vt:lpstr>
      <vt:lpstr>復習</vt:lpstr>
      <vt:lpstr>練習問題1</vt:lpstr>
      <vt:lpstr>練習問題1の解説</vt:lpstr>
      <vt:lpstr>練習問題2</vt:lpstr>
      <vt:lpstr>練習問題2の解説1</vt:lpstr>
      <vt:lpstr>練習問題2の解説2</vt:lpstr>
      <vt:lpstr>練習問題2の解説3</vt:lpstr>
      <vt:lpstr>練習問題2の解説4</vt:lpstr>
      <vt:lpstr>練習問題2の解説5</vt:lpstr>
      <vt:lpstr>最一判昭61・11・27 民集40巻7号1205頁(1/2)</vt:lpstr>
      <vt:lpstr>最一判昭61・11・27 民集40巻7号1205頁(2/2)</vt:lpstr>
      <vt:lpstr>活用すべき文献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契約法各論講義</dc:title>
  <dc:creator>KAGAYAMA Shigeru</dc:creator>
  <cp:lastModifiedBy>加賀山茂</cp:lastModifiedBy>
  <cp:revision>745</cp:revision>
  <cp:lastPrinted>2014-12-02T01:05:54Z</cp:lastPrinted>
  <dcterms:modified xsi:type="dcterms:W3CDTF">2014-12-02T04:04:15Z</dcterms:modified>
</cp:coreProperties>
</file>