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handoutMasterIdLst>
    <p:handoutMasterId r:id="rId51"/>
  </p:handoutMasterIdLst>
  <p:sldIdLst>
    <p:sldId id="256" r:id="rId2"/>
    <p:sldId id="418" r:id="rId3"/>
    <p:sldId id="453" r:id="rId4"/>
    <p:sldId id="452" r:id="rId5"/>
    <p:sldId id="454" r:id="rId6"/>
    <p:sldId id="455" r:id="rId7"/>
    <p:sldId id="456" r:id="rId8"/>
    <p:sldId id="457" r:id="rId9"/>
    <p:sldId id="458" r:id="rId10"/>
    <p:sldId id="459" r:id="rId11"/>
    <p:sldId id="463" r:id="rId12"/>
    <p:sldId id="464" r:id="rId13"/>
    <p:sldId id="465" r:id="rId14"/>
    <p:sldId id="466" r:id="rId15"/>
    <p:sldId id="467" r:id="rId16"/>
    <p:sldId id="468" r:id="rId17"/>
    <p:sldId id="469" r:id="rId18"/>
    <p:sldId id="470" r:id="rId19"/>
    <p:sldId id="471" r:id="rId20"/>
    <p:sldId id="472" r:id="rId21"/>
    <p:sldId id="473" r:id="rId22"/>
    <p:sldId id="474" r:id="rId23"/>
    <p:sldId id="475" r:id="rId24"/>
    <p:sldId id="476" r:id="rId25"/>
    <p:sldId id="477" r:id="rId26"/>
    <p:sldId id="478" r:id="rId27"/>
    <p:sldId id="479" r:id="rId28"/>
    <p:sldId id="460" r:id="rId29"/>
    <p:sldId id="461" r:id="rId30"/>
    <p:sldId id="480" r:id="rId31"/>
    <p:sldId id="484" r:id="rId32"/>
    <p:sldId id="485" r:id="rId33"/>
    <p:sldId id="481" r:id="rId34"/>
    <p:sldId id="482" r:id="rId35"/>
    <p:sldId id="483" r:id="rId36"/>
    <p:sldId id="486" r:id="rId37"/>
    <p:sldId id="487" r:id="rId38"/>
    <p:sldId id="462" r:id="rId39"/>
    <p:sldId id="488" r:id="rId40"/>
    <p:sldId id="490" r:id="rId41"/>
    <p:sldId id="491" r:id="rId42"/>
    <p:sldId id="493" r:id="rId43"/>
    <p:sldId id="494" r:id="rId44"/>
    <p:sldId id="499" r:id="rId45"/>
    <p:sldId id="495" r:id="rId46"/>
    <p:sldId id="496" r:id="rId47"/>
    <p:sldId id="497" r:id="rId48"/>
    <p:sldId id="413" r:id="rId49"/>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はじめに" id="{832D8662-1CA7-4F0A-B19E-569957C00FD3}">
          <p14:sldIdLst>
            <p14:sldId id="256"/>
          </p14:sldIdLst>
        </p14:section>
        <p14:section name="相殺" id="{425A0222-7097-4BAF-92D1-240991333997}">
          <p14:sldIdLst>
            <p14:sldId id="418"/>
            <p14:sldId id="453"/>
            <p14:sldId id="452"/>
            <p14:sldId id="454"/>
            <p14:sldId id="455"/>
            <p14:sldId id="456"/>
          </p14:sldIdLst>
        </p14:section>
        <p14:section name="相殺の担保的機能" id="{EB4EE324-3E18-462F-8BA8-D6101BCD4738}">
          <p14:sldIdLst>
            <p14:sldId id="457"/>
            <p14:sldId id="458"/>
            <p14:sldId id="459"/>
            <p14:sldId id="463"/>
            <p14:sldId id="464"/>
            <p14:sldId id="465"/>
            <p14:sldId id="466"/>
            <p14:sldId id="467"/>
            <p14:sldId id="468"/>
            <p14:sldId id="469"/>
            <p14:sldId id="470"/>
            <p14:sldId id="471"/>
            <p14:sldId id="472"/>
            <p14:sldId id="473"/>
            <p14:sldId id="474"/>
            <p14:sldId id="475"/>
            <p14:sldId id="476"/>
            <p14:sldId id="477"/>
            <p14:sldId id="478"/>
            <p14:sldId id="479"/>
            <p14:sldId id="460"/>
            <p14:sldId id="461"/>
            <p14:sldId id="480"/>
          </p14:sldIdLst>
        </p14:section>
        <p14:section name="三者間相殺" id="{89AD7154-03B4-4F09-BA69-80E8D2780CCB}">
          <p14:sldIdLst>
            <p14:sldId id="484"/>
            <p14:sldId id="485"/>
            <p14:sldId id="481"/>
            <p14:sldId id="482"/>
            <p14:sldId id="483"/>
            <p14:sldId id="486"/>
            <p14:sldId id="487"/>
          </p14:sldIdLst>
        </p14:section>
        <p14:section name="復習：弁済による代位" id="{CE93FCEE-D900-4586-ABF7-46242AAF6B66}">
          <p14:sldIdLst>
            <p14:sldId id="462"/>
            <p14:sldId id="488"/>
            <p14:sldId id="490"/>
            <p14:sldId id="491"/>
            <p14:sldId id="493"/>
            <p14:sldId id="494"/>
            <p14:sldId id="499"/>
            <p14:sldId id="495"/>
            <p14:sldId id="496"/>
            <p14:sldId id="497"/>
          </p14:sldIdLst>
        </p14:section>
        <p14:section name="参考文献" id="{E7E2DD51-E73C-4C44-9323-A26A7756605E}">
          <p14:sldIdLst>
            <p14:sldId id="413"/>
          </p14:sldIdLst>
        </p14:section>
      </p14:sectionLst>
    </p:ext>
    <p:ext uri="{EFAFB233-063F-42B5-8137-9DF3F51BA10A}">
      <p15:sldGuideLst xmlns:p15="http://schemas.microsoft.com/office/powerpoint/2012/main">
        <p15:guide id="1" orient="horz" pos="211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9" autoAdjust="0"/>
    <p:restoredTop sz="86398" autoAdjust="0"/>
  </p:normalViewPr>
  <p:slideViewPr>
    <p:cSldViewPr>
      <p:cViewPr varScale="1">
        <p:scale>
          <a:sx n="55" d="100"/>
          <a:sy n="55" d="100"/>
        </p:scale>
        <p:origin x="43" y="62"/>
      </p:cViewPr>
      <p:guideLst>
        <p:guide orient="horz" pos="2115"/>
        <p:guide pos="2880"/>
      </p:guideLst>
    </p:cSldViewPr>
  </p:slideViewPr>
  <p:outlineViewPr>
    <p:cViewPr>
      <p:scale>
        <a:sx n="33" d="100"/>
        <a:sy n="33" d="100"/>
      </p:scale>
      <p:origin x="0" y="-29438"/>
    </p:cViewPr>
  </p:outlineViewPr>
  <p:notesTextViewPr>
    <p:cViewPr>
      <p:scale>
        <a:sx n="100" d="100"/>
        <a:sy n="100" d="100"/>
      </p:scale>
      <p:origin x="0" y="0"/>
    </p:cViewPr>
  </p:notesTextViewPr>
  <p:sorterViewPr>
    <p:cViewPr>
      <p:scale>
        <a:sx n="100" d="100"/>
        <a:sy n="100" d="100"/>
      </p:scale>
      <p:origin x="0" y="566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r>
              <a:rPr kumimoji="1" lang="en-US" altLang="ja-JP" smtClean="0"/>
              <a:t>Lecture on Obligation2</a:t>
            </a:r>
            <a:endParaRPr kumimoji="1" lang="ja-JP" altLang="en-US"/>
          </a:p>
        </p:txBody>
      </p:sp>
      <p:sp>
        <p:nvSpPr>
          <p:cNvPr id="3" name="日付プレースホルダー 2"/>
          <p:cNvSpPr>
            <a:spLocks noGrp="1"/>
          </p:cNvSpPr>
          <p:nvPr>
            <p:ph type="dt" sz="quarter" idx="1"/>
          </p:nvPr>
        </p:nvSpPr>
        <p:spPr>
          <a:xfrm>
            <a:off x="4021294" y="0"/>
            <a:ext cx="3076363" cy="513508"/>
          </a:xfrm>
          <a:prstGeom prst="rect">
            <a:avLst/>
          </a:prstGeom>
        </p:spPr>
        <p:txBody>
          <a:bodyPr vert="horz" lIns="99048" tIns="49524" rIns="99048" bIns="49524" rtlCol="0"/>
          <a:lstStyle>
            <a:lvl1pPr algn="r">
              <a:defRPr sz="1300"/>
            </a:lvl1pPr>
          </a:lstStyle>
          <a:p>
            <a:r>
              <a:rPr kumimoji="1" lang="en-US" altLang="ja-JP" smtClean="0"/>
              <a:t>2014/12/16</a:t>
            </a:r>
            <a:endParaRPr kumimoji="1" lang="ja-JP" altLang="en-US"/>
          </a:p>
        </p:txBody>
      </p:sp>
      <p:sp>
        <p:nvSpPr>
          <p:cNvPr id="4" name="フッター プレースホルダー 3"/>
          <p:cNvSpPr>
            <a:spLocks noGrp="1"/>
          </p:cNvSpPr>
          <p:nvPr>
            <p:ph type="ftr" sz="quarter" idx="2"/>
          </p:nvPr>
        </p:nvSpPr>
        <p:spPr>
          <a:xfrm>
            <a:off x="0" y="9721107"/>
            <a:ext cx="3076363" cy="513507"/>
          </a:xfrm>
          <a:prstGeom prst="rect">
            <a:avLst/>
          </a:prstGeom>
        </p:spPr>
        <p:txBody>
          <a:bodyPr vert="horz" lIns="99048" tIns="49524" rIns="99048" bIns="49524" rtlCol="0" anchor="b"/>
          <a:lstStyle>
            <a:lvl1pPr algn="l">
              <a:defRPr sz="1300"/>
            </a:lvl1pPr>
          </a:lstStyle>
          <a:p>
            <a:r>
              <a:rPr kumimoji="1" lang="en-US" altLang="ja-JP" smtClean="0"/>
              <a:t>KAGAYAMA Shigeru</a:t>
            </a:r>
            <a:endParaRPr kumimoji="1" lang="ja-JP" altLang="en-US"/>
          </a:p>
        </p:txBody>
      </p:sp>
      <p:sp>
        <p:nvSpPr>
          <p:cNvPr id="5" name="スライド番号プレースホルダー 4"/>
          <p:cNvSpPr>
            <a:spLocks noGrp="1"/>
          </p:cNvSpPr>
          <p:nvPr>
            <p:ph type="sldNum" sz="quarter" idx="3"/>
          </p:nvPr>
        </p:nvSpPr>
        <p:spPr>
          <a:xfrm>
            <a:off x="4021294" y="9721107"/>
            <a:ext cx="3076363" cy="513507"/>
          </a:xfrm>
          <a:prstGeom prst="rect">
            <a:avLst/>
          </a:prstGeom>
        </p:spPr>
        <p:txBody>
          <a:bodyPr vert="horz" lIns="99048" tIns="49524" rIns="99048" bIns="49524" rtlCol="0" anchor="b"/>
          <a:lstStyle>
            <a:lvl1pPr algn="r">
              <a:defRPr sz="1300"/>
            </a:lvl1pPr>
          </a:lstStyle>
          <a:p>
            <a:fld id="{699F8384-FC9F-4DDF-B83D-3482B341D8F5}" type="slidenum">
              <a:rPr kumimoji="1" lang="ja-JP" altLang="en-US" smtClean="0"/>
              <a:t>‹#›</a:t>
            </a:fld>
            <a:endParaRPr kumimoji="1" lang="ja-JP" altLang="en-US"/>
          </a:p>
        </p:txBody>
      </p:sp>
    </p:spTree>
    <p:extLst>
      <p:ext uri="{BB962C8B-B14F-4D97-AF65-F5344CB8AC3E}">
        <p14:creationId xmlns:p14="http://schemas.microsoft.com/office/powerpoint/2010/main" val="15748942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r>
              <a:rPr kumimoji="1" lang="en-US" altLang="ja-JP" smtClean="0"/>
              <a:t>Lecture on Obligation2</a:t>
            </a:r>
            <a:endParaRPr kumimoji="1" lang="ja-JP" altLang="en-US"/>
          </a:p>
        </p:txBody>
      </p:sp>
      <p:sp>
        <p:nvSpPr>
          <p:cNvPr id="3" name="日付プレースホルダー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r>
              <a:rPr kumimoji="1" lang="en-US" altLang="ja-JP" smtClean="0"/>
              <a:t>2014/12/16</a:t>
            </a:r>
            <a:endParaRPr kumimoji="1" lang="ja-JP" altLang="en-US"/>
          </a:p>
        </p:txBody>
      </p:sp>
      <p:sp>
        <p:nvSpPr>
          <p:cNvPr id="4" name="スライド イメージ プレースホルダー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A8E66D3E-057B-4FB8-984C-62E46251DFE2}" type="slidenum">
              <a:rPr kumimoji="1" lang="ja-JP" altLang="en-US" smtClean="0"/>
              <a:t>‹#›</a:t>
            </a:fld>
            <a:endParaRPr kumimoji="1" lang="ja-JP" altLang="en-US"/>
          </a:p>
        </p:txBody>
      </p:sp>
    </p:spTree>
    <p:extLst>
      <p:ext uri="{BB962C8B-B14F-4D97-AF65-F5344CB8AC3E}">
        <p14:creationId xmlns:p14="http://schemas.microsoft.com/office/powerpoint/2010/main" val="2587883135"/>
      </p:ext>
    </p:extLst>
  </p:cSld>
  <p:clrMap bg1="lt1" tx1="dk1" bg2="lt2" tx2="dk2" accent1="accent1" accent2="accent2" accent3="accent3" accent4="accent4" accent5="accent5" accent6="accent6" hlink="hlink" folHlink="folHlink"/>
  <p:hf/>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kumimoji="1" lang="en-US" altLang="ja-JP" smtClean="0"/>
              <a:t>Lecture on Obligation2</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2014/12/16</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A8E66D3E-057B-4FB8-984C-62E46251DFE2}" type="slidenum">
              <a:rPr kumimoji="1" lang="ja-JP" altLang="en-US" smtClean="0"/>
              <a:t>1</a:t>
            </a:fld>
            <a:endParaRPr kumimoji="1" lang="ja-JP" altLang="en-US"/>
          </a:p>
        </p:txBody>
      </p:sp>
    </p:spTree>
    <p:extLst>
      <p:ext uri="{BB962C8B-B14F-4D97-AF65-F5344CB8AC3E}">
        <p14:creationId xmlns:p14="http://schemas.microsoft.com/office/powerpoint/2010/main" val="3706868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en-US" altLang="ja-JP" smtClean="0"/>
              <a:t>Lecture on Obligation2</a:t>
            </a:r>
            <a:endParaRPr kumimoji="1" lang="ja-JP" altLang="en-US"/>
          </a:p>
        </p:txBody>
      </p:sp>
      <p:sp>
        <p:nvSpPr>
          <p:cNvPr id="5" name="日付プレースホルダー 4"/>
          <p:cNvSpPr>
            <a:spLocks noGrp="1"/>
          </p:cNvSpPr>
          <p:nvPr>
            <p:ph type="dt" idx="11"/>
          </p:nvPr>
        </p:nvSpPr>
        <p:spPr/>
        <p:txBody>
          <a:bodyPr/>
          <a:lstStyle/>
          <a:p>
            <a:r>
              <a:rPr kumimoji="1" lang="en-US" altLang="ja-JP" smtClean="0"/>
              <a:t>2014/12/16</a:t>
            </a:r>
            <a:endParaRPr kumimoji="1" lang="ja-JP" altLang="en-US"/>
          </a:p>
        </p:txBody>
      </p:sp>
      <p:sp>
        <p:nvSpPr>
          <p:cNvPr id="6" name="フッター プレースホルダー 5"/>
          <p:cNvSpPr>
            <a:spLocks noGrp="1"/>
          </p:cNvSpPr>
          <p:nvPr>
            <p:ph type="ftr" sz="quarter" idx="12"/>
          </p:nvPr>
        </p:nvSpPr>
        <p:spPr/>
        <p:txBody>
          <a:bodyPr/>
          <a:lstStyle/>
          <a:p>
            <a:r>
              <a:rPr kumimoji="1" lang="en-US" altLang="ja-JP" smtClean="0"/>
              <a:t>KAGAYAMA Shigeru</a:t>
            </a:r>
            <a:endParaRPr kumimoji="1" lang="ja-JP" altLang="en-US"/>
          </a:p>
        </p:txBody>
      </p:sp>
      <p:sp>
        <p:nvSpPr>
          <p:cNvPr id="7" name="スライド番号プレースホルダー 6"/>
          <p:cNvSpPr>
            <a:spLocks noGrp="1"/>
          </p:cNvSpPr>
          <p:nvPr>
            <p:ph type="sldNum" sz="quarter" idx="13"/>
          </p:nvPr>
        </p:nvSpPr>
        <p:spPr/>
        <p:txBody>
          <a:bodyPr/>
          <a:lstStyle/>
          <a:p>
            <a:fld id="{A8E66D3E-057B-4FB8-984C-62E46251DFE2}" type="slidenum">
              <a:rPr kumimoji="1" lang="ja-JP" altLang="en-US" smtClean="0"/>
              <a:t>42</a:t>
            </a:fld>
            <a:endParaRPr kumimoji="1" lang="ja-JP" altLang="en-US"/>
          </a:p>
        </p:txBody>
      </p:sp>
    </p:spTree>
    <p:extLst>
      <p:ext uri="{BB962C8B-B14F-4D97-AF65-F5344CB8AC3E}">
        <p14:creationId xmlns:p14="http://schemas.microsoft.com/office/powerpoint/2010/main" val="3210897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2014/12/16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2014/12/16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zh-TW" smtClean="0"/>
              <a:t>Lecture on Obligation2</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2014/12/16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zh-TW" smtClean="0"/>
              <a:t>Lecture on Obligation2</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lvl1pPr marL="342900" indent="-342900">
              <a:buClr>
                <a:schemeClr val="tx2"/>
              </a:buClr>
              <a:buFont typeface="Wingdings" pitchFamily="2" charset="2"/>
              <a:buChar char="n"/>
              <a:defRPr/>
            </a:lvl1pPr>
            <a:lvl2pPr marL="742950" indent="-285750">
              <a:buClr>
                <a:srgbClr val="FF0000"/>
              </a:buClr>
              <a:buFont typeface="Wingdings" pitchFamily="2" charset="2"/>
              <a:buChar char="n"/>
              <a:defRPr/>
            </a:lvl2pPr>
            <a:lvl3pPr marL="1143000" indent="-228600">
              <a:buClr>
                <a:schemeClr val="tx2"/>
              </a:buClr>
              <a:buFont typeface="Wingdings" pitchFamily="2" charset="2"/>
              <a:buChar char="n"/>
              <a:defRPr/>
            </a:lvl3pPr>
            <a:lvl4pPr marL="1600200" indent="-228600">
              <a:buClr>
                <a:srgbClr val="FF0000"/>
              </a:buClr>
              <a:buFont typeface="Wingdings" pitchFamily="2" charset="2"/>
              <a:buChar char="u"/>
              <a:defRPr/>
            </a:lvl4pPr>
            <a:lvl5pPr marL="2057400" indent="-228600">
              <a:buClr>
                <a:schemeClr val="tx2"/>
              </a:buClr>
              <a:buFont typeface="Wingdings" pitchFamily="2" charset="2"/>
              <a:buChar char="u"/>
              <a:defRPr/>
            </a:lvl5p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 5"/>
          <p:cNvSpPr>
            <a:spLocks noGrp="1"/>
          </p:cNvSpPr>
          <p:nvPr>
            <p:ph type="sldNum" sz="quarter" idx="12"/>
          </p:nvPr>
        </p:nvSpPr>
        <p:spPr/>
        <p:txBody>
          <a:bodyPr/>
          <a:lstStyle/>
          <a:p>
            <a:fld id="{E3EC445D-284E-4B8A-B31D-F8CAF32C55BE}" type="slidenum">
              <a:rPr kumimoji="1" lang="ja-JP" altLang="en-US" smtClean="0"/>
              <a:t>‹#›</a:t>
            </a:fld>
            <a:endParaRPr kumimoji="1"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en-US" altLang="ja-JP" smtClean="0"/>
              <a:t>2014/12/16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 5"/>
          <p:cNvSpPr>
            <a:spLocks noGrp="1"/>
          </p:cNvSpPr>
          <p:nvPr>
            <p:ph type="sldNum" sz="quarter" idx="12"/>
          </p:nvPr>
        </p:nvSpPr>
        <p:spPr>
          <a:xfrm>
            <a:off x="2915816" y="5157192"/>
            <a:ext cx="2133600" cy="365125"/>
          </a:xfrm>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en-US" altLang="ja-JP" smtClean="0"/>
              <a:t>2014/12/16</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en-US" altLang="ja-JP" smtClean="0"/>
              <a:t>2014/12/16</a:t>
            </a:r>
            <a:endParaRPr kumimoji="1" lang="ja-JP" altLang="en-US" dirty="0"/>
          </a:p>
        </p:txBody>
      </p:sp>
      <p:sp>
        <p:nvSpPr>
          <p:cNvPr id="8" name="フッター プレースホルダ 7"/>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2014/12/16</a:t>
            </a:r>
            <a:endParaRPr kumimoji="1" lang="ja-JP" altLang="en-US"/>
          </a:p>
        </p:txBody>
      </p:sp>
      <p:sp>
        <p:nvSpPr>
          <p:cNvPr id="3" name="フッター プレースホルダ 2"/>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2014/12/16</a:t>
            </a:r>
            <a:endParaRPr kumimoji="1" lang="ja-JP" altLang="en-US"/>
          </a:p>
        </p:txBody>
      </p:sp>
      <p:sp>
        <p:nvSpPr>
          <p:cNvPr id="6" name="フッター プレースホルダ 5"/>
          <p:cNvSpPr>
            <a:spLocks noGrp="1"/>
          </p:cNvSpPr>
          <p:nvPr>
            <p:ph type="ftr" sz="quarter" idx="11"/>
          </p:nvPr>
        </p:nvSpPr>
        <p:spPr/>
        <p:txBody>
          <a:bodyPr/>
          <a:lstStyle/>
          <a:p>
            <a:r>
              <a:rPr kumimoji="1" lang="en-US" altLang="zh-TW" smtClean="0"/>
              <a:t>Lecture on Obligation2</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2014/12/16</a:t>
            </a:r>
            <a:endParaRPr kumimoji="1" lang="ja-JP" altLang="en-US"/>
          </a:p>
        </p:txBody>
      </p:sp>
      <p:sp>
        <p:nvSpPr>
          <p:cNvPr id="6" name="フッター プレースホルダ 5"/>
          <p:cNvSpPr>
            <a:spLocks noGrp="1"/>
          </p:cNvSpPr>
          <p:nvPr>
            <p:ph type="ftr" sz="quarter" idx="11"/>
          </p:nvPr>
        </p:nvSpPr>
        <p:spPr/>
        <p:txBody>
          <a:bodyPr/>
          <a:lstStyle/>
          <a:p>
            <a:r>
              <a:rPr kumimoji="1" lang="en-US" altLang="zh-TW" smtClean="0"/>
              <a:t>Lecture on Obligation2</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2014/12/16</a:t>
            </a:r>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Lecture on Obligation2</a:t>
            </a:r>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
        <p:nvSpPr>
          <p:cNvPr id="7" name="動作設定ボタン : ホーム 6">
            <a:hlinkClick r:id="" action="ppaction://hlinkshowjump?jump=firstslide" highlightClick="1"/>
          </p:cNvPr>
          <p:cNvSpPr/>
          <p:nvPr userDrawn="1"/>
        </p:nvSpPr>
        <p:spPr>
          <a:xfrm>
            <a:off x="1547664" y="6408712"/>
            <a:ext cx="394344" cy="332655"/>
          </a:xfrm>
          <a:prstGeom prst="actionButtonHom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8" name="動作設定ボタン : 最初 7">
            <a:hlinkClick r:id="" action="ppaction://noaction" highlightClick="1"/>
          </p:cNvPr>
          <p:cNvSpPr/>
          <p:nvPr userDrawn="1"/>
        </p:nvSpPr>
        <p:spPr>
          <a:xfrm>
            <a:off x="2675762" y="6408712"/>
            <a:ext cx="394344" cy="332656"/>
          </a:xfrm>
          <a:prstGeom prst="actionButtonBeginning">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9" name="動作設定ボタン : 最後 8">
            <a:hlinkClick r:id="" action="ppaction://noaction" highlightClick="1"/>
          </p:cNvPr>
          <p:cNvSpPr/>
          <p:nvPr userDrawn="1"/>
        </p:nvSpPr>
        <p:spPr>
          <a:xfrm>
            <a:off x="6101324" y="6408712"/>
            <a:ext cx="394344" cy="332656"/>
          </a:xfrm>
          <a:prstGeom prst="actionButtonEn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0" name="動作設定ボタン : 戻る 9">
            <a:hlinkClick r:id="" action="ppaction://hlinkshowjump?jump=lastslideviewed" highlightClick="1"/>
          </p:cNvPr>
          <p:cNvSpPr/>
          <p:nvPr userDrawn="1"/>
        </p:nvSpPr>
        <p:spPr>
          <a:xfrm>
            <a:off x="7308304" y="6408712"/>
            <a:ext cx="394344" cy="332657"/>
          </a:xfrm>
          <a:prstGeom prst="actionButtonRetur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tx2"/>
        </a:buClr>
        <a:buFont typeface="Wingdings" pitchFamily="2" charset="2"/>
        <a:buChar char="n"/>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rgbClr val="FF0000"/>
        </a:buClr>
        <a:buFont typeface="Wingdings" pitchFamily="2" charset="2"/>
        <a:buChar char="n"/>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Wingdings" pitchFamily="2" charset="2"/>
        <a:buChar char="n"/>
        <a:defRPr kumimoji="1" sz="2400" kern="1200">
          <a:solidFill>
            <a:schemeClr val="tx1"/>
          </a:solidFill>
          <a:latin typeface="+mn-lt"/>
          <a:ea typeface="+mn-ea"/>
          <a:cs typeface="+mn-cs"/>
        </a:defRPr>
      </a:lvl3pPr>
      <a:lvl4pPr marL="1600200" indent="-228600" algn="l" defTabSz="914400" rtl="0" eaLnBrk="1" latinLnBrk="0" hangingPunct="1">
        <a:spcBef>
          <a:spcPct val="20000"/>
        </a:spcBef>
        <a:buClr>
          <a:srgbClr val="FF0000"/>
        </a:buClr>
        <a:buFont typeface="Wingdings" pitchFamily="2" charset="2"/>
        <a:buChar char="u"/>
        <a:defRPr kumimoji="1" sz="20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Wingdings" pitchFamily="2" charset="2"/>
        <a:buChar char="u"/>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slide" Target="slide37.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slide" Target="slide37.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slide" Target="slide37.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slide" Target="slide33.xml"/><Relationship Id="rId1" Type="http://schemas.openxmlformats.org/officeDocument/2006/relationships/slideLayout" Target="../slideLayouts/slideLayout6.xml"/><Relationship Id="rId4" Type="http://schemas.openxmlformats.org/officeDocument/2006/relationships/slide" Target="slide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548680"/>
            <a:ext cx="7772400" cy="2880320"/>
          </a:xfrm>
        </p:spPr>
        <p:txBody>
          <a:bodyPr>
            <a:normAutofit/>
          </a:bodyPr>
          <a:lstStyle/>
          <a:p>
            <a:r>
              <a:rPr kumimoji="1" lang="ja-JP" altLang="en-US" sz="6000" dirty="0" smtClean="0"/>
              <a:t>債権総論</a:t>
            </a:r>
            <a:r>
              <a:rPr kumimoji="1" lang="en-US" altLang="ja-JP" sz="6000" b="1" dirty="0" smtClean="0">
                <a:latin typeface="Times New Roman" panose="02020603050405020304" pitchFamily="18" charset="0"/>
                <a:cs typeface="Times New Roman" panose="02020603050405020304" pitchFamily="18" charset="0"/>
              </a:rPr>
              <a:t>2</a:t>
            </a:r>
            <a:r>
              <a:rPr kumimoji="1" lang="en-US" altLang="ja-JP" sz="2000" b="1" dirty="0" smtClean="0">
                <a:latin typeface="Times New Roman" panose="02020603050405020304" pitchFamily="18" charset="0"/>
                <a:cs typeface="Times New Roman" panose="02020603050405020304" pitchFamily="18" charset="0"/>
              </a:rPr>
              <a:t/>
            </a:r>
            <a:br>
              <a:rPr kumimoji="1" lang="en-US" altLang="ja-JP" sz="2000" b="1" dirty="0" smtClean="0">
                <a:latin typeface="Times New Roman" panose="02020603050405020304" pitchFamily="18" charset="0"/>
                <a:cs typeface="Times New Roman" panose="02020603050405020304" pitchFamily="18" charset="0"/>
              </a:rPr>
            </a:br>
            <a:r>
              <a:rPr kumimoji="1" lang="en-US" altLang="ja-JP" sz="2000" b="1" dirty="0" smtClean="0">
                <a:latin typeface="Times New Roman" panose="02020603050405020304" pitchFamily="18" charset="0"/>
                <a:cs typeface="Times New Roman" panose="02020603050405020304" pitchFamily="18" charset="0"/>
              </a:rPr>
              <a:t/>
            </a:r>
            <a:br>
              <a:rPr kumimoji="1" lang="en-US" altLang="ja-JP" sz="2000" b="1" dirty="0" smtClean="0">
                <a:latin typeface="Times New Roman" panose="02020603050405020304" pitchFamily="18" charset="0"/>
                <a:cs typeface="Times New Roman" panose="02020603050405020304" pitchFamily="18" charset="0"/>
              </a:rPr>
            </a:br>
            <a:r>
              <a:rPr lang="ja-JP" altLang="en-US" sz="4000" b="1" dirty="0" smtClean="0">
                <a:latin typeface="Times New Roman" panose="02020603050405020304" pitchFamily="18" charset="0"/>
                <a:cs typeface="Times New Roman" panose="02020603050405020304" pitchFamily="18" charset="0"/>
              </a:rPr>
              <a:t>相殺　その</a:t>
            </a:r>
            <a:r>
              <a:rPr lang="en-US" altLang="ja-JP" sz="4000" b="1" dirty="0" smtClean="0">
                <a:latin typeface="Times New Roman" panose="02020603050405020304" pitchFamily="18" charset="0"/>
                <a:cs typeface="Times New Roman" panose="02020603050405020304" pitchFamily="18" charset="0"/>
              </a:rPr>
              <a:t>3</a:t>
            </a:r>
            <a:endParaRPr kumimoji="1" lang="ja-JP" altLang="en-US" sz="5400" b="1" dirty="0">
              <a:latin typeface="Times New Roman" panose="02020603050405020304" pitchFamily="18" charset="0"/>
              <a:cs typeface="Times New Roman" panose="02020603050405020304" pitchFamily="18" charset="0"/>
            </a:endParaRPr>
          </a:p>
        </p:txBody>
      </p:sp>
      <p:sp>
        <p:nvSpPr>
          <p:cNvPr id="3" name="サブタイトル 2"/>
          <p:cNvSpPr>
            <a:spLocks noGrp="1"/>
          </p:cNvSpPr>
          <p:nvPr>
            <p:ph type="subTitle" idx="1"/>
          </p:nvPr>
        </p:nvSpPr>
        <p:spPr>
          <a:xfrm>
            <a:off x="1371600" y="3789040"/>
            <a:ext cx="6400800" cy="1343000"/>
          </a:xfrm>
        </p:spPr>
        <p:txBody>
          <a:bodyPr/>
          <a:lstStyle/>
          <a:p>
            <a:r>
              <a:rPr kumimoji="1" lang="ja-JP" altLang="en-US" dirty="0" smtClean="0"/>
              <a:t>明治学院大学法学部教授</a:t>
            </a:r>
            <a:endParaRPr kumimoji="1" lang="en-US" altLang="ja-JP" dirty="0" smtClean="0"/>
          </a:p>
          <a:p>
            <a:r>
              <a:rPr lang="ja-JP" altLang="en-US" dirty="0" smtClean="0"/>
              <a:t>加賀山　茂</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Tree>
    <p:extLst>
      <p:ext uri="{BB962C8B-B14F-4D97-AF65-F5344CB8AC3E}">
        <p14:creationId xmlns:p14="http://schemas.microsoft.com/office/powerpoint/2010/main" val="3827928019"/>
      </p:ext>
    </p:extLst>
  </p:cSld>
  <p:clrMapOvr>
    <a:masterClrMapping/>
  </p:clrMapOvr>
  <mc:AlternateContent xmlns:mc="http://schemas.openxmlformats.org/markup-compatibility/2006" xmlns:p14="http://schemas.microsoft.com/office/powerpoint/2010/main">
    <mc:Choice Requires="p14">
      <p:transition spd="slow" p14:dur="30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210105201"/>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t>相殺適状説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t>①弁済期</a:t>
                      </a:r>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t>相殺適状にある。</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t>②弁済期</a:t>
                      </a:r>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t>③差押え</a:t>
                      </a:r>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t>相殺適状修正説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t>①弁済期</a:t>
                      </a:r>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t>期限の利益の放棄によって差押え前に相殺適状となる。</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t>②差押え</a:t>
                      </a:r>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t>③弁済期</a:t>
                      </a:r>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t>制限説</a:t>
                      </a:r>
                      <a:endParaRPr kumimoji="1" lang="en-US" altLang="ja-JP" sz="1800" b="1" dirty="0" smtClean="0"/>
                    </a:p>
                    <a:p>
                      <a:r>
                        <a:rPr kumimoji="1" lang="ja-JP" altLang="en-US" sz="1800" b="1" dirty="0" smtClean="0"/>
                        <a:t>（弁済期先後説）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t>①差押え</a:t>
                      </a:r>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t>自働債権の弁済期が受働債権の弁先よりも先である。</a:t>
                      </a:r>
                      <a:endParaRPr kumimoji="1" lang="en-US" altLang="ja-JP" sz="1800" b="1" dirty="0" smtClean="0"/>
                    </a:p>
                    <a:p>
                      <a:r>
                        <a:rPr kumimoji="1" lang="ja-JP" altLang="en-US" sz="1800" b="1" dirty="0" smtClean="0"/>
                        <a:t>相殺に合理的な期待がある。</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t>②弁済期</a:t>
                      </a:r>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t>③弁済期</a:t>
                      </a:r>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t>無制限説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t>①差押え</a:t>
                      </a:r>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t>民法</a:t>
                      </a:r>
                      <a:r>
                        <a:rPr kumimoji="1" lang="en-US" altLang="ja-JP" sz="1800" b="1" dirty="0" smtClean="0"/>
                        <a:t>511</a:t>
                      </a:r>
                      <a:r>
                        <a:rPr kumimoji="1" lang="ja-JP" altLang="en-US" sz="1800" b="1" dirty="0" smtClean="0"/>
                        <a:t>条の反対解釈</a:t>
                      </a:r>
                      <a:r>
                        <a:rPr kumimoji="1" lang="en-US" altLang="ja-JP" sz="1800" b="1" dirty="0" smtClean="0"/>
                        <a:t/>
                      </a:r>
                      <a:br>
                        <a:rPr kumimoji="1" lang="en-US" altLang="ja-JP" sz="1800" b="1" dirty="0" smtClean="0"/>
                      </a:br>
                      <a:r>
                        <a:rPr kumimoji="1" lang="ja-JP" altLang="en-US" sz="1800" b="1" dirty="0" smtClean="0"/>
                        <a:t>（差押えよりも先に自働債権が取得されている。）</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t>②弁済期</a:t>
                      </a:r>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t>③弁済期</a:t>
                      </a:r>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63761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659236933"/>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accent3">
                              <a:lumMod val="20000"/>
                              <a:lumOff val="80000"/>
                            </a:schemeClr>
                          </a:solidFill>
                        </a:rPr>
                        <a:t>相殺適状説</a:t>
                      </a:r>
                      <a:endParaRPr kumimoji="1" lang="ja-JP" altLang="en-US" sz="1800" b="1" dirty="0">
                        <a:solidFill>
                          <a:schemeClr val="accent3">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accent3">
                              <a:lumMod val="20000"/>
                              <a:lumOff val="80000"/>
                            </a:schemeClr>
                          </a:solidFill>
                        </a:rPr>
                        <a:t>①弁済期</a:t>
                      </a:r>
                      <a:endParaRPr kumimoji="1" lang="ja-JP" altLang="en-US" sz="1800" b="1" dirty="0">
                        <a:solidFill>
                          <a:schemeClr val="accent3">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accent3">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accent3">
                              <a:lumMod val="20000"/>
                              <a:lumOff val="80000"/>
                            </a:schemeClr>
                          </a:solidFill>
                        </a:rPr>
                        <a:t>相殺適状にある。</a:t>
                      </a:r>
                      <a:endParaRPr kumimoji="1" lang="ja-JP" altLang="en-US" sz="1800" b="1" dirty="0">
                        <a:solidFill>
                          <a:schemeClr val="accent3">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accent3">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accent3">
                              <a:lumMod val="20000"/>
                              <a:lumOff val="80000"/>
                            </a:schemeClr>
                          </a:solidFill>
                        </a:rPr>
                        <a:t>②弁済期</a:t>
                      </a:r>
                      <a:endParaRPr kumimoji="1" lang="ja-JP" altLang="en-US" sz="1800" b="1" dirty="0">
                        <a:solidFill>
                          <a:schemeClr val="accent3">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accent3">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accent3">
                              <a:lumMod val="20000"/>
                              <a:lumOff val="80000"/>
                            </a:schemeClr>
                          </a:solidFill>
                        </a:rPr>
                        <a:t>③差押え</a:t>
                      </a:r>
                      <a:endParaRPr kumimoji="1" lang="ja-JP" altLang="en-US" sz="1800" b="1" dirty="0">
                        <a:solidFill>
                          <a:schemeClr val="accent3">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accent3">
                              <a:lumMod val="40000"/>
                              <a:lumOff val="60000"/>
                            </a:schemeClr>
                          </a:solidFill>
                        </a:rPr>
                        <a:t>相殺適状修正説</a:t>
                      </a:r>
                      <a:endParaRPr kumimoji="1" lang="ja-JP" altLang="en-US" sz="1800" b="1" dirty="0">
                        <a:solidFill>
                          <a:schemeClr val="accent3">
                            <a:lumMod val="40000"/>
                            <a:lumOff val="6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①弁済期</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accent3">
                              <a:lumMod val="40000"/>
                              <a:lumOff val="60000"/>
                            </a:schemeClr>
                          </a:solidFill>
                        </a:rPr>
                        <a:t>期限の利益の放棄によって差押え前に相殺適状となる。</a:t>
                      </a:r>
                      <a:endParaRPr kumimoji="1" lang="ja-JP" altLang="en-US" sz="1800" b="1" dirty="0">
                        <a:solidFill>
                          <a:schemeClr val="accent3">
                            <a:lumMod val="40000"/>
                            <a:lumOff val="6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②差押え</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③弁済期</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制限説</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（弁済期先後説）</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①差押え</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自働債権の弁済期が受働債権の弁先よりも先である。</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相殺に合理的な期待がある。</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accent1">
                              <a:lumMod val="20000"/>
                              <a:lumOff val="80000"/>
                            </a:schemeClr>
                          </a:solidFill>
                        </a:rPr>
                        <a:t>②弁済期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③弁済期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accent4">
                              <a:lumMod val="20000"/>
                              <a:lumOff val="80000"/>
                            </a:schemeClr>
                          </a:solidFill>
                        </a:rPr>
                        <a:t>無制限説</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①差押え</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accent4">
                              <a:lumMod val="20000"/>
                              <a:lumOff val="80000"/>
                            </a:schemeClr>
                          </a:solidFill>
                        </a:rPr>
                        <a:t>民法</a:t>
                      </a:r>
                      <a:r>
                        <a:rPr kumimoji="1" lang="en-US" altLang="ja-JP" sz="1800" b="1" dirty="0" smtClean="0">
                          <a:solidFill>
                            <a:schemeClr val="accent4">
                              <a:lumMod val="20000"/>
                              <a:lumOff val="80000"/>
                            </a:schemeClr>
                          </a:solidFill>
                        </a:rPr>
                        <a:t>511</a:t>
                      </a:r>
                      <a:r>
                        <a:rPr kumimoji="1" lang="ja-JP" altLang="en-US" sz="1800" b="1" dirty="0" smtClean="0">
                          <a:solidFill>
                            <a:schemeClr val="accent4">
                              <a:lumMod val="20000"/>
                              <a:lumOff val="80000"/>
                            </a:schemeClr>
                          </a:solidFill>
                        </a:rPr>
                        <a:t>条の反対解釈</a:t>
                      </a:r>
                      <a:r>
                        <a:rPr kumimoji="1" lang="en-US" altLang="ja-JP" sz="1800" b="1" dirty="0" smtClean="0">
                          <a:solidFill>
                            <a:schemeClr val="accent4">
                              <a:lumMod val="20000"/>
                              <a:lumOff val="80000"/>
                            </a:schemeClr>
                          </a:solidFill>
                        </a:rPr>
                        <a:t/>
                      </a:r>
                      <a:br>
                        <a:rPr kumimoji="1" lang="en-US" altLang="ja-JP" sz="1800" b="1" dirty="0" smtClean="0">
                          <a:solidFill>
                            <a:schemeClr val="accent4">
                              <a:lumMod val="20000"/>
                              <a:lumOff val="80000"/>
                            </a:schemeClr>
                          </a:solidFill>
                        </a:rPr>
                      </a:br>
                      <a:r>
                        <a:rPr kumimoji="1" lang="ja-JP" altLang="en-US" sz="1800" b="1" dirty="0" smtClean="0">
                          <a:solidFill>
                            <a:schemeClr val="accent4">
                              <a:lumMod val="20000"/>
                              <a:lumOff val="80000"/>
                            </a:schemeClr>
                          </a:solidFill>
                        </a:rPr>
                        <a:t>（差押えよりも先に自働債権が取得されている。）</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②弁済期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accent4">
                              <a:lumMod val="20000"/>
                              <a:lumOff val="80000"/>
                            </a:schemeClr>
                          </a:solidFill>
                        </a:rPr>
                        <a:t>③弁済期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Tree>
    <p:extLst>
      <p:ext uri="{BB962C8B-B14F-4D97-AF65-F5344CB8AC3E}">
        <p14:creationId xmlns:p14="http://schemas.microsoft.com/office/powerpoint/2010/main" val="1342205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177397804"/>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相殺適状説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accent3">
                              <a:lumMod val="20000"/>
                              <a:lumOff val="80000"/>
                            </a:schemeClr>
                          </a:solidFill>
                        </a:rPr>
                        <a:t>相殺適状にある。</a:t>
                      </a:r>
                      <a:endParaRPr kumimoji="1" lang="ja-JP" altLang="en-US" sz="1800" b="1" dirty="0">
                        <a:solidFill>
                          <a:schemeClr val="accent3">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accent3">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accent3">
                              <a:lumMod val="20000"/>
                              <a:lumOff val="80000"/>
                            </a:schemeClr>
                          </a:solidFill>
                        </a:rPr>
                        <a:t>②弁済期</a:t>
                      </a:r>
                      <a:endParaRPr kumimoji="1" lang="ja-JP" altLang="en-US" sz="1800" b="1" dirty="0">
                        <a:solidFill>
                          <a:schemeClr val="accent3">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accent3">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accent3">
                              <a:lumMod val="20000"/>
                              <a:lumOff val="80000"/>
                            </a:schemeClr>
                          </a:solidFill>
                        </a:rPr>
                        <a:t>③差押え</a:t>
                      </a:r>
                      <a:endParaRPr kumimoji="1" lang="ja-JP" altLang="en-US" sz="1800" b="1" dirty="0">
                        <a:solidFill>
                          <a:schemeClr val="accent3">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accent3">
                              <a:lumMod val="40000"/>
                              <a:lumOff val="60000"/>
                            </a:schemeClr>
                          </a:solidFill>
                        </a:rPr>
                        <a:t>相殺適状修正説</a:t>
                      </a:r>
                      <a:endParaRPr kumimoji="1" lang="ja-JP" altLang="en-US" sz="1800" b="1" dirty="0">
                        <a:solidFill>
                          <a:schemeClr val="accent3">
                            <a:lumMod val="40000"/>
                            <a:lumOff val="6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①弁済期</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accent3">
                              <a:lumMod val="40000"/>
                              <a:lumOff val="60000"/>
                            </a:schemeClr>
                          </a:solidFill>
                        </a:rPr>
                        <a:t>期限の利益の放棄によって差押え前に相殺適状となる。</a:t>
                      </a:r>
                      <a:endParaRPr kumimoji="1" lang="ja-JP" altLang="en-US" sz="1800" b="1" dirty="0">
                        <a:solidFill>
                          <a:schemeClr val="accent3">
                            <a:lumMod val="40000"/>
                            <a:lumOff val="6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②差押え</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③弁済期</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制限説</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（弁済期先後説）</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①差押え</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自働債権の弁済期が受働債権の弁先よりも先である。</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相殺に合理的な期待がある。</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accent1">
                              <a:lumMod val="20000"/>
                              <a:lumOff val="80000"/>
                            </a:schemeClr>
                          </a:solidFill>
                        </a:rPr>
                        <a:t>②弁済期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③弁済期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accent4">
                              <a:lumMod val="20000"/>
                              <a:lumOff val="80000"/>
                            </a:schemeClr>
                          </a:solidFill>
                        </a:rPr>
                        <a:t>無制限説</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①差押え</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accent4">
                              <a:lumMod val="20000"/>
                              <a:lumOff val="80000"/>
                            </a:schemeClr>
                          </a:solidFill>
                        </a:rPr>
                        <a:t>民法</a:t>
                      </a:r>
                      <a:r>
                        <a:rPr kumimoji="1" lang="en-US" altLang="ja-JP" sz="1800" b="1" dirty="0" smtClean="0">
                          <a:solidFill>
                            <a:schemeClr val="accent4">
                              <a:lumMod val="20000"/>
                              <a:lumOff val="80000"/>
                            </a:schemeClr>
                          </a:solidFill>
                        </a:rPr>
                        <a:t>511</a:t>
                      </a:r>
                      <a:r>
                        <a:rPr kumimoji="1" lang="ja-JP" altLang="en-US" sz="1800" b="1" dirty="0" smtClean="0">
                          <a:solidFill>
                            <a:schemeClr val="accent4">
                              <a:lumMod val="20000"/>
                              <a:lumOff val="80000"/>
                            </a:schemeClr>
                          </a:solidFill>
                        </a:rPr>
                        <a:t>条の反対解釈</a:t>
                      </a:r>
                      <a:r>
                        <a:rPr kumimoji="1" lang="en-US" altLang="ja-JP" sz="1800" b="1" dirty="0" smtClean="0">
                          <a:solidFill>
                            <a:schemeClr val="accent4">
                              <a:lumMod val="20000"/>
                              <a:lumOff val="80000"/>
                            </a:schemeClr>
                          </a:solidFill>
                        </a:rPr>
                        <a:t/>
                      </a:r>
                      <a:br>
                        <a:rPr kumimoji="1" lang="en-US" altLang="ja-JP" sz="1800" b="1" dirty="0" smtClean="0">
                          <a:solidFill>
                            <a:schemeClr val="accent4">
                              <a:lumMod val="20000"/>
                              <a:lumOff val="80000"/>
                            </a:schemeClr>
                          </a:solidFill>
                        </a:rPr>
                      </a:br>
                      <a:r>
                        <a:rPr kumimoji="1" lang="ja-JP" altLang="en-US" sz="1800" b="1" dirty="0" smtClean="0">
                          <a:solidFill>
                            <a:schemeClr val="accent4">
                              <a:lumMod val="20000"/>
                              <a:lumOff val="80000"/>
                            </a:schemeClr>
                          </a:solidFill>
                        </a:rPr>
                        <a:t>（差押えよりも先に自働債権が取得されている。）</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②弁済期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accent4">
                              <a:lumMod val="20000"/>
                              <a:lumOff val="80000"/>
                            </a:schemeClr>
                          </a:solidFill>
                        </a:rPr>
                        <a:t>③弁済期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Tree>
    <p:extLst>
      <p:ext uri="{BB962C8B-B14F-4D97-AF65-F5344CB8AC3E}">
        <p14:creationId xmlns:p14="http://schemas.microsoft.com/office/powerpoint/2010/main" val="19390251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736693806"/>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相殺適状説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accent3">
                              <a:lumMod val="20000"/>
                              <a:lumOff val="80000"/>
                            </a:schemeClr>
                          </a:solidFill>
                        </a:rPr>
                        <a:t>相殺適状にある。</a:t>
                      </a:r>
                      <a:endParaRPr kumimoji="1" lang="ja-JP" altLang="en-US" sz="1800" b="1" dirty="0">
                        <a:solidFill>
                          <a:schemeClr val="accent3">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accent3">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accent3">
                              <a:lumMod val="20000"/>
                              <a:lumOff val="80000"/>
                            </a:schemeClr>
                          </a:solidFill>
                        </a:rPr>
                        <a:t>③差押え</a:t>
                      </a:r>
                      <a:endParaRPr kumimoji="1" lang="ja-JP" altLang="en-US" sz="1800" b="1" dirty="0">
                        <a:solidFill>
                          <a:schemeClr val="accent3">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accent3">
                              <a:lumMod val="40000"/>
                              <a:lumOff val="60000"/>
                            </a:schemeClr>
                          </a:solidFill>
                        </a:rPr>
                        <a:t>相殺適状修正説</a:t>
                      </a:r>
                      <a:endParaRPr kumimoji="1" lang="ja-JP" altLang="en-US" sz="1800" b="1" dirty="0">
                        <a:solidFill>
                          <a:schemeClr val="accent3">
                            <a:lumMod val="40000"/>
                            <a:lumOff val="6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①弁済期</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accent3">
                              <a:lumMod val="40000"/>
                              <a:lumOff val="60000"/>
                            </a:schemeClr>
                          </a:solidFill>
                        </a:rPr>
                        <a:t>期限の利益の放棄によって差押え前に相殺適状となる。</a:t>
                      </a:r>
                      <a:endParaRPr kumimoji="1" lang="ja-JP" altLang="en-US" sz="1800" b="1" dirty="0">
                        <a:solidFill>
                          <a:schemeClr val="accent3">
                            <a:lumMod val="40000"/>
                            <a:lumOff val="6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②差押え</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③弁済期</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制限説</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（弁済期先後説）</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①差押え</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自働債権の弁済期が受働債権の弁先よりも先である。</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相殺に合理的な期待がある。</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accent1">
                              <a:lumMod val="20000"/>
                              <a:lumOff val="80000"/>
                            </a:schemeClr>
                          </a:solidFill>
                        </a:rPr>
                        <a:t>②弁済期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③弁済期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accent4">
                              <a:lumMod val="20000"/>
                              <a:lumOff val="80000"/>
                            </a:schemeClr>
                          </a:solidFill>
                        </a:rPr>
                        <a:t>無制限説</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①差押え</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accent4">
                              <a:lumMod val="20000"/>
                              <a:lumOff val="80000"/>
                            </a:schemeClr>
                          </a:solidFill>
                        </a:rPr>
                        <a:t>民法</a:t>
                      </a:r>
                      <a:r>
                        <a:rPr kumimoji="1" lang="en-US" altLang="ja-JP" sz="1800" b="1" dirty="0" smtClean="0">
                          <a:solidFill>
                            <a:schemeClr val="accent4">
                              <a:lumMod val="20000"/>
                              <a:lumOff val="80000"/>
                            </a:schemeClr>
                          </a:solidFill>
                        </a:rPr>
                        <a:t>511</a:t>
                      </a:r>
                      <a:r>
                        <a:rPr kumimoji="1" lang="ja-JP" altLang="en-US" sz="1800" b="1" dirty="0" smtClean="0">
                          <a:solidFill>
                            <a:schemeClr val="accent4">
                              <a:lumMod val="20000"/>
                              <a:lumOff val="80000"/>
                            </a:schemeClr>
                          </a:solidFill>
                        </a:rPr>
                        <a:t>条の反対解釈</a:t>
                      </a:r>
                      <a:r>
                        <a:rPr kumimoji="1" lang="en-US" altLang="ja-JP" sz="1800" b="1" dirty="0" smtClean="0">
                          <a:solidFill>
                            <a:schemeClr val="accent4">
                              <a:lumMod val="20000"/>
                              <a:lumOff val="80000"/>
                            </a:schemeClr>
                          </a:solidFill>
                        </a:rPr>
                        <a:t/>
                      </a:r>
                      <a:br>
                        <a:rPr kumimoji="1" lang="en-US" altLang="ja-JP" sz="1800" b="1" dirty="0" smtClean="0">
                          <a:solidFill>
                            <a:schemeClr val="accent4">
                              <a:lumMod val="20000"/>
                              <a:lumOff val="80000"/>
                            </a:schemeClr>
                          </a:solidFill>
                        </a:rPr>
                      </a:br>
                      <a:r>
                        <a:rPr kumimoji="1" lang="ja-JP" altLang="en-US" sz="1800" b="1" dirty="0" smtClean="0">
                          <a:solidFill>
                            <a:schemeClr val="accent4">
                              <a:lumMod val="20000"/>
                              <a:lumOff val="80000"/>
                            </a:schemeClr>
                          </a:solidFill>
                        </a:rPr>
                        <a:t>（差押えよりも先に自働債権が取得されている。）</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②弁済期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accent4">
                              <a:lumMod val="20000"/>
                              <a:lumOff val="80000"/>
                            </a:schemeClr>
                          </a:solidFill>
                        </a:rPr>
                        <a:t>③弁済期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13</a:t>
            </a:fld>
            <a:endParaRPr kumimoji="1" lang="ja-JP" altLang="en-US"/>
          </a:p>
        </p:txBody>
      </p:sp>
    </p:spTree>
    <p:extLst>
      <p:ext uri="{BB962C8B-B14F-4D97-AF65-F5344CB8AC3E}">
        <p14:creationId xmlns:p14="http://schemas.microsoft.com/office/powerpoint/2010/main" val="2584454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356913340"/>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相殺適状説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accent3">
                              <a:lumMod val="20000"/>
                              <a:lumOff val="80000"/>
                            </a:schemeClr>
                          </a:solidFill>
                        </a:rPr>
                        <a:t>相殺適状にある。</a:t>
                      </a:r>
                      <a:endParaRPr kumimoji="1" lang="ja-JP" altLang="en-US" sz="1800" b="1" dirty="0">
                        <a:solidFill>
                          <a:schemeClr val="accent3">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③差押え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accent3">
                              <a:lumMod val="40000"/>
                              <a:lumOff val="60000"/>
                            </a:schemeClr>
                          </a:solidFill>
                        </a:rPr>
                        <a:t>相殺適状修正説</a:t>
                      </a:r>
                      <a:endParaRPr kumimoji="1" lang="ja-JP" altLang="en-US" sz="1800" b="1" dirty="0">
                        <a:solidFill>
                          <a:schemeClr val="accent3">
                            <a:lumMod val="40000"/>
                            <a:lumOff val="6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①弁済期</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accent3">
                              <a:lumMod val="40000"/>
                              <a:lumOff val="60000"/>
                            </a:schemeClr>
                          </a:solidFill>
                        </a:rPr>
                        <a:t>期限の利益の放棄によって差押え前に相殺適状となる。</a:t>
                      </a:r>
                      <a:endParaRPr kumimoji="1" lang="ja-JP" altLang="en-US" sz="1800" b="1" dirty="0">
                        <a:solidFill>
                          <a:schemeClr val="accent3">
                            <a:lumMod val="40000"/>
                            <a:lumOff val="6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②差押え</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③弁済期</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制限説</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（弁済期先後説）</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①差押え</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自働債権の弁済期が受働債権の弁先よりも先である。</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相殺に合理的な期待がある。</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accent1">
                              <a:lumMod val="20000"/>
                              <a:lumOff val="80000"/>
                            </a:schemeClr>
                          </a:solidFill>
                        </a:rPr>
                        <a:t>②弁済期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③弁済期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accent4">
                              <a:lumMod val="20000"/>
                              <a:lumOff val="80000"/>
                            </a:schemeClr>
                          </a:solidFill>
                        </a:rPr>
                        <a:t>無制限説</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①差押え</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accent4">
                              <a:lumMod val="20000"/>
                              <a:lumOff val="80000"/>
                            </a:schemeClr>
                          </a:solidFill>
                        </a:rPr>
                        <a:t>民法</a:t>
                      </a:r>
                      <a:r>
                        <a:rPr kumimoji="1" lang="en-US" altLang="ja-JP" sz="1800" b="1" dirty="0" smtClean="0">
                          <a:solidFill>
                            <a:schemeClr val="accent4">
                              <a:lumMod val="20000"/>
                              <a:lumOff val="80000"/>
                            </a:schemeClr>
                          </a:solidFill>
                        </a:rPr>
                        <a:t>511</a:t>
                      </a:r>
                      <a:r>
                        <a:rPr kumimoji="1" lang="ja-JP" altLang="en-US" sz="1800" b="1" dirty="0" smtClean="0">
                          <a:solidFill>
                            <a:schemeClr val="accent4">
                              <a:lumMod val="20000"/>
                              <a:lumOff val="80000"/>
                            </a:schemeClr>
                          </a:solidFill>
                        </a:rPr>
                        <a:t>条の反対解釈</a:t>
                      </a:r>
                      <a:r>
                        <a:rPr kumimoji="1" lang="en-US" altLang="ja-JP" sz="1800" b="1" dirty="0" smtClean="0">
                          <a:solidFill>
                            <a:schemeClr val="accent4">
                              <a:lumMod val="20000"/>
                              <a:lumOff val="80000"/>
                            </a:schemeClr>
                          </a:solidFill>
                        </a:rPr>
                        <a:t/>
                      </a:r>
                      <a:br>
                        <a:rPr kumimoji="1" lang="en-US" altLang="ja-JP" sz="1800" b="1" dirty="0" smtClean="0">
                          <a:solidFill>
                            <a:schemeClr val="accent4">
                              <a:lumMod val="20000"/>
                              <a:lumOff val="80000"/>
                            </a:schemeClr>
                          </a:solidFill>
                        </a:rPr>
                      </a:br>
                      <a:r>
                        <a:rPr kumimoji="1" lang="ja-JP" altLang="en-US" sz="1800" b="1" dirty="0" smtClean="0">
                          <a:solidFill>
                            <a:schemeClr val="accent4">
                              <a:lumMod val="20000"/>
                              <a:lumOff val="80000"/>
                            </a:schemeClr>
                          </a:solidFill>
                        </a:rPr>
                        <a:t>（差押えよりも先に自働債権が取得されている。）</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②弁済期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accent4">
                              <a:lumMod val="20000"/>
                              <a:lumOff val="80000"/>
                            </a:schemeClr>
                          </a:solidFill>
                        </a:rPr>
                        <a:t>③弁済期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14</a:t>
            </a:fld>
            <a:endParaRPr kumimoji="1" lang="ja-JP" altLang="en-US"/>
          </a:p>
        </p:txBody>
      </p:sp>
    </p:spTree>
    <p:extLst>
      <p:ext uri="{BB962C8B-B14F-4D97-AF65-F5344CB8AC3E}">
        <p14:creationId xmlns:p14="http://schemas.microsoft.com/office/powerpoint/2010/main" val="15607634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333021766"/>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相殺適状説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tx1"/>
                          </a:solidFill>
                        </a:rPr>
                        <a:t>相殺適状にある。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③差押え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accent3">
                              <a:lumMod val="40000"/>
                              <a:lumOff val="60000"/>
                            </a:schemeClr>
                          </a:solidFill>
                        </a:rPr>
                        <a:t>相殺適状修正説</a:t>
                      </a:r>
                      <a:endParaRPr kumimoji="1" lang="ja-JP" altLang="en-US" sz="1800" b="1" dirty="0">
                        <a:solidFill>
                          <a:schemeClr val="accent3">
                            <a:lumMod val="40000"/>
                            <a:lumOff val="6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①弁済期</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accent3">
                              <a:lumMod val="40000"/>
                              <a:lumOff val="60000"/>
                            </a:schemeClr>
                          </a:solidFill>
                        </a:rPr>
                        <a:t>期限の利益の放棄によって差押え前に相殺適状となる。</a:t>
                      </a:r>
                      <a:endParaRPr kumimoji="1" lang="ja-JP" altLang="en-US" sz="1800" b="1" dirty="0">
                        <a:solidFill>
                          <a:schemeClr val="accent3">
                            <a:lumMod val="40000"/>
                            <a:lumOff val="6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②差押え</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③弁済期</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制限説</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（弁済期先後説）</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①差押え</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自働債権の弁済期が受働債権の弁先よりも先である。</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相殺に合理的な期待がある。</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accent1">
                              <a:lumMod val="20000"/>
                              <a:lumOff val="80000"/>
                            </a:schemeClr>
                          </a:solidFill>
                        </a:rPr>
                        <a:t>②弁済期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③弁済期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accent4">
                              <a:lumMod val="20000"/>
                              <a:lumOff val="80000"/>
                            </a:schemeClr>
                          </a:solidFill>
                        </a:rPr>
                        <a:t>無制限説</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①差押え</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accent4">
                              <a:lumMod val="20000"/>
                              <a:lumOff val="80000"/>
                            </a:schemeClr>
                          </a:solidFill>
                        </a:rPr>
                        <a:t>民法</a:t>
                      </a:r>
                      <a:r>
                        <a:rPr kumimoji="1" lang="en-US" altLang="ja-JP" sz="1800" b="1" dirty="0" smtClean="0">
                          <a:solidFill>
                            <a:schemeClr val="accent4">
                              <a:lumMod val="20000"/>
                              <a:lumOff val="80000"/>
                            </a:schemeClr>
                          </a:solidFill>
                        </a:rPr>
                        <a:t>511</a:t>
                      </a:r>
                      <a:r>
                        <a:rPr kumimoji="1" lang="ja-JP" altLang="en-US" sz="1800" b="1" dirty="0" smtClean="0">
                          <a:solidFill>
                            <a:schemeClr val="accent4">
                              <a:lumMod val="20000"/>
                              <a:lumOff val="80000"/>
                            </a:schemeClr>
                          </a:solidFill>
                        </a:rPr>
                        <a:t>条の反対解釈</a:t>
                      </a:r>
                      <a:r>
                        <a:rPr kumimoji="1" lang="en-US" altLang="ja-JP" sz="1800" b="1" dirty="0" smtClean="0">
                          <a:solidFill>
                            <a:schemeClr val="accent4">
                              <a:lumMod val="20000"/>
                              <a:lumOff val="80000"/>
                            </a:schemeClr>
                          </a:solidFill>
                        </a:rPr>
                        <a:t/>
                      </a:r>
                      <a:br>
                        <a:rPr kumimoji="1" lang="en-US" altLang="ja-JP" sz="1800" b="1" dirty="0" smtClean="0">
                          <a:solidFill>
                            <a:schemeClr val="accent4">
                              <a:lumMod val="20000"/>
                              <a:lumOff val="80000"/>
                            </a:schemeClr>
                          </a:solidFill>
                        </a:rPr>
                      </a:br>
                      <a:r>
                        <a:rPr kumimoji="1" lang="ja-JP" altLang="en-US" sz="1800" b="1" dirty="0" smtClean="0">
                          <a:solidFill>
                            <a:schemeClr val="accent4">
                              <a:lumMod val="20000"/>
                              <a:lumOff val="80000"/>
                            </a:schemeClr>
                          </a:solidFill>
                        </a:rPr>
                        <a:t>（差押えよりも先に自働債権が取得されている。）</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②弁済期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accent4">
                              <a:lumMod val="20000"/>
                              <a:lumOff val="80000"/>
                            </a:schemeClr>
                          </a:solidFill>
                        </a:rPr>
                        <a:t>③弁済期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15</a:t>
            </a:fld>
            <a:endParaRPr kumimoji="1" lang="ja-JP" altLang="en-US"/>
          </a:p>
        </p:txBody>
      </p:sp>
    </p:spTree>
    <p:extLst>
      <p:ext uri="{BB962C8B-B14F-4D97-AF65-F5344CB8AC3E}">
        <p14:creationId xmlns:p14="http://schemas.microsoft.com/office/powerpoint/2010/main" val="35482145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128135669"/>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相殺適状説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tx1"/>
                          </a:solidFill>
                        </a:rPr>
                        <a:t>相殺適状にある。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③差押え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tx1"/>
                          </a:solidFill>
                        </a:rPr>
                        <a:t>相殺適状修正説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accent3">
                              <a:lumMod val="40000"/>
                              <a:lumOff val="60000"/>
                            </a:schemeClr>
                          </a:solidFill>
                        </a:rPr>
                        <a:t>期限の利益の放棄によって差押え前に相殺適状となる。</a:t>
                      </a:r>
                      <a:endParaRPr kumimoji="1" lang="ja-JP" altLang="en-US" sz="1800" b="1" dirty="0">
                        <a:solidFill>
                          <a:schemeClr val="accent3">
                            <a:lumMod val="40000"/>
                            <a:lumOff val="6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②差押え</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③弁済期</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制限説</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（弁済期先後説）</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①差押え</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自働債権の弁済期が受働債権の弁先よりも先である。</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相殺に合理的な期待がある。</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accent1">
                              <a:lumMod val="20000"/>
                              <a:lumOff val="80000"/>
                            </a:schemeClr>
                          </a:solidFill>
                        </a:rPr>
                        <a:t>②弁済期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③弁済期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accent4">
                              <a:lumMod val="20000"/>
                              <a:lumOff val="80000"/>
                            </a:schemeClr>
                          </a:solidFill>
                        </a:rPr>
                        <a:t>無制限説</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①差押え</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accent4">
                              <a:lumMod val="20000"/>
                              <a:lumOff val="80000"/>
                            </a:schemeClr>
                          </a:solidFill>
                        </a:rPr>
                        <a:t>民法</a:t>
                      </a:r>
                      <a:r>
                        <a:rPr kumimoji="1" lang="en-US" altLang="ja-JP" sz="1800" b="1" dirty="0" smtClean="0">
                          <a:solidFill>
                            <a:schemeClr val="accent4">
                              <a:lumMod val="20000"/>
                              <a:lumOff val="80000"/>
                            </a:schemeClr>
                          </a:solidFill>
                        </a:rPr>
                        <a:t>511</a:t>
                      </a:r>
                      <a:r>
                        <a:rPr kumimoji="1" lang="ja-JP" altLang="en-US" sz="1800" b="1" dirty="0" smtClean="0">
                          <a:solidFill>
                            <a:schemeClr val="accent4">
                              <a:lumMod val="20000"/>
                              <a:lumOff val="80000"/>
                            </a:schemeClr>
                          </a:solidFill>
                        </a:rPr>
                        <a:t>条の反対解釈</a:t>
                      </a:r>
                      <a:r>
                        <a:rPr kumimoji="1" lang="en-US" altLang="ja-JP" sz="1800" b="1" dirty="0" smtClean="0">
                          <a:solidFill>
                            <a:schemeClr val="accent4">
                              <a:lumMod val="20000"/>
                              <a:lumOff val="80000"/>
                            </a:schemeClr>
                          </a:solidFill>
                        </a:rPr>
                        <a:t/>
                      </a:r>
                      <a:br>
                        <a:rPr kumimoji="1" lang="en-US" altLang="ja-JP" sz="1800" b="1" dirty="0" smtClean="0">
                          <a:solidFill>
                            <a:schemeClr val="accent4">
                              <a:lumMod val="20000"/>
                              <a:lumOff val="80000"/>
                            </a:schemeClr>
                          </a:solidFill>
                        </a:rPr>
                      </a:br>
                      <a:r>
                        <a:rPr kumimoji="1" lang="ja-JP" altLang="en-US" sz="1800" b="1" dirty="0" smtClean="0">
                          <a:solidFill>
                            <a:schemeClr val="accent4">
                              <a:lumMod val="20000"/>
                              <a:lumOff val="80000"/>
                            </a:schemeClr>
                          </a:solidFill>
                        </a:rPr>
                        <a:t>（差押えよりも先に自働債権が取得されている。）</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②弁済期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accent4">
                              <a:lumMod val="20000"/>
                              <a:lumOff val="80000"/>
                            </a:schemeClr>
                          </a:solidFill>
                        </a:rPr>
                        <a:t>③弁済期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16</a:t>
            </a:fld>
            <a:endParaRPr kumimoji="1" lang="ja-JP" altLang="en-US"/>
          </a:p>
        </p:txBody>
      </p:sp>
    </p:spTree>
    <p:extLst>
      <p:ext uri="{BB962C8B-B14F-4D97-AF65-F5344CB8AC3E}">
        <p14:creationId xmlns:p14="http://schemas.microsoft.com/office/powerpoint/2010/main" val="3561706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3/5</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099590804"/>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相殺適状説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tx1"/>
                          </a:solidFill>
                        </a:rPr>
                        <a:t>相殺適状にある。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③差押え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tx1"/>
                          </a:solidFill>
                        </a:rPr>
                        <a:t>相殺適状修正説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accent3">
                              <a:lumMod val="40000"/>
                              <a:lumOff val="60000"/>
                            </a:schemeClr>
                          </a:solidFill>
                        </a:rPr>
                        <a:t>期限の利益の放棄によって差押え前に相殺適状となる。</a:t>
                      </a:r>
                      <a:endParaRPr kumimoji="1" lang="ja-JP" altLang="en-US" sz="1800" b="1" dirty="0">
                        <a:solidFill>
                          <a:schemeClr val="accent3">
                            <a:lumMod val="40000"/>
                            <a:lumOff val="6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②差押え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accent3">
                              <a:lumMod val="40000"/>
                              <a:lumOff val="60000"/>
                            </a:schemeClr>
                          </a:solidFill>
                        </a:rPr>
                        <a:t>③弁済期</a:t>
                      </a:r>
                      <a:endParaRPr kumimoji="1" lang="ja-JP" altLang="en-US" sz="1800" b="1" dirty="0">
                        <a:solidFill>
                          <a:schemeClr val="accent3">
                            <a:lumMod val="40000"/>
                            <a:lumOff val="6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制限説</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（弁済期先後説）</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①差押え</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自働債権の弁済期が受働債権の弁先よりも先である。</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相殺に合理的な期待がある。</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accent1">
                              <a:lumMod val="20000"/>
                              <a:lumOff val="80000"/>
                            </a:schemeClr>
                          </a:solidFill>
                        </a:rPr>
                        <a:t>②弁済期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③弁済期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accent4">
                              <a:lumMod val="20000"/>
                              <a:lumOff val="80000"/>
                            </a:schemeClr>
                          </a:solidFill>
                        </a:rPr>
                        <a:t>無制限説</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①差押え</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accent4">
                              <a:lumMod val="20000"/>
                              <a:lumOff val="80000"/>
                            </a:schemeClr>
                          </a:solidFill>
                        </a:rPr>
                        <a:t>民法</a:t>
                      </a:r>
                      <a:r>
                        <a:rPr kumimoji="1" lang="en-US" altLang="ja-JP" sz="1800" b="1" dirty="0" smtClean="0">
                          <a:solidFill>
                            <a:schemeClr val="accent4">
                              <a:lumMod val="20000"/>
                              <a:lumOff val="80000"/>
                            </a:schemeClr>
                          </a:solidFill>
                        </a:rPr>
                        <a:t>511</a:t>
                      </a:r>
                      <a:r>
                        <a:rPr kumimoji="1" lang="ja-JP" altLang="en-US" sz="1800" b="1" dirty="0" smtClean="0">
                          <a:solidFill>
                            <a:schemeClr val="accent4">
                              <a:lumMod val="20000"/>
                              <a:lumOff val="80000"/>
                            </a:schemeClr>
                          </a:solidFill>
                        </a:rPr>
                        <a:t>条の反対解釈</a:t>
                      </a:r>
                      <a:r>
                        <a:rPr kumimoji="1" lang="en-US" altLang="ja-JP" sz="1800" b="1" dirty="0" smtClean="0">
                          <a:solidFill>
                            <a:schemeClr val="accent4">
                              <a:lumMod val="20000"/>
                              <a:lumOff val="80000"/>
                            </a:schemeClr>
                          </a:solidFill>
                        </a:rPr>
                        <a:t/>
                      </a:r>
                      <a:br>
                        <a:rPr kumimoji="1" lang="en-US" altLang="ja-JP" sz="1800" b="1" dirty="0" smtClean="0">
                          <a:solidFill>
                            <a:schemeClr val="accent4">
                              <a:lumMod val="20000"/>
                              <a:lumOff val="80000"/>
                            </a:schemeClr>
                          </a:solidFill>
                        </a:rPr>
                      </a:br>
                      <a:r>
                        <a:rPr kumimoji="1" lang="ja-JP" altLang="en-US" sz="1800" b="1" dirty="0" smtClean="0">
                          <a:solidFill>
                            <a:schemeClr val="accent4">
                              <a:lumMod val="20000"/>
                              <a:lumOff val="80000"/>
                            </a:schemeClr>
                          </a:solidFill>
                        </a:rPr>
                        <a:t>（差押えよりも先に自働債権が取得されている。）</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②弁済期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accent4">
                              <a:lumMod val="20000"/>
                              <a:lumOff val="80000"/>
                            </a:schemeClr>
                          </a:solidFill>
                        </a:rPr>
                        <a:t>③弁済期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17</a:t>
            </a:fld>
            <a:endParaRPr kumimoji="1" lang="ja-JP" altLang="en-US"/>
          </a:p>
        </p:txBody>
      </p:sp>
    </p:spTree>
    <p:extLst>
      <p:ext uri="{BB962C8B-B14F-4D97-AF65-F5344CB8AC3E}">
        <p14:creationId xmlns:p14="http://schemas.microsoft.com/office/powerpoint/2010/main" val="11510779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904079483"/>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相殺適状説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tx1"/>
                          </a:solidFill>
                        </a:rPr>
                        <a:t>相殺適状にある。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③差押え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tx1"/>
                          </a:solidFill>
                        </a:rPr>
                        <a:t>相殺適状修正説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accent3">
                              <a:lumMod val="40000"/>
                              <a:lumOff val="60000"/>
                            </a:schemeClr>
                          </a:solidFill>
                        </a:rPr>
                        <a:t>期限の利益の放棄によって差押え前に相殺適状となる。</a:t>
                      </a:r>
                      <a:endParaRPr kumimoji="1" lang="ja-JP" altLang="en-US" sz="1800" b="1" dirty="0">
                        <a:solidFill>
                          <a:schemeClr val="accent3">
                            <a:lumMod val="40000"/>
                            <a:lumOff val="6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②差押え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制限説</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（弁済期先後説）</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①差押え</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自働債権の弁済期が受働債権の弁先よりも先である。</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相殺に合理的な期待がある。</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accent1">
                              <a:lumMod val="20000"/>
                              <a:lumOff val="80000"/>
                            </a:schemeClr>
                          </a:solidFill>
                        </a:rPr>
                        <a:t>②弁済期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③弁済期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accent4">
                              <a:lumMod val="20000"/>
                              <a:lumOff val="80000"/>
                            </a:schemeClr>
                          </a:solidFill>
                        </a:rPr>
                        <a:t>無制限説</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①差押え</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accent4">
                              <a:lumMod val="20000"/>
                              <a:lumOff val="80000"/>
                            </a:schemeClr>
                          </a:solidFill>
                        </a:rPr>
                        <a:t>民法</a:t>
                      </a:r>
                      <a:r>
                        <a:rPr kumimoji="1" lang="en-US" altLang="ja-JP" sz="1800" b="1" dirty="0" smtClean="0">
                          <a:solidFill>
                            <a:schemeClr val="accent4">
                              <a:lumMod val="20000"/>
                              <a:lumOff val="80000"/>
                            </a:schemeClr>
                          </a:solidFill>
                        </a:rPr>
                        <a:t>511</a:t>
                      </a:r>
                      <a:r>
                        <a:rPr kumimoji="1" lang="ja-JP" altLang="en-US" sz="1800" b="1" dirty="0" smtClean="0">
                          <a:solidFill>
                            <a:schemeClr val="accent4">
                              <a:lumMod val="20000"/>
                              <a:lumOff val="80000"/>
                            </a:schemeClr>
                          </a:solidFill>
                        </a:rPr>
                        <a:t>条の反対解釈</a:t>
                      </a:r>
                      <a:r>
                        <a:rPr kumimoji="1" lang="en-US" altLang="ja-JP" sz="1800" b="1" dirty="0" smtClean="0">
                          <a:solidFill>
                            <a:schemeClr val="accent4">
                              <a:lumMod val="20000"/>
                              <a:lumOff val="80000"/>
                            </a:schemeClr>
                          </a:solidFill>
                        </a:rPr>
                        <a:t/>
                      </a:r>
                      <a:br>
                        <a:rPr kumimoji="1" lang="en-US" altLang="ja-JP" sz="1800" b="1" dirty="0" smtClean="0">
                          <a:solidFill>
                            <a:schemeClr val="accent4">
                              <a:lumMod val="20000"/>
                              <a:lumOff val="80000"/>
                            </a:schemeClr>
                          </a:solidFill>
                        </a:rPr>
                      </a:br>
                      <a:r>
                        <a:rPr kumimoji="1" lang="ja-JP" altLang="en-US" sz="1800" b="1" dirty="0" smtClean="0">
                          <a:solidFill>
                            <a:schemeClr val="accent4">
                              <a:lumMod val="20000"/>
                              <a:lumOff val="80000"/>
                            </a:schemeClr>
                          </a:solidFill>
                        </a:rPr>
                        <a:t>（差押えよりも先に自働債権が取得されている。）</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②弁済期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accent4">
                              <a:lumMod val="20000"/>
                              <a:lumOff val="80000"/>
                            </a:schemeClr>
                          </a:solidFill>
                        </a:rPr>
                        <a:t>③弁済期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18</a:t>
            </a:fld>
            <a:endParaRPr kumimoji="1" lang="ja-JP" altLang="en-US"/>
          </a:p>
        </p:txBody>
      </p:sp>
    </p:spTree>
    <p:extLst>
      <p:ext uri="{BB962C8B-B14F-4D97-AF65-F5344CB8AC3E}">
        <p14:creationId xmlns:p14="http://schemas.microsoft.com/office/powerpoint/2010/main" val="3011667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678244058"/>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相殺適状説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tx1"/>
                          </a:solidFill>
                        </a:rPr>
                        <a:t>相殺適状にある。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③差押え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tx1"/>
                          </a:solidFill>
                        </a:rPr>
                        <a:t>相殺適状修正説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期限の利益の放棄によって差押え前に相殺適状となる。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②差押え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制限説</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（弁済期先後説）</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①差押え</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自働債権の弁済期が受働債権の弁先よりも先である。</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相殺に合理的な期待がある。</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accent1">
                              <a:lumMod val="20000"/>
                              <a:lumOff val="80000"/>
                            </a:schemeClr>
                          </a:solidFill>
                        </a:rPr>
                        <a:t>②弁済期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③弁済期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accent4">
                              <a:lumMod val="20000"/>
                              <a:lumOff val="80000"/>
                            </a:schemeClr>
                          </a:solidFill>
                        </a:rPr>
                        <a:t>無制限説</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①差押え</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accent4">
                              <a:lumMod val="20000"/>
                              <a:lumOff val="80000"/>
                            </a:schemeClr>
                          </a:solidFill>
                        </a:rPr>
                        <a:t>民法</a:t>
                      </a:r>
                      <a:r>
                        <a:rPr kumimoji="1" lang="en-US" altLang="ja-JP" sz="1800" b="1" dirty="0" smtClean="0">
                          <a:solidFill>
                            <a:schemeClr val="accent4">
                              <a:lumMod val="20000"/>
                              <a:lumOff val="80000"/>
                            </a:schemeClr>
                          </a:solidFill>
                        </a:rPr>
                        <a:t>511</a:t>
                      </a:r>
                      <a:r>
                        <a:rPr kumimoji="1" lang="ja-JP" altLang="en-US" sz="1800" b="1" dirty="0" smtClean="0">
                          <a:solidFill>
                            <a:schemeClr val="accent4">
                              <a:lumMod val="20000"/>
                              <a:lumOff val="80000"/>
                            </a:schemeClr>
                          </a:solidFill>
                        </a:rPr>
                        <a:t>条の反対解釈</a:t>
                      </a:r>
                      <a:r>
                        <a:rPr kumimoji="1" lang="en-US" altLang="ja-JP" sz="1800" b="1" dirty="0" smtClean="0">
                          <a:solidFill>
                            <a:schemeClr val="accent4">
                              <a:lumMod val="20000"/>
                              <a:lumOff val="80000"/>
                            </a:schemeClr>
                          </a:solidFill>
                        </a:rPr>
                        <a:t/>
                      </a:r>
                      <a:br>
                        <a:rPr kumimoji="1" lang="en-US" altLang="ja-JP" sz="1800" b="1" dirty="0" smtClean="0">
                          <a:solidFill>
                            <a:schemeClr val="accent4">
                              <a:lumMod val="20000"/>
                              <a:lumOff val="80000"/>
                            </a:schemeClr>
                          </a:solidFill>
                        </a:rPr>
                      </a:br>
                      <a:r>
                        <a:rPr kumimoji="1" lang="ja-JP" altLang="en-US" sz="1800" b="1" dirty="0" smtClean="0">
                          <a:solidFill>
                            <a:schemeClr val="accent4">
                              <a:lumMod val="20000"/>
                              <a:lumOff val="80000"/>
                            </a:schemeClr>
                          </a:solidFill>
                        </a:rPr>
                        <a:t>（差押えよりも先に自働債権が取得されている。）</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②弁済期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accent4">
                              <a:lumMod val="20000"/>
                              <a:lumOff val="80000"/>
                            </a:schemeClr>
                          </a:solidFill>
                        </a:rPr>
                        <a:t>③弁済期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19</a:t>
            </a:fld>
            <a:endParaRPr kumimoji="1" lang="ja-JP" altLang="en-US"/>
          </a:p>
        </p:txBody>
      </p:sp>
    </p:spTree>
    <p:extLst>
      <p:ext uri="{BB962C8B-B14F-4D97-AF65-F5344CB8AC3E}">
        <p14:creationId xmlns:p14="http://schemas.microsoft.com/office/powerpoint/2010/main" val="2350787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相殺の意義</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2</a:t>
            </a:fld>
            <a:endParaRPr kumimoji="1" lang="ja-JP" altLang="en-US" dirty="0"/>
          </a:p>
        </p:txBody>
      </p:sp>
      <p:sp>
        <p:nvSpPr>
          <p:cNvPr id="7" name="コンテンツ プレースホルダー 6"/>
          <p:cNvSpPr>
            <a:spLocks noGrp="1"/>
          </p:cNvSpPr>
          <p:nvPr>
            <p:ph idx="1"/>
          </p:nvPr>
        </p:nvSpPr>
        <p:spPr/>
        <p:txBody>
          <a:bodyPr>
            <a:normAutofit/>
          </a:bodyPr>
          <a:lstStyle/>
          <a:p>
            <a:r>
              <a:rPr lang="ja-JP" altLang="en-US" sz="2400" dirty="0" smtClean="0"/>
              <a:t>定義</a:t>
            </a:r>
            <a:endParaRPr lang="en-US" altLang="ja-JP" sz="2400" dirty="0" smtClean="0"/>
          </a:p>
          <a:p>
            <a:pPr lvl="1"/>
            <a:r>
              <a:rPr lang="ja-JP" altLang="en-US" sz="2000" dirty="0" smtClean="0"/>
              <a:t>相殺</a:t>
            </a:r>
            <a:r>
              <a:rPr lang="ja-JP" altLang="en-US" sz="2000" dirty="0"/>
              <a:t>とは</a:t>
            </a:r>
            <a:r>
              <a:rPr lang="ja-JP" altLang="en-US" sz="2000" dirty="0" smtClean="0"/>
              <a:t>，当事者が</a:t>
            </a:r>
            <a:r>
              <a:rPr lang="ja-JP" altLang="en-US" sz="2000" dirty="0"/>
              <a:t>互いに相手に対して同種の債権をもっている場合に，一方から相手方に対する意思表示によってその債務を対当額で消滅させることを</a:t>
            </a:r>
            <a:r>
              <a:rPr lang="ja-JP" altLang="en-US" sz="2000" dirty="0" smtClean="0"/>
              <a:t>いう</a:t>
            </a:r>
            <a:r>
              <a:rPr lang="ja-JP" altLang="en-US" sz="2000" dirty="0"/>
              <a:t>。</a:t>
            </a:r>
            <a:endParaRPr kumimoji="1" lang="en-US" altLang="ja-JP" sz="2000" dirty="0" smtClean="0"/>
          </a:p>
          <a:p>
            <a:r>
              <a:rPr lang="ja-JP" altLang="en-US" sz="2400" b="1" dirty="0" smtClean="0"/>
              <a:t>第</a:t>
            </a:r>
            <a:r>
              <a:rPr lang="en-US" altLang="ja-JP" sz="2400" b="1" dirty="0" smtClean="0"/>
              <a:t>505</a:t>
            </a:r>
            <a:r>
              <a:rPr lang="ja-JP" altLang="en-US" sz="2400" b="1" dirty="0"/>
              <a:t>条</a:t>
            </a:r>
            <a:r>
              <a:rPr lang="ja-JP" altLang="en-US" sz="2400" dirty="0"/>
              <a:t>（相殺の要件等</a:t>
            </a:r>
            <a:r>
              <a:rPr lang="ja-JP" altLang="en-US" sz="2400" dirty="0" smtClean="0"/>
              <a:t>）</a:t>
            </a:r>
            <a:endParaRPr lang="en-US" altLang="ja-JP" sz="2400" dirty="0" smtClean="0"/>
          </a:p>
          <a:p>
            <a:pPr lvl="1"/>
            <a:r>
              <a:rPr lang="ja-JP" altLang="en-US" sz="2000" dirty="0" smtClean="0"/>
              <a:t>①二人</a:t>
            </a:r>
            <a:r>
              <a:rPr lang="ja-JP" altLang="en-US" sz="2000" dirty="0"/>
              <a:t>が互いに同種の目的を有する債務を負担する場合において，双方の債務が弁済期にあるときは，各債務者は，その</a:t>
            </a:r>
            <a:r>
              <a:rPr lang="ja-JP" altLang="en-US" sz="2000" b="1" dirty="0"/>
              <a:t>対当額</a:t>
            </a:r>
            <a:r>
              <a:rPr lang="ja-JP" altLang="en-US" sz="2000" dirty="0"/>
              <a:t>について相殺によってその債務を免れることができる。ただし，債務の性質がこれを許さないときは，この限りでない</a:t>
            </a:r>
            <a:r>
              <a:rPr lang="ja-JP" altLang="en-US" sz="2000" dirty="0" smtClean="0"/>
              <a:t>。</a:t>
            </a:r>
            <a:endParaRPr lang="en-US" altLang="ja-JP" sz="2000" dirty="0" smtClean="0"/>
          </a:p>
          <a:p>
            <a:pPr lvl="1"/>
            <a:r>
              <a:rPr lang="ja-JP" altLang="en-US" sz="2000" dirty="0" smtClean="0"/>
              <a:t>②</a:t>
            </a:r>
            <a:r>
              <a:rPr lang="ja-JP" altLang="en-US" sz="2000" dirty="0"/>
              <a:t>前項の規定は，当事者が反対の意思を表示した場合には，適用しない。ただし，その意思表示は，善意の第三者に対抗することができない。</a:t>
            </a:r>
            <a:endParaRPr kumimoji="1" lang="ja-JP" altLang="en-US" sz="2000" dirty="0"/>
          </a:p>
        </p:txBody>
      </p:sp>
    </p:spTree>
    <p:extLst>
      <p:ext uri="{BB962C8B-B14F-4D97-AF65-F5344CB8AC3E}">
        <p14:creationId xmlns:p14="http://schemas.microsoft.com/office/powerpoint/2010/main" val="3613170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up)">
                                      <p:cBhvr>
                                        <p:cTn id="7" dur="1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wipe(up)">
                                      <p:cBhvr>
                                        <p:cTn id="12" dur="2000"/>
                                        <p:tgtEl>
                                          <p:spTgt spid="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wipe(up)">
                                      <p:cBhvr>
                                        <p:cTn id="17" dur="1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713375921"/>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相殺適状説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tx1"/>
                          </a:solidFill>
                        </a:rPr>
                        <a:t>相殺適状にある。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③差押え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tx1"/>
                          </a:solidFill>
                        </a:rPr>
                        <a:t>相殺適状修正説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期限の利益の放棄によって差押え前に相殺適状となる。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②差押え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tx1"/>
                          </a:solidFill>
                        </a:rPr>
                        <a:t>制限説</a:t>
                      </a:r>
                      <a:endParaRPr kumimoji="1" lang="en-US" altLang="ja-JP" sz="1800" b="1" dirty="0" smtClean="0">
                        <a:solidFill>
                          <a:schemeClr val="tx1"/>
                        </a:solidFill>
                      </a:endParaRPr>
                    </a:p>
                    <a:p>
                      <a:r>
                        <a:rPr kumimoji="1" lang="ja-JP" altLang="en-US" sz="1800" b="1" dirty="0" smtClean="0">
                          <a:solidFill>
                            <a:schemeClr val="tx1"/>
                          </a:solidFill>
                        </a:rPr>
                        <a:t>（弁済期先後説）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tx1"/>
                          </a:solidFill>
                        </a:rPr>
                        <a:t>①差押え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自働債権の弁済期が受働債権の弁先よりも先である。</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相殺に合理的な期待がある。</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accent1">
                              <a:lumMod val="20000"/>
                              <a:lumOff val="80000"/>
                            </a:schemeClr>
                          </a:solidFill>
                        </a:rPr>
                        <a:t>②弁済期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③弁済期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accent4">
                              <a:lumMod val="20000"/>
                              <a:lumOff val="80000"/>
                            </a:schemeClr>
                          </a:solidFill>
                        </a:rPr>
                        <a:t>無制限説</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①差押え</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accent4">
                              <a:lumMod val="20000"/>
                              <a:lumOff val="80000"/>
                            </a:schemeClr>
                          </a:solidFill>
                        </a:rPr>
                        <a:t>民法</a:t>
                      </a:r>
                      <a:r>
                        <a:rPr kumimoji="1" lang="en-US" altLang="ja-JP" sz="1800" b="1" dirty="0" smtClean="0">
                          <a:solidFill>
                            <a:schemeClr val="accent4">
                              <a:lumMod val="20000"/>
                              <a:lumOff val="80000"/>
                            </a:schemeClr>
                          </a:solidFill>
                        </a:rPr>
                        <a:t>511</a:t>
                      </a:r>
                      <a:r>
                        <a:rPr kumimoji="1" lang="ja-JP" altLang="en-US" sz="1800" b="1" dirty="0" smtClean="0">
                          <a:solidFill>
                            <a:schemeClr val="accent4">
                              <a:lumMod val="20000"/>
                              <a:lumOff val="80000"/>
                            </a:schemeClr>
                          </a:solidFill>
                        </a:rPr>
                        <a:t>条の反対解釈</a:t>
                      </a:r>
                      <a:r>
                        <a:rPr kumimoji="1" lang="en-US" altLang="ja-JP" sz="1800" b="1" dirty="0" smtClean="0">
                          <a:solidFill>
                            <a:schemeClr val="accent4">
                              <a:lumMod val="20000"/>
                              <a:lumOff val="80000"/>
                            </a:schemeClr>
                          </a:solidFill>
                        </a:rPr>
                        <a:t/>
                      </a:r>
                      <a:br>
                        <a:rPr kumimoji="1" lang="en-US" altLang="ja-JP" sz="1800" b="1" dirty="0" smtClean="0">
                          <a:solidFill>
                            <a:schemeClr val="accent4">
                              <a:lumMod val="20000"/>
                              <a:lumOff val="80000"/>
                            </a:schemeClr>
                          </a:solidFill>
                        </a:rPr>
                      </a:br>
                      <a:r>
                        <a:rPr kumimoji="1" lang="ja-JP" altLang="en-US" sz="1800" b="1" dirty="0" smtClean="0">
                          <a:solidFill>
                            <a:schemeClr val="accent4">
                              <a:lumMod val="20000"/>
                              <a:lumOff val="80000"/>
                            </a:schemeClr>
                          </a:solidFill>
                        </a:rPr>
                        <a:t>（差押えよりも先に自働債権が取得されている。）</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②弁済期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accent4">
                              <a:lumMod val="20000"/>
                              <a:lumOff val="80000"/>
                            </a:schemeClr>
                          </a:solidFill>
                        </a:rPr>
                        <a:t>③弁済期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20</a:t>
            </a:fld>
            <a:endParaRPr kumimoji="1" lang="ja-JP" altLang="en-US"/>
          </a:p>
        </p:txBody>
      </p:sp>
    </p:spTree>
    <p:extLst>
      <p:ext uri="{BB962C8B-B14F-4D97-AF65-F5344CB8AC3E}">
        <p14:creationId xmlns:p14="http://schemas.microsoft.com/office/powerpoint/2010/main" val="4554002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251234653"/>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相殺適状説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tx1"/>
                          </a:solidFill>
                        </a:rPr>
                        <a:t>相殺適状にある。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③差押え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tx1"/>
                          </a:solidFill>
                        </a:rPr>
                        <a:t>相殺適状修正説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期限の利益の放棄によって差押え前に相殺適状となる。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②差押え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tx1"/>
                          </a:solidFill>
                        </a:rPr>
                        <a:t>制限説</a:t>
                      </a:r>
                      <a:endParaRPr kumimoji="1" lang="en-US" altLang="ja-JP" sz="1800" b="1" dirty="0" smtClean="0">
                        <a:solidFill>
                          <a:schemeClr val="tx1"/>
                        </a:solidFill>
                      </a:endParaRPr>
                    </a:p>
                    <a:p>
                      <a:r>
                        <a:rPr kumimoji="1" lang="ja-JP" altLang="en-US" sz="1800" b="1" dirty="0" smtClean="0">
                          <a:solidFill>
                            <a:schemeClr val="tx1"/>
                          </a:solidFill>
                        </a:rPr>
                        <a:t>（弁済期先後説）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tx1"/>
                          </a:solidFill>
                        </a:rPr>
                        <a:t>①差押え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自働債権の弁済期が受働債権の弁先よりも先である。</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相殺に合理的な期待がある。</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accent1">
                              <a:lumMod val="20000"/>
                              <a:lumOff val="80000"/>
                            </a:schemeClr>
                          </a:solidFill>
                        </a:rPr>
                        <a:t>③弁済期</a:t>
                      </a:r>
                      <a:endParaRPr kumimoji="1" lang="ja-JP" altLang="en-US" sz="1800" b="1" dirty="0">
                        <a:solidFill>
                          <a:schemeClr val="accent1">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accent4">
                              <a:lumMod val="20000"/>
                              <a:lumOff val="80000"/>
                            </a:schemeClr>
                          </a:solidFill>
                        </a:rPr>
                        <a:t>無制限説</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①差押え</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accent4">
                              <a:lumMod val="20000"/>
                              <a:lumOff val="80000"/>
                            </a:schemeClr>
                          </a:solidFill>
                        </a:rPr>
                        <a:t>民法</a:t>
                      </a:r>
                      <a:r>
                        <a:rPr kumimoji="1" lang="en-US" altLang="ja-JP" sz="1800" b="1" dirty="0" smtClean="0">
                          <a:solidFill>
                            <a:schemeClr val="accent4">
                              <a:lumMod val="20000"/>
                              <a:lumOff val="80000"/>
                            </a:schemeClr>
                          </a:solidFill>
                        </a:rPr>
                        <a:t>511</a:t>
                      </a:r>
                      <a:r>
                        <a:rPr kumimoji="1" lang="ja-JP" altLang="en-US" sz="1800" b="1" dirty="0" smtClean="0">
                          <a:solidFill>
                            <a:schemeClr val="accent4">
                              <a:lumMod val="20000"/>
                              <a:lumOff val="80000"/>
                            </a:schemeClr>
                          </a:solidFill>
                        </a:rPr>
                        <a:t>条の反対解釈</a:t>
                      </a:r>
                      <a:r>
                        <a:rPr kumimoji="1" lang="en-US" altLang="ja-JP" sz="1800" b="1" dirty="0" smtClean="0">
                          <a:solidFill>
                            <a:schemeClr val="accent4">
                              <a:lumMod val="20000"/>
                              <a:lumOff val="80000"/>
                            </a:schemeClr>
                          </a:solidFill>
                        </a:rPr>
                        <a:t/>
                      </a:r>
                      <a:br>
                        <a:rPr kumimoji="1" lang="en-US" altLang="ja-JP" sz="1800" b="1" dirty="0" smtClean="0">
                          <a:solidFill>
                            <a:schemeClr val="accent4">
                              <a:lumMod val="20000"/>
                              <a:lumOff val="80000"/>
                            </a:schemeClr>
                          </a:solidFill>
                        </a:rPr>
                      </a:br>
                      <a:r>
                        <a:rPr kumimoji="1" lang="ja-JP" altLang="en-US" sz="1800" b="1" dirty="0" smtClean="0">
                          <a:solidFill>
                            <a:schemeClr val="accent4">
                              <a:lumMod val="20000"/>
                              <a:lumOff val="80000"/>
                            </a:schemeClr>
                          </a:solidFill>
                        </a:rPr>
                        <a:t>（差押えよりも先に自働債権が取得されている。）</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②弁済期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accent4">
                              <a:lumMod val="20000"/>
                              <a:lumOff val="80000"/>
                            </a:schemeClr>
                          </a:solidFill>
                        </a:rPr>
                        <a:t>③弁済期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21</a:t>
            </a:fld>
            <a:endParaRPr kumimoji="1" lang="ja-JP" altLang="en-US"/>
          </a:p>
        </p:txBody>
      </p:sp>
    </p:spTree>
    <p:extLst>
      <p:ext uri="{BB962C8B-B14F-4D97-AF65-F5344CB8AC3E}">
        <p14:creationId xmlns:p14="http://schemas.microsoft.com/office/powerpoint/2010/main" val="10577218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232111258"/>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相殺適状説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tx1"/>
                          </a:solidFill>
                        </a:rPr>
                        <a:t>相殺適状にある。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③差押え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tx1"/>
                          </a:solidFill>
                        </a:rPr>
                        <a:t>相殺適状修正説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期限の利益の放棄によって差押え前に相殺適状となる。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②差押え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tx1"/>
                          </a:solidFill>
                        </a:rPr>
                        <a:t>制限説</a:t>
                      </a:r>
                      <a:endParaRPr kumimoji="1" lang="en-US" altLang="ja-JP" sz="1800" b="1" dirty="0" smtClean="0">
                        <a:solidFill>
                          <a:schemeClr val="tx1"/>
                        </a:solidFill>
                      </a:endParaRPr>
                    </a:p>
                    <a:p>
                      <a:r>
                        <a:rPr kumimoji="1" lang="ja-JP" altLang="en-US" sz="1800" b="1" dirty="0" smtClean="0">
                          <a:solidFill>
                            <a:schemeClr val="tx1"/>
                          </a:solidFill>
                        </a:rPr>
                        <a:t>（弁済期先後説）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tx1"/>
                          </a:solidFill>
                        </a:rPr>
                        <a:t>①差押え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accent1">
                              <a:lumMod val="20000"/>
                              <a:lumOff val="80000"/>
                            </a:schemeClr>
                          </a:solidFill>
                        </a:rPr>
                        <a:t>自働債権の弁済期が受働債権の弁先よりも先である。</a:t>
                      </a:r>
                      <a:endParaRPr kumimoji="1" lang="en-US" altLang="ja-JP" sz="1800" b="1" dirty="0" smtClean="0">
                        <a:solidFill>
                          <a:schemeClr val="accent1">
                            <a:lumMod val="20000"/>
                            <a:lumOff val="80000"/>
                          </a:schemeClr>
                        </a:solidFill>
                      </a:endParaRPr>
                    </a:p>
                    <a:p>
                      <a:r>
                        <a:rPr kumimoji="1" lang="ja-JP" altLang="en-US" sz="1800" b="1" dirty="0" smtClean="0">
                          <a:solidFill>
                            <a:schemeClr val="accent1">
                              <a:lumMod val="20000"/>
                              <a:lumOff val="80000"/>
                            </a:schemeClr>
                          </a:solidFill>
                        </a:rPr>
                        <a:t>相殺に合理的な期待がある。</a:t>
                      </a:r>
                      <a:endParaRPr kumimoji="1" lang="ja-JP" altLang="en-US" sz="1800" b="1" dirty="0">
                        <a:solidFill>
                          <a:schemeClr val="accent1">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accent4">
                              <a:lumMod val="20000"/>
                              <a:lumOff val="80000"/>
                            </a:schemeClr>
                          </a:solidFill>
                        </a:rPr>
                        <a:t>無制限説</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①差押え</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accent4">
                              <a:lumMod val="20000"/>
                              <a:lumOff val="80000"/>
                            </a:schemeClr>
                          </a:solidFill>
                        </a:rPr>
                        <a:t>民法</a:t>
                      </a:r>
                      <a:r>
                        <a:rPr kumimoji="1" lang="en-US" altLang="ja-JP" sz="1800" b="1" dirty="0" smtClean="0">
                          <a:solidFill>
                            <a:schemeClr val="accent4">
                              <a:lumMod val="20000"/>
                              <a:lumOff val="80000"/>
                            </a:schemeClr>
                          </a:solidFill>
                        </a:rPr>
                        <a:t>511</a:t>
                      </a:r>
                      <a:r>
                        <a:rPr kumimoji="1" lang="ja-JP" altLang="en-US" sz="1800" b="1" dirty="0" smtClean="0">
                          <a:solidFill>
                            <a:schemeClr val="accent4">
                              <a:lumMod val="20000"/>
                              <a:lumOff val="80000"/>
                            </a:schemeClr>
                          </a:solidFill>
                        </a:rPr>
                        <a:t>条の反対解釈</a:t>
                      </a:r>
                      <a:r>
                        <a:rPr kumimoji="1" lang="en-US" altLang="ja-JP" sz="1800" b="1" dirty="0" smtClean="0">
                          <a:solidFill>
                            <a:schemeClr val="accent4">
                              <a:lumMod val="20000"/>
                              <a:lumOff val="80000"/>
                            </a:schemeClr>
                          </a:solidFill>
                        </a:rPr>
                        <a:t/>
                      </a:r>
                      <a:br>
                        <a:rPr kumimoji="1" lang="en-US" altLang="ja-JP" sz="1800" b="1" dirty="0" smtClean="0">
                          <a:solidFill>
                            <a:schemeClr val="accent4">
                              <a:lumMod val="20000"/>
                              <a:lumOff val="80000"/>
                            </a:schemeClr>
                          </a:solidFill>
                        </a:rPr>
                      </a:br>
                      <a:r>
                        <a:rPr kumimoji="1" lang="ja-JP" altLang="en-US" sz="1800" b="1" dirty="0" smtClean="0">
                          <a:solidFill>
                            <a:schemeClr val="accent4">
                              <a:lumMod val="20000"/>
                              <a:lumOff val="80000"/>
                            </a:schemeClr>
                          </a:solidFill>
                        </a:rPr>
                        <a:t>（差押えよりも先に自働債権が取得されている。）</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②弁済期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accent4">
                              <a:lumMod val="20000"/>
                              <a:lumOff val="80000"/>
                            </a:schemeClr>
                          </a:solidFill>
                        </a:rPr>
                        <a:t>③弁済期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22</a:t>
            </a:fld>
            <a:endParaRPr kumimoji="1" lang="ja-JP" altLang="en-US"/>
          </a:p>
        </p:txBody>
      </p:sp>
    </p:spTree>
    <p:extLst>
      <p:ext uri="{BB962C8B-B14F-4D97-AF65-F5344CB8AC3E}">
        <p14:creationId xmlns:p14="http://schemas.microsoft.com/office/powerpoint/2010/main" val="1443627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087307790"/>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相殺適状説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tx1"/>
                          </a:solidFill>
                        </a:rPr>
                        <a:t>相殺適状にある。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③差押え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tx1"/>
                          </a:solidFill>
                        </a:rPr>
                        <a:t>相殺適状修正説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期限の利益の放棄によって差押え前に相殺適状となる。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②差押え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tx1"/>
                          </a:solidFill>
                        </a:rPr>
                        <a:t>制限説</a:t>
                      </a:r>
                      <a:endParaRPr kumimoji="1" lang="en-US" altLang="ja-JP" sz="1800" b="1" dirty="0" smtClean="0">
                        <a:solidFill>
                          <a:schemeClr val="tx1"/>
                        </a:solidFill>
                      </a:endParaRPr>
                    </a:p>
                    <a:p>
                      <a:r>
                        <a:rPr kumimoji="1" lang="ja-JP" altLang="en-US" sz="1800" b="1" dirty="0" smtClean="0">
                          <a:solidFill>
                            <a:schemeClr val="tx1"/>
                          </a:solidFill>
                        </a:rPr>
                        <a:t>（弁済期先後説）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tx1"/>
                          </a:solidFill>
                        </a:rPr>
                        <a:t>①差押え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tx1"/>
                          </a:solidFill>
                        </a:rPr>
                        <a:t>自働債権の弁済期が受働債権の弁先よりも先である。</a:t>
                      </a:r>
                      <a:endParaRPr kumimoji="1" lang="en-US" altLang="ja-JP" sz="1800" b="1" dirty="0" smtClean="0">
                        <a:solidFill>
                          <a:schemeClr val="tx1"/>
                        </a:solidFill>
                      </a:endParaRPr>
                    </a:p>
                    <a:p>
                      <a:r>
                        <a:rPr kumimoji="1" lang="ja-JP" altLang="en-US" sz="1800" b="1" dirty="0" smtClean="0">
                          <a:solidFill>
                            <a:schemeClr val="tx1"/>
                          </a:solidFill>
                        </a:rPr>
                        <a:t>相殺に合理的な期待がある。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accent4">
                              <a:lumMod val="20000"/>
                              <a:lumOff val="80000"/>
                            </a:schemeClr>
                          </a:solidFill>
                        </a:rPr>
                        <a:t>無制限説</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①差押え</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accent4">
                              <a:lumMod val="20000"/>
                              <a:lumOff val="80000"/>
                            </a:schemeClr>
                          </a:solidFill>
                        </a:rPr>
                        <a:t>民法</a:t>
                      </a:r>
                      <a:r>
                        <a:rPr kumimoji="1" lang="en-US" altLang="ja-JP" sz="1800" b="1" dirty="0" smtClean="0">
                          <a:solidFill>
                            <a:schemeClr val="accent4">
                              <a:lumMod val="20000"/>
                              <a:lumOff val="80000"/>
                            </a:schemeClr>
                          </a:solidFill>
                        </a:rPr>
                        <a:t>511</a:t>
                      </a:r>
                      <a:r>
                        <a:rPr kumimoji="1" lang="ja-JP" altLang="en-US" sz="1800" b="1" dirty="0" smtClean="0">
                          <a:solidFill>
                            <a:schemeClr val="accent4">
                              <a:lumMod val="20000"/>
                              <a:lumOff val="80000"/>
                            </a:schemeClr>
                          </a:solidFill>
                        </a:rPr>
                        <a:t>条の反対解釈</a:t>
                      </a:r>
                      <a:r>
                        <a:rPr kumimoji="1" lang="en-US" altLang="ja-JP" sz="1800" b="1" dirty="0" smtClean="0">
                          <a:solidFill>
                            <a:schemeClr val="accent4">
                              <a:lumMod val="20000"/>
                              <a:lumOff val="80000"/>
                            </a:schemeClr>
                          </a:solidFill>
                        </a:rPr>
                        <a:t/>
                      </a:r>
                      <a:br>
                        <a:rPr kumimoji="1" lang="en-US" altLang="ja-JP" sz="1800" b="1" dirty="0" smtClean="0">
                          <a:solidFill>
                            <a:schemeClr val="accent4">
                              <a:lumMod val="20000"/>
                              <a:lumOff val="80000"/>
                            </a:schemeClr>
                          </a:solidFill>
                        </a:rPr>
                      </a:br>
                      <a:r>
                        <a:rPr kumimoji="1" lang="ja-JP" altLang="en-US" sz="1800" b="1" dirty="0" smtClean="0">
                          <a:solidFill>
                            <a:schemeClr val="accent4">
                              <a:lumMod val="20000"/>
                              <a:lumOff val="80000"/>
                            </a:schemeClr>
                          </a:solidFill>
                        </a:rPr>
                        <a:t>（差押えよりも先に自働債権が取得されている。）</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②弁済期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accent4">
                              <a:lumMod val="20000"/>
                              <a:lumOff val="80000"/>
                            </a:schemeClr>
                          </a:solidFill>
                        </a:rPr>
                        <a:t>③弁済期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23</a:t>
            </a:fld>
            <a:endParaRPr kumimoji="1" lang="ja-JP" altLang="en-US"/>
          </a:p>
        </p:txBody>
      </p:sp>
    </p:spTree>
    <p:extLst>
      <p:ext uri="{BB962C8B-B14F-4D97-AF65-F5344CB8AC3E}">
        <p14:creationId xmlns:p14="http://schemas.microsoft.com/office/powerpoint/2010/main" val="1441108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011600495"/>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相殺適状説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tx1"/>
                          </a:solidFill>
                        </a:rPr>
                        <a:t>相殺適状にある。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③差押え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tx1"/>
                          </a:solidFill>
                        </a:rPr>
                        <a:t>相殺適状修正説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期限の利益の放棄によって差押え前に相殺適状となる。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②差押え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tx1"/>
                          </a:solidFill>
                        </a:rPr>
                        <a:t>制限説</a:t>
                      </a:r>
                      <a:endParaRPr kumimoji="1" lang="en-US" altLang="ja-JP" sz="1800" b="1" dirty="0" smtClean="0">
                        <a:solidFill>
                          <a:schemeClr val="tx1"/>
                        </a:solidFill>
                      </a:endParaRPr>
                    </a:p>
                    <a:p>
                      <a:r>
                        <a:rPr kumimoji="1" lang="ja-JP" altLang="en-US" sz="1800" b="1" dirty="0" smtClean="0">
                          <a:solidFill>
                            <a:schemeClr val="tx1"/>
                          </a:solidFill>
                        </a:rPr>
                        <a:t>（弁済期先後説）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tx1"/>
                          </a:solidFill>
                        </a:rPr>
                        <a:t>①差押え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tx1"/>
                          </a:solidFill>
                        </a:rPr>
                        <a:t>自働債権の弁済期が受働債権の弁先よりも先である。</a:t>
                      </a:r>
                      <a:endParaRPr kumimoji="1" lang="en-US" altLang="ja-JP" sz="1800" b="1" dirty="0" smtClean="0">
                        <a:solidFill>
                          <a:schemeClr val="tx1"/>
                        </a:solidFill>
                      </a:endParaRPr>
                    </a:p>
                    <a:p>
                      <a:r>
                        <a:rPr kumimoji="1" lang="ja-JP" altLang="en-US" sz="1800" b="1" dirty="0" smtClean="0">
                          <a:solidFill>
                            <a:schemeClr val="tx1"/>
                          </a:solidFill>
                        </a:rPr>
                        <a:t>相殺に合理的な期待がある。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tx1"/>
                          </a:solidFill>
                        </a:rPr>
                        <a:t>無制限説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tx1"/>
                          </a:solidFill>
                        </a:rPr>
                        <a:t>①差押え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accent4">
                              <a:lumMod val="20000"/>
                              <a:lumOff val="80000"/>
                            </a:schemeClr>
                          </a:solidFill>
                        </a:rPr>
                        <a:t>民法</a:t>
                      </a:r>
                      <a:r>
                        <a:rPr kumimoji="1" lang="en-US" altLang="ja-JP" sz="1800" b="1" dirty="0" smtClean="0">
                          <a:solidFill>
                            <a:schemeClr val="accent4">
                              <a:lumMod val="20000"/>
                              <a:lumOff val="80000"/>
                            </a:schemeClr>
                          </a:solidFill>
                        </a:rPr>
                        <a:t>511</a:t>
                      </a:r>
                      <a:r>
                        <a:rPr kumimoji="1" lang="ja-JP" altLang="en-US" sz="1800" b="1" dirty="0" smtClean="0">
                          <a:solidFill>
                            <a:schemeClr val="accent4">
                              <a:lumMod val="20000"/>
                              <a:lumOff val="80000"/>
                            </a:schemeClr>
                          </a:solidFill>
                        </a:rPr>
                        <a:t>条の反対解釈</a:t>
                      </a:r>
                      <a:r>
                        <a:rPr kumimoji="1" lang="en-US" altLang="ja-JP" sz="1800" b="1" dirty="0" smtClean="0">
                          <a:solidFill>
                            <a:schemeClr val="accent4">
                              <a:lumMod val="20000"/>
                              <a:lumOff val="80000"/>
                            </a:schemeClr>
                          </a:solidFill>
                        </a:rPr>
                        <a:t/>
                      </a:r>
                      <a:br>
                        <a:rPr kumimoji="1" lang="en-US" altLang="ja-JP" sz="1800" b="1" dirty="0" smtClean="0">
                          <a:solidFill>
                            <a:schemeClr val="accent4">
                              <a:lumMod val="20000"/>
                              <a:lumOff val="80000"/>
                            </a:schemeClr>
                          </a:solidFill>
                        </a:rPr>
                      </a:br>
                      <a:r>
                        <a:rPr kumimoji="1" lang="ja-JP" altLang="en-US" sz="1800" b="1" dirty="0" smtClean="0">
                          <a:solidFill>
                            <a:schemeClr val="accent4">
                              <a:lumMod val="20000"/>
                              <a:lumOff val="80000"/>
                            </a:schemeClr>
                          </a:solidFill>
                        </a:rPr>
                        <a:t>（差押えよりも先に自働債権が取得されている。）</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accent4">
                              <a:lumMod val="20000"/>
                              <a:lumOff val="80000"/>
                            </a:schemeClr>
                          </a:solidFill>
                        </a:rPr>
                        <a:t>②弁済期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accent4">
                              <a:lumMod val="20000"/>
                              <a:lumOff val="80000"/>
                            </a:schemeClr>
                          </a:solidFill>
                        </a:rPr>
                        <a:t>③弁済期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24</a:t>
            </a:fld>
            <a:endParaRPr kumimoji="1" lang="ja-JP" altLang="en-US"/>
          </a:p>
        </p:txBody>
      </p:sp>
    </p:spTree>
    <p:extLst>
      <p:ext uri="{BB962C8B-B14F-4D97-AF65-F5344CB8AC3E}">
        <p14:creationId xmlns:p14="http://schemas.microsoft.com/office/powerpoint/2010/main" val="5096394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841406270"/>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相殺適状説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tx1"/>
                          </a:solidFill>
                        </a:rPr>
                        <a:t>相殺適状にある。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③差押え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tx1"/>
                          </a:solidFill>
                        </a:rPr>
                        <a:t>相殺適状修正説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期限の利益の放棄によって差押え前に相殺適状となる。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②差押え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tx1"/>
                          </a:solidFill>
                        </a:rPr>
                        <a:t>制限説</a:t>
                      </a:r>
                      <a:endParaRPr kumimoji="1" lang="en-US" altLang="ja-JP" sz="1800" b="1" dirty="0" smtClean="0">
                        <a:solidFill>
                          <a:schemeClr val="tx1"/>
                        </a:solidFill>
                      </a:endParaRPr>
                    </a:p>
                    <a:p>
                      <a:r>
                        <a:rPr kumimoji="1" lang="ja-JP" altLang="en-US" sz="1800" b="1" dirty="0" smtClean="0">
                          <a:solidFill>
                            <a:schemeClr val="tx1"/>
                          </a:solidFill>
                        </a:rPr>
                        <a:t>（弁済期先後説）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tx1"/>
                          </a:solidFill>
                        </a:rPr>
                        <a:t>①差押え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tx1"/>
                          </a:solidFill>
                        </a:rPr>
                        <a:t>自働債権の弁済期が受働債権の弁先よりも先である。</a:t>
                      </a:r>
                      <a:endParaRPr kumimoji="1" lang="en-US" altLang="ja-JP" sz="1800" b="1" dirty="0" smtClean="0">
                        <a:solidFill>
                          <a:schemeClr val="tx1"/>
                        </a:solidFill>
                      </a:endParaRPr>
                    </a:p>
                    <a:p>
                      <a:r>
                        <a:rPr kumimoji="1" lang="ja-JP" altLang="en-US" sz="1800" b="1" dirty="0" smtClean="0">
                          <a:solidFill>
                            <a:schemeClr val="tx1"/>
                          </a:solidFill>
                        </a:rPr>
                        <a:t>相殺に合理的な期待がある。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tx1"/>
                          </a:solidFill>
                        </a:rPr>
                        <a:t>無制限説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tx1"/>
                          </a:solidFill>
                        </a:rPr>
                        <a:t>①差押え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accent4">
                              <a:lumMod val="20000"/>
                              <a:lumOff val="80000"/>
                            </a:schemeClr>
                          </a:solidFill>
                        </a:rPr>
                        <a:t>民法</a:t>
                      </a:r>
                      <a:r>
                        <a:rPr kumimoji="1" lang="en-US" altLang="ja-JP" sz="1800" b="1" dirty="0" smtClean="0">
                          <a:solidFill>
                            <a:schemeClr val="accent4">
                              <a:lumMod val="20000"/>
                              <a:lumOff val="80000"/>
                            </a:schemeClr>
                          </a:solidFill>
                        </a:rPr>
                        <a:t>511</a:t>
                      </a:r>
                      <a:r>
                        <a:rPr kumimoji="1" lang="ja-JP" altLang="en-US" sz="1800" b="1" dirty="0" smtClean="0">
                          <a:solidFill>
                            <a:schemeClr val="accent4">
                              <a:lumMod val="20000"/>
                              <a:lumOff val="80000"/>
                            </a:schemeClr>
                          </a:solidFill>
                        </a:rPr>
                        <a:t>条の反対解釈</a:t>
                      </a:r>
                      <a:r>
                        <a:rPr kumimoji="1" lang="en-US" altLang="ja-JP" sz="1800" b="1" dirty="0" smtClean="0">
                          <a:solidFill>
                            <a:schemeClr val="accent4">
                              <a:lumMod val="20000"/>
                              <a:lumOff val="80000"/>
                            </a:schemeClr>
                          </a:solidFill>
                        </a:rPr>
                        <a:t/>
                      </a:r>
                      <a:br>
                        <a:rPr kumimoji="1" lang="en-US" altLang="ja-JP" sz="1800" b="1" dirty="0" smtClean="0">
                          <a:solidFill>
                            <a:schemeClr val="accent4">
                              <a:lumMod val="20000"/>
                              <a:lumOff val="80000"/>
                            </a:schemeClr>
                          </a:solidFill>
                        </a:rPr>
                      </a:br>
                      <a:r>
                        <a:rPr kumimoji="1" lang="ja-JP" altLang="en-US" sz="1800" b="1" dirty="0" smtClean="0">
                          <a:solidFill>
                            <a:schemeClr val="accent4">
                              <a:lumMod val="20000"/>
                              <a:lumOff val="80000"/>
                            </a:schemeClr>
                          </a:solidFill>
                        </a:rPr>
                        <a:t>（差押えよりも先に自働債権が取得されている。）</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accent4">
                              <a:lumMod val="20000"/>
                              <a:lumOff val="80000"/>
                            </a:schemeClr>
                          </a:solidFill>
                        </a:rPr>
                        <a:t>③弁済期</a:t>
                      </a:r>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accent4">
                            <a:lumMod val="20000"/>
                            <a:lumOff val="8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25</a:t>
            </a:fld>
            <a:endParaRPr kumimoji="1" lang="ja-JP" altLang="en-US"/>
          </a:p>
        </p:txBody>
      </p:sp>
    </p:spTree>
    <p:extLst>
      <p:ext uri="{BB962C8B-B14F-4D97-AF65-F5344CB8AC3E}">
        <p14:creationId xmlns:p14="http://schemas.microsoft.com/office/powerpoint/2010/main" val="32416219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37702635"/>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相殺適状説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tx1"/>
                          </a:solidFill>
                        </a:rPr>
                        <a:t>相殺適状にある。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③差押え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tx1"/>
                          </a:solidFill>
                        </a:rPr>
                        <a:t>相殺適状修正説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期限の利益の放棄によって差押え前に相殺適状となる。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②差押え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tx1"/>
                          </a:solidFill>
                        </a:rPr>
                        <a:t>制限説</a:t>
                      </a:r>
                      <a:endParaRPr kumimoji="1" lang="en-US" altLang="ja-JP" sz="1800" b="1" dirty="0" smtClean="0">
                        <a:solidFill>
                          <a:schemeClr val="tx1"/>
                        </a:solidFill>
                      </a:endParaRPr>
                    </a:p>
                    <a:p>
                      <a:r>
                        <a:rPr kumimoji="1" lang="ja-JP" altLang="en-US" sz="1800" b="1" dirty="0" smtClean="0">
                          <a:solidFill>
                            <a:schemeClr val="tx1"/>
                          </a:solidFill>
                        </a:rPr>
                        <a:t>（弁済期先後説）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tx1"/>
                          </a:solidFill>
                        </a:rPr>
                        <a:t>①差押え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tx1"/>
                          </a:solidFill>
                        </a:rPr>
                        <a:t>自働債権の弁済期が受働債権の弁先よりも先である。</a:t>
                      </a:r>
                      <a:endParaRPr kumimoji="1" lang="en-US" altLang="ja-JP" sz="1800" b="1" dirty="0" smtClean="0">
                        <a:solidFill>
                          <a:schemeClr val="tx1"/>
                        </a:solidFill>
                      </a:endParaRPr>
                    </a:p>
                    <a:p>
                      <a:r>
                        <a:rPr kumimoji="1" lang="ja-JP" altLang="en-US" sz="1800" b="1" dirty="0" smtClean="0">
                          <a:solidFill>
                            <a:schemeClr val="tx1"/>
                          </a:solidFill>
                        </a:rPr>
                        <a:t>相殺に合理的な期待がある。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tx1"/>
                          </a:solidFill>
                        </a:rPr>
                        <a:t>無制限説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tx1"/>
                          </a:solidFill>
                        </a:rPr>
                        <a:t>①差押え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accent4">
                              <a:lumMod val="20000"/>
                              <a:lumOff val="80000"/>
                            </a:schemeClr>
                          </a:solidFill>
                        </a:rPr>
                        <a:t>民法</a:t>
                      </a:r>
                      <a:r>
                        <a:rPr kumimoji="1" lang="en-US" altLang="ja-JP" sz="1800" b="1" dirty="0" smtClean="0">
                          <a:solidFill>
                            <a:schemeClr val="accent4">
                              <a:lumMod val="20000"/>
                              <a:lumOff val="80000"/>
                            </a:schemeClr>
                          </a:solidFill>
                        </a:rPr>
                        <a:t>511</a:t>
                      </a:r>
                      <a:r>
                        <a:rPr kumimoji="1" lang="ja-JP" altLang="en-US" sz="1800" b="1" dirty="0" smtClean="0">
                          <a:solidFill>
                            <a:schemeClr val="accent4">
                              <a:lumMod val="20000"/>
                              <a:lumOff val="80000"/>
                            </a:schemeClr>
                          </a:solidFill>
                        </a:rPr>
                        <a:t>条の反対解釈</a:t>
                      </a:r>
                      <a:r>
                        <a:rPr kumimoji="1" lang="en-US" altLang="ja-JP" sz="1800" b="1" dirty="0" smtClean="0">
                          <a:solidFill>
                            <a:schemeClr val="accent4">
                              <a:lumMod val="20000"/>
                              <a:lumOff val="80000"/>
                            </a:schemeClr>
                          </a:solidFill>
                        </a:rPr>
                        <a:t/>
                      </a:r>
                      <a:br>
                        <a:rPr kumimoji="1" lang="en-US" altLang="ja-JP" sz="1800" b="1" dirty="0" smtClean="0">
                          <a:solidFill>
                            <a:schemeClr val="accent4">
                              <a:lumMod val="20000"/>
                              <a:lumOff val="80000"/>
                            </a:schemeClr>
                          </a:solidFill>
                        </a:rPr>
                      </a:br>
                      <a:r>
                        <a:rPr kumimoji="1" lang="ja-JP" altLang="en-US" sz="1800" b="1" dirty="0" smtClean="0">
                          <a:solidFill>
                            <a:schemeClr val="accent4">
                              <a:lumMod val="20000"/>
                              <a:lumOff val="80000"/>
                            </a:schemeClr>
                          </a:solidFill>
                        </a:rPr>
                        <a:t>（差押えよりも先に自働債権が取得されている。）</a:t>
                      </a:r>
                      <a:endParaRPr kumimoji="1" lang="ja-JP" altLang="en-US" sz="1800" b="1" dirty="0">
                        <a:solidFill>
                          <a:schemeClr val="accent4">
                            <a:lumMod val="20000"/>
                            <a:lumOff val="80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26</a:t>
            </a:fld>
            <a:endParaRPr kumimoji="1" lang="ja-JP" altLang="en-US"/>
          </a:p>
        </p:txBody>
      </p:sp>
    </p:spTree>
    <p:extLst>
      <p:ext uri="{BB962C8B-B14F-4D97-AF65-F5344CB8AC3E}">
        <p14:creationId xmlns:p14="http://schemas.microsoft.com/office/powerpoint/2010/main" val="22699899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73824"/>
            <a:ext cx="8229600" cy="944628"/>
          </a:xfrm>
        </p:spPr>
        <p:txBody>
          <a:bodyPr/>
          <a:lstStyle/>
          <a:p>
            <a:r>
              <a:rPr kumimoji="1" lang="ja-JP" altLang="en-US" dirty="0" smtClean="0"/>
              <a:t>相殺の担保的機能（</a:t>
            </a:r>
            <a:r>
              <a:rPr kumimoji="1" lang="en-US" altLang="ja-JP" dirty="0" smtClean="0"/>
              <a:t>3/6</a:t>
            </a:r>
            <a:r>
              <a:rPr kumimoji="1" lang="ja-JP" altLang="en-US" dirty="0" smtClean="0"/>
              <a:t>）</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279590658"/>
              </p:ext>
            </p:extLst>
          </p:nvPr>
        </p:nvGraphicFramePr>
        <p:xfrm>
          <a:off x="755576" y="1451952"/>
          <a:ext cx="7616875" cy="4785360"/>
        </p:xfrm>
        <a:graphic>
          <a:graphicData uri="http://schemas.openxmlformats.org/drawingml/2006/table">
            <a:tbl>
              <a:tblPr firstRow="1" bandRow="1">
                <a:tableStyleId>{5C22544A-7EE6-4342-B048-85BDC9FD1C3A}</a:tableStyleId>
              </a:tblPr>
              <a:tblGrid>
                <a:gridCol w="465455"/>
                <a:gridCol w="1846580"/>
                <a:gridCol w="1156018"/>
                <a:gridCol w="1156018"/>
                <a:gridCol w="2992804"/>
              </a:tblGrid>
              <a:tr h="370840">
                <a:tc gridSpan="2">
                  <a:txBody>
                    <a:bodyPr/>
                    <a:lstStyle/>
                    <a:p>
                      <a:pPr algn="ctr"/>
                      <a:r>
                        <a:rPr kumimoji="1" lang="ja-JP" altLang="en-US" sz="1800" dirty="0" smtClean="0"/>
                        <a:t>学説</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a:txBody>
                    <a:bodyPr/>
                    <a:lstStyle/>
                    <a:p>
                      <a:pPr algn="ctr"/>
                      <a:r>
                        <a:rPr kumimoji="1" lang="ja-JP" altLang="en-US" sz="1800" dirty="0" smtClean="0"/>
                        <a:t>自働債権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受働債権</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smtClean="0"/>
                        <a:t>相殺の理由</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216">
                <a:tc rowSpan="6">
                  <a:txBody>
                    <a:bodyPr/>
                    <a:lstStyle/>
                    <a:p>
                      <a:pPr algn="ctr"/>
                      <a:r>
                        <a:rPr kumimoji="1" lang="ja-JP" altLang="en-US" sz="1800" b="1" dirty="0" smtClean="0"/>
                        <a:t>相</a:t>
                      </a:r>
                      <a:r>
                        <a:rPr kumimoji="1" lang="en-US" altLang="ja-JP" sz="1800" b="1" dirty="0" smtClean="0"/>
                        <a:t/>
                      </a:r>
                      <a:br>
                        <a:rPr kumimoji="1" lang="en-US" altLang="ja-JP" sz="1800" b="1" dirty="0" smtClean="0"/>
                      </a:br>
                      <a:r>
                        <a:rPr kumimoji="1" lang="ja-JP" altLang="en-US" sz="1800" b="1" dirty="0" smtClean="0"/>
                        <a:t>殺</a:t>
                      </a:r>
                      <a:r>
                        <a:rPr kumimoji="1" lang="en-US" altLang="ja-JP" sz="1800" b="1" dirty="0" smtClean="0"/>
                        <a:t/>
                      </a:r>
                      <a:br>
                        <a:rPr kumimoji="1" lang="en-US" altLang="ja-JP" sz="1800" b="1" dirty="0" smtClean="0"/>
                      </a:br>
                      <a:r>
                        <a:rPr kumimoji="1" lang="ja-JP" altLang="en-US" sz="1800" b="1" dirty="0" smtClean="0"/>
                        <a:t>適</a:t>
                      </a:r>
                      <a:r>
                        <a:rPr kumimoji="1" lang="en-US" altLang="ja-JP" sz="1800" b="1" dirty="0" smtClean="0"/>
                        <a:t/>
                      </a:r>
                      <a:br>
                        <a:rPr kumimoji="1" lang="en-US" altLang="ja-JP" sz="1800" b="1" dirty="0" smtClean="0"/>
                      </a:br>
                      <a:r>
                        <a:rPr kumimoji="1" lang="ja-JP" altLang="en-US" sz="1800" b="1" dirty="0" smtClean="0"/>
                        <a:t>状</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相殺適状説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rowSpan="3">
                  <a:txBody>
                    <a:bodyPr/>
                    <a:lstStyle/>
                    <a:p>
                      <a:r>
                        <a:rPr kumimoji="1" lang="ja-JP" altLang="en-US" sz="1800" b="1" dirty="0" smtClean="0">
                          <a:solidFill>
                            <a:schemeClr val="tx1"/>
                          </a:solidFill>
                        </a:rPr>
                        <a:t>相殺適状にある。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57976">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1800" b="1" dirty="0" smtClean="0">
                          <a:solidFill>
                            <a:schemeClr val="tx1"/>
                          </a:solidFill>
                        </a:rPr>
                        <a:t>③差押え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sz="1600" dirty="0"/>
                    </a:p>
                  </a:txBody>
                  <a:tcPr/>
                </a:tc>
              </a:tr>
              <a:tr h="135488">
                <a:tc vMerge="1">
                  <a:txBody>
                    <a:bodyPr/>
                    <a:lstStyle/>
                    <a:p>
                      <a:endParaRPr kumimoji="1" lang="ja-JP" altLang="en-US" dirty="0"/>
                    </a:p>
                  </a:txBody>
                  <a:tcPr/>
                </a:tc>
                <a:tc rowSpan="3">
                  <a:txBody>
                    <a:bodyPr/>
                    <a:lstStyle/>
                    <a:p>
                      <a:r>
                        <a:rPr kumimoji="1" lang="ja-JP" altLang="en-US" sz="1800" b="1" dirty="0" smtClean="0">
                          <a:solidFill>
                            <a:schemeClr val="tx1"/>
                          </a:solidFill>
                        </a:rPr>
                        <a:t>相殺適状修正説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①弁済期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ja-JP" altLang="en-US" sz="1800"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rowSpan="3">
                  <a:txBody>
                    <a:bodyPr/>
                    <a:lstStyle/>
                    <a:p>
                      <a:r>
                        <a:rPr kumimoji="1" lang="ja-JP" altLang="en-US" sz="1800" b="1" dirty="0" smtClean="0">
                          <a:solidFill>
                            <a:schemeClr val="tx1"/>
                          </a:solidFill>
                        </a:rPr>
                        <a:t>期限の利益の放棄によって差押え前に相殺適状となる。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r>
              <a:tr h="370840">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②差押え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149448">
                <a:tc vMerge="1">
                  <a:txBody>
                    <a:bodyPr/>
                    <a:lstStyle/>
                    <a:p>
                      <a:endParaRPr kumimoji="1" lang="ja-JP" altLang="en-US" dirty="0"/>
                    </a:p>
                  </a:txBody>
                  <a:tcPr anchor="ct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600" dirty="0"/>
                    </a:p>
                  </a:txBody>
                  <a:tcPr/>
                </a:tc>
              </a:tr>
              <a:tr h="0">
                <a:tc rowSpan="3">
                  <a:txBody>
                    <a:bodyPr/>
                    <a:lstStyle/>
                    <a:p>
                      <a:pPr algn="ctr"/>
                      <a:r>
                        <a:rPr kumimoji="1" lang="ja-JP" altLang="en-US" sz="1800" b="1" dirty="0" smtClean="0"/>
                        <a:t>制</a:t>
                      </a:r>
                      <a:r>
                        <a:rPr kumimoji="1" lang="en-US" altLang="ja-JP" sz="1800" b="1" dirty="0" smtClean="0"/>
                        <a:t/>
                      </a:r>
                      <a:br>
                        <a:rPr kumimoji="1" lang="en-US" altLang="ja-JP" sz="1800" b="1" dirty="0" smtClean="0"/>
                      </a:br>
                      <a:r>
                        <a:rPr kumimoji="1" lang="ja-JP" altLang="en-US" sz="1800" b="1" dirty="0" smtClean="0"/>
                        <a:t>限</a:t>
                      </a:r>
                      <a:r>
                        <a:rPr kumimoji="1" lang="en-US" altLang="ja-JP" sz="1800" b="1" dirty="0" smtClean="0"/>
                        <a:t/>
                      </a:r>
                      <a:br>
                        <a:rPr kumimoji="1" lang="en-US" altLang="ja-JP" sz="1800" b="1" dirty="0" smtClean="0"/>
                      </a:br>
                      <a:r>
                        <a:rPr kumimoji="1" lang="ja-JP" altLang="en-US" sz="1800" b="1" dirty="0" smtClean="0"/>
                        <a:t>説</a:t>
                      </a:r>
                      <a:endParaRPr kumimoji="1" lang="ja-JP" alt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tx1"/>
                          </a:solidFill>
                        </a:rPr>
                        <a:t>制限説</a:t>
                      </a:r>
                      <a:endParaRPr kumimoji="1" lang="en-US" altLang="ja-JP" sz="1800" b="1" dirty="0" smtClean="0">
                        <a:solidFill>
                          <a:schemeClr val="tx1"/>
                        </a:solidFill>
                      </a:endParaRPr>
                    </a:p>
                    <a:p>
                      <a:r>
                        <a:rPr kumimoji="1" lang="ja-JP" altLang="en-US" sz="1800" b="1" dirty="0" smtClean="0">
                          <a:solidFill>
                            <a:schemeClr val="tx1"/>
                          </a:solidFill>
                        </a:rPr>
                        <a:t>（弁済期先後説）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tx1"/>
                          </a:solidFill>
                        </a:rPr>
                        <a:t>①差押え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3">
                  <a:txBody>
                    <a:bodyPr/>
                    <a:lstStyle/>
                    <a:p>
                      <a:r>
                        <a:rPr kumimoji="1" lang="ja-JP" altLang="en-US" sz="1800" b="1" dirty="0" smtClean="0">
                          <a:solidFill>
                            <a:schemeClr val="tx1"/>
                          </a:solidFill>
                        </a:rPr>
                        <a:t>自働債権の弁済期が受働債権の弁先よりも先である。</a:t>
                      </a:r>
                      <a:endParaRPr kumimoji="1" lang="en-US" altLang="ja-JP" sz="1800" b="1" dirty="0" smtClean="0">
                        <a:solidFill>
                          <a:schemeClr val="tx1"/>
                        </a:solidFill>
                      </a:endParaRPr>
                    </a:p>
                    <a:p>
                      <a:r>
                        <a:rPr kumimoji="1" lang="ja-JP" altLang="en-US" sz="1800" b="1" dirty="0" smtClean="0">
                          <a:solidFill>
                            <a:schemeClr val="tx1"/>
                          </a:solidFill>
                        </a:rPr>
                        <a:t>相殺に合理的な期待がある。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126960">
                <a:tc vMerge="1">
                  <a:txBody>
                    <a:bodyPr/>
                    <a:lstStyle/>
                    <a:p>
                      <a:endParaRPr kumimoji="1" lang="ja-JP" altLang="en-US"/>
                    </a:p>
                  </a:txBody>
                  <a:tcPr/>
                </a:tc>
                <a:tc vMerge="1">
                  <a:txBody>
                    <a:bodyPr/>
                    <a:lstStyle/>
                    <a:p>
                      <a:endParaRPr kumimoji="1" lang="ja-JP" altLang="en-US" dirty="0"/>
                    </a:p>
                  </a:txBody>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370840">
                <a:tc rowSpan="3" gridSpan="2">
                  <a:txBody>
                    <a:bodyPr/>
                    <a:lstStyle/>
                    <a:p>
                      <a:pPr algn="l"/>
                      <a:r>
                        <a:rPr kumimoji="1" lang="ja-JP" altLang="en-US" sz="1800" b="1" dirty="0" smtClean="0">
                          <a:solidFill>
                            <a:schemeClr val="tx1"/>
                          </a:solidFill>
                        </a:rPr>
                        <a:t>無制限説</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hMerge="1">
                  <a:txBody>
                    <a:bodyPr/>
                    <a:lstStyle/>
                    <a:p>
                      <a:endParaRPr kumimoji="1" lang="ja-JP" altLang="en-US" dirty="0"/>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tx1"/>
                          </a:solidFill>
                        </a:rPr>
                        <a:t>①差押え</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rowSpan="3">
                  <a:txBody>
                    <a:bodyPr/>
                    <a:lstStyle/>
                    <a:p>
                      <a:r>
                        <a:rPr kumimoji="1" lang="ja-JP" altLang="en-US" sz="1800" b="1" dirty="0" smtClean="0">
                          <a:solidFill>
                            <a:schemeClr val="tx1"/>
                          </a:solidFill>
                        </a:rPr>
                        <a:t>民法</a:t>
                      </a:r>
                      <a:r>
                        <a:rPr kumimoji="1" lang="en-US" altLang="ja-JP" sz="1800" b="1" dirty="0" smtClean="0">
                          <a:solidFill>
                            <a:schemeClr val="tx1"/>
                          </a:solidFill>
                        </a:rPr>
                        <a:t>511</a:t>
                      </a:r>
                      <a:r>
                        <a:rPr kumimoji="1" lang="ja-JP" altLang="en-US" sz="1800" b="1" dirty="0" smtClean="0">
                          <a:solidFill>
                            <a:schemeClr val="tx1"/>
                          </a:solidFill>
                        </a:rPr>
                        <a:t>条の反対解釈</a:t>
                      </a:r>
                      <a:r>
                        <a:rPr kumimoji="1" lang="en-US" altLang="ja-JP" sz="1800" b="1" dirty="0" smtClean="0">
                          <a:solidFill>
                            <a:schemeClr val="tx1"/>
                          </a:solidFill>
                        </a:rPr>
                        <a:t/>
                      </a:r>
                      <a:br>
                        <a:rPr kumimoji="1" lang="en-US" altLang="ja-JP" sz="1800" b="1" dirty="0" smtClean="0">
                          <a:solidFill>
                            <a:schemeClr val="tx1"/>
                          </a:solidFill>
                        </a:rPr>
                      </a:br>
                      <a:r>
                        <a:rPr kumimoji="1" lang="ja-JP" altLang="en-US" sz="1800" b="1" dirty="0" smtClean="0">
                          <a:solidFill>
                            <a:schemeClr val="tx1"/>
                          </a:solidFill>
                        </a:rPr>
                        <a:t>（差押えよりも先に自働債権が取得されている。）</a:t>
                      </a:r>
                      <a:endParaRPr kumimoji="1" lang="ja-JP" altLang="en-US"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kumimoji="1" lang="ja-JP" altLang="en-US" sz="1800" b="1" dirty="0" smtClean="0">
                          <a:solidFill>
                            <a:schemeClr val="tx1"/>
                          </a:solidFill>
                        </a:rPr>
                        <a:t>②弁済期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r h="370840">
                <a:tc gridSpan="2" vMerge="1">
                  <a:txBody>
                    <a:bodyPr/>
                    <a:lstStyle/>
                    <a:p>
                      <a:pPr algn="l"/>
                      <a:endParaRPr kumimoji="1" lang="ja-JP" altLang="en-US" sz="1600" dirty="0"/>
                    </a:p>
                  </a:txBody>
                  <a:tcPr anchor="ctr"/>
                </a:tc>
                <a:tc hMerge="1" vMerge="1">
                  <a:txBody>
                    <a:bodyPr/>
                    <a:lstStyle/>
                    <a:p>
                      <a:endParaRPr kumimoji="1" lang="ja-JP" altLang="en-US"/>
                    </a:p>
                  </a:txBody>
                  <a:tcPr/>
                </a:tc>
                <a:tc>
                  <a:txBody>
                    <a:bodyPr/>
                    <a:lstStyle/>
                    <a:p>
                      <a:r>
                        <a:rPr kumimoji="1" lang="ja-JP" altLang="en-US" sz="1800" b="1" dirty="0" smtClean="0">
                          <a:solidFill>
                            <a:schemeClr val="tx1"/>
                          </a:solidFill>
                        </a:rPr>
                        <a:t>③弁済期</a:t>
                      </a:r>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kumimoji="1" lang="ja-JP" altLang="en-US"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r>
            </a:tbl>
          </a:graphicData>
        </a:graphic>
      </p:graphicFrame>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27</a:t>
            </a:fld>
            <a:endParaRPr kumimoji="1" lang="ja-JP" altLang="en-US"/>
          </a:p>
        </p:txBody>
      </p:sp>
    </p:spTree>
    <p:extLst>
      <p:ext uri="{BB962C8B-B14F-4D97-AF65-F5344CB8AC3E}">
        <p14:creationId xmlns:p14="http://schemas.microsoft.com/office/powerpoint/2010/main" val="13228242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ja-JP" altLang="en-US" dirty="0"/>
              <a:t>相殺の担保的機能</a:t>
            </a:r>
            <a:r>
              <a:rPr lang="ja-JP" altLang="en-US" dirty="0" smtClean="0"/>
              <a:t>（</a:t>
            </a:r>
            <a:r>
              <a:rPr lang="en-US" altLang="ja-JP" dirty="0" smtClean="0"/>
              <a:t>4/6</a:t>
            </a:r>
            <a:r>
              <a:rPr lang="ja-JP" altLang="en-US" dirty="0" smtClean="0"/>
              <a:t>）</a:t>
            </a:r>
            <a:endParaRPr kumimoji="1" lang="ja-JP" altLang="en-US" dirty="0"/>
          </a:p>
        </p:txBody>
      </p:sp>
      <p:sp>
        <p:nvSpPr>
          <p:cNvPr id="7" name="コンテンツ プレースホルダー 6"/>
          <p:cNvSpPr>
            <a:spLocks noGrp="1"/>
          </p:cNvSpPr>
          <p:nvPr>
            <p:ph idx="1"/>
          </p:nvPr>
        </p:nvSpPr>
        <p:spPr/>
        <p:txBody>
          <a:bodyPr>
            <a:normAutofit/>
          </a:bodyPr>
          <a:lstStyle/>
          <a:p>
            <a:r>
              <a:rPr lang="ja-JP" altLang="en-US" sz="2400" dirty="0"/>
              <a:t>最大判昭</a:t>
            </a:r>
            <a:r>
              <a:rPr lang="en-US" altLang="ja-JP" sz="2400" dirty="0"/>
              <a:t>39</a:t>
            </a:r>
            <a:r>
              <a:rPr lang="ja-JP" altLang="en-US" sz="2400" dirty="0"/>
              <a:t>・</a:t>
            </a:r>
            <a:r>
              <a:rPr lang="en-US" altLang="ja-JP" sz="2400" dirty="0"/>
              <a:t>12</a:t>
            </a:r>
            <a:r>
              <a:rPr lang="ja-JP" altLang="en-US" sz="2400" dirty="0"/>
              <a:t>・</a:t>
            </a:r>
            <a:r>
              <a:rPr lang="en-US" altLang="ja-JP" sz="2400" dirty="0"/>
              <a:t>23</a:t>
            </a:r>
            <a:r>
              <a:rPr lang="ja-JP" altLang="en-US" sz="2400" dirty="0"/>
              <a:t>民集</a:t>
            </a:r>
            <a:r>
              <a:rPr lang="en-US" altLang="ja-JP" sz="2400" dirty="0"/>
              <a:t>18</a:t>
            </a:r>
            <a:r>
              <a:rPr lang="ja-JP" altLang="en-US" sz="2400" dirty="0"/>
              <a:t>巻</a:t>
            </a:r>
            <a:r>
              <a:rPr lang="en-US" altLang="ja-JP" sz="2400" dirty="0"/>
              <a:t>10</a:t>
            </a:r>
            <a:r>
              <a:rPr lang="ja-JP" altLang="en-US" sz="2400" dirty="0"/>
              <a:t>号</a:t>
            </a:r>
            <a:r>
              <a:rPr lang="en-US" altLang="ja-JP" sz="2400" dirty="0"/>
              <a:t>2217</a:t>
            </a:r>
            <a:r>
              <a:rPr lang="ja-JP" altLang="en-US" sz="2400" dirty="0" smtClean="0"/>
              <a:t>頁</a:t>
            </a:r>
            <a:endParaRPr lang="en-US" altLang="ja-JP" sz="2400" dirty="0" smtClean="0"/>
          </a:p>
          <a:p>
            <a:pPr lvl="1"/>
            <a:r>
              <a:rPr lang="ja-JP" altLang="en-US" sz="2000" dirty="0"/>
              <a:t>甲が乙の丙に対する債権を差し押えた場合において，</a:t>
            </a:r>
            <a:r>
              <a:rPr lang="ja-JP" altLang="en-US" sz="2000" b="1" dirty="0"/>
              <a:t>丙が差押前に取得した乙に対する債権の弁済期が差押時より後であるが，被差押債権の弁済期より前に到来する関係にあるとき</a:t>
            </a:r>
            <a:r>
              <a:rPr lang="ja-JP" altLang="en-US" sz="2000" dirty="0"/>
              <a:t>は，丙は右両債権の</a:t>
            </a:r>
            <a:r>
              <a:rPr lang="ja-JP" altLang="en-US" sz="2000" b="1" dirty="0"/>
              <a:t>差押後の相殺をもって甲に対抗することができる</a:t>
            </a:r>
            <a:r>
              <a:rPr lang="ja-JP" altLang="en-US" sz="2000" dirty="0"/>
              <a:t>が，右両債権の</a:t>
            </a:r>
            <a:r>
              <a:rPr lang="ja-JP" altLang="en-US" sz="2000" b="1" dirty="0"/>
              <a:t>弁済期の前後が逆であるときは，丙は右相殺をもって甲に対抗することはできない</a:t>
            </a:r>
            <a:r>
              <a:rPr lang="ja-JP" altLang="en-US" sz="2000" dirty="0"/>
              <a:t>ものと解すべきである</a:t>
            </a:r>
            <a:r>
              <a:rPr lang="ja-JP" altLang="en-US" sz="2000" dirty="0" smtClean="0"/>
              <a:t>。</a:t>
            </a:r>
            <a:endParaRPr lang="en-US" altLang="ja-JP" sz="2000" dirty="0" smtClean="0"/>
          </a:p>
          <a:p>
            <a:pPr lvl="1"/>
            <a:r>
              <a:rPr lang="ja-JP" altLang="en-US" sz="2000" dirty="0" smtClean="0"/>
              <a:t>債権者</a:t>
            </a:r>
            <a:r>
              <a:rPr lang="ja-JP" altLang="en-US" sz="2000" dirty="0"/>
              <a:t>と債務者の間で，相対立する債権につき将来差押を受ける等の一定の事由が発生した場合には，両債権の弁済期の</a:t>
            </a:r>
            <a:r>
              <a:rPr lang="ja-JP" altLang="en-US" sz="2000" dirty="0" err="1"/>
              <a:t>い</a:t>
            </a:r>
            <a:r>
              <a:rPr lang="ja-JP" altLang="en-US" sz="2000" dirty="0"/>
              <a:t>かんを問わず，直ちに相殺適状を生 ずる旨の契約および予約完結の意思表示により相殺をすることができる旨の相殺予約は，相殺をもって差押債権者に対抗できる前項の場合にかぎつて，差押債権 者に対し有効であると解すべきである。（補足意見および反対意見がある。）</a:t>
            </a:r>
            <a:endParaRPr kumimoji="1" lang="ja-JP" altLang="en-US" sz="2000" dirty="0"/>
          </a:p>
        </p:txBody>
      </p:sp>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28</a:t>
            </a:fld>
            <a:endParaRPr kumimoji="1" lang="ja-JP" altLang="en-US"/>
          </a:p>
        </p:txBody>
      </p:sp>
    </p:spTree>
    <p:extLst>
      <p:ext uri="{BB962C8B-B14F-4D97-AF65-F5344CB8AC3E}">
        <p14:creationId xmlns:p14="http://schemas.microsoft.com/office/powerpoint/2010/main" val="3438939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up)">
                                      <p:cBhvr>
                                        <p:cTn id="7" dur="20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up)">
                                      <p:cBhvr>
                                        <p:cTn id="12" dur="2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相殺の担保的機能</a:t>
            </a:r>
            <a:r>
              <a:rPr lang="ja-JP" altLang="en-US" dirty="0" smtClean="0"/>
              <a:t>（</a:t>
            </a:r>
            <a:r>
              <a:rPr lang="en-US" altLang="ja-JP" dirty="0" smtClean="0"/>
              <a:t>5/6</a:t>
            </a:r>
            <a:r>
              <a:rPr lang="ja-JP" altLang="en-US" dirty="0" smtClean="0"/>
              <a:t>）</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sz="2400" dirty="0"/>
              <a:t>最大判昭</a:t>
            </a:r>
            <a:r>
              <a:rPr lang="en-US" altLang="ja-JP" sz="2400" dirty="0"/>
              <a:t>45</a:t>
            </a:r>
            <a:r>
              <a:rPr lang="ja-JP" altLang="en-US" sz="2400" dirty="0"/>
              <a:t>・</a:t>
            </a:r>
            <a:r>
              <a:rPr lang="en-US" altLang="ja-JP" sz="2400" dirty="0"/>
              <a:t>6</a:t>
            </a:r>
            <a:r>
              <a:rPr lang="ja-JP" altLang="en-US" sz="2400" dirty="0"/>
              <a:t>・</a:t>
            </a:r>
            <a:r>
              <a:rPr lang="en-US" altLang="ja-JP" sz="2400" dirty="0"/>
              <a:t>24</a:t>
            </a:r>
            <a:r>
              <a:rPr lang="ja-JP" altLang="en-US" sz="2400" dirty="0"/>
              <a:t>民集</a:t>
            </a:r>
            <a:r>
              <a:rPr lang="en-US" altLang="ja-JP" sz="2400" dirty="0"/>
              <a:t>24</a:t>
            </a:r>
            <a:r>
              <a:rPr lang="ja-JP" altLang="en-US" sz="2400" dirty="0"/>
              <a:t>巻</a:t>
            </a:r>
            <a:r>
              <a:rPr lang="en-US" altLang="ja-JP" sz="2400" dirty="0"/>
              <a:t>6</a:t>
            </a:r>
            <a:r>
              <a:rPr lang="ja-JP" altLang="en-US" sz="2400" dirty="0"/>
              <a:t>号</a:t>
            </a:r>
            <a:r>
              <a:rPr lang="en-US" altLang="ja-JP" sz="2400" dirty="0"/>
              <a:t>587</a:t>
            </a:r>
            <a:r>
              <a:rPr lang="ja-JP" altLang="en-US" sz="2400" dirty="0" smtClean="0"/>
              <a:t>頁</a:t>
            </a:r>
            <a:endParaRPr lang="en-US" altLang="ja-JP" sz="2400" dirty="0" smtClean="0"/>
          </a:p>
          <a:p>
            <a:pPr lvl="1"/>
            <a:r>
              <a:rPr lang="en-US" altLang="ja-JP" sz="2000" dirty="0" smtClean="0"/>
              <a:t>〔</a:t>
            </a:r>
            <a:r>
              <a:rPr lang="ja-JP" altLang="en-US" sz="2000" dirty="0" smtClean="0"/>
              <a:t>無制限説</a:t>
            </a:r>
            <a:r>
              <a:rPr lang="ja-JP" altLang="en-US" sz="2000" dirty="0"/>
              <a:t>の採用</a:t>
            </a:r>
            <a:r>
              <a:rPr lang="en-US" altLang="ja-JP" sz="2000" dirty="0"/>
              <a:t>〕</a:t>
            </a:r>
            <a:r>
              <a:rPr lang="ja-JP" altLang="en-US" sz="2000" dirty="0"/>
              <a:t>債権が差し押えられた場合において，第三債務者</a:t>
            </a:r>
            <a:r>
              <a:rPr lang="en-US" altLang="ja-JP" sz="2000" dirty="0"/>
              <a:t>〔B〕</a:t>
            </a:r>
            <a:r>
              <a:rPr lang="ja-JP" altLang="en-US" sz="2000" dirty="0"/>
              <a:t>が債務者</a:t>
            </a:r>
            <a:r>
              <a:rPr lang="en-US" altLang="ja-JP" sz="2000" dirty="0"/>
              <a:t>〔A〕</a:t>
            </a:r>
            <a:r>
              <a:rPr lang="ja-JP" altLang="en-US" sz="2000" dirty="0"/>
              <a:t>に対して反対債権を有していたときは，その債権が差押後に取得さ </a:t>
            </a:r>
            <a:r>
              <a:rPr lang="ja-JP" altLang="en-US" sz="2000" dirty="0" err="1"/>
              <a:t>れた</a:t>
            </a:r>
            <a:r>
              <a:rPr lang="ja-JP" altLang="en-US" sz="2000" dirty="0"/>
              <a:t>ものでないかぎり，右債権および被差押債権の弁済期の前後を問わず，両者が相殺適状に達しさえすれば，第三債務者</a:t>
            </a:r>
            <a:r>
              <a:rPr lang="en-US" altLang="ja-JP" sz="2000" dirty="0"/>
              <a:t>〔B〕</a:t>
            </a:r>
            <a:r>
              <a:rPr lang="ja-JP" altLang="en-US" sz="2000" dirty="0"/>
              <a:t>は，差押後においても，右反対 債権を自働債権として，被差押債権と相殺することができる。（補足意見，意見および反対意見がある。</a:t>
            </a:r>
            <a:r>
              <a:rPr lang="ja-JP" altLang="en-US" sz="2000" dirty="0" smtClean="0"/>
              <a:t>）</a:t>
            </a:r>
            <a:endParaRPr lang="en-US" altLang="ja-JP" sz="2000" dirty="0" smtClean="0"/>
          </a:p>
          <a:p>
            <a:pPr lvl="1"/>
            <a:r>
              <a:rPr lang="en-US" altLang="ja-JP" sz="2000" dirty="0" smtClean="0"/>
              <a:t>〔</a:t>
            </a:r>
            <a:r>
              <a:rPr lang="ja-JP" altLang="en-US" sz="2000" dirty="0" smtClean="0"/>
              <a:t>相殺</a:t>
            </a:r>
            <a:r>
              <a:rPr lang="ja-JP" altLang="en-US" sz="2000" dirty="0"/>
              <a:t>契約の効力</a:t>
            </a:r>
            <a:r>
              <a:rPr lang="en-US" altLang="ja-JP" sz="2000" dirty="0"/>
              <a:t>〕</a:t>
            </a:r>
            <a:r>
              <a:rPr lang="ja-JP" altLang="en-US" sz="2000" dirty="0"/>
              <a:t>銀行の貸付債権について，債務者</a:t>
            </a:r>
            <a:r>
              <a:rPr lang="en-US" altLang="ja-JP" sz="2000" dirty="0"/>
              <a:t>〔A〕</a:t>
            </a:r>
            <a:r>
              <a:rPr lang="ja-JP" altLang="en-US" sz="2000" dirty="0"/>
              <a:t>の信用を悪化させる一定の客観的事情が発生した場合には，債務者のために存する右貸付金の期 限の利益を喪失せしめ，同人の銀行に対する預金等の債権につき銀行において期限の利益を放棄し，直ちに相殺適状を生ぜしめる旨の合意は，右預金等の債権を 差し押えた債権者に対しても効力を有する。（意見および反対意見がある</a:t>
            </a:r>
            <a:r>
              <a:rPr lang="ja-JP" altLang="en-US" sz="2000" dirty="0" smtClean="0"/>
              <a:t>。）</a:t>
            </a:r>
            <a:endParaRPr kumimoji="1" lang="ja-JP" altLang="en-US" sz="2000"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29</a:t>
            </a:fld>
            <a:endParaRPr kumimoji="1" lang="ja-JP" altLang="en-US" dirty="0"/>
          </a:p>
        </p:txBody>
      </p:sp>
    </p:spTree>
    <p:extLst>
      <p:ext uri="{BB962C8B-B14F-4D97-AF65-F5344CB8AC3E}">
        <p14:creationId xmlns:p14="http://schemas.microsoft.com/office/powerpoint/2010/main" val="566108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up)">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右矢印 10"/>
          <p:cNvSpPr/>
          <p:nvPr/>
        </p:nvSpPr>
        <p:spPr>
          <a:xfrm>
            <a:off x="2186793" y="3953029"/>
            <a:ext cx="4343043" cy="994687"/>
          </a:xfrm>
          <a:prstGeom prst="rightArrow">
            <a:avLst>
              <a:gd name="adj1" fmla="val 43494"/>
              <a:gd name="adj2"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2800" dirty="0" smtClean="0"/>
              <a:t>貸金債権（</a:t>
            </a:r>
            <a:r>
              <a:rPr kumimoji="1" lang="en-US" altLang="ja-JP" sz="2800" dirty="0" smtClean="0"/>
              <a:t>30</a:t>
            </a:r>
            <a:r>
              <a:rPr kumimoji="1" lang="ja-JP" altLang="en-US" sz="2800" dirty="0" smtClean="0"/>
              <a:t>万円）</a:t>
            </a:r>
            <a:endParaRPr kumimoji="1" lang="ja-JP" altLang="en-US" sz="2800" dirty="0"/>
          </a:p>
        </p:txBody>
      </p:sp>
      <p:sp>
        <p:nvSpPr>
          <p:cNvPr id="12" name="左矢印 11"/>
          <p:cNvSpPr/>
          <p:nvPr/>
        </p:nvSpPr>
        <p:spPr>
          <a:xfrm>
            <a:off x="2155260" y="5126706"/>
            <a:ext cx="4968552" cy="799986"/>
          </a:xfrm>
          <a:prstGeom prst="leftArrow">
            <a:avLst/>
          </a:prstGeom>
          <a:solidFill>
            <a:schemeClr val="accent1">
              <a:lumMod val="40000"/>
              <a:lumOff val="60000"/>
            </a:schemeClr>
          </a:solidFill>
          <a:ln>
            <a:prstDash val="sysDot"/>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2800" dirty="0" smtClean="0"/>
              <a:t>預金債権（</a:t>
            </a:r>
            <a:r>
              <a:rPr kumimoji="1" lang="en-US" altLang="ja-JP" sz="2800" dirty="0" smtClean="0"/>
              <a:t>0</a:t>
            </a:r>
            <a:r>
              <a:rPr kumimoji="1" lang="ja-JP" altLang="en-US" sz="2800" dirty="0" smtClean="0"/>
              <a:t>）</a:t>
            </a:r>
            <a:endParaRPr kumimoji="1" lang="ja-JP" altLang="en-US" sz="2800" dirty="0"/>
          </a:p>
        </p:txBody>
      </p:sp>
      <p:sp>
        <p:nvSpPr>
          <p:cNvPr id="2" name="タイトル 1"/>
          <p:cNvSpPr>
            <a:spLocks noGrp="1"/>
          </p:cNvSpPr>
          <p:nvPr>
            <p:ph type="title"/>
          </p:nvPr>
        </p:nvSpPr>
        <p:spPr/>
        <p:txBody>
          <a:bodyPr/>
          <a:lstStyle/>
          <a:p>
            <a:r>
              <a:rPr kumimoji="1" lang="ja-JP" altLang="en-US" dirty="0" smtClean="0"/>
              <a:t>相殺の具体例</a:t>
            </a:r>
            <a:endParaRPr kumimoji="1" lang="ja-JP" altLang="en-US" dirty="0"/>
          </a:p>
        </p:txBody>
      </p:sp>
      <p:sp>
        <p:nvSpPr>
          <p:cNvPr id="3" name="コンテンツ プレースホルダー 2"/>
          <p:cNvSpPr>
            <a:spLocks noGrp="1"/>
          </p:cNvSpPr>
          <p:nvPr>
            <p:ph idx="1"/>
          </p:nvPr>
        </p:nvSpPr>
        <p:spPr>
          <a:xfrm>
            <a:off x="457200" y="1600201"/>
            <a:ext cx="8229600" cy="1828799"/>
          </a:xfrm>
        </p:spPr>
        <p:txBody>
          <a:bodyPr>
            <a:normAutofit/>
          </a:bodyPr>
          <a:lstStyle/>
          <a:p>
            <a:r>
              <a:rPr lang="ja-JP" altLang="en-US" sz="2800" dirty="0" smtClean="0"/>
              <a:t>Ａ</a:t>
            </a:r>
            <a:r>
              <a:rPr lang="ja-JP" altLang="en-US" sz="2800" dirty="0"/>
              <a:t>がＢ銀行に</a:t>
            </a:r>
            <a:r>
              <a:rPr lang="en-US" altLang="ja-JP" sz="2800" dirty="0"/>
              <a:t>50</a:t>
            </a:r>
            <a:r>
              <a:rPr lang="ja-JP" altLang="en-US" sz="2800" dirty="0"/>
              <a:t>万円預金をし，ＢがＡに対して</a:t>
            </a:r>
            <a:r>
              <a:rPr lang="en-US" altLang="ja-JP" sz="2800" dirty="0"/>
              <a:t>80</a:t>
            </a:r>
            <a:r>
              <a:rPr lang="ja-JP" altLang="en-US" sz="2800" dirty="0"/>
              <a:t>万円貸し付けた場合に，Ａ又はＢが相殺の意思表示をすれば，ＡのＢに対する</a:t>
            </a:r>
            <a:r>
              <a:rPr lang="en-US" altLang="ja-JP" sz="2800" dirty="0"/>
              <a:t>50</a:t>
            </a:r>
            <a:r>
              <a:rPr lang="ja-JP" altLang="en-US" sz="2800" dirty="0"/>
              <a:t>万円の債権が消滅し，ＡのＢに対する</a:t>
            </a:r>
            <a:r>
              <a:rPr lang="en-US" altLang="ja-JP" sz="2800" dirty="0"/>
              <a:t>30</a:t>
            </a:r>
            <a:r>
              <a:rPr lang="ja-JP" altLang="en-US" sz="2800" dirty="0"/>
              <a:t>万円の債務が残ることになる。</a:t>
            </a:r>
            <a:endParaRPr kumimoji="1" lang="ja-JP" altLang="en-US" sz="2800"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3</a:t>
            </a:fld>
            <a:endParaRPr kumimoji="1" lang="ja-JP" altLang="en-US" dirty="0"/>
          </a:p>
        </p:txBody>
      </p:sp>
      <p:sp>
        <p:nvSpPr>
          <p:cNvPr id="8" name="右矢印 7"/>
          <p:cNvSpPr/>
          <p:nvPr/>
        </p:nvSpPr>
        <p:spPr>
          <a:xfrm>
            <a:off x="1619672" y="3522271"/>
            <a:ext cx="5009977" cy="1526409"/>
          </a:xfrm>
          <a:prstGeom prst="rightArrow">
            <a:avLst>
              <a:gd name="adj1" fmla="val 43494"/>
              <a:gd name="adj2" fmla="val 50000"/>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2800" dirty="0" smtClean="0"/>
              <a:t>貸金債権（</a:t>
            </a:r>
            <a:r>
              <a:rPr kumimoji="1" lang="en-US" altLang="ja-JP" sz="2800" dirty="0" smtClean="0"/>
              <a:t>80</a:t>
            </a:r>
            <a:r>
              <a:rPr kumimoji="1" lang="ja-JP" altLang="en-US" sz="2800" dirty="0" smtClean="0"/>
              <a:t>万円）</a:t>
            </a:r>
            <a:endParaRPr kumimoji="1" lang="ja-JP" altLang="en-US" sz="2800" dirty="0"/>
          </a:p>
        </p:txBody>
      </p:sp>
      <p:sp>
        <p:nvSpPr>
          <p:cNvPr id="9" name="左矢印 8"/>
          <p:cNvSpPr/>
          <p:nvPr/>
        </p:nvSpPr>
        <p:spPr>
          <a:xfrm>
            <a:off x="2186793" y="4965530"/>
            <a:ext cx="4968552" cy="967984"/>
          </a:xfrm>
          <a:prstGeom prst="left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sz="2800" dirty="0" smtClean="0"/>
              <a:t>預金債権（</a:t>
            </a:r>
            <a:r>
              <a:rPr kumimoji="1" lang="en-US" altLang="ja-JP" sz="2800" dirty="0" smtClean="0"/>
              <a:t>50</a:t>
            </a:r>
            <a:r>
              <a:rPr lang="ja-JP" altLang="en-US" sz="2800" dirty="0"/>
              <a:t>万円</a:t>
            </a:r>
            <a:r>
              <a:rPr kumimoji="1" lang="ja-JP" altLang="en-US" sz="2800" dirty="0" smtClean="0"/>
              <a:t>）</a:t>
            </a:r>
            <a:endParaRPr kumimoji="1" lang="ja-JP" altLang="en-US" sz="2800" dirty="0"/>
          </a:p>
        </p:txBody>
      </p:sp>
      <p:sp>
        <p:nvSpPr>
          <p:cNvPr id="7" name="円/楕円 6"/>
          <p:cNvSpPr/>
          <p:nvPr/>
        </p:nvSpPr>
        <p:spPr>
          <a:xfrm>
            <a:off x="636270" y="3960352"/>
            <a:ext cx="1827063" cy="1784787"/>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en-US" altLang="ja-JP" sz="3200" dirty="0" smtClean="0">
                <a:latin typeface="Times New Roman" panose="02020603050405020304" pitchFamily="18" charset="0"/>
                <a:cs typeface="Times New Roman" panose="02020603050405020304" pitchFamily="18" charset="0"/>
              </a:rPr>
              <a:t>B</a:t>
            </a:r>
          </a:p>
          <a:p>
            <a:pPr algn="ctr"/>
            <a:r>
              <a:rPr lang="ja-JP" altLang="en-US" sz="3200" dirty="0"/>
              <a:t>銀行</a:t>
            </a:r>
            <a:endParaRPr kumimoji="1" lang="ja-JP" altLang="en-US" sz="3200" dirty="0"/>
          </a:p>
        </p:txBody>
      </p:sp>
      <p:sp>
        <p:nvSpPr>
          <p:cNvPr id="10" name="円/楕円 9"/>
          <p:cNvSpPr/>
          <p:nvPr/>
        </p:nvSpPr>
        <p:spPr>
          <a:xfrm>
            <a:off x="6424167" y="3960351"/>
            <a:ext cx="1827063" cy="1784787"/>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en-US" altLang="ja-JP" sz="3200" dirty="0" smtClean="0">
                <a:latin typeface="Times New Roman" panose="02020603050405020304" pitchFamily="18" charset="0"/>
                <a:cs typeface="Times New Roman" panose="02020603050405020304" pitchFamily="18" charset="0"/>
              </a:rPr>
              <a:t>A</a:t>
            </a:r>
          </a:p>
          <a:p>
            <a:pPr algn="ctr"/>
            <a:r>
              <a:rPr lang="ja-JP" altLang="en-US" sz="3200" dirty="0">
                <a:latin typeface="Times New Roman" panose="02020603050405020304" pitchFamily="18" charset="0"/>
                <a:cs typeface="Times New Roman" panose="02020603050405020304" pitchFamily="18" charset="0"/>
              </a:rPr>
              <a:t>顧客</a:t>
            </a:r>
            <a:endParaRPr kumimoji="1" lang="ja-JP" alt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107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par>
                                <p:cTn id="13" presetID="22" presetClass="entr" presetSubtype="2"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right)">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500"/>
                                        <p:tgtEl>
                                          <p:spTgt spid="8"/>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right)">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500"/>
                                        <p:tgtEl>
                                          <p:spTgt spid="8"/>
                                        </p:tgtEl>
                                      </p:cBhvr>
                                    </p:animEffect>
                                    <p:set>
                                      <p:cBhvr>
                                        <p:cTn id="28" dur="1" fill="hold">
                                          <p:stCondLst>
                                            <p:cond delay="499"/>
                                          </p:stCondLst>
                                        </p:cTn>
                                        <p:tgtEl>
                                          <p:spTgt spid="8"/>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500"/>
                                        <p:tgtEl>
                                          <p:spTgt spid="9"/>
                                        </p:tgtEl>
                                      </p:cBhvr>
                                    </p:animEffect>
                                    <p:set>
                                      <p:cBhvr>
                                        <p:cTn id="31" dur="1" fill="hold">
                                          <p:stCondLst>
                                            <p:cond delay="499"/>
                                          </p:stCondLst>
                                        </p:cTn>
                                        <p:tgtEl>
                                          <p:spTgt spid="9"/>
                                        </p:tgtEl>
                                        <p:attrNameLst>
                                          <p:attrName>style.visibility</p:attrName>
                                        </p:attrNameLst>
                                      </p:cBhvr>
                                      <p:to>
                                        <p:strVal val="hidden"/>
                                      </p:to>
                                    </p:set>
                                  </p:childTnLst>
                                </p:cTn>
                              </p:par>
                              <p:par>
                                <p:cTn id="32" presetID="10" presetClass="entr" presetSubtype="0" fill="hold" grpId="0" nodeType="withEffect">
                                  <p:stCondLst>
                                    <p:cond delay="25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childTnLst>
                                </p:cTn>
                              </p:par>
                              <p:par>
                                <p:cTn id="35" presetID="10" presetClass="entr" presetSubtype="0" fill="hold" grpId="0" nodeType="withEffect">
                                  <p:stCondLst>
                                    <p:cond delay="25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3" grpId="0" build="p"/>
      <p:bldP spid="8" grpId="0" animBg="1"/>
      <p:bldP spid="8" grpId="1" animBg="1"/>
      <p:bldP spid="9" grpId="0" animBg="1"/>
      <p:bldP spid="9" grpId="1" animBg="1"/>
      <p:bldP spid="7" grpId="0" animBg="1"/>
      <p:bldP spid="1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円/楕円 18"/>
          <p:cNvSpPr/>
          <p:nvPr/>
        </p:nvSpPr>
        <p:spPr>
          <a:xfrm>
            <a:off x="6598920" y="4118763"/>
            <a:ext cx="2122119" cy="687003"/>
          </a:xfrm>
          <a:prstGeom prst="ellipse">
            <a:avLst/>
          </a:prstGeom>
          <a:solidFill>
            <a:schemeClr val="bg1"/>
          </a:solidFill>
          <a:ln w="38100">
            <a:solidFill>
              <a:schemeClr val="accent4"/>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相殺</a:t>
            </a:r>
            <a:endParaRPr kumimoji="1" lang="ja-JP" altLang="en-US" b="1" dirty="0">
              <a:solidFill>
                <a:schemeClr val="tx1"/>
              </a:solidFill>
            </a:endParaRPr>
          </a:p>
        </p:txBody>
      </p:sp>
      <p:sp>
        <p:nvSpPr>
          <p:cNvPr id="16" name="上矢印 15"/>
          <p:cNvSpPr/>
          <p:nvPr/>
        </p:nvSpPr>
        <p:spPr>
          <a:xfrm>
            <a:off x="6732240" y="2562225"/>
            <a:ext cx="586405" cy="2635039"/>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b="1" dirty="0" smtClean="0">
                <a:latin typeface="AR P丸ゴシック体E" panose="020F0900000000000000" pitchFamily="50" charset="-128"/>
                <a:ea typeface="AR P丸ゴシック体E" panose="020F0900000000000000" pitchFamily="50" charset="-128"/>
              </a:rPr>
              <a:t>求償債権</a:t>
            </a:r>
            <a:endParaRPr kumimoji="1" lang="ja-JP" altLang="en-US" b="1" dirty="0">
              <a:latin typeface="AR P丸ゴシック体E" panose="020F0900000000000000" pitchFamily="50" charset="-128"/>
              <a:ea typeface="AR P丸ゴシック体E" panose="020F0900000000000000" pitchFamily="50" charset="-128"/>
            </a:endParaRPr>
          </a:p>
        </p:txBody>
      </p:sp>
      <p:sp>
        <p:nvSpPr>
          <p:cNvPr id="17" name="下矢印 16"/>
          <p:cNvSpPr/>
          <p:nvPr/>
        </p:nvSpPr>
        <p:spPr>
          <a:xfrm>
            <a:off x="8058158" y="2349848"/>
            <a:ext cx="533095" cy="288032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b="1" dirty="0" smtClean="0">
                <a:latin typeface="AR P丸ゴシック体E" panose="020F0900000000000000" pitchFamily="50" charset="-128"/>
                <a:ea typeface="AR P丸ゴシック体E" panose="020F0900000000000000" pitchFamily="50" charset="-128"/>
              </a:rPr>
              <a:t>当座預金債権</a:t>
            </a:r>
            <a:endParaRPr kumimoji="1" lang="ja-JP" altLang="en-US" b="1" dirty="0">
              <a:latin typeface="AR P丸ゴシック体E" panose="020F0900000000000000" pitchFamily="50" charset="-128"/>
              <a:ea typeface="AR P丸ゴシック体E" panose="020F0900000000000000" pitchFamily="50" charset="-128"/>
            </a:endParaRPr>
          </a:p>
        </p:txBody>
      </p:sp>
      <p:sp>
        <p:nvSpPr>
          <p:cNvPr id="15" name="右矢印 14"/>
          <p:cNvSpPr/>
          <p:nvPr/>
        </p:nvSpPr>
        <p:spPr>
          <a:xfrm>
            <a:off x="5764685" y="1826637"/>
            <a:ext cx="607515" cy="533095"/>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a:t>相殺の担保的機能</a:t>
            </a:r>
            <a:r>
              <a:rPr lang="ja-JP" altLang="en-US" dirty="0" smtClean="0"/>
              <a:t>（</a:t>
            </a:r>
            <a:r>
              <a:rPr lang="en-US" altLang="ja-JP" dirty="0" smtClean="0"/>
              <a:t>6/6</a:t>
            </a:r>
            <a:r>
              <a:rPr lang="ja-JP" altLang="en-US" dirty="0" smtClean="0"/>
              <a:t>）</a:t>
            </a:r>
            <a:endParaRPr kumimoji="1" lang="ja-JP" altLang="en-US" dirty="0"/>
          </a:p>
        </p:txBody>
      </p:sp>
      <p:sp>
        <p:nvSpPr>
          <p:cNvPr id="3" name="コンテンツ プレースホルダー 2"/>
          <p:cNvSpPr>
            <a:spLocks noGrp="1"/>
          </p:cNvSpPr>
          <p:nvPr>
            <p:ph sz="half" idx="1"/>
          </p:nvPr>
        </p:nvSpPr>
        <p:spPr/>
        <p:txBody>
          <a:bodyPr>
            <a:noAutofit/>
          </a:bodyPr>
          <a:lstStyle/>
          <a:p>
            <a:r>
              <a:rPr lang="ja-JP" altLang="en-US" sz="2400" dirty="0"/>
              <a:t>最二判平</a:t>
            </a:r>
            <a:r>
              <a:rPr lang="en-US" altLang="ja-JP" sz="2400" dirty="0"/>
              <a:t>24</a:t>
            </a:r>
            <a:r>
              <a:rPr lang="ja-JP" altLang="en-US" sz="2400" dirty="0"/>
              <a:t>・</a:t>
            </a:r>
            <a:r>
              <a:rPr lang="en-US" altLang="ja-JP" sz="2400" dirty="0"/>
              <a:t>5</a:t>
            </a:r>
            <a:r>
              <a:rPr lang="ja-JP" altLang="en-US" sz="2400" dirty="0"/>
              <a:t>・</a:t>
            </a:r>
            <a:r>
              <a:rPr lang="en-US" altLang="ja-JP" sz="2400" dirty="0"/>
              <a:t>28</a:t>
            </a:r>
            <a:r>
              <a:rPr lang="ja-JP" altLang="en-US" sz="2400" dirty="0"/>
              <a:t>民集</a:t>
            </a:r>
            <a:r>
              <a:rPr lang="en-US" altLang="ja-JP" sz="2400" dirty="0"/>
              <a:t>66</a:t>
            </a:r>
            <a:r>
              <a:rPr lang="ja-JP" altLang="en-US" sz="2400" dirty="0"/>
              <a:t>巻</a:t>
            </a:r>
            <a:r>
              <a:rPr lang="en-US" altLang="ja-JP" sz="2400" dirty="0"/>
              <a:t>7</a:t>
            </a:r>
            <a:r>
              <a:rPr lang="ja-JP" altLang="en-US" sz="2400" dirty="0"/>
              <a:t>号</a:t>
            </a:r>
            <a:r>
              <a:rPr lang="en-US" altLang="ja-JP" sz="2400" dirty="0"/>
              <a:t>3123</a:t>
            </a:r>
            <a:r>
              <a:rPr lang="ja-JP" altLang="en-US" sz="2400" dirty="0" smtClean="0"/>
              <a:t>頁</a:t>
            </a:r>
            <a:endParaRPr lang="en-US" altLang="ja-JP" sz="2400" dirty="0" smtClean="0"/>
          </a:p>
          <a:p>
            <a:pPr marL="365125" lvl="1" indent="-182563"/>
            <a:r>
              <a:rPr lang="ja-JP" altLang="en-US" sz="1800" dirty="0"/>
              <a:t>破産者に対して債務を負担する者が，破産手続開始前に債務者である破産者の委託を受けて保証契約を締結し，同手続開始後に弁済をして求償権を取得した場合には</a:t>
            </a:r>
            <a:r>
              <a:rPr lang="ja-JP" altLang="en-US" sz="1800" dirty="0" smtClean="0"/>
              <a:t>，</a:t>
            </a:r>
            <a:endParaRPr lang="en-US" altLang="ja-JP" sz="1800" dirty="0" smtClean="0"/>
          </a:p>
          <a:p>
            <a:pPr marL="365125" lvl="1" indent="-182563"/>
            <a:r>
              <a:rPr lang="ja-JP" altLang="en-US" sz="1800" dirty="0" smtClean="0"/>
              <a:t>この</a:t>
            </a:r>
            <a:r>
              <a:rPr lang="ja-JP" altLang="en-US" sz="1800" dirty="0"/>
              <a:t>求償権を自働債権とする相殺は，破産債権についての債権者の公平・平等な扱いを基本原則とする破産手続の下においても，他の破産債権者が容認すべきものであり</a:t>
            </a:r>
            <a:r>
              <a:rPr lang="ja-JP" altLang="en-US" sz="1800" dirty="0" smtClean="0"/>
              <a:t>，</a:t>
            </a:r>
            <a:endParaRPr lang="en-US" altLang="ja-JP" sz="1800" dirty="0" smtClean="0"/>
          </a:p>
          <a:p>
            <a:pPr marL="365125" lvl="1" indent="-182563"/>
            <a:r>
              <a:rPr lang="ja-JP" altLang="en-US" sz="1800" dirty="0" smtClean="0"/>
              <a:t>同相殺</a:t>
            </a:r>
            <a:r>
              <a:rPr lang="ja-JP" altLang="en-US" sz="1800" dirty="0"/>
              <a:t>に対する期待は，破産法６７条によって保護される合理的なものである。</a:t>
            </a:r>
            <a:endParaRPr kumimoji="1" lang="ja-JP" altLang="en-US" sz="1800"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30</a:t>
            </a:fld>
            <a:endParaRPr kumimoji="1" lang="ja-JP" altLang="en-US" dirty="0"/>
          </a:p>
        </p:txBody>
      </p:sp>
      <p:sp>
        <p:nvSpPr>
          <p:cNvPr id="11" name="円/楕円 10"/>
          <p:cNvSpPr/>
          <p:nvPr/>
        </p:nvSpPr>
        <p:spPr>
          <a:xfrm>
            <a:off x="4632129" y="1647825"/>
            <a:ext cx="1308023"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dirty="0" smtClean="0">
                <a:latin typeface="AR P丸ゴシック体E" panose="020F0900000000000000" pitchFamily="50" charset="-128"/>
                <a:ea typeface="AR P丸ゴシック体E" panose="020F0900000000000000" pitchFamily="50" charset="-128"/>
              </a:rPr>
              <a:t>売主</a:t>
            </a:r>
            <a:r>
              <a:rPr kumimoji="1" lang="en-US" altLang="ja-JP" b="1" dirty="0" smtClean="0">
                <a:latin typeface="AR P丸ゴシック体E" panose="020F0900000000000000" pitchFamily="50" charset="-128"/>
                <a:ea typeface="AR P丸ゴシック体E" panose="020F0900000000000000" pitchFamily="50" charset="-128"/>
              </a:rPr>
              <a:t/>
            </a:r>
            <a:br>
              <a:rPr kumimoji="1" lang="en-US" altLang="ja-JP" b="1" dirty="0" smtClean="0">
                <a:latin typeface="AR P丸ゴシック体E" panose="020F0900000000000000" pitchFamily="50" charset="-128"/>
                <a:ea typeface="AR P丸ゴシック体E" panose="020F0900000000000000" pitchFamily="50" charset="-128"/>
              </a:rPr>
            </a:br>
            <a:r>
              <a:rPr kumimoji="1" lang="en-US" altLang="ja-JP" b="1" dirty="0" smtClean="0">
                <a:latin typeface="AR P丸ゴシック体E" panose="020F0900000000000000" pitchFamily="50" charset="-128"/>
                <a:ea typeface="AR P丸ゴシック体E" panose="020F0900000000000000" pitchFamily="50" charset="-128"/>
              </a:rPr>
              <a:t>B</a:t>
            </a:r>
            <a:endParaRPr kumimoji="1" lang="ja-JP" altLang="en-US" b="1" dirty="0">
              <a:latin typeface="AR P丸ゴシック体E" panose="020F0900000000000000" pitchFamily="50" charset="-128"/>
              <a:ea typeface="AR P丸ゴシック体E" panose="020F0900000000000000" pitchFamily="50" charset="-128"/>
            </a:endParaRPr>
          </a:p>
        </p:txBody>
      </p:sp>
      <p:sp>
        <p:nvSpPr>
          <p:cNvPr id="12" name="円/楕円 11"/>
          <p:cNvSpPr/>
          <p:nvPr/>
        </p:nvSpPr>
        <p:spPr>
          <a:xfrm>
            <a:off x="6375585" y="1647825"/>
            <a:ext cx="1308023" cy="9144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b="1" dirty="0" smtClean="0">
                <a:latin typeface="AR P丸ゴシック体E" panose="020F0900000000000000" pitchFamily="50" charset="-128"/>
                <a:ea typeface="AR P丸ゴシック体E" panose="020F0900000000000000" pitchFamily="50" charset="-128"/>
              </a:rPr>
              <a:t>買主</a:t>
            </a:r>
            <a:r>
              <a:rPr kumimoji="1" lang="en-US" altLang="ja-JP" b="1" dirty="0" smtClean="0">
                <a:latin typeface="AR P丸ゴシック体E" panose="020F0900000000000000" pitchFamily="50" charset="-128"/>
                <a:ea typeface="AR P丸ゴシック体E" panose="020F0900000000000000" pitchFamily="50" charset="-128"/>
              </a:rPr>
              <a:t/>
            </a:r>
            <a:br>
              <a:rPr kumimoji="1" lang="en-US" altLang="ja-JP" b="1" dirty="0" smtClean="0">
                <a:latin typeface="AR P丸ゴシック体E" panose="020F0900000000000000" pitchFamily="50" charset="-128"/>
                <a:ea typeface="AR P丸ゴシック体E" panose="020F0900000000000000" pitchFamily="50" charset="-128"/>
              </a:rPr>
            </a:br>
            <a:r>
              <a:rPr kumimoji="1" lang="en-US" altLang="ja-JP" b="1" dirty="0" smtClean="0">
                <a:latin typeface="AR P丸ゴシック体E" panose="020F0900000000000000" pitchFamily="50" charset="-128"/>
                <a:ea typeface="AR P丸ゴシック体E" panose="020F0900000000000000" pitchFamily="50" charset="-128"/>
              </a:rPr>
              <a:t>A</a:t>
            </a:r>
            <a:endParaRPr kumimoji="1" lang="ja-JP" altLang="en-US" b="1" dirty="0">
              <a:latin typeface="AR P丸ゴシック体E" panose="020F0900000000000000" pitchFamily="50" charset="-128"/>
              <a:ea typeface="AR P丸ゴシック体E" panose="020F0900000000000000" pitchFamily="50" charset="-128"/>
            </a:endParaRPr>
          </a:p>
        </p:txBody>
      </p:sp>
      <p:sp>
        <p:nvSpPr>
          <p:cNvPr id="13" name="円/楕円 12"/>
          <p:cNvSpPr/>
          <p:nvPr/>
        </p:nvSpPr>
        <p:spPr>
          <a:xfrm>
            <a:off x="6329133" y="5074897"/>
            <a:ext cx="2317244" cy="96627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b="1" dirty="0" smtClean="0">
                <a:latin typeface="AR P丸ゴシック体E" panose="020F0900000000000000" pitchFamily="50" charset="-128"/>
                <a:ea typeface="AR P丸ゴシック体E" panose="020F0900000000000000" pitchFamily="50" charset="-128"/>
              </a:rPr>
              <a:t>無委託</a:t>
            </a:r>
            <a:r>
              <a:rPr lang="ja-JP" altLang="en-US" b="1" dirty="0">
                <a:latin typeface="AR P丸ゴシック体E" panose="020F0900000000000000" pitchFamily="50" charset="-128"/>
                <a:ea typeface="AR P丸ゴシック体E" panose="020F0900000000000000" pitchFamily="50" charset="-128"/>
              </a:rPr>
              <a:t>保証人</a:t>
            </a:r>
            <a:r>
              <a:rPr kumimoji="1" lang="en-US" altLang="ja-JP" b="1" dirty="0" smtClean="0">
                <a:latin typeface="AR P丸ゴシック体E" panose="020F0900000000000000" pitchFamily="50" charset="-128"/>
                <a:ea typeface="AR P丸ゴシック体E" panose="020F0900000000000000" pitchFamily="50" charset="-128"/>
              </a:rPr>
              <a:t/>
            </a:r>
            <a:br>
              <a:rPr kumimoji="1" lang="en-US" altLang="ja-JP" b="1" dirty="0" smtClean="0">
                <a:latin typeface="AR P丸ゴシック体E" panose="020F0900000000000000" pitchFamily="50" charset="-128"/>
                <a:ea typeface="AR P丸ゴシック体E" panose="020F0900000000000000" pitchFamily="50" charset="-128"/>
              </a:rPr>
            </a:br>
            <a:r>
              <a:rPr kumimoji="1" lang="ja-JP" altLang="en-US" b="1" dirty="0" smtClean="0">
                <a:latin typeface="AR P丸ゴシック体E" panose="020F0900000000000000" pitchFamily="50" charset="-128"/>
                <a:ea typeface="AR P丸ゴシック体E" panose="020F0900000000000000" pitchFamily="50" charset="-128"/>
              </a:rPr>
              <a:t>（銀行）</a:t>
            </a:r>
            <a:r>
              <a:rPr kumimoji="1" lang="en-US" altLang="ja-JP" b="1" dirty="0" smtClean="0">
                <a:latin typeface="AR P丸ゴシック体E" panose="020F0900000000000000" pitchFamily="50" charset="-128"/>
                <a:ea typeface="AR P丸ゴシック体E" panose="020F0900000000000000" pitchFamily="50" charset="-128"/>
              </a:rPr>
              <a:t>Y</a:t>
            </a:r>
            <a:endParaRPr kumimoji="1" lang="ja-JP" altLang="en-US" b="1" dirty="0">
              <a:latin typeface="AR P丸ゴシック体E" panose="020F0900000000000000" pitchFamily="50" charset="-128"/>
              <a:ea typeface="AR P丸ゴシック体E" panose="020F0900000000000000" pitchFamily="50" charset="-128"/>
            </a:endParaRPr>
          </a:p>
        </p:txBody>
      </p:sp>
      <p:sp>
        <p:nvSpPr>
          <p:cNvPr id="14" name="円/楕円 13"/>
          <p:cNvSpPr/>
          <p:nvPr/>
        </p:nvSpPr>
        <p:spPr>
          <a:xfrm>
            <a:off x="7682753" y="1629420"/>
            <a:ext cx="1308023"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b="1" dirty="0" smtClean="0">
                <a:latin typeface="AR P丸ゴシック体E" panose="020F0900000000000000" pitchFamily="50" charset="-128"/>
                <a:ea typeface="AR P丸ゴシック体E" panose="020F0900000000000000" pitchFamily="50" charset="-128"/>
              </a:rPr>
              <a:t>破産</a:t>
            </a:r>
            <a:endParaRPr kumimoji="1" lang="en-US" altLang="ja-JP" b="1" dirty="0" smtClean="0">
              <a:latin typeface="AR P丸ゴシック体E" panose="020F0900000000000000" pitchFamily="50" charset="-128"/>
              <a:ea typeface="AR P丸ゴシック体E" panose="020F0900000000000000" pitchFamily="50" charset="-128"/>
            </a:endParaRPr>
          </a:p>
          <a:p>
            <a:pPr algn="ctr"/>
            <a:r>
              <a:rPr lang="ja-JP" altLang="en-US" b="1" dirty="0">
                <a:latin typeface="AR P丸ゴシック体E" panose="020F0900000000000000" pitchFamily="50" charset="-128"/>
                <a:ea typeface="AR P丸ゴシック体E" panose="020F0900000000000000" pitchFamily="50" charset="-128"/>
              </a:rPr>
              <a:t>管財人</a:t>
            </a:r>
            <a:r>
              <a:rPr kumimoji="1" lang="en-US" altLang="ja-JP" b="1" dirty="0" smtClean="0">
                <a:latin typeface="AR P丸ゴシック体E" panose="020F0900000000000000" pitchFamily="50" charset="-128"/>
                <a:ea typeface="AR P丸ゴシック体E" panose="020F0900000000000000" pitchFamily="50" charset="-128"/>
              </a:rPr>
              <a:t/>
            </a:r>
            <a:br>
              <a:rPr kumimoji="1" lang="en-US" altLang="ja-JP" b="1" dirty="0" smtClean="0">
                <a:latin typeface="AR P丸ゴシック体E" panose="020F0900000000000000" pitchFamily="50" charset="-128"/>
                <a:ea typeface="AR P丸ゴシック体E" panose="020F0900000000000000" pitchFamily="50" charset="-128"/>
              </a:rPr>
            </a:br>
            <a:r>
              <a:rPr kumimoji="1" lang="en-US" altLang="ja-JP" b="1" dirty="0" smtClean="0">
                <a:latin typeface="AR P丸ゴシック体E" panose="020F0900000000000000" pitchFamily="50" charset="-128"/>
                <a:ea typeface="AR P丸ゴシック体E" panose="020F0900000000000000" pitchFamily="50" charset="-128"/>
              </a:rPr>
              <a:t>X</a:t>
            </a:r>
            <a:endParaRPr kumimoji="1" lang="ja-JP" altLang="en-US" b="1" dirty="0">
              <a:latin typeface="AR P丸ゴシック体E" panose="020F0900000000000000" pitchFamily="50" charset="-128"/>
              <a:ea typeface="AR P丸ゴシック体E" panose="020F0900000000000000" pitchFamily="50" charset="-128"/>
            </a:endParaRPr>
          </a:p>
        </p:txBody>
      </p:sp>
      <p:sp>
        <p:nvSpPr>
          <p:cNvPr id="18" name="円弧 17"/>
          <p:cNvSpPr/>
          <p:nvPr/>
        </p:nvSpPr>
        <p:spPr>
          <a:xfrm rot="19908638">
            <a:off x="5370230" y="2264569"/>
            <a:ext cx="1395768" cy="3112142"/>
          </a:xfrm>
          <a:prstGeom prst="arc">
            <a:avLst>
              <a:gd name="adj1" fmla="val 5646987"/>
              <a:gd name="adj2" fmla="val 15797219"/>
            </a:avLst>
          </a:prstGeom>
          <a:ln>
            <a:headEnd type="none" w="med" len="med"/>
            <a:tailEnd type="arrow" w="med" len="med"/>
          </a:ln>
        </p:spPr>
        <p:style>
          <a:lnRef idx="3">
            <a:schemeClr val="accent4"/>
          </a:lnRef>
          <a:fillRef idx="0">
            <a:schemeClr val="accent4"/>
          </a:fillRef>
          <a:effectRef idx="2">
            <a:schemeClr val="accent4"/>
          </a:effectRef>
          <a:fontRef idx="minor">
            <a:schemeClr val="tx1"/>
          </a:fontRef>
        </p:style>
        <p:txBody>
          <a:bodyPr rtlCol="0" anchor="ctr"/>
          <a:lstStyle/>
          <a:p>
            <a:pPr algn="ctr"/>
            <a:r>
              <a:rPr lang="ja-JP" altLang="en-US" dirty="0">
                <a:latin typeface="AR P丸ゴシック体E" panose="020F0900000000000000" pitchFamily="50" charset="-128"/>
                <a:ea typeface="AR P丸ゴシック体E" panose="020F0900000000000000" pitchFamily="50" charset="-128"/>
              </a:rPr>
              <a:t>弁済</a:t>
            </a:r>
            <a:endParaRPr kumimoji="1" lang="ja-JP" altLang="en-US" dirty="0">
              <a:latin typeface="AR P丸ゴシック体E" panose="020F0900000000000000" pitchFamily="50" charset="-128"/>
              <a:ea typeface="AR P丸ゴシック体E" panose="020F0900000000000000" pitchFamily="50" charset="-128"/>
            </a:endParaRPr>
          </a:p>
        </p:txBody>
      </p:sp>
      <p:sp>
        <p:nvSpPr>
          <p:cNvPr id="20" name="円弧 19"/>
          <p:cNvSpPr/>
          <p:nvPr/>
        </p:nvSpPr>
        <p:spPr>
          <a:xfrm rot="19577576">
            <a:off x="6153033" y="1933488"/>
            <a:ext cx="1126803" cy="1877901"/>
          </a:xfrm>
          <a:prstGeom prst="arc">
            <a:avLst>
              <a:gd name="adj1" fmla="val 6652335"/>
              <a:gd name="adj2" fmla="val 15474315"/>
            </a:avLst>
          </a:prstGeom>
          <a:ln w="38100">
            <a:solidFill>
              <a:schemeClr val="accent3"/>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703665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down)">
                                      <p:cBhvr>
                                        <p:cTn id="11" dur="500"/>
                                        <p:tgtEl>
                                          <p:spTgt spid="15"/>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500"/>
                                        <p:tgtEl>
                                          <p:spTgt spid="12"/>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down)">
                                      <p:cBhvr>
                                        <p:cTn id="19" dur="500"/>
                                        <p:tgtEl>
                                          <p:spTgt spid="13"/>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down)">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wipe(up)">
                                      <p:cBhvr>
                                        <p:cTn id="28" dur="2000"/>
                                        <p:tgtEl>
                                          <p:spTgt spid="3">
                                            <p:txEl>
                                              <p:pRg st="1" end="1"/>
                                            </p:txEl>
                                          </p:spTgt>
                                        </p:tgtEl>
                                      </p:cBhvr>
                                    </p:animEffect>
                                  </p:childTnLst>
                                </p:cTn>
                              </p:par>
                            </p:childTnLst>
                          </p:cTn>
                        </p:par>
                        <p:par>
                          <p:cTn id="29" fill="hold">
                            <p:stCondLst>
                              <p:cond delay="2000"/>
                            </p:stCondLst>
                            <p:childTnLst>
                              <p:par>
                                <p:cTn id="30" presetID="22" presetClass="entr" presetSubtype="4"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down)">
                                      <p:cBhvr>
                                        <p:cTn id="32" dur="500"/>
                                        <p:tgtEl>
                                          <p:spTgt spid="16"/>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wipe(up)">
                                      <p:cBhvr>
                                        <p:cTn id="35" dur="500"/>
                                        <p:tgtEl>
                                          <p:spTgt spid="2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left)">
                                      <p:cBhvr>
                                        <p:cTn id="40" dur="500"/>
                                        <p:tgtEl>
                                          <p:spTgt spid="14"/>
                                        </p:tgtEl>
                                      </p:cBhvr>
                                    </p:animEffect>
                                  </p:childTnLst>
                                </p:cTn>
                              </p:par>
                            </p:childTnLst>
                          </p:cTn>
                        </p:par>
                        <p:par>
                          <p:cTn id="41" fill="hold">
                            <p:stCondLst>
                              <p:cond delay="500"/>
                            </p:stCondLst>
                            <p:childTnLst>
                              <p:par>
                                <p:cTn id="42" presetID="22" presetClass="entr" presetSubtype="4" fill="hold" grpId="0" nodeType="after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wipe(down)">
                                      <p:cBhvr>
                                        <p:cTn id="44" dur="500"/>
                                        <p:tgtEl>
                                          <p:spTgt spid="17"/>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grpId="0" nodeType="clickEffect">
                                  <p:stCondLst>
                                    <p:cond delay="0"/>
                                  </p:stCondLst>
                                  <p:childTnLst>
                                    <p:set>
                                      <p:cBhvr>
                                        <p:cTn id="48" dur="1" fill="hold">
                                          <p:stCondLst>
                                            <p:cond delay="0"/>
                                          </p:stCondLst>
                                        </p:cTn>
                                        <p:tgtEl>
                                          <p:spTgt spid="3">
                                            <p:txEl>
                                              <p:pRg st="2" end="2"/>
                                            </p:txEl>
                                          </p:spTgt>
                                        </p:tgtEl>
                                        <p:attrNameLst>
                                          <p:attrName>style.visibility</p:attrName>
                                        </p:attrNameLst>
                                      </p:cBhvr>
                                      <p:to>
                                        <p:strVal val="visible"/>
                                      </p:to>
                                    </p:set>
                                    <p:animEffect transition="in" filter="wipe(up)">
                                      <p:cBhvr>
                                        <p:cTn id="49" dur="2000"/>
                                        <p:tgtEl>
                                          <p:spTgt spid="3">
                                            <p:txEl>
                                              <p:pRg st="2" end="2"/>
                                            </p:txEl>
                                          </p:spTgt>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wipe(down)">
                                      <p:cBhvr>
                                        <p:cTn id="52" dur="10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3">
                                            <p:txEl>
                                              <p:pRg st="3" end="3"/>
                                            </p:txEl>
                                          </p:spTgt>
                                        </p:tgtEl>
                                        <p:attrNameLst>
                                          <p:attrName>style.visibility</p:attrName>
                                        </p:attrNameLst>
                                      </p:cBhvr>
                                      <p:to>
                                        <p:strVal val="visible"/>
                                      </p:to>
                                    </p:set>
                                    <p:animEffect transition="in" filter="wipe(up)">
                                      <p:cBhvr>
                                        <p:cTn id="57" dur="1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6" grpId="0" animBg="1"/>
      <p:bldP spid="17" grpId="0" animBg="1"/>
      <p:bldP spid="15" grpId="0" uiExpand="1" animBg="1"/>
      <p:bldP spid="3" grpId="0" uiExpand="1" build="p"/>
      <p:bldP spid="11" grpId="0" uiExpand="1" animBg="1"/>
      <p:bldP spid="12" grpId="0" uiExpand="1" animBg="1"/>
      <p:bldP spid="13" grpId="0" uiExpand="1" animBg="1"/>
      <p:bldP spid="14" grpId="0" animBg="1"/>
      <p:bldP spid="18" grpId="0" uiExpand="1" animBg="1"/>
      <p:bldP spid="2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p:txBody>
          <a:bodyPr>
            <a:normAutofit/>
          </a:bodyPr>
          <a:lstStyle/>
          <a:p>
            <a:r>
              <a:rPr kumimoji="1" lang="ja-JP" altLang="en-US" dirty="0" smtClean="0"/>
              <a:t>三者間相殺</a:t>
            </a:r>
            <a:r>
              <a:rPr kumimoji="1" lang="en-US" altLang="ja-JP" dirty="0" smtClean="0"/>
              <a:t/>
            </a:r>
            <a:br>
              <a:rPr kumimoji="1" lang="en-US" altLang="ja-JP" dirty="0" smtClean="0"/>
            </a:br>
            <a:r>
              <a:rPr lang="ja-JP" altLang="en-US" sz="3200" dirty="0" smtClean="0"/>
              <a:t>（</a:t>
            </a:r>
            <a:r>
              <a:rPr lang="en-US" altLang="ja-JP" sz="3200" dirty="0" smtClean="0"/>
              <a:t>A</a:t>
            </a:r>
            <a:r>
              <a:rPr lang="ja-JP" altLang="en-US" sz="3200" dirty="0" smtClean="0"/>
              <a:t>を相殺権者とした場合の</a:t>
            </a:r>
            <a:r>
              <a:rPr lang="en-US" altLang="ja-JP" sz="3200" dirty="0" smtClean="0"/>
              <a:t>3</a:t>
            </a:r>
            <a:r>
              <a:rPr lang="ja-JP" altLang="en-US" sz="3200" dirty="0" smtClean="0"/>
              <a:t>類型）</a:t>
            </a:r>
            <a:endParaRPr kumimoji="1" lang="ja-JP" altLang="en-US" sz="3200" dirty="0"/>
          </a:p>
        </p:txBody>
      </p:sp>
      <p:sp>
        <p:nvSpPr>
          <p:cNvPr id="9" name="サブタイトル 8"/>
          <p:cNvSpPr>
            <a:spLocks noGrp="1"/>
          </p:cNvSpPr>
          <p:nvPr>
            <p:ph type="subTitle" idx="1"/>
          </p:nvPr>
        </p:nvSpPr>
        <p:spPr>
          <a:xfrm>
            <a:off x="1051560" y="3886200"/>
            <a:ext cx="7040880" cy="1752600"/>
          </a:xfrm>
        </p:spPr>
        <p:txBody>
          <a:bodyPr>
            <a:normAutofit/>
          </a:bodyPr>
          <a:lstStyle/>
          <a:p>
            <a:pPr marL="514350" indent="-514350" algn="l">
              <a:buFont typeface="+mj-lt"/>
              <a:buAutoNum type="arabicPeriod"/>
            </a:pPr>
            <a:r>
              <a:rPr kumimoji="1" lang="en-US" altLang="ja-JP" dirty="0" smtClean="0"/>
              <a:t>C</a:t>
            </a:r>
            <a:r>
              <a:rPr kumimoji="1" lang="ja-JP" altLang="en-US" dirty="0" smtClean="0"/>
              <a:t>→</a:t>
            </a:r>
            <a:r>
              <a:rPr kumimoji="1" lang="en-US" altLang="ja-JP" dirty="0" smtClean="0"/>
              <a:t>A</a:t>
            </a:r>
            <a:r>
              <a:rPr kumimoji="1" lang="ja-JP" altLang="en-US" dirty="0" smtClean="0"/>
              <a:t>→</a:t>
            </a:r>
            <a:r>
              <a:rPr kumimoji="1" lang="en-US" altLang="ja-JP" dirty="0" smtClean="0"/>
              <a:t>B</a:t>
            </a:r>
            <a:r>
              <a:rPr kumimoji="1" lang="ja-JP" altLang="en-US" dirty="0" smtClean="0"/>
              <a:t>型（債権譲渡の抗弁型）</a:t>
            </a:r>
            <a:endParaRPr kumimoji="1" lang="en-US" altLang="ja-JP" dirty="0" smtClean="0"/>
          </a:p>
          <a:p>
            <a:pPr marL="514350" indent="-514350" algn="l">
              <a:buFont typeface="+mj-lt"/>
              <a:buAutoNum type="arabicPeriod"/>
            </a:pPr>
            <a:r>
              <a:rPr lang="en-US" altLang="ja-JP" dirty="0" smtClean="0"/>
              <a:t>A</a:t>
            </a:r>
            <a:r>
              <a:rPr lang="ja-JP" altLang="en-US" dirty="0" smtClean="0"/>
              <a:t>→</a:t>
            </a:r>
            <a:r>
              <a:rPr lang="en-US" altLang="ja-JP" dirty="0" smtClean="0"/>
              <a:t>B</a:t>
            </a:r>
            <a:r>
              <a:rPr lang="ja-JP" altLang="en-US" dirty="0" smtClean="0"/>
              <a:t>→</a:t>
            </a:r>
            <a:r>
              <a:rPr lang="en-US" altLang="ja-JP" dirty="0" smtClean="0"/>
              <a:t>C</a:t>
            </a:r>
            <a:r>
              <a:rPr lang="ja-JP" altLang="en-US" dirty="0" smtClean="0"/>
              <a:t>型（保証人相殺型）</a:t>
            </a:r>
            <a:endParaRPr lang="en-US" altLang="ja-JP" dirty="0" smtClean="0"/>
          </a:p>
          <a:p>
            <a:pPr marL="514350" indent="-514350" algn="l">
              <a:buFont typeface="+mj-lt"/>
              <a:buAutoNum type="arabicPeriod"/>
            </a:pPr>
            <a:r>
              <a:rPr kumimoji="1" lang="en-US" altLang="ja-JP" dirty="0" smtClean="0"/>
              <a:t>B</a:t>
            </a:r>
            <a:r>
              <a:rPr kumimoji="1" lang="ja-JP" altLang="en-US" dirty="0" smtClean="0"/>
              <a:t>→</a:t>
            </a:r>
            <a:r>
              <a:rPr kumimoji="1" lang="en-US" altLang="ja-JP" dirty="0" smtClean="0"/>
              <a:t>C</a:t>
            </a:r>
            <a:r>
              <a:rPr kumimoji="1" lang="ja-JP" altLang="en-US" dirty="0" smtClean="0"/>
              <a:t>→</a:t>
            </a:r>
            <a:r>
              <a:rPr kumimoji="1" lang="en-US" altLang="ja-JP" dirty="0" smtClean="0"/>
              <a:t>A</a:t>
            </a:r>
            <a:r>
              <a:rPr kumimoji="1" lang="ja-JP" altLang="en-US" dirty="0" smtClean="0"/>
              <a:t>型（錯誤弁済相殺型）</a:t>
            </a:r>
            <a:endParaRPr kumimoji="1" lang="ja-JP" altLang="en-US" dirty="0"/>
          </a:p>
        </p:txBody>
      </p:sp>
      <p:sp>
        <p:nvSpPr>
          <p:cNvPr id="5" name="日付プレースホルダー 4"/>
          <p:cNvSpPr>
            <a:spLocks noGrp="1"/>
          </p:cNvSpPr>
          <p:nvPr>
            <p:ph type="dt" sz="half" idx="10"/>
          </p:nvPr>
        </p:nvSpPr>
        <p:spPr/>
        <p:txBody>
          <a:bodyPr/>
          <a:lstStyle/>
          <a:p>
            <a:r>
              <a:rPr kumimoji="1" lang="en-US" altLang="ja-JP" smtClean="0"/>
              <a:t>2014/12/16</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31</a:t>
            </a:fld>
            <a:endParaRPr kumimoji="1" lang="ja-JP" altLang="en-US"/>
          </a:p>
        </p:txBody>
      </p:sp>
    </p:spTree>
    <p:extLst>
      <p:ext uri="{BB962C8B-B14F-4D97-AF65-F5344CB8AC3E}">
        <p14:creationId xmlns:p14="http://schemas.microsoft.com/office/powerpoint/2010/main" val="29124456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円/楕円 25"/>
          <p:cNvSpPr/>
          <p:nvPr/>
        </p:nvSpPr>
        <p:spPr>
          <a:xfrm>
            <a:off x="6356926" y="3831120"/>
            <a:ext cx="2545697" cy="554180"/>
          </a:xfrm>
          <a:prstGeom prst="ellipse">
            <a:avLst/>
          </a:prstGeom>
          <a:noFill/>
          <a:ln w="381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E" panose="020F0900000000000000" pitchFamily="50" charset="-128"/>
                <a:ea typeface="AR P丸ゴシック体E" panose="020F0900000000000000" pitchFamily="50" charset="-128"/>
              </a:rPr>
              <a:t>相殺</a:t>
            </a:r>
            <a:endParaRPr kumimoji="1" lang="ja-JP" altLang="en-US" sz="2400" dirty="0">
              <a:solidFill>
                <a:schemeClr val="tx1"/>
              </a:solidFill>
              <a:latin typeface="AR P丸ゴシック体E" panose="020F0900000000000000" pitchFamily="50" charset="-128"/>
              <a:ea typeface="AR P丸ゴシック体E" panose="020F0900000000000000" pitchFamily="50" charset="-128"/>
            </a:endParaRPr>
          </a:p>
        </p:txBody>
      </p:sp>
      <p:sp>
        <p:nvSpPr>
          <p:cNvPr id="25" name="円/楕円 24"/>
          <p:cNvSpPr/>
          <p:nvPr/>
        </p:nvSpPr>
        <p:spPr>
          <a:xfrm rot="2885033">
            <a:off x="3631975" y="3308415"/>
            <a:ext cx="2545697" cy="554180"/>
          </a:xfrm>
          <a:prstGeom prst="ellipse">
            <a:avLst/>
          </a:prstGeom>
          <a:noFill/>
          <a:ln w="381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E" panose="020F0900000000000000" pitchFamily="50" charset="-128"/>
                <a:ea typeface="AR P丸ゴシック体E" panose="020F0900000000000000" pitchFamily="50" charset="-128"/>
              </a:rPr>
              <a:t>相殺</a:t>
            </a:r>
            <a:endParaRPr kumimoji="1" lang="ja-JP" altLang="en-US" sz="2400" dirty="0">
              <a:solidFill>
                <a:schemeClr val="tx1"/>
              </a:solidFill>
              <a:latin typeface="AR P丸ゴシック体E" panose="020F0900000000000000" pitchFamily="50" charset="-128"/>
              <a:ea typeface="AR P丸ゴシック体E" panose="020F0900000000000000" pitchFamily="50" charset="-128"/>
            </a:endParaRPr>
          </a:p>
        </p:txBody>
      </p:sp>
      <p:sp>
        <p:nvSpPr>
          <p:cNvPr id="27" name="円/楕円 26"/>
          <p:cNvSpPr/>
          <p:nvPr/>
        </p:nvSpPr>
        <p:spPr>
          <a:xfrm rot="17824302">
            <a:off x="318030" y="3308415"/>
            <a:ext cx="2545697" cy="554180"/>
          </a:xfrm>
          <a:prstGeom prst="ellipse">
            <a:avLst/>
          </a:prstGeom>
          <a:noFill/>
          <a:ln w="381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E" panose="020F0900000000000000" pitchFamily="50" charset="-128"/>
                <a:ea typeface="AR P丸ゴシック体E" panose="020F0900000000000000" pitchFamily="50" charset="-128"/>
              </a:rPr>
              <a:t>相殺</a:t>
            </a:r>
            <a:endParaRPr kumimoji="1" lang="ja-JP" altLang="en-US" sz="2400" dirty="0">
              <a:solidFill>
                <a:schemeClr val="tx1"/>
              </a:solidFill>
              <a:latin typeface="AR P丸ゴシック体E" panose="020F0900000000000000" pitchFamily="50" charset="-128"/>
              <a:ea typeface="AR P丸ゴシック体E" panose="020F0900000000000000" pitchFamily="50" charset="-128"/>
            </a:endParaRPr>
          </a:p>
        </p:txBody>
      </p:sp>
      <p:sp>
        <p:nvSpPr>
          <p:cNvPr id="24" name="右矢印 23"/>
          <p:cNvSpPr/>
          <p:nvPr/>
        </p:nvSpPr>
        <p:spPr>
          <a:xfrm>
            <a:off x="1148758" y="2861758"/>
            <a:ext cx="978408" cy="533095"/>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9" name="上矢印 8"/>
          <p:cNvSpPr/>
          <p:nvPr/>
        </p:nvSpPr>
        <p:spPr>
          <a:xfrm rot="19271316">
            <a:off x="1331936" y="3329684"/>
            <a:ext cx="533095" cy="2025406"/>
          </a:xfrm>
          <a:prstGeom prst="up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17" name="下矢印 16"/>
          <p:cNvSpPr/>
          <p:nvPr/>
        </p:nvSpPr>
        <p:spPr>
          <a:xfrm>
            <a:off x="5107128" y="3554902"/>
            <a:ext cx="533095" cy="1335962"/>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19" name="上矢印 18"/>
          <p:cNvSpPr/>
          <p:nvPr/>
        </p:nvSpPr>
        <p:spPr>
          <a:xfrm rot="19271316">
            <a:off x="6948560" y="3329684"/>
            <a:ext cx="533095" cy="2025406"/>
          </a:xfrm>
          <a:prstGeom prst="up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22" name="下矢印 21"/>
          <p:cNvSpPr/>
          <p:nvPr/>
        </p:nvSpPr>
        <p:spPr>
          <a:xfrm>
            <a:off x="7915440" y="3554902"/>
            <a:ext cx="533095" cy="1335962"/>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23" name="右矢印 22"/>
          <p:cNvSpPr/>
          <p:nvPr/>
        </p:nvSpPr>
        <p:spPr>
          <a:xfrm>
            <a:off x="3957070" y="2861758"/>
            <a:ext cx="978408" cy="533095"/>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7" name="タイトル 6"/>
          <p:cNvSpPr>
            <a:spLocks noGrp="1"/>
          </p:cNvSpPr>
          <p:nvPr>
            <p:ph type="title"/>
          </p:nvPr>
        </p:nvSpPr>
        <p:spPr/>
        <p:txBody>
          <a:bodyPr>
            <a:normAutofit fontScale="90000"/>
          </a:bodyPr>
          <a:lstStyle/>
          <a:p>
            <a:r>
              <a:rPr lang="ja-JP" altLang="en-US" dirty="0" smtClean="0"/>
              <a:t>三者間</a:t>
            </a:r>
            <a:r>
              <a:rPr lang="ja-JP" altLang="en-US" dirty="0"/>
              <a:t>相殺</a:t>
            </a:r>
            <a:r>
              <a:rPr lang="ja-JP" altLang="en-US" dirty="0" smtClean="0"/>
              <a:t>の類型</a:t>
            </a:r>
            <a:r>
              <a:rPr lang="en-US" altLang="ja-JP" dirty="0" smtClean="0"/>
              <a:t/>
            </a:r>
            <a:br>
              <a:rPr lang="en-US" altLang="ja-JP" dirty="0" smtClean="0"/>
            </a:br>
            <a:r>
              <a:rPr lang="ja-JP" altLang="en-US" sz="4000" dirty="0" smtClean="0"/>
              <a:t>（</a:t>
            </a:r>
            <a:r>
              <a:rPr lang="en-US" altLang="ja-JP" sz="4000" b="1" dirty="0" smtClean="0">
                <a:latin typeface="Times New Roman" panose="02020603050405020304" pitchFamily="18" charset="0"/>
                <a:cs typeface="Times New Roman" panose="02020603050405020304" pitchFamily="18" charset="0"/>
              </a:rPr>
              <a:t>A</a:t>
            </a:r>
            <a:r>
              <a:rPr lang="ja-JP" altLang="en-US" sz="4000" dirty="0" smtClean="0"/>
              <a:t>が相殺権者）</a:t>
            </a:r>
            <a:endParaRPr kumimoji="1" lang="ja-JP" altLang="en-US" sz="4000"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32</a:t>
            </a:fld>
            <a:endParaRPr kumimoji="1" lang="ja-JP" altLang="en-US" dirty="0"/>
          </a:p>
        </p:txBody>
      </p:sp>
      <p:sp>
        <p:nvSpPr>
          <p:cNvPr id="8" name="円/楕円 7"/>
          <p:cNvSpPr/>
          <p:nvPr/>
        </p:nvSpPr>
        <p:spPr>
          <a:xfrm>
            <a:off x="395536" y="2671105"/>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A</a:t>
            </a:r>
            <a:endParaRPr kumimoji="1" lang="ja-JP" altLang="en-US" sz="3200" b="1" dirty="0">
              <a:latin typeface="Times New Roman" panose="02020603050405020304" pitchFamily="18" charset="0"/>
              <a:cs typeface="Times New Roman" panose="02020603050405020304" pitchFamily="18" charset="0"/>
            </a:endParaRPr>
          </a:p>
        </p:txBody>
      </p:sp>
      <p:sp>
        <p:nvSpPr>
          <p:cNvPr id="10" name="円/楕円 9"/>
          <p:cNvSpPr/>
          <p:nvPr/>
        </p:nvSpPr>
        <p:spPr>
          <a:xfrm>
            <a:off x="2132447" y="2671105"/>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B</a:t>
            </a:r>
          </a:p>
        </p:txBody>
      </p:sp>
      <p:sp>
        <p:nvSpPr>
          <p:cNvPr id="11" name="円/楕円 10"/>
          <p:cNvSpPr/>
          <p:nvPr/>
        </p:nvSpPr>
        <p:spPr>
          <a:xfrm>
            <a:off x="2132447" y="4890864"/>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C</a:t>
            </a:r>
            <a:endParaRPr kumimoji="1" lang="ja-JP" altLang="en-US" sz="3200" b="1" dirty="0">
              <a:latin typeface="Times New Roman" panose="02020603050405020304" pitchFamily="18" charset="0"/>
              <a:cs typeface="Times New Roman" panose="02020603050405020304" pitchFamily="18" charset="0"/>
            </a:endParaRPr>
          </a:p>
        </p:txBody>
      </p:sp>
      <p:sp>
        <p:nvSpPr>
          <p:cNvPr id="13" name="円/楕円 12"/>
          <p:cNvSpPr/>
          <p:nvPr/>
        </p:nvSpPr>
        <p:spPr>
          <a:xfrm>
            <a:off x="3203848" y="2671105"/>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A</a:t>
            </a:r>
            <a:endParaRPr kumimoji="1" lang="ja-JP" altLang="en-US" sz="3200" b="1" dirty="0">
              <a:latin typeface="Times New Roman" panose="02020603050405020304" pitchFamily="18" charset="0"/>
              <a:cs typeface="Times New Roman" panose="02020603050405020304" pitchFamily="18" charset="0"/>
            </a:endParaRPr>
          </a:p>
        </p:txBody>
      </p:sp>
      <p:sp>
        <p:nvSpPr>
          <p:cNvPr id="15" name="円/楕円 14"/>
          <p:cNvSpPr/>
          <p:nvPr/>
        </p:nvSpPr>
        <p:spPr>
          <a:xfrm>
            <a:off x="4931626" y="2671105"/>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B</a:t>
            </a:r>
            <a:endParaRPr kumimoji="1" lang="ja-JP" altLang="en-US" sz="3200" b="1" dirty="0">
              <a:latin typeface="Times New Roman" panose="02020603050405020304" pitchFamily="18" charset="0"/>
              <a:cs typeface="Times New Roman" panose="02020603050405020304" pitchFamily="18" charset="0"/>
            </a:endParaRPr>
          </a:p>
        </p:txBody>
      </p:sp>
      <p:sp>
        <p:nvSpPr>
          <p:cNvPr id="16" name="円/楕円 15"/>
          <p:cNvSpPr/>
          <p:nvPr/>
        </p:nvSpPr>
        <p:spPr>
          <a:xfrm>
            <a:off x="4931626" y="4890864"/>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C</a:t>
            </a:r>
            <a:endParaRPr kumimoji="1" lang="ja-JP" altLang="en-US" sz="3200" b="1" dirty="0">
              <a:latin typeface="Times New Roman" panose="02020603050405020304" pitchFamily="18" charset="0"/>
              <a:cs typeface="Times New Roman" panose="02020603050405020304" pitchFamily="18" charset="0"/>
            </a:endParaRPr>
          </a:p>
        </p:txBody>
      </p:sp>
      <p:sp>
        <p:nvSpPr>
          <p:cNvPr id="18" name="円/楕円 17"/>
          <p:cNvSpPr/>
          <p:nvPr/>
        </p:nvSpPr>
        <p:spPr>
          <a:xfrm>
            <a:off x="6012160" y="2671105"/>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A</a:t>
            </a:r>
            <a:endParaRPr kumimoji="1" lang="ja-JP" altLang="en-US" sz="3200" b="1" dirty="0">
              <a:latin typeface="Times New Roman" panose="02020603050405020304" pitchFamily="18" charset="0"/>
              <a:cs typeface="Times New Roman" panose="02020603050405020304" pitchFamily="18" charset="0"/>
            </a:endParaRPr>
          </a:p>
        </p:txBody>
      </p:sp>
      <p:sp>
        <p:nvSpPr>
          <p:cNvPr id="20" name="円/楕円 19"/>
          <p:cNvSpPr/>
          <p:nvPr/>
        </p:nvSpPr>
        <p:spPr>
          <a:xfrm>
            <a:off x="7739938" y="2671105"/>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B</a:t>
            </a:r>
            <a:endParaRPr kumimoji="1" lang="ja-JP" altLang="en-US" sz="3200" b="1" dirty="0">
              <a:latin typeface="Times New Roman" panose="02020603050405020304" pitchFamily="18" charset="0"/>
              <a:cs typeface="Times New Roman" panose="02020603050405020304" pitchFamily="18" charset="0"/>
            </a:endParaRPr>
          </a:p>
        </p:txBody>
      </p:sp>
      <p:sp>
        <p:nvSpPr>
          <p:cNvPr id="21" name="円/楕円 20"/>
          <p:cNvSpPr/>
          <p:nvPr/>
        </p:nvSpPr>
        <p:spPr>
          <a:xfrm>
            <a:off x="7739938" y="4890864"/>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C</a:t>
            </a:r>
            <a:endParaRPr kumimoji="1" lang="ja-JP" altLang="en-US" sz="3200" b="1" dirty="0">
              <a:latin typeface="Times New Roman" panose="02020603050405020304" pitchFamily="18" charset="0"/>
              <a:cs typeface="Times New Roman" panose="02020603050405020304" pitchFamily="18" charset="0"/>
            </a:endParaRPr>
          </a:p>
        </p:txBody>
      </p:sp>
      <p:sp>
        <p:nvSpPr>
          <p:cNvPr id="28" name="テキスト ボックス 27"/>
          <p:cNvSpPr txBox="1"/>
          <p:nvPr/>
        </p:nvSpPr>
        <p:spPr>
          <a:xfrm>
            <a:off x="585871" y="1745354"/>
            <a:ext cx="2104182" cy="646331"/>
          </a:xfrm>
          <a:prstGeom prst="rect">
            <a:avLst/>
          </a:prstGeom>
          <a:noFill/>
        </p:spPr>
        <p:txBody>
          <a:bodyPr wrap="square" rtlCol="0">
            <a:spAutoFit/>
          </a:bodyPr>
          <a:lstStyle/>
          <a:p>
            <a:pPr algn="ctr"/>
            <a:r>
              <a:rPr kumimoji="1" lang="en-US" altLang="ja-JP" sz="3600" b="1" dirty="0" smtClean="0">
                <a:latin typeface="Times New Roman" panose="02020603050405020304" pitchFamily="18" charset="0"/>
                <a:cs typeface="Times New Roman" panose="02020603050405020304" pitchFamily="18" charset="0"/>
              </a:rPr>
              <a:t>C</a:t>
            </a:r>
            <a:r>
              <a:rPr kumimoji="1" lang="ja-JP" altLang="en-US" sz="3600" b="1" dirty="0" smtClean="0">
                <a:latin typeface="Times New Roman" panose="02020603050405020304" pitchFamily="18" charset="0"/>
                <a:cs typeface="Times New Roman" panose="02020603050405020304" pitchFamily="18" charset="0"/>
              </a:rPr>
              <a:t>→</a:t>
            </a:r>
            <a:r>
              <a:rPr kumimoji="1" lang="en-US" altLang="ja-JP" sz="3600" b="1" dirty="0" smtClean="0">
                <a:latin typeface="Times New Roman" panose="02020603050405020304" pitchFamily="18" charset="0"/>
                <a:cs typeface="Times New Roman" panose="02020603050405020304" pitchFamily="18" charset="0"/>
              </a:rPr>
              <a:t>A</a:t>
            </a:r>
            <a:r>
              <a:rPr kumimoji="1" lang="ja-JP" altLang="en-US" sz="3600" b="1" dirty="0" smtClean="0">
                <a:latin typeface="Times New Roman" panose="02020603050405020304" pitchFamily="18" charset="0"/>
                <a:cs typeface="Times New Roman" panose="02020603050405020304" pitchFamily="18" charset="0"/>
              </a:rPr>
              <a:t>→</a:t>
            </a:r>
            <a:r>
              <a:rPr kumimoji="1" lang="en-US" altLang="ja-JP" sz="3600" b="1" dirty="0" smtClean="0">
                <a:latin typeface="Times New Roman" panose="02020603050405020304" pitchFamily="18" charset="0"/>
                <a:cs typeface="Times New Roman" panose="02020603050405020304" pitchFamily="18" charset="0"/>
              </a:rPr>
              <a:t>B</a:t>
            </a:r>
            <a:endParaRPr kumimoji="1" lang="ja-JP" altLang="en-US" sz="3600" b="1" dirty="0">
              <a:latin typeface="Times New Roman" panose="02020603050405020304" pitchFamily="18" charset="0"/>
              <a:cs typeface="Times New Roman" panose="02020603050405020304" pitchFamily="18" charset="0"/>
            </a:endParaRPr>
          </a:p>
        </p:txBody>
      </p:sp>
      <p:sp>
        <p:nvSpPr>
          <p:cNvPr id="29" name="テキスト ボックス 28"/>
          <p:cNvSpPr txBox="1"/>
          <p:nvPr/>
        </p:nvSpPr>
        <p:spPr>
          <a:xfrm>
            <a:off x="3536041" y="1745354"/>
            <a:ext cx="2104182" cy="646331"/>
          </a:xfrm>
          <a:prstGeom prst="rect">
            <a:avLst/>
          </a:prstGeom>
          <a:noFill/>
        </p:spPr>
        <p:txBody>
          <a:bodyPr wrap="square" rtlCol="0">
            <a:spAutoFit/>
          </a:bodyPr>
          <a:lstStyle/>
          <a:p>
            <a:pPr algn="ctr"/>
            <a:r>
              <a:rPr kumimoji="1" lang="en-US" altLang="ja-JP" sz="3600" b="1" dirty="0" smtClean="0">
                <a:latin typeface="Times New Roman" panose="02020603050405020304" pitchFamily="18" charset="0"/>
                <a:cs typeface="Times New Roman" panose="02020603050405020304" pitchFamily="18" charset="0"/>
              </a:rPr>
              <a:t>A</a:t>
            </a:r>
            <a:r>
              <a:rPr kumimoji="1" lang="ja-JP" altLang="en-US" sz="3600" b="1" dirty="0" smtClean="0">
                <a:latin typeface="Times New Roman" panose="02020603050405020304" pitchFamily="18" charset="0"/>
                <a:cs typeface="Times New Roman" panose="02020603050405020304" pitchFamily="18" charset="0"/>
              </a:rPr>
              <a:t>→</a:t>
            </a:r>
            <a:r>
              <a:rPr kumimoji="1" lang="en-US" altLang="ja-JP" sz="3600" b="1" dirty="0" smtClean="0">
                <a:latin typeface="Times New Roman" panose="02020603050405020304" pitchFamily="18" charset="0"/>
                <a:cs typeface="Times New Roman" panose="02020603050405020304" pitchFamily="18" charset="0"/>
              </a:rPr>
              <a:t>B</a:t>
            </a:r>
            <a:r>
              <a:rPr kumimoji="1" lang="ja-JP" altLang="en-US" sz="3600" b="1" dirty="0" smtClean="0">
                <a:latin typeface="Times New Roman" panose="02020603050405020304" pitchFamily="18" charset="0"/>
                <a:cs typeface="Times New Roman" panose="02020603050405020304" pitchFamily="18" charset="0"/>
              </a:rPr>
              <a:t>→</a:t>
            </a:r>
            <a:r>
              <a:rPr kumimoji="1" lang="en-US" altLang="ja-JP" sz="3600" b="1" dirty="0" smtClean="0">
                <a:latin typeface="Times New Roman" panose="02020603050405020304" pitchFamily="18" charset="0"/>
                <a:cs typeface="Times New Roman" panose="02020603050405020304" pitchFamily="18" charset="0"/>
              </a:rPr>
              <a:t>C</a:t>
            </a:r>
            <a:endParaRPr kumimoji="1" lang="ja-JP" altLang="en-US" sz="3600" b="1" dirty="0">
              <a:latin typeface="Times New Roman" panose="02020603050405020304" pitchFamily="18" charset="0"/>
              <a:cs typeface="Times New Roman" panose="02020603050405020304" pitchFamily="18" charset="0"/>
            </a:endParaRPr>
          </a:p>
        </p:txBody>
      </p:sp>
      <p:sp>
        <p:nvSpPr>
          <p:cNvPr id="30" name="テキスト ボックス 29"/>
          <p:cNvSpPr txBox="1"/>
          <p:nvPr/>
        </p:nvSpPr>
        <p:spPr>
          <a:xfrm>
            <a:off x="6486211" y="1745354"/>
            <a:ext cx="2104182" cy="646331"/>
          </a:xfrm>
          <a:prstGeom prst="rect">
            <a:avLst/>
          </a:prstGeom>
          <a:noFill/>
        </p:spPr>
        <p:txBody>
          <a:bodyPr wrap="square" rtlCol="0">
            <a:spAutoFit/>
          </a:bodyPr>
          <a:lstStyle/>
          <a:p>
            <a:pPr algn="ctr"/>
            <a:r>
              <a:rPr kumimoji="1" lang="en-US" altLang="ja-JP" sz="3600" b="1" dirty="0" smtClean="0">
                <a:latin typeface="Times New Roman" panose="02020603050405020304" pitchFamily="18" charset="0"/>
                <a:cs typeface="Times New Roman" panose="02020603050405020304" pitchFamily="18" charset="0"/>
              </a:rPr>
              <a:t>B</a:t>
            </a:r>
            <a:r>
              <a:rPr kumimoji="1" lang="ja-JP" altLang="en-US" sz="3600" b="1" dirty="0" smtClean="0">
                <a:latin typeface="Times New Roman" panose="02020603050405020304" pitchFamily="18" charset="0"/>
                <a:cs typeface="Times New Roman" panose="02020603050405020304" pitchFamily="18" charset="0"/>
              </a:rPr>
              <a:t>→</a:t>
            </a:r>
            <a:r>
              <a:rPr kumimoji="1" lang="en-US" altLang="ja-JP" sz="3600" b="1" dirty="0" smtClean="0">
                <a:latin typeface="Times New Roman" panose="02020603050405020304" pitchFamily="18" charset="0"/>
                <a:cs typeface="Times New Roman" panose="02020603050405020304" pitchFamily="18" charset="0"/>
              </a:rPr>
              <a:t>C</a:t>
            </a:r>
            <a:r>
              <a:rPr kumimoji="1" lang="ja-JP" altLang="en-US" sz="3600" b="1" dirty="0" smtClean="0">
                <a:latin typeface="Times New Roman" panose="02020603050405020304" pitchFamily="18" charset="0"/>
                <a:cs typeface="Times New Roman" panose="02020603050405020304" pitchFamily="18" charset="0"/>
              </a:rPr>
              <a:t>→</a:t>
            </a:r>
            <a:r>
              <a:rPr kumimoji="1" lang="en-US" altLang="ja-JP" sz="3600" b="1" dirty="0" smtClean="0">
                <a:latin typeface="Times New Roman" panose="02020603050405020304" pitchFamily="18" charset="0"/>
                <a:cs typeface="Times New Roman" panose="02020603050405020304" pitchFamily="18" charset="0"/>
              </a:rPr>
              <a:t>A</a:t>
            </a:r>
            <a:endParaRPr kumimoji="1" lang="ja-JP" alt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668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childTnLst>
                          </p:cTn>
                        </p:par>
                        <p:par>
                          <p:cTn id="8" fill="hold">
                            <p:stCondLst>
                              <p:cond delay="750"/>
                            </p:stCondLst>
                            <p:childTnLst>
                              <p:par>
                                <p:cTn id="9" presetID="22" presetClass="entr" presetSubtype="4" fill="hold" grpId="0" nodeType="afterEffect">
                                  <p:stCondLst>
                                    <p:cond delay="25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00"/>
                                        <p:tgtEl>
                                          <p:spTgt spid="9"/>
                                        </p:tgtEl>
                                      </p:cBhvr>
                                    </p:animEffect>
                                  </p:childTnLst>
                                </p:cTn>
                              </p:par>
                            </p:childTnLst>
                          </p:cTn>
                        </p:par>
                        <p:par>
                          <p:cTn id="12" fill="hold">
                            <p:stCondLst>
                              <p:cond delay="1500"/>
                            </p:stCondLst>
                            <p:childTnLst>
                              <p:par>
                                <p:cTn id="13" presetID="22" presetClass="entr" presetSubtype="8" fill="hold" grpId="0" nodeType="afterEffect">
                                  <p:stCondLst>
                                    <p:cond delay="25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par>
                          <p:cTn id="16" fill="hold">
                            <p:stCondLst>
                              <p:cond delay="2250"/>
                            </p:stCondLst>
                            <p:childTnLst>
                              <p:par>
                                <p:cTn id="17" presetID="22" presetClass="entr" presetSubtype="8" fill="hold" grpId="0" nodeType="afterEffect">
                                  <p:stCondLst>
                                    <p:cond delay="250"/>
                                  </p:stCondLst>
                                  <p:childTnLst>
                                    <p:set>
                                      <p:cBhvr>
                                        <p:cTn id="18" dur="1" fill="hold">
                                          <p:stCondLst>
                                            <p:cond delay="0"/>
                                          </p:stCondLst>
                                        </p:cTn>
                                        <p:tgtEl>
                                          <p:spTgt spid="24"/>
                                        </p:tgtEl>
                                        <p:attrNameLst>
                                          <p:attrName>style.visibility</p:attrName>
                                        </p:attrNameLst>
                                      </p:cBhvr>
                                      <p:to>
                                        <p:strVal val="visible"/>
                                      </p:to>
                                    </p:set>
                                    <p:animEffect transition="in" filter="wipe(left)">
                                      <p:cBhvr>
                                        <p:cTn id="19" dur="500"/>
                                        <p:tgtEl>
                                          <p:spTgt spid="24"/>
                                        </p:tgtEl>
                                      </p:cBhvr>
                                    </p:animEffect>
                                  </p:childTnLst>
                                </p:cTn>
                              </p:par>
                            </p:childTnLst>
                          </p:cTn>
                        </p:par>
                        <p:par>
                          <p:cTn id="20" fill="hold">
                            <p:stCondLst>
                              <p:cond delay="3000"/>
                            </p:stCondLst>
                            <p:childTnLst>
                              <p:par>
                                <p:cTn id="21" presetID="22" presetClass="entr" presetSubtype="8" fill="hold" grpId="0" nodeType="afterEffect">
                                  <p:stCondLst>
                                    <p:cond delay="25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32" fill="hold" grpId="0" nodeType="click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circle(out)">
                                      <p:cBhvr>
                                        <p:cTn id="28" dur="1000"/>
                                        <p:tgtEl>
                                          <p:spTgt spid="2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left)">
                                      <p:cBhvr>
                                        <p:cTn id="33" dur="500"/>
                                        <p:tgtEl>
                                          <p:spTgt spid="13"/>
                                        </p:tgtEl>
                                      </p:cBhvr>
                                    </p:animEffect>
                                  </p:childTnLst>
                                </p:cTn>
                              </p:par>
                            </p:childTnLst>
                          </p:cTn>
                        </p:par>
                        <p:par>
                          <p:cTn id="34" fill="hold">
                            <p:stCondLst>
                              <p:cond delay="500"/>
                            </p:stCondLst>
                            <p:childTnLst>
                              <p:par>
                                <p:cTn id="35" presetID="22" presetClass="entr" presetSubtype="8" fill="hold" grpId="0" nodeType="afterEffect">
                                  <p:stCondLst>
                                    <p:cond delay="250"/>
                                  </p:stCondLst>
                                  <p:childTnLst>
                                    <p:set>
                                      <p:cBhvr>
                                        <p:cTn id="36" dur="1" fill="hold">
                                          <p:stCondLst>
                                            <p:cond delay="0"/>
                                          </p:stCondLst>
                                        </p:cTn>
                                        <p:tgtEl>
                                          <p:spTgt spid="23"/>
                                        </p:tgtEl>
                                        <p:attrNameLst>
                                          <p:attrName>style.visibility</p:attrName>
                                        </p:attrNameLst>
                                      </p:cBhvr>
                                      <p:to>
                                        <p:strVal val="visible"/>
                                      </p:to>
                                    </p:set>
                                    <p:animEffect transition="in" filter="wipe(left)">
                                      <p:cBhvr>
                                        <p:cTn id="37" dur="500"/>
                                        <p:tgtEl>
                                          <p:spTgt spid="23"/>
                                        </p:tgtEl>
                                      </p:cBhvr>
                                    </p:animEffect>
                                  </p:childTnLst>
                                </p:cTn>
                              </p:par>
                            </p:childTnLst>
                          </p:cTn>
                        </p:par>
                        <p:par>
                          <p:cTn id="38" fill="hold">
                            <p:stCondLst>
                              <p:cond delay="1250"/>
                            </p:stCondLst>
                            <p:childTnLst>
                              <p:par>
                                <p:cTn id="39" presetID="22" presetClass="entr" presetSubtype="8" fill="hold" grpId="0" nodeType="afterEffect">
                                  <p:stCondLst>
                                    <p:cond delay="250"/>
                                  </p:stCondLst>
                                  <p:childTnLst>
                                    <p:set>
                                      <p:cBhvr>
                                        <p:cTn id="40" dur="1" fill="hold">
                                          <p:stCondLst>
                                            <p:cond delay="0"/>
                                          </p:stCondLst>
                                        </p:cTn>
                                        <p:tgtEl>
                                          <p:spTgt spid="15"/>
                                        </p:tgtEl>
                                        <p:attrNameLst>
                                          <p:attrName>style.visibility</p:attrName>
                                        </p:attrNameLst>
                                      </p:cBhvr>
                                      <p:to>
                                        <p:strVal val="visible"/>
                                      </p:to>
                                    </p:set>
                                    <p:animEffect transition="in" filter="wipe(left)">
                                      <p:cBhvr>
                                        <p:cTn id="41" dur="500"/>
                                        <p:tgtEl>
                                          <p:spTgt spid="15"/>
                                        </p:tgtEl>
                                      </p:cBhvr>
                                    </p:animEffect>
                                  </p:childTnLst>
                                </p:cTn>
                              </p:par>
                            </p:childTnLst>
                          </p:cTn>
                        </p:par>
                        <p:par>
                          <p:cTn id="42" fill="hold">
                            <p:stCondLst>
                              <p:cond delay="2000"/>
                            </p:stCondLst>
                            <p:childTnLst>
                              <p:par>
                                <p:cTn id="43" presetID="22" presetClass="entr" presetSubtype="1" fill="hold" grpId="0" nodeType="afterEffect">
                                  <p:stCondLst>
                                    <p:cond delay="250"/>
                                  </p:stCondLst>
                                  <p:childTnLst>
                                    <p:set>
                                      <p:cBhvr>
                                        <p:cTn id="44" dur="1" fill="hold">
                                          <p:stCondLst>
                                            <p:cond delay="0"/>
                                          </p:stCondLst>
                                        </p:cTn>
                                        <p:tgtEl>
                                          <p:spTgt spid="17"/>
                                        </p:tgtEl>
                                        <p:attrNameLst>
                                          <p:attrName>style.visibility</p:attrName>
                                        </p:attrNameLst>
                                      </p:cBhvr>
                                      <p:to>
                                        <p:strVal val="visible"/>
                                      </p:to>
                                    </p:set>
                                    <p:animEffect transition="in" filter="wipe(up)">
                                      <p:cBhvr>
                                        <p:cTn id="45" dur="500"/>
                                        <p:tgtEl>
                                          <p:spTgt spid="17"/>
                                        </p:tgtEl>
                                      </p:cBhvr>
                                    </p:animEffect>
                                  </p:childTnLst>
                                </p:cTn>
                              </p:par>
                            </p:childTnLst>
                          </p:cTn>
                        </p:par>
                        <p:par>
                          <p:cTn id="46" fill="hold">
                            <p:stCondLst>
                              <p:cond delay="2750"/>
                            </p:stCondLst>
                            <p:childTnLst>
                              <p:par>
                                <p:cTn id="47" presetID="22" presetClass="entr" presetSubtype="1" fill="hold" grpId="0" nodeType="afterEffect">
                                  <p:stCondLst>
                                    <p:cond delay="250"/>
                                  </p:stCondLst>
                                  <p:childTnLst>
                                    <p:set>
                                      <p:cBhvr>
                                        <p:cTn id="48" dur="1" fill="hold">
                                          <p:stCondLst>
                                            <p:cond delay="0"/>
                                          </p:stCondLst>
                                        </p:cTn>
                                        <p:tgtEl>
                                          <p:spTgt spid="16"/>
                                        </p:tgtEl>
                                        <p:attrNameLst>
                                          <p:attrName>style.visibility</p:attrName>
                                        </p:attrNameLst>
                                      </p:cBhvr>
                                      <p:to>
                                        <p:strVal val="visible"/>
                                      </p:to>
                                    </p:set>
                                    <p:animEffect transition="in" filter="wipe(up)">
                                      <p:cBhvr>
                                        <p:cTn id="49" dur="500"/>
                                        <p:tgtEl>
                                          <p:spTgt spid="16"/>
                                        </p:tgtEl>
                                      </p:cBhvr>
                                    </p:animEffect>
                                  </p:childTnLst>
                                </p:cTn>
                              </p:par>
                            </p:childTnLst>
                          </p:cTn>
                        </p:par>
                      </p:childTnLst>
                    </p:cTn>
                  </p:par>
                  <p:par>
                    <p:cTn id="50" fill="hold">
                      <p:stCondLst>
                        <p:cond delay="indefinite"/>
                      </p:stCondLst>
                      <p:childTnLst>
                        <p:par>
                          <p:cTn id="51" fill="hold">
                            <p:stCondLst>
                              <p:cond delay="0"/>
                            </p:stCondLst>
                            <p:childTnLst>
                              <p:par>
                                <p:cTn id="52" presetID="6" presetClass="entr" presetSubtype="32" fill="hold" grpId="0" nodeType="clickEffect">
                                  <p:stCondLst>
                                    <p:cond delay="0"/>
                                  </p:stCondLst>
                                  <p:childTnLst>
                                    <p:set>
                                      <p:cBhvr>
                                        <p:cTn id="53" dur="1" fill="hold">
                                          <p:stCondLst>
                                            <p:cond delay="0"/>
                                          </p:stCondLst>
                                        </p:cTn>
                                        <p:tgtEl>
                                          <p:spTgt spid="25"/>
                                        </p:tgtEl>
                                        <p:attrNameLst>
                                          <p:attrName>style.visibility</p:attrName>
                                        </p:attrNameLst>
                                      </p:cBhvr>
                                      <p:to>
                                        <p:strVal val="visible"/>
                                      </p:to>
                                    </p:set>
                                    <p:animEffect transition="in" filter="circle(out)">
                                      <p:cBhvr>
                                        <p:cTn id="54" dur="500"/>
                                        <p:tgtEl>
                                          <p:spTgt spid="25"/>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1"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wipe(up)">
                                      <p:cBhvr>
                                        <p:cTn id="59" dur="500"/>
                                        <p:tgtEl>
                                          <p:spTgt spid="20"/>
                                        </p:tgtEl>
                                      </p:cBhvr>
                                    </p:animEffect>
                                  </p:childTnLst>
                                </p:cTn>
                              </p:par>
                            </p:childTnLst>
                          </p:cTn>
                        </p:par>
                        <p:par>
                          <p:cTn id="60" fill="hold">
                            <p:stCondLst>
                              <p:cond delay="500"/>
                            </p:stCondLst>
                            <p:childTnLst>
                              <p:par>
                                <p:cTn id="61" presetID="22" presetClass="entr" presetSubtype="1" fill="hold" grpId="0" nodeType="afterEffect">
                                  <p:stCondLst>
                                    <p:cond delay="250"/>
                                  </p:stCondLst>
                                  <p:childTnLst>
                                    <p:set>
                                      <p:cBhvr>
                                        <p:cTn id="62" dur="1" fill="hold">
                                          <p:stCondLst>
                                            <p:cond delay="0"/>
                                          </p:stCondLst>
                                        </p:cTn>
                                        <p:tgtEl>
                                          <p:spTgt spid="22"/>
                                        </p:tgtEl>
                                        <p:attrNameLst>
                                          <p:attrName>style.visibility</p:attrName>
                                        </p:attrNameLst>
                                      </p:cBhvr>
                                      <p:to>
                                        <p:strVal val="visible"/>
                                      </p:to>
                                    </p:set>
                                    <p:animEffect transition="in" filter="wipe(up)">
                                      <p:cBhvr>
                                        <p:cTn id="63" dur="500"/>
                                        <p:tgtEl>
                                          <p:spTgt spid="22"/>
                                        </p:tgtEl>
                                      </p:cBhvr>
                                    </p:animEffect>
                                  </p:childTnLst>
                                </p:cTn>
                              </p:par>
                            </p:childTnLst>
                          </p:cTn>
                        </p:par>
                        <p:par>
                          <p:cTn id="64" fill="hold">
                            <p:stCondLst>
                              <p:cond delay="1250"/>
                            </p:stCondLst>
                            <p:childTnLst>
                              <p:par>
                                <p:cTn id="65" presetID="22" presetClass="entr" presetSubtype="2" fill="hold" grpId="0" nodeType="afterEffect">
                                  <p:stCondLst>
                                    <p:cond delay="250"/>
                                  </p:stCondLst>
                                  <p:childTnLst>
                                    <p:set>
                                      <p:cBhvr>
                                        <p:cTn id="66" dur="1" fill="hold">
                                          <p:stCondLst>
                                            <p:cond delay="0"/>
                                          </p:stCondLst>
                                        </p:cTn>
                                        <p:tgtEl>
                                          <p:spTgt spid="21"/>
                                        </p:tgtEl>
                                        <p:attrNameLst>
                                          <p:attrName>style.visibility</p:attrName>
                                        </p:attrNameLst>
                                      </p:cBhvr>
                                      <p:to>
                                        <p:strVal val="visible"/>
                                      </p:to>
                                    </p:set>
                                    <p:animEffect transition="in" filter="wipe(right)">
                                      <p:cBhvr>
                                        <p:cTn id="67" dur="500"/>
                                        <p:tgtEl>
                                          <p:spTgt spid="21"/>
                                        </p:tgtEl>
                                      </p:cBhvr>
                                    </p:animEffect>
                                  </p:childTnLst>
                                </p:cTn>
                              </p:par>
                            </p:childTnLst>
                          </p:cTn>
                        </p:par>
                        <p:par>
                          <p:cTn id="68" fill="hold">
                            <p:stCondLst>
                              <p:cond delay="2000"/>
                            </p:stCondLst>
                            <p:childTnLst>
                              <p:par>
                                <p:cTn id="69" presetID="22" presetClass="entr" presetSubtype="4" fill="hold" grpId="0" nodeType="afterEffect">
                                  <p:stCondLst>
                                    <p:cond delay="250"/>
                                  </p:stCondLst>
                                  <p:childTnLst>
                                    <p:set>
                                      <p:cBhvr>
                                        <p:cTn id="70" dur="1" fill="hold">
                                          <p:stCondLst>
                                            <p:cond delay="0"/>
                                          </p:stCondLst>
                                        </p:cTn>
                                        <p:tgtEl>
                                          <p:spTgt spid="19"/>
                                        </p:tgtEl>
                                        <p:attrNameLst>
                                          <p:attrName>style.visibility</p:attrName>
                                        </p:attrNameLst>
                                      </p:cBhvr>
                                      <p:to>
                                        <p:strVal val="visible"/>
                                      </p:to>
                                    </p:set>
                                    <p:animEffect transition="in" filter="wipe(down)">
                                      <p:cBhvr>
                                        <p:cTn id="71" dur="500"/>
                                        <p:tgtEl>
                                          <p:spTgt spid="19"/>
                                        </p:tgtEl>
                                      </p:cBhvr>
                                    </p:animEffect>
                                  </p:childTnLst>
                                </p:cTn>
                              </p:par>
                            </p:childTnLst>
                          </p:cTn>
                        </p:par>
                        <p:par>
                          <p:cTn id="72" fill="hold">
                            <p:stCondLst>
                              <p:cond delay="2750"/>
                            </p:stCondLst>
                            <p:childTnLst>
                              <p:par>
                                <p:cTn id="73" presetID="22" presetClass="entr" presetSubtype="4" fill="hold" grpId="0" nodeType="afterEffect">
                                  <p:stCondLst>
                                    <p:cond delay="250"/>
                                  </p:stCondLst>
                                  <p:childTnLst>
                                    <p:set>
                                      <p:cBhvr>
                                        <p:cTn id="74" dur="1" fill="hold">
                                          <p:stCondLst>
                                            <p:cond delay="0"/>
                                          </p:stCondLst>
                                        </p:cTn>
                                        <p:tgtEl>
                                          <p:spTgt spid="18"/>
                                        </p:tgtEl>
                                        <p:attrNameLst>
                                          <p:attrName>style.visibility</p:attrName>
                                        </p:attrNameLst>
                                      </p:cBhvr>
                                      <p:to>
                                        <p:strVal val="visible"/>
                                      </p:to>
                                    </p:set>
                                    <p:animEffect transition="in" filter="wipe(down)">
                                      <p:cBhvr>
                                        <p:cTn id="75" dur="500"/>
                                        <p:tgtEl>
                                          <p:spTgt spid="18"/>
                                        </p:tgtEl>
                                      </p:cBhvr>
                                    </p:animEffect>
                                  </p:childTnLst>
                                </p:cTn>
                              </p:par>
                            </p:childTnLst>
                          </p:cTn>
                        </p:par>
                      </p:childTnLst>
                    </p:cTn>
                  </p:par>
                  <p:par>
                    <p:cTn id="76" fill="hold">
                      <p:stCondLst>
                        <p:cond delay="indefinite"/>
                      </p:stCondLst>
                      <p:childTnLst>
                        <p:par>
                          <p:cTn id="77" fill="hold">
                            <p:stCondLst>
                              <p:cond delay="0"/>
                            </p:stCondLst>
                            <p:childTnLst>
                              <p:par>
                                <p:cTn id="78" presetID="6" presetClass="entr" presetSubtype="32" fill="hold" grpId="0" nodeType="clickEffect">
                                  <p:stCondLst>
                                    <p:cond delay="0"/>
                                  </p:stCondLst>
                                  <p:childTnLst>
                                    <p:set>
                                      <p:cBhvr>
                                        <p:cTn id="79" dur="1" fill="hold">
                                          <p:stCondLst>
                                            <p:cond delay="0"/>
                                          </p:stCondLst>
                                        </p:cTn>
                                        <p:tgtEl>
                                          <p:spTgt spid="26"/>
                                        </p:tgtEl>
                                        <p:attrNameLst>
                                          <p:attrName>style.visibility</p:attrName>
                                        </p:attrNameLst>
                                      </p:cBhvr>
                                      <p:to>
                                        <p:strVal val="visible"/>
                                      </p:to>
                                    </p:set>
                                    <p:animEffect transition="in" filter="circle(out)">
                                      <p:cBhvr>
                                        <p:cTn id="80"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5" grpId="0" animBg="1"/>
      <p:bldP spid="27" grpId="0" animBg="1"/>
      <p:bldP spid="24" grpId="0" animBg="1"/>
      <p:bldP spid="9" grpId="0" animBg="1"/>
      <p:bldP spid="17" grpId="0" animBg="1"/>
      <p:bldP spid="19" grpId="0" animBg="1"/>
      <p:bldP spid="22" grpId="0" animBg="1"/>
      <p:bldP spid="23" grpId="0" animBg="1"/>
      <p:bldP spid="8" grpId="0" animBg="1"/>
      <p:bldP spid="10" grpId="0" animBg="1"/>
      <p:bldP spid="11" grpId="0" animBg="1"/>
      <p:bldP spid="13" grpId="0" animBg="1"/>
      <p:bldP spid="15" grpId="0" animBg="1"/>
      <p:bldP spid="16" grpId="0" animBg="1"/>
      <p:bldP spid="18" grpId="0" animBg="1"/>
      <p:bldP spid="20" grpId="0" animBg="1"/>
      <p:bldP spid="2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円/楕円 14"/>
          <p:cNvSpPr/>
          <p:nvPr/>
        </p:nvSpPr>
        <p:spPr>
          <a:xfrm rot="18246474">
            <a:off x="4708464" y="2533069"/>
            <a:ext cx="3397389" cy="914400"/>
          </a:xfrm>
          <a:prstGeom prst="ellipse">
            <a:avLst/>
          </a:prstGeom>
          <a:noFill/>
          <a:ln w="381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AR P丸ゴシック体E" panose="020F0900000000000000" pitchFamily="50" charset="-128"/>
                <a:ea typeface="AR P丸ゴシック体E" panose="020F0900000000000000" pitchFamily="50" charset="-128"/>
              </a:rPr>
              <a:t>相殺</a:t>
            </a:r>
            <a:endParaRPr kumimoji="1" lang="ja-JP" altLang="en-US" sz="2000" b="1" dirty="0">
              <a:solidFill>
                <a:schemeClr val="tx1"/>
              </a:solidFill>
              <a:latin typeface="AR P丸ゴシック体E" panose="020F0900000000000000" pitchFamily="50" charset="-128"/>
              <a:ea typeface="AR P丸ゴシック体E" panose="020F0900000000000000" pitchFamily="50" charset="-128"/>
            </a:endParaRPr>
          </a:p>
        </p:txBody>
      </p:sp>
      <p:sp>
        <p:nvSpPr>
          <p:cNvPr id="14" name="左矢印 13"/>
          <p:cNvSpPr/>
          <p:nvPr/>
        </p:nvSpPr>
        <p:spPr>
          <a:xfrm>
            <a:off x="5864160" y="2276872"/>
            <a:ext cx="1804190" cy="533095"/>
          </a:xfrm>
          <a:prstGeom prst="leftArrow">
            <a:avLst/>
          </a:prstGeom>
          <a:solidFill>
            <a:schemeClr val="bg1"/>
          </a:solidFill>
          <a:ln w="28575">
            <a:solidFill>
              <a:schemeClr val="accent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smtClean="0">
                <a:solidFill>
                  <a:sysClr val="windowText" lastClr="000000"/>
                </a:solidFill>
                <a:latin typeface="Times New Roman" panose="02020603050405020304" pitchFamily="18" charset="0"/>
                <a:cs typeface="Times New Roman" panose="02020603050405020304" pitchFamily="18" charset="0"/>
              </a:rPr>
              <a:t>α</a:t>
            </a:r>
            <a:endParaRPr kumimoji="1" lang="ja-JP" altLang="en-US" sz="2400" b="1" dirty="0">
              <a:solidFill>
                <a:sysClr val="windowText" lastClr="000000"/>
              </a:solidFill>
              <a:latin typeface="Times New Roman" panose="02020603050405020304" pitchFamily="18" charset="0"/>
              <a:cs typeface="Times New Roman" panose="02020603050405020304" pitchFamily="18" charset="0"/>
            </a:endParaRPr>
          </a:p>
        </p:txBody>
      </p:sp>
      <p:sp>
        <p:nvSpPr>
          <p:cNvPr id="13" name="右矢印 12"/>
          <p:cNvSpPr/>
          <p:nvPr/>
        </p:nvSpPr>
        <p:spPr>
          <a:xfrm>
            <a:off x="5724128" y="1844824"/>
            <a:ext cx="1944222" cy="533095"/>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β</a:t>
            </a:r>
            <a:endParaRPr kumimoji="1" lang="ja-JP" altLang="en-US" sz="2400" dirty="0">
              <a:latin typeface="Times New Roman" panose="02020603050405020304" pitchFamily="18" charset="0"/>
              <a:cs typeface="Times New Roman" panose="02020603050405020304" pitchFamily="18" charset="0"/>
            </a:endParaRPr>
          </a:p>
        </p:txBody>
      </p:sp>
      <p:sp>
        <p:nvSpPr>
          <p:cNvPr id="12" name="上矢印 11"/>
          <p:cNvSpPr/>
          <p:nvPr/>
        </p:nvSpPr>
        <p:spPr>
          <a:xfrm rot="19085761">
            <a:off x="6369770" y="2391442"/>
            <a:ext cx="533095" cy="3116946"/>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α</a:t>
            </a:r>
            <a:endParaRPr kumimoji="1" lang="ja-JP" altLang="en-US" sz="2800" dirty="0">
              <a:latin typeface="Times New Roman" panose="02020603050405020304" pitchFamily="18" charset="0"/>
              <a:cs typeface="Times New Roman" panose="02020603050405020304" pitchFamily="18" charset="0"/>
            </a:endParaRPr>
          </a:p>
        </p:txBody>
      </p:sp>
      <p:sp>
        <p:nvSpPr>
          <p:cNvPr id="2" name="タイトル 1"/>
          <p:cNvSpPr>
            <a:spLocks noGrp="1"/>
          </p:cNvSpPr>
          <p:nvPr>
            <p:ph type="title"/>
          </p:nvPr>
        </p:nvSpPr>
        <p:spPr/>
        <p:txBody>
          <a:bodyPr>
            <a:normAutofit fontScale="90000"/>
          </a:bodyPr>
          <a:lstStyle/>
          <a:p>
            <a:r>
              <a:rPr kumimoji="1" lang="ja-JP" altLang="en-US" dirty="0" smtClean="0"/>
              <a:t>三者間相殺（</a:t>
            </a:r>
            <a:r>
              <a:rPr kumimoji="1" lang="en-US" altLang="ja-JP" dirty="0" smtClean="0"/>
              <a:t>1/3</a:t>
            </a:r>
            <a:r>
              <a:rPr kumimoji="1" lang="ja-JP" altLang="en-US" dirty="0" smtClean="0"/>
              <a:t>）</a:t>
            </a:r>
            <a:r>
              <a:rPr kumimoji="1" lang="en-US" altLang="ja-JP" dirty="0" smtClean="0"/>
              <a:t/>
            </a:r>
            <a:br>
              <a:rPr kumimoji="1" lang="en-US" altLang="ja-JP" dirty="0" smtClean="0"/>
            </a:br>
            <a:r>
              <a:rPr lang="en-US" altLang="ja-JP" sz="3600" b="1" dirty="0" smtClean="0">
                <a:latin typeface="Times New Roman" panose="02020603050405020304" pitchFamily="18" charset="0"/>
                <a:cs typeface="Times New Roman" panose="02020603050405020304" pitchFamily="18" charset="0"/>
              </a:rPr>
              <a:t>C</a:t>
            </a:r>
            <a:r>
              <a:rPr lang="ja-JP" altLang="en-US" sz="3600" b="1" dirty="0" smtClean="0">
                <a:latin typeface="Times New Roman" panose="02020603050405020304" pitchFamily="18" charset="0"/>
                <a:cs typeface="Times New Roman" panose="02020603050405020304" pitchFamily="18" charset="0"/>
              </a:rPr>
              <a:t>→</a:t>
            </a:r>
            <a:r>
              <a:rPr lang="en-US" altLang="ja-JP" sz="3600" b="1" dirty="0" smtClean="0">
                <a:latin typeface="Times New Roman" panose="02020603050405020304" pitchFamily="18" charset="0"/>
                <a:cs typeface="Times New Roman" panose="02020603050405020304" pitchFamily="18" charset="0"/>
              </a:rPr>
              <a:t>A</a:t>
            </a:r>
            <a:r>
              <a:rPr lang="ja-JP" altLang="en-US" sz="3600" b="1" dirty="0" smtClean="0">
                <a:latin typeface="Times New Roman" panose="02020603050405020304" pitchFamily="18" charset="0"/>
                <a:cs typeface="Times New Roman" panose="02020603050405020304" pitchFamily="18" charset="0"/>
              </a:rPr>
              <a:t>→</a:t>
            </a:r>
            <a:r>
              <a:rPr lang="en-US" altLang="ja-JP" sz="3600" b="1" dirty="0" smtClean="0">
                <a:latin typeface="Times New Roman" panose="02020603050405020304" pitchFamily="18" charset="0"/>
                <a:cs typeface="Times New Roman" panose="02020603050405020304" pitchFamily="18" charset="0"/>
              </a:rPr>
              <a:t>B</a:t>
            </a:r>
            <a:r>
              <a:rPr lang="ja-JP" altLang="en-US" sz="3600" b="1" dirty="0" smtClean="0">
                <a:latin typeface="Times New Roman" panose="02020603050405020304" pitchFamily="18" charset="0"/>
                <a:cs typeface="Times New Roman" panose="02020603050405020304" pitchFamily="18" charset="0"/>
              </a:rPr>
              <a:t>型（</a:t>
            </a:r>
            <a:r>
              <a:rPr lang="en-US" altLang="ja-JP" sz="3600" b="1" dirty="0" smtClean="0">
                <a:latin typeface="Times New Roman" panose="02020603050405020304" pitchFamily="18" charset="0"/>
                <a:cs typeface="Times New Roman" panose="02020603050405020304" pitchFamily="18" charset="0"/>
              </a:rPr>
              <a:t>A</a:t>
            </a:r>
            <a:r>
              <a:rPr lang="ja-JP" altLang="en-US" sz="3600" b="1" dirty="0" smtClean="0">
                <a:latin typeface="Times New Roman" panose="02020603050405020304" pitchFamily="18" charset="0"/>
                <a:cs typeface="Times New Roman" panose="02020603050405020304" pitchFamily="18" charset="0"/>
              </a:rPr>
              <a:t>が相殺権者）</a:t>
            </a:r>
            <a:r>
              <a:rPr lang="ja-JP" altLang="en-US" sz="3100" b="1" dirty="0" smtClean="0">
                <a:latin typeface="Times New Roman" panose="02020603050405020304" pitchFamily="18" charset="0"/>
                <a:cs typeface="Times New Roman" panose="02020603050405020304" pitchFamily="18" charset="0"/>
              </a:rPr>
              <a:t>→</a:t>
            </a:r>
            <a:r>
              <a:rPr lang="ja-JP" altLang="en-US" sz="3100" b="1" dirty="0" smtClean="0">
                <a:latin typeface="Times New Roman" panose="02020603050405020304" pitchFamily="18" charset="0"/>
                <a:cs typeface="Times New Roman" panose="02020603050405020304" pitchFamily="18" charset="0"/>
                <a:hlinkClick r:id="rId2" action="ppaction://hlinksldjump"/>
              </a:rPr>
              <a:t>まとめ</a:t>
            </a:r>
            <a:endParaRPr kumimoji="1" lang="ja-JP" altLang="en-US" sz="3600" b="1" dirty="0">
              <a:latin typeface="Times New Roman" panose="02020603050405020304" pitchFamily="18" charset="0"/>
              <a:cs typeface="Times New Roman" panose="02020603050405020304" pitchFamily="18" charset="0"/>
            </a:endParaRPr>
          </a:p>
        </p:txBody>
      </p:sp>
      <p:sp>
        <p:nvSpPr>
          <p:cNvPr id="3" name="コンテンツ プレースホルダー 2"/>
          <p:cNvSpPr>
            <a:spLocks noGrp="1"/>
          </p:cNvSpPr>
          <p:nvPr>
            <p:ph sz="half" idx="1"/>
          </p:nvPr>
        </p:nvSpPr>
        <p:spPr/>
        <p:txBody>
          <a:bodyPr/>
          <a:lstStyle/>
          <a:p>
            <a:r>
              <a:rPr lang="ja-JP" altLang="en-US" dirty="0"/>
              <a:t>民法</a:t>
            </a:r>
            <a:r>
              <a:rPr lang="en-US" altLang="ja-JP" dirty="0"/>
              <a:t>468</a:t>
            </a:r>
            <a:r>
              <a:rPr lang="ja-JP" altLang="en-US" dirty="0" smtClean="0"/>
              <a:t>条</a:t>
            </a:r>
            <a:r>
              <a:rPr lang="en-US" altLang="ja-JP" dirty="0" smtClean="0"/>
              <a:t>2</a:t>
            </a:r>
            <a:r>
              <a:rPr lang="ja-JP" altLang="en-US" dirty="0" smtClean="0"/>
              <a:t>項（債権譲渡抗弁型）</a:t>
            </a:r>
            <a:endParaRPr lang="en-US" altLang="ja-JP" dirty="0" smtClean="0"/>
          </a:p>
          <a:p>
            <a:pPr lvl="1"/>
            <a:r>
              <a:rPr lang="en-US" altLang="ja-JP" dirty="0"/>
              <a:t>〔</a:t>
            </a:r>
            <a:r>
              <a:rPr lang="ja-JP" altLang="en-US" dirty="0"/>
              <a:t>債権の</a:t>
            </a:r>
            <a:r>
              <a:rPr lang="en-US" altLang="ja-JP" dirty="0"/>
              <a:t>〕</a:t>
            </a:r>
            <a:r>
              <a:rPr lang="ja-JP" altLang="en-US" dirty="0"/>
              <a:t>譲渡人が譲渡の通知をしたにとどまるときは</a:t>
            </a:r>
            <a:r>
              <a:rPr lang="ja-JP" altLang="en-US" dirty="0" smtClean="0"/>
              <a:t>，</a:t>
            </a:r>
            <a:endParaRPr lang="en-US" altLang="ja-JP" dirty="0" smtClean="0"/>
          </a:p>
          <a:p>
            <a:pPr lvl="1"/>
            <a:r>
              <a:rPr lang="ja-JP" altLang="en-US" dirty="0" smtClean="0"/>
              <a:t>債務者</a:t>
            </a:r>
            <a:r>
              <a:rPr lang="ja-JP" altLang="en-US" dirty="0"/>
              <a:t>は，その通知を受けるまでに譲渡人に対して生じた事由</a:t>
            </a:r>
            <a:r>
              <a:rPr lang="en-US" altLang="ja-JP" dirty="0"/>
              <a:t>〔</a:t>
            </a:r>
            <a:r>
              <a:rPr lang="ja-JP" altLang="en-US" dirty="0"/>
              <a:t>相殺を含む</a:t>
            </a:r>
            <a:r>
              <a:rPr lang="en-US" altLang="ja-JP" dirty="0"/>
              <a:t>〕</a:t>
            </a:r>
            <a:r>
              <a:rPr lang="ja-JP" altLang="en-US" dirty="0"/>
              <a:t>を</a:t>
            </a:r>
            <a:r>
              <a:rPr lang="ja-JP" altLang="en-US" dirty="0" smtClean="0"/>
              <a:t>もって</a:t>
            </a:r>
            <a:endParaRPr lang="en-US" altLang="ja-JP" dirty="0" smtClean="0"/>
          </a:p>
          <a:p>
            <a:pPr lvl="1"/>
            <a:r>
              <a:rPr lang="ja-JP" altLang="en-US" dirty="0" smtClean="0"/>
              <a:t>譲受人</a:t>
            </a:r>
            <a:r>
              <a:rPr lang="ja-JP" altLang="en-US" dirty="0"/>
              <a:t>に対抗することができる。</a:t>
            </a:r>
            <a:endParaRPr kumimoji="1" lang="ja-JP" altLang="en-US" dirty="0"/>
          </a:p>
        </p:txBody>
      </p:sp>
      <p:sp>
        <p:nvSpPr>
          <p:cNvPr id="5" name="日付プレースホルダー 4"/>
          <p:cNvSpPr>
            <a:spLocks noGrp="1"/>
          </p:cNvSpPr>
          <p:nvPr>
            <p:ph type="dt" sz="half" idx="10"/>
          </p:nvPr>
        </p:nvSpPr>
        <p:spPr/>
        <p:txBody>
          <a:bodyPr/>
          <a:lstStyle/>
          <a:p>
            <a:r>
              <a:rPr kumimoji="1" lang="en-US" altLang="ja-JP" smtClean="0"/>
              <a:t>2014/12/16</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33</a:t>
            </a:fld>
            <a:endParaRPr kumimoji="1" lang="ja-JP" altLang="en-US"/>
          </a:p>
        </p:txBody>
      </p:sp>
      <p:sp>
        <p:nvSpPr>
          <p:cNvPr id="8" name="円/楕円 7"/>
          <p:cNvSpPr/>
          <p:nvPr/>
        </p:nvSpPr>
        <p:spPr>
          <a:xfrm>
            <a:off x="4712038" y="1916832"/>
            <a:ext cx="1370037"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4000" b="1" dirty="0" smtClean="0">
                <a:latin typeface="Times New Roman" panose="02020603050405020304" pitchFamily="18" charset="0"/>
                <a:cs typeface="Times New Roman" panose="02020603050405020304" pitchFamily="18" charset="0"/>
              </a:rPr>
              <a:t>S</a:t>
            </a:r>
            <a:endParaRPr kumimoji="1" lang="ja-JP" altLang="en-US" sz="4000" b="1" dirty="0">
              <a:latin typeface="Times New Roman" panose="02020603050405020304" pitchFamily="18" charset="0"/>
              <a:cs typeface="Times New Roman" panose="02020603050405020304" pitchFamily="18" charset="0"/>
            </a:endParaRPr>
          </a:p>
        </p:txBody>
      </p:sp>
      <p:sp>
        <p:nvSpPr>
          <p:cNvPr id="10" name="円/楕円 9"/>
          <p:cNvSpPr/>
          <p:nvPr/>
        </p:nvSpPr>
        <p:spPr>
          <a:xfrm>
            <a:off x="7450435" y="1932464"/>
            <a:ext cx="1370037"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4000" b="1" dirty="0" smtClean="0">
                <a:latin typeface="Times New Roman" panose="02020603050405020304" pitchFamily="18" charset="0"/>
                <a:cs typeface="Times New Roman" panose="02020603050405020304" pitchFamily="18" charset="0"/>
              </a:rPr>
              <a:t>G</a:t>
            </a:r>
            <a:r>
              <a:rPr kumimoji="1" lang="en-US" altLang="ja-JP" sz="4000" b="1" baseline="-25000" dirty="0" smtClean="0">
                <a:latin typeface="Times New Roman" panose="02020603050405020304" pitchFamily="18" charset="0"/>
                <a:cs typeface="Times New Roman" panose="02020603050405020304" pitchFamily="18" charset="0"/>
              </a:rPr>
              <a:t>1</a:t>
            </a:r>
            <a:endParaRPr kumimoji="1" lang="ja-JP" altLang="en-US" sz="4000" b="1" baseline="-25000" dirty="0">
              <a:latin typeface="Times New Roman" panose="02020603050405020304" pitchFamily="18" charset="0"/>
              <a:cs typeface="Times New Roman" panose="02020603050405020304" pitchFamily="18" charset="0"/>
            </a:endParaRPr>
          </a:p>
        </p:txBody>
      </p:sp>
      <p:sp>
        <p:nvSpPr>
          <p:cNvPr id="11" name="円/楕円 10"/>
          <p:cNvSpPr/>
          <p:nvPr/>
        </p:nvSpPr>
        <p:spPr>
          <a:xfrm>
            <a:off x="7450435" y="4797152"/>
            <a:ext cx="1370037"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4000" b="1" dirty="0" smtClean="0">
                <a:latin typeface="Times New Roman" panose="02020603050405020304" pitchFamily="18" charset="0"/>
                <a:cs typeface="Times New Roman" panose="02020603050405020304" pitchFamily="18" charset="0"/>
              </a:rPr>
              <a:t>G</a:t>
            </a:r>
            <a:r>
              <a:rPr kumimoji="1" lang="en-US" altLang="ja-JP" sz="4000" b="1" baseline="-25000" dirty="0" smtClean="0">
                <a:latin typeface="Times New Roman" panose="02020603050405020304" pitchFamily="18" charset="0"/>
                <a:cs typeface="Times New Roman" panose="02020603050405020304" pitchFamily="18" charset="0"/>
              </a:rPr>
              <a:t>2</a:t>
            </a:r>
            <a:endParaRPr kumimoji="1" lang="ja-JP" altLang="en-US" sz="4000" b="1" baseline="-25000" dirty="0">
              <a:latin typeface="Times New Roman" panose="02020603050405020304" pitchFamily="18" charset="0"/>
              <a:cs typeface="Times New Roman" panose="02020603050405020304" pitchFamily="18" charset="0"/>
            </a:endParaRPr>
          </a:p>
        </p:txBody>
      </p:sp>
      <p:sp>
        <p:nvSpPr>
          <p:cNvPr id="16" name="円弧 15"/>
          <p:cNvSpPr/>
          <p:nvPr/>
        </p:nvSpPr>
        <p:spPr>
          <a:xfrm rot="1862834">
            <a:off x="6378729" y="2510621"/>
            <a:ext cx="1353766" cy="1630529"/>
          </a:xfrm>
          <a:prstGeom prst="arc">
            <a:avLst>
              <a:gd name="adj1" fmla="val 16592391"/>
              <a:gd name="adj2" fmla="val 4073433"/>
            </a:avLst>
          </a:prstGeom>
          <a:ln w="57150">
            <a:solidFill>
              <a:schemeClr val="accent4"/>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2000" dirty="0" smtClean="0">
                <a:latin typeface="AR P丸ゴシック体E" panose="020F0900000000000000" pitchFamily="50" charset="-128"/>
                <a:ea typeface="AR P丸ゴシック体E" panose="020F0900000000000000" pitchFamily="50" charset="-128"/>
              </a:rPr>
              <a:t>譲渡</a:t>
            </a:r>
            <a:endParaRPr kumimoji="1" lang="ja-JP" altLang="en-US" sz="2000" dirty="0">
              <a:latin typeface="AR P丸ゴシック体E" panose="020F0900000000000000" pitchFamily="50" charset="-128"/>
              <a:ea typeface="AR P丸ゴシック体E" panose="020F0900000000000000" pitchFamily="50" charset="-128"/>
            </a:endParaRPr>
          </a:p>
        </p:txBody>
      </p:sp>
      <p:sp>
        <p:nvSpPr>
          <p:cNvPr id="17" name="テキスト ボックス 16"/>
          <p:cNvSpPr txBox="1"/>
          <p:nvPr/>
        </p:nvSpPr>
        <p:spPr>
          <a:xfrm>
            <a:off x="4867672" y="4783416"/>
            <a:ext cx="2304256" cy="954107"/>
          </a:xfrm>
          <a:prstGeom prst="rect">
            <a:avLst/>
          </a:prstGeom>
          <a:noFill/>
        </p:spPr>
        <p:txBody>
          <a:bodyPr wrap="square" rtlCol="0">
            <a:spAutoFit/>
          </a:bodyPr>
          <a:lstStyle/>
          <a:p>
            <a:r>
              <a:rPr lang="en-US" altLang="ja-JP" sz="2800" b="1" dirty="0">
                <a:latin typeface="Times New Roman" panose="02020603050405020304" pitchFamily="18" charset="0"/>
                <a:cs typeface="Times New Roman" panose="02020603050405020304" pitchFamily="18" charset="0"/>
              </a:rPr>
              <a:t>S: </a:t>
            </a:r>
            <a:r>
              <a:rPr lang="en-US" altLang="ja-JP" sz="2800" b="1" dirty="0" err="1">
                <a:latin typeface="Times New Roman" panose="02020603050405020304" pitchFamily="18" charset="0"/>
                <a:cs typeface="Times New Roman" panose="02020603050405020304" pitchFamily="18" charset="0"/>
              </a:rPr>
              <a:t>Schuldner</a:t>
            </a:r>
            <a:endParaRPr lang="ja-JP" altLang="en-US" sz="2800" b="1" dirty="0">
              <a:latin typeface="Times New Roman" panose="02020603050405020304" pitchFamily="18" charset="0"/>
              <a:cs typeface="Times New Roman" panose="02020603050405020304" pitchFamily="18" charset="0"/>
            </a:endParaRPr>
          </a:p>
          <a:p>
            <a:r>
              <a:rPr lang="en-US" altLang="ja-JP" sz="2800" b="1" dirty="0" smtClean="0">
                <a:latin typeface="Times New Roman" panose="02020603050405020304" pitchFamily="18" charset="0"/>
                <a:cs typeface="Times New Roman" panose="02020603050405020304" pitchFamily="18" charset="0"/>
              </a:rPr>
              <a:t>G: </a:t>
            </a:r>
            <a:r>
              <a:rPr lang="en-US" altLang="ja-JP" sz="2800" b="1" dirty="0" err="1" smtClean="0">
                <a:latin typeface="Times New Roman" panose="02020603050405020304" pitchFamily="18" charset="0"/>
                <a:cs typeface="Times New Roman" panose="02020603050405020304" pitchFamily="18" charset="0"/>
              </a:rPr>
              <a:t>Gläubiger</a:t>
            </a:r>
            <a:endParaRPr lang="en-US" altLang="ja-JP" sz="2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414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7">
                                            <p:txEl>
                                              <p:pRg st="0" end="0"/>
                                            </p:txEl>
                                          </p:spTgt>
                                        </p:tgtEl>
                                        <p:attrNameLst>
                                          <p:attrName>style.visibility</p:attrName>
                                        </p:attrNameLst>
                                      </p:cBhvr>
                                      <p:to>
                                        <p:strVal val="visible"/>
                                      </p:to>
                                    </p:set>
                                    <p:animEffect transition="in" filter="wipe(left)">
                                      <p:cBhvr>
                                        <p:cTn id="10" dur="500"/>
                                        <p:tgtEl>
                                          <p:spTgt spid="1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up)">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up)">
                                      <p:cBhvr>
                                        <p:cTn id="20" dur="500"/>
                                        <p:tgtEl>
                                          <p:spTgt spid="10"/>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7">
                                            <p:txEl>
                                              <p:pRg st="1" end="1"/>
                                            </p:txEl>
                                          </p:spTgt>
                                        </p:tgtEl>
                                        <p:attrNameLst>
                                          <p:attrName>style.visibility</p:attrName>
                                        </p:attrNameLst>
                                      </p:cBhvr>
                                      <p:to>
                                        <p:strVal val="visible"/>
                                      </p:to>
                                    </p:set>
                                    <p:animEffect transition="in" filter="wipe(left)">
                                      <p:cBhvr>
                                        <p:cTn id="23" dur="500"/>
                                        <p:tgtEl>
                                          <p:spTgt spid="17">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up)">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up)">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3">
                                            <p:txEl>
                                              <p:pRg st="1" end="1"/>
                                            </p:txEl>
                                          </p:spTgt>
                                        </p:tgtEl>
                                        <p:attrNameLst>
                                          <p:attrName>style.visibility</p:attrName>
                                        </p:attrNameLst>
                                      </p:cBhvr>
                                      <p:to>
                                        <p:strVal val="visible"/>
                                      </p:to>
                                    </p:set>
                                    <p:animEffect transition="in" filter="wipe(up)">
                                      <p:cBhvr>
                                        <p:cTn id="38" dur="1000"/>
                                        <p:tgtEl>
                                          <p:spTgt spid="3">
                                            <p:txEl>
                                              <p:pRg st="1" end="1"/>
                                            </p:txEl>
                                          </p:spTgt>
                                        </p:tgtEl>
                                      </p:cBhvr>
                                    </p:animEffect>
                                  </p:childTnLst>
                                </p:cTn>
                              </p:par>
                              <p:par>
                                <p:cTn id="39" presetID="22" presetClass="entr" presetSubtype="1"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wipe(up)">
                                      <p:cBhvr>
                                        <p:cTn id="41" dur="500"/>
                                        <p:tgtEl>
                                          <p:spTgt spid="16"/>
                                        </p:tgtEl>
                                      </p:cBhvr>
                                    </p:animEffect>
                                  </p:childTnLst>
                                </p:cTn>
                              </p:par>
                              <p:par>
                                <p:cTn id="42" presetID="22" presetClass="entr" presetSubtype="1" fill="hold" grpId="0" nodeType="withEffect">
                                  <p:stCondLst>
                                    <p:cond delay="750"/>
                                  </p:stCondLst>
                                  <p:childTnLst>
                                    <p:set>
                                      <p:cBhvr>
                                        <p:cTn id="43" dur="1" fill="hold">
                                          <p:stCondLst>
                                            <p:cond delay="0"/>
                                          </p:stCondLst>
                                        </p:cTn>
                                        <p:tgtEl>
                                          <p:spTgt spid="12"/>
                                        </p:tgtEl>
                                        <p:attrNameLst>
                                          <p:attrName>style.visibility</p:attrName>
                                        </p:attrNameLst>
                                      </p:cBhvr>
                                      <p:to>
                                        <p:strVal val="visible"/>
                                      </p:to>
                                    </p:set>
                                    <p:animEffect transition="in" filter="wipe(up)">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grpId="0" nodeType="clickEffect">
                                  <p:stCondLst>
                                    <p:cond delay="0"/>
                                  </p:stCondLst>
                                  <p:childTnLst>
                                    <p:set>
                                      <p:cBhvr>
                                        <p:cTn id="48" dur="1" fill="hold">
                                          <p:stCondLst>
                                            <p:cond delay="0"/>
                                          </p:stCondLst>
                                        </p:cTn>
                                        <p:tgtEl>
                                          <p:spTgt spid="3">
                                            <p:txEl>
                                              <p:pRg st="2" end="2"/>
                                            </p:txEl>
                                          </p:spTgt>
                                        </p:tgtEl>
                                        <p:attrNameLst>
                                          <p:attrName>style.visibility</p:attrName>
                                        </p:attrNameLst>
                                      </p:cBhvr>
                                      <p:to>
                                        <p:strVal val="visible"/>
                                      </p:to>
                                    </p:set>
                                    <p:animEffect transition="in" filter="wipe(up)">
                                      <p:cBhvr>
                                        <p:cTn id="49" dur="1250"/>
                                        <p:tgtEl>
                                          <p:spTgt spid="3">
                                            <p:txEl>
                                              <p:pRg st="2" end="2"/>
                                            </p:txEl>
                                          </p:spTgt>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wipe(up)">
                                      <p:cBhvr>
                                        <p:cTn id="52" dur="125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3">
                                            <p:txEl>
                                              <p:pRg st="3" end="3"/>
                                            </p:txEl>
                                          </p:spTgt>
                                        </p:tgtEl>
                                        <p:attrNameLst>
                                          <p:attrName>style.visibility</p:attrName>
                                        </p:attrNameLst>
                                      </p:cBhvr>
                                      <p:to>
                                        <p:strVal val="visible"/>
                                      </p:to>
                                    </p:set>
                                    <p:animEffect transition="in" filter="wipe(up)">
                                      <p:cBhvr>
                                        <p:cTn id="57"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4" grpId="0" animBg="1"/>
      <p:bldP spid="13" grpId="0" animBg="1"/>
      <p:bldP spid="12" grpId="0" animBg="1"/>
      <p:bldP spid="3" grpId="0" uiExpand="1" build="p"/>
      <p:bldP spid="8" grpId="0" animBg="1"/>
      <p:bldP spid="10" grpId="0" animBg="1"/>
      <p:bldP spid="11" grpId="0" animBg="1"/>
      <p:bldP spid="16" grpId="0" animBg="1"/>
      <p:bldP spid="17"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円/楕円 14"/>
          <p:cNvSpPr/>
          <p:nvPr/>
        </p:nvSpPr>
        <p:spPr>
          <a:xfrm rot="2934842">
            <a:off x="5611709" y="2727522"/>
            <a:ext cx="3397389" cy="914400"/>
          </a:xfrm>
          <a:prstGeom prst="ellipse">
            <a:avLst/>
          </a:prstGeom>
          <a:noFill/>
          <a:ln w="381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AR P丸ゴシック体E" panose="020F0900000000000000" pitchFamily="50" charset="-128"/>
                <a:ea typeface="AR P丸ゴシック体E" panose="020F0900000000000000" pitchFamily="50" charset="-128"/>
              </a:rPr>
              <a:t>相殺</a:t>
            </a:r>
            <a:endParaRPr kumimoji="1" lang="ja-JP" altLang="en-US" sz="2000" b="1" dirty="0">
              <a:solidFill>
                <a:schemeClr val="tx1"/>
              </a:solidFill>
              <a:latin typeface="AR P丸ゴシック体E" panose="020F0900000000000000" pitchFamily="50" charset="-128"/>
              <a:ea typeface="AR P丸ゴシック体E" panose="020F0900000000000000" pitchFamily="50" charset="-128"/>
            </a:endParaRPr>
          </a:p>
        </p:txBody>
      </p:sp>
      <p:sp>
        <p:nvSpPr>
          <p:cNvPr id="14" name="左矢印 13"/>
          <p:cNvSpPr/>
          <p:nvPr/>
        </p:nvSpPr>
        <p:spPr>
          <a:xfrm>
            <a:off x="5966864" y="2360723"/>
            <a:ext cx="1826792" cy="533095"/>
          </a:xfrm>
          <a:prstGeom prst="leftArrow">
            <a:avLst/>
          </a:prstGeom>
          <a:solidFill>
            <a:schemeClr val="bg1"/>
          </a:solidFill>
          <a:ln w="28575">
            <a:solidFill>
              <a:schemeClr val="accent4"/>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smtClean="0">
                <a:solidFill>
                  <a:sysClr val="windowText" lastClr="000000"/>
                </a:solidFill>
                <a:latin typeface="Times New Roman" panose="02020603050405020304" pitchFamily="18" charset="0"/>
                <a:cs typeface="Times New Roman" panose="02020603050405020304" pitchFamily="18" charset="0"/>
              </a:rPr>
              <a:t>β</a:t>
            </a:r>
            <a:endParaRPr kumimoji="1" lang="ja-JP" altLang="en-US" sz="2400" b="1" dirty="0">
              <a:solidFill>
                <a:sysClr val="windowText" lastClr="000000"/>
              </a:solidFill>
              <a:latin typeface="Times New Roman" panose="02020603050405020304" pitchFamily="18" charset="0"/>
              <a:cs typeface="Times New Roman" panose="02020603050405020304" pitchFamily="18" charset="0"/>
            </a:endParaRPr>
          </a:p>
        </p:txBody>
      </p:sp>
      <p:sp>
        <p:nvSpPr>
          <p:cNvPr id="13" name="右矢印 12"/>
          <p:cNvSpPr/>
          <p:nvPr/>
        </p:nvSpPr>
        <p:spPr>
          <a:xfrm>
            <a:off x="5724128" y="1844824"/>
            <a:ext cx="1944222" cy="533095"/>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α</a:t>
            </a:r>
            <a:endParaRPr kumimoji="1" lang="ja-JP" altLang="en-US" sz="2400" dirty="0">
              <a:latin typeface="Times New Roman" panose="02020603050405020304" pitchFamily="18" charset="0"/>
              <a:cs typeface="Times New Roman" panose="02020603050405020304" pitchFamily="18" charset="0"/>
            </a:endParaRPr>
          </a:p>
        </p:txBody>
      </p:sp>
      <p:sp>
        <p:nvSpPr>
          <p:cNvPr id="2" name="タイトル 1"/>
          <p:cNvSpPr>
            <a:spLocks noGrp="1"/>
          </p:cNvSpPr>
          <p:nvPr>
            <p:ph type="title"/>
          </p:nvPr>
        </p:nvSpPr>
        <p:spPr/>
        <p:txBody>
          <a:bodyPr>
            <a:normAutofit fontScale="90000"/>
          </a:bodyPr>
          <a:lstStyle/>
          <a:p>
            <a:r>
              <a:rPr kumimoji="1" lang="ja-JP" altLang="en-US" dirty="0" smtClean="0"/>
              <a:t>三者間相殺（</a:t>
            </a:r>
            <a:r>
              <a:rPr kumimoji="1" lang="en-US" altLang="ja-JP" dirty="0" smtClean="0"/>
              <a:t>2/3</a:t>
            </a:r>
            <a:r>
              <a:rPr kumimoji="1" lang="ja-JP" altLang="en-US" dirty="0" smtClean="0"/>
              <a:t>）</a:t>
            </a:r>
            <a:r>
              <a:rPr kumimoji="1" lang="en-US" altLang="ja-JP" dirty="0" smtClean="0"/>
              <a:t/>
            </a:r>
            <a:br>
              <a:rPr kumimoji="1" lang="en-US" altLang="ja-JP" dirty="0" smtClean="0"/>
            </a:br>
            <a:r>
              <a:rPr lang="en-US" altLang="ja-JP" sz="3600" b="1" dirty="0" smtClean="0">
                <a:latin typeface="Times New Roman" panose="02020603050405020304" pitchFamily="18" charset="0"/>
                <a:cs typeface="Times New Roman" panose="02020603050405020304" pitchFamily="18" charset="0"/>
              </a:rPr>
              <a:t>A</a:t>
            </a:r>
            <a:r>
              <a:rPr lang="ja-JP" altLang="en-US" sz="3600" b="1" dirty="0" smtClean="0">
                <a:latin typeface="Times New Roman" panose="02020603050405020304" pitchFamily="18" charset="0"/>
                <a:cs typeface="Times New Roman" panose="02020603050405020304" pitchFamily="18" charset="0"/>
              </a:rPr>
              <a:t>→</a:t>
            </a:r>
            <a:r>
              <a:rPr lang="en-US" altLang="ja-JP" sz="3600" b="1" dirty="0" smtClean="0">
                <a:latin typeface="Times New Roman" panose="02020603050405020304" pitchFamily="18" charset="0"/>
                <a:cs typeface="Times New Roman" panose="02020603050405020304" pitchFamily="18" charset="0"/>
              </a:rPr>
              <a:t>B</a:t>
            </a:r>
            <a:r>
              <a:rPr lang="ja-JP" altLang="en-US" sz="3600" b="1" dirty="0" smtClean="0">
                <a:latin typeface="Times New Roman" panose="02020603050405020304" pitchFamily="18" charset="0"/>
                <a:cs typeface="Times New Roman" panose="02020603050405020304" pitchFamily="18" charset="0"/>
              </a:rPr>
              <a:t>→</a:t>
            </a:r>
            <a:r>
              <a:rPr lang="en-US" altLang="ja-JP" sz="3600" b="1" dirty="0">
                <a:latin typeface="Times New Roman" panose="02020603050405020304" pitchFamily="18" charset="0"/>
                <a:cs typeface="Times New Roman" panose="02020603050405020304" pitchFamily="18" charset="0"/>
              </a:rPr>
              <a:t>C</a:t>
            </a:r>
            <a:r>
              <a:rPr lang="ja-JP" altLang="en-US" sz="3600" b="1" dirty="0">
                <a:latin typeface="Times New Roman" panose="02020603050405020304" pitchFamily="18" charset="0"/>
                <a:cs typeface="Times New Roman" panose="02020603050405020304" pitchFamily="18" charset="0"/>
              </a:rPr>
              <a:t>型（</a:t>
            </a:r>
            <a:r>
              <a:rPr lang="en-US" altLang="ja-JP" sz="3600" b="1" dirty="0">
                <a:latin typeface="Times New Roman" panose="02020603050405020304" pitchFamily="18" charset="0"/>
                <a:cs typeface="Times New Roman" panose="02020603050405020304" pitchFamily="18" charset="0"/>
              </a:rPr>
              <a:t>A</a:t>
            </a:r>
            <a:r>
              <a:rPr lang="ja-JP" altLang="en-US" sz="3600" dirty="0"/>
              <a:t>が相殺権者</a:t>
            </a:r>
            <a:r>
              <a:rPr lang="ja-JP" altLang="en-US" sz="3600" dirty="0" smtClean="0"/>
              <a:t>）</a:t>
            </a:r>
            <a:r>
              <a:rPr lang="ja-JP" altLang="en-US" sz="3600" b="1" dirty="0">
                <a:latin typeface="Times New Roman" panose="02020603050405020304" pitchFamily="18" charset="0"/>
                <a:cs typeface="Times New Roman" panose="02020603050405020304" pitchFamily="18" charset="0"/>
              </a:rPr>
              <a:t> </a:t>
            </a:r>
            <a:r>
              <a:rPr lang="ja-JP" altLang="en-US" sz="3100" b="1" dirty="0">
                <a:latin typeface="Times New Roman" panose="02020603050405020304" pitchFamily="18" charset="0"/>
                <a:cs typeface="Times New Roman" panose="02020603050405020304" pitchFamily="18" charset="0"/>
              </a:rPr>
              <a:t>→</a:t>
            </a:r>
            <a:r>
              <a:rPr lang="ja-JP" altLang="en-US" sz="3100" b="1" dirty="0">
                <a:latin typeface="Times New Roman" panose="02020603050405020304" pitchFamily="18" charset="0"/>
                <a:cs typeface="Times New Roman" panose="02020603050405020304" pitchFamily="18" charset="0"/>
                <a:hlinkClick r:id="rId2" action="ppaction://hlinksldjump"/>
              </a:rPr>
              <a:t>まとめ</a:t>
            </a:r>
            <a:endParaRPr kumimoji="1" lang="ja-JP" altLang="en-US" sz="3600" dirty="0"/>
          </a:p>
        </p:txBody>
      </p:sp>
      <p:sp>
        <p:nvSpPr>
          <p:cNvPr id="3" name="コンテンツ プレースホルダー 2"/>
          <p:cNvSpPr>
            <a:spLocks noGrp="1"/>
          </p:cNvSpPr>
          <p:nvPr>
            <p:ph sz="half" idx="1"/>
          </p:nvPr>
        </p:nvSpPr>
        <p:spPr>
          <a:xfrm>
            <a:off x="251520" y="1600200"/>
            <a:ext cx="4244280" cy="4525963"/>
          </a:xfrm>
        </p:spPr>
        <p:txBody>
          <a:bodyPr>
            <a:normAutofit lnSpcReduction="10000"/>
          </a:bodyPr>
          <a:lstStyle/>
          <a:p>
            <a:r>
              <a:rPr lang="ja-JP" altLang="en-US" sz="2000" b="1" dirty="0"/>
              <a:t>民法</a:t>
            </a:r>
            <a:r>
              <a:rPr lang="en-US" altLang="ja-JP" sz="2000" b="1" dirty="0"/>
              <a:t>457</a:t>
            </a:r>
            <a:r>
              <a:rPr lang="ja-JP" altLang="en-US" sz="2000" b="1" dirty="0"/>
              <a:t>条</a:t>
            </a:r>
            <a:r>
              <a:rPr lang="en-US" altLang="ja-JP" sz="2000" b="1" dirty="0"/>
              <a:t>2</a:t>
            </a:r>
            <a:r>
              <a:rPr lang="ja-JP" altLang="en-US" sz="2000" b="1" dirty="0" smtClean="0"/>
              <a:t>項（保証人相殺型）</a:t>
            </a:r>
            <a:endParaRPr lang="en-US" altLang="ja-JP" sz="2000" b="1" dirty="0" smtClean="0"/>
          </a:p>
          <a:p>
            <a:pPr marL="365125" lvl="1" indent="-182563"/>
            <a:r>
              <a:rPr lang="ja-JP" altLang="en-US" sz="1600" dirty="0"/>
              <a:t>旧民法</a:t>
            </a:r>
            <a:r>
              <a:rPr lang="en-US" altLang="ja-JP" sz="1600" dirty="0"/>
              <a:t>521</a:t>
            </a:r>
            <a:r>
              <a:rPr lang="ja-JP" altLang="en-US" sz="1600" dirty="0"/>
              <a:t>条</a:t>
            </a:r>
            <a:r>
              <a:rPr lang="en-US" altLang="ja-JP" sz="1600" dirty="0"/>
              <a:t>1</a:t>
            </a:r>
            <a:r>
              <a:rPr lang="ja-JP" altLang="en-US" sz="1600" dirty="0"/>
              <a:t>項は，</a:t>
            </a:r>
            <a:r>
              <a:rPr lang="ja-JP" altLang="en-US" sz="1600" dirty="0" smtClean="0"/>
              <a:t>「保証人</a:t>
            </a:r>
            <a:r>
              <a:rPr lang="ja-JP" altLang="en-US" sz="1600" dirty="0"/>
              <a:t>は債権者が主たる債務者</a:t>
            </a:r>
            <a:r>
              <a:rPr lang="ja-JP" altLang="en-US" sz="1600" b="1" dirty="0"/>
              <a:t>又は自己</a:t>
            </a:r>
            <a:r>
              <a:rPr lang="ja-JP" altLang="en-US" sz="1600" dirty="0"/>
              <a:t>に対して負担する債務の相殺を以て対抗することを得」と規定していた</a:t>
            </a:r>
            <a:r>
              <a:rPr lang="ja-JP" altLang="en-US" sz="1600" dirty="0" smtClean="0"/>
              <a:t>。</a:t>
            </a:r>
            <a:endParaRPr lang="en-US" altLang="ja-JP" sz="1600" dirty="0" smtClean="0"/>
          </a:p>
          <a:p>
            <a:pPr marL="365125" lvl="1" indent="-182563"/>
            <a:r>
              <a:rPr lang="ja-JP" altLang="en-US" sz="1600" dirty="0" smtClean="0"/>
              <a:t>現行</a:t>
            </a:r>
            <a:r>
              <a:rPr lang="ja-JP" altLang="en-US" sz="1600" dirty="0"/>
              <a:t>民法の起草者は</a:t>
            </a:r>
            <a:r>
              <a:rPr lang="ja-JP" altLang="en-US" sz="1600" dirty="0" smtClean="0"/>
              <a:t>，</a:t>
            </a:r>
            <a:r>
              <a:rPr lang="ja-JP" altLang="en-US" sz="1600" b="1" dirty="0" smtClean="0"/>
              <a:t>民法</a:t>
            </a:r>
            <a:r>
              <a:rPr lang="en-US" altLang="ja-JP" sz="1600" b="1" dirty="0"/>
              <a:t>457</a:t>
            </a:r>
            <a:r>
              <a:rPr lang="ja-JP" altLang="en-US" sz="1600" b="1" dirty="0"/>
              <a:t>条</a:t>
            </a:r>
            <a:r>
              <a:rPr lang="en-US" altLang="ja-JP" sz="1600" b="1" dirty="0"/>
              <a:t>2</a:t>
            </a:r>
            <a:r>
              <a:rPr lang="ja-JP" altLang="en-US" sz="1600" b="1" dirty="0"/>
              <a:t>項</a:t>
            </a:r>
            <a:r>
              <a:rPr lang="ja-JP" altLang="en-US" sz="1600" dirty="0"/>
              <a:t>を立法する際に，「本条第</a:t>
            </a:r>
            <a:r>
              <a:rPr lang="en-US" altLang="ja-JP" sz="1600" dirty="0"/>
              <a:t>2</a:t>
            </a:r>
            <a:r>
              <a:rPr lang="ja-JP" altLang="en-US" sz="1600" dirty="0"/>
              <a:t>項は既成法典財産編第</a:t>
            </a:r>
            <a:r>
              <a:rPr lang="en-US" altLang="ja-JP" sz="1600" dirty="0"/>
              <a:t>521</a:t>
            </a:r>
            <a:r>
              <a:rPr lang="ja-JP" altLang="en-US" sz="1600" dirty="0"/>
              <a:t>条第</a:t>
            </a:r>
            <a:r>
              <a:rPr lang="en-US" altLang="ja-JP" sz="1600" dirty="0"/>
              <a:t>1</a:t>
            </a:r>
            <a:r>
              <a:rPr lang="ja-JP" altLang="en-US" sz="1600" dirty="0"/>
              <a:t>項の規定と其主意を同じうす」と</a:t>
            </a:r>
            <a:r>
              <a:rPr lang="ja-JP" altLang="en-US" sz="1600" dirty="0" smtClean="0"/>
              <a:t>しながら，「主たる債務者</a:t>
            </a:r>
            <a:r>
              <a:rPr lang="en-US" altLang="ja-JP" sz="1600" b="1" dirty="0" smtClean="0">
                <a:solidFill>
                  <a:srgbClr val="FF0000"/>
                </a:solidFill>
              </a:rPr>
              <a:t>〔</a:t>
            </a:r>
            <a:r>
              <a:rPr lang="ja-JP" altLang="en-US" sz="1600" b="1" dirty="0" smtClean="0">
                <a:solidFill>
                  <a:srgbClr val="FF0000"/>
                </a:solidFill>
              </a:rPr>
              <a:t>又</a:t>
            </a:r>
            <a:r>
              <a:rPr lang="ja-JP" altLang="en-US" sz="1600" b="1" dirty="0">
                <a:solidFill>
                  <a:srgbClr val="FF0000"/>
                </a:solidFill>
              </a:rPr>
              <a:t>は</a:t>
            </a:r>
            <a:r>
              <a:rPr lang="ja-JP" altLang="en-US" sz="1600" b="1" dirty="0" smtClean="0">
                <a:solidFill>
                  <a:srgbClr val="FF0000"/>
                </a:solidFill>
              </a:rPr>
              <a:t>自己</a:t>
            </a:r>
            <a:r>
              <a:rPr lang="en-US" altLang="ja-JP" sz="1600" b="1" dirty="0">
                <a:solidFill>
                  <a:srgbClr val="FF0000"/>
                </a:solidFill>
              </a:rPr>
              <a:t>〕</a:t>
            </a:r>
            <a:r>
              <a:rPr lang="ja-JP" altLang="en-US" sz="1600" dirty="0" smtClean="0"/>
              <a:t>の債権による相殺をもって対抗することができる」</a:t>
            </a:r>
            <a:r>
              <a:rPr lang="ja-JP" altLang="en-US" sz="1600" b="1" dirty="0" smtClean="0">
                <a:solidFill>
                  <a:srgbClr val="FF0000"/>
                </a:solidFill>
              </a:rPr>
              <a:t>の</a:t>
            </a:r>
            <a:r>
              <a:rPr lang="en-US" altLang="ja-JP" sz="1600" b="1" dirty="0" smtClean="0">
                <a:solidFill>
                  <a:srgbClr val="FF0000"/>
                </a:solidFill>
              </a:rPr>
              <a:t>〔</a:t>
            </a:r>
            <a:r>
              <a:rPr lang="ja-JP" altLang="en-US" sz="1600" b="1" dirty="0" smtClean="0">
                <a:solidFill>
                  <a:srgbClr val="FF0000"/>
                </a:solidFill>
              </a:rPr>
              <a:t>　</a:t>
            </a:r>
            <a:r>
              <a:rPr lang="en-US" altLang="ja-JP" sz="1600" b="1" dirty="0" smtClean="0">
                <a:solidFill>
                  <a:srgbClr val="FF0000"/>
                </a:solidFill>
              </a:rPr>
              <a:t>〕</a:t>
            </a:r>
            <a:r>
              <a:rPr lang="ja-JP" altLang="en-US" sz="1600" b="1" dirty="0" smtClean="0">
                <a:solidFill>
                  <a:srgbClr val="FF0000"/>
                </a:solidFill>
              </a:rPr>
              <a:t>部分</a:t>
            </a:r>
            <a:r>
              <a:rPr lang="ja-JP" altLang="en-US" sz="1600" b="1" dirty="0">
                <a:solidFill>
                  <a:srgbClr val="FF0000"/>
                </a:solidFill>
              </a:rPr>
              <a:t>を現行法から脱落させるというミス</a:t>
            </a:r>
            <a:r>
              <a:rPr lang="ja-JP" altLang="en-US" sz="1600" dirty="0"/>
              <a:t>を犯して</a:t>
            </a:r>
            <a:r>
              <a:rPr lang="ja-JP" altLang="en-US" sz="1600" dirty="0" smtClean="0"/>
              <a:t>しまった。</a:t>
            </a:r>
            <a:endParaRPr lang="en-US" altLang="ja-JP" sz="1600" dirty="0" smtClean="0"/>
          </a:p>
          <a:p>
            <a:pPr marL="365125" lvl="1" indent="-182563"/>
            <a:r>
              <a:rPr lang="ja-JP" altLang="en-US" sz="1600" dirty="0" smtClean="0"/>
              <a:t>しかし</a:t>
            </a:r>
            <a:r>
              <a:rPr lang="ja-JP" altLang="en-US" sz="1600" dirty="0"/>
              <a:t>，通説は，保証人が自ら債権者に有する債権で，主債務を相殺することを実質的に認めている</a:t>
            </a:r>
            <a:r>
              <a:rPr lang="en-US" altLang="ja-JP" sz="1600" dirty="0"/>
              <a:t>[</a:t>
            </a:r>
            <a:r>
              <a:rPr lang="ja-JP" altLang="en-US" sz="1600" dirty="0"/>
              <a:t>我妻・債権総論（</a:t>
            </a:r>
            <a:r>
              <a:rPr lang="en-US" altLang="ja-JP" sz="1600" dirty="0"/>
              <a:t>1964</a:t>
            </a:r>
            <a:r>
              <a:rPr lang="ja-JP" altLang="en-US" sz="1600" dirty="0"/>
              <a:t>）</a:t>
            </a:r>
            <a:r>
              <a:rPr lang="en-US" altLang="ja-JP" sz="1600" dirty="0"/>
              <a:t>490</a:t>
            </a:r>
            <a:r>
              <a:rPr lang="ja-JP" altLang="en-US" sz="1600" dirty="0"/>
              <a:t>頁</a:t>
            </a:r>
            <a:r>
              <a:rPr lang="en-US" altLang="ja-JP" sz="1600" dirty="0"/>
              <a:t>]</a:t>
            </a:r>
            <a:r>
              <a:rPr lang="ja-JP" altLang="en-US" sz="1600" dirty="0" err="1" smtClean="0"/>
              <a:t>。</a:t>
            </a:r>
            <a:endParaRPr lang="en-US" altLang="ja-JP" sz="1600" dirty="0" smtClean="0"/>
          </a:p>
          <a:p>
            <a:pPr marL="0" indent="-217488"/>
            <a:r>
              <a:rPr lang="ja-JP" altLang="en-US" sz="2000" dirty="0" smtClean="0"/>
              <a:t>民法</a:t>
            </a:r>
            <a:r>
              <a:rPr lang="en-US" altLang="ja-JP" sz="2000" dirty="0" smtClean="0"/>
              <a:t>436</a:t>
            </a:r>
            <a:r>
              <a:rPr lang="ja-JP" altLang="en-US" sz="2000" dirty="0" smtClean="0"/>
              <a:t>条</a:t>
            </a:r>
            <a:r>
              <a:rPr lang="en-US" altLang="ja-JP" sz="2000" dirty="0" smtClean="0"/>
              <a:t>1</a:t>
            </a:r>
            <a:r>
              <a:rPr lang="ja-JP" altLang="en-US" sz="2000" dirty="0" smtClean="0"/>
              <a:t>項</a:t>
            </a:r>
            <a:endParaRPr lang="en-US" altLang="ja-JP" sz="2000" dirty="0" smtClean="0"/>
          </a:p>
          <a:p>
            <a:pPr marL="400050" lvl="1" indent="-217488"/>
            <a:r>
              <a:rPr lang="ja-JP" altLang="en-US" sz="1600" dirty="0" smtClean="0"/>
              <a:t>保証人相殺型の応用</a:t>
            </a:r>
            <a:endParaRPr lang="en-US" altLang="ja-JP" sz="1600" dirty="0" smtClean="0"/>
          </a:p>
        </p:txBody>
      </p:sp>
      <p:sp>
        <p:nvSpPr>
          <p:cNvPr id="5" name="日付プレースホルダー 4"/>
          <p:cNvSpPr>
            <a:spLocks noGrp="1"/>
          </p:cNvSpPr>
          <p:nvPr>
            <p:ph type="dt" sz="half" idx="10"/>
          </p:nvPr>
        </p:nvSpPr>
        <p:spPr/>
        <p:txBody>
          <a:bodyPr/>
          <a:lstStyle/>
          <a:p>
            <a:r>
              <a:rPr kumimoji="1" lang="en-US" altLang="ja-JP" smtClean="0"/>
              <a:t>2014/12/16</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34</a:t>
            </a:fld>
            <a:endParaRPr kumimoji="1" lang="ja-JP" altLang="en-US"/>
          </a:p>
        </p:txBody>
      </p:sp>
      <p:sp>
        <p:nvSpPr>
          <p:cNvPr id="8" name="円/楕円 7"/>
          <p:cNvSpPr/>
          <p:nvPr/>
        </p:nvSpPr>
        <p:spPr>
          <a:xfrm>
            <a:off x="4712038" y="1916832"/>
            <a:ext cx="1370037"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4000" b="1" dirty="0" smtClean="0">
                <a:latin typeface="Times New Roman" panose="02020603050405020304" pitchFamily="18" charset="0"/>
                <a:cs typeface="Times New Roman" panose="02020603050405020304" pitchFamily="18" charset="0"/>
              </a:rPr>
              <a:t>B</a:t>
            </a:r>
            <a:endParaRPr kumimoji="1" lang="ja-JP" altLang="en-US" sz="4000" b="1" dirty="0">
              <a:latin typeface="Times New Roman" panose="02020603050405020304" pitchFamily="18" charset="0"/>
              <a:cs typeface="Times New Roman" panose="02020603050405020304" pitchFamily="18" charset="0"/>
            </a:endParaRPr>
          </a:p>
        </p:txBody>
      </p:sp>
      <p:sp>
        <p:nvSpPr>
          <p:cNvPr id="10" name="円/楕円 9"/>
          <p:cNvSpPr/>
          <p:nvPr/>
        </p:nvSpPr>
        <p:spPr>
          <a:xfrm>
            <a:off x="7450435" y="1932464"/>
            <a:ext cx="1370037"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4000" b="1" dirty="0" smtClean="0">
                <a:latin typeface="Times New Roman" panose="02020603050405020304" pitchFamily="18" charset="0"/>
                <a:cs typeface="Times New Roman" panose="02020603050405020304" pitchFamily="18" charset="0"/>
              </a:rPr>
              <a:t>G</a:t>
            </a:r>
            <a:endParaRPr kumimoji="1" lang="ja-JP" altLang="en-US" sz="4000" b="1" baseline="-25000" dirty="0">
              <a:latin typeface="Times New Roman" panose="02020603050405020304" pitchFamily="18" charset="0"/>
              <a:cs typeface="Times New Roman" panose="02020603050405020304" pitchFamily="18" charset="0"/>
            </a:endParaRPr>
          </a:p>
        </p:txBody>
      </p:sp>
      <p:sp>
        <p:nvSpPr>
          <p:cNvPr id="11" name="円/楕円 10"/>
          <p:cNvSpPr/>
          <p:nvPr/>
        </p:nvSpPr>
        <p:spPr>
          <a:xfrm>
            <a:off x="7450435" y="4797152"/>
            <a:ext cx="1370037"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4000" b="1" dirty="0" smtClean="0">
                <a:latin typeface="Times New Roman" panose="02020603050405020304" pitchFamily="18" charset="0"/>
                <a:cs typeface="Times New Roman" panose="02020603050405020304" pitchFamily="18" charset="0"/>
              </a:rPr>
              <a:t>S</a:t>
            </a:r>
            <a:endParaRPr kumimoji="1" lang="ja-JP" altLang="en-US" sz="4000" b="1" baseline="-25000" dirty="0">
              <a:latin typeface="Times New Roman" panose="02020603050405020304" pitchFamily="18" charset="0"/>
              <a:cs typeface="Times New Roman" panose="02020603050405020304" pitchFamily="18" charset="0"/>
            </a:endParaRPr>
          </a:p>
        </p:txBody>
      </p:sp>
      <p:sp>
        <p:nvSpPr>
          <p:cNvPr id="4" name="下矢印 3"/>
          <p:cNvSpPr/>
          <p:nvPr/>
        </p:nvSpPr>
        <p:spPr>
          <a:xfrm>
            <a:off x="7868905" y="2831232"/>
            <a:ext cx="533095" cy="196592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t>β</a:t>
            </a:r>
            <a:endParaRPr kumimoji="1" lang="ja-JP" altLang="en-US" sz="2400" dirty="0"/>
          </a:p>
        </p:txBody>
      </p:sp>
      <p:sp>
        <p:nvSpPr>
          <p:cNvPr id="9" name="テキスト ボックス 8"/>
          <p:cNvSpPr txBox="1"/>
          <p:nvPr/>
        </p:nvSpPr>
        <p:spPr>
          <a:xfrm>
            <a:off x="5108555" y="4250258"/>
            <a:ext cx="2304256" cy="1384995"/>
          </a:xfrm>
          <a:prstGeom prst="rect">
            <a:avLst/>
          </a:prstGeom>
          <a:noFill/>
        </p:spPr>
        <p:txBody>
          <a:bodyPr wrap="square" rtlCol="0">
            <a:spAutoFit/>
          </a:bodyPr>
          <a:lstStyle/>
          <a:p>
            <a:r>
              <a:rPr kumimoji="1" lang="en-US" altLang="ja-JP" sz="2800" b="1" dirty="0" smtClean="0">
                <a:latin typeface="Times New Roman" panose="02020603050405020304" pitchFamily="18" charset="0"/>
                <a:cs typeface="Times New Roman" panose="02020603050405020304" pitchFamily="18" charset="0"/>
              </a:rPr>
              <a:t>B:</a:t>
            </a:r>
            <a:r>
              <a:rPr kumimoji="1" lang="ja-JP" altLang="en-US" sz="2800" b="1" dirty="0" smtClean="0">
                <a:latin typeface="Times New Roman" panose="02020603050405020304" pitchFamily="18" charset="0"/>
                <a:cs typeface="Times New Roman" panose="02020603050405020304" pitchFamily="18" charset="0"/>
              </a:rPr>
              <a:t> </a:t>
            </a:r>
            <a:r>
              <a:rPr kumimoji="1" lang="en-US" altLang="ja-JP" sz="2800" b="1" dirty="0" err="1" smtClean="0">
                <a:latin typeface="Times New Roman" panose="02020603050405020304" pitchFamily="18" charset="0"/>
                <a:cs typeface="Times New Roman" panose="02020603050405020304" pitchFamily="18" charset="0"/>
              </a:rPr>
              <a:t>B</a:t>
            </a:r>
            <a:r>
              <a:rPr lang="en-US" altLang="ja-JP" sz="2800" b="1" dirty="0" err="1">
                <a:latin typeface="Times New Roman" panose="02020603050405020304" pitchFamily="18" charset="0"/>
                <a:cs typeface="Times New Roman" panose="02020603050405020304" pitchFamily="18" charset="0"/>
              </a:rPr>
              <a:t>ü</a:t>
            </a:r>
            <a:r>
              <a:rPr kumimoji="1" lang="en-US" altLang="ja-JP" sz="2800" b="1" dirty="0" err="1" smtClean="0">
                <a:latin typeface="Times New Roman" panose="02020603050405020304" pitchFamily="18" charset="0"/>
                <a:cs typeface="Times New Roman" panose="02020603050405020304" pitchFamily="18" charset="0"/>
              </a:rPr>
              <a:t>rge</a:t>
            </a:r>
            <a:endParaRPr kumimoji="1" lang="en-US" altLang="ja-JP" sz="2800" b="1" dirty="0" smtClean="0">
              <a:latin typeface="Times New Roman" panose="02020603050405020304" pitchFamily="18" charset="0"/>
              <a:cs typeface="Times New Roman" panose="02020603050405020304" pitchFamily="18" charset="0"/>
            </a:endParaRPr>
          </a:p>
          <a:p>
            <a:r>
              <a:rPr lang="en-US" altLang="ja-JP" sz="2800" b="1" dirty="0" smtClean="0">
                <a:latin typeface="Times New Roman" panose="02020603050405020304" pitchFamily="18" charset="0"/>
                <a:cs typeface="Times New Roman" panose="02020603050405020304" pitchFamily="18" charset="0"/>
              </a:rPr>
              <a:t>G: </a:t>
            </a:r>
            <a:r>
              <a:rPr lang="en-US" altLang="ja-JP" sz="2800" b="1" dirty="0" err="1" smtClean="0">
                <a:latin typeface="Times New Roman" panose="02020603050405020304" pitchFamily="18" charset="0"/>
                <a:cs typeface="Times New Roman" panose="02020603050405020304" pitchFamily="18" charset="0"/>
              </a:rPr>
              <a:t>Gläubiger</a:t>
            </a:r>
            <a:endParaRPr lang="en-US" altLang="ja-JP" sz="2800" b="1" dirty="0" smtClean="0">
              <a:latin typeface="Times New Roman" panose="02020603050405020304" pitchFamily="18" charset="0"/>
              <a:cs typeface="Times New Roman" panose="02020603050405020304" pitchFamily="18" charset="0"/>
            </a:endParaRPr>
          </a:p>
          <a:p>
            <a:r>
              <a:rPr kumimoji="1" lang="en-US" altLang="ja-JP" sz="2800" b="1" dirty="0" smtClean="0">
                <a:latin typeface="Times New Roman" panose="02020603050405020304" pitchFamily="18" charset="0"/>
                <a:cs typeface="Times New Roman" panose="02020603050405020304" pitchFamily="18" charset="0"/>
              </a:rPr>
              <a:t>S: </a:t>
            </a:r>
            <a:r>
              <a:rPr kumimoji="1" lang="en-US" altLang="ja-JP" sz="2800" b="1" dirty="0" err="1" smtClean="0">
                <a:latin typeface="Times New Roman" panose="02020603050405020304" pitchFamily="18" charset="0"/>
                <a:cs typeface="Times New Roman" panose="02020603050405020304" pitchFamily="18" charset="0"/>
              </a:rPr>
              <a:t>Schuldner</a:t>
            </a:r>
            <a:endParaRPr kumimoji="1" lang="ja-JP"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5623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17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up)">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up)">
                                      <p:cBhvr>
                                        <p:cTn id="17" dur="1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up)">
                                      <p:cBhvr>
                                        <p:cTn id="27" dur="500"/>
                                        <p:tgtEl>
                                          <p:spTgt spid="8"/>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9">
                                            <p:txEl>
                                              <p:pRg st="0" end="0"/>
                                            </p:txEl>
                                          </p:spTgt>
                                        </p:tgtEl>
                                        <p:attrNameLst>
                                          <p:attrName>style.visibility</p:attrName>
                                        </p:attrNameLst>
                                      </p:cBhvr>
                                      <p:to>
                                        <p:strVal val="visible"/>
                                      </p:to>
                                    </p:set>
                                    <p:animEffect transition="in" filter="wipe(left)">
                                      <p:cBhvr>
                                        <p:cTn id="30" dur="500"/>
                                        <p:tgtEl>
                                          <p:spTgt spid="9">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up)">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up)">
                                      <p:cBhvr>
                                        <p:cTn id="40" dur="500"/>
                                        <p:tgtEl>
                                          <p:spTgt spid="10"/>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9">
                                            <p:txEl>
                                              <p:pRg st="1" end="1"/>
                                            </p:txEl>
                                          </p:spTgt>
                                        </p:tgtEl>
                                        <p:attrNameLst>
                                          <p:attrName>style.visibility</p:attrName>
                                        </p:attrNameLst>
                                      </p:cBhvr>
                                      <p:to>
                                        <p:strVal val="visible"/>
                                      </p:to>
                                    </p:set>
                                    <p:animEffect transition="in" filter="wipe(left)">
                                      <p:cBhvr>
                                        <p:cTn id="43" dur="500"/>
                                        <p:tgtEl>
                                          <p:spTgt spid="9">
                                            <p:txEl>
                                              <p:pRg st="1" end="1"/>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grpId="0" nodeType="click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up)">
                                      <p:cBhvr>
                                        <p:cTn id="48" dur="500"/>
                                        <p:tgtEl>
                                          <p:spTgt spid="14"/>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wipe(up)">
                                      <p:cBhvr>
                                        <p:cTn id="53" dur="500"/>
                                        <p:tgtEl>
                                          <p:spTgt spid="4"/>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1" fill="hold" grpId="0" nodeType="click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wipe(up)">
                                      <p:cBhvr>
                                        <p:cTn id="58" dur="500"/>
                                        <p:tgtEl>
                                          <p:spTgt spid="11"/>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9">
                                            <p:txEl>
                                              <p:pRg st="2" end="2"/>
                                            </p:txEl>
                                          </p:spTgt>
                                        </p:tgtEl>
                                        <p:attrNameLst>
                                          <p:attrName>style.visibility</p:attrName>
                                        </p:attrNameLst>
                                      </p:cBhvr>
                                      <p:to>
                                        <p:strVal val="visible"/>
                                      </p:to>
                                    </p:set>
                                    <p:animEffect transition="in" filter="wipe(left)">
                                      <p:cBhvr>
                                        <p:cTn id="61" dur="500"/>
                                        <p:tgtEl>
                                          <p:spTgt spid="9">
                                            <p:txEl>
                                              <p:pRg st="2" end="2"/>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1" fill="hold" grpId="0" nodeType="clickEffect">
                                  <p:stCondLst>
                                    <p:cond delay="0"/>
                                  </p:stCondLst>
                                  <p:childTnLst>
                                    <p:set>
                                      <p:cBhvr>
                                        <p:cTn id="65" dur="1" fill="hold">
                                          <p:stCondLst>
                                            <p:cond delay="0"/>
                                          </p:stCondLst>
                                        </p:cTn>
                                        <p:tgtEl>
                                          <p:spTgt spid="15"/>
                                        </p:tgtEl>
                                        <p:attrNameLst>
                                          <p:attrName>style.visibility</p:attrName>
                                        </p:attrNameLst>
                                      </p:cBhvr>
                                      <p:to>
                                        <p:strVal val="visible"/>
                                      </p:to>
                                    </p:set>
                                    <p:animEffect transition="in" filter="wipe(up)">
                                      <p:cBhvr>
                                        <p:cTn id="6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4" grpId="0" animBg="1"/>
      <p:bldP spid="13" grpId="0" animBg="1"/>
      <p:bldP spid="3" grpId="0" uiExpand="1" build="p"/>
      <p:bldP spid="8" grpId="0" animBg="1"/>
      <p:bldP spid="10" grpId="0" animBg="1"/>
      <p:bldP spid="11" grpId="0" animBg="1"/>
      <p:bldP spid="4" grpId="0" animBg="1"/>
      <p:bldP spid="9"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円/楕円 14"/>
          <p:cNvSpPr/>
          <p:nvPr/>
        </p:nvSpPr>
        <p:spPr>
          <a:xfrm rot="20454254">
            <a:off x="6331396" y="3207062"/>
            <a:ext cx="2109511" cy="914400"/>
          </a:xfrm>
          <a:prstGeom prst="ellipse">
            <a:avLst/>
          </a:prstGeom>
          <a:noFill/>
          <a:ln w="381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AR P丸ゴシック体E" panose="020F0900000000000000" pitchFamily="50" charset="-128"/>
                <a:ea typeface="AR P丸ゴシック体E" panose="020F0900000000000000" pitchFamily="50" charset="-128"/>
              </a:rPr>
              <a:t>相殺</a:t>
            </a:r>
            <a:endParaRPr kumimoji="1" lang="ja-JP" altLang="en-US" sz="2000" b="1" dirty="0">
              <a:solidFill>
                <a:schemeClr val="tx1"/>
              </a:solidFill>
              <a:latin typeface="AR P丸ゴシック体E" panose="020F0900000000000000" pitchFamily="50" charset="-128"/>
              <a:ea typeface="AR P丸ゴシック体E" panose="020F0900000000000000" pitchFamily="50" charset="-128"/>
            </a:endParaRPr>
          </a:p>
        </p:txBody>
      </p:sp>
      <p:sp>
        <p:nvSpPr>
          <p:cNvPr id="16" name="上矢印 15"/>
          <p:cNvSpPr/>
          <p:nvPr/>
        </p:nvSpPr>
        <p:spPr>
          <a:xfrm rot="19085761">
            <a:off x="6369770" y="2391442"/>
            <a:ext cx="533095" cy="3116946"/>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β</a:t>
            </a:r>
            <a:endParaRPr kumimoji="1" lang="ja-JP" altLang="en-US" sz="2800" dirty="0">
              <a:latin typeface="Times New Roman" panose="02020603050405020304" pitchFamily="18" charset="0"/>
              <a:cs typeface="Times New Roman" panose="02020603050405020304" pitchFamily="18" charset="0"/>
            </a:endParaRPr>
          </a:p>
        </p:txBody>
      </p:sp>
      <p:sp>
        <p:nvSpPr>
          <p:cNvPr id="2" name="タイトル 1"/>
          <p:cNvSpPr>
            <a:spLocks noGrp="1"/>
          </p:cNvSpPr>
          <p:nvPr>
            <p:ph type="title"/>
          </p:nvPr>
        </p:nvSpPr>
        <p:spPr/>
        <p:txBody>
          <a:bodyPr>
            <a:normAutofit fontScale="90000"/>
          </a:bodyPr>
          <a:lstStyle/>
          <a:p>
            <a:r>
              <a:rPr kumimoji="1" lang="ja-JP" altLang="en-US" dirty="0" smtClean="0"/>
              <a:t>三者間相殺（</a:t>
            </a:r>
            <a:r>
              <a:rPr kumimoji="1" lang="en-US" altLang="ja-JP" dirty="0" smtClean="0"/>
              <a:t>3/3</a:t>
            </a:r>
            <a:r>
              <a:rPr kumimoji="1" lang="ja-JP" altLang="en-US" dirty="0" smtClean="0"/>
              <a:t>）</a:t>
            </a:r>
            <a:r>
              <a:rPr kumimoji="1" lang="en-US" altLang="ja-JP" dirty="0" smtClean="0"/>
              <a:t/>
            </a:r>
            <a:br>
              <a:rPr kumimoji="1" lang="en-US" altLang="ja-JP" dirty="0" smtClean="0"/>
            </a:br>
            <a:r>
              <a:rPr lang="en-US" altLang="ja-JP" sz="3600" b="1" dirty="0" smtClean="0">
                <a:latin typeface="Times New Roman" panose="02020603050405020304" pitchFamily="18" charset="0"/>
                <a:cs typeface="Times New Roman" panose="02020603050405020304" pitchFamily="18" charset="0"/>
              </a:rPr>
              <a:t>B</a:t>
            </a:r>
            <a:r>
              <a:rPr lang="ja-JP" altLang="en-US" sz="3600" b="1" dirty="0" smtClean="0">
                <a:latin typeface="Times New Roman" panose="02020603050405020304" pitchFamily="18" charset="0"/>
                <a:cs typeface="Times New Roman" panose="02020603050405020304" pitchFamily="18" charset="0"/>
              </a:rPr>
              <a:t>→</a:t>
            </a:r>
            <a:r>
              <a:rPr lang="en-US" altLang="ja-JP" sz="3600" b="1" dirty="0" smtClean="0">
                <a:latin typeface="Times New Roman" panose="02020603050405020304" pitchFamily="18" charset="0"/>
                <a:cs typeface="Times New Roman" panose="02020603050405020304" pitchFamily="18" charset="0"/>
              </a:rPr>
              <a:t>C</a:t>
            </a:r>
            <a:r>
              <a:rPr lang="ja-JP" altLang="en-US" sz="3600" b="1" dirty="0" smtClean="0">
                <a:latin typeface="Times New Roman" panose="02020603050405020304" pitchFamily="18" charset="0"/>
                <a:cs typeface="Times New Roman" panose="02020603050405020304" pitchFamily="18" charset="0"/>
              </a:rPr>
              <a:t>→</a:t>
            </a:r>
            <a:r>
              <a:rPr lang="en-US" altLang="ja-JP" sz="3600" b="1" dirty="0" smtClean="0">
                <a:latin typeface="Times New Roman" panose="02020603050405020304" pitchFamily="18" charset="0"/>
                <a:cs typeface="Times New Roman" panose="02020603050405020304" pitchFamily="18" charset="0"/>
              </a:rPr>
              <a:t>A</a:t>
            </a:r>
            <a:r>
              <a:rPr lang="ja-JP" altLang="en-US" sz="3600" b="1" dirty="0" smtClean="0">
                <a:latin typeface="Times New Roman" panose="02020603050405020304" pitchFamily="18" charset="0"/>
                <a:cs typeface="Times New Roman" panose="02020603050405020304" pitchFamily="18" charset="0"/>
              </a:rPr>
              <a:t>型</a:t>
            </a:r>
            <a:r>
              <a:rPr lang="ja-JP" altLang="en-US" sz="3600" b="1" dirty="0">
                <a:latin typeface="Times New Roman" panose="02020603050405020304" pitchFamily="18" charset="0"/>
                <a:cs typeface="Times New Roman" panose="02020603050405020304" pitchFamily="18" charset="0"/>
              </a:rPr>
              <a:t>（</a:t>
            </a:r>
            <a:r>
              <a:rPr lang="en-US" altLang="ja-JP" sz="3600" b="1" dirty="0">
                <a:latin typeface="Times New Roman" panose="02020603050405020304" pitchFamily="18" charset="0"/>
                <a:cs typeface="Times New Roman" panose="02020603050405020304" pitchFamily="18" charset="0"/>
              </a:rPr>
              <a:t>A</a:t>
            </a:r>
            <a:r>
              <a:rPr lang="ja-JP" altLang="en-US" sz="3600" dirty="0"/>
              <a:t>が相殺権者</a:t>
            </a:r>
            <a:r>
              <a:rPr lang="ja-JP" altLang="en-US" sz="3600" dirty="0" smtClean="0"/>
              <a:t>）</a:t>
            </a:r>
            <a:r>
              <a:rPr lang="ja-JP" altLang="en-US" sz="3600" b="1" dirty="0">
                <a:latin typeface="Times New Roman" panose="02020603050405020304" pitchFamily="18" charset="0"/>
                <a:cs typeface="Times New Roman" panose="02020603050405020304" pitchFamily="18" charset="0"/>
              </a:rPr>
              <a:t> </a:t>
            </a:r>
            <a:r>
              <a:rPr lang="ja-JP" altLang="en-US" sz="3100" b="1" dirty="0">
                <a:latin typeface="Times New Roman" panose="02020603050405020304" pitchFamily="18" charset="0"/>
                <a:cs typeface="Times New Roman" panose="02020603050405020304" pitchFamily="18" charset="0"/>
              </a:rPr>
              <a:t>→</a:t>
            </a:r>
            <a:r>
              <a:rPr lang="ja-JP" altLang="en-US" sz="3100" b="1" dirty="0">
                <a:latin typeface="Times New Roman" panose="02020603050405020304" pitchFamily="18" charset="0"/>
                <a:cs typeface="Times New Roman" panose="02020603050405020304" pitchFamily="18" charset="0"/>
                <a:hlinkClick r:id="rId2" action="ppaction://hlinksldjump"/>
              </a:rPr>
              <a:t>まとめ</a:t>
            </a:r>
            <a:endParaRPr kumimoji="1" lang="ja-JP" altLang="en-US" sz="3100" dirty="0"/>
          </a:p>
        </p:txBody>
      </p:sp>
      <p:sp>
        <p:nvSpPr>
          <p:cNvPr id="3" name="コンテンツ プレースホルダー 2"/>
          <p:cNvSpPr>
            <a:spLocks noGrp="1"/>
          </p:cNvSpPr>
          <p:nvPr>
            <p:ph sz="half" idx="1"/>
          </p:nvPr>
        </p:nvSpPr>
        <p:spPr>
          <a:xfrm>
            <a:off x="457199" y="1600200"/>
            <a:ext cx="4007900" cy="4525963"/>
          </a:xfrm>
        </p:spPr>
        <p:txBody>
          <a:bodyPr>
            <a:noAutofit/>
          </a:bodyPr>
          <a:lstStyle/>
          <a:p>
            <a:r>
              <a:rPr lang="ja-JP" altLang="en-US" sz="3200" dirty="0"/>
              <a:t>民法</a:t>
            </a:r>
            <a:r>
              <a:rPr lang="en-US" altLang="ja-JP" sz="3200" dirty="0"/>
              <a:t>479</a:t>
            </a:r>
            <a:r>
              <a:rPr lang="ja-JP" altLang="en-US" sz="3200" dirty="0"/>
              <a:t>条</a:t>
            </a:r>
            <a:r>
              <a:rPr lang="ja-JP" altLang="en-US" sz="3200" dirty="0" smtClean="0"/>
              <a:t>（錯誤弁済相殺型）</a:t>
            </a:r>
            <a:endParaRPr lang="en-US" altLang="ja-JP" sz="3200" dirty="0" smtClean="0"/>
          </a:p>
          <a:p>
            <a:pPr marL="365125" lvl="1" indent="-182563"/>
            <a:r>
              <a:rPr lang="ja-JP" altLang="en-US" dirty="0"/>
              <a:t>前条</a:t>
            </a:r>
            <a:r>
              <a:rPr lang="en-US" altLang="ja-JP" dirty="0" smtClean="0"/>
              <a:t>〔</a:t>
            </a:r>
            <a:r>
              <a:rPr lang="ja-JP" altLang="en-US" dirty="0" smtClean="0"/>
              <a:t>民法</a:t>
            </a:r>
            <a:r>
              <a:rPr lang="en-US" altLang="ja-JP" dirty="0" smtClean="0"/>
              <a:t>478</a:t>
            </a:r>
            <a:r>
              <a:rPr lang="ja-JP" altLang="en-US" dirty="0" smtClean="0"/>
              <a:t>条：準占有者</a:t>
            </a:r>
            <a:r>
              <a:rPr lang="ja-JP" altLang="en-US" dirty="0"/>
              <a:t>への弁済</a:t>
            </a:r>
            <a:r>
              <a:rPr lang="en-US" altLang="ja-JP" dirty="0"/>
              <a:t>〕</a:t>
            </a:r>
            <a:r>
              <a:rPr lang="ja-JP" altLang="en-US" dirty="0"/>
              <a:t>の場合を除き</a:t>
            </a:r>
            <a:r>
              <a:rPr lang="ja-JP" altLang="en-US" dirty="0" smtClean="0"/>
              <a:t>，</a:t>
            </a:r>
            <a:endParaRPr lang="en-US" altLang="ja-JP" dirty="0" smtClean="0"/>
          </a:p>
          <a:p>
            <a:pPr marL="365125" lvl="1" indent="-182563"/>
            <a:r>
              <a:rPr lang="ja-JP" altLang="en-US" dirty="0" smtClean="0"/>
              <a:t>弁済</a:t>
            </a:r>
            <a:r>
              <a:rPr lang="ja-JP" altLang="en-US" dirty="0"/>
              <a:t>を受領する権限を有しない</a:t>
            </a:r>
            <a:r>
              <a:rPr lang="ja-JP" altLang="en-US" dirty="0" smtClean="0"/>
              <a:t>者</a:t>
            </a:r>
            <a:r>
              <a:rPr lang="en-US" altLang="ja-JP" dirty="0" smtClean="0"/>
              <a:t>〔D〕</a:t>
            </a:r>
            <a:r>
              <a:rPr lang="ja-JP" altLang="en-US" dirty="0" smtClean="0"/>
              <a:t>に</a:t>
            </a:r>
            <a:r>
              <a:rPr lang="ja-JP" altLang="en-US" dirty="0"/>
              <a:t>対してした弁済は</a:t>
            </a:r>
            <a:r>
              <a:rPr lang="ja-JP" altLang="en-US" dirty="0" smtClean="0"/>
              <a:t>，</a:t>
            </a:r>
            <a:endParaRPr lang="en-US" altLang="ja-JP" dirty="0" smtClean="0"/>
          </a:p>
          <a:p>
            <a:pPr marL="365125" lvl="1" indent="-182563"/>
            <a:r>
              <a:rPr lang="ja-JP" altLang="en-US" dirty="0" smtClean="0"/>
              <a:t>債権者</a:t>
            </a:r>
            <a:r>
              <a:rPr lang="ja-JP" altLang="en-US" dirty="0"/>
              <a:t>がこれによって利益を受けた限度においてのみ，その効力を有する。</a:t>
            </a:r>
            <a:endParaRPr lang="en-US" altLang="ja-JP" dirty="0" smtClean="0"/>
          </a:p>
        </p:txBody>
      </p:sp>
      <p:sp>
        <p:nvSpPr>
          <p:cNvPr id="5" name="日付プレースホルダー 4"/>
          <p:cNvSpPr>
            <a:spLocks noGrp="1"/>
          </p:cNvSpPr>
          <p:nvPr>
            <p:ph type="dt" sz="half" idx="10"/>
          </p:nvPr>
        </p:nvSpPr>
        <p:spPr/>
        <p:txBody>
          <a:bodyPr/>
          <a:lstStyle/>
          <a:p>
            <a:r>
              <a:rPr kumimoji="1" lang="en-US" altLang="ja-JP" smtClean="0"/>
              <a:t>2014/12/16</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35</a:t>
            </a:fld>
            <a:endParaRPr kumimoji="1" lang="ja-JP" altLang="en-US"/>
          </a:p>
        </p:txBody>
      </p:sp>
      <p:sp>
        <p:nvSpPr>
          <p:cNvPr id="8" name="円/楕円 7"/>
          <p:cNvSpPr/>
          <p:nvPr/>
        </p:nvSpPr>
        <p:spPr>
          <a:xfrm>
            <a:off x="4712038" y="1916832"/>
            <a:ext cx="1370037"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4000" b="1" dirty="0" smtClean="0">
                <a:latin typeface="Times New Roman" panose="02020603050405020304" pitchFamily="18" charset="0"/>
                <a:cs typeface="Times New Roman" panose="02020603050405020304" pitchFamily="18" charset="0"/>
              </a:rPr>
              <a:t>D</a:t>
            </a:r>
            <a:endParaRPr kumimoji="1" lang="ja-JP" altLang="en-US" sz="4000" b="1" dirty="0">
              <a:latin typeface="Times New Roman" panose="02020603050405020304" pitchFamily="18" charset="0"/>
              <a:cs typeface="Times New Roman" panose="02020603050405020304" pitchFamily="18" charset="0"/>
            </a:endParaRPr>
          </a:p>
        </p:txBody>
      </p:sp>
      <p:sp>
        <p:nvSpPr>
          <p:cNvPr id="10" name="円/楕円 9"/>
          <p:cNvSpPr/>
          <p:nvPr/>
        </p:nvSpPr>
        <p:spPr>
          <a:xfrm>
            <a:off x="7450435" y="1932464"/>
            <a:ext cx="1370037"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4000" b="1" dirty="0" smtClean="0">
                <a:latin typeface="Times New Roman" panose="02020603050405020304" pitchFamily="18" charset="0"/>
                <a:cs typeface="Times New Roman" panose="02020603050405020304" pitchFamily="18" charset="0"/>
              </a:rPr>
              <a:t>G</a:t>
            </a:r>
            <a:endParaRPr kumimoji="1" lang="ja-JP" altLang="en-US" sz="4000" b="1" baseline="-25000" dirty="0">
              <a:latin typeface="Times New Roman" panose="02020603050405020304" pitchFamily="18" charset="0"/>
              <a:cs typeface="Times New Roman" panose="02020603050405020304" pitchFamily="18" charset="0"/>
            </a:endParaRPr>
          </a:p>
        </p:txBody>
      </p:sp>
      <p:sp>
        <p:nvSpPr>
          <p:cNvPr id="11" name="円/楕円 10"/>
          <p:cNvSpPr/>
          <p:nvPr/>
        </p:nvSpPr>
        <p:spPr>
          <a:xfrm>
            <a:off x="7450435" y="4797152"/>
            <a:ext cx="1370037"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4000" b="1" dirty="0" smtClean="0">
                <a:latin typeface="Times New Roman" panose="02020603050405020304" pitchFamily="18" charset="0"/>
                <a:cs typeface="Times New Roman" panose="02020603050405020304" pitchFamily="18" charset="0"/>
              </a:rPr>
              <a:t>S</a:t>
            </a:r>
            <a:endParaRPr kumimoji="1" lang="ja-JP" altLang="en-US" sz="4000" b="1" baseline="-25000" dirty="0">
              <a:latin typeface="Times New Roman" panose="02020603050405020304" pitchFamily="18" charset="0"/>
              <a:cs typeface="Times New Roman" panose="02020603050405020304" pitchFamily="18" charset="0"/>
            </a:endParaRPr>
          </a:p>
        </p:txBody>
      </p:sp>
      <p:sp>
        <p:nvSpPr>
          <p:cNvPr id="4" name="下矢印 3"/>
          <p:cNvSpPr/>
          <p:nvPr/>
        </p:nvSpPr>
        <p:spPr>
          <a:xfrm>
            <a:off x="7868905" y="2831232"/>
            <a:ext cx="533095" cy="196592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t>α</a:t>
            </a:r>
            <a:endParaRPr kumimoji="1" lang="ja-JP" altLang="en-US" sz="2400" dirty="0"/>
          </a:p>
        </p:txBody>
      </p:sp>
      <p:sp>
        <p:nvSpPr>
          <p:cNvPr id="9" name="テキスト ボックス 8"/>
          <p:cNvSpPr txBox="1"/>
          <p:nvPr/>
        </p:nvSpPr>
        <p:spPr>
          <a:xfrm>
            <a:off x="4599545" y="4941168"/>
            <a:ext cx="2492735" cy="1384995"/>
          </a:xfrm>
          <a:prstGeom prst="rect">
            <a:avLst/>
          </a:prstGeom>
          <a:noFill/>
        </p:spPr>
        <p:txBody>
          <a:bodyPr wrap="square" rtlCol="0">
            <a:spAutoFit/>
          </a:bodyPr>
          <a:lstStyle/>
          <a:p>
            <a:r>
              <a:rPr lang="en-US" altLang="ja-JP" sz="2800" b="1" dirty="0" smtClean="0">
                <a:latin typeface="Times New Roman" panose="02020603050405020304" pitchFamily="18" charset="0"/>
                <a:cs typeface="Times New Roman" panose="02020603050405020304" pitchFamily="18" charset="0"/>
              </a:rPr>
              <a:t>G: </a:t>
            </a:r>
            <a:r>
              <a:rPr lang="en-US" altLang="ja-JP" sz="2800" b="1" dirty="0" err="1" smtClean="0">
                <a:latin typeface="Times New Roman" panose="02020603050405020304" pitchFamily="18" charset="0"/>
                <a:cs typeface="Times New Roman" panose="02020603050405020304" pitchFamily="18" charset="0"/>
              </a:rPr>
              <a:t>Gläubiger</a:t>
            </a:r>
            <a:endParaRPr lang="en-US" altLang="ja-JP" sz="2800" b="1" dirty="0" smtClean="0">
              <a:latin typeface="Times New Roman" panose="02020603050405020304" pitchFamily="18" charset="0"/>
              <a:cs typeface="Times New Roman" panose="02020603050405020304" pitchFamily="18" charset="0"/>
            </a:endParaRPr>
          </a:p>
          <a:p>
            <a:r>
              <a:rPr kumimoji="1" lang="en-US" altLang="ja-JP" sz="2800" b="1" dirty="0" smtClean="0">
                <a:latin typeface="Times New Roman" panose="02020603050405020304" pitchFamily="18" charset="0"/>
                <a:cs typeface="Times New Roman" panose="02020603050405020304" pitchFamily="18" charset="0"/>
              </a:rPr>
              <a:t>S:</a:t>
            </a:r>
            <a:r>
              <a:rPr kumimoji="1" lang="ja-JP" altLang="en-US" sz="2800" b="1" dirty="0" smtClean="0">
                <a:latin typeface="Times New Roman" panose="02020603050405020304" pitchFamily="18" charset="0"/>
                <a:cs typeface="Times New Roman" panose="02020603050405020304" pitchFamily="18" charset="0"/>
              </a:rPr>
              <a:t> </a:t>
            </a:r>
            <a:r>
              <a:rPr kumimoji="1" lang="en-US" altLang="ja-JP" sz="2800" b="1" dirty="0" err="1" smtClean="0">
                <a:latin typeface="Times New Roman" panose="02020603050405020304" pitchFamily="18" charset="0"/>
                <a:cs typeface="Times New Roman" panose="02020603050405020304" pitchFamily="18" charset="0"/>
              </a:rPr>
              <a:t>Schuldner</a:t>
            </a:r>
            <a:endParaRPr kumimoji="1" lang="en-US" altLang="ja-JP" sz="2800" b="1" dirty="0" smtClean="0">
              <a:latin typeface="Times New Roman" panose="02020603050405020304" pitchFamily="18" charset="0"/>
              <a:cs typeface="Times New Roman" panose="02020603050405020304" pitchFamily="18" charset="0"/>
            </a:endParaRPr>
          </a:p>
          <a:p>
            <a:r>
              <a:rPr lang="en-US" altLang="ja-JP" sz="2800" b="1" dirty="0" smtClean="0">
                <a:latin typeface="Times New Roman" panose="02020603050405020304" pitchFamily="18" charset="0"/>
                <a:cs typeface="Times New Roman" panose="02020603050405020304" pitchFamily="18" charset="0"/>
              </a:rPr>
              <a:t>D</a:t>
            </a:r>
            <a:r>
              <a:rPr lang="en-US" altLang="ja-JP" sz="2800" b="1" dirty="0">
                <a:latin typeface="Times New Roman" panose="02020603050405020304" pitchFamily="18" charset="0"/>
                <a:cs typeface="Times New Roman" panose="02020603050405020304" pitchFamily="18" charset="0"/>
              </a:rPr>
              <a:t>:</a:t>
            </a:r>
            <a:r>
              <a:rPr lang="ja-JP" altLang="en-US" sz="2800" b="1" dirty="0">
                <a:latin typeface="Times New Roman" panose="02020603050405020304" pitchFamily="18" charset="0"/>
                <a:cs typeface="Times New Roman" panose="02020603050405020304" pitchFamily="18" charset="0"/>
              </a:rPr>
              <a:t> </a:t>
            </a:r>
            <a:r>
              <a:rPr lang="en-US" altLang="ja-JP" sz="2800" b="1" dirty="0" err="1" smtClean="0">
                <a:latin typeface="Times New Roman" panose="02020603050405020304" pitchFamily="18" charset="0"/>
                <a:cs typeface="Times New Roman" panose="02020603050405020304" pitchFamily="18" charset="0"/>
              </a:rPr>
              <a:t>Dritte</a:t>
            </a:r>
            <a:endParaRPr kumimoji="1" lang="ja-JP" altLang="en-US" sz="2800" b="1" dirty="0">
              <a:latin typeface="Times New Roman" panose="02020603050405020304" pitchFamily="18" charset="0"/>
              <a:cs typeface="Times New Roman" panose="02020603050405020304" pitchFamily="18" charset="0"/>
            </a:endParaRPr>
          </a:p>
        </p:txBody>
      </p:sp>
      <p:sp>
        <p:nvSpPr>
          <p:cNvPr id="12" name="円弧 11"/>
          <p:cNvSpPr/>
          <p:nvPr/>
        </p:nvSpPr>
        <p:spPr>
          <a:xfrm>
            <a:off x="5774361" y="1816479"/>
            <a:ext cx="1960098" cy="1043891"/>
          </a:xfrm>
          <a:prstGeom prst="arc">
            <a:avLst>
              <a:gd name="adj1" fmla="val 11833020"/>
              <a:gd name="adj2" fmla="val 20726221"/>
            </a:avLst>
          </a:prstGeom>
          <a:ln w="38100">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dirty="0" smtClean="0"/>
              <a:t/>
            </a:r>
            <a:br>
              <a:rPr lang="en-US" altLang="ja-JP" dirty="0" smtClean="0"/>
            </a:br>
            <a:r>
              <a:rPr lang="ja-JP" altLang="en-US" sz="2400" b="1" dirty="0" smtClean="0">
                <a:latin typeface="AR P丸ゴシック体E" panose="020F0900000000000000" pitchFamily="50" charset="-128"/>
                <a:ea typeface="AR P丸ゴシック体E" panose="020F0900000000000000" pitchFamily="50" charset="-128"/>
              </a:rPr>
              <a:t>利益</a:t>
            </a:r>
            <a:endParaRPr kumimoji="1" lang="ja-JP" altLang="en-US" sz="2400" b="1" dirty="0">
              <a:latin typeface="AR P丸ゴシック体E" panose="020F0900000000000000" pitchFamily="50" charset="-128"/>
              <a:ea typeface="AR P丸ゴシック体E" panose="020F0900000000000000" pitchFamily="50" charset="-128"/>
            </a:endParaRPr>
          </a:p>
        </p:txBody>
      </p:sp>
      <p:sp>
        <p:nvSpPr>
          <p:cNvPr id="17" name="円弧 16"/>
          <p:cNvSpPr/>
          <p:nvPr/>
        </p:nvSpPr>
        <p:spPr>
          <a:xfrm rot="19215933">
            <a:off x="5619526" y="2035375"/>
            <a:ext cx="1846001" cy="3458755"/>
          </a:xfrm>
          <a:prstGeom prst="arc">
            <a:avLst>
              <a:gd name="adj1" fmla="val 5827682"/>
              <a:gd name="adj2" fmla="val 15417400"/>
            </a:avLst>
          </a:prstGeom>
          <a:ln w="57150">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2400" dirty="0" smtClean="0">
                <a:latin typeface="AR P丸ゴシック体E" panose="020F0900000000000000" pitchFamily="50" charset="-128"/>
                <a:ea typeface="AR P丸ゴシック体E" panose="020F0900000000000000" pitchFamily="50" charset="-128"/>
              </a:rPr>
              <a:t>錯</a:t>
            </a:r>
            <a:r>
              <a:rPr kumimoji="1" lang="en-US" altLang="ja-JP" sz="2400" dirty="0" smtClean="0">
                <a:latin typeface="AR P丸ゴシック体E" panose="020F0900000000000000" pitchFamily="50" charset="-128"/>
                <a:ea typeface="AR P丸ゴシック体E" panose="020F0900000000000000" pitchFamily="50" charset="-128"/>
              </a:rPr>
              <a:t/>
            </a:r>
            <a:br>
              <a:rPr kumimoji="1" lang="en-US" altLang="ja-JP" sz="2400" dirty="0" smtClean="0">
                <a:latin typeface="AR P丸ゴシック体E" panose="020F0900000000000000" pitchFamily="50" charset="-128"/>
                <a:ea typeface="AR P丸ゴシック体E" panose="020F0900000000000000" pitchFamily="50" charset="-128"/>
              </a:rPr>
            </a:br>
            <a:r>
              <a:rPr kumimoji="1" lang="ja-JP" altLang="en-US" sz="2400" dirty="0" smtClean="0">
                <a:latin typeface="AR P丸ゴシック体E" panose="020F0900000000000000" pitchFamily="50" charset="-128"/>
                <a:ea typeface="AR P丸ゴシック体E" panose="020F0900000000000000" pitchFamily="50" charset="-128"/>
              </a:rPr>
              <a:t>誤</a:t>
            </a:r>
            <a:r>
              <a:rPr kumimoji="1" lang="en-US" altLang="ja-JP" sz="2400" dirty="0" smtClean="0">
                <a:latin typeface="AR P丸ゴシック体E" panose="020F0900000000000000" pitchFamily="50" charset="-128"/>
                <a:ea typeface="AR P丸ゴシック体E" panose="020F0900000000000000" pitchFamily="50" charset="-128"/>
              </a:rPr>
              <a:t/>
            </a:r>
            <a:br>
              <a:rPr kumimoji="1" lang="en-US" altLang="ja-JP" sz="2400" dirty="0" smtClean="0">
                <a:latin typeface="AR P丸ゴシック体E" panose="020F0900000000000000" pitchFamily="50" charset="-128"/>
                <a:ea typeface="AR P丸ゴシック体E" panose="020F0900000000000000" pitchFamily="50" charset="-128"/>
              </a:rPr>
            </a:br>
            <a:r>
              <a:rPr kumimoji="1" lang="ja-JP" altLang="en-US" sz="2400" dirty="0" smtClean="0">
                <a:latin typeface="AR P丸ゴシック体E" panose="020F0900000000000000" pitchFamily="50" charset="-128"/>
                <a:ea typeface="AR P丸ゴシック体E" panose="020F0900000000000000" pitchFamily="50" charset="-128"/>
              </a:rPr>
              <a:t>弁</a:t>
            </a:r>
            <a:r>
              <a:rPr kumimoji="1" lang="en-US" altLang="ja-JP" sz="2400" dirty="0" smtClean="0">
                <a:latin typeface="AR P丸ゴシック体E" panose="020F0900000000000000" pitchFamily="50" charset="-128"/>
                <a:ea typeface="AR P丸ゴシック体E" panose="020F0900000000000000" pitchFamily="50" charset="-128"/>
              </a:rPr>
              <a:t/>
            </a:r>
            <a:br>
              <a:rPr kumimoji="1" lang="en-US" altLang="ja-JP" sz="2400" dirty="0" smtClean="0">
                <a:latin typeface="AR P丸ゴシック体E" panose="020F0900000000000000" pitchFamily="50" charset="-128"/>
                <a:ea typeface="AR P丸ゴシック体E" panose="020F0900000000000000" pitchFamily="50" charset="-128"/>
              </a:rPr>
            </a:br>
            <a:r>
              <a:rPr kumimoji="1" lang="ja-JP" altLang="en-US" sz="2400" dirty="0" smtClean="0">
                <a:latin typeface="AR P丸ゴシック体E" panose="020F0900000000000000" pitchFamily="50" charset="-128"/>
                <a:ea typeface="AR P丸ゴシック体E" panose="020F0900000000000000" pitchFamily="50" charset="-128"/>
              </a:rPr>
              <a:t>済</a:t>
            </a:r>
            <a:endParaRPr kumimoji="1" lang="ja-JP" altLang="en-US" sz="2400" dirty="0">
              <a:latin typeface="AR P丸ゴシック体E" panose="020F0900000000000000" pitchFamily="50" charset="-128"/>
              <a:ea typeface="AR P丸ゴシック体E" panose="020F0900000000000000" pitchFamily="50" charset="-128"/>
            </a:endParaRPr>
          </a:p>
        </p:txBody>
      </p:sp>
    </p:spTree>
    <p:extLst>
      <p:ext uri="{BB962C8B-B14F-4D97-AF65-F5344CB8AC3E}">
        <p14:creationId xmlns:p14="http://schemas.microsoft.com/office/powerpoint/2010/main" val="249633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25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wipe(left)">
                                      <p:cBhvr>
                                        <p:cTn id="15" dur="500"/>
                                        <p:tgtEl>
                                          <p:spTgt spid="9">
                                            <p:txEl>
                                              <p:pRg st="0" end="0"/>
                                            </p:txEl>
                                          </p:spTgt>
                                        </p:tgtEl>
                                      </p:cBhvr>
                                    </p:animEffect>
                                  </p:childTnLst>
                                </p:cTn>
                              </p:par>
                            </p:childTnLst>
                          </p:cTn>
                        </p:par>
                        <p:par>
                          <p:cTn id="16" fill="hold">
                            <p:stCondLst>
                              <p:cond delay="500"/>
                            </p:stCondLst>
                            <p:childTnLst>
                              <p:par>
                                <p:cTn id="17" presetID="22" presetClass="entr" presetSubtype="1"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up)">
                                      <p:cBhvr>
                                        <p:cTn id="19" dur="500"/>
                                        <p:tgtEl>
                                          <p:spTgt spid="4"/>
                                        </p:tgtEl>
                                      </p:cBhvr>
                                    </p:animEffect>
                                  </p:childTnLst>
                                </p:cTn>
                              </p:par>
                            </p:childTnLst>
                          </p:cTn>
                        </p:par>
                        <p:par>
                          <p:cTn id="20" fill="hold">
                            <p:stCondLst>
                              <p:cond delay="1000"/>
                            </p:stCondLst>
                            <p:childTnLst>
                              <p:par>
                                <p:cTn id="21" presetID="22" presetClass="entr" presetSubtype="1" fill="hold" grpId="0" nodeType="afterEffect">
                                  <p:stCondLst>
                                    <p:cond delay="25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500"/>
                                        <p:tgtEl>
                                          <p:spTgt spid="11"/>
                                        </p:tgtEl>
                                      </p:cBhvr>
                                    </p:animEffect>
                                  </p:childTnLst>
                                </p:cTn>
                              </p:par>
                              <p:par>
                                <p:cTn id="24" presetID="22" presetClass="entr" presetSubtype="8" fill="hold" grpId="0" nodeType="withEffect">
                                  <p:stCondLst>
                                    <p:cond delay="250"/>
                                  </p:stCondLst>
                                  <p:childTnLst>
                                    <p:set>
                                      <p:cBhvr>
                                        <p:cTn id="25" dur="1" fill="hold">
                                          <p:stCondLst>
                                            <p:cond delay="0"/>
                                          </p:stCondLst>
                                        </p:cTn>
                                        <p:tgtEl>
                                          <p:spTgt spid="9">
                                            <p:txEl>
                                              <p:pRg st="1" end="1"/>
                                            </p:txEl>
                                          </p:spTgt>
                                        </p:tgtEl>
                                        <p:attrNameLst>
                                          <p:attrName>style.visibility</p:attrName>
                                        </p:attrNameLst>
                                      </p:cBhvr>
                                      <p:to>
                                        <p:strVal val="visible"/>
                                      </p:to>
                                    </p:set>
                                    <p:animEffect transition="in" filter="wipe(left)">
                                      <p:cBhvr>
                                        <p:cTn id="26" dur="500"/>
                                        <p:tgtEl>
                                          <p:spTgt spid="9">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wipe(up)">
                                      <p:cBhvr>
                                        <p:cTn id="31" dur="1000"/>
                                        <p:tgtEl>
                                          <p:spTgt spid="3">
                                            <p:txEl>
                                              <p:pRg st="2" end="2"/>
                                            </p:txEl>
                                          </p:spTgt>
                                        </p:tgtEl>
                                      </p:cBhvr>
                                    </p:animEffect>
                                  </p:childTnLst>
                                </p:cTn>
                              </p:par>
                              <p:par>
                                <p:cTn id="32" presetID="22" presetClass="entr" presetSubtype="1" fill="hold" grpId="0" nodeType="withEffect">
                                  <p:stCondLst>
                                    <p:cond delay="500"/>
                                  </p:stCondLst>
                                  <p:childTnLst>
                                    <p:set>
                                      <p:cBhvr>
                                        <p:cTn id="33" dur="1" fill="hold">
                                          <p:stCondLst>
                                            <p:cond delay="0"/>
                                          </p:stCondLst>
                                        </p:cTn>
                                        <p:tgtEl>
                                          <p:spTgt spid="17"/>
                                        </p:tgtEl>
                                        <p:attrNameLst>
                                          <p:attrName>style.visibility</p:attrName>
                                        </p:attrNameLst>
                                      </p:cBhvr>
                                      <p:to>
                                        <p:strVal val="visible"/>
                                      </p:to>
                                    </p:set>
                                    <p:animEffect transition="in" filter="wipe(up)">
                                      <p:cBhvr>
                                        <p:cTn id="34" dur="500"/>
                                        <p:tgtEl>
                                          <p:spTgt spid="17"/>
                                        </p:tgtEl>
                                      </p:cBhvr>
                                    </p:animEffect>
                                  </p:childTnLst>
                                </p:cTn>
                              </p:par>
                              <p:par>
                                <p:cTn id="35" presetID="22" presetClass="entr" presetSubtype="1" fill="hold" grpId="0" nodeType="withEffect">
                                  <p:stCondLst>
                                    <p:cond delay="1000"/>
                                  </p:stCondLst>
                                  <p:childTnLst>
                                    <p:set>
                                      <p:cBhvr>
                                        <p:cTn id="36" dur="1" fill="hold">
                                          <p:stCondLst>
                                            <p:cond delay="0"/>
                                          </p:stCondLst>
                                        </p:cTn>
                                        <p:tgtEl>
                                          <p:spTgt spid="8"/>
                                        </p:tgtEl>
                                        <p:attrNameLst>
                                          <p:attrName>style.visibility</p:attrName>
                                        </p:attrNameLst>
                                      </p:cBhvr>
                                      <p:to>
                                        <p:strVal val="visible"/>
                                      </p:to>
                                    </p:set>
                                    <p:animEffect transition="in" filter="wipe(up)">
                                      <p:cBhvr>
                                        <p:cTn id="37" dur="500"/>
                                        <p:tgtEl>
                                          <p:spTgt spid="8"/>
                                        </p:tgtEl>
                                      </p:cBhvr>
                                    </p:animEffect>
                                  </p:childTnLst>
                                </p:cTn>
                              </p:par>
                              <p:par>
                                <p:cTn id="38" presetID="22" presetClass="entr" presetSubtype="8" fill="hold" grpId="0" nodeType="withEffect">
                                  <p:stCondLst>
                                    <p:cond delay="1500"/>
                                  </p:stCondLst>
                                  <p:childTnLst>
                                    <p:set>
                                      <p:cBhvr>
                                        <p:cTn id="39" dur="1" fill="hold">
                                          <p:stCondLst>
                                            <p:cond delay="0"/>
                                          </p:stCondLst>
                                        </p:cTn>
                                        <p:tgtEl>
                                          <p:spTgt spid="9">
                                            <p:txEl>
                                              <p:pRg st="2" end="2"/>
                                            </p:txEl>
                                          </p:spTgt>
                                        </p:tgtEl>
                                        <p:attrNameLst>
                                          <p:attrName>style.visibility</p:attrName>
                                        </p:attrNameLst>
                                      </p:cBhvr>
                                      <p:to>
                                        <p:strVal val="visible"/>
                                      </p:to>
                                    </p:set>
                                    <p:animEffect transition="in" filter="wipe(left)">
                                      <p:cBhvr>
                                        <p:cTn id="40" dur="500"/>
                                        <p:tgtEl>
                                          <p:spTgt spid="9">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1" fill="hold" grpId="0" nodeType="click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animEffect transition="in" filter="wipe(up)">
                                      <p:cBhvr>
                                        <p:cTn id="45" dur="1000"/>
                                        <p:tgtEl>
                                          <p:spTgt spid="3">
                                            <p:txEl>
                                              <p:pRg st="3" end="3"/>
                                            </p:txEl>
                                          </p:spTgt>
                                        </p:tgtEl>
                                      </p:cBhvr>
                                    </p:animEffect>
                                  </p:childTnLst>
                                </p:cTn>
                              </p:par>
                              <p:par>
                                <p:cTn id="46" presetID="22" presetClass="entr" presetSubtype="1" fill="hold" grpId="0" nodeType="withEffect">
                                  <p:stCondLst>
                                    <p:cond delay="500"/>
                                  </p:stCondLst>
                                  <p:childTnLst>
                                    <p:set>
                                      <p:cBhvr>
                                        <p:cTn id="47" dur="1" fill="hold">
                                          <p:stCondLst>
                                            <p:cond delay="0"/>
                                          </p:stCondLst>
                                        </p:cTn>
                                        <p:tgtEl>
                                          <p:spTgt spid="12"/>
                                        </p:tgtEl>
                                        <p:attrNameLst>
                                          <p:attrName>style.visibility</p:attrName>
                                        </p:attrNameLst>
                                      </p:cBhvr>
                                      <p:to>
                                        <p:strVal val="visible"/>
                                      </p:to>
                                    </p:set>
                                    <p:animEffect transition="in" filter="wipe(up)">
                                      <p:cBhvr>
                                        <p:cTn id="48" dur="500"/>
                                        <p:tgtEl>
                                          <p:spTgt spid="12"/>
                                        </p:tgtEl>
                                      </p:cBhvr>
                                    </p:animEffect>
                                  </p:childTnLst>
                                </p:cTn>
                              </p:par>
                              <p:par>
                                <p:cTn id="49" presetID="22" presetClass="entr" presetSubtype="1" fill="hold" grpId="0" nodeType="withEffect">
                                  <p:stCondLst>
                                    <p:cond delay="1000"/>
                                  </p:stCondLst>
                                  <p:childTnLst>
                                    <p:set>
                                      <p:cBhvr>
                                        <p:cTn id="50" dur="1" fill="hold">
                                          <p:stCondLst>
                                            <p:cond delay="0"/>
                                          </p:stCondLst>
                                        </p:cTn>
                                        <p:tgtEl>
                                          <p:spTgt spid="16"/>
                                        </p:tgtEl>
                                        <p:attrNameLst>
                                          <p:attrName>style.visibility</p:attrName>
                                        </p:attrNameLst>
                                      </p:cBhvr>
                                      <p:to>
                                        <p:strVal val="visible"/>
                                      </p:to>
                                    </p:set>
                                    <p:animEffect transition="in" filter="wipe(up)">
                                      <p:cBhvr>
                                        <p:cTn id="51" dur="500"/>
                                        <p:tgtEl>
                                          <p:spTgt spid="16"/>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wipe(up)">
                                      <p:cBhvr>
                                        <p:cTn id="5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3" grpId="0" uiExpand="1" build="p"/>
      <p:bldP spid="8" grpId="0" animBg="1"/>
      <p:bldP spid="10" grpId="0" animBg="1"/>
      <p:bldP spid="11" grpId="0" animBg="1"/>
      <p:bldP spid="4" grpId="0" animBg="1"/>
      <p:bldP spid="9" grpId="0" uiExpand="1" build="p"/>
      <p:bldP spid="12" grpId="0" animBg="1"/>
      <p:bldP spid="1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左矢印 39"/>
          <p:cNvSpPr/>
          <p:nvPr/>
        </p:nvSpPr>
        <p:spPr>
          <a:xfrm>
            <a:off x="4087056" y="2367309"/>
            <a:ext cx="1587477" cy="484632"/>
          </a:xfrm>
          <a:prstGeom prst="leftArrow">
            <a:avLst/>
          </a:prstGeom>
          <a:noFill/>
          <a:ln w="381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 name="左矢印 1"/>
          <p:cNvSpPr/>
          <p:nvPr/>
        </p:nvSpPr>
        <p:spPr>
          <a:xfrm>
            <a:off x="1240773" y="2397349"/>
            <a:ext cx="1587477" cy="484632"/>
          </a:xfrm>
          <a:prstGeom prst="leftArrow">
            <a:avLst/>
          </a:prstGeom>
          <a:noFill/>
          <a:ln w="381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円/楕円 25"/>
          <p:cNvSpPr/>
          <p:nvPr/>
        </p:nvSpPr>
        <p:spPr>
          <a:xfrm>
            <a:off x="6356926" y="3103136"/>
            <a:ext cx="2545697" cy="554180"/>
          </a:xfrm>
          <a:prstGeom prst="ellipse">
            <a:avLst/>
          </a:prstGeom>
          <a:noFill/>
          <a:ln w="381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E" panose="020F0900000000000000" pitchFamily="50" charset="-128"/>
                <a:ea typeface="AR P丸ゴシック体E" panose="020F0900000000000000" pitchFamily="50" charset="-128"/>
              </a:rPr>
              <a:t>相殺</a:t>
            </a:r>
            <a:endParaRPr kumimoji="1" lang="ja-JP" altLang="en-US" sz="2400" dirty="0">
              <a:solidFill>
                <a:schemeClr val="tx1"/>
              </a:solidFill>
              <a:latin typeface="AR P丸ゴシック体E" panose="020F0900000000000000" pitchFamily="50" charset="-128"/>
              <a:ea typeface="AR P丸ゴシック体E" panose="020F0900000000000000" pitchFamily="50" charset="-128"/>
            </a:endParaRPr>
          </a:p>
        </p:txBody>
      </p:sp>
      <p:sp>
        <p:nvSpPr>
          <p:cNvPr id="25" name="円/楕円 24"/>
          <p:cNvSpPr/>
          <p:nvPr/>
        </p:nvSpPr>
        <p:spPr>
          <a:xfrm rot="2885033">
            <a:off x="3631975" y="2580431"/>
            <a:ext cx="2545697" cy="554180"/>
          </a:xfrm>
          <a:prstGeom prst="ellipse">
            <a:avLst/>
          </a:prstGeom>
          <a:noFill/>
          <a:ln w="381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E" panose="020F0900000000000000" pitchFamily="50" charset="-128"/>
                <a:ea typeface="AR P丸ゴシック体E" panose="020F0900000000000000" pitchFamily="50" charset="-128"/>
              </a:rPr>
              <a:t>相殺</a:t>
            </a:r>
            <a:endParaRPr kumimoji="1" lang="ja-JP" altLang="en-US" sz="2400" dirty="0">
              <a:solidFill>
                <a:schemeClr val="tx1"/>
              </a:solidFill>
              <a:latin typeface="AR P丸ゴシック体E" panose="020F0900000000000000" pitchFamily="50" charset="-128"/>
              <a:ea typeface="AR P丸ゴシック体E" panose="020F0900000000000000" pitchFamily="50" charset="-128"/>
            </a:endParaRPr>
          </a:p>
        </p:txBody>
      </p:sp>
      <p:sp>
        <p:nvSpPr>
          <p:cNvPr id="27" name="円/楕円 26"/>
          <p:cNvSpPr/>
          <p:nvPr/>
        </p:nvSpPr>
        <p:spPr>
          <a:xfrm rot="17824302">
            <a:off x="318030" y="2580431"/>
            <a:ext cx="2545697" cy="554180"/>
          </a:xfrm>
          <a:prstGeom prst="ellipse">
            <a:avLst/>
          </a:prstGeom>
          <a:noFill/>
          <a:ln w="381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E" panose="020F0900000000000000" pitchFamily="50" charset="-128"/>
                <a:ea typeface="AR P丸ゴシック体E" panose="020F0900000000000000" pitchFamily="50" charset="-128"/>
              </a:rPr>
              <a:t>相殺</a:t>
            </a:r>
            <a:endParaRPr kumimoji="1" lang="ja-JP" altLang="en-US" sz="2400" dirty="0">
              <a:solidFill>
                <a:schemeClr val="tx1"/>
              </a:solidFill>
              <a:latin typeface="AR P丸ゴシック体E" panose="020F0900000000000000" pitchFamily="50" charset="-128"/>
              <a:ea typeface="AR P丸ゴシック体E" panose="020F0900000000000000" pitchFamily="50" charset="-128"/>
            </a:endParaRPr>
          </a:p>
        </p:txBody>
      </p:sp>
      <p:sp>
        <p:nvSpPr>
          <p:cNvPr id="24" name="右矢印 23"/>
          <p:cNvSpPr/>
          <p:nvPr/>
        </p:nvSpPr>
        <p:spPr>
          <a:xfrm>
            <a:off x="1107149" y="1916832"/>
            <a:ext cx="1101328" cy="533095"/>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9" name="上矢印 8"/>
          <p:cNvSpPr/>
          <p:nvPr/>
        </p:nvSpPr>
        <p:spPr>
          <a:xfrm rot="19271316">
            <a:off x="1331936" y="2601700"/>
            <a:ext cx="533095" cy="2025406"/>
          </a:xfrm>
          <a:prstGeom prst="up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17" name="下矢印 16"/>
          <p:cNvSpPr/>
          <p:nvPr/>
        </p:nvSpPr>
        <p:spPr>
          <a:xfrm>
            <a:off x="5107128" y="2826918"/>
            <a:ext cx="533095" cy="1335962"/>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19" name="上矢印 18"/>
          <p:cNvSpPr/>
          <p:nvPr/>
        </p:nvSpPr>
        <p:spPr>
          <a:xfrm rot="19271316">
            <a:off x="6948560" y="2601700"/>
            <a:ext cx="533095" cy="2025406"/>
          </a:xfrm>
          <a:prstGeom prst="up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22" name="下矢印 21"/>
          <p:cNvSpPr/>
          <p:nvPr/>
        </p:nvSpPr>
        <p:spPr>
          <a:xfrm>
            <a:off x="7915440" y="2826918"/>
            <a:ext cx="533095" cy="1335962"/>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23" name="右矢印 22"/>
          <p:cNvSpPr/>
          <p:nvPr/>
        </p:nvSpPr>
        <p:spPr>
          <a:xfrm>
            <a:off x="3899838" y="1916832"/>
            <a:ext cx="1062268" cy="533095"/>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7" name="タイトル 6"/>
          <p:cNvSpPr>
            <a:spLocks noGrp="1"/>
          </p:cNvSpPr>
          <p:nvPr>
            <p:ph type="title"/>
          </p:nvPr>
        </p:nvSpPr>
        <p:spPr>
          <a:xfrm>
            <a:off x="457200" y="274638"/>
            <a:ext cx="8229600" cy="892114"/>
          </a:xfrm>
        </p:spPr>
        <p:txBody>
          <a:bodyPr>
            <a:normAutofit fontScale="90000"/>
          </a:bodyPr>
          <a:lstStyle/>
          <a:p>
            <a:r>
              <a:rPr lang="ja-JP" altLang="en-US" dirty="0" smtClean="0"/>
              <a:t>三者間</a:t>
            </a:r>
            <a:r>
              <a:rPr lang="ja-JP" altLang="en-US" dirty="0"/>
              <a:t>相殺</a:t>
            </a:r>
            <a:r>
              <a:rPr lang="ja-JP" altLang="en-US" dirty="0" smtClean="0"/>
              <a:t>のまとめ</a:t>
            </a:r>
            <a:r>
              <a:rPr lang="en-US" altLang="ja-JP" dirty="0" smtClean="0"/>
              <a:t>1</a:t>
            </a:r>
            <a:r>
              <a:rPr lang="ja-JP" altLang="en-US" sz="4000" dirty="0" smtClean="0"/>
              <a:t>（</a:t>
            </a:r>
            <a:r>
              <a:rPr lang="en-US" altLang="ja-JP" sz="4000" b="1" dirty="0" smtClean="0">
                <a:latin typeface="Times New Roman" panose="02020603050405020304" pitchFamily="18" charset="0"/>
                <a:cs typeface="Times New Roman" panose="02020603050405020304" pitchFamily="18" charset="0"/>
              </a:rPr>
              <a:t>A</a:t>
            </a:r>
            <a:r>
              <a:rPr lang="ja-JP" altLang="en-US" sz="4000" dirty="0" smtClean="0"/>
              <a:t>が相殺権者）</a:t>
            </a:r>
            <a:endParaRPr kumimoji="1" lang="ja-JP" altLang="en-US" sz="4000"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36</a:t>
            </a:fld>
            <a:endParaRPr kumimoji="1" lang="ja-JP" altLang="en-US" dirty="0"/>
          </a:p>
        </p:txBody>
      </p:sp>
      <p:sp>
        <p:nvSpPr>
          <p:cNvPr id="8" name="円/楕円 7"/>
          <p:cNvSpPr/>
          <p:nvPr/>
        </p:nvSpPr>
        <p:spPr>
          <a:xfrm>
            <a:off x="395536" y="1943121"/>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A</a:t>
            </a:r>
            <a:endParaRPr kumimoji="1" lang="ja-JP" altLang="en-US" sz="3200" b="1" dirty="0">
              <a:latin typeface="Times New Roman" panose="02020603050405020304" pitchFamily="18" charset="0"/>
              <a:cs typeface="Times New Roman" panose="02020603050405020304" pitchFamily="18" charset="0"/>
            </a:endParaRPr>
          </a:p>
        </p:txBody>
      </p:sp>
      <p:sp>
        <p:nvSpPr>
          <p:cNvPr id="10" name="円/楕円 9"/>
          <p:cNvSpPr/>
          <p:nvPr/>
        </p:nvSpPr>
        <p:spPr>
          <a:xfrm>
            <a:off x="2132447" y="1943121"/>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B</a:t>
            </a:r>
          </a:p>
        </p:txBody>
      </p:sp>
      <p:sp>
        <p:nvSpPr>
          <p:cNvPr id="11" name="円/楕円 10"/>
          <p:cNvSpPr/>
          <p:nvPr/>
        </p:nvSpPr>
        <p:spPr>
          <a:xfrm>
            <a:off x="2132447" y="4162880"/>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C</a:t>
            </a:r>
            <a:endParaRPr kumimoji="1" lang="ja-JP" altLang="en-US" sz="3200" b="1" dirty="0">
              <a:latin typeface="Times New Roman" panose="02020603050405020304" pitchFamily="18" charset="0"/>
              <a:cs typeface="Times New Roman" panose="02020603050405020304" pitchFamily="18" charset="0"/>
            </a:endParaRPr>
          </a:p>
        </p:txBody>
      </p:sp>
      <p:sp>
        <p:nvSpPr>
          <p:cNvPr id="13" name="円/楕円 12"/>
          <p:cNvSpPr/>
          <p:nvPr/>
        </p:nvSpPr>
        <p:spPr>
          <a:xfrm>
            <a:off x="3203848" y="1943121"/>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A</a:t>
            </a:r>
            <a:endParaRPr kumimoji="1" lang="ja-JP" altLang="en-US" sz="3200" b="1" dirty="0">
              <a:latin typeface="Times New Roman" panose="02020603050405020304" pitchFamily="18" charset="0"/>
              <a:cs typeface="Times New Roman" panose="02020603050405020304" pitchFamily="18" charset="0"/>
            </a:endParaRPr>
          </a:p>
        </p:txBody>
      </p:sp>
      <p:sp>
        <p:nvSpPr>
          <p:cNvPr id="15" name="円/楕円 14"/>
          <p:cNvSpPr/>
          <p:nvPr/>
        </p:nvSpPr>
        <p:spPr>
          <a:xfrm>
            <a:off x="4931626" y="1943121"/>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B</a:t>
            </a:r>
            <a:endParaRPr kumimoji="1" lang="ja-JP" altLang="en-US" sz="3200" b="1" dirty="0">
              <a:latin typeface="Times New Roman" panose="02020603050405020304" pitchFamily="18" charset="0"/>
              <a:cs typeface="Times New Roman" panose="02020603050405020304" pitchFamily="18" charset="0"/>
            </a:endParaRPr>
          </a:p>
        </p:txBody>
      </p:sp>
      <p:sp>
        <p:nvSpPr>
          <p:cNvPr id="16" name="円/楕円 15"/>
          <p:cNvSpPr/>
          <p:nvPr/>
        </p:nvSpPr>
        <p:spPr>
          <a:xfrm>
            <a:off x="4931626" y="4162880"/>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C</a:t>
            </a:r>
            <a:endParaRPr kumimoji="1" lang="ja-JP" altLang="en-US" sz="3200" b="1" dirty="0">
              <a:latin typeface="Times New Roman" panose="02020603050405020304" pitchFamily="18" charset="0"/>
              <a:cs typeface="Times New Roman" panose="02020603050405020304" pitchFamily="18" charset="0"/>
            </a:endParaRPr>
          </a:p>
        </p:txBody>
      </p:sp>
      <p:sp>
        <p:nvSpPr>
          <p:cNvPr id="18" name="円/楕円 17"/>
          <p:cNvSpPr/>
          <p:nvPr/>
        </p:nvSpPr>
        <p:spPr>
          <a:xfrm>
            <a:off x="6012160" y="1943121"/>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A</a:t>
            </a:r>
            <a:endParaRPr kumimoji="1" lang="ja-JP" altLang="en-US" sz="3200" b="1" dirty="0">
              <a:latin typeface="Times New Roman" panose="02020603050405020304" pitchFamily="18" charset="0"/>
              <a:cs typeface="Times New Roman" panose="02020603050405020304" pitchFamily="18" charset="0"/>
            </a:endParaRPr>
          </a:p>
        </p:txBody>
      </p:sp>
      <p:sp>
        <p:nvSpPr>
          <p:cNvPr id="20" name="円/楕円 19"/>
          <p:cNvSpPr/>
          <p:nvPr/>
        </p:nvSpPr>
        <p:spPr>
          <a:xfrm>
            <a:off x="7739938" y="1943121"/>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B</a:t>
            </a:r>
            <a:endParaRPr kumimoji="1" lang="ja-JP" altLang="en-US" sz="3200" b="1" dirty="0">
              <a:latin typeface="Times New Roman" panose="02020603050405020304" pitchFamily="18" charset="0"/>
              <a:cs typeface="Times New Roman" panose="02020603050405020304" pitchFamily="18" charset="0"/>
            </a:endParaRPr>
          </a:p>
        </p:txBody>
      </p:sp>
      <p:sp>
        <p:nvSpPr>
          <p:cNvPr id="21" name="円/楕円 20"/>
          <p:cNvSpPr/>
          <p:nvPr/>
        </p:nvSpPr>
        <p:spPr>
          <a:xfrm>
            <a:off x="7739938" y="4162880"/>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C</a:t>
            </a:r>
            <a:endParaRPr kumimoji="1" lang="ja-JP" altLang="en-US" sz="3200" b="1" dirty="0">
              <a:latin typeface="Times New Roman" panose="02020603050405020304" pitchFamily="18" charset="0"/>
              <a:cs typeface="Times New Roman" panose="02020603050405020304" pitchFamily="18" charset="0"/>
            </a:endParaRPr>
          </a:p>
        </p:txBody>
      </p:sp>
      <p:sp>
        <p:nvSpPr>
          <p:cNvPr id="28" name="テキスト ボックス 27"/>
          <p:cNvSpPr txBox="1"/>
          <p:nvPr/>
        </p:nvSpPr>
        <p:spPr>
          <a:xfrm>
            <a:off x="480662" y="1196752"/>
            <a:ext cx="2314600" cy="523220"/>
          </a:xfrm>
          <a:prstGeom prst="rect">
            <a:avLst/>
          </a:prstGeom>
          <a:noFill/>
        </p:spPr>
        <p:txBody>
          <a:bodyPr wrap="square" rtlCol="0" anchor="ctr">
            <a:spAutoFit/>
          </a:bodyPr>
          <a:lstStyle/>
          <a:p>
            <a:pPr algn="ctr"/>
            <a:r>
              <a:rPr kumimoji="1" lang="en-US" altLang="ja-JP" sz="2800" b="1" dirty="0" smtClean="0">
                <a:latin typeface="Times New Roman" panose="02020603050405020304" pitchFamily="18" charset="0"/>
                <a:cs typeface="Times New Roman" panose="02020603050405020304" pitchFamily="18" charset="0"/>
              </a:rPr>
              <a:t>C</a:t>
            </a:r>
            <a:r>
              <a:rPr kumimoji="1" lang="ja-JP" altLang="en-US" sz="2800" b="1" dirty="0" smtClean="0">
                <a:latin typeface="Times New Roman" panose="02020603050405020304" pitchFamily="18" charset="0"/>
                <a:cs typeface="Times New Roman" panose="02020603050405020304" pitchFamily="18" charset="0"/>
              </a:rPr>
              <a:t>→</a:t>
            </a:r>
            <a:r>
              <a:rPr kumimoji="1" lang="en-US" altLang="ja-JP" sz="2800" b="1" dirty="0" smtClean="0">
                <a:latin typeface="Times New Roman" panose="02020603050405020304" pitchFamily="18" charset="0"/>
                <a:cs typeface="Times New Roman" panose="02020603050405020304" pitchFamily="18" charset="0"/>
              </a:rPr>
              <a:t>A</a:t>
            </a:r>
            <a:r>
              <a:rPr kumimoji="1" lang="ja-JP" altLang="en-US" sz="2800" b="1" dirty="0" smtClean="0">
                <a:latin typeface="Times New Roman" panose="02020603050405020304" pitchFamily="18" charset="0"/>
                <a:cs typeface="Times New Roman" panose="02020603050405020304" pitchFamily="18" charset="0"/>
              </a:rPr>
              <a:t>→</a:t>
            </a:r>
            <a:r>
              <a:rPr kumimoji="1" lang="en-US" altLang="ja-JP" sz="2800" b="1" dirty="0" smtClean="0">
                <a:latin typeface="Times New Roman" panose="02020603050405020304" pitchFamily="18" charset="0"/>
                <a:cs typeface="Times New Roman" panose="02020603050405020304" pitchFamily="18" charset="0"/>
              </a:rPr>
              <a:t>B</a:t>
            </a:r>
            <a:endParaRPr kumimoji="1" lang="ja-JP" altLang="en-US" sz="2800" b="1" dirty="0">
              <a:latin typeface="Times New Roman" panose="02020603050405020304" pitchFamily="18" charset="0"/>
              <a:cs typeface="Times New Roman" panose="02020603050405020304" pitchFamily="18" charset="0"/>
            </a:endParaRPr>
          </a:p>
        </p:txBody>
      </p:sp>
      <p:sp>
        <p:nvSpPr>
          <p:cNvPr id="29" name="テキスト ボックス 28"/>
          <p:cNvSpPr txBox="1"/>
          <p:nvPr/>
        </p:nvSpPr>
        <p:spPr>
          <a:xfrm>
            <a:off x="3430832" y="1196752"/>
            <a:ext cx="2314600" cy="523220"/>
          </a:xfrm>
          <a:prstGeom prst="rect">
            <a:avLst/>
          </a:prstGeom>
          <a:noFill/>
        </p:spPr>
        <p:txBody>
          <a:bodyPr wrap="square" rtlCol="0" anchor="ctr">
            <a:spAutoFit/>
          </a:bodyPr>
          <a:lstStyle/>
          <a:p>
            <a:pPr algn="ctr"/>
            <a:r>
              <a:rPr kumimoji="1" lang="en-US" altLang="ja-JP" sz="2800" b="1" dirty="0" smtClean="0">
                <a:latin typeface="Times New Roman" panose="02020603050405020304" pitchFamily="18" charset="0"/>
                <a:cs typeface="Times New Roman" panose="02020603050405020304" pitchFamily="18" charset="0"/>
              </a:rPr>
              <a:t>A</a:t>
            </a:r>
            <a:r>
              <a:rPr kumimoji="1" lang="ja-JP" altLang="en-US" sz="2800" b="1" dirty="0" smtClean="0">
                <a:latin typeface="Times New Roman" panose="02020603050405020304" pitchFamily="18" charset="0"/>
                <a:cs typeface="Times New Roman" panose="02020603050405020304" pitchFamily="18" charset="0"/>
              </a:rPr>
              <a:t>→</a:t>
            </a:r>
            <a:r>
              <a:rPr kumimoji="1" lang="en-US" altLang="ja-JP" sz="2800" b="1" dirty="0" smtClean="0">
                <a:latin typeface="Times New Roman" panose="02020603050405020304" pitchFamily="18" charset="0"/>
                <a:cs typeface="Times New Roman" panose="02020603050405020304" pitchFamily="18" charset="0"/>
              </a:rPr>
              <a:t>B</a:t>
            </a:r>
            <a:r>
              <a:rPr kumimoji="1" lang="ja-JP" altLang="en-US" sz="2800" b="1" dirty="0" smtClean="0">
                <a:latin typeface="Times New Roman" panose="02020603050405020304" pitchFamily="18" charset="0"/>
                <a:cs typeface="Times New Roman" panose="02020603050405020304" pitchFamily="18" charset="0"/>
              </a:rPr>
              <a:t>→</a:t>
            </a:r>
            <a:r>
              <a:rPr kumimoji="1" lang="en-US" altLang="ja-JP" sz="2800" b="1" dirty="0" smtClean="0">
                <a:latin typeface="Times New Roman" panose="02020603050405020304" pitchFamily="18" charset="0"/>
                <a:cs typeface="Times New Roman" panose="02020603050405020304" pitchFamily="18" charset="0"/>
              </a:rPr>
              <a:t>C</a:t>
            </a:r>
            <a:endParaRPr kumimoji="1" lang="ja-JP" altLang="en-US" sz="2800" b="1" dirty="0">
              <a:latin typeface="Times New Roman" panose="02020603050405020304" pitchFamily="18" charset="0"/>
              <a:cs typeface="Times New Roman" panose="02020603050405020304" pitchFamily="18" charset="0"/>
            </a:endParaRPr>
          </a:p>
        </p:txBody>
      </p:sp>
      <p:sp>
        <p:nvSpPr>
          <p:cNvPr id="30" name="テキスト ボックス 29"/>
          <p:cNvSpPr txBox="1"/>
          <p:nvPr/>
        </p:nvSpPr>
        <p:spPr>
          <a:xfrm>
            <a:off x="6381002" y="1196752"/>
            <a:ext cx="2314600" cy="523220"/>
          </a:xfrm>
          <a:prstGeom prst="rect">
            <a:avLst/>
          </a:prstGeom>
          <a:noFill/>
        </p:spPr>
        <p:txBody>
          <a:bodyPr wrap="square" rtlCol="0" anchor="ctr">
            <a:spAutoFit/>
          </a:bodyPr>
          <a:lstStyle/>
          <a:p>
            <a:pPr algn="ctr"/>
            <a:r>
              <a:rPr kumimoji="1" lang="en-US" altLang="ja-JP" sz="2800" b="1" dirty="0" smtClean="0">
                <a:latin typeface="Times New Roman" panose="02020603050405020304" pitchFamily="18" charset="0"/>
                <a:cs typeface="Times New Roman" panose="02020603050405020304" pitchFamily="18" charset="0"/>
              </a:rPr>
              <a:t>B</a:t>
            </a:r>
            <a:r>
              <a:rPr kumimoji="1" lang="ja-JP" altLang="en-US" sz="2800" b="1" dirty="0" smtClean="0">
                <a:latin typeface="Times New Roman" panose="02020603050405020304" pitchFamily="18" charset="0"/>
                <a:cs typeface="Times New Roman" panose="02020603050405020304" pitchFamily="18" charset="0"/>
              </a:rPr>
              <a:t>→</a:t>
            </a:r>
            <a:r>
              <a:rPr kumimoji="1" lang="en-US" altLang="ja-JP" sz="2800" b="1" dirty="0" smtClean="0">
                <a:latin typeface="Times New Roman" panose="02020603050405020304" pitchFamily="18" charset="0"/>
                <a:cs typeface="Times New Roman" panose="02020603050405020304" pitchFamily="18" charset="0"/>
              </a:rPr>
              <a:t>C</a:t>
            </a:r>
            <a:r>
              <a:rPr kumimoji="1" lang="ja-JP" altLang="en-US" sz="2800" b="1" dirty="0" smtClean="0">
                <a:latin typeface="Times New Roman" panose="02020603050405020304" pitchFamily="18" charset="0"/>
                <a:cs typeface="Times New Roman" panose="02020603050405020304" pitchFamily="18" charset="0"/>
              </a:rPr>
              <a:t>→</a:t>
            </a:r>
            <a:r>
              <a:rPr kumimoji="1" lang="en-US" altLang="ja-JP" sz="2800" b="1" dirty="0" smtClean="0">
                <a:latin typeface="Times New Roman" panose="02020603050405020304" pitchFamily="18" charset="0"/>
                <a:cs typeface="Times New Roman" panose="02020603050405020304" pitchFamily="18" charset="0"/>
              </a:rPr>
              <a:t>A</a:t>
            </a:r>
            <a:endParaRPr kumimoji="1" lang="ja-JP" altLang="en-US" sz="2800" b="1" dirty="0">
              <a:latin typeface="Times New Roman" panose="02020603050405020304" pitchFamily="18" charset="0"/>
              <a:cs typeface="Times New Roman" panose="02020603050405020304" pitchFamily="18" charset="0"/>
            </a:endParaRPr>
          </a:p>
        </p:txBody>
      </p:sp>
      <p:sp>
        <p:nvSpPr>
          <p:cNvPr id="34" name="テキスト ボックス 33"/>
          <p:cNvSpPr txBox="1"/>
          <p:nvPr/>
        </p:nvSpPr>
        <p:spPr>
          <a:xfrm>
            <a:off x="431744" y="5099212"/>
            <a:ext cx="2546060" cy="461665"/>
          </a:xfrm>
          <a:prstGeom prst="rect">
            <a:avLst/>
          </a:prstGeom>
          <a:noFill/>
        </p:spPr>
        <p:txBody>
          <a:bodyPr wrap="square" rtlCol="0">
            <a:spAutoFit/>
          </a:bodyPr>
          <a:lstStyle/>
          <a:p>
            <a:pPr algn="ctr"/>
            <a:r>
              <a:rPr kumimoji="1" lang="ja-JP" altLang="en-US" sz="2400" b="1" dirty="0" smtClean="0">
                <a:latin typeface="+mn-ea"/>
                <a:cs typeface="Times New Roman" panose="02020603050405020304" pitchFamily="18" charset="0"/>
              </a:rPr>
              <a:t>債権譲渡抗弁型</a:t>
            </a:r>
            <a:endParaRPr kumimoji="1" lang="ja-JP" altLang="en-US" sz="2400" b="1" dirty="0">
              <a:latin typeface="+mn-ea"/>
              <a:cs typeface="Times New Roman" panose="02020603050405020304" pitchFamily="18" charset="0"/>
            </a:endParaRPr>
          </a:p>
        </p:txBody>
      </p:sp>
      <p:sp>
        <p:nvSpPr>
          <p:cNvPr id="35" name="テキスト ボックス 34"/>
          <p:cNvSpPr txBox="1"/>
          <p:nvPr/>
        </p:nvSpPr>
        <p:spPr>
          <a:xfrm>
            <a:off x="3381914" y="5099212"/>
            <a:ext cx="2546060" cy="461665"/>
          </a:xfrm>
          <a:prstGeom prst="rect">
            <a:avLst/>
          </a:prstGeom>
          <a:noFill/>
        </p:spPr>
        <p:txBody>
          <a:bodyPr wrap="square" rtlCol="0">
            <a:spAutoFit/>
          </a:bodyPr>
          <a:lstStyle/>
          <a:p>
            <a:pPr algn="ctr"/>
            <a:r>
              <a:rPr kumimoji="1" lang="ja-JP" altLang="en-US" sz="2400" b="1" dirty="0" smtClean="0">
                <a:latin typeface="+mj-ea"/>
                <a:ea typeface="+mj-ea"/>
                <a:cs typeface="Times New Roman" panose="02020603050405020304" pitchFamily="18" charset="0"/>
              </a:rPr>
              <a:t>保証人相殺型</a:t>
            </a:r>
            <a:endParaRPr kumimoji="1" lang="ja-JP" altLang="en-US" sz="2400" b="1" dirty="0">
              <a:latin typeface="+mj-ea"/>
              <a:ea typeface="+mj-ea"/>
              <a:cs typeface="Times New Roman" panose="02020603050405020304" pitchFamily="18" charset="0"/>
            </a:endParaRPr>
          </a:p>
        </p:txBody>
      </p:sp>
      <p:sp>
        <p:nvSpPr>
          <p:cNvPr id="36" name="テキスト ボックス 35"/>
          <p:cNvSpPr txBox="1"/>
          <p:nvPr/>
        </p:nvSpPr>
        <p:spPr>
          <a:xfrm>
            <a:off x="6332084" y="5099212"/>
            <a:ext cx="2546060" cy="461665"/>
          </a:xfrm>
          <a:prstGeom prst="rect">
            <a:avLst/>
          </a:prstGeom>
          <a:noFill/>
        </p:spPr>
        <p:txBody>
          <a:bodyPr wrap="square" rtlCol="0">
            <a:spAutoFit/>
          </a:bodyPr>
          <a:lstStyle/>
          <a:p>
            <a:pPr algn="ctr"/>
            <a:r>
              <a:rPr kumimoji="1" lang="ja-JP" altLang="en-US" sz="2400" b="1" dirty="0" smtClean="0">
                <a:latin typeface="+mj-ea"/>
                <a:ea typeface="+mj-ea"/>
                <a:cs typeface="Times New Roman" panose="02020603050405020304" pitchFamily="18" charset="0"/>
              </a:rPr>
              <a:t>錯誤弁済相殺型</a:t>
            </a:r>
            <a:endParaRPr kumimoji="1" lang="ja-JP" altLang="en-US" sz="2400" b="1" dirty="0">
              <a:latin typeface="+mj-ea"/>
              <a:ea typeface="+mj-ea"/>
              <a:cs typeface="Times New Roman" panose="02020603050405020304" pitchFamily="18" charset="0"/>
            </a:endParaRPr>
          </a:p>
        </p:txBody>
      </p:sp>
      <p:sp>
        <p:nvSpPr>
          <p:cNvPr id="37" name="テキスト ボックス 36"/>
          <p:cNvSpPr txBox="1"/>
          <p:nvPr/>
        </p:nvSpPr>
        <p:spPr>
          <a:xfrm>
            <a:off x="431358" y="5508834"/>
            <a:ext cx="2546060" cy="400110"/>
          </a:xfrm>
          <a:prstGeom prst="rect">
            <a:avLst/>
          </a:prstGeom>
          <a:noFill/>
        </p:spPr>
        <p:txBody>
          <a:bodyPr wrap="square" rtlCol="0">
            <a:spAutoFit/>
          </a:bodyPr>
          <a:lstStyle/>
          <a:p>
            <a:pPr algn="ctr"/>
            <a:r>
              <a:rPr kumimoji="1" lang="ja-JP" altLang="en-US" sz="2000" b="1" dirty="0" smtClean="0">
                <a:latin typeface="+mn-ea"/>
                <a:cs typeface="Times New Roman" panose="02020603050405020304" pitchFamily="18" charset="0"/>
              </a:rPr>
              <a:t>民法</a:t>
            </a:r>
            <a:r>
              <a:rPr kumimoji="1" lang="en-US" altLang="ja-JP" sz="2000" b="1" dirty="0" smtClean="0">
                <a:latin typeface="+mn-ea"/>
                <a:cs typeface="Times New Roman" panose="02020603050405020304" pitchFamily="18" charset="0"/>
              </a:rPr>
              <a:t>468</a:t>
            </a:r>
            <a:r>
              <a:rPr kumimoji="1" lang="ja-JP" altLang="en-US" sz="2000" b="1" dirty="0" smtClean="0">
                <a:latin typeface="+mn-ea"/>
                <a:cs typeface="Times New Roman" panose="02020603050405020304" pitchFamily="18" charset="0"/>
              </a:rPr>
              <a:t>条</a:t>
            </a:r>
            <a:r>
              <a:rPr kumimoji="1" lang="en-US" altLang="ja-JP" sz="2000" b="1" dirty="0" smtClean="0">
                <a:latin typeface="+mn-ea"/>
                <a:cs typeface="Times New Roman" panose="02020603050405020304" pitchFamily="18" charset="0"/>
              </a:rPr>
              <a:t>2</a:t>
            </a:r>
            <a:r>
              <a:rPr kumimoji="1" lang="ja-JP" altLang="en-US" sz="2000" b="1" dirty="0" smtClean="0">
                <a:latin typeface="+mn-ea"/>
                <a:cs typeface="Times New Roman" panose="02020603050405020304" pitchFamily="18" charset="0"/>
              </a:rPr>
              <a:t>項</a:t>
            </a:r>
            <a:endParaRPr kumimoji="1" lang="ja-JP" altLang="en-US" sz="2000" b="1" dirty="0">
              <a:latin typeface="+mn-ea"/>
              <a:cs typeface="Times New Roman" panose="02020603050405020304" pitchFamily="18" charset="0"/>
            </a:endParaRPr>
          </a:p>
        </p:txBody>
      </p:sp>
      <p:sp>
        <p:nvSpPr>
          <p:cNvPr id="38" name="テキスト ボックス 37"/>
          <p:cNvSpPr txBox="1"/>
          <p:nvPr/>
        </p:nvSpPr>
        <p:spPr>
          <a:xfrm>
            <a:off x="3381528" y="5508834"/>
            <a:ext cx="2546060" cy="707886"/>
          </a:xfrm>
          <a:prstGeom prst="rect">
            <a:avLst/>
          </a:prstGeom>
          <a:noFill/>
        </p:spPr>
        <p:txBody>
          <a:bodyPr wrap="square" rtlCol="0">
            <a:spAutoFit/>
          </a:bodyPr>
          <a:lstStyle/>
          <a:p>
            <a:pPr algn="ctr"/>
            <a:r>
              <a:rPr kumimoji="1" lang="ja-JP" altLang="en-US" sz="2000" b="1" dirty="0" smtClean="0">
                <a:latin typeface="+mj-ea"/>
                <a:ea typeface="+mj-ea"/>
                <a:cs typeface="Times New Roman" panose="02020603050405020304" pitchFamily="18" charset="0"/>
              </a:rPr>
              <a:t>民法</a:t>
            </a:r>
            <a:r>
              <a:rPr lang="en-US" altLang="ja-JP" sz="2000" b="1" dirty="0">
                <a:latin typeface="+mj-ea"/>
                <a:cs typeface="Times New Roman" panose="02020603050405020304" pitchFamily="18" charset="0"/>
              </a:rPr>
              <a:t>457</a:t>
            </a:r>
            <a:r>
              <a:rPr lang="ja-JP" altLang="en-US" sz="2000" b="1" dirty="0">
                <a:latin typeface="+mj-ea"/>
                <a:cs typeface="Times New Roman" panose="02020603050405020304" pitchFamily="18" charset="0"/>
              </a:rPr>
              <a:t>条</a:t>
            </a:r>
            <a:r>
              <a:rPr lang="en-US" altLang="ja-JP" sz="2000" b="1" dirty="0">
                <a:latin typeface="+mj-ea"/>
                <a:cs typeface="Times New Roman" panose="02020603050405020304" pitchFamily="18" charset="0"/>
              </a:rPr>
              <a:t>2</a:t>
            </a:r>
            <a:r>
              <a:rPr lang="ja-JP" altLang="en-US" sz="2000" b="1" dirty="0" smtClean="0">
                <a:latin typeface="+mj-ea"/>
                <a:cs typeface="Times New Roman" panose="02020603050405020304" pitchFamily="18" charset="0"/>
              </a:rPr>
              <a:t>項</a:t>
            </a:r>
            <a:endParaRPr lang="en-US" altLang="ja-JP" sz="2000" b="1" dirty="0">
              <a:latin typeface="+mj-ea"/>
              <a:cs typeface="Times New Roman" panose="02020603050405020304" pitchFamily="18" charset="0"/>
            </a:endParaRPr>
          </a:p>
          <a:p>
            <a:pPr algn="ctr"/>
            <a:r>
              <a:rPr kumimoji="1" lang="ja-JP" altLang="en-US" sz="2000" b="1" dirty="0" smtClean="0">
                <a:latin typeface="+mj-ea"/>
                <a:ea typeface="+mj-ea"/>
                <a:cs typeface="Times New Roman" panose="02020603050405020304" pitchFamily="18" charset="0"/>
              </a:rPr>
              <a:t>民法</a:t>
            </a:r>
            <a:r>
              <a:rPr kumimoji="1" lang="en-US" altLang="ja-JP" sz="2000" b="1" dirty="0" smtClean="0">
                <a:latin typeface="+mj-ea"/>
                <a:ea typeface="+mj-ea"/>
                <a:cs typeface="Times New Roman" panose="02020603050405020304" pitchFamily="18" charset="0"/>
              </a:rPr>
              <a:t>436</a:t>
            </a:r>
            <a:r>
              <a:rPr kumimoji="1" lang="ja-JP" altLang="en-US" sz="2000" b="1" dirty="0" smtClean="0">
                <a:latin typeface="+mj-ea"/>
                <a:ea typeface="+mj-ea"/>
                <a:cs typeface="Times New Roman" panose="02020603050405020304" pitchFamily="18" charset="0"/>
              </a:rPr>
              <a:t>条</a:t>
            </a:r>
            <a:r>
              <a:rPr kumimoji="1" lang="en-US" altLang="ja-JP" sz="2000" b="1" dirty="0" smtClean="0">
                <a:latin typeface="+mj-ea"/>
                <a:ea typeface="+mj-ea"/>
                <a:cs typeface="Times New Roman" panose="02020603050405020304" pitchFamily="18" charset="0"/>
              </a:rPr>
              <a:t>1</a:t>
            </a:r>
            <a:r>
              <a:rPr kumimoji="1" lang="ja-JP" altLang="en-US" sz="2000" b="1" dirty="0" smtClean="0">
                <a:latin typeface="+mj-ea"/>
                <a:ea typeface="+mj-ea"/>
                <a:cs typeface="Times New Roman" panose="02020603050405020304" pitchFamily="18" charset="0"/>
              </a:rPr>
              <a:t>項</a:t>
            </a:r>
            <a:endParaRPr kumimoji="1" lang="ja-JP" altLang="en-US" sz="2000" b="1" dirty="0">
              <a:latin typeface="+mj-ea"/>
              <a:ea typeface="+mj-ea"/>
              <a:cs typeface="Times New Roman" panose="02020603050405020304" pitchFamily="18" charset="0"/>
            </a:endParaRPr>
          </a:p>
        </p:txBody>
      </p:sp>
      <p:sp>
        <p:nvSpPr>
          <p:cNvPr id="39" name="テキスト ボックス 38"/>
          <p:cNvSpPr txBox="1"/>
          <p:nvPr/>
        </p:nvSpPr>
        <p:spPr>
          <a:xfrm>
            <a:off x="6331698" y="5508834"/>
            <a:ext cx="2546060" cy="400110"/>
          </a:xfrm>
          <a:prstGeom prst="rect">
            <a:avLst/>
          </a:prstGeom>
          <a:noFill/>
        </p:spPr>
        <p:txBody>
          <a:bodyPr wrap="square" rtlCol="0">
            <a:spAutoFit/>
          </a:bodyPr>
          <a:lstStyle/>
          <a:p>
            <a:pPr algn="ctr"/>
            <a:r>
              <a:rPr kumimoji="1" lang="ja-JP" altLang="en-US" sz="2000" b="1" dirty="0" smtClean="0">
                <a:latin typeface="+mj-ea"/>
                <a:ea typeface="+mj-ea"/>
                <a:cs typeface="Times New Roman" panose="02020603050405020304" pitchFamily="18" charset="0"/>
              </a:rPr>
              <a:t>民法</a:t>
            </a:r>
            <a:r>
              <a:rPr kumimoji="1" lang="en-US" altLang="ja-JP" sz="2000" b="1" dirty="0" smtClean="0">
                <a:latin typeface="+mj-ea"/>
                <a:ea typeface="+mj-ea"/>
                <a:cs typeface="Times New Roman" panose="02020603050405020304" pitchFamily="18" charset="0"/>
              </a:rPr>
              <a:t>479</a:t>
            </a:r>
            <a:r>
              <a:rPr kumimoji="1" lang="ja-JP" altLang="en-US" sz="2000" b="1" dirty="0" smtClean="0">
                <a:latin typeface="+mj-ea"/>
                <a:ea typeface="+mj-ea"/>
                <a:cs typeface="Times New Roman" panose="02020603050405020304" pitchFamily="18" charset="0"/>
              </a:rPr>
              <a:t>条</a:t>
            </a:r>
            <a:endParaRPr kumimoji="1" lang="ja-JP" altLang="en-US" sz="2000" b="1" dirty="0">
              <a:latin typeface="+mj-ea"/>
              <a:ea typeface="+mj-ea"/>
              <a:cs typeface="Times New Roman" panose="02020603050405020304" pitchFamily="18" charset="0"/>
            </a:endParaRPr>
          </a:p>
        </p:txBody>
      </p:sp>
      <p:sp>
        <p:nvSpPr>
          <p:cNvPr id="3" name="円弧 2"/>
          <p:cNvSpPr/>
          <p:nvPr/>
        </p:nvSpPr>
        <p:spPr>
          <a:xfrm>
            <a:off x="1503326" y="2751418"/>
            <a:ext cx="914400" cy="1486961"/>
          </a:xfrm>
          <a:prstGeom prst="arc">
            <a:avLst>
              <a:gd name="adj1" fmla="val 16853132"/>
              <a:gd name="adj2" fmla="val 4227801"/>
            </a:avLst>
          </a:prstGeom>
          <a:ln w="38100">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円弧 11"/>
          <p:cNvSpPr/>
          <p:nvPr/>
        </p:nvSpPr>
        <p:spPr>
          <a:xfrm>
            <a:off x="6696511" y="1830397"/>
            <a:ext cx="1338773" cy="914400"/>
          </a:xfrm>
          <a:prstGeom prst="arc">
            <a:avLst>
              <a:gd name="adj1" fmla="val 12157192"/>
              <a:gd name="adj2" fmla="val 20322252"/>
            </a:avLst>
          </a:prstGeom>
          <a:ln w="38100">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US" altLang="ja-JP" dirty="0" smtClean="0"/>
          </a:p>
          <a:p>
            <a:pPr algn="ctr"/>
            <a:r>
              <a:rPr kumimoji="1" lang="ja-JP" altLang="en-US" dirty="0" smtClean="0">
                <a:latin typeface="AR P丸ゴシック体E" panose="020F0900000000000000" pitchFamily="50" charset="-128"/>
                <a:ea typeface="AR P丸ゴシック体E" panose="020F0900000000000000" pitchFamily="50" charset="-128"/>
              </a:rPr>
              <a:t>利益</a:t>
            </a:r>
            <a:endParaRPr kumimoji="1" lang="ja-JP" altLang="en-US" dirty="0">
              <a:latin typeface="AR P丸ゴシック体E" panose="020F0900000000000000" pitchFamily="50" charset="-128"/>
              <a:ea typeface="AR P丸ゴシック体E" panose="020F0900000000000000" pitchFamily="50" charset="-128"/>
            </a:endParaRPr>
          </a:p>
        </p:txBody>
      </p:sp>
    </p:spTree>
    <p:extLst>
      <p:ext uri="{BB962C8B-B14F-4D97-AF65-F5344CB8AC3E}">
        <p14:creationId xmlns:p14="http://schemas.microsoft.com/office/powerpoint/2010/main" val="3072545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childTnLst>
                          </p:cTn>
                        </p:par>
                        <p:par>
                          <p:cTn id="8" fill="hold">
                            <p:stCondLst>
                              <p:cond delay="750"/>
                            </p:stCondLst>
                            <p:childTnLst>
                              <p:par>
                                <p:cTn id="9" presetID="22" presetClass="entr" presetSubtype="4" fill="hold" grpId="0" nodeType="afterEffect">
                                  <p:stCondLst>
                                    <p:cond delay="25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00"/>
                                        <p:tgtEl>
                                          <p:spTgt spid="9"/>
                                        </p:tgtEl>
                                      </p:cBhvr>
                                    </p:animEffect>
                                  </p:childTnLst>
                                </p:cTn>
                              </p:par>
                            </p:childTnLst>
                          </p:cTn>
                        </p:par>
                        <p:par>
                          <p:cTn id="12" fill="hold">
                            <p:stCondLst>
                              <p:cond delay="1500"/>
                            </p:stCondLst>
                            <p:childTnLst>
                              <p:par>
                                <p:cTn id="13" presetID="22" presetClass="entr" presetSubtype="8" fill="hold" grpId="0" nodeType="afterEffect">
                                  <p:stCondLst>
                                    <p:cond delay="25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par>
                          <p:cTn id="16" fill="hold">
                            <p:stCondLst>
                              <p:cond delay="2250"/>
                            </p:stCondLst>
                            <p:childTnLst>
                              <p:par>
                                <p:cTn id="17" presetID="22" presetClass="entr" presetSubtype="8" fill="hold" grpId="0" nodeType="afterEffect">
                                  <p:stCondLst>
                                    <p:cond delay="250"/>
                                  </p:stCondLst>
                                  <p:childTnLst>
                                    <p:set>
                                      <p:cBhvr>
                                        <p:cTn id="18" dur="1" fill="hold">
                                          <p:stCondLst>
                                            <p:cond delay="0"/>
                                          </p:stCondLst>
                                        </p:cTn>
                                        <p:tgtEl>
                                          <p:spTgt spid="24"/>
                                        </p:tgtEl>
                                        <p:attrNameLst>
                                          <p:attrName>style.visibility</p:attrName>
                                        </p:attrNameLst>
                                      </p:cBhvr>
                                      <p:to>
                                        <p:strVal val="visible"/>
                                      </p:to>
                                    </p:set>
                                    <p:animEffect transition="in" filter="wipe(left)">
                                      <p:cBhvr>
                                        <p:cTn id="19" dur="500"/>
                                        <p:tgtEl>
                                          <p:spTgt spid="24"/>
                                        </p:tgtEl>
                                      </p:cBhvr>
                                    </p:animEffect>
                                  </p:childTnLst>
                                </p:cTn>
                              </p:par>
                            </p:childTnLst>
                          </p:cTn>
                        </p:par>
                        <p:par>
                          <p:cTn id="20" fill="hold">
                            <p:stCondLst>
                              <p:cond delay="3000"/>
                            </p:stCondLst>
                            <p:childTnLst>
                              <p:par>
                                <p:cTn id="21" presetID="22" presetClass="entr" presetSubtype="8" fill="hold" grpId="0" nodeType="afterEffect">
                                  <p:stCondLst>
                                    <p:cond delay="25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par>
                          <p:cTn id="24" fill="hold">
                            <p:stCondLst>
                              <p:cond delay="3750"/>
                            </p:stCondLst>
                            <p:childTnLst>
                              <p:par>
                                <p:cTn id="25" presetID="6" presetClass="entr" presetSubtype="32" fill="hold" grpId="0" nodeType="afterEffect">
                                  <p:stCondLst>
                                    <p:cond delay="250"/>
                                  </p:stCondLst>
                                  <p:childTnLst>
                                    <p:set>
                                      <p:cBhvr>
                                        <p:cTn id="26" dur="1" fill="hold">
                                          <p:stCondLst>
                                            <p:cond delay="0"/>
                                          </p:stCondLst>
                                        </p:cTn>
                                        <p:tgtEl>
                                          <p:spTgt spid="27"/>
                                        </p:tgtEl>
                                        <p:attrNameLst>
                                          <p:attrName>style.visibility</p:attrName>
                                        </p:attrNameLst>
                                      </p:cBhvr>
                                      <p:to>
                                        <p:strVal val="visible"/>
                                      </p:to>
                                    </p:set>
                                    <p:animEffect transition="in" filter="circle(out)">
                                      <p:cBhvr>
                                        <p:cTn id="27" dur="1000"/>
                                        <p:tgtEl>
                                          <p:spTgt spid="2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wipe(left)">
                                      <p:cBhvr>
                                        <p:cTn id="32" dur="500"/>
                                        <p:tgtEl>
                                          <p:spTgt spid="3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wipe(left)">
                                      <p:cBhvr>
                                        <p:cTn id="37" dur="500"/>
                                        <p:tgtEl>
                                          <p:spTgt spid="3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wipe(left)">
                                      <p:cBhvr>
                                        <p:cTn id="42" dur="500"/>
                                        <p:tgtEl>
                                          <p:spTgt spid="2"/>
                                        </p:tgtEl>
                                      </p:cBhvr>
                                    </p:animEffect>
                                  </p:childTnLst>
                                </p:cTn>
                              </p:par>
                            </p:childTnLst>
                          </p:cTn>
                        </p:par>
                        <p:par>
                          <p:cTn id="43" fill="hold">
                            <p:stCondLst>
                              <p:cond delay="500"/>
                            </p:stCondLst>
                            <p:childTnLst>
                              <p:par>
                                <p:cTn id="44" presetID="22" presetClass="entr" presetSubtype="1" fill="hold" grpId="0" nodeType="after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wipe(up)">
                                      <p:cBhvr>
                                        <p:cTn id="46" dur="1000"/>
                                        <p:tgtEl>
                                          <p:spTgt spid="3"/>
                                        </p:tgtEl>
                                      </p:cBhvr>
                                    </p:animEffect>
                                  </p:childTnLst>
                                </p:cTn>
                              </p:par>
                              <p:par>
                                <p:cTn id="47" presetID="42" presetClass="path" presetSubtype="0" accel="50000" decel="50000" fill="hold" grpId="1" nodeType="withEffect">
                                  <p:stCondLst>
                                    <p:cond delay="0"/>
                                  </p:stCondLst>
                                  <p:childTnLst>
                                    <p:animMotion origin="layout" path="M 5.55556E-7 -2.22222E-6 L -0.06076 0.11528 " pathEditMode="relative" rAng="0" ptsTypes="AA">
                                      <p:cBhvr>
                                        <p:cTn id="48" dur="1000" fill="hold"/>
                                        <p:tgtEl>
                                          <p:spTgt spid="2"/>
                                        </p:tgtEl>
                                        <p:attrNameLst>
                                          <p:attrName>ppt_x</p:attrName>
                                          <p:attrName>ppt_y</p:attrName>
                                        </p:attrNameLst>
                                      </p:cBhvr>
                                      <p:rCtr x="-3038" y="5764"/>
                                    </p:animMotion>
                                  </p:childTnLst>
                                </p:cTn>
                              </p:par>
                              <p:par>
                                <p:cTn id="49" presetID="8" presetClass="emph" presetSubtype="0" fill="hold" grpId="2" nodeType="withEffect">
                                  <p:stCondLst>
                                    <p:cond delay="0"/>
                                  </p:stCondLst>
                                  <p:childTnLst>
                                    <p:animRot by="3000000">
                                      <p:cBhvr>
                                        <p:cTn id="50" dur="1000" fill="hold"/>
                                        <p:tgtEl>
                                          <p:spTgt spid="2"/>
                                        </p:tgtEl>
                                        <p:attrNameLst>
                                          <p:attrName>r</p:attrName>
                                        </p:attrNameLst>
                                      </p:cBhvr>
                                    </p:animRot>
                                  </p:childTnLst>
                                </p:cTn>
                              </p:par>
                            </p:childTnLst>
                          </p:cTn>
                        </p:par>
                        <p:par>
                          <p:cTn id="51" fill="hold">
                            <p:stCondLst>
                              <p:cond delay="1500"/>
                            </p:stCondLst>
                            <p:childTnLst>
                              <p:par>
                                <p:cTn id="52" presetID="10" presetClass="exit" presetSubtype="0" fill="hold" grpId="3" nodeType="afterEffect">
                                  <p:stCondLst>
                                    <p:cond delay="0"/>
                                  </p:stCondLst>
                                  <p:childTnLst>
                                    <p:animEffect transition="out" filter="fade">
                                      <p:cBhvr>
                                        <p:cTn id="53" dur="500"/>
                                        <p:tgtEl>
                                          <p:spTgt spid="2"/>
                                        </p:tgtEl>
                                      </p:cBhvr>
                                    </p:animEffect>
                                    <p:set>
                                      <p:cBhvr>
                                        <p:cTn id="54" dur="1" fill="hold">
                                          <p:stCondLst>
                                            <p:cond delay="499"/>
                                          </p:stCondLst>
                                        </p:cTn>
                                        <p:tgtEl>
                                          <p:spTgt spid="2"/>
                                        </p:tgtEl>
                                        <p:attrNameLst>
                                          <p:attrName>style.visibility</p:attrName>
                                        </p:attrNameLst>
                                      </p:cBhvr>
                                      <p:to>
                                        <p:strVal val="hidden"/>
                                      </p:to>
                                    </p:set>
                                  </p:childTnLst>
                                </p:cTn>
                              </p:par>
                              <p:par>
                                <p:cTn id="55" presetID="10" presetClass="exit" presetSubtype="0" fill="hold" grpId="1" nodeType="withEffect">
                                  <p:stCondLst>
                                    <p:cond delay="0"/>
                                  </p:stCondLst>
                                  <p:childTnLst>
                                    <p:animEffect transition="out" filter="fade">
                                      <p:cBhvr>
                                        <p:cTn id="56" dur="500"/>
                                        <p:tgtEl>
                                          <p:spTgt spid="3"/>
                                        </p:tgtEl>
                                      </p:cBhvr>
                                    </p:animEffect>
                                    <p:set>
                                      <p:cBhvr>
                                        <p:cTn id="57" dur="1" fill="hold">
                                          <p:stCondLst>
                                            <p:cond delay="499"/>
                                          </p:stCondLst>
                                        </p:cTn>
                                        <p:tgtEl>
                                          <p:spTgt spid="3"/>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wipe(left)">
                                      <p:cBhvr>
                                        <p:cTn id="62" dur="500"/>
                                        <p:tgtEl>
                                          <p:spTgt spid="13"/>
                                        </p:tgtEl>
                                      </p:cBhvr>
                                    </p:animEffect>
                                  </p:childTnLst>
                                </p:cTn>
                              </p:par>
                            </p:childTnLst>
                          </p:cTn>
                        </p:par>
                        <p:par>
                          <p:cTn id="63" fill="hold">
                            <p:stCondLst>
                              <p:cond delay="500"/>
                            </p:stCondLst>
                            <p:childTnLst>
                              <p:par>
                                <p:cTn id="64" presetID="22" presetClass="entr" presetSubtype="8" fill="hold" grpId="0" nodeType="afterEffect">
                                  <p:stCondLst>
                                    <p:cond delay="250"/>
                                  </p:stCondLst>
                                  <p:childTnLst>
                                    <p:set>
                                      <p:cBhvr>
                                        <p:cTn id="65" dur="1" fill="hold">
                                          <p:stCondLst>
                                            <p:cond delay="0"/>
                                          </p:stCondLst>
                                        </p:cTn>
                                        <p:tgtEl>
                                          <p:spTgt spid="23"/>
                                        </p:tgtEl>
                                        <p:attrNameLst>
                                          <p:attrName>style.visibility</p:attrName>
                                        </p:attrNameLst>
                                      </p:cBhvr>
                                      <p:to>
                                        <p:strVal val="visible"/>
                                      </p:to>
                                    </p:set>
                                    <p:animEffect transition="in" filter="wipe(left)">
                                      <p:cBhvr>
                                        <p:cTn id="66" dur="500"/>
                                        <p:tgtEl>
                                          <p:spTgt spid="23"/>
                                        </p:tgtEl>
                                      </p:cBhvr>
                                    </p:animEffect>
                                  </p:childTnLst>
                                </p:cTn>
                              </p:par>
                            </p:childTnLst>
                          </p:cTn>
                        </p:par>
                        <p:par>
                          <p:cTn id="67" fill="hold">
                            <p:stCondLst>
                              <p:cond delay="1250"/>
                            </p:stCondLst>
                            <p:childTnLst>
                              <p:par>
                                <p:cTn id="68" presetID="22" presetClass="entr" presetSubtype="8" fill="hold" grpId="0" nodeType="afterEffect">
                                  <p:stCondLst>
                                    <p:cond delay="250"/>
                                  </p:stCondLst>
                                  <p:childTnLst>
                                    <p:set>
                                      <p:cBhvr>
                                        <p:cTn id="69" dur="1" fill="hold">
                                          <p:stCondLst>
                                            <p:cond delay="0"/>
                                          </p:stCondLst>
                                        </p:cTn>
                                        <p:tgtEl>
                                          <p:spTgt spid="15"/>
                                        </p:tgtEl>
                                        <p:attrNameLst>
                                          <p:attrName>style.visibility</p:attrName>
                                        </p:attrNameLst>
                                      </p:cBhvr>
                                      <p:to>
                                        <p:strVal val="visible"/>
                                      </p:to>
                                    </p:set>
                                    <p:animEffect transition="in" filter="wipe(left)">
                                      <p:cBhvr>
                                        <p:cTn id="70" dur="500"/>
                                        <p:tgtEl>
                                          <p:spTgt spid="15"/>
                                        </p:tgtEl>
                                      </p:cBhvr>
                                    </p:animEffect>
                                  </p:childTnLst>
                                </p:cTn>
                              </p:par>
                            </p:childTnLst>
                          </p:cTn>
                        </p:par>
                        <p:par>
                          <p:cTn id="71" fill="hold">
                            <p:stCondLst>
                              <p:cond delay="2000"/>
                            </p:stCondLst>
                            <p:childTnLst>
                              <p:par>
                                <p:cTn id="72" presetID="22" presetClass="entr" presetSubtype="1" fill="hold" grpId="0" nodeType="afterEffect">
                                  <p:stCondLst>
                                    <p:cond delay="250"/>
                                  </p:stCondLst>
                                  <p:childTnLst>
                                    <p:set>
                                      <p:cBhvr>
                                        <p:cTn id="73" dur="1" fill="hold">
                                          <p:stCondLst>
                                            <p:cond delay="0"/>
                                          </p:stCondLst>
                                        </p:cTn>
                                        <p:tgtEl>
                                          <p:spTgt spid="17"/>
                                        </p:tgtEl>
                                        <p:attrNameLst>
                                          <p:attrName>style.visibility</p:attrName>
                                        </p:attrNameLst>
                                      </p:cBhvr>
                                      <p:to>
                                        <p:strVal val="visible"/>
                                      </p:to>
                                    </p:set>
                                    <p:animEffect transition="in" filter="wipe(up)">
                                      <p:cBhvr>
                                        <p:cTn id="74" dur="500"/>
                                        <p:tgtEl>
                                          <p:spTgt spid="17"/>
                                        </p:tgtEl>
                                      </p:cBhvr>
                                    </p:animEffect>
                                  </p:childTnLst>
                                </p:cTn>
                              </p:par>
                            </p:childTnLst>
                          </p:cTn>
                        </p:par>
                        <p:par>
                          <p:cTn id="75" fill="hold">
                            <p:stCondLst>
                              <p:cond delay="2750"/>
                            </p:stCondLst>
                            <p:childTnLst>
                              <p:par>
                                <p:cTn id="76" presetID="22" presetClass="entr" presetSubtype="1" fill="hold" grpId="0" nodeType="afterEffect">
                                  <p:stCondLst>
                                    <p:cond delay="250"/>
                                  </p:stCondLst>
                                  <p:childTnLst>
                                    <p:set>
                                      <p:cBhvr>
                                        <p:cTn id="77" dur="1" fill="hold">
                                          <p:stCondLst>
                                            <p:cond delay="0"/>
                                          </p:stCondLst>
                                        </p:cTn>
                                        <p:tgtEl>
                                          <p:spTgt spid="16"/>
                                        </p:tgtEl>
                                        <p:attrNameLst>
                                          <p:attrName>style.visibility</p:attrName>
                                        </p:attrNameLst>
                                      </p:cBhvr>
                                      <p:to>
                                        <p:strVal val="visible"/>
                                      </p:to>
                                    </p:set>
                                    <p:animEffect transition="in" filter="wipe(up)">
                                      <p:cBhvr>
                                        <p:cTn id="78" dur="500"/>
                                        <p:tgtEl>
                                          <p:spTgt spid="16"/>
                                        </p:tgtEl>
                                      </p:cBhvr>
                                    </p:animEffect>
                                  </p:childTnLst>
                                </p:cTn>
                              </p:par>
                            </p:childTnLst>
                          </p:cTn>
                        </p:par>
                        <p:par>
                          <p:cTn id="79" fill="hold">
                            <p:stCondLst>
                              <p:cond delay="3500"/>
                            </p:stCondLst>
                            <p:childTnLst>
                              <p:par>
                                <p:cTn id="80" presetID="6" presetClass="entr" presetSubtype="32" fill="hold" grpId="0" nodeType="afterEffect">
                                  <p:stCondLst>
                                    <p:cond delay="250"/>
                                  </p:stCondLst>
                                  <p:childTnLst>
                                    <p:set>
                                      <p:cBhvr>
                                        <p:cTn id="81" dur="1" fill="hold">
                                          <p:stCondLst>
                                            <p:cond delay="0"/>
                                          </p:stCondLst>
                                        </p:cTn>
                                        <p:tgtEl>
                                          <p:spTgt spid="25"/>
                                        </p:tgtEl>
                                        <p:attrNameLst>
                                          <p:attrName>style.visibility</p:attrName>
                                        </p:attrNameLst>
                                      </p:cBhvr>
                                      <p:to>
                                        <p:strVal val="visible"/>
                                      </p:to>
                                    </p:set>
                                    <p:animEffect transition="in" filter="circle(out)">
                                      <p:cBhvr>
                                        <p:cTn id="82" dur="500"/>
                                        <p:tgtEl>
                                          <p:spTgt spid="25"/>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35"/>
                                        </p:tgtEl>
                                        <p:attrNameLst>
                                          <p:attrName>style.visibility</p:attrName>
                                        </p:attrNameLst>
                                      </p:cBhvr>
                                      <p:to>
                                        <p:strVal val="visible"/>
                                      </p:to>
                                    </p:set>
                                    <p:animEffect transition="in" filter="wipe(left)">
                                      <p:cBhvr>
                                        <p:cTn id="87" dur="500"/>
                                        <p:tgtEl>
                                          <p:spTgt spid="3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38">
                                            <p:txEl>
                                              <p:pRg st="0" end="0"/>
                                            </p:txEl>
                                          </p:spTgt>
                                        </p:tgtEl>
                                        <p:attrNameLst>
                                          <p:attrName>style.visibility</p:attrName>
                                        </p:attrNameLst>
                                      </p:cBhvr>
                                      <p:to>
                                        <p:strVal val="visible"/>
                                      </p:to>
                                    </p:set>
                                    <p:animEffect transition="in" filter="wipe(left)">
                                      <p:cBhvr>
                                        <p:cTn id="92" dur="500"/>
                                        <p:tgtEl>
                                          <p:spTgt spid="38">
                                            <p:txEl>
                                              <p:pRg st="0" end="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childTnLst>
                                    <p:set>
                                      <p:cBhvr>
                                        <p:cTn id="96" dur="1" fill="hold">
                                          <p:stCondLst>
                                            <p:cond delay="0"/>
                                          </p:stCondLst>
                                        </p:cTn>
                                        <p:tgtEl>
                                          <p:spTgt spid="38">
                                            <p:txEl>
                                              <p:pRg st="1" end="1"/>
                                            </p:txEl>
                                          </p:spTgt>
                                        </p:tgtEl>
                                        <p:attrNameLst>
                                          <p:attrName>style.visibility</p:attrName>
                                        </p:attrNameLst>
                                      </p:cBhvr>
                                      <p:to>
                                        <p:strVal val="visible"/>
                                      </p:to>
                                    </p:set>
                                    <p:animEffect transition="in" filter="wipe(left)">
                                      <p:cBhvr>
                                        <p:cTn id="97" dur="500"/>
                                        <p:tgtEl>
                                          <p:spTgt spid="38">
                                            <p:txEl>
                                              <p:pRg st="1" end="1"/>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childTnLst>
                                    <p:set>
                                      <p:cBhvr>
                                        <p:cTn id="101" dur="1" fill="hold">
                                          <p:stCondLst>
                                            <p:cond delay="0"/>
                                          </p:stCondLst>
                                        </p:cTn>
                                        <p:tgtEl>
                                          <p:spTgt spid="40"/>
                                        </p:tgtEl>
                                        <p:attrNameLst>
                                          <p:attrName>style.visibility</p:attrName>
                                        </p:attrNameLst>
                                      </p:cBhvr>
                                      <p:to>
                                        <p:strVal val="visible"/>
                                      </p:to>
                                    </p:set>
                                    <p:animEffect transition="in" filter="wipe(left)">
                                      <p:cBhvr>
                                        <p:cTn id="102" dur="500"/>
                                        <p:tgtEl>
                                          <p:spTgt spid="40"/>
                                        </p:tgtEl>
                                      </p:cBhvr>
                                    </p:animEffect>
                                  </p:childTnLst>
                                </p:cTn>
                              </p:par>
                            </p:childTnLst>
                          </p:cTn>
                        </p:par>
                        <p:par>
                          <p:cTn id="103" fill="hold">
                            <p:stCondLst>
                              <p:cond delay="500"/>
                            </p:stCondLst>
                            <p:childTnLst>
                              <p:par>
                                <p:cTn id="104" presetID="10" presetClass="exit" presetSubtype="0" fill="hold" grpId="1" nodeType="afterEffect">
                                  <p:stCondLst>
                                    <p:cond delay="250"/>
                                  </p:stCondLst>
                                  <p:childTnLst>
                                    <p:animEffect transition="out" filter="fade">
                                      <p:cBhvr>
                                        <p:cTn id="105" dur="500"/>
                                        <p:tgtEl>
                                          <p:spTgt spid="40"/>
                                        </p:tgtEl>
                                      </p:cBhvr>
                                    </p:animEffect>
                                    <p:set>
                                      <p:cBhvr>
                                        <p:cTn id="106" dur="1" fill="hold">
                                          <p:stCondLst>
                                            <p:cond delay="499"/>
                                          </p:stCondLst>
                                        </p:cTn>
                                        <p:tgtEl>
                                          <p:spTgt spid="40"/>
                                        </p:tgtEl>
                                        <p:attrNameLst>
                                          <p:attrName>style.visibility</p:attrName>
                                        </p:attrNameLst>
                                      </p:cBhvr>
                                      <p:to>
                                        <p:strVal val="hidden"/>
                                      </p:to>
                                    </p:set>
                                  </p:childTnLst>
                                </p:cTn>
                              </p:par>
                            </p:childTnLst>
                          </p:cTn>
                        </p:par>
                      </p:childTnLst>
                    </p:cTn>
                  </p:par>
                  <p:par>
                    <p:cTn id="107" fill="hold">
                      <p:stCondLst>
                        <p:cond delay="indefinite"/>
                      </p:stCondLst>
                      <p:childTnLst>
                        <p:par>
                          <p:cTn id="108" fill="hold">
                            <p:stCondLst>
                              <p:cond delay="0"/>
                            </p:stCondLst>
                            <p:childTnLst>
                              <p:par>
                                <p:cTn id="109" presetID="22" presetClass="entr" presetSubtype="1" fill="hold" grpId="0" nodeType="clickEffect">
                                  <p:stCondLst>
                                    <p:cond delay="0"/>
                                  </p:stCondLst>
                                  <p:childTnLst>
                                    <p:set>
                                      <p:cBhvr>
                                        <p:cTn id="110" dur="1" fill="hold">
                                          <p:stCondLst>
                                            <p:cond delay="0"/>
                                          </p:stCondLst>
                                        </p:cTn>
                                        <p:tgtEl>
                                          <p:spTgt spid="20"/>
                                        </p:tgtEl>
                                        <p:attrNameLst>
                                          <p:attrName>style.visibility</p:attrName>
                                        </p:attrNameLst>
                                      </p:cBhvr>
                                      <p:to>
                                        <p:strVal val="visible"/>
                                      </p:to>
                                    </p:set>
                                    <p:animEffect transition="in" filter="wipe(up)">
                                      <p:cBhvr>
                                        <p:cTn id="111" dur="500"/>
                                        <p:tgtEl>
                                          <p:spTgt spid="20"/>
                                        </p:tgtEl>
                                      </p:cBhvr>
                                    </p:animEffect>
                                  </p:childTnLst>
                                </p:cTn>
                              </p:par>
                            </p:childTnLst>
                          </p:cTn>
                        </p:par>
                        <p:par>
                          <p:cTn id="112" fill="hold">
                            <p:stCondLst>
                              <p:cond delay="500"/>
                            </p:stCondLst>
                            <p:childTnLst>
                              <p:par>
                                <p:cTn id="113" presetID="22" presetClass="entr" presetSubtype="1" fill="hold" grpId="0" nodeType="afterEffect">
                                  <p:stCondLst>
                                    <p:cond delay="250"/>
                                  </p:stCondLst>
                                  <p:childTnLst>
                                    <p:set>
                                      <p:cBhvr>
                                        <p:cTn id="114" dur="1" fill="hold">
                                          <p:stCondLst>
                                            <p:cond delay="0"/>
                                          </p:stCondLst>
                                        </p:cTn>
                                        <p:tgtEl>
                                          <p:spTgt spid="22"/>
                                        </p:tgtEl>
                                        <p:attrNameLst>
                                          <p:attrName>style.visibility</p:attrName>
                                        </p:attrNameLst>
                                      </p:cBhvr>
                                      <p:to>
                                        <p:strVal val="visible"/>
                                      </p:to>
                                    </p:set>
                                    <p:animEffect transition="in" filter="wipe(up)">
                                      <p:cBhvr>
                                        <p:cTn id="115" dur="500"/>
                                        <p:tgtEl>
                                          <p:spTgt spid="22"/>
                                        </p:tgtEl>
                                      </p:cBhvr>
                                    </p:animEffect>
                                  </p:childTnLst>
                                </p:cTn>
                              </p:par>
                            </p:childTnLst>
                          </p:cTn>
                        </p:par>
                        <p:par>
                          <p:cTn id="116" fill="hold">
                            <p:stCondLst>
                              <p:cond delay="1250"/>
                            </p:stCondLst>
                            <p:childTnLst>
                              <p:par>
                                <p:cTn id="117" presetID="22" presetClass="entr" presetSubtype="2" fill="hold" grpId="0" nodeType="afterEffect">
                                  <p:stCondLst>
                                    <p:cond delay="250"/>
                                  </p:stCondLst>
                                  <p:childTnLst>
                                    <p:set>
                                      <p:cBhvr>
                                        <p:cTn id="118" dur="1" fill="hold">
                                          <p:stCondLst>
                                            <p:cond delay="0"/>
                                          </p:stCondLst>
                                        </p:cTn>
                                        <p:tgtEl>
                                          <p:spTgt spid="21"/>
                                        </p:tgtEl>
                                        <p:attrNameLst>
                                          <p:attrName>style.visibility</p:attrName>
                                        </p:attrNameLst>
                                      </p:cBhvr>
                                      <p:to>
                                        <p:strVal val="visible"/>
                                      </p:to>
                                    </p:set>
                                    <p:animEffect transition="in" filter="wipe(right)">
                                      <p:cBhvr>
                                        <p:cTn id="119" dur="500"/>
                                        <p:tgtEl>
                                          <p:spTgt spid="21"/>
                                        </p:tgtEl>
                                      </p:cBhvr>
                                    </p:animEffect>
                                  </p:childTnLst>
                                </p:cTn>
                              </p:par>
                            </p:childTnLst>
                          </p:cTn>
                        </p:par>
                        <p:par>
                          <p:cTn id="120" fill="hold">
                            <p:stCondLst>
                              <p:cond delay="2000"/>
                            </p:stCondLst>
                            <p:childTnLst>
                              <p:par>
                                <p:cTn id="121" presetID="22" presetClass="entr" presetSubtype="4" fill="hold" grpId="0" nodeType="afterEffect">
                                  <p:stCondLst>
                                    <p:cond delay="250"/>
                                  </p:stCondLst>
                                  <p:childTnLst>
                                    <p:set>
                                      <p:cBhvr>
                                        <p:cTn id="122" dur="1" fill="hold">
                                          <p:stCondLst>
                                            <p:cond delay="0"/>
                                          </p:stCondLst>
                                        </p:cTn>
                                        <p:tgtEl>
                                          <p:spTgt spid="19"/>
                                        </p:tgtEl>
                                        <p:attrNameLst>
                                          <p:attrName>style.visibility</p:attrName>
                                        </p:attrNameLst>
                                      </p:cBhvr>
                                      <p:to>
                                        <p:strVal val="visible"/>
                                      </p:to>
                                    </p:set>
                                    <p:animEffect transition="in" filter="wipe(down)">
                                      <p:cBhvr>
                                        <p:cTn id="123" dur="500"/>
                                        <p:tgtEl>
                                          <p:spTgt spid="19"/>
                                        </p:tgtEl>
                                      </p:cBhvr>
                                    </p:animEffect>
                                  </p:childTnLst>
                                </p:cTn>
                              </p:par>
                            </p:childTnLst>
                          </p:cTn>
                        </p:par>
                        <p:par>
                          <p:cTn id="124" fill="hold">
                            <p:stCondLst>
                              <p:cond delay="2750"/>
                            </p:stCondLst>
                            <p:childTnLst>
                              <p:par>
                                <p:cTn id="125" presetID="22" presetClass="entr" presetSubtype="4" fill="hold" grpId="0" nodeType="afterEffect">
                                  <p:stCondLst>
                                    <p:cond delay="250"/>
                                  </p:stCondLst>
                                  <p:childTnLst>
                                    <p:set>
                                      <p:cBhvr>
                                        <p:cTn id="126" dur="1" fill="hold">
                                          <p:stCondLst>
                                            <p:cond delay="0"/>
                                          </p:stCondLst>
                                        </p:cTn>
                                        <p:tgtEl>
                                          <p:spTgt spid="18"/>
                                        </p:tgtEl>
                                        <p:attrNameLst>
                                          <p:attrName>style.visibility</p:attrName>
                                        </p:attrNameLst>
                                      </p:cBhvr>
                                      <p:to>
                                        <p:strVal val="visible"/>
                                      </p:to>
                                    </p:set>
                                    <p:animEffect transition="in" filter="wipe(down)">
                                      <p:cBhvr>
                                        <p:cTn id="127" dur="500"/>
                                        <p:tgtEl>
                                          <p:spTgt spid="18"/>
                                        </p:tgtEl>
                                      </p:cBhvr>
                                    </p:animEffect>
                                  </p:childTnLst>
                                </p:cTn>
                              </p:par>
                            </p:childTnLst>
                          </p:cTn>
                        </p:par>
                        <p:par>
                          <p:cTn id="128" fill="hold">
                            <p:stCondLst>
                              <p:cond delay="3500"/>
                            </p:stCondLst>
                            <p:childTnLst>
                              <p:par>
                                <p:cTn id="129" presetID="6" presetClass="entr" presetSubtype="32" fill="hold" grpId="0" nodeType="afterEffect">
                                  <p:stCondLst>
                                    <p:cond delay="250"/>
                                  </p:stCondLst>
                                  <p:childTnLst>
                                    <p:set>
                                      <p:cBhvr>
                                        <p:cTn id="130" dur="1" fill="hold">
                                          <p:stCondLst>
                                            <p:cond delay="0"/>
                                          </p:stCondLst>
                                        </p:cTn>
                                        <p:tgtEl>
                                          <p:spTgt spid="26"/>
                                        </p:tgtEl>
                                        <p:attrNameLst>
                                          <p:attrName>style.visibility</p:attrName>
                                        </p:attrNameLst>
                                      </p:cBhvr>
                                      <p:to>
                                        <p:strVal val="visible"/>
                                      </p:to>
                                    </p:set>
                                    <p:animEffect transition="in" filter="circle(out)">
                                      <p:cBhvr>
                                        <p:cTn id="131" dur="1000"/>
                                        <p:tgtEl>
                                          <p:spTgt spid="26"/>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8" fill="hold" grpId="0" nodeType="clickEffect">
                                  <p:stCondLst>
                                    <p:cond delay="0"/>
                                  </p:stCondLst>
                                  <p:childTnLst>
                                    <p:set>
                                      <p:cBhvr>
                                        <p:cTn id="135" dur="1" fill="hold">
                                          <p:stCondLst>
                                            <p:cond delay="0"/>
                                          </p:stCondLst>
                                        </p:cTn>
                                        <p:tgtEl>
                                          <p:spTgt spid="36"/>
                                        </p:tgtEl>
                                        <p:attrNameLst>
                                          <p:attrName>style.visibility</p:attrName>
                                        </p:attrNameLst>
                                      </p:cBhvr>
                                      <p:to>
                                        <p:strVal val="visible"/>
                                      </p:to>
                                    </p:set>
                                    <p:animEffect transition="in" filter="wipe(left)">
                                      <p:cBhvr>
                                        <p:cTn id="136" dur="500"/>
                                        <p:tgtEl>
                                          <p:spTgt spid="36"/>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8" fill="hold" grpId="0" nodeType="clickEffect">
                                  <p:stCondLst>
                                    <p:cond delay="0"/>
                                  </p:stCondLst>
                                  <p:childTnLst>
                                    <p:set>
                                      <p:cBhvr>
                                        <p:cTn id="140" dur="1" fill="hold">
                                          <p:stCondLst>
                                            <p:cond delay="0"/>
                                          </p:stCondLst>
                                        </p:cTn>
                                        <p:tgtEl>
                                          <p:spTgt spid="39"/>
                                        </p:tgtEl>
                                        <p:attrNameLst>
                                          <p:attrName>style.visibility</p:attrName>
                                        </p:attrNameLst>
                                      </p:cBhvr>
                                      <p:to>
                                        <p:strVal val="visible"/>
                                      </p:to>
                                    </p:set>
                                    <p:animEffect transition="in" filter="wipe(left)">
                                      <p:cBhvr>
                                        <p:cTn id="141" dur="500"/>
                                        <p:tgtEl>
                                          <p:spTgt spid="39"/>
                                        </p:tgtEl>
                                      </p:cBhvr>
                                    </p:animEffect>
                                  </p:childTnLst>
                                </p:cTn>
                              </p:par>
                            </p:childTnLst>
                          </p:cTn>
                        </p:par>
                      </p:childTnLst>
                    </p:cTn>
                  </p:par>
                  <p:par>
                    <p:cTn id="142" fill="hold">
                      <p:stCondLst>
                        <p:cond delay="indefinite"/>
                      </p:stCondLst>
                      <p:childTnLst>
                        <p:par>
                          <p:cTn id="143" fill="hold">
                            <p:stCondLst>
                              <p:cond delay="0"/>
                            </p:stCondLst>
                            <p:childTnLst>
                              <p:par>
                                <p:cTn id="144" presetID="22" presetClass="entr" presetSubtype="8" fill="hold" grpId="0" nodeType="clickEffect">
                                  <p:stCondLst>
                                    <p:cond delay="0"/>
                                  </p:stCondLst>
                                  <p:childTnLst>
                                    <p:set>
                                      <p:cBhvr>
                                        <p:cTn id="145" dur="1" fill="hold">
                                          <p:stCondLst>
                                            <p:cond delay="0"/>
                                          </p:stCondLst>
                                        </p:cTn>
                                        <p:tgtEl>
                                          <p:spTgt spid="12"/>
                                        </p:tgtEl>
                                        <p:attrNameLst>
                                          <p:attrName>style.visibility</p:attrName>
                                        </p:attrNameLst>
                                      </p:cBhvr>
                                      <p:to>
                                        <p:strVal val="visible"/>
                                      </p:to>
                                    </p:set>
                                    <p:animEffect transition="in" filter="wipe(left)">
                                      <p:cBhvr>
                                        <p:cTn id="146" dur="500"/>
                                        <p:tgtEl>
                                          <p:spTgt spid="12"/>
                                        </p:tgtEl>
                                      </p:cBhvr>
                                    </p:animEffect>
                                  </p:childTnLst>
                                </p:cTn>
                              </p:par>
                            </p:childTnLst>
                          </p:cTn>
                        </p:par>
                        <p:par>
                          <p:cTn id="147" fill="hold">
                            <p:stCondLst>
                              <p:cond delay="500"/>
                            </p:stCondLst>
                            <p:childTnLst>
                              <p:par>
                                <p:cTn id="148" presetID="10" presetClass="exit" presetSubtype="0" fill="hold" grpId="1" nodeType="afterEffect">
                                  <p:stCondLst>
                                    <p:cond delay="250"/>
                                  </p:stCondLst>
                                  <p:childTnLst>
                                    <p:animEffect transition="out" filter="fade">
                                      <p:cBhvr>
                                        <p:cTn id="149" dur="500"/>
                                        <p:tgtEl>
                                          <p:spTgt spid="12"/>
                                        </p:tgtEl>
                                      </p:cBhvr>
                                    </p:animEffect>
                                    <p:set>
                                      <p:cBhvr>
                                        <p:cTn id="150"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0" grpId="1" animBg="1"/>
      <p:bldP spid="2" grpId="0" animBg="1"/>
      <p:bldP spid="2" grpId="1" animBg="1"/>
      <p:bldP spid="2" grpId="2" animBg="1"/>
      <p:bldP spid="2" grpId="3" animBg="1"/>
      <p:bldP spid="26" grpId="0" animBg="1"/>
      <p:bldP spid="25" grpId="0" animBg="1"/>
      <p:bldP spid="27" grpId="0" animBg="1"/>
      <p:bldP spid="24" grpId="0" animBg="1"/>
      <p:bldP spid="9" grpId="0" animBg="1"/>
      <p:bldP spid="17" grpId="0" animBg="1"/>
      <p:bldP spid="19" grpId="0" animBg="1"/>
      <p:bldP spid="22" grpId="0" animBg="1"/>
      <p:bldP spid="23" grpId="0" animBg="1"/>
      <p:bldP spid="8" grpId="0" animBg="1"/>
      <p:bldP spid="10" grpId="0" animBg="1"/>
      <p:bldP spid="11" grpId="0" animBg="1"/>
      <p:bldP spid="13" grpId="0" animBg="1"/>
      <p:bldP spid="15" grpId="0" animBg="1"/>
      <p:bldP spid="16" grpId="0" animBg="1"/>
      <p:bldP spid="18" grpId="0" animBg="1"/>
      <p:bldP spid="20" grpId="0" animBg="1"/>
      <p:bldP spid="21" grpId="0" animBg="1"/>
      <p:bldP spid="34" grpId="0"/>
      <p:bldP spid="35" grpId="0"/>
      <p:bldP spid="36" grpId="0"/>
      <p:bldP spid="37" grpId="0"/>
      <p:bldP spid="38" grpId="0" uiExpand="1" build="p"/>
      <p:bldP spid="39" grpId="0"/>
      <p:bldP spid="3" grpId="0" animBg="1"/>
      <p:bldP spid="3" grpId="1" animBg="1"/>
      <p:bldP spid="12" grpId="0" animBg="1"/>
      <p:bldP spid="12"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円/楕円 25"/>
          <p:cNvSpPr/>
          <p:nvPr/>
        </p:nvSpPr>
        <p:spPr>
          <a:xfrm>
            <a:off x="6356926" y="3103136"/>
            <a:ext cx="2545697" cy="554180"/>
          </a:xfrm>
          <a:prstGeom prst="ellipse">
            <a:avLst/>
          </a:prstGeom>
          <a:noFill/>
          <a:ln w="381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E" panose="020F0900000000000000" pitchFamily="50" charset="-128"/>
                <a:ea typeface="AR P丸ゴシック体E" panose="020F0900000000000000" pitchFamily="50" charset="-128"/>
              </a:rPr>
              <a:t>相殺</a:t>
            </a:r>
            <a:endParaRPr kumimoji="1" lang="ja-JP" altLang="en-US" sz="2400" dirty="0">
              <a:solidFill>
                <a:schemeClr val="tx1"/>
              </a:solidFill>
              <a:latin typeface="AR P丸ゴシック体E" panose="020F0900000000000000" pitchFamily="50" charset="-128"/>
              <a:ea typeface="AR P丸ゴシック体E" panose="020F0900000000000000" pitchFamily="50" charset="-128"/>
            </a:endParaRPr>
          </a:p>
        </p:txBody>
      </p:sp>
      <p:sp>
        <p:nvSpPr>
          <p:cNvPr id="25" name="円/楕円 24"/>
          <p:cNvSpPr/>
          <p:nvPr/>
        </p:nvSpPr>
        <p:spPr>
          <a:xfrm rot="2885033">
            <a:off x="3631975" y="2580431"/>
            <a:ext cx="2545697" cy="554180"/>
          </a:xfrm>
          <a:prstGeom prst="ellipse">
            <a:avLst/>
          </a:prstGeom>
          <a:noFill/>
          <a:ln w="381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E" panose="020F0900000000000000" pitchFamily="50" charset="-128"/>
                <a:ea typeface="AR P丸ゴシック体E" panose="020F0900000000000000" pitchFamily="50" charset="-128"/>
              </a:rPr>
              <a:t>相殺</a:t>
            </a:r>
            <a:endParaRPr kumimoji="1" lang="ja-JP" altLang="en-US" sz="2400" dirty="0">
              <a:solidFill>
                <a:schemeClr val="tx1"/>
              </a:solidFill>
              <a:latin typeface="AR P丸ゴシック体E" panose="020F0900000000000000" pitchFamily="50" charset="-128"/>
              <a:ea typeface="AR P丸ゴシック体E" panose="020F0900000000000000" pitchFamily="50" charset="-128"/>
            </a:endParaRPr>
          </a:p>
        </p:txBody>
      </p:sp>
      <p:sp>
        <p:nvSpPr>
          <p:cNvPr id="27" name="円/楕円 26"/>
          <p:cNvSpPr/>
          <p:nvPr/>
        </p:nvSpPr>
        <p:spPr>
          <a:xfrm rot="17824302">
            <a:off x="318030" y="2580431"/>
            <a:ext cx="2545697" cy="554180"/>
          </a:xfrm>
          <a:prstGeom prst="ellipse">
            <a:avLst/>
          </a:prstGeom>
          <a:noFill/>
          <a:ln w="3810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E" panose="020F0900000000000000" pitchFamily="50" charset="-128"/>
                <a:ea typeface="AR P丸ゴシック体E" panose="020F0900000000000000" pitchFamily="50" charset="-128"/>
              </a:rPr>
              <a:t>相殺</a:t>
            </a:r>
            <a:endParaRPr kumimoji="1" lang="ja-JP" altLang="en-US" sz="2400" dirty="0">
              <a:solidFill>
                <a:schemeClr val="tx1"/>
              </a:solidFill>
              <a:latin typeface="AR P丸ゴシック体E" panose="020F0900000000000000" pitchFamily="50" charset="-128"/>
              <a:ea typeface="AR P丸ゴシック体E" panose="020F0900000000000000" pitchFamily="50" charset="-128"/>
            </a:endParaRPr>
          </a:p>
        </p:txBody>
      </p:sp>
      <p:sp>
        <p:nvSpPr>
          <p:cNvPr id="24" name="右矢印 23"/>
          <p:cNvSpPr/>
          <p:nvPr/>
        </p:nvSpPr>
        <p:spPr>
          <a:xfrm>
            <a:off x="1148758" y="2133774"/>
            <a:ext cx="978408" cy="533095"/>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9" name="上矢印 8"/>
          <p:cNvSpPr/>
          <p:nvPr/>
        </p:nvSpPr>
        <p:spPr>
          <a:xfrm rot="19271316">
            <a:off x="1331936" y="2601700"/>
            <a:ext cx="533095" cy="2025406"/>
          </a:xfrm>
          <a:prstGeom prst="up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17" name="下矢印 16"/>
          <p:cNvSpPr/>
          <p:nvPr/>
        </p:nvSpPr>
        <p:spPr>
          <a:xfrm>
            <a:off x="5107128" y="2826918"/>
            <a:ext cx="533095" cy="1335962"/>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19" name="上矢印 18"/>
          <p:cNvSpPr/>
          <p:nvPr/>
        </p:nvSpPr>
        <p:spPr>
          <a:xfrm rot="19271316">
            <a:off x="6948560" y="2601700"/>
            <a:ext cx="533095" cy="2025406"/>
          </a:xfrm>
          <a:prstGeom prst="up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22" name="下矢印 21"/>
          <p:cNvSpPr/>
          <p:nvPr/>
        </p:nvSpPr>
        <p:spPr>
          <a:xfrm>
            <a:off x="7915440" y="2826918"/>
            <a:ext cx="533095" cy="1335962"/>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23" name="右矢印 22"/>
          <p:cNvSpPr/>
          <p:nvPr/>
        </p:nvSpPr>
        <p:spPr>
          <a:xfrm>
            <a:off x="3957070" y="2133774"/>
            <a:ext cx="978408" cy="533095"/>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3200" b="1">
              <a:latin typeface="Times New Roman" panose="02020603050405020304" pitchFamily="18" charset="0"/>
              <a:cs typeface="Times New Roman" panose="02020603050405020304" pitchFamily="18" charset="0"/>
            </a:endParaRPr>
          </a:p>
        </p:txBody>
      </p:sp>
      <p:sp>
        <p:nvSpPr>
          <p:cNvPr id="7" name="タイトル 6"/>
          <p:cNvSpPr>
            <a:spLocks noGrp="1"/>
          </p:cNvSpPr>
          <p:nvPr>
            <p:ph type="title"/>
          </p:nvPr>
        </p:nvSpPr>
        <p:spPr>
          <a:xfrm>
            <a:off x="457200" y="274638"/>
            <a:ext cx="8229600" cy="892114"/>
          </a:xfrm>
        </p:spPr>
        <p:txBody>
          <a:bodyPr>
            <a:normAutofit fontScale="90000"/>
          </a:bodyPr>
          <a:lstStyle/>
          <a:p>
            <a:r>
              <a:rPr lang="ja-JP" altLang="en-US" dirty="0" smtClean="0"/>
              <a:t>三者間</a:t>
            </a:r>
            <a:r>
              <a:rPr lang="ja-JP" altLang="en-US" dirty="0"/>
              <a:t>相殺</a:t>
            </a:r>
            <a:r>
              <a:rPr lang="ja-JP" altLang="en-US" dirty="0" smtClean="0"/>
              <a:t>のまとめ</a:t>
            </a:r>
            <a:r>
              <a:rPr lang="en-US" altLang="ja-JP" dirty="0" smtClean="0"/>
              <a:t>2</a:t>
            </a:r>
            <a:r>
              <a:rPr lang="ja-JP" altLang="en-US" sz="4000" dirty="0" smtClean="0"/>
              <a:t>（</a:t>
            </a:r>
            <a:r>
              <a:rPr lang="en-US" altLang="ja-JP" sz="4000" b="1" dirty="0" smtClean="0">
                <a:latin typeface="Times New Roman" panose="02020603050405020304" pitchFamily="18" charset="0"/>
                <a:cs typeface="Times New Roman" panose="02020603050405020304" pitchFamily="18" charset="0"/>
              </a:rPr>
              <a:t>A</a:t>
            </a:r>
            <a:r>
              <a:rPr lang="ja-JP" altLang="en-US" sz="4000" dirty="0" smtClean="0"/>
              <a:t>が相殺権者）</a:t>
            </a:r>
            <a:endParaRPr kumimoji="1" lang="ja-JP" altLang="en-US" sz="4000"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37</a:t>
            </a:fld>
            <a:endParaRPr kumimoji="1" lang="ja-JP" altLang="en-US" dirty="0"/>
          </a:p>
        </p:txBody>
      </p:sp>
      <p:sp>
        <p:nvSpPr>
          <p:cNvPr id="8" name="円/楕円 7"/>
          <p:cNvSpPr/>
          <p:nvPr/>
        </p:nvSpPr>
        <p:spPr>
          <a:xfrm>
            <a:off x="395536" y="1943121"/>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S</a:t>
            </a:r>
            <a:endParaRPr kumimoji="1" lang="ja-JP" altLang="en-US" sz="3200" b="1" dirty="0">
              <a:latin typeface="Times New Roman" panose="02020603050405020304" pitchFamily="18" charset="0"/>
              <a:cs typeface="Times New Roman" panose="02020603050405020304" pitchFamily="18" charset="0"/>
            </a:endParaRPr>
          </a:p>
        </p:txBody>
      </p:sp>
      <p:sp>
        <p:nvSpPr>
          <p:cNvPr id="10" name="円/楕円 9"/>
          <p:cNvSpPr/>
          <p:nvPr/>
        </p:nvSpPr>
        <p:spPr>
          <a:xfrm>
            <a:off x="2132447" y="1943121"/>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G</a:t>
            </a:r>
            <a:r>
              <a:rPr kumimoji="1" lang="en-US" altLang="ja-JP" sz="3200" b="1" baseline="-25000" dirty="0" smtClean="0">
                <a:latin typeface="Times New Roman" panose="02020603050405020304" pitchFamily="18" charset="0"/>
                <a:cs typeface="Times New Roman" panose="02020603050405020304" pitchFamily="18" charset="0"/>
              </a:rPr>
              <a:t>1</a:t>
            </a:r>
          </a:p>
        </p:txBody>
      </p:sp>
      <p:sp>
        <p:nvSpPr>
          <p:cNvPr id="11" name="円/楕円 10"/>
          <p:cNvSpPr/>
          <p:nvPr/>
        </p:nvSpPr>
        <p:spPr>
          <a:xfrm>
            <a:off x="2132447" y="4162880"/>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G</a:t>
            </a:r>
            <a:r>
              <a:rPr kumimoji="1" lang="en-US" altLang="ja-JP" sz="3200" b="1" baseline="-25000" dirty="0" smtClean="0">
                <a:latin typeface="Times New Roman" panose="02020603050405020304" pitchFamily="18" charset="0"/>
                <a:cs typeface="Times New Roman" panose="02020603050405020304" pitchFamily="18" charset="0"/>
              </a:rPr>
              <a:t>2</a:t>
            </a:r>
            <a:endParaRPr kumimoji="1" lang="ja-JP" altLang="en-US" sz="3200" b="1" baseline="-25000" dirty="0">
              <a:latin typeface="Times New Roman" panose="02020603050405020304" pitchFamily="18" charset="0"/>
              <a:cs typeface="Times New Roman" panose="02020603050405020304" pitchFamily="18" charset="0"/>
            </a:endParaRPr>
          </a:p>
        </p:txBody>
      </p:sp>
      <p:sp>
        <p:nvSpPr>
          <p:cNvPr id="13" name="円/楕円 12"/>
          <p:cNvSpPr/>
          <p:nvPr/>
        </p:nvSpPr>
        <p:spPr>
          <a:xfrm>
            <a:off x="3203848" y="1943121"/>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B</a:t>
            </a:r>
            <a:endParaRPr kumimoji="1" lang="ja-JP" altLang="en-US" sz="3200" b="1" dirty="0">
              <a:latin typeface="Times New Roman" panose="02020603050405020304" pitchFamily="18" charset="0"/>
              <a:cs typeface="Times New Roman" panose="02020603050405020304" pitchFamily="18" charset="0"/>
            </a:endParaRPr>
          </a:p>
        </p:txBody>
      </p:sp>
      <p:sp>
        <p:nvSpPr>
          <p:cNvPr id="15" name="円/楕円 14"/>
          <p:cNvSpPr/>
          <p:nvPr/>
        </p:nvSpPr>
        <p:spPr>
          <a:xfrm>
            <a:off x="4931626" y="1943121"/>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G</a:t>
            </a:r>
            <a:endParaRPr kumimoji="1" lang="ja-JP" altLang="en-US" sz="3200" b="1" dirty="0">
              <a:latin typeface="Times New Roman" panose="02020603050405020304" pitchFamily="18" charset="0"/>
              <a:cs typeface="Times New Roman" panose="02020603050405020304" pitchFamily="18" charset="0"/>
            </a:endParaRPr>
          </a:p>
        </p:txBody>
      </p:sp>
      <p:sp>
        <p:nvSpPr>
          <p:cNvPr id="16" name="円/楕円 15"/>
          <p:cNvSpPr/>
          <p:nvPr/>
        </p:nvSpPr>
        <p:spPr>
          <a:xfrm>
            <a:off x="4931626" y="4162880"/>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S</a:t>
            </a:r>
            <a:endParaRPr kumimoji="1" lang="ja-JP" altLang="en-US" sz="3200" b="1" dirty="0">
              <a:latin typeface="Times New Roman" panose="02020603050405020304" pitchFamily="18" charset="0"/>
              <a:cs typeface="Times New Roman" panose="02020603050405020304" pitchFamily="18" charset="0"/>
            </a:endParaRPr>
          </a:p>
        </p:txBody>
      </p:sp>
      <p:sp>
        <p:nvSpPr>
          <p:cNvPr id="18" name="円/楕円 17"/>
          <p:cNvSpPr/>
          <p:nvPr/>
        </p:nvSpPr>
        <p:spPr>
          <a:xfrm>
            <a:off x="6012160" y="1943121"/>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D</a:t>
            </a:r>
            <a:endParaRPr kumimoji="1" lang="ja-JP" altLang="en-US" sz="3200" b="1" dirty="0">
              <a:latin typeface="Times New Roman" panose="02020603050405020304" pitchFamily="18" charset="0"/>
              <a:cs typeface="Times New Roman" panose="02020603050405020304" pitchFamily="18" charset="0"/>
            </a:endParaRPr>
          </a:p>
        </p:txBody>
      </p:sp>
      <p:sp>
        <p:nvSpPr>
          <p:cNvPr id="20" name="円/楕円 19"/>
          <p:cNvSpPr/>
          <p:nvPr/>
        </p:nvSpPr>
        <p:spPr>
          <a:xfrm>
            <a:off x="7739938" y="1943121"/>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G</a:t>
            </a:r>
            <a:endParaRPr kumimoji="1" lang="ja-JP" altLang="en-US" sz="3200" b="1" dirty="0">
              <a:latin typeface="Times New Roman" panose="02020603050405020304" pitchFamily="18" charset="0"/>
              <a:cs typeface="Times New Roman" panose="02020603050405020304" pitchFamily="18" charset="0"/>
            </a:endParaRPr>
          </a:p>
        </p:txBody>
      </p:sp>
      <p:sp>
        <p:nvSpPr>
          <p:cNvPr id="21" name="円/楕円 20"/>
          <p:cNvSpPr/>
          <p:nvPr/>
        </p:nvSpPr>
        <p:spPr>
          <a:xfrm>
            <a:off x="7739938" y="4162880"/>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3200" b="1" dirty="0" smtClean="0">
                <a:latin typeface="Times New Roman" panose="02020603050405020304" pitchFamily="18" charset="0"/>
                <a:cs typeface="Times New Roman" panose="02020603050405020304" pitchFamily="18" charset="0"/>
              </a:rPr>
              <a:t>S</a:t>
            </a:r>
            <a:endParaRPr kumimoji="1" lang="ja-JP" altLang="en-US" sz="3200" b="1" dirty="0">
              <a:latin typeface="Times New Roman" panose="02020603050405020304" pitchFamily="18" charset="0"/>
              <a:cs typeface="Times New Roman" panose="02020603050405020304" pitchFamily="18" charset="0"/>
            </a:endParaRPr>
          </a:p>
        </p:txBody>
      </p:sp>
      <p:sp>
        <p:nvSpPr>
          <p:cNvPr id="28" name="テキスト ボックス 27"/>
          <p:cNvSpPr txBox="1"/>
          <p:nvPr/>
        </p:nvSpPr>
        <p:spPr>
          <a:xfrm>
            <a:off x="480662" y="1196752"/>
            <a:ext cx="2314600" cy="523220"/>
          </a:xfrm>
          <a:prstGeom prst="rect">
            <a:avLst/>
          </a:prstGeom>
          <a:noFill/>
        </p:spPr>
        <p:txBody>
          <a:bodyPr wrap="square" rtlCol="0" anchor="ctr">
            <a:spAutoFit/>
          </a:bodyPr>
          <a:lstStyle/>
          <a:p>
            <a:pPr algn="ctr"/>
            <a:r>
              <a:rPr kumimoji="1" lang="en-US" altLang="ja-JP" sz="2800" b="1" dirty="0" smtClean="0">
                <a:latin typeface="Times New Roman" panose="02020603050405020304" pitchFamily="18" charset="0"/>
                <a:cs typeface="Times New Roman" panose="02020603050405020304" pitchFamily="18" charset="0"/>
                <a:hlinkClick r:id="rId2" action="ppaction://hlinksldjump"/>
              </a:rPr>
              <a:t>C</a:t>
            </a:r>
            <a:r>
              <a:rPr kumimoji="1" lang="ja-JP" altLang="en-US" sz="2800" b="1" dirty="0" smtClean="0">
                <a:latin typeface="Times New Roman" panose="02020603050405020304" pitchFamily="18" charset="0"/>
                <a:cs typeface="Times New Roman" panose="02020603050405020304" pitchFamily="18" charset="0"/>
                <a:hlinkClick r:id="rId2" action="ppaction://hlinksldjump"/>
              </a:rPr>
              <a:t>→</a:t>
            </a:r>
            <a:r>
              <a:rPr kumimoji="1" lang="en-US" altLang="ja-JP" sz="2800" b="1" dirty="0" smtClean="0">
                <a:latin typeface="Times New Roman" panose="02020603050405020304" pitchFamily="18" charset="0"/>
                <a:cs typeface="Times New Roman" panose="02020603050405020304" pitchFamily="18" charset="0"/>
                <a:hlinkClick r:id="rId2" action="ppaction://hlinksldjump"/>
              </a:rPr>
              <a:t>A</a:t>
            </a:r>
            <a:r>
              <a:rPr kumimoji="1" lang="ja-JP" altLang="en-US" sz="2800" b="1" dirty="0" smtClean="0">
                <a:latin typeface="Times New Roman" panose="02020603050405020304" pitchFamily="18" charset="0"/>
                <a:cs typeface="Times New Roman" panose="02020603050405020304" pitchFamily="18" charset="0"/>
                <a:hlinkClick r:id="rId2" action="ppaction://hlinksldjump"/>
              </a:rPr>
              <a:t>→</a:t>
            </a:r>
            <a:r>
              <a:rPr kumimoji="1" lang="en-US" altLang="ja-JP" sz="2800" b="1" dirty="0" smtClean="0">
                <a:latin typeface="Times New Roman" panose="02020603050405020304" pitchFamily="18" charset="0"/>
                <a:cs typeface="Times New Roman" panose="02020603050405020304" pitchFamily="18" charset="0"/>
                <a:hlinkClick r:id="rId2" action="ppaction://hlinksldjump"/>
              </a:rPr>
              <a:t>B</a:t>
            </a:r>
            <a:endParaRPr kumimoji="1" lang="ja-JP" altLang="en-US" sz="2800" b="1" dirty="0">
              <a:latin typeface="Times New Roman" panose="02020603050405020304" pitchFamily="18" charset="0"/>
              <a:cs typeface="Times New Roman" panose="02020603050405020304" pitchFamily="18" charset="0"/>
            </a:endParaRPr>
          </a:p>
        </p:txBody>
      </p:sp>
      <p:sp>
        <p:nvSpPr>
          <p:cNvPr id="29" name="テキスト ボックス 28"/>
          <p:cNvSpPr txBox="1"/>
          <p:nvPr/>
        </p:nvSpPr>
        <p:spPr>
          <a:xfrm>
            <a:off x="3430832" y="1196752"/>
            <a:ext cx="2314600" cy="523220"/>
          </a:xfrm>
          <a:prstGeom prst="rect">
            <a:avLst/>
          </a:prstGeom>
          <a:noFill/>
        </p:spPr>
        <p:txBody>
          <a:bodyPr wrap="square" rtlCol="0" anchor="ctr">
            <a:spAutoFit/>
          </a:bodyPr>
          <a:lstStyle/>
          <a:p>
            <a:pPr algn="ctr"/>
            <a:r>
              <a:rPr kumimoji="1" lang="en-US" altLang="ja-JP" sz="2800" b="1" dirty="0" smtClean="0">
                <a:latin typeface="Times New Roman" panose="02020603050405020304" pitchFamily="18" charset="0"/>
                <a:cs typeface="Times New Roman" panose="02020603050405020304" pitchFamily="18" charset="0"/>
                <a:hlinkClick r:id="rId3" action="ppaction://hlinksldjump"/>
              </a:rPr>
              <a:t>A</a:t>
            </a:r>
            <a:r>
              <a:rPr kumimoji="1" lang="ja-JP" altLang="en-US" sz="2800" b="1" dirty="0" smtClean="0">
                <a:latin typeface="Times New Roman" panose="02020603050405020304" pitchFamily="18" charset="0"/>
                <a:cs typeface="Times New Roman" panose="02020603050405020304" pitchFamily="18" charset="0"/>
                <a:hlinkClick r:id="rId3" action="ppaction://hlinksldjump"/>
              </a:rPr>
              <a:t>→</a:t>
            </a:r>
            <a:r>
              <a:rPr kumimoji="1" lang="en-US" altLang="ja-JP" sz="2800" b="1" dirty="0" smtClean="0">
                <a:latin typeface="Times New Roman" panose="02020603050405020304" pitchFamily="18" charset="0"/>
                <a:cs typeface="Times New Roman" panose="02020603050405020304" pitchFamily="18" charset="0"/>
                <a:hlinkClick r:id="rId3" action="ppaction://hlinksldjump"/>
              </a:rPr>
              <a:t>B</a:t>
            </a:r>
            <a:r>
              <a:rPr kumimoji="1" lang="ja-JP" altLang="en-US" sz="2800" b="1" dirty="0" smtClean="0">
                <a:latin typeface="Times New Roman" panose="02020603050405020304" pitchFamily="18" charset="0"/>
                <a:cs typeface="Times New Roman" panose="02020603050405020304" pitchFamily="18" charset="0"/>
                <a:hlinkClick r:id="rId3" action="ppaction://hlinksldjump"/>
              </a:rPr>
              <a:t>→</a:t>
            </a:r>
            <a:r>
              <a:rPr kumimoji="1" lang="en-US" altLang="ja-JP" sz="2800" b="1" dirty="0" smtClean="0">
                <a:latin typeface="Times New Roman" panose="02020603050405020304" pitchFamily="18" charset="0"/>
                <a:cs typeface="Times New Roman" panose="02020603050405020304" pitchFamily="18" charset="0"/>
                <a:hlinkClick r:id="rId3" action="ppaction://hlinksldjump"/>
              </a:rPr>
              <a:t>C</a:t>
            </a:r>
            <a:endParaRPr kumimoji="1" lang="ja-JP" altLang="en-US" sz="2800" b="1" dirty="0">
              <a:latin typeface="Times New Roman" panose="02020603050405020304" pitchFamily="18" charset="0"/>
              <a:cs typeface="Times New Roman" panose="02020603050405020304" pitchFamily="18" charset="0"/>
            </a:endParaRPr>
          </a:p>
        </p:txBody>
      </p:sp>
      <p:sp>
        <p:nvSpPr>
          <p:cNvPr id="30" name="テキスト ボックス 29"/>
          <p:cNvSpPr txBox="1"/>
          <p:nvPr/>
        </p:nvSpPr>
        <p:spPr>
          <a:xfrm>
            <a:off x="6381002" y="1196752"/>
            <a:ext cx="2314600" cy="523220"/>
          </a:xfrm>
          <a:prstGeom prst="rect">
            <a:avLst/>
          </a:prstGeom>
          <a:noFill/>
        </p:spPr>
        <p:txBody>
          <a:bodyPr wrap="square" rtlCol="0" anchor="ctr">
            <a:spAutoFit/>
          </a:bodyPr>
          <a:lstStyle/>
          <a:p>
            <a:pPr algn="ctr"/>
            <a:r>
              <a:rPr kumimoji="1" lang="en-US" altLang="ja-JP" sz="2800" b="1" dirty="0" smtClean="0">
                <a:latin typeface="Times New Roman" panose="02020603050405020304" pitchFamily="18" charset="0"/>
                <a:cs typeface="Times New Roman" panose="02020603050405020304" pitchFamily="18" charset="0"/>
                <a:hlinkClick r:id="rId4" action="ppaction://hlinksldjump"/>
              </a:rPr>
              <a:t>B</a:t>
            </a:r>
            <a:r>
              <a:rPr kumimoji="1" lang="ja-JP" altLang="en-US" sz="2800" b="1" dirty="0" smtClean="0">
                <a:latin typeface="Times New Roman" panose="02020603050405020304" pitchFamily="18" charset="0"/>
                <a:cs typeface="Times New Roman" panose="02020603050405020304" pitchFamily="18" charset="0"/>
                <a:hlinkClick r:id="rId4" action="ppaction://hlinksldjump"/>
              </a:rPr>
              <a:t>→</a:t>
            </a:r>
            <a:r>
              <a:rPr kumimoji="1" lang="en-US" altLang="ja-JP" sz="2800" b="1" dirty="0" smtClean="0">
                <a:latin typeface="Times New Roman" panose="02020603050405020304" pitchFamily="18" charset="0"/>
                <a:cs typeface="Times New Roman" panose="02020603050405020304" pitchFamily="18" charset="0"/>
                <a:hlinkClick r:id="rId4" action="ppaction://hlinksldjump"/>
              </a:rPr>
              <a:t>C</a:t>
            </a:r>
            <a:r>
              <a:rPr kumimoji="1" lang="ja-JP" altLang="en-US" sz="2800" b="1" dirty="0" smtClean="0">
                <a:latin typeface="Times New Roman" panose="02020603050405020304" pitchFamily="18" charset="0"/>
                <a:cs typeface="Times New Roman" panose="02020603050405020304" pitchFamily="18" charset="0"/>
                <a:hlinkClick r:id="rId4" action="ppaction://hlinksldjump"/>
              </a:rPr>
              <a:t>→</a:t>
            </a:r>
            <a:r>
              <a:rPr kumimoji="1" lang="en-US" altLang="ja-JP" sz="2800" b="1" dirty="0" smtClean="0">
                <a:latin typeface="Times New Roman" panose="02020603050405020304" pitchFamily="18" charset="0"/>
                <a:cs typeface="Times New Roman" panose="02020603050405020304" pitchFamily="18" charset="0"/>
                <a:hlinkClick r:id="rId4" action="ppaction://hlinksldjump"/>
              </a:rPr>
              <a:t>A</a:t>
            </a:r>
            <a:endParaRPr kumimoji="1" lang="ja-JP" altLang="en-US" sz="2800" b="1" dirty="0">
              <a:latin typeface="Times New Roman" panose="02020603050405020304" pitchFamily="18" charset="0"/>
              <a:cs typeface="Times New Roman" panose="02020603050405020304" pitchFamily="18" charset="0"/>
            </a:endParaRPr>
          </a:p>
        </p:txBody>
      </p:sp>
      <p:sp>
        <p:nvSpPr>
          <p:cNvPr id="34" name="テキスト ボックス 33"/>
          <p:cNvSpPr txBox="1"/>
          <p:nvPr/>
        </p:nvSpPr>
        <p:spPr>
          <a:xfrm>
            <a:off x="431744" y="5099212"/>
            <a:ext cx="2546060" cy="461665"/>
          </a:xfrm>
          <a:prstGeom prst="rect">
            <a:avLst/>
          </a:prstGeom>
          <a:noFill/>
        </p:spPr>
        <p:txBody>
          <a:bodyPr wrap="square" rtlCol="0">
            <a:spAutoFit/>
          </a:bodyPr>
          <a:lstStyle/>
          <a:p>
            <a:pPr algn="ctr"/>
            <a:r>
              <a:rPr kumimoji="1" lang="ja-JP" altLang="en-US" sz="2400" b="1" dirty="0" smtClean="0">
                <a:latin typeface="+mn-ea"/>
                <a:cs typeface="Times New Roman" panose="02020603050405020304" pitchFamily="18" charset="0"/>
                <a:hlinkClick r:id="rId2" action="ppaction://hlinksldjump"/>
              </a:rPr>
              <a:t>債権譲渡抗弁型</a:t>
            </a:r>
            <a:endParaRPr kumimoji="1" lang="ja-JP" altLang="en-US" sz="2400" b="1" dirty="0">
              <a:latin typeface="+mn-ea"/>
              <a:cs typeface="Times New Roman" panose="02020603050405020304" pitchFamily="18" charset="0"/>
            </a:endParaRPr>
          </a:p>
        </p:txBody>
      </p:sp>
      <p:sp>
        <p:nvSpPr>
          <p:cNvPr id="35" name="テキスト ボックス 34"/>
          <p:cNvSpPr txBox="1"/>
          <p:nvPr/>
        </p:nvSpPr>
        <p:spPr>
          <a:xfrm>
            <a:off x="3381914" y="5099212"/>
            <a:ext cx="2546060" cy="461665"/>
          </a:xfrm>
          <a:prstGeom prst="rect">
            <a:avLst/>
          </a:prstGeom>
          <a:noFill/>
        </p:spPr>
        <p:txBody>
          <a:bodyPr wrap="square" rtlCol="0">
            <a:spAutoFit/>
          </a:bodyPr>
          <a:lstStyle/>
          <a:p>
            <a:pPr algn="ctr"/>
            <a:r>
              <a:rPr kumimoji="1" lang="ja-JP" altLang="en-US" sz="2400" b="1" dirty="0" smtClean="0">
                <a:latin typeface="+mj-ea"/>
                <a:ea typeface="+mj-ea"/>
                <a:cs typeface="Times New Roman" panose="02020603050405020304" pitchFamily="18" charset="0"/>
                <a:hlinkClick r:id="rId3" action="ppaction://hlinksldjump"/>
              </a:rPr>
              <a:t>保証人相殺型</a:t>
            </a:r>
            <a:endParaRPr kumimoji="1" lang="ja-JP" altLang="en-US" sz="2400" b="1" dirty="0">
              <a:latin typeface="+mj-ea"/>
              <a:ea typeface="+mj-ea"/>
              <a:cs typeface="Times New Roman" panose="02020603050405020304" pitchFamily="18" charset="0"/>
            </a:endParaRPr>
          </a:p>
        </p:txBody>
      </p:sp>
      <p:sp>
        <p:nvSpPr>
          <p:cNvPr id="36" name="テキスト ボックス 35"/>
          <p:cNvSpPr txBox="1"/>
          <p:nvPr/>
        </p:nvSpPr>
        <p:spPr>
          <a:xfrm>
            <a:off x="6332084" y="5099212"/>
            <a:ext cx="2546060" cy="461665"/>
          </a:xfrm>
          <a:prstGeom prst="rect">
            <a:avLst/>
          </a:prstGeom>
          <a:noFill/>
        </p:spPr>
        <p:txBody>
          <a:bodyPr wrap="square" rtlCol="0">
            <a:spAutoFit/>
          </a:bodyPr>
          <a:lstStyle/>
          <a:p>
            <a:pPr algn="ctr"/>
            <a:r>
              <a:rPr kumimoji="1" lang="ja-JP" altLang="en-US" sz="2400" b="1" dirty="0" smtClean="0">
                <a:latin typeface="+mj-ea"/>
                <a:ea typeface="+mj-ea"/>
                <a:cs typeface="Times New Roman" panose="02020603050405020304" pitchFamily="18" charset="0"/>
                <a:hlinkClick r:id="rId4" action="ppaction://hlinksldjump"/>
              </a:rPr>
              <a:t>錯誤弁済相殺型</a:t>
            </a:r>
            <a:endParaRPr kumimoji="1" lang="ja-JP" altLang="en-US" sz="2400" b="1" dirty="0">
              <a:latin typeface="+mj-ea"/>
              <a:ea typeface="+mj-ea"/>
              <a:cs typeface="Times New Roman" panose="02020603050405020304" pitchFamily="18" charset="0"/>
            </a:endParaRPr>
          </a:p>
        </p:txBody>
      </p:sp>
      <p:sp>
        <p:nvSpPr>
          <p:cNvPr id="37" name="テキスト ボックス 36"/>
          <p:cNvSpPr txBox="1"/>
          <p:nvPr/>
        </p:nvSpPr>
        <p:spPr>
          <a:xfrm>
            <a:off x="431358" y="5508834"/>
            <a:ext cx="2546060" cy="400110"/>
          </a:xfrm>
          <a:prstGeom prst="rect">
            <a:avLst/>
          </a:prstGeom>
          <a:noFill/>
        </p:spPr>
        <p:txBody>
          <a:bodyPr wrap="square" rtlCol="0">
            <a:spAutoFit/>
          </a:bodyPr>
          <a:lstStyle/>
          <a:p>
            <a:pPr algn="ctr"/>
            <a:r>
              <a:rPr kumimoji="1" lang="ja-JP" altLang="en-US" sz="2000" b="1" dirty="0" smtClean="0">
                <a:latin typeface="+mn-ea"/>
                <a:cs typeface="Times New Roman" panose="02020603050405020304" pitchFamily="18" charset="0"/>
              </a:rPr>
              <a:t>民法</a:t>
            </a:r>
            <a:r>
              <a:rPr kumimoji="1" lang="en-US" altLang="ja-JP" sz="2000" b="1" dirty="0" smtClean="0">
                <a:latin typeface="+mn-ea"/>
                <a:cs typeface="Times New Roman" panose="02020603050405020304" pitchFamily="18" charset="0"/>
              </a:rPr>
              <a:t>468</a:t>
            </a:r>
            <a:r>
              <a:rPr kumimoji="1" lang="ja-JP" altLang="en-US" sz="2000" b="1" dirty="0" smtClean="0">
                <a:latin typeface="+mn-ea"/>
                <a:cs typeface="Times New Roman" panose="02020603050405020304" pitchFamily="18" charset="0"/>
              </a:rPr>
              <a:t>条</a:t>
            </a:r>
            <a:r>
              <a:rPr kumimoji="1" lang="en-US" altLang="ja-JP" sz="2000" b="1" dirty="0" smtClean="0">
                <a:latin typeface="+mn-ea"/>
                <a:cs typeface="Times New Roman" panose="02020603050405020304" pitchFamily="18" charset="0"/>
              </a:rPr>
              <a:t>2</a:t>
            </a:r>
            <a:r>
              <a:rPr kumimoji="1" lang="ja-JP" altLang="en-US" sz="2000" b="1" dirty="0" smtClean="0">
                <a:latin typeface="+mn-ea"/>
                <a:cs typeface="Times New Roman" panose="02020603050405020304" pitchFamily="18" charset="0"/>
              </a:rPr>
              <a:t>項</a:t>
            </a:r>
            <a:endParaRPr kumimoji="1" lang="ja-JP" altLang="en-US" sz="2000" b="1" dirty="0">
              <a:latin typeface="+mn-ea"/>
              <a:cs typeface="Times New Roman" panose="02020603050405020304" pitchFamily="18" charset="0"/>
            </a:endParaRPr>
          </a:p>
        </p:txBody>
      </p:sp>
      <p:sp>
        <p:nvSpPr>
          <p:cNvPr id="38" name="テキスト ボックス 37"/>
          <p:cNvSpPr txBox="1"/>
          <p:nvPr/>
        </p:nvSpPr>
        <p:spPr>
          <a:xfrm>
            <a:off x="3381528" y="5508834"/>
            <a:ext cx="2546060" cy="707886"/>
          </a:xfrm>
          <a:prstGeom prst="rect">
            <a:avLst/>
          </a:prstGeom>
          <a:noFill/>
        </p:spPr>
        <p:txBody>
          <a:bodyPr wrap="square" rtlCol="0">
            <a:spAutoFit/>
          </a:bodyPr>
          <a:lstStyle/>
          <a:p>
            <a:pPr algn="ctr"/>
            <a:r>
              <a:rPr kumimoji="1" lang="ja-JP" altLang="en-US" sz="2000" b="1" dirty="0" smtClean="0">
                <a:latin typeface="+mj-ea"/>
                <a:ea typeface="+mj-ea"/>
                <a:cs typeface="Times New Roman" panose="02020603050405020304" pitchFamily="18" charset="0"/>
              </a:rPr>
              <a:t>民法</a:t>
            </a:r>
            <a:r>
              <a:rPr lang="en-US" altLang="ja-JP" sz="2000" b="1" dirty="0">
                <a:latin typeface="+mj-ea"/>
                <a:cs typeface="Times New Roman" panose="02020603050405020304" pitchFamily="18" charset="0"/>
              </a:rPr>
              <a:t>457</a:t>
            </a:r>
            <a:r>
              <a:rPr lang="ja-JP" altLang="en-US" sz="2000" b="1" dirty="0">
                <a:latin typeface="+mj-ea"/>
                <a:cs typeface="Times New Roman" panose="02020603050405020304" pitchFamily="18" charset="0"/>
              </a:rPr>
              <a:t>条</a:t>
            </a:r>
            <a:r>
              <a:rPr lang="en-US" altLang="ja-JP" sz="2000" b="1" dirty="0">
                <a:latin typeface="+mj-ea"/>
                <a:cs typeface="Times New Roman" panose="02020603050405020304" pitchFamily="18" charset="0"/>
              </a:rPr>
              <a:t>2</a:t>
            </a:r>
            <a:r>
              <a:rPr lang="ja-JP" altLang="en-US" sz="2000" b="1" dirty="0" smtClean="0">
                <a:latin typeface="+mj-ea"/>
                <a:cs typeface="Times New Roman" panose="02020603050405020304" pitchFamily="18" charset="0"/>
              </a:rPr>
              <a:t>項</a:t>
            </a:r>
            <a:endParaRPr lang="en-US" altLang="ja-JP" sz="2000" b="1" dirty="0">
              <a:latin typeface="+mj-ea"/>
              <a:cs typeface="Times New Roman" panose="02020603050405020304" pitchFamily="18" charset="0"/>
            </a:endParaRPr>
          </a:p>
          <a:p>
            <a:pPr algn="ctr"/>
            <a:r>
              <a:rPr kumimoji="1" lang="ja-JP" altLang="en-US" sz="2000" b="1" dirty="0" smtClean="0">
                <a:latin typeface="+mj-ea"/>
                <a:ea typeface="+mj-ea"/>
                <a:cs typeface="Times New Roman" panose="02020603050405020304" pitchFamily="18" charset="0"/>
              </a:rPr>
              <a:t>民法</a:t>
            </a:r>
            <a:r>
              <a:rPr kumimoji="1" lang="en-US" altLang="ja-JP" sz="2000" b="1" dirty="0" smtClean="0">
                <a:latin typeface="+mj-ea"/>
                <a:ea typeface="+mj-ea"/>
                <a:cs typeface="Times New Roman" panose="02020603050405020304" pitchFamily="18" charset="0"/>
              </a:rPr>
              <a:t>436</a:t>
            </a:r>
            <a:r>
              <a:rPr kumimoji="1" lang="ja-JP" altLang="en-US" sz="2000" b="1" dirty="0" smtClean="0">
                <a:latin typeface="+mj-ea"/>
                <a:ea typeface="+mj-ea"/>
                <a:cs typeface="Times New Roman" panose="02020603050405020304" pitchFamily="18" charset="0"/>
              </a:rPr>
              <a:t>条</a:t>
            </a:r>
            <a:r>
              <a:rPr kumimoji="1" lang="en-US" altLang="ja-JP" sz="2000" b="1" dirty="0" smtClean="0">
                <a:latin typeface="+mj-ea"/>
                <a:ea typeface="+mj-ea"/>
                <a:cs typeface="Times New Roman" panose="02020603050405020304" pitchFamily="18" charset="0"/>
              </a:rPr>
              <a:t>1</a:t>
            </a:r>
            <a:r>
              <a:rPr kumimoji="1" lang="ja-JP" altLang="en-US" sz="2000" b="1" dirty="0" smtClean="0">
                <a:latin typeface="+mj-ea"/>
                <a:ea typeface="+mj-ea"/>
                <a:cs typeface="Times New Roman" panose="02020603050405020304" pitchFamily="18" charset="0"/>
              </a:rPr>
              <a:t>項</a:t>
            </a:r>
            <a:endParaRPr kumimoji="1" lang="ja-JP" altLang="en-US" sz="2000" b="1" dirty="0">
              <a:latin typeface="+mj-ea"/>
              <a:ea typeface="+mj-ea"/>
              <a:cs typeface="Times New Roman" panose="02020603050405020304" pitchFamily="18" charset="0"/>
            </a:endParaRPr>
          </a:p>
        </p:txBody>
      </p:sp>
      <p:sp>
        <p:nvSpPr>
          <p:cNvPr id="39" name="テキスト ボックス 38"/>
          <p:cNvSpPr txBox="1"/>
          <p:nvPr/>
        </p:nvSpPr>
        <p:spPr>
          <a:xfrm>
            <a:off x="6331698" y="5508834"/>
            <a:ext cx="2546060" cy="400110"/>
          </a:xfrm>
          <a:prstGeom prst="rect">
            <a:avLst/>
          </a:prstGeom>
          <a:noFill/>
        </p:spPr>
        <p:txBody>
          <a:bodyPr wrap="square" rtlCol="0">
            <a:spAutoFit/>
          </a:bodyPr>
          <a:lstStyle/>
          <a:p>
            <a:pPr algn="ctr"/>
            <a:r>
              <a:rPr kumimoji="1" lang="ja-JP" altLang="en-US" sz="2000" b="1" dirty="0" smtClean="0">
                <a:latin typeface="+mj-ea"/>
                <a:ea typeface="+mj-ea"/>
                <a:cs typeface="Times New Roman" panose="02020603050405020304" pitchFamily="18" charset="0"/>
              </a:rPr>
              <a:t>民法</a:t>
            </a:r>
            <a:r>
              <a:rPr kumimoji="1" lang="en-US" altLang="ja-JP" sz="2000" b="1" dirty="0" smtClean="0">
                <a:latin typeface="+mj-ea"/>
                <a:ea typeface="+mj-ea"/>
                <a:cs typeface="Times New Roman" panose="02020603050405020304" pitchFamily="18" charset="0"/>
              </a:rPr>
              <a:t>479</a:t>
            </a:r>
            <a:r>
              <a:rPr kumimoji="1" lang="ja-JP" altLang="en-US" sz="2000" b="1" dirty="0" smtClean="0">
                <a:latin typeface="+mj-ea"/>
                <a:ea typeface="+mj-ea"/>
                <a:cs typeface="Times New Roman" panose="02020603050405020304" pitchFamily="18" charset="0"/>
              </a:rPr>
              <a:t>条</a:t>
            </a:r>
            <a:endParaRPr kumimoji="1" lang="ja-JP" altLang="en-US" sz="2000" b="1" dirty="0">
              <a:latin typeface="+mj-ea"/>
              <a:ea typeface="+mj-ea"/>
              <a:cs typeface="Times New Roman" panose="02020603050405020304" pitchFamily="18" charset="0"/>
            </a:endParaRPr>
          </a:p>
        </p:txBody>
      </p:sp>
    </p:spTree>
    <p:extLst>
      <p:ext uri="{BB962C8B-B14F-4D97-AF65-F5344CB8AC3E}">
        <p14:creationId xmlns:p14="http://schemas.microsoft.com/office/powerpoint/2010/main" val="16879839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ctrTitle"/>
          </p:nvPr>
        </p:nvSpPr>
        <p:spPr/>
        <p:txBody>
          <a:bodyPr/>
          <a:lstStyle/>
          <a:p>
            <a:r>
              <a:rPr kumimoji="1" lang="ja-JP" altLang="en-US" dirty="0" smtClean="0"/>
              <a:t>マルチラテラル・ネッティング</a:t>
            </a:r>
            <a:endParaRPr kumimoji="1" lang="ja-JP" altLang="en-US" dirty="0"/>
          </a:p>
        </p:txBody>
      </p:sp>
      <p:sp>
        <p:nvSpPr>
          <p:cNvPr id="7" name="サブタイトル 6"/>
          <p:cNvSpPr>
            <a:spLocks noGrp="1"/>
          </p:cNvSpPr>
          <p:nvPr>
            <p:ph type="subTitle" idx="1"/>
          </p:nvPr>
        </p:nvSpPr>
        <p:spPr/>
        <p:txBody>
          <a:bodyPr/>
          <a:lstStyle/>
          <a:p>
            <a:r>
              <a:rPr kumimoji="1" lang="ja-JP" altLang="en-US" dirty="0" smtClean="0"/>
              <a:t>多数当事者間相殺</a:t>
            </a:r>
            <a:endParaRPr kumimoji="1" lang="en-US" altLang="ja-JP" dirty="0" smtClean="0"/>
          </a:p>
          <a:p>
            <a:r>
              <a:rPr lang="en-US" altLang="ja-JP" dirty="0" smtClean="0"/>
              <a:t>CCP</a:t>
            </a:r>
            <a:r>
              <a:rPr lang="ja-JP" altLang="en-US" dirty="0" smtClean="0"/>
              <a:t>（</a:t>
            </a:r>
            <a:r>
              <a:rPr lang="en-US" altLang="ja-JP" dirty="0" smtClean="0"/>
              <a:t>Central Counter Party</a:t>
            </a:r>
            <a:r>
              <a:rPr lang="ja-JP" altLang="en-US" dirty="0" smtClean="0"/>
              <a:t>）</a:t>
            </a:r>
            <a:endParaRPr lang="en-US" altLang="ja-JP" dirty="0" smtClean="0"/>
          </a:p>
          <a:p>
            <a:r>
              <a:rPr kumimoji="1" lang="ja-JP" altLang="en-US" dirty="0" smtClean="0"/>
              <a:t>全銀ネッティング</a:t>
            </a:r>
            <a:endParaRPr kumimoji="1" lang="ja-JP" altLang="en-US" dirty="0"/>
          </a:p>
        </p:txBody>
      </p:sp>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38</a:t>
            </a:fld>
            <a:endParaRPr kumimoji="1" lang="ja-JP" altLang="en-US"/>
          </a:p>
        </p:txBody>
      </p:sp>
    </p:spTree>
    <p:extLst>
      <p:ext uri="{BB962C8B-B14F-4D97-AF65-F5344CB8AC3E}">
        <p14:creationId xmlns:p14="http://schemas.microsoft.com/office/powerpoint/2010/main" val="37893532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円/楕円 36"/>
          <p:cNvSpPr/>
          <p:nvPr/>
        </p:nvSpPr>
        <p:spPr>
          <a:xfrm>
            <a:off x="251520" y="3445879"/>
            <a:ext cx="1619915" cy="925879"/>
          </a:xfrm>
          <a:prstGeom prst="ellipse">
            <a:avLst/>
          </a:prstGeom>
          <a:solidFill>
            <a:schemeClr val="bg1"/>
          </a:solid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6" name="円/楕円 35"/>
          <p:cNvSpPr/>
          <p:nvPr/>
        </p:nvSpPr>
        <p:spPr>
          <a:xfrm>
            <a:off x="1878522" y="4429323"/>
            <a:ext cx="1106424" cy="1640251"/>
          </a:xfrm>
          <a:prstGeom prst="ellipse">
            <a:avLst/>
          </a:prstGeom>
          <a:solidFill>
            <a:schemeClr val="bg1"/>
          </a:solid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円/楕円 34"/>
          <p:cNvSpPr/>
          <p:nvPr/>
        </p:nvSpPr>
        <p:spPr>
          <a:xfrm>
            <a:off x="2952085" y="3543199"/>
            <a:ext cx="1619915" cy="925879"/>
          </a:xfrm>
          <a:prstGeom prst="ellipse">
            <a:avLst/>
          </a:prstGeom>
          <a:solidFill>
            <a:schemeClr val="bg1"/>
          </a:solid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4" name="円/楕円 33"/>
          <p:cNvSpPr/>
          <p:nvPr/>
        </p:nvSpPr>
        <p:spPr>
          <a:xfrm>
            <a:off x="1878522" y="1628800"/>
            <a:ext cx="1106424" cy="1640251"/>
          </a:xfrm>
          <a:prstGeom prst="ellipse">
            <a:avLst/>
          </a:prstGeom>
          <a:solidFill>
            <a:schemeClr val="bg1"/>
          </a:solid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タイトル 6"/>
          <p:cNvSpPr>
            <a:spLocks noGrp="1"/>
          </p:cNvSpPr>
          <p:nvPr>
            <p:ph type="title"/>
          </p:nvPr>
        </p:nvSpPr>
        <p:spPr/>
        <p:txBody>
          <a:bodyPr>
            <a:normAutofit fontScale="90000"/>
          </a:bodyPr>
          <a:lstStyle/>
          <a:p>
            <a:r>
              <a:rPr lang="ja-JP" altLang="en-US" dirty="0" smtClean="0"/>
              <a:t>多数当事者間相殺（</a:t>
            </a:r>
            <a:r>
              <a:rPr lang="en-US" altLang="ja-JP" dirty="0" smtClean="0"/>
              <a:t>1/6</a:t>
            </a:r>
            <a:r>
              <a:rPr lang="ja-JP" altLang="en-US" dirty="0" smtClean="0"/>
              <a:t>）</a:t>
            </a:r>
            <a:r>
              <a:rPr lang="en-US" altLang="ja-JP" dirty="0" smtClean="0"/>
              <a:t/>
            </a:r>
            <a:br>
              <a:rPr lang="en-US" altLang="ja-JP" dirty="0" smtClean="0"/>
            </a:br>
            <a:r>
              <a:rPr lang="en-US" altLang="ja-JP" sz="3600" dirty="0" smtClean="0">
                <a:latin typeface="Times New Roman" panose="02020603050405020304" pitchFamily="18" charset="0"/>
                <a:cs typeface="Times New Roman" panose="02020603050405020304" pitchFamily="18" charset="0"/>
              </a:rPr>
              <a:t>CCP</a:t>
            </a:r>
            <a:r>
              <a:rPr lang="ja-JP" altLang="en-US" sz="3600" dirty="0" smtClean="0"/>
              <a:t>を積極的に利用する方法（</a:t>
            </a:r>
            <a:r>
              <a:rPr lang="en-US" altLang="ja-JP" sz="3600" dirty="0" smtClean="0"/>
              <a:t>1/2</a:t>
            </a:r>
            <a:r>
              <a:rPr lang="ja-JP" altLang="en-US" sz="3600" dirty="0" smtClean="0"/>
              <a:t>）</a:t>
            </a:r>
            <a:endParaRPr kumimoji="1" lang="ja-JP" altLang="en-US" sz="3600"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39</a:t>
            </a:fld>
            <a:endParaRPr kumimoji="1" lang="ja-JP" altLang="en-US" dirty="0"/>
          </a:p>
        </p:txBody>
      </p:sp>
      <p:sp>
        <p:nvSpPr>
          <p:cNvPr id="22" name="下矢印 21"/>
          <p:cNvSpPr/>
          <p:nvPr/>
        </p:nvSpPr>
        <p:spPr>
          <a:xfrm>
            <a:off x="893079" y="2449106"/>
            <a:ext cx="533095" cy="249362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1</a:t>
            </a:r>
            <a:endParaRPr kumimoji="1" lang="ja-JP" altLang="en-US" sz="2400" dirty="0">
              <a:latin typeface="Times New Roman" panose="02020603050405020304" pitchFamily="18" charset="0"/>
              <a:cs typeface="Times New Roman" panose="02020603050405020304" pitchFamily="18" charset="0"/>
            </a:endParaRPr>
          </a:p>
        </p:txBody>
      </p:sp>
      <p:sp>
        <p:nvSpPr>
          <p:cNvPr id="23" name="上矢印 22"/>
          <p:cNvSpPr/>
          <p:nvPr/>
        </p:nvSpPr>
        <p:spPr>
          <a:xfrm>
            <a:off x="276596" y="2816116"/>
            <a:ext cx="533095" cy="2552981"/>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9</a:t>
            </a:r>
            <a:endParaRPr kumimoji="1" lang="ja-JP" altLang="en-US" sz="2400" dirty="0">
              <a:latin typeface="Times New Roman" panose="02020603050405020304" pitchFamily="18" charset="0"/>
              <a:cs typeface="Times New Roman" panose="02020603050405020304" pitchFamily="18" charset="0"/>
            </a:endParaRPr>
          </a:p>
        </p:txBody>
      </p:sp>
      <p:sp>
        <p:nvSpPr>
          <p:cNvPr id="24" name="右矢印 23"/>
          <p:cNvSpPr/>
          <p:nvPr/>
        </p:nvSpPr>
        <p:spPr>
          <a:xfrm>
            <a:off x="858773" y="4810828"/>
            <a:ext cx="2604856" cy="533095"/>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25" name="左矢印 24"/>
          <p:cNvSpPr/>
          <p:nvPr/>
        </p:nvSpPr>
        <p:spPr>
          <a:xfrm>
            <a:off x="1108945" y="5422925"/>
            <a:ext cx="2885640" cy="53309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7</a:t>
            </a:r>
            <a:endParaRPr kumimoji="1" lang="ja-JP" altLang="en-US" sz="2400" dirty="0">
              <a:latin typeface="Times New Roman" panose="02020603050405020304" pitchFamily="18" charset="0"/>
              <a:cs typeface="Times New Roman" panose="02020603050405020304" pitchFamily="18" charset="0"/>
            </a:endParaRPr>
          </a:p>
        </p:txBody>
      </p:sp>
      <p:sp>
        <p:nvSpPr>
          <p:cNvPr id="26" name="上矢印 25"/>
          <p:cNvSpPr/>
          <p:nvPr/>
        </p:nvSpPr>
        <p:spPr>
          <a:xfrm>
            <a:off x="3358437" y="2906305"/>
            <a:ext cx="533095" cy="2552981"/>
          </a:xfrm>
          <a:prstGeom prst="up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5</a:t>
            </a:r>
            <a:endParaRPr kumimoji="1" lang="ja-JP" altLang="en-US" sz="2400" dirty="0">
              <a:latin typeface="Times New Roman" panose="02020603050405020304" pitchFamily="18" charset="0"/>
              <a:cs typeface="Times New Roman" panose="02020603050405020304" pitchFamily="18" charset="0"/>
            </a:endParaRPr>
          </a:p>
        </p:txBody>
      </p:sp>
      <p:sp>
        <p:nvSpPr>
          <p:cNvPr id="27" name="下矢印 26"/>
          <p:cNvSpPr/>
          <p:nvPr/>
        </p:nvSpPr>
        <p:spPr>
          <a:xfrm>
            <a:off x="3974369" y="2557151"/>
            <a:ext cx="533095" cy="249362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8</a:t>
            </a:r>
            <a:endParaRPr kumimoji="1" lang="ja-JP" altLang="en-US" sz="2400" dirty="0">
              <a:latin typeface="Times New Roman" panose="02020603050405020304" pitchFamily="18" charset="0"/>
              <a:cs typeface="Times New Roman" panose="02020603050405020304" pitchFamily="18" charset="0"/>
            </a:endParaRPr>
          </a:p>
        </p:txBody>
      </p:sp>
      <p:sp>
        <p:nvSpPr>
          <p:cNvPr id="28" name="左矢印 27"/>
          <p:cNvSpPr/>
          <p:nvPr/>
        </p:nvSpPr>
        <p:spPr>
          <a:xfrm>
            <a:off x="1108945" y="2497185"/>
            <a:ext cx="2885640" cy="533095"/>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29" name="右矢印 28"/>
          <p:cNvSpPr/>
          <p:nvPr/>
        </p:nvSpPr>
        <p:spPr>
          <a:xfrm>
            <a:off x="1014449" y="1885088"/>
            <a:ext cx="2604856" cy="533095"/>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10</a:t>
            </a:r>
            <a:endParaRPr kumimoji="1" lang="ja-JP" altLang="en-US" sz="2400" dirty="0">
              <a:latin typeface="Times New Roman" panose="02020603050405020304" pitchFamily="18" charset="0"/>
              <a:cs typeface="Times New Roman" panose="02020603050405020304" pitchFamily="18" charset="0"/>
            </a:endParaRPr>
          </a:p>
        </p:txBody>
      </p:sp>
      <p:sp>
        <p:nvSpPr>
          <p:cNvPr id="30" name="円/楕円 29"/>
          <p:cNvSpPr/>
          <p:nvPr/>
        </p:nvSpPr>
        <p:spPr>
          <a:xfrm>
            <a:off x="394185" y="1991906"/>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4000" dirty="0" smtClean="0">
                <a:latin typeface="Times New Roman" panose="02020603050405020304" pitchFamily="18" charset="0"/>
                <a:cs typeface="Times New Roman" panose="02020603050405020304" pitchFamily="18" charset="0"/>
              </a:rPr>
              <a:t>A</a:t>
            </a:r>
            <a:endParaRPr kumimoji="1" lang="ja-JP" altLang="en-US" sz="4000" dirty="0">
              <a:latin typeface="Times New Roman" panose="02020603050405020304" pitchFamily="18" charset="0"/>
              <a:cs typeface="Times New Roman" panose="02020603050405020304" pitchFamily="18" charset="0"/>
            </a:endParaRPr>
          </a:p>
        </p:txBody>
      </p:sp>
      <p:sp>
        <p:nvSpPr>
          <p:cNvPr id="31" name="円/楕円 30"/>
          <p:cNvSpPr/>
          <p:nvPr/>
        </p:nvSpPr>
        <p:spPr>
          <a:xfrm>
            <a:off x="3490529" y="1991906"/>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4000" dirty="0" smtClean="0">
                <a:latin typeface="Times New Roman" panose="02020603050405020304" pitchFamily="18" charset="0"/>
                <a:cs typeface="Times New Roman" panose="02020603050405020304" pitchFamily="18" charset="0"/>
              </a:rPr>
              <a:t>B</a:t>
            </a:r>
            <a:endParaRPr kumimoji="1" lang="ja-JP" altLang="en-US" sz="4000" dirty="0">
              <a:latin typeface="Times New Roman" panose="02020603050405020304" pitchFamily="18" charset="0"/>
              <a:cs typeface="Times New Roman" panose="02020603050405020304" pitchFamily="18" charset="0"/>
            </a:endParaRPr>
          </a:p>
        </p:txBody>
      </p:sp>
      <p:sp>
        <p:nvSpPr>
          <p:cNvPr id="32" name="円/楕円 31"/>
          <p:cNvSpPr/>
          <p:nvPr/>
        </p:nvSpPr>
        <p:spPr>
          <a:xfrm>
            <a:off x="3490529" y="4926797"/>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4000" dirty="0" smtClean="0">
                <a:latin typeface="Times New Roman" panose="02020603050405020304" pitchFamily="18" charset="0"/>
                <a:cs typeface="Times New Roman" panose="02020603050405020304" pitchFamily="18" charset="0"/>
              </a:rPr>
              <a:t>C</a:t>
            </a:r>
            <a:endParaRPr kumimoji="1" lang="ja-JP" altLang="en-US" sz="4000" dirty="0">
              <a:latin typeface="Times New Roman" panose="02020603050405020304" pitchFamily="18" charset="0"/>
              <a:cs typeface="Times New Roman" panose="02020603050405020304" pitchFamily="18" charset="0"/>
            </a:endParaRPr>
          </a:p>
        </p:txBody>
      </p:sp>
      <p:sp>
        <p:nvSpPr>
          <p:cNvPr id="33" name="円/楕円 32"/>
          <p:cNvSpPr/>
          <p:nvPr/>
        </p:nvSpPr>
        <p:spPr>
          <a:xfrm>
            <a:off x="394185" y="4926797"/>
            <a:ext cx="91440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4000" dirty="0" smtClean="0">
                <a:latin typeface="Times New Roman" panose="02020603050405020304" pitchFamily="18" charset="0"/>
                <a:cs typeface="Times New Roman" panose="02020603050405020304" pitchFamily="18" charset="0"/>
              </a:rPr>
              <a:t>D</a:t>
            </a:r>
            <a:endParaRPr kumimoji="1" lang="ja-JP" altLang="en-US" sz="4000" dirty="0">
              <a:latin typeface="Times New Roman" panose="02020603050405020304" pitchFamily="18" charset="0"/>
              <a:cs typeface="Times New Roman" panose="02020603050405020304" pitchFamily="18" charset="0"/>
            </a:endParaRPr>
          </a:p>
        </p:txBody>
      </p:sp>
      <p:sp>
        <p:nvSpPr>
          <p:cNvPr id="38" name="上矢印 37"/>
          <p:cNvSpPr/>
          <p:nvPr/>
        </p:nvSpPr>
        <p:spPr>
          <a:xfrm rot="3048686">
            <a:off x="5664934" y="4084724"/>
            <a:ext cx="533096" cy="1190306"/>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8</a:t>
            </a:r>
            <a:endParaRPr kumimoji="1" lang="ja-JP" altLang="en-US" sz="2400" dirty="0">
              <a:latin typeface="Times New Roman" panose="02020603050405020304" pitchFamily="18" charset="0"/>
              <a:cs typeface="Times New Roman" panose="02020603050405020304" pitchFamily="18" charset="0"/>
            </a:endParaRPr>
          </a:p>
        </p:txBody>
      </p:sp>
      <p:sp>
        <p:nvSpPr>
          <p:cNvPr id="39" name="左矢印 38"/>
          <p:cNvSpPr/>
          <p:nvPr/>
        </p:nvSpPr>
        <p:spPr>
          <a:xfrm rot="19208528">
            <a:off x="5581619" y="4488986"/>
            <a:ext cx="1346172" cy="53309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40" name="左矢印 39"/>
          <p:cNvSpPr/>
          <p:nvPr/>
        </p:nvSpPr>
        <p:spPr>
          <a:xfrm rot="2359646">
            <a:off x="6678695" y="4619114"/>
            <a:ext cx="1346172" cy="53309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41" name="右矢印 40"/>
          <p:cNvSpPr/>
          <p:nvPr/>
        </p:nvSpPr>
        <p:spPr>
          <a:xfrm rot="2267703">
            <a:off x="6999742" y="4336349"/>
            <a:ext cx="1322587" cy="533095"/>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42" name="下矢印 41"/>
          <p:cNvSpPr/>
          <p:nvPr/>
        </p:nvSpPr>
        <p:spPr>
          <a:xfrm rot="2980877">
            <a:off x="7615560" y="2477940"/>
            <a:ext cx="533095" cy="1407584"/>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43" name="右矢印 42"/>
          <p:cNvSpPr/>
          <p:nvPr/>
        </p:nvSpPr>
        <p:spPr>
          <a:xfrm rot="19128540">
            <a:off x="6784853" y="2824856"/>
            <a:ext cx="1412414" cy="533095"/>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6</a:t>
            </a:r>
            <a:endParaRPr kumimoji="1" lang="ja-JP" altLang="en-US" sz="2400" dirty="0">
              <a:latin typeface="Times New Roman" panose="02020603050405020304" pitchFamily="18" charset="0"/>
              <a:cs typeface="Times New Roman" panose="02020603050405020304" pitchFamily="18" charset="0"/>
            </a:endParaRPr>
          </a:p>
        </p:txBody>
      </p:sp>
      <p:sp>
        <p:nvSpPr>
          <p:cNvPr id="44" name="右矢印 43"/>
          <p:cNvSpPr/>
          <p:nvPr/>
        </p:nvSpPr>
        <p:spPr>
          <a:xfrm rot="2414727">
            <a:off x="5547279" y="2788146"/>
            <a:ext cx="1215185" cy="533095"/>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6</a:t>
            </a:r>
            <a:endParaRPr kumimoji="1" lang="ja-JP" altLang="en-US" sz="2400" dirty="0">
              <a:latin typeface="Times New Roman" panose="02020603050405020304" pitchFamily="18" charset="0"/>
              <a:cs typeface="Times New Roman" panose="02020603050405020304" pitchFamily="18" charset="0"/>
            </a:endParaRPr>
          </a:p>
        </p:txBody>
      </p:sp>
      <p:sp>
        <p:nvSpPr>
          <p:cNvPr id="45" name="上矢印 44"/>
          <p:cNvSpPr/>
          <p:nvPr/>
        </p:nvSpPr>
        <p:spPr>
          <a:xfrm>
            <a:off x="5047896" y="2903427"/>
            <a:ext cx="533095" cy="2552981"/>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8</a:t>
            </a:r>
            <a:endParaRPr kumimoji="1" lang="ja-JP" altLang="en-US" sz="2400" dirty="0">
              <a:latin typeface="Times New Roman" panose="02020603050405020304" pitchFamily="18" charset="0"/>
              <a:cs typeface="Times New Roman" panose="02020603050405020304" pitchFamily="18" charset="0"/>
            </a:endParaRPr>
          </a:p>
        </p:txBody>
      </p:sp>
      <p:sp>
        <p:nvSpPr>
          <p:cNvPr id="46" name="左矢印 45"/>
          <p:cNvSpPr/>
          <p:nvPr/>
        </p:nvSpPr>
        <p:spPr>
          <a:xfrm>
            <a:off x="5769547" y="5118676"/>
            <a:ext cx="2885640" cy="53309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47" name="下矢印 46"/>
          <p:cNvSpPr/>
          <p:nvPr/>
        </p:nvSpPr>
        <p:spPr>
          <a:xfrm>
            <a:off x="8149039" y="2430299"/>
            <a:ext cx="533095" cy="249362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48" name="右矢印 47"/>
          <p:cNvSpPr/>
          <p:nvPr/>
        </p:nvSpPr>
        <p:spPr>
          <a:xfrm>
            <a:off x="5353531" y="2179680"/>
            <a:ext cx="2604856" cy="533095"/>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6</a:t>
            </a:r>
            <a:endParaRPr kumimoji="1" lang="ja-JP" altLang="en-US" sz="2400" dirty="0">
              <a:latin typeface="Times New Roman" panose="02020603050405020304" pitchFamily="18" charset="0"/>
              <a:cs typeface="Times New Roman" panose="02020603050405020304" pitchFamily="18" charset="0"/>
            </a:endParaRPr>
          </a:p>
        </p:txBody>
      </p:sp>
      <p:sp>
        <p:nvSpPr>
          <p:cNvPr id="49" name="円/楕円 48"/>
          <p:cNvSpPr/>
          <p:nvPr/>
        </p:nvSpPr>
        <p:spPr>
          <a:xfrm>
            <a:off x="4862043" y="1989028"/>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4000" dirty="0" smtClean="0">
                <a:latin typeface="Times New Roman" panose="02020603050405020304" pitchFamily="18" charset="0"/>
                <a:cs typeface="Times New Roman" panose="02020603050405020304" pitchFamily="18" charset="0"/>
              </a:rPr>
              <a:t>A</a:t>
            </a:r>
            <a:endParaRPr kumimoji="1" lang="ja-JP" altLang="en-US" sz="4000" dirty="0">
              <a:latin typeface="Times New Roman" panose="02020603050405020304" pitchFamily="18" charset="0"/>
              <a:cs typeface="Times New Roman" panose="02020603050405020304" pitchFamily="18" charset="0"/>
            </a:endParaRPr>
          </a:p>
        </p:txBody>
      </p:sp>
      <p:sp>
        <p:nvSpPr>
          <p:cNvPr id="50" name="円/楕円 49"/>
          <p:cNvSpPr/>
          <p:nvPr/>
        </p:nvSpPr>
        <p:spPr>
          <a:xfrm>
            <a:off x="7958387" y="1989028"/>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4000" dirty="0" smtClean="0">
                <a:latin typeface="Times New Roman" panose="02020603050405020304" pitchFamily="18" charset="0"/>
                <a:cs typeface="Times New Roman" panose="02020603050405020304" pitchFamily="18" charset="0"/>
              </a:rPr>
              <a:t>B</a:t>
            </a:r>
            <a:endParaRPr kumimoji="1" lang="ja-JP" altLang="en-US" sz="4000" dirty="0">
              <a:latin typeface="Times New Roman" panose="02020603050405020304" pitchFamily="18" charset="0"/>
              <a:cs typeface="Times New Roman" panose="02020603050405020304" pitchFamily="18" charset="0"/>
            </a:endParaRPr>
          </a:p>
        </p:txBody>
      </p:sp>
      <p:sp>
        <p:nvSpPr>
          <p:cNvPr id="51" name="円/楕円 50"/>
          <p:cNvSpPr/>
          <p:nvPr/>
        </p:nvSpPr>
        <p:spPr>
          <a:xfrm>
            <a:off x="7958387" y="4923919"/>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4000" dirty="0" smtClean="0">
                <a:latin typeface="Times New Roman" panose="02020603050405020304" pitchFamily="18" charset="0"/>
                <a:cs typeface="Times New Roman" panose="02020603050405020304" pitchFamily="18" charset="0"/>
              </a:rPr>
              <a:t>C</a:t>
            </a:r>
            <a:endParaRPr kumimoji="1" lang="ja-JP" altLang="en-US" sz="4000" dirty="0">
              <a:latin typeface="Times New Roman" panose="02020603050405020304" pitchFamily="18" charset="0"/>
              <a:cs typeface="Times New Roman" panose="02020603050405020304" pitchFamily="18" charset="0"/>
            </a:endParaRPr>
          </a:p>
        </p:txBody>
      </p:sp>
      <p:sp>
        <p:nvSpPr>
          <p:cNvPr id="52" name="円/楕円 51"/>
          <p:cNvSpPr/>
          <p:nvPr/>
        </p:nvSpPr>
        <p:spPr>
          <a:xfrm>
            <a:off x="4862043" y="4923919"/>
            <a:ext cx="91440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4000" dirty="0" smtClean="0">
                <a:latin typeface="Times New Roman" panose="02020603050405020304" pitchFamily="18" charset="0"/>
                <a:cs typeface="Times New Roman" panose="02020603050405020304" pitchFamily="18" charset="0"/>
              </a:rPr>
              <a:t>D</a:t>
            </a:r>
            <a:endParaRPr kumimoji="1" lang="ja-JP" altLang="en-US" sz="4000" dirty="0">
              <a:latin typeface="Times New Roman" panose="02020603050405020304" pitchFamily="18" charset="0"/>
              <a:cs typeface="Times New Roman" panose="02020603050405020304" pitchFamily="18" charset="0"/>
            </a:endParaRPr>
          </a:p>
        </p:txBody>
      </p:sp>
      <p:sp>
        <p:nvSpPr>
          <p:cNvPr id="53" name="円/楕円 52"/>
          <p:cNvSpPr/>
          <p:nvPr/>
        </p:nvSpPr>
        <p:spPr>
          <a:xfrm>
            <a:off x="6195628" y="3429000"/>
            <a:ext cx="1338773" cy="1005840"/>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CCP</a:t>
            </a:r>
            <a:endParaRPr kumimoji="1" lang="ja-JP" altLang="en-US" sz="2800" dirty="0">
              <a:latin typeface="Times New Roman" panose="02020603050405020304" pitchFamily="18" charset="0"/>
              <a:cs typeface="Times New Roman" panose="02020603050405020304" pitchFamily="18" charset="0"/>
            </a:endParaRPr>
          </a:p>
        </p:txBody>
      </p:sp>
      <p:sp>
        <p:nvSpPr>
          <p:cNvPr id="54" name="上矢印 53"/>
          <p:cNvSpPr/>
          <p:nvPr/>
        </p:nvSpPr>
        <p:spPr>
          <a:xfrm rot="18792269">
            <a:off x="5603138" y="2713786"/>
            <a:ext cx="533096" cy="1190306"/>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8</a:t>
            </a:r>
            <a:endParaRPr kumimoji="1" lang="ja-JP"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3561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up)">
                                      <p:cBhvr>
                                        <p:cTn id="7" dur="500"/>
                                        <p:tgtEl>
                                          <p:spTgt spid="30"/>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up)">
                                      <p:cBhvr>
                                        <p:cTn id="11" dur="500"/>
                                        <p:tgtEl>
                                          <p:spTgt spid="29"/>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wipe(up)">
                                      <p:cBhvr>
                                        <p:cTn id="15" dur="500"/>
                                        <p:tgtEl>
                                          <p:spTgt spid="31"/>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wipe(up)">
                                      <p:cBhvr>
                                        <p:cTn id="19" dur="500"/>
                                        <p:tgtEl>
                                          <p:spTgt spid="28"/>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ipe(up)">
                                      <p:cBhvr>
                                        <p:cTn id="23" dur="500"/>
                                        <p:tgtEl>
                                          <p:spTgt spid="27"/>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wipe(up)">
                                      <p:cBhvr>
                                        <p:cTn id="27" dur="500"/>
                                        <p:tgtEl>
                                          <p:spTgt spid="32"/>
                                        </p:tgtEl>
                                      </p:cBhvr>
                                    </p:animEffect>
                                  </p:childTnLst>
                                </p:cTn>
                              </p:par>
                            </p:childTnLst>
                          </p:cTn>
                        </p:par>
                        <p:par>
                          <p:cTn id="28" fill="hold">
                            <p:stCondLst>
                              <p:cond delay="3000"/>
                            </p:stCondLst>
                            <p:childTnLst>
                              <p:par>
                                <p:cTn id="29" presetID="22" presetClass="entr" presetSubtype="1"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up)">
                                      <p:cBhvr>
                                        <p:cTn id="31" dur="500"/>
                                        <p:tgtEl>
                                          <p:spTgt spid="26"/>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up)">
                                      <p:cBhvr>
                                        <p:cTn id="35" dur="500"/>
                                        <p:tgtEl>
                                          <p:spTgt spid="25"/>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wipe(up)">
                                      <p:cBhvr>
                                        <p:cTn id="39" dur="500"/>
                                        <p:tgtEl>
                                          <p:spTgt spid="33"/>
                                        </p:tgtEl>
                                      </p:cBhvr>
                                    </p:animEffect>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wipe(up)">
                                      <p:cBhvr>
                                        <p:cTn id="43" dur="500"/>
                                        <p:tgtEl>
                                          <p:spTgt spid="24"/>
                                        </p:tgtEl>
                                      </p:cBhvr>
                                    </p:animEffect>
                                  </p:childTnLst>
                                </p:cTn>
                              </p:par>
                            </p:childTnLst>
                          </p:cTn>
                        </p:par>
                        <p:par>
                          <p:cTn id="44" fill="hold">
                            <p:stCondLst>
                              <p:cond delay="5000"/>
                            </p:stCondLst>
                            <p:childTnLst>
                              <p:par>
                                <p:cTn id="45" presetID="22" presetClass="entr" presetSubtype="1"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up)">
                                      <p:cBhvr>
                                        <p:cTn id="47" dur="500"/>
                                        <p:tgtEl>
                                          <p:spTgt spid="23"/>
                                        </p:tgtEl>
                                      </p:cBhvr>
                                    </p:animEffect>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wipe(up)">
                                      <p:cBhvr>
                                        <p:cTn id="51" dur="500"/>
                                        <p:tgtEl>
                                          <p:spTgt spid="2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grpId="0" nodeType="clickEffect">
                                  <p:stCondLst>
                                    <p:cond delay="0"/>
                                  </p:stCondLst>
                                  <p:childTnLst>
                                    <p:set>
                                      <p:cBhvr>
                                        <p:cTn id="55" dur="1" fill="hold">
                                          <p:stCondLst>
                                            <p:cond delay="0"/>
                                          </p:stCondLst>
                                        </p:cTn>
                                        <p:tgtEl>
                                          <p:spTgt spid="34"/>
                                        </p:tgtEl>
                                        <p:attrNameLst>
                                          <p:attrName>style.visibility</p:attrName>
                                        </p:attrNameLst>
                                      </p:cBhvr>
                                      <p:to>
                                        <p:strVal val="visible"/>
                                      </p:to>
                                    </p:set>
                                    <p:animEffect transition="in" filter="wipe(up)">
                                      <p:cBhvr>
                                        <p:cTn id="56" dur="500"/>
                                        <p:tgtEl>
                                          <p:spTgt spid="34"/>
                                        </p:tgtEl>
                                      </p:cBhvr>
                                    </p:animEffect>
                                  </p:childTnLst>
                                </p:cTn>
                              </p:par>
                            </p:childTnLst>
                          </p:cTn>
                        </p:par>
                        <p:par>
                          <p:cTn id="57" fill="hold">
                            <p:stCondLst>
                              <p:cond delay="500"/>
                            </p:stCondLst>
                            <p:childTnLst>
                              <p:par>
                                <p:cTn id="58" presetID="22" presetClass="entr" presetSubtype="1" fill="hold" grpId="0" nodeType="after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wipe(up)">
                                      <p:cBhvr>
                                        <p:cTn id="60" dur="500"/>
                                        <p:tgtEl>
                                          <p:spTgt spid="35"/>
                                        </p:tgtEl>
                                      </p:cBhvr>
                                    </p:animEffect>
                                  </p:childTnLst>
                                </p:cTn>
                              </p:par>
                            </p:childTnLst>
                          </p:cTn>
                        </p:par>
                        <p:par>
                          <p:cTn id="61" fill="hold">
                            <p:stCondLst>
                              <p:cond delay="1000"/>
                            </p:stCondLst>
                            <p:childTnLst>
                              <p:par>
                                <p:cTn id="62" presetID="22" presetClass="entr" presetSubtype="1" fill="hold" grpId="0" nodeType="after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wipe(up)">
                                      <p:cBhvr>
                                        <p:cTn id="64" dur="500"/>
                                        <p:tgtEl>
                                          <p:spTgt spid="36"/>
                                        </p:tgtEl>
                                      </p:cBhvr>
                                    </p:animEffect>
                                  </p:childTnLst>
                                </p:cTn>
                              </p:par>
                            </p:childTnLst>
                          </p:cTn>
                        </p:par>
                        <p:par>
                          <p:cTn id="65" fill="hold">
                            <p:stCondLst>
                              <p:cond delay="1500"/>
                            </p:stCondLst>
                            <p:childTnLst>
                              <p:par>
                                <p:cTn id="66" presetID="22" presetClass="entr" presetSubtype="1" fill="hold" grpId="0" nodeType="afterEffect">
                                  <p:stCondLst>
                                    <p:cond delay="0"/>
                                  </p:stCondLst>
                                  <p:childTnLst>
                                    <p:set>
                                      <p:cBhvr>
                                        <p:cTn id="67" dur="1" fill="hold">
                                          <p:stCondLst>
                                            <p:cond delay="0"/>
                                          </p:stCondLst>
                                        </p:cTn>
                                        <p:tgtEl>
                                          <p:spTgt spid="37"/>
                                        </p:tgtEl>
                                        <p:attrNameLst>
                                          <p:attrName>style.visibility</p:attrName>
                                        </p:attrNameLst>
                                      </p:cBhvr>
                                      <p:to>
                                        <p:strVal val="visible"/>
                                      </p:to>
                                    </p:set>
                                    <p:animEffect transition="in" filter="wipe(up)">
                                      <p:cBhvr>
                                        <p:cTn id="68" dur="500"/>
                                        <p:tgtEl>
                                          <p:spTgt spid="37"/>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49"/>
                                        </p:tgtEl>
                                        <p:attrNameLst>
                                          <p:attrName>style.visibility</p:attrName>
                                        </p:attrNameLst>
                                      </p:cBhvr>
                                      <p:to>
                                        <p:strVal val="visible"/>
                                      </p:to>
                                    </p:set>
                                    <p:animEffect transition="in" filter="fade">
                                      <p:cBhvr>
                                        <p:cTn id="73" dur="500"/>
                                        <p:tgtEl>
                                          <p:spTgt spid="49"/>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fade">
                                      <p:cBhvr>
                                        <p:cTn id="76" dur="500"/>
                                        <p:tgtEl>
                                          <p:spTgt spid="48"/>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50"/>
                                        </p:tgtEl>
                                        <p:attrNameLst>
                                          <p:attrName>style.visibility</p:attrName>
                                        </p:attrNameLst>
                                      </p:cBhvr>
                                      <p:to>
                                        <p:strVal val="visible"/>
                                      </p:to>
                                    </p:set>
                                    <p:animEffect transition="in" filter="fade">
                                      <p:cBhvr>
                                        <p:cTn id="79" dur="500"/>
                                        <p:tgtEl>
                                          <p:spTgt spid="50"/>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fade">
                                      <p:cBhvr>
                                        <p:cTn id="82" dur="500"/>
                                        <p:tgtEl>
                                          <p:spTgt spid="47"/>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51"/>
                                        </p:tgtEl>
                                        <p:attrNameLst>
                                          <p:attrName>style.visibility</p:attrName>
                                        </p:attrNameLst>
                                      </p:cBhvr>
                                      <p:to>
                                        <p:strVal val="visible"/>
                                      </p:to>
                                    </p:set>
                                    <p:animEffect transition="in" filter="fade">
                                      <p:cBhvr>
                                        <p:cTn id="85" dur="500"/>
                                        <p:tgtEl>
                                          <p:spTgt spid="51"/>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46"/>
                                        </p:tgtEl>
                                        <p:attrNameLst>
                                          <p:attrName>style.visibility</p:attrName>
                                        </p:attrNameLst>
                                      </p:cBhvr>
                                      <p:to>
                                        <p:strVal val="visible"/>
                                      </p:to>
                                    </p:set>
                                    <p:animEffect transition="in" filter="fade">
                                      <p:cBhvr>
                                        <p:cTn id="88" dur="500"/>
                                        <p:tgtEl>
                                          <p:spTgt spid="46"/>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52"/>
                                        </p:tgtEl>
                                        <p:attrNameLst>
                                          <p:attrName>style.visibility</p:attrName>
                                        </p:attrNameLst>
                                      </p:cBhvr>
                                      <p:to>
                                        <p:strVal val="visible"/>
                                      </p:to>
                                    </p:set>
                                    <p:animEffect transition="in" filter="fade">
                                      <p:cBhvr>
                                        <p:cTn id="91" dur="500"/>
                                        <p:tgtEl>
                                          <p:spTgt spid="52"/>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45"/>
                                        </p:tgtEl>
                                        <p:attrNameLst>
                                          <p:attrName>style.visibility</p:attrName>
                                        </p:attrNameLst>
                                      </p:cBhvr>
                                      <p:to>
                                        <p:strVal val="visible"/>
                                      </p:to>
                                    </p:set>
                                    <p:animEffect transition="in" filter="fade">
                                      <p:cBhvr>
                                        <p:cTn id="94" dur="500"/>
                                        <p:tgtEl>
                                          <p:spTgt spid="45"/>
                                        </p:tgtEl>
                                      </p:cBhvr>
                                    </p:animEffect>
                                  </p:childTnLst>
                                </p:cTn>
                              </p:par>
                            </p:childTnLst>
                          </p:cTn>
                        </p:par>
                      </p:childTnLst>
                    </p:cTn>
                  </p:par>
                  <p:par>
                    <p:cTn id="95" fill="hold">
                      <p:stCondLst>
                        <p:cond delay="indefinite"/>
                      </p:stCondLst>
                      <p:childTnLst>
                        <p:par>
                          <p:cTn id="96" fill="hold">
                            <p:stCondLst>
                              <p:cond delay="0"/>
                            </p:stCondLst>
                            <p:childTnLst>
                              <p:par>
                                <p:cTn id="97" presetID="6" presetClass="entr" presetSubtype="32" fill="hold" grpId="0" nodeType="clickEffect">
                                  <p:stCondLst>
                                    <p:cond delay="0"/>
                                  </p:stCondLst>
                                  <p:childTnLst>
                                    <p:set>
                                      <p:cBhvr>
                                        <p:cTn id="98" dur="1" fill="hold">
                                          <p:stCondLst>
                                            <p:cond delay="0"/>
                                          </p:stCondLst>
                                        </p:cTn>
                                        <p:tgtEl>
                                          <p:spTgt spid="53"/>
                                        </p:tgtEl>
                                        <p:attrNameLst>
                                          <p:attrName>style.visibility</p:attrName>
                                        </p:attrNameLst>
                                      </p:cBhvr>
                                      <p:to>
                                        <p:strVal val="visible"/>
                                      </p:to>
                                    </p:set>
                                    <p:animEffect transition="in" filter="circle(out)">
                                      <p:cBhvr>
                                        <p:cTn id="99" dur="1250"/>
                                        <p:tgtEl>
                                          <p:spTgt spid="53"/>
                                        </p:tgtEl>
                                      </p:cBhvr>
                                    </p:animEffect>
                                  </p:childTnLst>
                                </p:cTn>
                              </p:par>
                            </p:childTnLst>
                          </p:cTn>
                        </p:par>
                        <p:par>
                          <p:cTn id="100" fill="hold">
                            <p:stCondLst>
                              <p:cond delay="1250"/>
                            </p:stCondLst>
                            <p:childTnLst>
                              <p:par>
                                <p:cTn id="101" presetID="22" presetClass="entr" presetSubtype="8" fill="hold" grpId="0" nodeType="after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left)">
                                      <p:cBhvr>
                                        <p:cTn id="103" dur="500"/>
                                        <p:tgtEl>
                                          <p:spTgt spid="44"/>
                                        </p:tgtEl>
                                      </p:cBhvr>
                                    </p:animEffect>
                                  </p:childTnLst>
                                </p:cTn>
                              </p:par>
                            </p:childTnLst>
                          </p:cTn>
                        </p:par>
                        <p:par>
                          <p:cTn id="104" fill="hold">
                            <p:stCondLst>
                              <p:cond delay="1750"/>
                            </p:stCondLst>
                            <p:childTnLst>
                              <p:par>
                                <p:cTn id="105" presetID="22" presetClass="entr" presetSubtype="8" fill="hold" grpId="0" nodeType="afterEffect">
                                  <p:stCondLst>
                                    <p:cond delay="0"/>
                                  </p:stCondLst>
                                  <p:childTnLst>
                                    <p:set>
                                      <p:cBhvr>
                                        <p:cTn id="106" dur="1" fill="hold">
                                          <p:stCondLst>
                                            <p:cond delay="0"/>
                                          </p:stCondLst>
                                        </p:cTn>
                                        <p:tgtEl>
                                          <p:spTgt spid="43"/>
                                        </p:tgtEl>
                                        <p:attrNameLst>
                                          <p:attrName>style.visibility</p:attrName>
                                        </p:attrNameLst>
                                      </p:cBhvr>
                                      <p:to>
                                        <p:strVal val="visible"/>
                                      </p:to>
                                    </p:set>
                                    <p:animEffect transition="in" filter="wipe(left)">
                                      <p:cBhvr>
                                        <p:cTn id="107" dur="500"/>
                                        <p:tgtEl>
                                          <p:spTgt spid="43"/>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1" fill="hold" grpId="0" nodeType="clickEffect">
                                  <p:stCondLst>
                                    <p:cond delay="0"/>
                                  </p:stCondLst>
                                  <p:childTnLst>
                                    <p:set>
                                      <p:cBhvr>
                                        <p:cTn id="111" dur="1" fill="hold">
                                          <p:stCondLst>
                                            <p:cond delay="0"/>
                                          </p:stCondLst>
                                        </p:cTn>
                                        <p:tgtEl>
                                          <p:spTgt spid="42"/>
                                        </p:tgtEl>
                                        <p:attrNameLst>
                                          <p:attrName>style.visibility</p:attrName>
                                        </p:attrNameLst>
                                      </p:cBhvr>
                                      <p:to>
                                        <p:strVal val="visible"/>
                                      </p:to>
                                    </p:set>
                                    <p:animEffect transition="in" filter="wipe(up)">
                                      <p:cBhvr>
                                        <p:cTn id="112" dur="500"/>
                                        <p:tgtEl>
                                          <p:spTgt spid="42"/>
                                        </p:tgtEl>
                                      </p:cBhvr>
                                    </p:animEffect>
                                  </p:childTnLst>
                                </p:cTn>
                              </p:par>
                            </p:childTnLst>
                          </p:cTn>
                        </p:par>
                        <p:par>
                          <p:cTn id="113" fill="hold">
                            <p:stCondLst>
                              <p:cond delay="500"/>
                            </p:stCondLst>
                            <p:childTnLst>
                              <p:par>
                                <p:cTn id="114" presetID="22" presetClass="entr" presetSubtype="1" fill="hold" grpId="0" nodeType="afterEffect">
                                  <p:stCondLst>
                                    <p:cond delay="0"/>
                                  </p:stCondLst>
                                  <p:childTnLst>
                                    <p:set>
                                      <p:cBhvr>
                                        <p:cTn id="115" dur="1" fill="hold">
                                          <p:stCondLst>
                                            <p:cond delay="0"/>
                                          </p:stCondLst>
                                        </p:cTn>
                                        <p:tgtEl>
                                          <p:spTgt spid="41"/>
                                        </p:tgtEl>
                                        <p:attrNameLst>
                                          <p:attrName>style.visibility</p:attrName>
                                        </p:attrNameLst>
                                      </p:cBhvr>
                                      <p:to>
                                        <p:strVal val="visible"/>
                                      </p:to>
                                    </p:set>
                                    <p:animEffect transition="in" filter="wipe(up)">
                                      <p:cBhvr>
                                        <p:cTn id="116" dur="500"/>
                                        <p:tgtEl>
                                          <p:spTgt spid="41"/>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2" fill="hold" grpId="0" nodeType="clickEffect">
                                  <p:stCondLst>
                                    <p:cond delay="0"/>
                                  </p:stCondLst>
                                  <p:childTnLst>
                                    <p:set>
                                      <p:cBhvr>
                                        <p:cTn id="120" dur="1" fill="hold">
                                          <p:stCondLst>
                                            <p:cond delay="0"/>
                                          </p:stCondLst>
                                        </p:cTn>
                                        <p:tgtEl>
                                          <p:spTgt spid="40"/>
                                        </p:tgtEl>
                                        <p:attrNameLst>
                                          <p:attrName>style.visibility</p:attrName>
                                        </p:attrNameLst>
                                      </p:cBhvr>
                                      <p:to>
                                        <p:strVal val="visible"/>
                                      </p:to>
                                    </p:set>
                                    <p:animEffect transition="in" filter="wipe(right)">
                                      <p:cBhvr>
                                        <p:cTn id="121" dur="500"/>
                                        <p:tgtEl>
                                          <p:spTgt spid="40"/>
                                        </p:tgtEl>
                                      </p:cBhvr>
                                    </p:animEffect>
                                  </p:childTnLst>
                                </p:cTn>
                              </p:par>
                            </p:childTnLst>
                          </p:cTn>
                        </p:par>
                        <p:par>
                          <p:cTn id="122" fill="hold">
                            <p:stCondLst>
                              <p:cond delay="500"/>
                            </p:stCondLst>
                            <p:childTnLst>
                              <p:par>
                                <p:cTn id="123" presetID="22" presetClass="entr" presetSubtype="2" fill="hold" grpId="0" nodeType="afterEffect">
                                  <p:stCondLst>
                                    <p:cond delay="0"/>
                                  </p:stCondLst>
                                  <p:childTnLst>
                                    <p:set>
                                      <p:cBhvr>
                                        <p:cTn id="124" dur="1" fill="hold">
                                          <p:stCondLst>
                                            <p:cond delay="0"/>
                                          </p:stCondLst>
                                        </p:cTn>
                                        <p:tgtEl>
                                          <p:spTgt spid="39"/>
                                        </p:tgtEl>
                                        <p:attrNameLst>
                                          <p:attrName>style.visibility</p:attrName>
                                        </p:attrNameLst>
                                      </p:cBhvr>
                                      <p:to>
                                        <p:strVal val="visible"/>
                                      </p:to>
                                    </p:set>
                                    <p:animEffect transition="in" filter="wipe(right)">
                                      <p:cBhvr>
                                        <p:cTn id="125" dur="500"/>
                                        <p:tgtEl>
                                          <p:spTgt spid="39"/>
                                        </p:tgtEl>
                                      </p:cBhvr>
                                    </p:animEffect>
                                  </p:childTnLst>
                                </p:cTn>
                              </p:par>
                            </p:childTnLst>
                          </p:cTn>
                        </p:par>
                      </p:childTnLst>
                    </p:cTn>
                  </p:par>
                  <p:par>
                    <p:cTn id="126" fill="hold">
                      <p:stCondLst>
                        <p:cond delay="indefinite"/>
                      </p:stCondLst>
                      <p:childTnLst>
                        <p:par>
                          <p:cTn id="127" fill="hold">
                            <p:stCondLst>
                              <p:cond delay="0"/>
                            </p:stCondLst>
                            <p:childTnLst>
                              <p:par>
                                <p:cTn id="128" presetID="22" presetClass="entr" presetSubtype="4" fill="hold" grpId="0" nodeType="clickEffect">
                                  <p:stCondLst>
                                    <p:cond delay="0"/>
                                  </p:stCondLst>
                                  <p:childTnLst>
                                    <p:set>
                                      <p:cBhvr>
                                        <p:cTn id="129" dur="1" fill="hold">
                                          <p:stCondLst>
                                            <p:cond delay="0"/>
                                          </p:stCondLst>
                                        </p:cTn>
                                        <p:tgtEl>
                                          <p:spTgt spid="38"/>
                                        </p:tgtEl>
                                        <p:attrNameLst>
                                          <p:attrName>style.visibility</p:attrName>
                                        </p:attrNameLst>
                                      </p:cBhvr>
                                      <p:to>
                                        <p:strVal val="visible"/>
                                      </p:to>
                                    </p:set>
                                    <p:animEffect transition="in" filter="wipe(down)">
                                      <p:cBhvr>
                                        <p:cTn id="130" dur="500"/>
                                        <p:tgtEl>
                                          <p:spTgt spid="38"/>
                                        </p:tgtEl>
                                      </p:cBhvr>
                                    </p:animEffect>
                                  </p:childTnLst>
                                </p:cTn>
                              </p:par>
                            </p:childTnLst>
                          </p:cTn>
                        </p:par>
                        <p:par>
                          <p:cTn id="131" fill="hold">
                            <p:stCondLst>
                              <p:cond delay="500"/>
                            </p:stCondLst>
                            <p:childTnLst>
                              <p:par>
                                <p:cTn id="132" presetID="22" presetClass="entr" presetSubtype="4" fill="hold" grpId="0" nodeType="afterEffect">
                                  <p:stCondLst>
                                    <p:cond delay="0"/>
                                  </p:stCondLst>
                                  <p:childTnLst>
                                    <p:set>
                                      <p:cBhvr>
                                        <p:cTn id="133" dur="1" fill="hold">
                                          <p:stCondLst>
                                            <p:cond delay="0"/>
                                          </p:stCondLst>
                                        </p:cTn>
                                        <p:tgtEl>
                                          <p:spTgt spid="54"/>
                                        </p:tgtEl>
                                        <p:attrNameLst>
                                          <p:attrName>style.visibility</p:attrName>
                                        </p:attrNameLst>
                                      </p:cBhvr>
                                      <p:to>
                                        <p:strVal val="visible"/>
                                      </p:to>
                                    </p:set>
                                    <p:animEffect transition="in" filter="wipe(down)">
                                      <p:cBhvr>
                                        <p:cTn id="134"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6" grpId="0" animBg="1"/>
      <p:bldP spid="35" grpId="0" animBg="1"/>
      <p:bldP spid="34"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相殺に関する基本用語</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二つの債権</a:t>
            </a:r>
            <a:endParaRPr kumimoji="1" lang="en-US" altLang="ja-JP" dirty="0" smtClean="0"/>
          </a:p>
          <a:p>
            <a:pPr lvl="1"/>
            <a:r>
              <a:rPr lang="ja-JP" altLang="en-US" dirty="0"/>
              <a:t>相殺をする側の債権</a:t>
            </a:r>
            <a:r>
              <a:rPr lang="ja-JP" altLang="en-US" dirty="0" smtClean="0"/>
              <a:t>を「自働」債権</a:t>
            </a:r>
            <a:r>
              <a:rPr lang="ja-JP" altLang="en-US" dirty="0"/>
              <a:t>，される側の</a:t>
            </a:r>
            <a:r>
              <a:rPr lang="ja-JP" altLang="en-US" dirty="0" smtClean="0"/>
              <a:t>債権を「受働」債権</a:t>
            </a:r>
            <a:r>
              <a:rPr lang="ja-JP" altLang="en-US" dirty="0"/>
              <a:t>（反対債権）</a:t>
            </a:r>
            <a:r>
              <a:rPr lang="ja-JP" altLang="en-US" dirty="0" smtClean="0"/>
              <a:t>という。</a:t>
            </a:r>
            <a:endParaRPr lang="en-US" altLang="ja-JP" dirty="0" smtClean="0"/>
          </a:p>
          <a:p>
            <a:pPr lvl="1"/>
            <a:r>
              <a:rPr lang="ja-JP" altLang="en-US" dirty="0"/>
              <a:t>自働債権</a:t>
            </a:r>
            <a:r>
              <a:rPr lang="ja-JP" altLang="en-US" dirty="0" smtClean="0"/>
              <a:t>と</a:t>
            </a:r>
            <a:r>
              <a:rPr lang="ja-JP" altLang="en-US" dirty="0"/>
              <a:t>受働債権</a:t>
            </a:r>
            <a:r>
              <a:rPr lang="ja-JP" altLang="en-US" dirty="0" smtClean="0"/>
              <a:t>は，発音が紛らわしいので，「受働」債権の方を「反対」債権と言うことがある。</a:t>
            </a:r>
            <a:endParaRPr lang="en-US" altLang="ja-JP" dirty="0" smtClean="0"/>
          </a:p>
          <a:p>
            <a:r>
              <a:rPr kumimoji="1" lang="ja-JP" altLang="en-US" dirty="0" smtClean="0"/>
              <a:t>当事者</a:t>
            </a:r>
            <a:endParaRPr kumimoji="1" lang="en-US" altLang="ja-JP" dirty="0" smtClean="0"/>
          </a:p>
          <a:p>
            <a:pPr lvl="1"/>
            <a:r>
              <a:rPr lang="ja-JP" altLang="en-US" dirty="0"/>
              <a:t>相殺</a:t>
            </a:r>
            <a:r>
              <a:rPr lang="ja-JP" altLang="en-US" dirty="0" smtClean="0"/>
              <a:t>をする側を「相殺権者」という。</a:t>
            </a:r>
            <a:endParaRPr lang="en-US" altLang="ja-JP" dirty="0" smtClean="0"/>
          </a:p>
          <a:p>
            <a:r>
              <a:rPr kumimoji="1" lang="ja-JP" altLang="en-US" dirty="0"/>
              <a:t>相殺</a:t>
            </a:r>
            <a:r>
              <a:rPr kumimoji="1" lang="ja-JP" altLang="en-US" dirty="0" smtClean="0"/>
              <a:t>の効果</a:t>
            </a:r>
            <a:endParaRPr kumimoji="1" lang="en-US" altLang="ja-JP" dirty="0" smtClean="0"/>
          </a:p>
          <a:p>
            <a:pPr lvl="1"/>
            <a:r>
              <a:rPr lang="ja-JP" altLang="en-US" dirty="0" smtClean="0"/>
              <a:t>対「</a:t>
            </a:r>
            <a:r>
              <a:rPr lang="ja-JP" altLang="en-US" b="1" dirty="0" smtClean="0">
                <a:solidFill>
                  <a:schemeClr val="tx2"/>
                </a:solidFill>
              </a:rPr>
              <a:t>当</a:t>
            </a:r>
            <a:r>
              <a:rPr lang="ja-JP" altLang="en-US" dirty="0" smtClean="0"/>
              <a:t>」額で消滅する。対「</a:t>
            </a:r>
            <a:r>
              <a:rPr lang="ja-JP" altLang="en-US" b="1" dirty="0" smtClean="0">
                <a:solidFill>
                  <a:srgbClr val="FF0000"/>
                </a:solidFill>
              </a:rPr>
              <a:t>等</a:t>
            </a:r>
            <a:r>
              <a:rPr lang="ja-JP" altLang="en-US" dirty="0" smtClean="0"/>
              <a:t>」額ではないので，注意を要する。</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4</a:t>
            </a:fld>
            <a:endParaRPr kumimoji="1" lang="ja-JP" altLang="en-US" dirty="0"/>
          </a:p>
        </p:txBody>
      </p:sp>
    </p:spTree>
    <p:extLst>
      <p:ext uri="{BB962C8B-B14F-4D97-AF65-F5344CB8AC3E}">
        <p14:creationId xmlns:p14="http://schemas.microsoft.com/office/powerpoint/2010/main" val="3634320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up)">
                                      <p:cBhvr>
                                        <p:cTn id="12" dur="1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up)">
                                      <p:cBhvr>
                                        <p:cTn id="2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円/楕円 41"/>
          <p:cNvSpPr/>
          <p:nvPr/>
        </p:nvSpPr>
        <p:spPr>
          <a:xfrm rot="2187221">
            <a:off x="2687224" y="4247752"/>
            <a:ext cx="567771" cy="1005840"/>
          </a:xfrm>
          <a:prstGeom prst="ellipse">
            <a:avLst/>
          </a:prstGeom>
          <a:no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円/楕円 42"/>
          <p:cNvSpPr/>
          <p:nvPr/>
        </p:nvSpPr>
        <p:spPr>
          <a:xfrm rot="18967684">
            <a:off x="1259382" y="4209851"/>
            <a:ext cx="567771" cy="1005840"/>
          </a:xfrm>
          <a:prstGeom prst="ellipse">
            <a:avLst/>
          </a:prstGeom>
          <a:no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rot="19159956">
            <a:off x="2885960" y="2685195"/>
            <a:ext cx="567771" cy="1005840"/>
          </a:xfrm>
          <a:prstGeom prst="ellipse">
            <a:avLst/>
          </a:prstGeom>
          <a:no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円/楕円 39"/>
          <p:cNvSpPr/>
          <p:nvPr/>
        </p:nvSpPr>
        <p:spPr>
          <a:xfrm rot="2187221">
            <a:off x="1196627" y="2711510"/>
            <a:ext cx="567771" cy="1005840"/>
          </a:xfrm>
          <a:prstGeom prst="ellipse">
            <a:avLst/>
          </a:prstGeom>
          <a:no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上矢印 21"/>
          <p:cNvSpPr/>
          <p:nvPr/>
        </p:nvSpPr>
        <p:spPr>
          <a:xfrm rot="18792269">
            <a:off x="1068220" y="2693291"/>
            <a:ext cx="533096" cy="1190306"/>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8</a:t>
            </a:r>
            <a:endParaRPr kumimoji="1" lang="ja-JP" altLang="en-US" sz="2400" dirty="0">
              <a:latin typeface="Times New Roman" panose="02020603050405020304" pitchFamily="18" charset="0"/>
              <a:cs typeface="Times New Roman" panose="02020603050405020304" pitchFamily="18" charset="0"/>
            </a:endParaRPr>
          </a:p>
        </p:txBody>
      </p:sp>
      <p:sp>
        <p:nvSpPr>
          <p:cNvPr id="39" name="上矢印 38"/>
          <p:cNvSpPr/>
          <p:nvPr/>
        </p:nvSpPr>
        <p:spPr>
          <a:xfrm rot="18792269">
            <a:off x="5779276" y="2575192"/>
            <a:ext cx="586406" cy="1190306"/>
          </a:xfrm>
          <a:prstGeom prst="up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2</a:t>
            </a:r>
            <a:endParaRPr kumimoji="1" lang="ja-JP" altLang="en-US" sz="2400" dirty="0">
              <a:latin typeface="Times New Roman" panose="02020603050405020304" pitchFamily="18" charset="0"/>
              <a:cs typeface="Times New Roman" panose="02020603050405020304" pitchFamily="18" charset="0"/>
            </a:endParaRPr>
          </a:p>
        </p:txBody>
      </p:sp>
      <p:sp>
        <p:nvSpPr>
          <p:cNvPr id="2" name="タイトル 1"/>
          <p:cNvSpPr>
            <a:spLocks noGrp="1"/>
          </p:cNvSpPr>
          <p:nvPr>
            <p:ph type="title"/>
          </p:nvPr>
        </p:nvSpPr>
        <p:spPr/>
        <p:txBody>
          <a:bodyPr>
            <a:normAutofit fontScale="90000"/>
          </a:bodyPr>
          <a:lstStyle/>
          <a:p>
            <a:r>
              <a:rPr lang="ja-JP" altLang="en-US" dirty="0"/>
              <a:t>多数当事者間相殺</a:t>
            </a:r>
            <a:r>
              <a:rPr lang="ja-JP" altLang="en-US" dirty="0" smtClean="0"/>
              <a:t>（</a:t>
            </a:r>
            <a:r>
              <a:rPr lang="en-US" altLang="ja-JP" dirty="0" smtClean="0"/>
              <a:t>2/6</a:t>
            </a:r>
            <a:r>
              <a:rPr lang="ja-JP" altLang="en-US" dirty="0" smtClean="0"/>
              <a:t>）</a:t>
            </a:r>
            <a:r>
              <a:rPr lang="en-US" altLang="ja-JP" dirty="0"/>
              <a:t/>
            </a:r>
            <a:br>
              <a:rPr lang="en-US" altLang="ja-JP" dirty="0"/>
            </a:br>
            <a:r>
              <a:rPr lang="en-US" altLang="ja-JP" sz="3600" dirty="0">
                <a:latin typeface="Times New Roman" panose="02020603050405020304" pitchFamily="18" charset="0"/>
                <a:cs typeface="Times New Roman" panose="02020603050405020304" pitchFamily="18" charset="0"/>
              </a:rPr>
              <a:t>CCP</a:t>
            </a:r>
            <a:r>
              <a:rPr lang="ja-JP" altLang="en-US" sz="3600" dirty="0"/>
              <a:t>を積極的に利用する方法</a:t>
            </a:r>
            <a:r>
              <a:rPr lang="ja-JP" altLang="en-US" sz="3600" dirty="0" smtClean="0"/>
              <a:t>（</a:t>
            </a:r>
            <a:r>
              <a:rPr lang="en-US" altLang="ja-JP" sz="3600" dirty="0" smtClean="0"/>
              <a:t>2/2</a:t>
            </a:r>
            <a:r>
              <a:rPr lang="ja-JP" altLang="en-US" sz="3600" dirty="0" smtClean="0"/>
              <a:t>）</a:t>
            </a:r>
            <a:endParaRPr kumimoji="1" lang="ja-JP" altLang="en-US" sz="3600" dirty="0"/>
          </a:p>
        </p:txBody>
      </p:sp>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40</a:t>
            </a:fld>
            <a:endParaRPr kumimoji="1" lang="ja-JP" altLang="en-US"/>
          </a:p>
        </p:txBody>
      </p:sp>
      <p:sp>
        <p:nvSpPr>
          <p:cNvPr id="6" name="上矢印 5"/>
          <p:cNvSpPr/>
          <p:nvPr/>
        </p:nvSpPr>
        <p:spPr>
          <a:xfrm rot="3048686">
            <a:off x="1130016" y="4064229"/>
            <a:ext cx="533096" cy="1190306"/>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8</a:t>
            </a:r>
            <a:endParaRPr kumimoji="1" lang="ja-JP" altLang="en-US" sz="2400" dirty="0">
              <a:latin typeface="Times New Roman" panose="02020603050405020304" pitchFamily="18" charset="0"/>
              <a:cs typeface="Times New Roman" panose="02020603050405020304" pitchFamily="18" charset="0"/>
            </a:endParaRPr>
          </a:p>
        </p:txBody>
      </p:sp>
      <p:sp>
        <p:nvSpPr>
          <p:cNvPr id="7" name="左矢印 6"/>
          <p:cNvSpPr/>
          <p:nvPr/>
        </p:nvSpPr>
        <p:spPr>
          <a:xfrm rot="19208528">
            <a:off x="1046701" y="4468491"/>
            <a:ext cx="1346172" cy="53309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8" name="左矢印 7"/>
          <p:cNvSpPr/>
          <p:nvPr/>
        </p:nvSpPr>
        <p:spPr>
          <a:xfrm rot="2359646">
            <a:off x="2143777" y="4598619"/>
            <a:ext cx="1346172" cy="53309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9" name="右矢印 8"/>
          <p:cNvSpPr/>
          <p:nvPr/>
        </p:nvSpPr>
        <p:spPr>
          <a:xfrm rot="2267703">
            <a:off x="2464824" y="4315854"/>
            <a:ext cx="1322587" cy="533095"/>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10" name="下矢印 9"/>
          <p:cNvSpPr/>
          <p:nvPr/>
        </p:nvSpPr>
        <p:spPr>
          <a:xfrm rot="2980877">
            <a:off x="3080642" y="2457445"/>
            <a:ext cx="533095" cy="1407584"/>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11" name="右矢印 10"/>
          <p:cNvSpPr/>
          <p:nvPr/>
        </p:nvSpPr>
        <p:spPr>
          <a:xfrm rot="19128540">
            <a:off x="2249935" y="2804361"/>
            <a:ext cx="1412414" cy="533095"/>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6</a:t>
            </a:r>
            <a:endParaRPr kumimoji="1" lang="ja-JP" altLang="en-US" sz="2400" dirty="0">
              <a:latin typeface="Times New Roman" panose="02020603050405020304" pitchFamily="18" charset="0"/>
              <a:cs typeface="Times New Roman" panose="02020603050405020304" pitchFamily="18" charset="0"/>
            </a:endParaRPr>
          </a:p>
        </p:txBody>
      </p:sp>
      <p:sp>
        <p:nvSpPr>
          <p:cNvPr id="12" name="右矢印 11"/>
          <p:cNvSpPr/>
          <p:nvPr/>
        </p:nvSpPr>
        <p:spPr>
          <a:xfrm rot="2414727">
            <a:off x="1012361" y="2767651"/>
            <a:ext cx="1215185" cy="533095"/>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6</a:t>
            </a:r>
            <a:endParaRPr kumimoji="1" lang="ja-JP" altLang="en-US" sz="2400" dirty="0">
              <a:latin typeface="Times New Roman" panose="02020603050405020304" pitchFamily="18" charset="0"/>
              <a:cs typeface="Times New Roman" panose="02020603050405020304" pitchFamily="18" charset="0"/>
            </a:endParaRPr>
          </a:p>
        </p:txBody>
      </p:sp>
      <p:sp>
        <p:nvSpPr>
          <p:cNvPr id="13" name="上矢印 12"/>
          <p:cNvSpPr/>
          <p:nvPr/>
        </p:nvSpPr>
        <p:spPr>
          <a:xfrm>
            <a:off x="512978" y="2882932"/>
            <a:ext cx="533095" cy="2552981"/>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8</a:t>
            </a:r>
            <a:endParaRPr kumimoji="1" lang="ja-JP" altLang="en-US" sz="2400" dirty="0">
              <a:latin typeface="Times New Roman" panose="02020603050405020304" pitchFamily="18" charset="0"/>
              <a:cs typeface="Times New Roman" panose="02020603050405020304" pitchFamily="18" charset="0"/>
            </a:endParaRPr>
          </a:p>
        </p:txBody>
      </p:sp>
      <p:sp>
        <p:nvSpPr>
          <p:cNvPr id="14" name="左矢印 13"/>
          <p:cNvSpPr/>
          <p:nvPr/>
        </p:nvSpPr>
        <p:spPr>
          <a:xfrm>
            <a:off x="1234629" y="5098181"/>
            <a:ext cx="2885640" cy="53309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15" name="下矢印 14"/>
          <p:cNvSpPr/>
          <p:nvPr/>
        </p:nvSpPr>
        <p:spPr>
          <a:xfrm>
            <a:off x="3614121" y="2409804"/>
            <a:ext cx="533095" cy="249362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16" name="右矢印 15"/>
          <p:cNvSpPr/>
          <p:nvPr/>
        </p:nvSpPr>
        <p:spPr>
          <a:xfrm>
            <a:off x="818613" y="2159185"/>
            <a:ext cx="2604856" cy="533095"/>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6</a:t>
            </a:r>
            <a:endParaRPr kumimoji="1" lang="ja-JP" altLang="en-US" sz="2400" dirty="0">
              <a:latin typeface="Times New Roman" panose="02020603050405020304" pitchFamily="18" charset="0"/>
              <a:cs typeface="Times New Roman" panose="02020603050405020304" pitchFamily="18" charset="0"/>
            </a:endParaRPr>
          </a:p>
        </p:txBody>
      </p:sp>
      <p:sp>
        <p:nvSpPr>
          <p:cNvPr id="17" name="円/楕円 16"/>
          <p:cNvSpPr/>
          <p:nvPr/>
        </p:nvSpPr>
        <p:spPr>
          <a:xfrm>
            <a:off x="327125" y="1968533"/>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4000" dirty="0" smtClean="0">
                <a:latin typeface="Times New Roman" panose="02020603050405020304" pitchFamily="18" charset="0"/>
                <a:cs typeface="Times New Roman" panose="02020603050405020304" pitchFamily="18" charset="0"/>
              </a:rPr>
              <a:t>A</a:t>
            </a:r>
            <a:endParaRPr kumimoji="1" lang="ja-JP" altLang="en-US" sz="4000" dirty="0">
              <a:latin typeface="Times New Roman" panose="02020603050405020304" pitchFamily="18" charset="0"/>
              <a:cs typeface="Times New Roman" panose="02020603050405020304" pitchFamily="18" charset="0"/>
            </a:endParaRPr>
          </a:p>
        </p:txBody>
      </p:sp>
      <p:sp>
        <p:nvSpPr>
          <p:cNvPr id="18" name="円/楕円 17"/>
          <p:cNvSpPr/>
          <p:nvPr/>
        </p:nvSpPr>
        <p:spPr>
          <a:xfrm>
            <a:off x="3423469" y="1968533"/>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4000" dirty="0" smtClean="0">
                <a:latin typeface="Times New Roman" panose="02020603050405020304" pitchFamily="18" charset="0"/>
                <a:cs typeface="Times New Roman" panose="02020603050405020304" pitchFamily="18" charset="0"/>
              </a:rPr>
              <a:t>B</a:t>
            </a:r>
            <a:endParaRPr kumimoji="1" lang="ja-JP" altLang="en-US" sz="4000" dirty="0">
              <a:latin typeface="Times New Roman" panose="02020603050405020304" pitchFamily="18" charset="0"/>
              <a:cs typeface="Times New Roman" panose="02020603050405020304" pitchFamily="18" charset="0"/>
            </a:endParaRPr>
          </a:p>
        </p:txBody>
      </p:sp>
      <p:sp>
        <p:nvSpPr>
          <p:cNvPr id="19" name="円/楕円 18"/>
          <p:cNvSpPr/>
          <p:nvPr/>
        </p:nvSpPr>
        <p:spPr>
          <a:xfrm>
            <a:off x="3423469" y="4903424"/>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4000" dirty="0" smtClean="0">
                <a:latin typeface="Times New Roman" panose="02020603050405020304" pitchFamily="18" charset="0"/>
                <a:cs typeface="Times New Roman" panose="02020603050405020304" pitchFamily="18" charset="0"/>
              </a:rPr>
              <a:t>C</a:t>
            </a:r>
            <a:endParaRPr kumimoji="1" lang="ja-JP" altLang="en-US" sz="4000" dirty="0">
              <a:latin typeface="Times New Roman" panose="02020603050405020304" pitchFamily="18" charset="0"/>
              <a:cs typeface="Times New Roman" panose="02020603050405020304" pitchFamily="18" charset="0"/>
            </a:endParaRPr>
          </a:p>
        </p:txBody>
      </p:sp>
      <p:sp>
        <p:nvSpPr>
          <p:cNvPr id="20" name="円/楕円 19"/>
          <p:cNvSpPr/>
          <p:nvPr/>
        </p:nvSpPr>
        <p:spPr>
          <a:xfrm>
            <a:off x="327125" y="4903424"/>
            <a:ext cx="91440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4000" dirty="0" smtClean="0">
                <a:latin typeface="Times New Roman" panose="02020603050405020304" pitchFamily="18" charset="0"/>
                <a:cs typeface="Times New Roman" panose="02020603050405020304" pitchFamily="18" charset="0"/>
              </a:rPr>
              <a:t>D</a:t>
            </a:r>
            <a:endParaRPr kumimoji="1" lang="ja-JP" altLang="en-US" sz="4000" dirty="0">
              <a:latin typeface="Times New Roman" panose="02020603050405020304" pitchFamily="18" charset="0"/>
              <a:cs typeface="Times New Roman" panose="02020603050405020304" pitchFamily="18" charset="0"/>
            </a:endParaRPr>
          </a:p>
        </p:txBody>
      </p:sp>
      <p:sp>
        <p:nvSpPr>
          <p:cNvPr id="21" name="円/楕円 20"/>
          <p:cNvSpPr/>
          <p:nvPr/>
        </p:nvSpPr>
        <p:spPr>
          <a:xfrm>
            <a:off x="1660710" y="3408505"/>
            <a:ext cx="1338773" cy="1005840"/>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CCP</a:t>
            </a:r>
            <a:endParaRPr kumimoji="1" lang="ja-JP" altLang="en-US" sz="2800" dirty="0">
              <a:latin typeface="Times New Roman" panose="02020603050405020304" pitchFamily="18" charset="0"/>
              <a:cs typeface="Times New Roman" panose="02020603050405020304" pitchFamily="18" charset="0"/>
            </a:endParaRPr>
          </a:p>
        </p:txBody>
      </p:sp>
      <p:sp>
        <p:nvSpPr>
          <p:cNvPr id="23" name="上矢印 22"/>
          <p:cNvSpPr/>
          <p:nvPr/>
        </p:nvSpPr>
        <p:spPr>
          <a:xfrm rot="3048686">
            <a:off x="5726598" y="4174891"/>
            <a:ext cx="586406" cy="1190306"/>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25" name="左矢印 24"/>
          <p:cNvSpPr/>
          <p:nvPr/>
        </p:nvSpPr>
        <p:spPr>
          <a:xfrm rot="2359646">
            <a:off x="7143458" y="4483557"/>
            <a:ext cx="1346172" cy="58640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1</a:t>
            </a:r>
            <a:endParaRPr kumimoji="1" lang="ja-JP" altLang="en-US" sz="2400" dirty="0">
              <a:latin typeface="Times New Roman" panose="02020603050405020304" pitchFamily="18" charset="0"/>
              <a:cs typeface="Times New Roman" panose="02020603050405020304" pitchFamily="18" charset="0"/>
            </a:endParaRPr>
          </a:p>
        </p:txBody>
      </p:sp>
      <p:sp>
        <p:nvSpPr>
          <p:cNvPr id="28" name="右矢印 27"/>
          <p:cNvSpPr/>
          <p:nvPr/>
        </p:nvSpPr>
        <p:spPr>
          <a:xfrm rot="19128540">
            <a:off x="6906530" y="2968337"/>
            <a:ext cx="1412414" cy="586405"/>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30" name="上矢印 29"/>
          <p:cNvSpPr/>
          <p:nvPr/>
        </p:nvSpPr>
        <p:spPr>
          <a:xfrm>
            <a:off x="5047896" y="2903427"/>
            <a:ext cx="533095" cy="2552981"/>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8</a:t>
            </a:r>
            <a:endParaRPr kumimoji="1" lang="ja-JP" altLang="en-US" sz="2400" dirty="0">
              <a:latin typeface="Times New Roman" panose="02020603050405020304" pitchFamily="18" charset="0"/>
              <a:cs typeface="Times New Roman" panose="02020603050405020304" pitchFamily="18" charset="0"/>
            </a:endParaRPr>
          </a:p>
        </p:txBody>
      </p:sp>
      <p:sp>
        <p:nvSpPr>
          <p:cNvPr id="31" name="左矢印 30"/>
          <p:cNvSpPr/>
          <p:nvPr/>
        </p:nvSpPr>
        <p:spPr>
          <a:xfrm>
            <a:off x="5769547" y="5118676"/>
            <a:ext cx="2885640" cy="53309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32" name="下矢印 31"/>
          <p:cNvSpPr/>
          <p:nvPr/>
        </p:nvSpPr>
        <p:spPr>
          <a:xfrm>
            <a:off x="8149039" y="2430299"/>
            <a:ext cx="533095" cy="249362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33" name="右矢印 32"/>
          <p:cNvSpPr/>
          <p:nvPr/>
        </p:nvSpPr>
        <p:spPr>
          <a:xfrm>
            <a:off x="5353531" y="2179680"/>
            <a:ext cx="2604856" cy="533095"/>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6</a:t>
            </a:r>
            <a:endParaRPr kumimoji="1" lang="ja-JP" altLang="en-US" sz="2400" dirty="0">
              <a:latin typeface="Times New Roman" panose="02020603050405020304" pitchFamily="18" charset="0"/>
              <a:cs typeface="Times New Roman" panose="02020603050405020304" pitchFamily="18" charset="0"/>
            </a:endParaRPr>
          </a:p>
        </p:txBody>
      </p:sp>
      <p:sp>
        <p:nvSpPr>
          <p:cNvPr id="34" name="円/楕円 33"/>
          <p:cNvSpPr/>
          <p:nvPr/>
        </p:nvSpPr>
        <p:spPr>
          <a:xfrm>
            <a:off x="4862043" y="1989028"/>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4000" dirty="0" smtClean="0">
                <a:latin typeface="Times New Roman" panose="02020603050405020304" pitchFamily="18" charset="0"/>
                <a:cs typeface="Times New Roman" panose="02020603050405020304" pitchFamily="18" charset="0"/>
              </a:rPr>
              <a:t>A</a:t>
            </a:r>
            <a:endParaRPr kumimoji="1" lang="ja-JP" altLang="en-US" sz="4000" dirty="0">
              <a:latin typeface="Times New Roman" panose="02020603050405020304" pitchFamily="18" charset="0"/>
              <a:cs typeface="Times New Roman" panose="02020603050405020304" pitchFamily="18" charset="0"/>
            </a:endParaRPr>
          </a:p>
        </p:txBody>
      </p:sp>
      <p:sp>
        <p:nvSpPr>
          <p:cNvPr id="35" name="円/楕円 34"/>
          <p:cNvSpPr/>
          <p:nvPr/>
        </p:nvSpPr>
        <p:spPr>
          <a:xfrm>
            <a:off x="7958387" y="1989028"/>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4000" dirty="0" smtClean="0">
                <a:latin typeface="Times New Roman" panose="02020603050405020304" pitchFamily="18" charset="0"/>
                <a:cs typeface="Times New Roman" panose="02020603050405020304" pitchFamily="18" charset="0"/>
              </a:rPr>
              <a:t>B</a:t>
            </a:r>
            <a:endParaRPr kumimoji="1" lang="ja-JP" altLang="en-US" sz="4000" dirty="0">
              <a:latin typeface="Times New Roman" panose="02020603050405020304" pitchFamily="18" charset="0"/>
              <a:cs typeface="Times New Roman" panose="02020603050405020304" pitchFamily="18" charset="0"/>
            </a:endParaRPr>
          </a:p>
        </p:txBody>
      </p:sp>
      <p:sp>
        <p:nvSpPr>
          <p:cNvPr id="36" name="円/楕円 35"/>
          <p:cNvSpPr/>
          <p:nvPr/>
        </p:nvSpPr>
        <p:spPr>
          <a:xfrm>
            <a:off x="7958387" y="4923919"/>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4000" dirty="0" smtClean="0">
                <a:latin typeface="Times New Roman" panose="02020603050405020304" pitchFamily="18" charset="0"/>
                <a:cs typeface="Times New Roman" panose="02020603050405020304" pitchFamily="18" charset="0"/>
              </a:rPr>
              <a:t>C</a:t>
            </a:r>
            <a:endParaRPr kumimoji="1" lang="ja-JP" altLang="en-US" sz="4000" dirty="0">
              <a:latin typeface="Times New Roman" panose="02020603050405020304" pitchFamily="18" charset="0"/>
              <a:cs typeface="Times New Roman" panose="02020603050405020304" pitchFamily="18" charset="0"/>
            </a:endParaRPr>
          </a:p>
        </p:txBody>
      </p:sp>
      <p:sp>
        <p:nvSpPr>
          <p:cNvPr id="37" name="円/楕円 36"/>
          <p:cNvSpPr/>
          <p:nvPr/>
        </p:nvSpPr>
        <p:spPr>
          <a:xfrm>
            <a:off x="4862043" y="4923919"/>
            <a:ext cx="91440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4000" dirty="0" smtClean="0">
                <a:latin typeface="Times New Roman" panose="02020603050405020304" pitchFamily="18" charset="0"/>
                <a:cs typeface="Times New Roman" panose="02020603050405020304" pitchFamily="18" charset="0"/>
              </a:rPr>
              <a:t>D</a:t>
            </a:r>
            <a:endParaRPr kumimoji="1" lang="ja-JP" altLang="en-US" sz="4000" dirty="0">
              <a:latin typeface="Times New Roman" panose="02020603050405020304" pitchFamily="18" charset="0"/>
              <a:cs typeface="Times New Roman" panose="02020603050405020304" pitchFamily="18" charset="0"/>
            </a:endParaRPr>
          </a:p>
        </p:txBody>
      </p:sp>
      <p:sp>
        <p:nvSpPr>
          <p:cNvPr id="38" name="円/楕円 37"/>
          <p:cNvSpPr/>
          <p:nvPr/>
        </p:nvSpPr>
        <p:spPr>
          <a:xfrm>
            <a:off x="6195628" y="3429000"/>
            <a:ext cx="1338773" cy="1005840"/>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CCP</a:t>
            </a:r>
            <a:endParaRPr kumimoji="1" lang="ja-JP"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8473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down)">
                                      <p:cBhvr>
                                        <p:cTn id="7" dur="500"/>
                                        <p:tgtEl>
                                          <p:spTgt spid="40"/>
                                        </p:tgtEl>
                                      </p:cBhvr>
                                    </p:animEffect>
                                  </p:childTnLst>
                                </p:cTn>
                              </p:par>
                            </p:childTnLst>
                          </p:cTn>
                        </p:par>
                        <p:par>
                          <p:cTn id="8" fill="hold">
                            <p:stCondLst>
                              <p:cond delay="500"/>
                            </p:stCondLst>
                            <p:childTnLst>
                              <p:par>
                                <p:cTn id="9" presetID="22" presetClass="entr" presetSubtype="4" fill="hold" grpId="0" nodeType="afterEffect">
                                  <p:stCondLst>
                                    <p:cond delay="250"/>
                                  </p:stCondLst>
                                  <p:childTnLst>
                                    <p:set>
                                      <p:cBhvr>
                                        <p:cTn id="10" dur="1" fill="hold">
                                          <p:stCondLst>
                                            <p:cond delay="0"/>
                                          </p:stCondLst>
                                        </p:cTn>
                                        <p:tgtEl>
                                          <p:spTgt spid="41"/>
                                        </p:tgtEl>
                                        <p:attrNameLst>
                                          <p:attrName>style.visibility</p:attrName>
                                        </p:attrNameLst>
                                      </p:cBhvr>
                                      <p:to>
                                        <p:strVal val="visible"/>
                                      </p:to>
                                    </p:set>
                                    <p:animEffect transition="in" filter="wipe(down)">
                                      <p:cBhvr>
                                        <p:cTn id="11" dur="500"/>
                                        <p:tgtEl>
                                          <p:spTgt spid="41"/>
                                        </p:tgtEl>
                                      </p:cBhvr>
                                    </p:animEffect>
                                  </p:childTnLst>
                                </p:cTn>
                              </p:par>
                            </p:childTnLst>
                          </p:cTn>
                        </p:par>
                        <p:par>
                          <p:cTn id="12" fill="hold">
                            <p:stCondLst>
                              <p:cond delay="1250"/>
                            </p:stCondLst>
                            <p:childTnLst>
                              <p:par>
                                <p:cTn id="13" presetID="22" presetClass="entr" presetSubtype="4" fill="hold" grpId="0" nodeType="afterEffect">
                                  <p:stCondLst>
                                    <p:cond delay="250"/>
                                  </p:stCondLst>
                                  <p:childTnLst>
                                    <p:set>
                                      <p:cBhvr>
                                        <p:cTn id="14" dur="1" fill="hold">
                                          <p:stCondLst>
                                            <p:cond delay="0"/>
                                          </p:stCondLst>
                                        </p:cTn>
                                        <p:tgtEl>
                                          <p:spTgt spid="42"/>
                                        </p:tgtEl>
                                        <p:attrNameLst>
                                          <p:attrName>style.visibility</p:attrName>
                                        </p:attrNameLst>
                                      </p:cBhvr>
                                      <p:to>
                                        <p:strVal val="visible"/>
                                      </p:to>
                                    </p:set>
                                    <p:animEffect transition="in" filter="wipe(down)">
                                      <p:cBhvr>
                                        <p:cTn id="15" dur="500"/>
                                        <p:tgtEl>
                                          <p:spTgt spid="42"/>
                                        </p:tgtEl>
                                      </p:cBhvr>
                                    </p:animEffect>
                                  </p:childTnLst>
                                </p:cTn>
                              </p:par>
                            </p:childTnLst>
                          </p:cTn>
                        </p:par>
                        <p:par>
                          <p:cTn id="16" fill="hold">
                            <p:stCondLst>
                              <p:cond delay="2000"/>
                            </p:stCondLst>
                            <p:childTnLst>
                              <p:par>
                                <p:cTn id="17" presetID="22" presetClass="entr" presetSubtype="4" fill="hold" grpId="0" nodeType="afterEffect">
                                  <p:stCondLst>
                                    <p:cond delay="250"/>
                                  </p:stCondLst>
                                  <p:childTnLst>
                                    <p:set>
                                      <p:cBhvr>
                                        <p:cTn id="18" dur="1" fill="hold">
                                          <p:stCondLst>
                                            <p:cond delay="0"/>
                                          </p:stCondLst>
                                        </p:cTn>
                                        <p:tgtEl>
                                          <p:spTgt spid="43"/>
                                        </p:tgtEl>
                                        <p:attrNameLst>
                                          <p:attrName>style.visibility</p:attrName>
                                        </p:attrNameLst>
                                      </p:cBhvr>
                                      <p:to>
                                        <p:strVal val="visible"/>
                                      </p:to>
                                    </p:set>
                                    <p:animEffect transition="in" filter="wipe(down)">
                                      <p:cBhvr>
                                        <p:cTn id="19" dur="500"/>
                                        <p:tgtEl>
                                          <p:spTgt spid="4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fade">
                                      <p:cBhvr>
                                        <p:cTn id="24" dur="500"/>
                                        <p:tgtEl>
                                          <p:spTgt spid="3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500"/>
                                        <p:tgtEl>
                                          <p:spTgt spid="33"/>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fade">
                                      <p:cBhvr>
                                        <p:cTn id="30" dur="500"/>
                                        <p:tgtEl>
                                          <p:spTgt spid="3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fade">
                                      <p:cBhvr>
                                        <p:cTn id="33" dur="500"/>
                                        <p:tgtEl>
                                          <p:spTgt spid="3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fade">
                                      <p:cBhvr>
                                        <p:cTn id="36" dur="500"/>
                                        <p:tgtEl>
                                          <p:spTgt spid="36"/>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fade">
                                      <p:cBhvr>
                                        <p:cTn id="42" dur="500"/>
                                        <p:tgtEl>
                                          <p:spTgt spid="3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0"/>
                                        </p:tgtEl>
                                        <p:attrNameLst>
                                          <p:attrName>style.visibility</p:attrName>
                                        </p:attrNameLst>
                                      </p:cBhvr>
                                      <p:to>
                                        <p:strVal val="visible"/>
                                      </p:to>
                                    </p:set>
                                    <p:animEffect transition="in" filter="fade">
                                      <p:cBhvr>
                                        <p:cTn id="45" dur="500"/>
                                        <p:tgtEl>
                                          <p:spTgt spid="30"/>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fade">
                                      <p:cBhvr>
                                        <p:cTn id="48" dur="500"/>
                                        <p:tgtEl>
                                          <p:spTgt spid="38"/>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wipe(down)">
                                      <p:cBhvr>
                                        <p:cTn id="53" dur="500"/>
                                        <p:tgtEl>
                                          <p:spTgt spid="39"/>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ipe(down)">
                                      <p:cBhvr>
                                        <p:cTn id="58" dur="500"/>
                                        <p:tgtEl>
                                          <p:spTgt spid="28"/>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wipe(down)">
                                      <p:cBhvr>
                                        <p:cTn id="63" dur="500"/>
                                        <p:tgtEl>
                                          <p:spTgt spid="25"/>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grpId="0" nodeType="click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wipe(down)">
                                      <p:cBhvr>
                                        <p:cTn id="6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3" grpId="0" animBg="1"/>
      <p:bldP spid="41" grpId="0" animBg="1"/>
      <p:bldP spid="40" grpId="0" animBg="1"/>
      <p:bldP spid="39" grpId="0" animBg="1"/>
      <p:bldP spid="23" grpId="0" animBg="1"/>
      <p:bldP spid="25" grpId="0" animBg="1"/>
      <p:bldP spid="28" grpId="0" animBg="1"/>
      <p:bldP spid="30" grpId="0" animBg="1"/>
      <p:bldP spid="31" grpId="0" animBg="1"/>
      <p:bldP spid="32" grpId="0" animBg="1"/>
      <p:bldP spid="33" grpId="0" animBg="1"/>
      <p:bldP spid="34" grpId="0" animBg="1"/>
      <p:bldP spid="35" grpId="0" animBg="1"/>
      <p:bldP spid="36" grpId="0" animBg="1"/>
      <p:bldP spid="37" grpId="0" animBg="1"/>
      <p:bldP spid="38"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円/楕円 36"/>
          <p:cNvSpPr/>
          <p:nvPr/>
        </p:nvSpPr>
        <p:spPr>
          <a:xfrm>
            <a:off x="41427" y="3445879"/>
            <a:ext cx="1619915" cy="925879"/>
          </a:xfrm>
          <a:prstGeom prst="ellipse">
            <a:avLst/>
          </a:prstGeom>
          <a:solidFill>
            <a:schemeClr val="bg1"/>
          </a:solid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6" name="円/楕円 35"/>
          <p:cNvSpPr/>
          <p:nvPr/>
        </p:nvSpPr>
        <p:spPr>
          <a:xfrm>
            <a:off x="1878522" y="4429323"/>
            <a:ext cx="1106424" cy="1640251"/>
          </a:xfrm>
          <a:prstGeom prst="ellipse">
            <a:avLst/>
          </a:prstGeom>
          <a:solidFill>
            <a:schemeClr val="bg1"/>
          </a:solid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円/楕円 34"/>
          <p:cNvSpPr/>
          <p:nvPr/>
        </p:nvSpPr>
        <p:spPr>
          <a:xfrm>
            <a:off x="3049630" y="3543199"/>
            <a:ext cx="1619915" cy="925879"/>
          </a:xfrm>
          <a:prstGeom prst="ellipse">
            <a:avLst/>
          </a:prstGeom>
          <a:solidFill>
            <a:schemeClr val="bg1"/>
          </a:solid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4" name="円/楕円 33"/>
          <p:cNvSpPr/>
          <p:nvPr/>
        </p:nvSpPr>
        <p:spPr>
          <a:xfrm>
            <a:off x="1878522" y="1628800"/>
            <a:ext cx="1106424" cy="1640251"/>
          </a:xfrm>
          <a:prstGeom prst="ellipse">
            <a:avLst/>
          </a:prstGeom>
          <a:solidFill>
            <a:schemeClr val="bg1"/>
          </a:solid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上矢印 19"/>
          <p:cNvSpPr/>
          <p:nvPr/>
        </p:nvSpPr>
        <p:spPr>
          <a:xfrm>
            <a:off x="5045885" y="2906305"/>
            <a:ext cx="533095" cy="2552981"/>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8</a:t>
            </a:r>
            <a:endParaRPr kumimoji="1" lang="ja-JP" altLang="en-US" sz="2400" dirty="0">
              <a:latin typeface="Times New Roman" panose="02020603050405020304" pitchFamily="18" charset="0"/>
              <a:cs typeface="Times New Roman" panose="02020603050405020304" pitchFamily="18" charset="0"/>
            </a:endParaRPr>
          </a:p>
        </p:txBody>
      </p:sp>
      <p:sp>
        <p:nvSpPr>
          <p:cNvPr id="18" name="左矢印 17"/>
          <p:cNvSpPr/>
          <p:nvPr/>
        </p:nvSpPr>
        <p:spPr>
          <a:xfrm>
            <a:off x="5767536" y="5121554"/>
            <a:ext cx="2885640" cy="53309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14" name="下矢印 13"/>
          <p:cNvSpPr/>
          <p:nvPr/>
        </p:nvSpPr>
        <p:spPr>
          <a:xfrm>
            <a:off x="8147028" y="2433177"/>
            <a:ext cx="533095" cy="249362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11" name="右矢印 10"/>
          <p:cNvSpPr/>
          <p:nvPr/>
        </p:nvSpPr>
        <p:spPr>
          <a:xfrm>
            <a:off x="5351520" y="2182558"/>
            <a:ext cx="2604856" cy="533095"/>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6</a:t>
            </a:r>
            <a:endParaRPr kumimoji="1" lang="ja-JP" altLang="en-US" sz="2400" dirty="0">
              <a:latin typeface="Times New Roman" panose="02020603050405020304" pitchFamily="18" charset="0"/>
              <a:cs typeface="Times New Roman" panose="02020603050405020304" pitchFamily="18" charset="0"/>
            </a:endParaRPr>
          </a:p>
        </p:txBody>
      </p:sp>
      <p:sp>
        <p:nvSpPr>
          <p:cNvPr id="7" name="タイトル 6"/>
          <p:cNvSpPr>
            <a:spLocks noGrp="1"/>
          </p:cNvSpPr>
          <p:nvPr>
            <p:ph type="title"/>
          </p:nvPr>
        </p:nvSpPr>
        <p:spPr/>
        <p:txBody>
          <a:bodyPr>
            <a:normAutofit fontScale="90000"/>
          </a:bodyPr>
          <a:lstStyle/>
          <a:p>
            <a:r>
              <a:rPr lang="ja-JP" altLang="en-US" dirty="0"/>
              <a:t>多数当事者間相殺</a:t>
            </a:r>
            <a:r>
              <a:rPr lang="ja-JP" altLang="en-US" dirty="0" smtClean="0"/>
              <a:t>（</a:t>
            </a:r>
            <a:r>
              <a:rPr lang="en-US" altLang="ja-JP" dirty="0" smtClean="0"/>
              <a:t>3/6</a:t>
            </a:r>
            <a:r>
              <a:rPr lang="ja-JP" altLang="en-US" dirty="0" smtClean="0"/>
              <a:t>）</a:t>
            </a:r>
            <a:r>
              <a:rPr lang="en-US" altLang="ja-JP" dirty="0"/>
              <a:t/>
            </a:r>
            <a:br>
              <a:rPr lang="en-US" altLang="ja-JP" dirty="0"/>
            </a:br>
            <a:r>
              <a:rPr lang="en-US" altLang="ja-JP" sz="3600" dirty="0">
                <a:latin typeface="Times New Roman" panose="02020603050405020304" pitchFamily="18" charset="0"/>
                <a:cs typeface="Times New Roman" panose="02020603050405020304" pitchFamily="18" charset="0"/>
              </a:rPr>
              <a:t>CCP</a:t>
            </a:r>
            <a:r>
              <a:rPr lang="ja-JP" altLang="en-US" sz="3600" dirty="0" smtClean="0"/>
              <a:t>を最後のみに</a:t>
            </a:r>
            <a:r>
              <a:rPr lang="ja-JP" altLang="en-US" sz="3600" dirty="0"/>
              <a:t>利用する方法（</a:t>
            </a:r>
            <a:r>
              <a:rPr lang="en-US" altLang="ja-JP" sz="3600" dirty="0" smtClean="0"/>
              <a:t>1/2</a:t>
            </a:r>
            <a:r>
              <a:rPr lang="ja-JP" altLang="en-US" sz="3600" dirty="0" smtClean="0"/>
              <a:t>）</a:t>
            </a:r>
            <a:endParaRPr kumimoji="1" lang="ja-JP" altLang="en-US" sz="3600"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41</a:t>
            </a:fld>
            <a:endParaRPr kumimoji="1" lang="ja-JP" altLang="en-US" dirty="0"/>
          </a:p>
        </p:txBody>
      </p:sp>
      <p:sp>
        <p:nvSpPr>
          <p:cNvPr id="10" name="円/楕円 9"/>
          <p:cNvSpPr/>
          <p:nvPr/>
        </p:nvSpPr>
        <p:spPr>
          <a:xfrm>
            <a:off x="4860032" y="1991906"/>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A</a:t>
            </a:r>
            <a:endParaRPr kumimoji="1" lang="ja-JP" altLang="en-US" sz="2800" dirty="0">
              <a:latin typeface="Times New Roman" panose="02020603050405020304" pitchFamily="18" charset="0"/>
              <a:cs typeface="Times New Roman" panose="02020603050405020304" pitchFamily="18" charset="0"/>
            </a:endParaRPr>
          </a:p>
        </p:txBody>
      </p:sp>
      <p:sp>
        <p:nvSpPr>
          <p:cNvPr id="12" name="円/楕円 11"/>
          <p:cNvSpPr/>
          <p:nvPr/>
        </p:nvSpPr>
        <p:spPr>
          <a:xfrm>
            <a:off x="7956376" y="1991906"/>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B</a:t>
            </a:r>
            <a:endParaRPr kumimoji="1" lang="ja-JP" altLang="en-US" sz="2800" dirty="0">
              <a:latin typeface="Times New Roman" panose="02020603050405020304" pitchFamily="18" charset="0"/>
              <a:cs typeface="Times New Roman" panose="02020603050405020304" pitchFamily="18" charset="0"/>
            </a:endParaRPr>
          </a:p>
        </p:txBody>
      </p:sp>
      <p:sp>
        <p:nvSpPr>
          <p:cNvPr id="15" name="円/楕円 14"/>
          <p:cNvSpPr/>
          <p:nvPr/>
        </p:nvSpPr>
        <p:spPr>
          <a:xfrm>
            <a:off x="7956376" y="4926797"/>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a:t>
            </a:r>
            <a:endParaRPr kumimoji="1" lang="ja-JP" altLang="en-US" sz="2800" dirty="0">
              <a:latin typeface="Times New Roman" panose="02020603050405020304" pitchFamily="18" charset="0"/>
              <a:cs typeface="Times New Roman" panose="02020603050405020304" pitchFamily="18" charset="0"/>
            </a:endParaRPr>
          </a:p>
        </p:txBody>
      </p:sp>
      <p:sp>
        <p:nvSpPr>
          <p:cNvPr id="17" name="円/楕円 16"/>
          <p:cNvSpPr/>
          <p:nvPr/>
        </p:nvSpPr>
        <p:spPr>
          <a:xfrm>
            <a:off x="4860032" y="4926797"/>
            <a:ext cx="91440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D</a:t>
            </a:r>
            <a:endParaRPr kumimoji="1" lang="ja-JP" altLang="en-US" sz="2800" dirty="0">
              <a:latin typeface="Times New Roman" panose="02020603050405020304" pitchFamily="18" charset="0"/>
              <a:cs typeface="Times New Roman" panose="02020603050405020304" pitchFamily="18" charset="0"/>
            </a:endParaRPr>
          </a:p>
        </p:txBody>
      </p:sp>
      <p:sp>
        <p:nvSpPr>
          <p:cNvPr id="22" name="下矢印 21"/>
          <p:cNvSpPr/>
          <p:nvPr/>
        </p:nvSpPr>
        <p:spPr>
          <a:xfrm>
            <a:off x="893079" y="2449106"/>
            <a:ext cx="533095" cy="249362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1</a:t>
            </a:r>
            <a:endParaRPr kumimoji="1" lang="ja-JP" altLang="en-US" sz="2400" dirty="0">
              <a:latin typeface="Times New Roman" panose="02020603050405020304" pitchFamily="18" charset="0"/>
              <a:cs typeface="Times New Roman" panose="02020603050405020304" pitchFamily="18" charset="0"/>
            </a:endParaRPr>
          </a:p>
        </p:txBody>
      </p:sp>
      <p:sp>
        <p:nvSpPr>
          <p:cNvPr id="23" name="上矢印 22"/>
          <p:cNvSpPr/>
          <p:nvPr/>
        </p:nvSpPr>
        <p:spPr>
          <a:xfrm>
            <a:off x="276596" y="2816116"/>
            <a:ext cx="533095" cy="2552981"/>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9</a:t>
            </a:r>
            <a:endParaRPr kumimoji="1" lang="ja-JP" altLang="en-US" sz="2400" dirty="0">
              <a:latin typeface="Times New Roman" panose="02020603050405020304" pitchFamily="18" charset="0"/>
              <a:cs typeface="Times New Roman" panose="02020603050405020304" pitchFamily="18" charset="0"/>
            </a:endParaRPr>
          </a:p>
        </p:txBody>
      </p:sp>
      <p:sp>
        <p:nvSpPr>
          <p:cNvPr id="24" name="右矢印 23"/>
          <p:cNvSpPr/>
          <p:nvPr/>
        </p:nvSpPr>
        <p:spPr>
          <a:xfrm>
            <a:off x="858773" y="4810828"/>
            <a:ext cx="2604856" cy="533095"/>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25" name="左矢印 24"/>
          <p:cNvSpPr/>
          <p:nvPr/>
        </p:nvSpPr>
        <p:spPr>
          <a:xfrm>
            <a:off x="1108945" y="5422925"/>
            <a:ext cx="2885640" cy="53309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7</a:t>
            </a:r>
            <a:endParaRPr kumimoji="1" lang="ja-JP" altLang="en-US" sz="2400" dirty="0">
              <a:latin typeface="Times New Roman" panose="02020603050405020304" pitchFamily="18" charset="0"/>
              <a:cs typeface="Times New Roman" panose="02020603050405020304" pitchFamily="18" charset="0"/>
            </a:endParaRPr>
          </a:p>
        </p:txBody>
      </p:sp>
      <p:sp>
        <p:nvSpPr>
          <p:cNvPr id="26" name="上矢印 25"/>
          <p:cNvSpPr/>
          <p:nvPr/>
        </p:nvSpPr>
        <p:spPr>
          <a:xfrm>
            <a:off x="3358437" y="2906305"/>
            <a:ext cx="533095" cy="2552981"/>
          </a:xfrm>
          <a:prstGeom prst="up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5</a:t>
            </a:r>
            <a:endParaRPr kumimoji="1" lang="ja-JP" altLang="en-US" sz="2400" dirty="0">
              <a:latin typeface="Times New Roman" panose="02020603050405020304" pitchFamily="18" charset="0"/>
              <a:cs typeface="Times New Roman" panose="02020603050405020304" pitchFamily="18" charset="0"/>
            </a:endParaRPr>
          </a:p>
        </p:txBody>
      </p:sp>
      <p:sp>
        <p:nvSpPr>
          <p:cNvPr id="27" name="下矢印 26"/>
          <p:cNvSpPr/>
          <p:nvPr/>
        </p:nvSpPr>
        <p:spPr>
          <a:xfrm>
            <a:off x="3974369" y="2557151"/>
            <a:ext cx="533095" cy="249362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8</a:t>
            </a:r>
            <a:endParaRPr kumimoji="1" lang="ja-JP" altLang="en-US" sz="2400" dirty="0">
              <a:latin typeface="Times New Roman" panose="02020603050405020304" pitchFamily="18" charset="0"/>
              <a:cs typeface="Times New Roman" panose="02020603050405020304" pitchFamily="18" charset="0"/>
            </a:endParaRPr>
          </a:p>
        </p:txBody>
      </p:sp>
      <p:sp>
        <p:nvSpPr>
          <p:cNvPr id="28" name="左矢印 27"/>
          <p:cNvSpPr/>
          <p:nvPr/>
        </p:nvSpPr>
        <p:spPr>
          <a:xfrm>
            <a:off x="1108945" y="2497185"/>
            <a:ext cx="2885640" cy="533095"/>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29" name="右矢印 28"/>
          <p:cNvSpPr/>
          <p:nvPr/>
        </p:nvSpPr>
        <p:spPr>
          <a:xfrm>
            <a:off x="1014449" y="1885088"/>
            <a:ext cx="2604856" cy="533095"/>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10</a:t>
            </a:r>
            <a:endParaRPr kumimoji="1" lang="ja-JP" altLang="en-US" sz="2400" dirty="0">
              <a:latin typeface="Times New Roman" panose="02020603050405020304" pitchFamily="18" charset="0"/>
              <a:cs typeface="Times New Roman" panose="02020603050405020304" pitchFamily="18" charset="0"/>
            </a:endParaRPr>
          </a:p>
        </p:txBody>
      </p:sp>
      <p:sp>
        <p:nvSpPr>
          <p:cNvPr id="30" name="円/楕円 29"/>
          <p:cNvSpPr/>
          <p:nvPr/>
        </p:nvSpPr>
        <p:spPr>
          <a:xfrm>
            <a:off x="394185" y="1991906"/>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A</a:t>
            </a:r>
            <a:endParaRPr kumimoji="1" lang="ja-JP" altLang="en-US" sz="2800" dirty="0">
              <a:latin typeface="Times New Roman" panose="02020603050405020304" pitchFamily="18" charset="0"/>
              <a:cs typeface="Times New Roman" panose="02020603050405020304" pitchFamily="18" charset="0"/>
            </a:endParaRPr>
          </a:p>
        </p:txBody>
      </p:sp>
      <p:sp>
        <p:nvSpPr>
          <p:cNvPr id="31" name="円/楕円 30"/>
          <p:cNvSpPr/>
          <p:nvPr/>
        </p:nvSpPr>
        <p:spPr>
          <a:xfrm>
            <a:off x="3490529" y="1991906"/>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B</a:t>
            </a:r>
            <a:endParaRPr kumimoji="1" lang="ja-JP" altLang="en-US" sz="2800" dirty="0">
              <a:latin typeface="Times New Roman" panose="02020603050405020304" pitchFamily="18" charset="0"/>
              <a:cs typeface="Times New Roman" panose="02020603050405020304" pitchFamily="18" charset="0"/>
            </a:endParaRPr>
          </a:p>
        </p:txBody>
      </p:sp>
      <p:sp>
        <p:nvSpPr>
          <p:cNvPr id="32" name="円/楕円 31"/>
          <p:cNvSpPr/>
          <p:nvPr/>
        </p:nvSpPr>
        <p:spPr>
          <a:xfrm>
            <a:off x="3490529" y="4926797"/>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a:t>
            </a:r>
            <a:endParaRPr kumimoji="1" lang="ja-JP" altLang="en-US" sz="2800" dirty="0">
              <a:latin typeface="Times New Roman" panose="02020603050405020304" pitchFamily="18" charset="0"/>
              <a:cs typeface="Times New Roman" panose="02020603050405020304" pitchFamily="18" charset="0"/>
            </a:endParaRPr>
          </a:p>
        </p:txBody>
      </p:sp>
      <p:sp>
        <p:nvSpPr>
          <p:cNvPr id="33" name="円/楕円 32"/>
          <p:cNvSpPr/>
          <p:nvPr/>
        </p:nvSpPr>
        <p:spPr>
          <a:xfrm>
            <a:off x="394185" y="4926797"/>
            <a:ext cx="91440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D</a:t>
            </a:r>
            <a:endParaRPr kumimoji="1" lang="ja-JP" altLang="en-US" sz="2800" dirty="0">
              <a:latin typeface="Times New Roman" panose="02020603050405020304" pitchFamily="18" charset="0"/>
              <a:cs typeface="Times New Roman" panose="02020603050405020304" pitchFamily="18" charset="0"/>
            </a:endParaRPr>
          </a:p>
        </p:txBody>
      </p:sp>
      <p:sp>
        <p:nvSpPr>
          <p:cNvPr id="38" name="円/楕円 37"/>
          <p:cNvSpPr/>
          <p:nvPr/>
        </p:nvSpPr>
        <p:spPr>
          <a:xfrm>
            <a:off x="4860032" y="1991906"/>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A</a:t>
            </a:r>
          </a:p>
          <a:p>
            <a:pPr algn="ctr"/>
            <a:r>
              <a:rPr lang="en-US" altLang="ja-JP" sz="2400" dirty="0" smtClean="0">
                <a:latin typeface="Times New Roman" panose="02020603050405020304" pitchFamily="18" charset="0"/>
                <a:cs typeface="Times New Roman" panose="02020603050405020304" pitchFamily="18" charset="0"/>
              </a:rPr>
              <a:t>-2</a:t>
            </a:r>
            <a:endParaRPr kumimoji="1" lang="ja-JP" altLang="en-US" sz="2400" dirty="0">
              <a:latin typeface="Times New Roman" panose="02020603050405020304" pitchFamily="18" charset="0"/>
              <a:cs typeface="Times New Roman" panose="02020603050405020304" pitchFamily="18" charset="0"/>
            </a:endParaRPr>
          </a:p>
        </p:txBody>
      </p:sp>
      <p:sp>
        <p:nvSpPr>
          <p:cNvPr id="39" name="円/楕円 38"/>
          <p:cNvSpPr/>
          <p:nvPr/>
        </p:nvSpPr>
        <p:spPr>
          <a:xfrm>
            <a:off x="7956375" y="1993638"/>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B</a:t>
            </a:r>
          </a:p>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40" name="円/楕円 39"/>
          <p:cNvSpPr/>
          <p:nvPr/>
        </p:nvSpPr>
        <p:spPr>
          <a:xfrm>
            <a:off x="4869025" y="4926797"/>
            <a:ext cx="91440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D</a:t>
            </a:r>
          </a:p>
          <a:p>
            <a:pPr algn="ctr"/>
            <a:r>
              <a:rPr lang="en-US" altLang="ja-JP" sz="2400" dirty="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41" name="円/楕円 40"/>
          <p:cNvSpPr/>
          <p:nvPr/>
        </p:nvSpPr>
        <p:spPr>
          <a:xfrm>
            <a:off x="7947383" y="4945216"/>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C</a:t>
            </a:r>
          </a:p>
          <a:p>
            <a:pPr algn="ctr"/>
            <a:r>
              <a:rPr lang="en-US" altLang="ja-JP" sz="2400" dirty="0">
                <a:latin typeface="Times New Roman" panose="02020603050405020304" pitchFamily="18" charset="0"/>
                <a:cs typeface="Times New Roman" panose="02020603050405020304" pitchFamily="18" charset="0"/>
              </a:rPr>
              <a:t>+1</a:t>
            </a:r>
            <a:endParaRPr kumimoji="1" lang="ja-JP"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720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heel(1)">
                                      <p:cBhvr>
                                        <p:cTn id="7" dur="1000"/>
                                        <p:tgtEl>
                                          <p:spTgt spid="34"/>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wheel(1)">
                                      <p:cBhvr>
                                        <p:cTn id="10" dur="1000"/>
                                        <p:tgtEl>
                                          <p:spTgt spid="35"/>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wheel(1)">
                                      <p:cBhvr>
                                        <p:cTn id="13" dur="1000"/>
                                        <p:tgtEl>
                                          <p:spTgt spid="36"/>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wheel(1)">
                                      <p:cBhvr>
                                        <p:cTn id="16" dur="1000"/>
                                        <p:tgtEl>
                                          <p:spTgt spid="3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500"/>
                                        <p:tgtEl>
                                          <p:spTgt spid="2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500"/>
                                        <p:tgtEl>
                                          <p:spTgt spid="15"/>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fade">
                                      <p:cBhvr>
                                        <p:cTn id="47" dur="500"/>
                                        <p:tgtEl>
                                          <p:spTgt spid="3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500"/>
                                        <p:tgtEl>
                                          <p:spTgt spid="3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fade">
                                      <p:cBhvr>
                                        <p:cTn id="57" dur="500"/>
                                        <p:tgtEl>
                                          <p:spTgt spid="4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fade">
                                      <p:cBhvr>
                                        <p:cTn id="6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6" grpId="0" animBg="1"/>
      <p:bldP spid="35" grpId="0" animBg="1"/>
      <p:bldP spid="34" grpId="0" animBg="1"/>
      <p:bldP spid="20" grpId="0" animBg="1"/>
      <p:bldP spid="18" grpId="0" animBg="1"/>
      <p:bldP spid="14" grpId="0" animBg="1"/>
      <p:bldP spid="11" grpId="0" animBg="1"/>
      <p:bldP spid="10" grpId="0" animBg="1"/>
      <p:bldP spid="12" grpId="0" animBg="1"/>
      <p:bldP spid="15" grpId="0" animBg="1"/>
      <p:bldP spid="17" grpId="0" animBg="1"/>
      <p:bldP spid="38" grpId="0" animBg="1"/>
      <p:bldP spid="39" grpId="0" animBg="1"/>
      <p:bldP spid="40" grpId="0" animBg="1"/>
      <p:bldP spid="41"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上矢印 38"/>
          <p:cNvSpPr/>
          <p:nvPr/>
        </p:nvSpPr>
        <p:spPr>
          <a:xfrm rot="18792269">
            <a:off x="5779276" y="2575192"/>
            <a:ext cx="586406" cy="1190306"/>
          </a:xfrm>
          <a:prstGeom prst="up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2</a:t>
            </a:r>
            <a:endParaRPr kumimoji="1" lang="ja-JP" altLang="en-US" sz="2400" dirty="0">
              <a:latin typeface="Times New Roman" panose="02020603050405020304" pitchFamily="18" charset="0"/>
              <a:cs typeface="Times New Roman" panose="02020603050405020304" pitchFamily="18" charset="0"/>
            </a:endParaRPr>
          </a:p>
        </p:txBody>
      </p:sp>
      <p:sp>
        <p:nvSpPr>
          <p:cNvPr id="2" name="タイトル 1"/>
          <p:cNvSpPr>
            <a:spLocks noGrp="1"/>
          </p:cNvSpPr>
          <p:nvPr>
            <p:ph type="title"/>
          </p:nvPr>
        </p:nvSpPr>
        <p:spPr/>
        <p:txBody>
          <a:bodyPr>
            <a:normAutofit fontScale="90000"/>
          </a:bodyPr>
          <a:lstStyle/>
          <a:p>
            <a:r>
              <a:rPr lang="ja-JP" altLang="en-US" dirty="0" smtClean="0"/>
              <a:t>多数当事者間</a:t>
            </a:r>
            <a:r>
              <a:rPr lang="ja-JP" altLang="en-US" dirty="0"/>
              <a:t>相殺</a:t>
            </a:r>
            <a:r>
              <a:rPr lang="ja-JP" altLang="en-US" dirty="0" smtClean="0"/>
              <a:t>（</a:t>
            </a:r>
            <a:r>
              <a:rPr lang="en-US" altLang="ja-JP" dirty="0" smtClean="0"/>
              <a:t>4/6</a:t>
            </a:r>
            <a:r>
              <a:rPr lang="ja-JP" altLang="en-US" dirty="0" smtClean="0"/>
              <a:t>）</a:t>
            </a:r>
            <a:r>
              <a:rPr lang="en-US" altLang="ja-JP" dirty="0" smtClean="0"/>
              <a:t/>
            </a:r>
            <a:br>
              <a:rPr lang="en-US" altLang="ja-JP" dirty="0" smtClean="0"/>
            </a:br>
            <a:r>
              <a:rPr lang="en-US" altLang="ja-JP" sz="3600" dirty="0">
                <a:latin typeface="Times New Roman" panose="02020603050405020304" pitchFamily="18" charset="0"/>
                <a:cs typeface="Times New Roman" panose="02020603050405020304" pitchFamily="18" charset="0"/>
              </a:rPr>
              <a:t>CCP</a:t>
            </a:r>
            <a:r>
              <a:rPr lang="ja-JP" altLang="en-US" sz="3600" dirty="0"/>
              <a:t>を最後のみに利用する方法</a:t>
            </a:r>
            <a:r>
              <a:rPr lang="ja-JP" altLang="en-US" sz="3600" dirty="0" smtClean="0"/>
              <a:t>（</a:t>
            </a:r>
            <a:r>
              <a:rPr lang="en-US" altLang="ja-JP" sz="3600" dirty="0" smtClean="0"/>
              <a:t>2/2</a:t>
            </a:r>
            <a:r>
              <a:rPr lang="ja-JP" altLang="en-US" sz="3600" dirty="0" smtClean="0"/>
              <a:t>）</a:t>
            </a:r>
            <a:endParaRPr kumimoji="1" lang="ja-JP" altLang="en-US" sz="3600" dirty="0"/>
          </a:p>
        </p:txBody>
      </p:sp>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42</a:t>
            </a:fld>
            <a:endParaRPr kumimoji="1" lang="ja-JP" altLang="en-US"/>
          </a:p>
        </p:txBody>
      </p:sp>
      <p:sp>
        <p:nvSpPr>
          <p:cNvPr id="13" name="上矢印 12"/>
          <p:cNvSpPr/>
          <p:nvPr/>
        </p:nvSpPr>
        <p:spPr>
          <a:xfrm>
            <a:off x="512978" y="2882932"/>
            <a:ext cx="533095" cy="2552981"/>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8</a:t>
            </a:r>
            <a:endParaRPr kumimoji="1" lang="ja-JP" altLang="en-US" sz="2400" dirty="0">
              <a:latin typeface="Times New Roman" panose="02020603050405020304" pitchFamily="18" charset="0"/>
              <a:cs typeface="Times New Roman" panose="02020603050405020304" pitchFamily="18" charset="0"/>
            </a:endParaRPr>
          </a:p>
        </p:txBody>
      </p:sp>
      <p:sp>
        <p:nvSpPr>
          <p:cNvPr id="14" name="左矢印 13"/>
          <p:cNvSpPr/>
          <p:nvPr/>
        </p:nvSpPr>
        <p:spPr>
          <a:xfrm>
            <a:off x="1234629" y="5098181"/>
            <a:ext cx="2885640" cy="53309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15" name="下矢印 14"/>
          <p:cNvSpPr/>
          <p:nvPr/>
        </p:nvSpPr>
        <p:spPr>
          <a:xfrm>
            <a:off x="3614121" y="2409804"/>
            <a:ext cx="533095" cy="249362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16" name="右矢印 15"/>
          <p:cNvSpPr/>
          <p:nvPr/>
        </p:nvSpPr>
        <p:spPr>
          <a:xfrm>
            <a:off x="818613" y="2159185"/>
            <a:ext cx="2604856" cy="533095"/>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6</a:t>
            </a:r>
            <a:endParaRPr kumimoji="1" lang="ja-JP" altLang="en-US" sz="2400" dirty="0">
              <a:latin typeface="Times New Roman" panose="02020603050405020304" pitchFamily="18" charset="0"/>
              <a:cs typeface="Times New Roman" panose="02020603050405020304" pitchFamily="18" charset="0"/>
            </a:endParaRPr>
          </a:p>
        </p:txBody>
      </p:sp>
      <p:sp>
        <p:nvSpPr>
          <p:cNvPr id="17" name="円/楕円 16"/>
          <p:cNvSpPr/>
          <p:nvPr/>
        </p:nvSpPr>
        <p:spPr>
          <a:xfrm>
            <a:off x="327125" y="1968533"/>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A</a:t>
            </a:r>
          </a:p>
          <a:p>
            <a:pPr algn="ctr"/>
            <a:r>
              <a:rPr lang="en-US" altLang="ja-JP" sz="2800" dirty="0" smtClean="0">
                <a:latin typeface="Times New Roman" panose="02020603050405020304" pitchFamily="18" charset="0"/>
                <a:cs typeface="Times New Roman" panose="02020603050405020304" pitchFamily="18" charset="0"/>
              </a:rPr>
              <a:t>-2</a:t>
            </a:r>
            <a:endParaRPr kumimoji="1" lang="ja-JP" altLang="en-US" sz="2800" dirty="0">
              <a:latin typeface="Times New Roman" panose="02020603050405020304" pitchFamily="18" charset="0"/>
              <a:cs typeface="Times New Roman" panose="02020603050405020304" pitchFamily="18" charset="0"/>
            </a:endParaRPr>
          </a:p>
        </p:txBody>
      </p:sp>
      <p:sp>
        <p:nvSpPr>
          <p:cNvPr id="18" name="円/楕円 17"/>
          <p:cNvSpPr/>
          <p:nvPr/>
        </p:nvSpPr>
        <p:spPr>
          <a:xfrm>
            <a:off x="3423469" y="1968533"/>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B</a:t>
            </a:r>
          </a:p>
          <a:p>
            <a:pPr algn="ctr"/>
            <a:r>
              <a:rPr lang="en-US" altLang="ja-JP" sz="2800" dirty="0" smtClean="0">
                <a:latin typeface="Times New Roman" panose="02020603050405020304" pitchFamily="18" charset="0"/>
                <a:cs typeface="Times New Roman" panose="02020603050405020304" pitchFamily="18" charset="0"/>
              </a:rPr>
              <a:t>-3</a:t>
            </a:r>
            <a:endParaRPr kumimoji="1" lang="ja-JP" altLang="en-US" sz="2800" dirty="0">
              <a:latin typeface="Times New Roman" panose="02020603050405020304" pitchFamily="18" charset="0"/>
              <a:cs typeface="Times New Roman" panose="02020603050405020304" pitchFamily="18" charset="0"/>
            </a:endParaRPr>
          </a:p>
        </p:txBody>
      </p:sp>
      <p:sp>
        <p:nvSpPr>
          <p:cNvPr id="19" name="円/楕円 18"/>
          <p:cNvSpPr/>
          <p:nvPr/>
        </p:nvSpPr>
        <p:spPr>
          <a:xfrm>
            <a:off x="3423469" y="4903424"/>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a:t>
            </a:r>
          </a:p>
          <a:p>
            <a:pPr algn="ctr"/>
            <a:r>
              <a:rPr lang="en-US" altLang="ja-JP" sz="2800" dirty="0" smtClean="0">
                <a:latin typeface="Times New Roman" panose="02020603050405020304" pitchFamily="18" charset="0"/>
                <a:cs typeface="Times New Roman" panose="02020603050405020304" pitchFamily="18" charset="0"/>
              </a:rPr>
              <a:t>+1</a:t>
            </a:r>
            <a:endParaRPr kumimoji="1" lang="ja-JP" altLang="en-US" sz="2800" dirty="0">
              <a:latin typeface="Times New Roman" panose="02020603050405020304" pitchFamily="18" charset="0"/>
              <a:cs typeface="Times New Roman" panose="02020603050405020304" pitchFamily="18" charset="0"/>
            </a:endParaRPr>
          </a:p>
        </p:txBody>
      </p:sp>
      <p:sp>
        <p:nvSpPr>
          <p:cNvPr id="20" name="円/楕円 19"/>
          <p:cNvSpPr/>
          <p:nvPr/>
        </p:nvSpPr>
        <p:spPr>
          <a:xfrm>
            <a:off x="327125" y="4903424"/>
            <a:ext cx="91440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D</a:t>
            </a:r>
          </a:p>
          <a:p>
            <a:pPr algn="ctr"/>
            <a:r>
              <a:rPr lang="en-US" altLang="ja-JP" sz="2800" dirty="0" smtClean="0">
                <a:latin typeface="Times New Roman" panose="02020603050405020304" pitchFamily="18" charset="0"/>
                <a:cs typeface="Times New Roman" panose="02020603050405020304" pitchFamily="18" charset="0"/>
              </a:rPr>
              <a:t>+4</a:t>
            </a:r>
            <a:endParaRPr kumimoji="1" lang="ja-JP" altLang="en-US" sz="2800" dirty="0">
              <a:latin typeface="Times New Roman" panose="02020603050405020304" pitchFamily="18" charset="0"/>
              <a:cs typeface="Times New Roman" panose="02020603050405020304" pitchFamily="18" charset="0"/>
            </a:endParaRPr>
          </a:p>
        </p:txBody>
      </p:sp>
      <p:sp>
        <p:nvSpPr>
          <p:cNvPr id="23" name="上矢印 22"/>
          <p:cNvSpPr/>
          <p:nvPr/>
        </p:nvSpPr>
        <p:spPr>
          <a:xfrm rot="3048686">
            <a:off x="5726598" y="4174891"/>
            <a:ext cx="586406" cy="1190306"/>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25" name="左矢印 24"/>
          <p:cNvSpPr/>
          <p:nvPr/>
        </p:nvSpPr>
        <p:spPr>
          <a:xfrm rot="2359646">
            <a:off x="7143458" y="4483557"/>
            <a:ext cx="1346172" cy="58640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1</a:t>
            </a:r>
            <a:endParaRPr kumimoji="1" lang="ja-JP" altLang="en-US" sz="2400" dirty="0">
              <a:latin typeface="Times New Roman" panose="02020603050405020304" pitchFamily="18" charset="0"/>
              <a:cs typeface="Times New Roman" panose="02020603050405020304" pitchFamily="18" charset="0"/>
            </a:endParaRPr>
          </a:p>
        </p:txBody>
      </p:sp>
      <p:sp>
        <p:nvSpPr>
          <p:cNvPr id="28" name="右矢印 27"/>
          <p:cNvSpPr/>
          <p:nvPr/>
        </p:nvSpPr>
        <p:spPr>
          <a:xfrm rot="19128540">
            <a:off x="6906530" y="2968337"/>
            <a:ext cx="1412414" cy="586405"/>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30" name="上矢印 29"/>
          <p:cNvSpPr/>
          <p:nvPr/>
        </p:nvSpPr>
        <p:spPr>
          <a:xfrm>
            <a:off x="5047896" y="2903427"/>
            <a:ext cx="533095" cy="2552981"/>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8</a:t>
            </a:r>
            <a:endParaRPr kumimoji="1" lang="ja-JP" altLang="en-US" sz="2400" dirty="0">
              <a:latin typeface="Times New Roman" panose="02020603050405020304" pitchFamily="18" charset="0"/>
              <a:cs typeface="Times New Roman" panose="02020603050405020304" pitchFamily="18" charset="0"/>
            </a:endParaRPr>
          </a:p>
        </p:txBody>
      </p:sp>
      <p:sp>
        <p:nvSpPr>
          <p:cNvPr id="31" name="左矢印 30"/>
          <p:cNvSpPr/>
          <p:nvPr/>
        </p:nvSpPr>
        <p:spPr>
          <a:xfrm>
            <a:off x="5769547" y="5118676"/>
            <a:ext cx="2885640" cy="53309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32" name="下矢印 31"/>
          <p:cNvSpPr/>
          <p:nvPr/>
        </p:nvSpPr>
        <p:spPr>
          <a:xfrm>
            <a:off x="8149039" y="2430299"/>
            <a:ext cx="533095" cy="249362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33" name="右矢印 32"/>
          <p:cNvSpPr/>
          <p:nvPr/>
        </p:nvSpPr>
        <p:spPr>
          <a:xfrm>
            <a:off x="5353531" y="2179680"/>
            <a:ext cx="2604856" cy="533095"/>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6</a:t>
            </a:r>
            <a:endParaRPr kumimoji="1" lang="ja-JP" altLang="en-US" sz="2400" dirty="0">
              <a:latin typeface="Times New Roman" panose="02020603050405020304" pitchFamily="18" charset="0"/>
              <a:cs typeface="Times New Roman" panose="02020603050405020304" pitchFamily="18" charset="0"/>
            </a:endParaRPr>
          </a:p>
        </p:txBody>
      </p:sp>
      <p:sp>
        <p:nvSpPr>
          <p:cNvPr id="34" name="円/楕円 33"/>
          <p:cNvSpPr/>
          <p:nvPr/>
        </p:nvSpPr>
        <p:spPr>
          <a:xfrm>
            <a:off x="4862043" y="1989028"/>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A</a:t>
            </a:r>
          </a:p>
          <a:p>
            <a:pPr algn="ctr"/>
            <a:r>
              <a:rPr lang="en-US" altLang="ja-JP" sz="2800" dirty="0" smtClean="0">
                <a:latin typeface="Times New Roman" panose="02020603050405020304" pitchFamily="18" charset="0"/>
                <a:cs typeface="Times New Roman" panose="02020603050405020304" pitchFamily="18" charset="0"/>
              </a:rPr>
              <a:t>-2</a:t>
            </a:r>
            <a:endParaRPr kumimoji="1" lang="ja-JP" altLang="en-US" sz="2800" dirty="0">
              <a:latin typeface="Times New Roman" panose="02020603050405020304" pitchFamily="18" charset="0"/>
              <a:cs typeface="Times New Roman" panose="02020603050405020304" pitchFamily="18" charset="0"/>
            </a:endParaRPr>
          </a:p>
        </p:txBody>
      </p:sp>
      <p:sp>
        <p:nvSpPr>
          <p:cNvPr id="35" name="円/楕円 34"/>
          <p:cNvSpPr/>
          <p:nvPr/>
        </p:nvSpPr>
        <p:spPr>
          <a:xfrm>
            <a:off x="7958387" y="1989028"/>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B</a:t>
            </a:r>
          </a:p>
          <a:p>
            <a:pPr algn="ctr"/>
            <a:r>
              <a:rPr lang="en-US" altLang="ja-JP" sz="2800" dirty="0" smtClean="0">
                <a:latin typeface="Times New Roman" panose="02020603050405020304" pitchFamily="18" charset="0"/>
                <a:cs typeface="Times New Roman" panose="02020603050405020304" pitchFamily="18" charset="0"/>
              </a:rPr>
              <a:t>-3</a:t>
            </a:r>
            <a:endParaRPr kumimoji="1" lang="ja-JP" altLang="en-US" sz="2800" dirty="0">
              <a:latin typeface="Times New Roman" panose="02020603050405020304" pitchFamily="18" charset="0"/>
              <a:cs typeface="Times New Roman" panose="02020603050405020304" pitchFamily="18" charset="0"/>
            </a:endParaRPr>
          </a:p>
        </p:txBody>
      </p:sp>
      <p:sp>
        <p:nvSpPr>
          <p:cNvPr id="36" name="円/楕円 35"/>
          <p:cNvSpPr/>
          <p:nvPr/>
        </p:nvSpPr>
        <p:spPr>
          <a:xfrm>
            <a:off x="7958387" y="4923919"/>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a:t>
            </a:r>
            <a:br>
              <a:rPr kumimoji="1" lang="en-US" altLang="ja-JP" sz="2800" dirty="0" smtClean="0">
                <a:latin typeface="Times New Roman" panose="02020603050405020304" pitchFamily="18" charset="0"/>
                <a:cs typeface="Times New Roman" panose="02020603050405020304" pitchFamily="18" charset="0"/>
              </a:rPr>
            </a:br>
            <a:r>
              <a:rPr kumimoji="1" lang="en-US" altLang="ja-JP" sz="2800" dirty="0" smtClean="0">
                <a:latin typeface="Times New Roman" panose="02020603050405020304" pitchFamily="18" charset="0"/>
                <a:cs typeface="Times New Roman" panose="02020603050405020304" pitchFamily="18" charset="0"/>
              </a:rPr>
              <a:t>+1</a:t>
            </a:r>
            <a:endParaRPr kumimoji="1" lang="ja-JP" altLang="en-US" sz="2800" dirty="0">
              <a:latin typeface="Times New Roman" panose="02020603050405020304" pitchFamily="18" charset="0"/>
              <a:cs typeface="Times New Roman" panose="02020603050405020304" pitchFamily="18" charset="0"/>
            </a:endParaRPr>
          </a:p>
        </p:txBody>
      </p:sp>
      <p:sp>
        <p:nvSpPr>
          <p:cNvPr id="37" name="円/楕円 36"/>
          <p:cNvSpPr/>
          <p:nvPr/>
        </p:nvSpPr>
        <p:spPr>
          <a:xfrm>
            <a:off x="4862043" y="4923919"/>
            <a:ext cx="91440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D</a:t>
            </a:r>
          </a:p>
          <a:p>
            <a:pPr algn="ctr"/>
            <a:r>
              <a:rPr lang="en-US" altLang="ja-JP" sz="2800" dirty="0" smtClean="0">
                <a:latin typeface="Times New Roman" panose="02020603050405020304" pitchFamily="18" charset="0"/>
                <a:cs typeface="Times New Roman" panose="02020603050405020304" pitchFamily="18" charset="0"/>
              </a:rPr>
              <a:t>+4</a:t>
            </a:r>
            <a:endParaRPr kumimoji="1" lang="ja-JP" altLang="en-US" sz="2800" dirty="0">
              <a:latin typeface="Times New Roman" panose="02020603050405020304" pitchFamily="18" charset="0"/>
              <a:cs typeface="Times New Roman" panose="02020603050405020304" pitchFamily="18" charset="0"/>
            </a:endParaRPr>
          </a:p>
        </p:txBody>
      </p:sp>
      <p:sp>
        <p:nvSpPr>
          <p:cNvPr id="38" name="円/楕円 37"/>
          <p:cNvSpPr/>
          <p:nvPr/>
        </p:nvSpPr>
        <p:spPr>
          <a:xfrm>
            <a:off x="6195628" y="3429000"/>
            <a:ext cx="1338773" cy="1005840"/>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CCP</a:t>
            </a:r>
            <a:endParaRPr kumimoji="1" lang="ja-JP" altLang="en-US" sz="2800" dirty="0">
              <a:latin typeface="Times New Roman" panose="02020603050405020304" pitchFamily="18" charset="0"/>
              <a:cs typeface="Times New Roman" panose="02020603050405020304" pitchFamily="18" charset="0"/>
            </a:endParaRPr>
          </a:p>
        </p:txBody>
      </p:sp>
      <p:sp>
        <p:nvSpPr>
          <p:cNvPr id="24" name="円弧 23"/>
          <p:cNvSpPr/>
          <p:nvPr/>
        </p:nvSpPr>
        <p:spPr>
          <a:xfrm>
            <a:off x="629672" y="2699131"/>
            <a:ext cx="557952" cy="2466385"/>
          </a:xfrm>
          <a:prstGeom prst="arc">
            <a:avLst>
              <a:gd name="adj1" fmla="val 16576423"/>
              <a:gd name="adj2" fmla="val 5005870"/>
            </a:avLst>
          </a:prstGeom>
          <a:ln w="38100">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2</a:t>
            </a:r>
            <a:endParaRPr kumimoji="1" lang="ja-JP" altLang="en-US" sz="2400" dirty="0">
              <a:latin typeface="Times New Roman" panose="02020603050405020304" pitchFamily="18" charset="0"/>
              <a:cs typeface="Times New Roman" panose="02020603050405020304" pitchFamily="18" charset="0"/>
            </a:endParaRPr>
          </a:p>
        </p:txBody>
      </p:sp>
      <p:sp>
        <p:nvSpPr>
          <p:cNvPr id="26" name="円弧 25"/>
          <p:cNvSpPr/>
          <p:nvPr/>
        </p:nvSpPr>
        <p:spPr>
          <a:xfrm rot="2859846">
            <a:off x="1971486" y="2015099"/>
            <a:ext cx="623863" cy="3530783"/>
          </a:xfrm>
          <a:prstGeom prst="arc">
            <a:avLst>
              <a:gd name="adj1" fmla="val 16476247"/>
              <a:gd name="adj2" fmla="val 5285451"/>
            </a:avLst>
          </a:prstGeom>
          <a:ln w="38100">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2</a:t>
            </a:r>
            <a:endParaRPr kumimoji="1" lang="ja-JP" altLang="en-US" sz="2400" dirty="0">
              <a:latin typeface="Times New Roman" panose="02020603050405020304" pitchFamily="18" charset="0"/>
              <a:cs typeface="Times New Roman" panose="02020603050405020304" pitchFamily="18" charset="0"/>
            </a:endParaRPr>
          </a:p>
        </p:txBody>
      </p:sp>
      <p:sp>
        <p:nvSpPr>
          <p:cNvPr id="27" name="円弧 26"/>
          <p:cNvSpPr/>
          <p:nvPr/>
        </p:nvSpPr>
        <p:spPr>
          <a:xfrm>
            <a:off x="3291351" y="2699132"/>
            <a:ext cx="914400" cy="2467458"/>
          </a:xfrm>
          <a:prstGeom prst="arc">
            <a:avLst>
              <a:gd name="adj1" fmla="val 5968410"/>
              <a:gd name="adj2" fmla="val 15777790"/>
            </a:avLst>
          </a:prstGeom>
          <a:ln w="38100">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1</a:t>
            </a:r>
            <a:endParaRPr kumimoji="1" lang="ja-JP" altLang="en-US" sz="2400" dirty="0">
              <a:latin typeface="Times New Roman" panose="02020603050405020304" pitchFamily="18" charset="0"/>
              <a:cs typeface="Times New Roman" panose="02020603050405020304" pitchFamily="18" charset="0"/>
            </a:endParaRPr>
          </a:p>
        </p:txBody>
      </p:sp>
      <p:sp>
        <p:nvSpPr>
          <p:cNvPr id="44" name="円弧 43"/>
          <p:cNvSpPr/>
          <p:nvPr/>
        </p:nvSpPr>
        <p:spPr>
          <a:xfrm>
            <a:off x="320229" y="2664625"/>
            <a:ext cx="1371451" cy="2535397"/>
          </a:xfrm>
          <a:prstGeom prst="arc">
            <a:avLst>
              <a:gd name="adj1" fmla="val 16576423"/>
              <a:gd name="adj2" fmla="val 5005870"/>
            </a:avLst>
          </a:prstGeom>
          <a:ln w="38100">
            <a:solidFill>
              <a:srgbClr val="FF0000"/>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solidFill>
                  <a:srgbClr val="FF0000"/>
                </a:solidFill>
                <a:latin typeface="Times New Roman" panose="02020603050405020304" pitchFamily="18" charset="0"/>
                <a:cs typeface="Times New Roman" panose="02020603050405020304" pitchFamily="18" charset="0"/>
              </a:rPr>
              <a:t>1</a:t>
            </a:r>
            <a:endParaRPr kumimoji="1" lang="ja-JP" altLang="en-US" sz="2400" dirty="0">
              <a:solidFill>
                <a:srgbClr val="FF0000"/>
              </a:solidFill>
              <a:latin typeface="Times New Roman" panose="02020603050405020304" pitchFamily="18" charset="0"/>
              <a:cs typeface="Times New Roman" panose="02020603050405020304" pitchFamily="18" charset="0"/>
            </a:endParaRPr>
          </a:p>
        </p:txBody>
      </p:sp>
      <p:sp>
        <p:nvSpPr>
          <p:cNvPr id="47" name="円弧 46"/>
          <p:cNvSpPr/>
          <p:nvPr/>
        </p:nvSpPr>
        <p:spPr>
          <a:xfrm rot="18733952">
            <a:off x="1889403" y="2017667"/>
            <a:ext cx="1196160" cy="3657285"/>
          </a:xfrm>
          <a:prstGeom prst="arc">
            <a:avLst>
              <a:gd name="adj1" fmla="val 5932714"/>
              <a:gd name="adj2" fmla="val 15968118"/>
            </a:avLst>
          </a:prstGeom>
          <a:ln w="38100">
            <a:solidFill>
              <a:srgbClr val="FF0000"/>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solidFill>
                  <a:srgbClr val="FF0000"/>
                </a:solidFill>
                <a:latin typeface="Times New Roman" panose="02020603050405020304" pitchFamily="18" charset="0"/>
                <a:cs typeface="Times New Roman" panose="02020603050405020304" pitchFamily="18" charset="0"/>
              </a:rPr>
              <a:t>1</a:t>
            </a:r>
            <a:endParaRPr kumimoji="1" lang="ja-JP" altLang="en-US" sz="2400" dirty="0">
              <a:solidFill>
                <a:srgbClr val="FF0000"/>
              </a:solidFill>
              <a:latin typeface="Times New Roman" panose="02020603050405020304" pitchFamily="18" charset="0"/>
              <a:cs typeface="Times New Roman" panose="02020603050405020304" pitchFamily="18" charset="0"/>
            </a:endParaRPr>
          </a:p>
        </p:txBody>
      </p:sp>
      <p:sp>
        <p:nvSpPr>
          <p:cNvPr id="48" name="円弧 47"/>
          <p:cNvSpPr/>
          <p:nvPr/>
        </p:nvSpPr>
        <p:spPr>
          <a:xfrm rot="2859846">
            <a:off x="1781121" y="2086885"/>
            <a:ext cx="1216624" cy="3530783"/>
          </a:xfrm>
          <a:prstGeom prst="arc">
            <a:avLst>
              <a:gd name="adj1" fmla="val 16596536"/>
              <a:gd name="adj2" fmla="val 5285451"/>
            </a:avLst>
          </a:prstGeom>
          <a:ln w="38100">
            <a:solidFill>
              <a:srgbClr val="FF0000"/>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solidFill>
                  <a:srgbClr val="FF0000"/>
                </a:solidFill>
                <a:latin typeface="Times New Roman" panose="02020603050405020304" pitchFamily="18" charset="0"/>
                <a:cs typeface="Times New Roman" panose="02020603050405020304" pitchFamily="18" charset="0"/>
              </a:rPr>
              <a:t>3</a:t>
            </a:r>
            <a:endParaRPr kumimoji="1" lang="ja-JP" alt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7987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up)">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up)">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wipe(up)">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wipe(up)">
                                      <p:cBhvr>
                                        <p:cTn id="22" dur="500"/>
                                        <p:tgtEl>
                                          <p:spTgt spid="4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wipe(up)">
                                      <p:cBhvr>
                                        <p:cTn id="27" dur="500"/>
                                        <p:tgtEl>
                                          <p:spTgt spid="4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48"/>
                                        </p:tgtEl>
                                        <p:attrNameLst>
                                          <p:attrName>style.visibility</p:attrName>
                                        </p:attrNameLst>
                                      </p:cBhvr>
                                      <p:to>
                                        <p:strVal val="visible"/>
                                      </p:to>
                                    </p:set>
                                    <p:animEffect transition="in" filter="wipe(up)">
                                      <p:cBhvr>
                                        <p:cTn id="32" dur="500"/>
                                        <p:tgtEl>
                                          <p:spTgt spid="4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fade">
                                      <p:cBhvr>
                                        <p:cTn id="37" dur="500"/>
                                        <p:tgtEl>
                                          <p:spTgt spid="34"/>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fade">
                                      <p:cBhvr>
                                        <p:cTn id="40" dur="500"/>
                                        <p:tgtEl>
                                          <p:spTgt spid="33"/>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fade">
                                      <p:cBhvr>
                                        <p:cTn id="43" dur="500"/>
                                        <p:tgtEl>
                                          <p:spTgt spid="35"/>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fade">
                                      <p:cBhvr>
                                        <p:cTn id="46" dur="500"/>
                                        <p:tgtEl>
                                          <p:spTgt spid="32"/>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6"/>
                                        </p:tgtEl>
                                        <p:attrNameLst>
                                          <p:attrName>style.visibility</p:attrName>
                                        </p:attrNameLst>
                                      </p:cBhvr>
                                      <p:to>
                                        <p:strVal val="visible"/>
                                      </p:to>
                                    </p:set>
                                    <p:animEffect transition="in" filter="fade">
                                      <p:cBhvr>
                                        <p:cTn id="49" dur="500"/>
                                        <p:tgtEl>
                                          <p:spTgt spid="36"/>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1"/>
                                        </p:tgtEl>
                                        <p:attrNameLst>
                                          <p:attrName>style.visibility</p:attrName>
                                        </p:attrNameLst>
                                      </p:cBhvr>
                                      <p:to>
                                        <p:strVal val="visible"/>
                                      </p:to>
                                    </p:set>
                                    <p:animEffect transition="in" filter="fade">
                                      <p:cBhvr>
                                        <p:cTn id="52" dur="500"/>
                                        <p:tgtEl>
                                          <p:spTgt spid="31"/>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fade">
                                      <p:cBhvr>
                                        <p:cTn id="55" dur="500"/>
                                        <p:tgtEl>
                                          <p:spTgt spid="37"/>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fade">
                                      <p:cBhvr>
                                        <p:cTn id="58" dur="500"/>
                                        <p:tgtEl>
                                          <p:spTgt spid="30"/>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38"/>
                                        </p:tgtEl>
                                        <p:attrNameLst>
                                          <p:attrName>style.visibility</p:attrName>
                                        </p:attrNameLst>
                                      </p:cBhvr>
                                      <p:to>
                                        <p:strVal val="visible"/>
                                      </p:to>
                                    </p:set>
                                    <p:animEffect transition="in" filter="wipe(down)">
                                      <p:cBhvr>
                                        <p:cTn id="63" dur="500"/>
                                        <p:tgtEl>
                                          <p:spTgt spid="38"/>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grpId="0" nodeType="click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wipe(down)">
                                      <p:cBhvr>
                                        <p:cTn id="68" dur="500"/>
                                        <p:tgtEl>
                                          <p:spTgt spid="39"/>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wipe(down)">
                                      <p:cBhvr>
                                        <p:cTn id="73" dur="500"/>
                                        <p:tgtEl>
                                          <p:spTgt spid="28"/>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grpId="0" nodeType="click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wipe(down)">
                                      <p:cBhvr>
                                        <p:cTn id="78" dur="500"/>
                                        <p:tgtEl>
                                          <p:spTgt spid="25"/>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animEffect transition="in" filter="wipe(down)">
                                      <p:cBhvr>
                                        <p:cTn id="8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23" grpId="0" animBg="1"/>
      <p:bldP spid="25" grpId="0" animBg="1"/>
      <p:bldP spid="28" grpId="0" animBg="1"/>
      <p:bldP spid="30" grpId="0" animBg="1"/>
      <p:bldP spid="31" grpId="0" animBg="1"/>
      <p:bldP spid="32" grpId="0" animBg="1"/>
      <p:bldP spid="33" grpId="0" animBg="1"/>
      <p:bldP spid="34" grpId="0" animBg="1"/>
      <p:bldP spid="35" grpId="0" animBg="1"/>
      <p:bldP spid="36" grpId="0" animBg="1"/>
      <p:bldP spid="37" grpId="0" animBg="1"/>
      <p:bldP spid="38" grpId="0" animBg="1"/>
      <p:bldP spid="24" grpId="0" animBg="1"/>
      <p:bldP spid="26" grpId="0" animBg="1"/>
      <p:bldP spid="27" grpId="0" animBg="1"/>
      <p:bldP spid="44" grpId="0" animBg="1"/>
      <p:bldP spid="47" grpId="0" animBg="1"/>
      <p:bldP spid="4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normAutofit fontScale="90000"/>
          </a:bodyPr>
          <a:lstStyle/>
          <a:p>
            <a:r>
              <a:rPr lang="ja-JP" altLang="en-US" dirty="0" smtClean="0"/>
              <a:t>多数当事者間相殺</a:t>
            </a:r>
            <a:r>
              <a:rPr lang="ja-JP" altLang="en-US" dirty="0" smtClean="0"/>
              <a:t>（</a:t>
            </a:r>
            <a:r>
              <a:rPr lang="en-US" altLang="ja-JP" dirty="0" smtClean="0"/>
              <a:t>5/6</a:t>
            </a:r>
            <a:r>
              <a:rPr lang="ja-JP" altLang="en-US" dirty="0" smtClean="0"/>
              <a:t>）</a:t>
            </a:r>
            <a:r>
              <a:rPr lang="en-US" altLang="ja-JP" dirty="0" smtClean="0"/>
              <a:t/>
            </a:r>
            <a:br>
              <a:rPr lang="en-US" altLang="ja-JP" dirty="0" smtClean="0"/>
            </a:br>
            <a:r>
              <a:rPr lang="ja-JP" altLang="en-US" sz="3600" dirty="0"/>
              <a:t>最後</a:t>
            </a:r>
            <a:r>
              <a:rPr lang="ja-JP" altLang="en-US" sz="3600" dirty="0" smtClean="0"/>
              <a:t>まで相殺前の状態を残す方法（</a:t>
            </a:r>
            <a:r>
              <a:rPr lang="en-US" altLang="ja-JP" sz="3600" dirty="0" smtClean="0"/>
              <a:t>1/2</a:t>
            </a:r>
            <a:r>
              <a:rPr lang="ja-JP" altLang="en-US" sz="3600" dirty="0" smtClean="0"/>
              <a:t>）</a:t>
            </a:r>
            <a:endParaRPr kumimoji="1" lang="ja-JP" altLang="en-US" sz="3600"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43</a:t>
            </a:fld>
            <a:endParaRPr kumimoji="1" lang="ja-JP" altLang="en-US" dirty="0"/>
          </a:p>
        </p:txBody>
      </p:sp>
      <p:sp>
        <p:nvSpPr>
          <p:cNvPr id="22" name="下矢印 21"/>
          <p:cNvSpPr/>
          <p:nvPr/>
        </p:nvSpPr>
        <p:spPr>
          <a:xfrm>
            <a:off x="893079" y="2408842"/>
            <a:ext cx="533095" cy="249362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1</a:t>
            </a:r>
            <a:endParaRPr kumimoji="1" lang="ja-JP" altLang="en-US" sz="2400" dirty="0">
              <a:latin typeface="Times New Roman" panose="02020603050405020304" pitchFamily="18" charset="0"/>
              <a:cs typeface="Times New Roman" panose="02020603050405020304" pitchFamily="18" charset="0"/>
            </a:endParaRPr>
          </a:p>
        </p:txBody>
      </p:sp>
      <p:sp>
        <p:nvSpPr>
          <p:cNvPr id="23" name="上矢印 22"/>
          <p:cNvSpPr/>
          <p:nvPr/>
        </p:nvSpPr>
        <p:spPr>
          <a:xfrm>
            <a:off x="276596" y="2775852"/>
            <a:ext cx="533095" cy="2552981"/>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9</a:t>
            </a:r>
            <a:endParaRPr kumimoji="1" lang="ja-JP" altLang="en-US" sz="2400" dirty="0">
              <a:latin typeface="Times New Roman" panose="02020603050405020304" pitchFamily="18" charset="0"/>
              <a:cs typeface="Times New Roman" panose="02020603050405020304" pitchFamily="18" charset="0"/>
            </a:endParaRPr>
          </a:p>
        </p:txBody>
      </p:sp>
      <p:sp>
        <p:nvSpPr>
          <p:cNvPr id="24" name="右矢印 23"/>
          <p:cNvSpPr/>
          <p:nvPr/>
        </p:nvSpPr>
        <p:spPr>
          <a:xfrm>
            <a:off x="858773" y="4770564"/>
            <a:ext cx="2604856" cy="533095"/>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25" name="左矢印 24"/>
          <p:cNvSpPr/>
          <p:nvPr/>
        </p:nvSpPr>
        <p:spPr>
          <a:xfrm>
            <a:off x="1108945" y="5382661"/>
            <a:ext cx="2885640" cy="53309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7</a:t>
            </a:r>
            <a:endParaRPr kumimoji="1" lang="ja-JP" altLang="en-US" sz="2400" dirty="0">
              <a:latin typeface="Times New Roman" panose="02020603050405020304" pitchFamily="18" charset="0"/>
              <a:cs typeface="Times New Roman" panose="02020603050405020304" pitchFamily="18" charset="0"/>
            </a:endParaRPr>
          </a:p>
        </p:txBody>
      </p:sp>
      <p:sp>
        <p:nvSpPr>
          <p:cNvPr id="26" name="上矢印 25"/>
          <p:cNvSpPr/>
          <p:nvPr/>
        </p:nvSpPr>
        <p:spPr>
          <a:xfrm>
            <a:off x="3358437" y="2866041"/>
            <a:ext cx="533095" cy="2552981"/>
          </a:xfrm>
          <a:prstGeom prst="up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5</a:t>
            </a:r>
            <a:endParaRPr kumimoji="1" lang="ja-JP" altLang="en-US" sz="2400" dirty="0">
              <a:latin typeface="Times New Roman" panose="02020603050405020304" pitchFamily="18" charset="0"/>
              <a:cs typeface="Times New Roman" panose="02020603050405020304" pitchFamily="18" charset="0"/>
            </a:endParaRPr>
          </a:p>
        </p:txBody>
      </p:sp>
      <p:sp>
        <p:nvSpPr>
          <p:cNvPr id="27" name="下矢印 26"/>
          <p:cNvSpPr/>
          <p:nvPr/>
        </p:nvSpPr>
        <p:spPr>
          <a:xfrm>
            <a:off x="3974369" y="2516887"/>
            <a:ext cx="533095" cy="249362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8</a:t>
            </a:r>
            <a:endParaRPr kumimoji="1" lang="ja-JP" altLang="en-US" sz="2400" dirty="0">
              <a:latin typeface="Times New Roman" panose="02020603050405020304" pitchFamily="18" charset="0"/>
              <a:cs typeface="Times New Roman" panose="02020603050405020304" pitchFamily="18" charset="0"/>
            </a:endParaRPr>
          </a:p>
        </p:txBody>
      </p:sp>
      <p:sp>
        <p:nvSpPr>
          <p:cNvPr id="28" name="左矢印 27"/>
          <p:cNvSpPr/>
          <p:nvPr/>
        </p:nvSpPr>
        <p:spPr>
          <a:xfrm>
            <a:off x="1108945" y="2456921"/>
            <a:ext cx="2885640" cy="533095"/>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29" name="右矢印 28"/>
          <p:cNvSpPr/>
          <p:nvPr/>
        </p:nvSpPr>
        <p:spPr>
          <a:xfrm>
            <a:off x="1014449" y="1844824"/>
            <a:ext cx="2604856" cy="533095"/>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10</a:t>
            </a:r>
            <a:endParaRPr kumimoji="1" lang="ja-JP" altLang="en-US" sz="2400" dirty="0">
              <a:latin typeface="Times New Roman" panose="02020603050405020304" pitchFamily="18" charset="0"/>
              <a:cs typeface="Times New Roman" panose="02020603050405020304" pitchFamily="18" charset="0"/>
            </a:endParaRPr>
          </a:p>
        </p:txBody>
      </p:sp>
      <p:sp>
        <p:nvSpPr>
          <p:cNvPr id="30" name="円/楕円 29"/>
          <p:cNvSpPr/>
          <p:nvPr/>
        </p:nvSpPr>
        <p:spPr>
          <a:xfrm>
            <a:off x="394185" y="1951642"/>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A</a:t>
            </a:r>
            <a:endParaRPr kumimoji="1" lang="ja-JP" altLang="en-US" sz="2800" dirty="0">
              <a:latin typeface="Times New Roman" panose="02020603050405020304" pitchFamily="18" charset="0"/>
              <a:cs typeface="Times New Roman" panose="02020603050405020304" pitchFamily="18" charset="0"/>
            </a:endParaRPr>
          </a:p>
        </p:txBody>
      </p:sp>
      <p:sp>
        <p:nvSpPr>
          <p:cNvPr id="31" name="円/楕円 30"/>
          <p:cNvSpPr/>
          <p:nvPr/>
        </p:nvSpPr>
        <p:spPr>
          <a:xfrm>
            <a:off x="3490529" y="1951642"/>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B</a:t>
            </a:r>
            <a:endParaRPr kumimoji="1" lang="ja-JP" altLang="en-US" sz="2800" dirty="0">
              <a:latin typeface="Times New Roman" panose="02020603050405020304" pitchFamily="18" charset="0"/>
              <a:cs typeface="Times New Roman" panose="02020603050405020304" pitchFamily="18" charset="0"/>
            </a:endParaRPr>
          </a:p>
        </p:txBody>
      </p:sp>
      <p:sp>
        <p:nvSpPr>
          <p:cNvPr id="32" name="円/楕円 31"/>
          <p:cNvSpPr/>
          <p:nvPr/>
        </p:nvSpPr>
        <p:spPr>
          <a:xfrm>
            <a:off x="3490529" y="4886533"/>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a:t>
            </a:r>
            <a:endParaRPr kumimoji="1" lang="ja-JP" altLang="en-US" sz="2800" dirty="0">
              <a:latin typeface="Times New Roman" panose="02020603050405020304" pitchFamily="18" charset="0"/>
              <a:cs typeface="Times New Roman" panose="02020603050405020304" pitchFamily="18" charset="0"/>
            </a:endParaRPr>
          </a:p>
        </p:txBody>
      </p:sp>
      <p:sp>
        <p:nvSpPr>
          <p:cNvPr id="33" name="円/楕円 32"/>
          <p:cNvSpPr/>
          <p:nvPr/>
        </p:nvSpPr>
        <p:spPr>
          <a:xfrm>
            <a:off x="394185" y="4886533"/>
            <a:ext cx="91440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D</a:t>
            </a:r>
            <a:endParaRPr kumimoji="1" lang="ja-JP" altLang="en-US" sz="2800" dirty="0">
              <a:latin typeface="Times New Roman" panose="02020603050405020304" pitchFamily="18" charset="0"/>
              <a:cs typeface="Times New Roman" panose="02020603050405020304" pitchFamily="18" charset="0"/>
            </a:endParaRPr>
          </a:p>
        </p:txBody>
      </p:sp>
      <p:sp>
        <p:nvSpPr>
          <p:cNvPr id="42" name="下矢印 41"/>
          <p:cNvSpPr/>
          <p:nvPr/>
        </p:nvSpPr>
        <p:spPr>
          <a:xfrm>
            <a:off x="5283914" y="2408842"/>
            <a:ext cx="533095" cy="2493620"/>
          </a:xfrm>
          <a:prstGeom prst="downArrow">
            <a:avLst/>
          </a:prstGeom>
          <a:noFill/>
          <a:ln w="28575">
            <a:prstDash val="sysDot"/>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1</a:t>
            </a:r>
            <a:endParaRPr kumimoji="1" lang="ja-JP" altLang="en-US" sz="2400" dirty="0">
              <a:latin typeface="Times New Roman" panose="02020603050405020304" pitchFamily="18" charset="0"/>
              <a:cs typeface="Times New Roman" panose="02020603050405020304" pitchFamily="18" charset="0"/>
            </a:endParaRPr>
          </a:p>
        </p:txBody>
      </p:sp>
      <p:sp>
        <p:nvSpPr>
          <p:cNvPr id="43" name="上矢印 42"/>
          <p:cNvSpPr/>
          <p:nvPr/>
        </p:nvSpPr>
        <p:spPr>
          <a:xfrm>
            <a:off x="4667431" y="2775852"/>
            <a:ext cx="533095" cy="2552981"/>
          </a:xfrm>
          <a:prstGeom prst="upArrow">
            <a:avLst/>
          </a:prstGeom>
          <a:noFill/>
          <a:ln w="28575">
            <a:prstDash val="sysDot"/>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9</a:t>
            </a:r>
            <a:endParaRPr kumimoji="1" lang="ja-JP" altLang="en-US" sz="2400" dirty="0">
              <a:latin typeface="Times New Roman" panose="02020603050405020304" pitchFamily="18" charset="0"/>
              <a:cs typeface="Times New Roman" panose="02020603050405020304" pitchFamily="18" charset="0"/>
            </a:endParaRPr>
          </a:p>
        </p:txBody>
      </p:sp>
      <p:sp>
        <p:nvSpPr>
          <p:cNvPr id="44" name="右矢印 43"/>
          <p:cNvSpPr/>
          <p:nvPr/>
        </p:nvSpPr>
        <p:spPr>
          <a:xfrm>
            <a:off x="5249608" y="4770564"/>
            <a:ext cx="2604856" cy="533095"/>
          </a:xfrm>
          <a:prstGeom prst="rightArrow">
            <a:avLst/>
          </a:prstGeom>
          <a:noFill/>
          <a:ln w="28575">
            <a:prstDash val="sysDot"/>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45" name="左矢印 44"/>
          <p:cNvSpPr/>
          <p:nvPr/>
        </p:nvSpPr>
        <p:spPr>
          <a:xfrm>
            <a:off x="5499780" y="5382661"/>
            <a:ext cx="2885640" cy="533095"/>
          </a:xfrm>
          <a:prstGeom prst="leftArrow">
            <a:avLst/>
          </a:prstGeom>
          <a:noFill/>
          <a:ln w="28575">
            <a:prstDash val="sysDot"/>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7</a:t>
            </a:r>
            <a:endParaRPr kumimoji="1" lang="ja-JP" altLang="en-US" sz="2400" dirty="0">
              <a:latin typeface="Times New Roman" panose="02020603050405020304" pitchFamily="18" charset="0"/>
              <a:cs typeface="Times New Roman" panose="02020603050405020304" pitchFamily="18" charset="0"/>
            </a:endParaRPr>
          </a:p>
        </p:txBody>
      </p:sp>
      <p:sp>
        <p:nvSpPr>
          <p:cNvPr id="46" name="上矢印 45"/>
          <p:cNvSpPr/>
          <p:nvPr/>
        </p:nvSpPr>
        <p:spPr>
          <a:xfrm>
            <a:off x="7749272" y="2866041"/>
            <a:ext cx="533095" cy="2552981"/>
          </a:xfrm>
          <a:prstGeom prst="upArrow">
            <a:avLst/>
          </a:prstGeom>
          <a:noFill/>
          <a:ln w="28575">
            <a:prstDash val="sysDot"/>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5</a:t>
            </a:r>
            <a:endParaRPr kumimoji="1" lang="ja-JP" altLang="en-US" sz="2400" dirty="0">
              <a:latin typeface="Times New Roman" panose="02020603050405020304" pitchFamily="18" charset="0"/>
              <a:cs typeface="Times New Roman" panose="02020603050405020304" pitchFamily="18" charset="0"/>
            </a:endParaRPr>
          </a:p>
        </p:txBody>
      </p:sp>
      <p:sp>
        <p:nvSpPr>
          <p:cNvPr id="47" name="下矢印 46"/>
          <p:cNvSpPr/>
          <p:nvPr/>
        </p:nvSpPr>
        <p:spPr>
          <a:xfrm>
            <a:off x="8365204" y="2516887"/>
            <a:ext cx="533095" cy="2493620"/>
          </a:xfrm>
          <a:prstGeom prst="downArrow">
            <a:avLst/>
          </a:prstGeom>
          <a:noFill/>
          <a:ln w="28575">
            <a:prstDash val="sysDot"/>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8</a:t>
            </a:r>
            <a:endParaRPr kumimoji="1" lang="ja-JP" altLang="en-US" sz="2400" dirty="0">
              <a:latin typeface="Times New Roman" panose="02020603050405020304" pitchFamily="18" charset="0"/>
              <a:cs typeface="Times New Roman" panose="02020603050405020304" pitchFamily="18" charset="0"/>
            </a:endParaRPr>
          </a:p>
        </p:txBody>
      </p:sp>
      <p:sp>
        <p:nvSpPr>
          <p:cNvPr id="48" name="左矢印 47"/>
          <p:cNvSpPr/>
          <p:nvPr/>
        </p:nvSpPr>
        <p:spPr>
          <a:xfrm>
            <a:off x="5699420" y="2456921"/>
            <a:ext cx="2686000" cy="533095"/>
          </a:xfrm>
          <a:prstGeom prst="leftArrow">
            <a:avLst/>
          </a:prstGeom>
          <a:noFill/>
          <a:ln w="28575">
            <a:prstDash val="sysDot"/>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49" name="右矢印 48"/>
          <p:cNvSpPr/>
          <p:nvPr/>
        </p:nvSpPr>
        <p:spPr>
          <a:xfrm>
            <a:off x="5405284" y="1844824"/>
            <a:ext cx="2604856" cy="533095"/>
          </a:xfrm>
          <a:prstGeom prst="rightArrow">
            <a:avLst/>
          </a:prstGeom>
          <a:noFill/>
          <a:ln w="28575">
            <a:prstDash val="sysDot"/>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10</a:t>
            </a:r>
            <a:endParaRPr kumimoji="1" lang="ja-JP" altLang="en-US" sz="2400" dirty="0">
              <a:latin typeface="Times New Roman" panose="02020603050405020304" pitchFamily="18" charset="0"/>
              <a:cs typeface="Times New Roman" panose="02020603050405020304" pitchFamily="18" charset="0"/>
            </a:endParaRPr>
          </a:p>
        </p:txBody>
      </p:sp>
      <p:sp>
        <p:nvSpPr>
          <p:cNvPr id="50" name="円/楕円 49"/>
          <p:cNvSpPr/>
          <p:nvPr/>
        </p:nvSpPr>
        <p:spPr>
          <a:xfrm>
            <a:off x="4785020" y="1951642"/>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A</a:t>
            </a:r>
          </a:p>
          <a:p>
            <a:pPr algn="ctr"/>
            <a:r>
              <a:rPr lang="en-US" altLang="ja-JP" sz="2800" dirty="0" smtClean="0">
                <a:latin typeface="Times New Roman" panose="02020603050405020304" pitchFamily="18" charset="0"/>
                <a:cs typeface="Times New Roman" panose="02020603050405020304" pitchFamily="18" charset="0"/>
              </a:rPr>
              <a:t>-2</a:t>
            </a:r>
            <a:endParaRPr kumimoji="1" lang="ja-JP" altLang="en-US" sz="2800" dirty="0">
              <a:latin typeface="Times New Roman" panose="02020603050405020304" pitchFamily="18" charset="0"/>
              <a:cs typeface="Times New Roman" panose="02020603050405020304" pitchFamily="18" charset="0"/>
            </a:endParaRPr>
          </a:p>
        </p:txBody>
      </p:sp>
      <p:sp>
        <p:nvSpPr>
          <p:cNvPr id="51" name="円/楕円 50"/>
          <p:cNvSpPr/>
          <p:nvPr/>
        </p:nvSpPr>
        <p:spPr>
          <a:xfrm>
            <a:off x="7881364" y="1951642"/>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B</a:t>
            </a:r>
          </a:p>
          <a:p>
            <a:pPr algn="ctr"/>
            <a:r>
              <a:rPr lang="en-US" altLang="ja-JP" sz="2800" dirty="0" smtClean="0">
                <a:latin typeface="Times New Roman" panose="02020603050405020304" pitchFamily="18" charset="0"/>
                <a:cs typeface="Times New Roman" panose="02020603050405020304" pitchFamily="18" charset="0"/>
              </a:rPr>
              <a:t>-3</a:t>
            </a:r>
            <a:endParaRPr kumimoji="1" lang="ja-JP" altLang="en-US" sz="2800" dirty="0">
              <a:latin typeface="Times New Roman" panose="02020603050405020304" pitchFamily="18" charset="0"/>
              <a:cs typeface="Times New Roman" panose="02020603050405020304" pitchFamily="18" charset="0"/>
            </a:endParaRPr>
          </a:p>
        </p:txBody>
      </p:sp>
      <p:sp>
        <p:nvSpPr>
          <p:cNvPr id="54" name="上矢印 53"/>
          <p:cNvSpPr/>
          <p:nvPr/>
        </p:nvSpPr>
        <p:spPr>
          <a:xfrm rot="18792269">
            <a:off x="5705063" y="2556610"/>
            <a:ext cx="586406" cy="1190306"/>
          </a:xfrm>
          <a:prstGeom prst="up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2</a:t>
            </a:r>
            <a:endParaRPr kumimoji="1" lang="ja-JP" altLang="en-US" sz="2400" dirty="0">
              <a:latin typeface="Times New Roman" panose="02020603050405020304" pitchFamily="18" charset="0"/>
              <a:cs typeface="Times New Roman" panose="02020603050405020304" pitchFamily="18" charset="0"/>
            </a:endParaRPr>
          </a:p>
        </p:txBody>
      </p:sp>
      <p:sp>
        <p:nvSpPr>
          <p:cNvPr id="57" name="右矢印 56"/>
          <p:cNvSpPr/>
          <p:nvPr/>
        </p:nvSpPr>
        <p:spPr>
          <a:xfrm rot="19128540">
            <a:off x="6832317" y="2949755"/>
            <a:ext cx="1412414" cy="586405"/>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55" name="上矢印 54"/>
          <p:cNvSpPr/>
          <p:nvPr/>
        </p:nvSpPr>
        <p:spPr>
          <a:xfrm rot="3048686">
            <a:off x="5652385" y="4156309"/>
            <a:ext cx="586406" cy="1190306"/>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56" name="左矢印 55"/>
          <p:cNvSpPr/>
          <p:nvPr/>
        </p:nvSpPr>
        <p:spPr>
          <a:xfrm rot="2359646">
            <a:off x="7069245" y="4464975"/>
            <a:ext cx="1346172" cy="58640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en-US" altLang="ja-JP" sz="2400" dirty="0" smtClean="0">
                <a:latin typeface="Times New Roman" panose="02020603050405020304" pitchFamily="18" charset="0"/>
                <a:cs typeface="Times New Roman" panose="02020603050405020304" pitchFamily="18" charset="0"/>
              </a:rPr>
              <a:t>1</a:t>
            </a:r>
            <a:endParaRPr kumimoji="1" lang="ja-JP" altLang="en-US" sz="2400" dirty="0">
              <a:latin typeface="Times New Roman" panose="02020603050405020304" pitchFamily="18" charset="0"/>
              <a:cs typeface="Times New Roman" panose="02020603050405020304" pitchFamily="18" charset="0"/>
            </a:endParaRPr>
          </a:p>
        </p:txBody>
      </p:sp>
      <p:sp>
        <p:nvSpPr>
          <p:cNvPr id="58" name="円/楕円 57"/>
          <p:cNvSpPr/>
          <p:nvPr/>
        </p:nvSpPr>
        <p:spPr>
          <a:xfrm>
            <a:off x="6121415" y="3410418"/>
            <a:ext cx="1338773" cy="1005840"/>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CCP</a:t>
            </a:r>
            <a:endParaRPr kumimoji="1" lang="ja-JP" altLang="en-US" sz="2800" dirty="0">
              <a:latin typeface="Times New Roman" panose="02020603050405020304" pitchFamily="18" charset="0"/>
              <a:cs typeface="Times New Roman" panose="02020603050405020304" pitchFamily="18" charset="0"/>
            </a:endParaRPr>
          </a:p>
        </p:txBody>
      </p:sp>
      <p:sp>
        <p:nvSpPr>
          <p:cNvPr id="52" name="円/楕円 51"/>
          <p:cNvSpPr/>
          <p:nvPr/>
        </p:nvSpPr>
        <p:spPr>
          <a:xfrm>
            <a:off x="7881364" y="4886533"/>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a:t>
            </a:r>
          </a:p>
          <a:p>
            <a:pPr algn="ctr"/>
            <a:r>
              <a:rPr lang="en-US" altLang="ja-JP" sz="2800" dirty="0" smtClean="0">
                <a:latin typeface="Times New Roman" panose="02020603050405020304" pitchFamily="18" charset="0"/>
                <a:cs typeface="Times New Roman" panose="02020603050405020304" pitchFamily="18" charset="0"/>
              </a:rPr>
              <a:t>+1</a:t>
            </a:r>
            <a:endParaRPr kumimoji="1" lang="ja-JP" altLang="en-US" sz="2800" dirty="0">
              <a:latin typeface="Times New Roman" panose="02020603050405020304" pitchFamily="18" charset="0"/>
              <a:cs typeface="Times New Roman" panose="02020603050405020304" pitchFamily="18" charset="0"/>
            </a:endParaRPr>
          </a:p>
        </p:txBody>
      </p:sp>
      <p:sp>
        <p:nvSpPr>
          <p:cNvPr id="53" name="円/楕円 52"/>
          <p:cNvSpPr/>
          <p:nvPr/>
        </p:nvSpPr>
        <p:spPr>
          <a:xfrm>
            <a:off x="4785020" y="4886533"/>
            <a:ext cx="91440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D</a:t>
            </a:r>
          </a:p>
          <a:p>
            <a:pPr algn="ctr"/>
            <a:r>
              <a:rPr lang="en-US" altLang="ja-JP" sz="2800" dirty="0" smtClean="0">
                <a:latin typeface="Times New Roman" panose="02020603050405020304" pitchFamily="18" charset="0"/>
                <a:cs typeface="Times New Roman" panose="02020603050405020304" pitchFamily="18" charset="0"/>
              </a:rPr>
              <a:t>+4</a:t>
            </a:r>
            <a:endParaRPr kumimoji="1" lang="ja-JP"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2557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up)">
                                      <p:cBhvr>
                                        <p:cTn id="7" dur="500"/>
                                        <p:tgtEl>
                                          <p:spTgt spid="5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9"/>
                                        </p:tgtEl>
                                        <p:attrNameLst>
                                          <p:attrName>style.visibility</p:attrName>
                                        </p:attrNameLst>
                                      </p:cBhvr>
                                      <p:to>
                                        <p:strVal val="visible"/>
                                      </p:to>
                                    </p:set>
                                    <p:animEffect transition="in" filter="wipe(left)">
                                      <p:cBhvr>
                                        <p:cTn id="10" dur="500"/>
                                        <p:tgtEl>
                                          <p:spTgt spid="49"/>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48"/>
                                        </p:tgtEl>
                                        <p:attrNameLst>
                                          <p:attrName>style.visibility</p:attrName>
                                        </p:attrNameLst>
                                      </p:cBhvr>
                                      <p:to>
                                        <p:strVal val="visible"/>
                                      </p:to>
                                    </p:set>
                                    <p:animEffect transition="in" filter="wipe(right)">
                                      <p:cBhvr>
                                        <p:cTn id="13" dur="500"/>
                                        <p:tgtEl>
                                          <p:spTgt spid="4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3"/>
                                        </p:tgtEl>
                                        <p:attrNameLst>
                                          <p:attrName>style.visibility</p:attrName>
                                        </p:attrNameLst>
                                      </p:cBhvr>
                                      <p:to>
                                        <p:strVal val="visible"/>
                                      </p:to>
                                    </p:set>
                                    <p:animEffect transition="in" filter="wipe(down)">
                                      <p:cBhvr>
                                        <p:cTn id="16" dur="500"/>
                                        <p:tgtEl>
                                          <p:spTgt spid="43"/>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wipe(up)">
                                      <p:cBhvr>
                                        <p:cTn id="19" dur="500"/>
                                        <p:tgtEl>
                                          <p:spTgt spid="4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51"/>
                                        </p:tgtEl>
                                        <p:attrNameLst>
                                          <p:attrName>style.visibility</p:attrName>
                                        </p:attrNameLst>
                                      </p:cBhvr>
                                      <p:to>
                                        <p:strVal val="visible"/>
                                      </p:to>
                                    </p:set>
                                    <p:animEffect transition="in" filter="wipe(up)">
                                      <p:cBhvr>
                                        <p:cTn id="24" dur="500"/>
                                        <p:tgtEl>
                                          <p:spTgt spid="51"/>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wipe(up)">
                                      <p:cBhvr>
                                        <p:cTn id="27" dur="500"/>
                                        <p:tgtEl>
                                          <p:spTgt spid="47"/>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wipe(down)">
                                      <p:cBhvr>
                                        <p:cTn id="30" dur="500"/>
                                        <p:tgtEl>
                                          <p:spTgt spid="4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52"/>
                                        </p:tgtEl>
                                        <p:attrNameLst>
                                          <p:attrName>style.visibility</p:attrName>
                                        </p:attrNameLst>
                                      </p:cBhvr>
                                      <p:to>
                                        <p:strVal val="visible"/>
                                      </p:to>
                                    </p:set>
                                    <p:animEffect transition="in" filter="wipe(up)">
                                      <p:cBhvr>
                                        <p:cTn id="35" dur="500"/>
                                        <p:tgtEl>
                                          <p:spTgt spid="52"/>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44"/>
                                        </p:tgtEl>
                                        <p:attrNameLst>
                                          <p:attrName>style.visibility</p:attrName>
                                        </p:attrNameLst>
                                      </p:cBhvr>
                                      <p:to>
                                        <p:strVal val="visible"/>
                                      </p:to>
                                    </p:set>
                                    <p:animEffect transition="in" filter="wipe(left)">
                                      <p:cBhvr>
                                        <p:cTn id="38" dur="500"/>
                                        <p:tgtEl>
                                          <p:spTgt spid="44"/>
                                        </p:tgtEl>
                                      </p:cBhvr>
                                    </p:animEffect>
                                  </p:childTnLst>
                                </p:cTn>
                              </p:par>
                              <p:par>
                                <p:cTn id="39" presetID="22" presetClass="entr" presetSubtype="2" fill="hold" grpId="0" nodeType="with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wipe(right)">
                                      <p:cBhvr>
                                        <p:cTn id="41" dur="500"/>
                                        <p:tgtEl>
                                          <p:spTgt spid="45"/>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53"/>
                                        </p:tgtEl>
                                        <p:attrNameLst>
                                          <p:attrName>style.visibility</p:attrName>
                                        </p:attrNameLst>
                                      </p:cBhvr>
                                      <p:to>
                                        <p:strVal val="visible"/>
                                      </p:to>
                                    </p:set>
                                    <p:animEffect transition="in" filter="wipe(up)">
                                      <p:cBhvr>
                                        <p:cTn id="46" dur="500"/>
                                        <p:tgtEl>
                                          <p:spTgt spid="53"/>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58"/>
                                        </p:tgtEl>
                                        <p:attrNameLst>
                                          <p:attrName>style.visibility</p:attrName>
                                        </p:attrNameLst>
                                      </p:cBhvr>
                                      <p:to>
                                        <p:strVal val="visible"/>
                                      </p:to>
                                    </p:set>
                                    <p:animEffect transition="in" filter="wipe(down)">
                                      <p:cBhvr>
                                        <p:cTn id="51" dur="500"/>
                                        <p:tgtEl>
                                          <p:spTgt spid="58"/>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54"/>
                                        </p:tgtEl>
                                        <p:attrNameLst>
                                          <p:attrName>style.visibility</p:attrName>
                                        </p:attrNameLst>
                                      </p:cBhvr>
                                      <p:to>
                                        <p:strVal val="visible"/>
                                      </p:to>
                                    </p:set>
                                    <p:animEffect transition="in" filter="wipe(down)">
                                      <p:cBhvr>
                                        <p:cTn id="56" dur="500"/>
                                        <p:tgtEl>
                                          <p:spTgt spid="54"/>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57"/>
                                        </p:tgtEl>
                                        <p:attrNameLst>
                                          <p:attrName>style.visibility</p:attrName>
                                        </p:attrNameLst>
                                      </p:cBhvr>
                                      <p:to>
                                        <p:strVal val="visible"/>
                                      </p:to>
                                    </p:set>
                                    <p:animEffect transition="in" filter="wipe(down)">
                                      <p:cBhvr>
                                        <p:cTn id="61" dur="500"/>
                                        <p:tgtEl>
                                          <p:spTgt spid="57"/>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4" fill="hold" grpId="0" nodeType="clickEffect">
                                  <p:stCondLst>
                                    <p:cond delay="0"/>
                                  </p:stCondLst>
                                  <p:childTnLst>
                                    <p:set>
                                      <p:cBhvr>
                                        <p:cTn id="65" dur="1" fill="hold">
                                          <p:stCondLst>
                                            <p:cond delay="0"/>
                                          </p:stCondLst>
                                        </p:cTn>
                                        <p:tgtEl>
                                          <p:spTgt spid="56"/>
                                        </p:tgtEl>
                                        <p:attrNameLst>
                                          <p:attrName>style.visibility</p:attrName>
                                        </p:attrNameLst>
                                      </p:cBhvr>
                                      <p:to>
                                        <p:strVal val="visible"/>
                                      </p:to>
                                    </p:set>
                                    <p:animEffect transition="in" filter="wipe(down)">
                                      <p:cBhvr>
                                        <p:cTn id="66" dur="500"/>
                                        <p:tgtEl>
                                          <p:spTgt spid="56"/>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grpId="0" nodeType="clickEffect">
                                  <p:stCondLst>
                                    <p:cond delay="0"/>
                                  </p:stCondLst>
                                  <p:childTnLst>
                                    <p:set>
                                      <p:cBhvr>
                                        <p:cTn id="70" dur="1" fill="hold">
                                          <p:stCondLst>
                                            <p:cond delay="0"/>
                                          </p:stCondLst>
                                        </p:cTn>
                                        <p:tgtEl>
                                          <p:spTgt spid="55"/>
                                        </p:tgtEl>
                                        <p:attrNameLst>
                                          <p:attrName>style.visibility</p:attrName>
                                        </p:attrNameLst>
                                      </p:cBhvr>
                                      <p:to>
                                        <p:strVal val="visible"/>
                                      </p:to>
                                    </p:set>
                                    <p:animEffect transition="in" filter="wipe(down)">
                                      <p:cBhvr>
                                        <p:cTn id="71"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4" grpId="0" animBg="1"/>
      <p:bldP spid="57" grpId="0" animBg="1"/>
      <p:bldP spid="55" grpId="0" animBg="1"/>
      <p:bldP spid="56" grpId="0" animBg="1"/>
      <p:bldP spid="58" grpId="0" animBg="1"/>
      <p:bldP spid="52" grpId="0" animBg="1"/>
      <p:bldP spid="5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下矢印 58"/>
          <p:cNvSpPr/>
          <p:nvPr/>
        </p:nvSpPr>
        <p:spPr>
          <a:xfrm>
            <a:off x="5283914" y="2408842"/>
            <a:ext cx="533095" cy="2493620"/>
          </a:xfrm>
          <a:prstGeom prst="downArrow">
            <a:avLst/>
          </a:prstGeom>
          <a:noFill/>
          <a:ln w="28575">
            <a:prstDash val="sysDot"/>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1</a:t>
            </a:r>
            <a:endParaRPr kumimoji="1" lang="ja-JP" altLang="en-US" sz="2400" dirty="0">
              <a:latin typeface="Times New Roman" panose="02020603050405020304" pitchFamily="18" charset="0"/>
              <a:cs typeface="Times New Roman" panose="02020603050405020304" pitchFamily="18" charset="0"/>
            </a:endParaRPr>
          </a:p>
        </p:txBody>
      </p:sp>
      <p:sp>
        <p:nvSpPr>
          <p:cNvPr id="69" name="円/楕円 68"/>
          <p:cNvSpPr/>
          <p:nvPr/>
        </p:nvSpPr>
        <p:spPr>
          <a:xfrm rot="19547456">
            <a:off x="1120510" y="3839444"/>
            <a:ext cx="1059096" cy="1721579"/>
          </a:xfrm>
          <a:prstGeom prst="ellipse">
            <a:avLst/>
          </a:prstGeom>
          <a:no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楕円 66"/>
          <p:cNvSpPr/>
          <p:nvPr/>
        </p:nvSpPr>
        <p:spPr>
          <a:xfrm rot="2361038">
            <a:off x="2659282" y="3897387"/>
            <a:ext cx="962815" cy="1721579"/>
          </a:xfrm>
          <a:prstGeom prst="ellipse">
            <a:avLst/>
          </a:prstGeom>
          <a:no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rot="19547456">
            <a:off x="2688253" y="2317100"/>
            <a:ext cx="1059096" cy="1721579"/>
          </a:xfrm>
          <a:prstGeom prst="ellipse">
            <a:avLst/>
          </a:prstGeom>
          <a:no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p:cNvSpPr/>
          <p:nvPr/>
        </p:nvSpPr>
        <p:spPr>
          <a:xfrm rot="2440202">
            <a:off x="1128715" y="2285580"/>
            <a:ext cx="1001570" cy="1730388"/>
          </a:xfrm>
          <a:prstGeom prst="ellipse">
            <a:avLst/>
          </a:prstGeom>
          <a:no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左矢印 17"/>
          <p:cNvSpPr/>
          <p:nvPr/>
        </p:nvSpPr>
        <p:spPr>
          <a:xfrm rot="18857122">
            <a:off x="2783930" y="3099038"/>
            <a:ext cx="1511914" cy="484632"/>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en-US" altLang="ja-JP" dirty="0" smtClean="0"/>
              <a:t>  +8</a:t>
            </a:r>
            <a:endParaRPr kumimoji="1" lang="ja-JP" altLang="en-US" dirty="0"/>
          </a:p>
        </p:txBody>
      </p:sp>
      <p:sp>
        <p:nvSpPr>
          <p:cNvPr id="19" name="右矢印 18"/>
          <p:cNvSpPr/>
          <p:nvPr/>
        </p:nvSpPr>
        <p:spPr>
          <a:xfrm rot="2679822">
            <a:off x="2821868" y="4227641"/>
            <a:ext cx="1257641" cy="484632"/>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en-US" altLang="ja-JP" dirty="0" smtClean="0"/>
              <a:t>     -8</a:t>
            </a:r>
            <a:endParaRPr kumimoji="1" lang="ja-JP" altLang="en-US" dirty="0"/>
          </a:p>
        </p:txBody>
      </p:sp>
      <p:sp>
        <p:nvSpPr>
          <p:cNvPr id="16" name="右矢印 15"/>
          <p:cNvSpPr/>
          <p:nvPr/>
        </p:nvSpPr>
        <p:spPr>
          <a:xfrm rot="18926789">
            <a:off x="2677225" y="3015838"/>
            <a:ext cx="1234771" cy="484632"/>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en-US" altLang="ja-JP" dirty="0" smtClean="0"/>
              <a:t>      -5</a:t>
            </a:r>
            <a:endParaRPr kumimoji="1" lang="ja-JP" altLang="en-US" dirty="0"/>
          </a:p>
        </p:txBody>
      </p:sp>
      <p:sp>
        <p:nvSpPr>
          <p:cNvPr id="17" name="左矢印 16"/>
          <p:cNvSpPr/>
          <p:nvPr/>
        </p:nvSpPr>
        <p:spPr>
          <a:xfrm rot="2667854">
            <a:off x="2708935" y="4401364"/>
            <a:ext cx="1150409" cy="484632"/>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altLang="ja-JP" dirty="0" smtClean="0"/>
              <a:t>  +5</a:t>
            </a:r>
            <a:endParaRPr kumimoji="1" lang="ja-JP" altLang="en-US" dirty="0"/>
          </a:p>
        </p:txBody>
      </p:sp>
      <p:sp>
        <p:nvSpPr>
          <p:cNvPr id="15" name="左矢印 14"/>
          <p:cNvSpPr/>
          <p:nvPr/>
        </p:nvSpPr>
        <p:spPr>
          <a:xfrm rot="2592705">
            <a:off x="2171275" y="4701276"/>
            <a:ext cx="1415033" cy="484632"/>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en-US" altLang="ja-JP" dirty="0" smtClean="0"/>
              <a:t> +7</a:t>
            </a:r>
          </a:p>
        </p:txBody>
      </p:sp>
      <p:sp>
        <p:nvSpPr>
          <p:cNvPr id="61" name="左矢印 60"/>
          <p:cNvSpPr/>
          <p:nvPr/>
        </p:nvSpPr>
        <p:spPr>
          <a:xfrm rot="18861169">
            <a:off x="1115171" y="4623252"/>
            <a:ext cx="1271477" cy="484632"/>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dirty="0" smtClean="0"/>
              <a:t>-7</a:t>
            </a:r>
          </a:p>
        </p:txBody>
      </p:sp>
      <p:sp>
        <p:nvSpPr>
          <p:cNvPr id="14" name="右矢印 13"/>
          <p:cNvSpPr/>
          <p:nvPr/>
        </p:nvSpPr>
        <p:spPr>
          <a:xfrm rot="18936852">
            <a:off x="1035926" y="4457784"/>
            <a:ext cx="1108606" cy="4846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t>+3</a:t>
            </a:r>
            <a:endParaRPr kumimoji="1" lang="ja-JP" altLang="en-US" dirty="0"/>
          </a:p>
        </p:txBody>
      </p:sp>
      <p:sp>
        <p:nvSpPr>
          <p:cNvPr id="60" name="右矢印 59"/>
          <p:cNvSpPr/>
          <p:nvPr/>
        </p:nvSpPr>
        <p:spPr>
          <a:xfrm rot="2685753">
            <a:off x="2420473" y="4522270"/>
            <a:ext cx="1274692" cy="4846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t>-3</a:t>
            </a:r>
            <a:endParaRPr kumimoji="1" lang="ja-JP" altLang="en-US" dirty="0"/>
          </a:p>
        </p:txBody>
      </p:sp>
      <p:sp>
        <p:nvSpPr>
          <p:cNvPr id="11" name="右矢印 10"/>
          <p:cNvSpPr/>
          <p:nvPr/>
        </p:nvSpPr>
        <p:spPr>
          <a:xfrm rot="18694085">
            <a:off x="836111" y="4306270"/>
            <a:ext cx="1123071" cy="4846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t>          + 9</a:t>
            </a:r>
          </a:p>
        </p:txBody>
      </p:sp>
      <p:sp>
        <p:nvSpPr>
          <p:cNvPr id="13" name="左矢印 12"/>
          <p:cNvSpPr/>
          <p:nvPr/>
        </p:nvSpPr>
        <p:spPr>
          <a:xfrm rot="2637717">
            <a:off x="452383" y="3098380"/>
            <a:ext cx="1429825" cy="484632"/>
          </a:xfrm>
          <a:prstGeom prst="lef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t>           -9</a:t>
            </a:r>
            <a:endParaRPr kumimoji="1" lang="ja-JP" altLang="en-US" dirty="0"/>
          </a:p>
        </p:txBody>
      </p:sp>
      <p:sp>
        <p:nvSpPr>
          <p:cNvPr id="9" name="右矢印 8"/>
          <p:cNvSpPr/>
          <p:nvPr/>
        </p:nvSpPr>
        <p:spPr>
          <a:xfrm rot="2822814">
            <a:off x="749533" y="2981862"/>
            <a:ext cx="1312017" cy="48463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          +1</a:t>
            </a:r>
            <a:endParaRPr kumimoji="1" lang="ja-JP" altLang="en-US" dirty="0"/>
          </a:p>
        </p:txBody>
      </p:sp>
      <p:sp>
        <p:nvSpPr>
          <p:cNvPr id="10" name="左矢印 9"/>
          <p:cNvSpPr/>
          <p:nvPr/>
        </p:nvSpPr>
        <p:spPr>
          <a:xfrm rot="18485005">
            <a:off x="474579" y="4064939"/>
            <a:ext cx="1596592" cy="484632"/>
          </a:xfrm>
          <a:prstGeom prst="lef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          -1</a:t>
            </a:r>
            <a:endParaRPr kumimoji="1" lang="ja-JP" altLang="en-US" dirty="0"/>
          </a:p>
        </p:txBody>
      </p:sp>
      <p:sp>
        <p:nvSpPr>
          <p:cNvPr id="7" name="タイトル 6"/>
          <p:cNvSpPr>
            <a:spLocks noGrp="1"/>
          </p:cNvSpPr>
          <p:nvPr>
            <p:ph type="title"/>
          </p:nvPr>
        </p:nvSpPr>
        <p:spPr/>
        <p:txBody>
          <a:bodyPr>
            <a:normAutofit fontScale="90000"/>
          </a:bodyPr>
          <a:lstStyle/>
          <a:p>
            <a:r>
              <a:rPr lang="ja-JP" altLang="en-US" dirty="0"/>
              <a:t>多数</a:t>
            </a:r>
            <a:r>
              <a:rPr lang="ja-JP" altLang="en-US" dirty="0" smtClean="0"/>
              <a:t>当事者間相殺</a:t>
            </a:r>
            <a:r>
              <a:rPr lang="ja-JP" altLang="en-US" dirty="0" smtClean="0"/>
              <a:t>（</a:t>
            </a:r>
            <a:r>
              <a:rPr lang="en-US" altLang="ja-JP" dirty="0" smtClean="0"/>
              <a:t>6/6</a:t>
            </a:r>
            <a:r>
              <a:rPr lang="ja-JP" altLang="en-US" dirty="0" smtClean="0"/>
              <a:t>）</a:t>
            </a:r>
            <a:r>
              <a:rPr lang="en-US" altLang="ja-JP" dirty="0" smtClean="0"/>
              <a:t/>
            </a:r>
            <a:br>
              <a:rPr lang="en-US" altLang="ja-JP" dirty="0" smtClean="0"/>
            </a:br>
            <a:r>
              <a:rPr lang="ja-JP" altLang="en-US" sz="4000" dirty="0"/>
              <a:t>最後まで相殺前の状態を残す方法</a:t>
            </a:r>
            <a:r>
              <a:rPr lang="ja-JP" altLang="en-US" sz="4000" dirty="0" smtClean="0"/>
              <a:t>（</a:t>
            </a:r>
            <a:r>
              <a:rPr lang="en-US" altLang="ja-JP" sz="4000" dirty="0" smtClean="0"/>
              <a:t>2/2</a:t>
            </a:r>
            <a:r>
              <a:rPr lang="ja-JP" altLang="en-US" sz="4000" dirty="0"/>
              <a:t>）</a:t>
            </a:r>
            <a:endParaRPr kumimoji="1" lang="ja-JP" altLang="en-US" dirty="0"/>
          </a:p>
        </p:txBody>
      </p:sp>
      <p:sp>
        <p:nvSpPr>
          <p:cNvPr id="3" name="左矢印 2"/>
          <p:cNvSpPr/>
          <p:nvPr/>
        </p:nvSpPr>
        <p:spPr>
          <a:xfrm rot="18976029">
            <a:off x="2474604" y="2802375"/>
            <a:ext cx="1303981" cy="484632"/>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en-US" altLang="ja-JP" dirty="0" smtClean="0"/>
              <a:t>    +4</a:t>
            </a:r>
            <a:endParaRPr kumimoji="1" lang="ja-JP" altLang="en-US" dirty="0"/>
          </a:p>
        </p:txBody>
      </p:sp>
      <p:sp>
        <p:nvSpPr>
          <p:cNvPr id="40" name="左矢印 39"/>
          <p:cNvSpPr/>
          <p:nvPr/>
        </p:nvSpPr>
        <p:spPr>
          <a:xfrm rot="2570371">
            <a:off x="950301" y="2844991"/>
            <a:ext cx="1303981" cy="484632"/>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    -4</a:t>
            </a:r>
            <a:endParaRPr kumimoji="1" lang="ja-JP" altLang="en-US" dirty="0"/>
          </a:p>
        </p:txBody>
      </p:sp>
      <p:sp>
        <p:nvSpPr>
          <p:cNvPr id="38" name="右矢印 37"/>
          <p:cNvSpPr/>
          <p:nvPr/>
        </p:nvSpPr>
        <p:spPr>
          <a:xfrm rot="18939253">
            <a:off x="2025932" y="2675363"/>
            <a:ext cx="1653172" cy="48463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en-US" altLang="ja-JP" dirty="0" smtClean="0"/>
              <a:t>        -10</a:t>
            </a:r>
            <a:endParaRPr kumimoji="1" lang="ja-JP" altLang="en-US" dirty="0"/>
          </a:p>
        </p:txBody>
      </p:sp>
      <p:sp>
        <p:nvSpPr>
          <p:cNvPr id="2" name="右矢印 1"/>
          <p:cNvSpPr/>
          <p:nvPr/>
        </p:nvSpPr>
        <p:spPr>
          <a:xfrm rot="2610433">
            <a:off x="922766" y="2587451"/>
            <a:ext cx="1642202" cy="48463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               +10</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44</a:t>
            </a:fld>
            <a:endParaRPr kumimoji="1" lang="ja-JP" altLang="en-US" dirty="0"/>
          </a:p>
        </p:txBody>
      </p:sp>
      <p:sp>
        <p:nvSpPr>
          <p:cNvPr id="22" name="下矢印 21"/>
          <p:cNvSpPr/>
          <p:nvPr/>
        </p:nvSpPr>
        <p:spPr>
          <a:xfrm>
            <a:off x="893079" y="2408842"/>
            <a:ext cx="533095" cy="249362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1</a:t>
            </a:r>
            <a:endParaRPr kumimoji="1" lang="ja-JP" altLang="en-US" sz="2400" dirty="0">
              <a:latin typeface="Times New Roman" panose="02020603050405020304" pitchFamily="18" charset="0"/>
              <a:cs typeface="Times New Roman" panose="02020603050405020304" pitchFamily="18" charset="0"/>
            </a:endParaRPr>
          </a:p>
        </p:txBody>
      </p:sp>
      <p:sp>
        <p:nvSpPr>
          <p:cNvPr id="23" name="上矢印 22"/>
          <p:cNvSpPr/>
          <p:nvPr/>
        </p:nvSpPr>
        <p:spPr>
          <a:xfrm>
            <a:off x="276596" y="2775852"/>
            <a:ext cx="533095" cy="2552981"/>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9</a:t>
            </a:r>
            <a:endParaRPr kumimoji="1" lang="ja-JP" altLang="en-US" sz="2400" dirty="0">
              <a:latin typeface="Times New Roman" panose="02020603050405020304" pitchFamily="18" charset="0"/>
              <a:cs typeface="Times New Roman" panose="02020603050405020304" pitchFamily="18" charset="0"/>
            </a:endParaRPr>
          </a:p>
        </p:txBody>
      </p:sp>
      <p:sp>
        <p:nvSpPr>
          <p:cNvPr id="24" name="右矢印 23"/>
          <p:cNvSpPr/>
          <p:nvPr/>
        </p:nvSpPr>
        <p:spPr>
          <a:xfrm>
            <a:off x="858773" y="4770564"/>
            <a:ext cx="2604856" cy="533095"/>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25" name="左矢印 24"/>
          <p:cNvSpPr/>
          <p:nvPr/>
        </p:nvSpPr>
        <p:spPr>
          <a:xfrm>
            <a:off x="1108945" y="5382661"/>
            <a:ext cx="2885640" cy="53309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7</a:t>
            </a:r>
            <a:endParaRPr kumimoji="1" lang="ja-JP" altLang="en-US" sz="2400" dirty="0">
              <a:latin typeface="Times New Roman" panose="02020603050405020304" pitchFamily="18" charset="0"/>
              <a:cs typeface="Times New Roman" panose="02020603050405020304" pitchFamily="18" charset="0"/>
            </a:endParaRPr>
          </a:p>
        </p:txBody>
      </p:sp>
      <p:sp>
        <p:nvSpPr>
          <p:cNvPr id="26" name="上矢印 25"/>
          <p:cNvSpPr/>
          <p:nvPr/>
        </p:nvSpPr>
        <p:spPr>
          <a:xfrm>
            <a:off x="3358437" y="2866041"/>
            <a:ext cx="533095" cy="2552981"/>
          </a:xfrm>
          <a:prstGeom prst="up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5</a:t>
            </a:r>
            <a:endParaRPr kumimoji="1" lang="ja-JP" altLang="en-US" sz="2400" dirty="0">
              <a:latin typeface="Times New Roman" panose="02020603050405020304" pitchFamily="18" charset="0"/>
              <a:cs typeface="Times New Roman" panose="02020603050405020304" pitchFamily="18" charset="0"/>
            </a:endParaRPr>
          </a:p>
        </p:txBody>
      </p:sp>
      <p:sp>
        <p:nvSpPr>
          <p:cNvPr id="27" name="下矢印 26"/>
          <p:cNvSpPr/>
          <p:nvPr/>
        </p:nvSpPr>
        <p:spPr>
          <a:xfrm>
            <a:off x="3974369" y="2516887"/>
            <a:ext cx="533095" cy="249362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8</a:t>
            </a:r>
            <a:endParaRPr kumimoji="1" lang="ja-JP" altLang="en-US" sz="2400" dirty="0">
              <a:latin typeface="Times New Roman" panose="02020603050405020304" pitchFamily="18" charset="0"/>
              <a:cs typeface="Times New Roman" panose="02020603050405020304" pitchFamily="18" charset="0"/>
            </a:endParaRPr>
          </a:p>
        </p:txBody>
      </p:sp>
      <p:sp>
        <p:nvSpPr>
          <p:cNvPr id="28" name="左矢印 27"/>
          <p:cNvSpPr/>
          <p:nvPr/>
        </p:nvSpPr>
        <p:spPr>
          <a:xfrm>
            <a:off x="1108945" y="2456921"/>
            <a:ext cx="2885640" cy="533095"/>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29" name="右矢印 28"/>
          <p:cNvSpPr/>
          <p:nvPr/>
        </p:nvSpPr>
        <p:spPr>
          <a:xfrm>
            <a:off x="1014449" y="1844824"/>
            <a:ext cx="2604856" cy="533095"/>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10</a:t>
            </a:r>
            <a:endParaRPr kumimoji="1" lang="ja-JP" altLang="en-US" sz="2400" dirty="0">
              <a:latin typeface="Times New Roman" panose="02020603050405020304" pitchFamily="18" charset="0"/>
              <a:cs typeface="Times New Roman" panose="02020603050405020304" pitchFamily="18" charset="0"/>
            </a:endParaRPr>
          </a:p>
        </p:txBody>
      </p:sp>
      <p:sp>
        <p:nvSpPr>
          <p:cNvPr id="30" name="円/楕円 29"/>
          <p:cNvSpPr/>
          <p:nvPr/>
        </p:nvSpPr>
        <p:spPr>
          <a:xfrm>
            <a:off x="394185" y="1951642"/>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A</a:t>
            </a:r>
            <a:endParaRPr kumimoji="1" lang="ja-JP" altLang="en-US" sz="2800" dirty="0">
              <a:latin typeface="Times New Roman" panose="02020603050405020304" pitchFamily="18" charset="0"/>
              <a:cs typeface="Times New Roman" panose="02020603050405020304" pitchFamily="18" charset="0"/>
            </a:endParaRPr>
          </a:p>
        </p:txBody>
      </p:sp>
      <p:sp>
        <p:nvSpPr>
          <p:cNvPr id="31" name="円/楕円 30"/>
          <p:cNvSpPr/>
          <p:nvPr/>
        </p:nvSpPr>
        <p:spPr>
          <a:xfrm>
            <a:off x="3490529" y="1951642"/>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B</a:t>
            </a:r>
            <a:endParaRPr kumimoji="1" lang="ja-JP" altLang="en-US" sz="2800" dirty="0">
              <a:latin typeface="Times New Roman" panose="02020603050405020304" pitchFamily="18" charset="0"/>
              <a:cs typeface="Times New Roman" panose="02020603050405020304" pitchFamily="18" charset="0"/>
            </a:endParaRPr>
          </a:p>
        </p:txBody>
      </p:sp>
      <p:sp>
        <p:nvSpPr>
          <p:cNvPr id="32" name="円/楕円 31"/>
          <p:cNvSpPr/>
          <p:nvPr/>
        </p:nvSpPr>
        <p:spPr>
          <a:xfrm>
            <a:off x="3490529" y="4886533"/>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a:t>
            </a:r>
            <a:endParaRPr kumimoji="1" lang="ja-JP" altLang="en-US" sz="2800" dirty="0">
              <a:latin typeface="Times New Roman" panose="02020603050405020304" pitchFamily="18" charset="0"/>
              <a:cs typeface="Times New Roman" panose="02020603050405020304" pitchFamily="18" charset="0"/>
            </a:endParaRPr>
          </a:p>
        </p:txBody>
      </p:sp>
      <p:sp>
        <p:nvSpPr>
          <p:cNvPr id="33" name="円/楕円 32"/>
          <p:cNvSpPr/>
          <p:nvPr/>
        </p:nvSpPr>
        <p:spPr>
          <a:xfrm>
            <a:off x="394185" y="4886533"/>
            <a:ext cx="91440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D</a:t>
            </a:r>
            <a:endParaRPr kumimoji="1" lang="ja-JP" altLang="en-US" sz="2800" dirty="0">
              <a:latin typeface="Times New Roman" panose="02020603050405020304" pitchFamily="18" charset="0"/>
              <a:cs typeface="Times New Roman" panose="02020603050405020304" pitchFamily="18" charset="0"/>
            </a:endParaRPr>
          </a:p>
        </p:txBody>
      </p:sp>
      <p:sp>
        <p:nvSpPr>
          <p:cNvPr id="35" name="円/楕円 34"/>
          <p:cNvSpPr/>
          <p:nvPr/>
        </p:nvSpPr>
        <p:spPr>
          <a:xfrm>
            <a:off x="1643125" y="3410418"/>
            <a:ext cx="1338773" cy="1005840"/>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CCP</a:t>
            </a:r>
            <a:endParaRPr kumimoji="1" lang="ja-JP" altLang="en-US" sz="2800" dirty="0">
              <a:latin typeface="Times New Roman" panose="02020603050405020304" pitchFamily="18" charset="0"/>
              <a:cs typeface="Times New Roman" panose="02020603050405020304" pitchFamily="18" charset="0"/>
            </a:endParaRPr>
          </a:p>
        </p:txBody>
      </p:sp>
      <p:sp>
        <p:nvSpPr>
          <p:cNvPr id="62" name="円/楕円 61"/>
          <p:cNvSpPr/>
          <p:nvPr/>
        </p:nvSpPr>
        <p:spPr>
          <a:xfrm>
            <a:off x="387405" y="1934435"/>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A</a:t>
            </a:r>
          </a:p>
          <a:p>
            <a:pPr algn="ctr"/>
            <a:r>
              <a:rPr lang="en-US" altLang="ja-JP" sz="2800" dirty="0" smtClean="0">
                <a:latin typeface="Times New Roman" panose="02020603050405020304" pitchFamily="18" charset="0"/>
                <a:cs typeface="Times New Roman" panose="02020603050405020304" pitchFamily="18" charset="0"/>
              </a:rPr>
              <a:t>-2</a:t>
            </a:r>
            <a:endParaRPr kumimoji="1" lang="ja-JP" altLang="en-US" sz="2800" dirty="0">
              <a:latin typeface="Times New Roman" panose="02020603050405020304" pitchFamily="18" charset="0"/>
              <a:cs typeface="Times New Roman" panose="02020603050405020304" pitchFamily="18" charset="0"/>
            </a:endParaRPr>
          </a:p>
        </p:txBody>
      </p:sp>
      <p:sp>
        <p:nvSpPr>
          <p:cNvPr id="63" name="円/楕円 62"/>
          <p:cNvSpPr/>
          <p:nvPr/>
        </p:nvSpPr>
        <p:spPr>
          <a:xfrm>
            <a:off x="3506155" y="1949981"/>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B</a:t>
            </a:r>
          </a:p>
          <a:p>
            <a:pPr algn="ctr"/>
            <a:r>
              <a:rPr lang="en-US" altLang="ja-JP" sz="2800" dirty="0" smtClean="0">
                <a:latin typeface="Times New Roman" panose="02020603050405020304" pitchFamily="18" charset="0"/>
                <a:cs typeface="Times New Roman" panose="02020603050405020304" pitchFamily="18" charset="0"/>
              </a:rPr>
              <a:t>-3</a:t>
            </a:r>
            <a:endParaRPr kumimoji="1" lang="ja-JP" altLang="en-US" sz="2800" dirty="0">
              <a:latin typeface="Times New Roman" panose="02020603050405020304" pitchFamily="18" charset="0"/>
              <a:cs typeface="Times New Roman" panose="02020603050405020304" pitchFamily="18" charset="0"/>
            </a:endParaRPr>
          </a:p>
        </p:txBody>
      </p:sp>
      <p:sp>
        <p:nvSpPr>
          <p:cNvPr id="64" name="円/楕円 63"/>
          <p:cNvSpPr/>
          <p:nvPr/>
        </p:nvSpPr>
        <p:spPr>
          <a:xfrm>
            <a:off x="3494992" y="4901258"/>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a:t>
            </a:r>
          </a:p>
          <a:p>
            <a:pPr algn="ctr"/>
            <a:r>
              <a:rPr lang="en-US" altLang="ja-JP" sz="2800" dirty="0" smtClean="0">
                <a:latin typeface="Times New Roman" panose="02020603050405020304" pitchFamily="18" charset="0"/>
                <a:cs typeface="Times New Roman" panose="02020603050405020304" pitchFamily="18" charset="0"/>
              </a:rPr>
              <a:t>+1</a:t>
            </a:r>
            <a:endParaRPr kumimoji="1" lang="ja-JP" altLang="en-US" sz="2800" dirty="0">
              <a:latin typeface="Times New Roman" panose="02020603050405020304" pitchFamily="18" charset="0"/>
              <a:cs typeface="Times New Roman" panose="02020603050405020304" pitchFamily="18" charset="0"/>
            </a:endParaRPr>
          </a:p>
        </p:txBody>
      </p:sp>
      <p:sp>
        <p:nvSpPr>
          <p:cNvPr id="65" name="円/楕円 64"/>
          <p:cNvSpPr/>
          <p:nvPr/>
        </p:nvSpPr>
        <p:spPr>
          <a:xfrm>
            <a:off x="390664" y="4886533"/>
            <a:ext cx="91440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D</a:t>
            </a:r>
          </a:p>
          <a:p>
            <a:pPr algn="ctr"/>
            <a:r>
              <a:rPr lang="en-US" altLang="ja-JP" sz="2800" dirty="0" smtClean="0">
                <a:latin typeface="Times New Roman" panose="02020603050405020304" pitchFamily="18" charset="0"/>
                <a:cs typeface="Times New Roman" panose="02020603050405020304" pitchFamily="18" charset="0"/>
              </a:rPr>
              <a:t>+4</a:t>
            </a:r>
            <a:endParaRPr kumimoji="1" lang="ja-JP" altLang="en-US" sz="2800" dirty="0">
              <a:latin typeface="Times New Roman" panose="02020603050405020304" pitchFamily="18" charset="0"/>
              <a:cs typeface="Times New Roman" panose="02020603050405020304" pitchFamily="18" charset="0"/>
            </a:endParaRPr>
          </a:p>
        </p:txBody>
      </p:sp>
      <p:sp>
        <p:nvSpPr>
          <p:cNvPr id="68" name="上矢印 67"/>
          <p:cNvSpPr/>
          <p:nvPr/>
        </p:nvSpPr>
        <p:spPr>
          <a:xfrm>
            <a:off x="4667431" y="2775852"/>
            <a:ext cx="533095" cy="2552981"/>
          </a:xfrm>
          <a:prstGeom prst="upArrow">
            <a:avLst/>
          </a:prstGeom>
          <a:noFill/>
          <a:ln w="28575">
            <a:prstDash val="sysDot"/>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9</a:t>
            </a:r>
            <a:endParaRPr kumimoji="1" lang="ja-JP" altLang="en-US" sz="2400" dirty="0">
              <a:latin typeface="Times New Roman" panose="02020603050405020304" pitchFamily="18" charset="0"/>
              <a:cs typeface="Times New Roman" panose="02020603050405020304" pitchFamily="18" charset="0"/>
            </a:endParaRPr>
          </a:p>
        </p:txBody>
      </p:sp>
      <p:sp>
        <p:nvSpPr>
          <p:cNvPr id="70" name="右矢印 69"/>
          <p:cNvSpPr/>
          <p:nvPr/>
        </p:nvSpPr>
        <p:spPr>
          <a:xfrm>
            <a:off x="5249608" y="4770564"/>
            <a:ext cx="2604856" cy="533095"/>
          </a:xfrm>
          <a:prstGeom prst="rightArrow">
            <a:avLst/>
          </a:prstGeom>
          <a:noFill/>
          <a:ln w="28575">
            <a:prstDash val="sysDot"/>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71" name="左矢印 70"/>
          <p:cNvSpPr/>
          <p:nvPr/>
        </p:nvSpPr>
        <p:spPr>
          <a:xfrm>
            <a:off x="5499780" y="5382661"/>
            <a:ext cx="2885640" cy="533095"/>
          </a:xfrm>
          <a:prstGeom prst="leftArrow">
            <a:avLst/>
          </a:prstGeom>
          <a:noFill/>
          <a:ln w="28575">
            <a:prstDash val="sysDot"/>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7</a:t>
            </a:r>
            <a:endParaRPr kumimoji="1" lang="ja-JP" altLang="en-US" sz="2400" dirty="0">
              <a:latin typeface="Times New Roman" panose="02020603050405020304" pitchFamily="18" charset="0"/>
              <a:cs typeface="Times New Roman" panose="02020603050405020304" pitchFamily="18" charset="0"/>
            </a:endParaRPr>
          </a:p>
        </p:txBody>
      </p:sp>
      <p:sp>
        <p:nvSpPr>
          <p:cNvPr id="72" name="上矢印 71"/>
          <p:cNvSpPr/>
          <p:nvPr/>
        </p:nvSpPr>
        <p:spPr>
          <a:xfrm>
            <a:off x="7749272" y="2866041"/>
            <a:ext cx="533095" cy="2552981"/>
          </a:xfrm>
          <a:prstGeom prst="upArrow">
            <a:avLst/>
          </a:prstGeom>
          <a:noFill/>
          <a:ln w="28575">
            <a:prstDash val="sysDot"/>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5</a:t>
            </a:r>
            <a:endParaRPr kumimoji="1" lang="ja-JP" altLang="en-US" sz="2400" dirty="0">
              <a:latin typeface="Times New Roman" panose="02020603050405020304" pitchFamily="18" charset="0"/>
              <a:cs typeface="Times New Roman" panose="02020603050405020304" pitchFamily="18" charset="0"/>
            </a:endParaRPr>
          </a:p>
        </p:txBody>
      </p:sp>
      <p:sp>
        <p:nvSpPr>
          <p:cNvPr id="73" name="下矢印 72"/>
          <p:cNvSpPr/>
          <p:nvPr/>
        </p:nvSpPr>
        <p:spPr>
          <a:xfrm>
            <a:off x="8365204" y="2516887"/>
            <a:ext cx="533095" cy="2493620"/>
          </a:xfrm>
          <a:prstGeom prst="downArrow">
            <a:avLst/>
          </a:prstGeom>
          <a:noFill/>
          <a:ln w="28575">
            <a:prstDash val="sysDot"/>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8</a:t>
            </a:r>
            <a:endParaRPr kumimoji="1" lang="ja-JP" altLang="en-US" sz="2400" dirty="0">
              <a:latin typeface="Times New Roman" panose="02020603050405020304" pitchFamily="18" charset="0"/>
              <a:cs typeface="Times New Roman" panose="02020603050405020304" pitchFamily="18" charset="0"/>
            </a:endParaRPr>
          </a:p>
        </p:txBody>
      </p:sp>
      <p:sp>
        <p:nvSpPr>
          <p:cNvPr id="74" name="左矢印 73"/>
          <p:cNvSpPr/>
          <p:nvPr/>
        </p:nvSpPr>
        <p:spPr>
          <a:xfrm>
            <a:off x="5699420" y="2456921"/>
            <a:ext cx="2686000" cy="533095"/>
          </a:xfrm>
          <a:prstGeom prst="leftArrow">
            <a:avLst/>
          </a:prstGeom>
          <a:noFill/>
          <a:ln w="28575">
            <a:prstDash val="sysDot"/>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75" name="右矢印 74"/>
          <p:cNvSpPr/>
          <p:nvPr/>
        </p:nvSpPr>
        <p:spPr>
          <a:xfrm>
            <a:off x="5405284" y="1844824"/>
            <a:ext cx="2604856" cy="533095"/>
          </a:xfrm>
          <a:prstGeom prst="rightArrow">
            <a:avLst/>
          </a:prstGeom>
          <a:noFill/>
          <a:ln w="28575">
            <a:prstDash val="sysDot"/>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10</a:t>
            </a:r>
            <a:endParaRPr kumimoji="1" lang="ja-JP" altLang="en-US" sz="2400" dirty="0">
              <a:latin typeface="Times New Roman" panose="02020603050405020304" pitchFamily="18" charset="0"/>
              <a:cs typeface="Times New Roman" panose="02020603050405020304" pitchFamily="18" charset="0"/>
            </a:endParaRPr>
          </a:p>
        </p:txBody>
      </p:sp>
      <p:sp>
        <p:nvSpPr>
          <p:cNvPr id="76" name="円/楕円 75"/>
          <p:cNvSpPr/>
          <p:nvPr/>
        </p:nvSpPr>
        <p:spPr>
          <a:xfrm>
            <a:off x="4785020" y="1951642"/>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A</a:t>
            </a:r>
          </a:p>
          <a:p>
            <a:pPr algn="ctr"/>
            <a:r>
              <a:rPr lang="en-US" altLang="ja-JP" sz="2800" dirty="0" smtClean="0">
                <a:latin typeface="Times New Roman" panose="02020603050405020304" pitchFamily="18" charset="0"/>
                <a:cs typeface="Times New Roman" panose="02020603050405020304" pitchFamily="18" charset="0"/>
              </a:rPr>
              <a:t>-2</a:t>
            </a:r>
            <a:endParaRPr kumimoji="1" lang="ja-JP" altLang="en-US" sz="2800" dirty="0">
              <a:latin typeface="Times New Roman" panose="02020603050405020304" pitchFamily="18" charset="0"/>
              <a:cs typeface="Times New Roman" panose="02020603050405020304" pitchFamily="18" charset="0"/>
            </a:endParaRPr>
          </a:p>
        </p:txBody>
      </p:sp>
      <p:sp>
        <p:nvSpPr>
          <p:cNvPr id="77" name="円/楕円 76"/>
          <p:cNvSpPr/>
          <p:nvPr/>
        </p:nvSpPr>
        <p:spPr>
          <a:xfrm>
            <a:off x="7881364" y="1951642"/>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B</a:t>
            </a:r>
          </a:p>
          <a:p>
            <a:pPr algn="ctr"/>
            <a:r>
              <a:rPr lang="en-US" altLang="ja-JP" sz="2800" dirty="0" smtClean="0">
                <a:latin typeface="Times New Roman" panose="02020603050405020304" pitchFamily="18" charset="0"/>
                <a:cs typeface="Times New Roman" panose="02020603050405020304" pitchFamily="18" charset="0"/>
              </a:rPr>
              <a:t>-3</a:t>
            </a:r>
            <a:endParaRPr kumimoji="1" lang="ja-JP" altLang="en-US" sz="2800" dirty="0">
              <a:latin typeface="Times New Roman" panose="02020603050405020304" pitchFamily="18" charset="0"/>
              <a:cs typeface="Times New Roman" panose="02020603050405020304" pitchFamily="18" charset="0"/>
            </a:endParaRPr>
          </a:p>
        </p:txBody>
      </p:sp>
      <p:sp>
        <p:nvSpPr>
          <p:cNvPr id="78" name="上矢印 77"/>
          <p:cNvSpPr/>
          <p:nvPr/>
        </p:nvSpPr>
        <p:spPr>
          <a:xfrm rot="18792269">
            <a:off x="5705063" y="2556610"/>
            <a:ext cx="586406" cy="1190306"/>
          </a:xfrm>
          <a:prstGeom prst="up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2</a:t>
            </a:r>
            <a:endParaRPr kumimoji="1" lang="ja-JP" altLang="en-US" sz="2400" dirty="0">
              <a:latin typeface="Times New Roman" panose="02020603050405020304" pitchFamily="18" charset="0"/>
              <a:cs typeface="Times New Roman" panose="02020603050405020304" pitchFamily="18" charset="0"/>
            </a:endParaRPr>
          </a:p>
        </p:txBody>
      </p:sp>
      <p:sp>
        <p:nvSpPr>
          <p:cNvPr id="79" name="右矢印 78"/>
          <p:cNvSpPr/>
          <p:nvPr/>
        </p:nvSpPr>
        <p:spPr>
          <a:xfrm rot="19128540">
            <a:off x="6832317" y="2949755"/>
            <a:ext cx="1412414" cy="586405"/>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3</a:t>
            </a:r>
            <a:endParaRPr kumimoji="1" lang="ja-JP" altLang="en-US" sz="2400" dirty="0">
              <a:latin typeface="Times New Roman" panose="02020603050405020304" pitchFamily="18" charset="0"/>
              <a:cs typeface="Times New Roman" panose="02020603050405020304" pitchFamily="18" charset="0"/>
            </a:endParaRPr>
          </a:p>
        </p:txBody>
      </p:sp>
      <p:sp>
        <p:nvSpPr>
          <p:cNvPr id="80" name="上矢印 79"/>
          <p:cNvSpPr/>
          <p:nvPr/>
        </p:nvSpPr>
        <p:spPr>
          <a:xfrm rot="3048686">
            <a:off x="5652385" y="4156309"/>
            <a:ext cx="586406" cy="1190306"/>
          </a:xfrm>
          <a:prstGeom prst="upArrow">
            <a:avLst/>
          </a:prstGeom>
        </p:spPr>
        <p:style>
          <a:lnRef idx="1">
            <a:schemeClr val="accent4"/>
          </a:lnRef>
          <a:fillRef idx="2">
            <a:schemeClr val="accent4"/>
          </a:fillRef>
          <a:effectRef idx="1">
            <a:schemeClr val="accent4"/>
          </a:effectRef>
          <a:fontRef idx="minor">
            <a:schemeClr val="dk1"/>
          </a:fontRef>
        </p:style>
        <p:txBody>
          <a:bodyPr rtlCol="0" anchor="ctr"/>
          <a:lstStyle/>
          <a:p>
            <a:r>
              <a:rPr kumimoji="1" lang="en-US" altLang="ja-JP" sz="2400" dirty="0" smtClean="0">
                <a:latin typeface="Times New Roman" panose="02020603050405020304" pitchFamily="18" charset="0"/>
                <a:cs typeface="Times New Roman" panose="02020603050405020304" pitchFamily="18" charset="0"/>
              </a:rPr>
              <a:t>4</a:t>
            </a:r>
            <a:endParaRPr kumimoji="1" lang="ja-JP" altLang="en-US" sz="2400" dirty="0">
              <a:latin typeface="Times New Roman" panose="02020603050405020304" pitchFamily="18" charset="0"/>
              <a:cs typeface="Times New Roman" panose="02020603050405020304" pitchFamily="18" charset="0"/>
            </a:endParaRPr>
          </a:p>
        </p:txBody>
      </p:sp>
      <p:sp>
        <p:nvSpPr>
          <p:cNvPr id="81" name="左矢印 80"/>
          <p:cNvSpPr/>
          <p:nvPr/>
        </p:nvSpPr>
        <p:spPr>
          <a:xfrm rot="2359646">
            <a:off x="7069245" y="4464975"/>
            <a:ext cx="1346172" cy="586405"/>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en-US" altLang="ja-JP" sz="2400" dirty="0" smtClean="0">
                <a:latin typeface="Times New Roman" panose="02020603050405020304" pitchFamily="18" charset="0"/>
                <a:cs typeface="Times New Roman" panose="02020603050405020304" pitchFamily="18" charset="0"/>
              </a:rPr>
              <a:t>1</a:t>
            </a:r>
            <a:endParaRPr kumimoji="1" lang="ja-JP" altLang="en-US" sz="2400" dirty="0">
              <a:latin typeface="Times New Roman" panose="02020603050405020304" pitchFamily="18" charset="0"/>
              <a:cs typeface="Times New Roman" panose="02020603050405020304" pitchFamily="18" charset="0"/>
            </a:endParaRPr>
          </a:p>
        </p:txBody>
      </p:sp>
      <p:sp>
        <p:nvSpPr>
          <p:cNvPr id="82" name="円/楕円 81"/>
          <p:cNvSpPr/>
          <p:nvPr/>
        </p:nvSpPr>
        <p:spPr>
          <a:xfrm>
            <a:off x="6121415" y="3410418"/>
            <a:ext cx="1338773" cy="1005840"/>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CCP</a:t>
            </a:r>
            <a:endParaRPr kumimoji="1" lang="ja-JP" altLang="en-US" sz="2800" dirty="0">
              <a:latin typeface="Times New Roman" panose="02020603050405020304" pitchFamily="18" charset="0"/>
              <a:cs typeface="Times New Roman" panose="02020603050405020304" pitchFamily="18" charset="0"/>
            </a:endParaRPr>
          </a:p>
        </p:txBody>
      </p:sp>
      <p:sp>
        <p:nvSpPr>
          <p:cNvPr id="83" name="円/楕円 82"/>
          <p:cNvSpPr/>
          <p:nvPr/>
        </p:nvSpPr>
        <p:spPr>
          <a:xfrm>
            <a:off x="7881364" y="4886533"/>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a:t>
            </a:r>
          </a:p>
          <a:p>
            <a:pPr algn="ctr"/>
            <a:r>
              <a:rPr lang="en-US" altLang="ja-JP" sz="2800" dirty="0" smtClean="0">
                <a:latin typeface="Times New Roman" panose="02020603050405020304" pitchFamily="18" charset="0"/>
                <a:cs typeface="Times New Roman" panose="02020603050405020304" pitchFamily="18" charset="0"/>
              </a:rPr>
              <a:t>+1</a:t>
            </a:r>
            <a:endParaRPr kumimoji="1" lang="ja-JP" altLang="en-US" sz="2800" dirty="0">
              <a:latin typeface="Times New Roman" panose="02020603050405020304" pitchFamily="18" charset="0"/>
              <a:cs typeface="Times New Roman" panose="02020603050405020304" pitchFamily="18" charset="0"/>
            </a:endParaRPr>
          </a:p>
        </p:txBody>
      </p:sp>
      <p:sp>
        <p:nvSpPr>
          <p:cNvPr id="84" name="円/楕円 83"/>
          <p:cNvSpPr/>
          <p:nvPr/>
        </p:nvSpPr>
        <p:spPr>
          <a:xfrm>
            <a:off x="4785020" y="4886533"/>
            <a:ext cx="91440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D</a:t>
            </a:r>
          </a:p>
          <a:p>
            <a:pPr algn="ctr"/>
            <a:r>
              <a:rPr lang="en-US" altLang="ja-JP" sz="2800" dirty="0" smtClean="0">
                <a:latin typeface="Times New Roman" panose="02020603050405020304" pitchFamily="18" charset="0"/>
                <a:cs typeface="Times New Roman" panose="02020603050405020304" pitchFamily="18" charset="0"/>
              </a:rPr>
              <a:t>+4</a:t>
            </a:r>
            <a:endParaRPr kumimoji="1" lang="ja-JP"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752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wipe(down)">
                                      <p:cBhvr>
                                        <p:cTn id="11" dur="500"/>
                                        <p:tgtEl>
                                          <p:spTgt spid="35"/>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left)">
                                      <p:cBhvr>
                                        <p:cTn id="15" dur="500"/>
                                        <p:tgtEl>
                                          <p:spTgt spid="2"/>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wipe(left)">
                                      <p:cBhvr>
                                        <p:cTn id="19" dur="500"/>
                                        <p:tgtEl>
                                          <p:spTgt spid="3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wipe(right)">
                                      <p:cBhvr>
                                        <p:cTn id="24" dur="500"/>
                                        <p:tgtEl>
                                          <p:spTgt spid="28"/>
                                        </p:tgtEl>
                                      </p:cBhvr>
                                    </p:animEffect>
                                  </p:childTnLst>
                                </p:cTn>
                              </p:par>
                            </p:childTnLst>
                          </p:cTn>
                        </p:par>
                        <p:par>
                          <p:cTn id="25" fill="hold">
                            <p:stCondLst>
                              <p:cond delay="500"/>
                            </p:stCondLst>
                            <p:childTnLst>
                              <p:par>
                                <p:cTn id="26" presetID="22" presetClass="entr" presetSubtype="2"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right)">
                                      <p:cBhvr>
                                        <p:cTn id="28" dur="500"/>
                                        <p:tgtEl>
                                          <p:spTgt spid="3"/>
                                        </p:tgtEl>
                                      </p:cBhvr>
                                    </p:animEffect>
                                  </p:childTnLst>
                                </p:cTn>
                              </p:par>
                            </p:childTnLst>
                          </p:cTn>
                        </p:par>
                        <p:par>
                          <p:cTn id="29" fill="hold">
                            <p:stCondLst>
                              <p:cond delay="1000"/>
                            </p:stCondLst>
                            <p:childTnLst>
                              <p:par>
                                <p:cTn id="30" presetID="22" presetClass="entr" presetSubtype="2" fill="hold" grpId="0" nodeType="after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wipe(right)">
                                      <p:cBhvr>
                                        <p:cTn id="32" dur="500"/>
                                        <p:tgtEl>
                                          <p:spTgt spid="4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wipe(up)">
                                      <p:cBhvr>
                                        <p:cTn id="37" dur="500"/>
                                        <p:tgtEl>
                                          <p:spTgt spid="27"/>
                                        </p:tgtEl>
                                      </p:cBhvr>
                                    </p:animEffect>
                                  </p:childTnLst>
                                </p:cTn>
                              </p:par>
                            </p:childTnLst>
                          </p:cTn>
                        </p:par>
                        <p:par>
                          <p:cTn id="38" fill="hold">
                            <p:stCondLst>
                              <p:cond delay="500"/>
                            </p:stCondLst>
                            <p:childTnLst>
                              <p:par>
                                <p:cTn id="39" presetID="22" presetClass="entr" presetSubtype="1" fill="hold" grpId="0" nodeType="afterEffect">
                                  <p:stCondLst>
                                    <p:cond delay="250"/>
                                  </p:stCondLst>
                                  <p:childTnLst>
                                    <p:set>
                                      <p:cBhvr>
                                        <p:cTn id="40" dur="1" fill="hold">
                                          <p:stCondLst>
                                            <p:cond delay="0"/>
                                          </p:stCondLst>
                                        </p:cTn>
                                        <p:tgtEl>
                                          <p:spTgt spid="18"/>
                                        </p:tgtEl>
                                        <p:attrNameLst>
                                          <p:attrName>style.visibility</p:attrName>
                                        </p:attrNameLst>
                                      </p:cBhvr>
                                      <p:to>
                                        <p:strVal val="visible"/>
                                      </p:to>
                                    </p:set>
                                    <p:animEffect transition="in" filter="wipe(up)">
                                      <p:cBhvr>
                                        <p:cTn id="41" dur="500"/>
                                        <p:tgtEl>
                                          <p:spTgt spid="18"/>
                                        </p:tgtEl>
                                      </p:cBhvr>
                                    </p:animEffect>
                                  </p:childTnLst>
                                </p:cTn>
                              </p:par>
                            </p:childTnLst>
                          </p:cTn>
                        </p:par>
                        <p:par>
                          <p:cTn id="42" fill="hold">
                            <p:stCondLst>
                              <p:cond delay="1250"/>
                            </p:stCondLst>
                            <p:childTnLst>
                              <p:par>
                                <p:cTn id="43" presetID="22" presetClass="entr" presetSubtype="1" fill="hold" grpId="0" nodeType="afterEffect">
                                  <p:stCondLst>
                                    <p:cond delay="250"/>
                                  </p:stCondLst>
                                  <p:childTnLst>
                                    <p:set>
                                      <p:cBhvr>
                                        <p:cTn id="44" dur="1" fill="hold">
                                          <p:stCondLst>
                                            <p:cond delay="0"/>
                                          </p:stCondLst>
                                        </p:cTn>
                                        <p:tgtEl>
                                          <p:spTgt spid="19"/>
                                        </p:tgtEl>
                                        <p:attrNameLst>
                                          <p:attrName>style.visibility</p:attrName>
                                        </p:attrNameLst>
                                      </p:cBhvr>
                                      <p:to>
                                        <p:strVal val="visible"/>
                                      </p:to>
                                    </p:set>
                                    <p:animEffect transition="in" filter="wipe(up)">
                                      <p:cBhvr>
                                        <p:cTn id="45" dur="500"/>
                                        <p:tgtEl>
                                          <p:spTgt spid="19"/>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26"/>
                                        </p:tgtEl>
                                        <p:attrNameLst>
                                          <p:attrName>style.visibility</p:attrName>
                                        </p:attrNameLst>
                                      </p:cBhvr>
                                      <p:to>
                                        <p:strVal val="visible"/>
                                      </p:to>
                                    </p:set>
                                    <p:animEffect transition="in" filter="wipe(down)">
                                      <p:cBhvr>
                                        <p:cTn id="50" dur="500"/>
                                        <p:tgtEl>
                                          <p:spTgt spid="26"/>
                                        </p:tgtEl>
                                      </p:cBhvr>
                                    </p:animEffect>
                                  </p:childTnLst>
                                </p:cTn>
                              </p:par>
                            </p:childTnLst>
                          </p:cTn>
                        </p:par>
                        <p:par>
                          <p:cTn id="51" fill="hold">
                            <p:stCondLst>
                              <p:cond delay="500"/>
                            </p:stCondLst>
                            <p:childTnLst>
                              <p:par>
                                <p:cTn id="52" presetID="22" presetClass="entr" presetSubtype="4" fill="hold" grpId="0" nodeType="after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wipe(down)">
                                      <p:cBhvr>
                                        <p:cTn id="54" dur="500"/>
                                        <p:tgtEl>
                                          <p:spTgt spid="17"/>
                                        </p:tgtEl>
                                      </p:cBhvr>
                                    </p:animEffect>
                                  </p:childTnLst>
                                </p:cTn>
                              </p:par>
                            </p:childTnLst>
                          </p:cTn>
                        </p:par>
                        <p:par>
                          <p:cTn id="55" fill="hold">
                            <p:stCondLst>
                              <p:cond delay="1000"/>
                            </p:stCondLst>
                            <p:childTnLst>
                              <p:par>
                                <p:cTn id="56" presetID="22" presetClass="entr" presetSubtype="4" fill="hold" grpId="0" nodeType="after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wipe(down)">
                                      <p:cBhvr>
                                        <p:cTn id="58" dur="500"/>
                                        <p:tgtEl>
                                          <p:spTgt spid="16"/>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2"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wipe(right)">
                                      <p:cBhvr>
                                        <p:cTn id="63" dur="500"/>
                                        <p:tgtEl>
                                          <p:spTgt spid="25"/>
                                        </p:tgtEl>
                                      </p:cBhvr>
                                    </p:animEffect>
                                  </p:childTnLst>
                                </p:cTn>
                              </p:par>
                            </p:childTnLst>
                          </p:cTn>
                        </p:par>
                        <p:par>
                          <p:cTn id="64" fill="hold">
                            <p:stCondLst>
                              <p:cond delay="500"/>
                            </p:stCondLst>
                            <p:childTnLst>
                              <p:par>
                                <p:cTn id="65" presetID="22" presetClass="entr" presetSubtype="2" fill="hold" grpId="0" nodeType="afterEffect">
                                  <p:stCondLst>
                                    <p:cond delay="250"/>
                                  </p:stCondLst>
                                  <p:childTnLst>
                                    <p:set>
                                      <p:cBhvr>
                                        <p:cTn id="66" dur="1" fill="hold">
                                          <p:stCondLst>
                                            <p:cond delay="0"/>
                                          </p:stCondLst>
                                        </p:cTn>
                                        <p:tgtEl>
                                          <p:spTgt spid="15"/>
                                        </p:tgtEl>
                                        <p:attrNameLst>
                                          <p:attrName>style.visibility</p:attrName>
                                        </p:attrNameLst>
                                      </p:cBhvr>
                                      <p:to>
                                        <p:strVal val="visible"/>
                                      </p:to>
                                    </p:set>
                                    <p:animEffect transition="in" filter="wipe(right)">
                                      <p:cBhvr>
                                        <p:cTn id="67" dur="500"/>
                                        <p:tgtEl>
                                          <p:spTgt spid="15"/>
                                        </p:tgtEl>
                                      </p:cBhvr>
                                    </p:animEffect>
                                  </p:childTnLst>
                                </p:cTn>
                              </p:par>
                            </p:childTnLst>
                          </p:cTn>
                        </p:par>
                        <p:par>
                          <p:cTn id="68" fill="hold">
                            <p:stCondLst>
                              <p:cond delay="1250"/>
                            </p:stCondLst>
                            <p:childTnLst>
                              <p:par>
                                <p:cTn id="69" presetID="22" presetClass="entr" presetSubtype="2" fill="hold" grpId="0" nodeType="afterEffect">
                                  <p:stCondLst>
                                    <p:cond delay="250"/>
                                  </p:stCondLst>
                                  <p:childTnLst>
                                    <p:set>
                                      <p:cBhvr>
                                        <p:cTn id="70" dur="1" fill="hold">
                                          <p:stCondLst>
                                            <p:cond delay="0"/>
                                          </p:stCondLst>
                                        </p:cTn>
                                        <p:tgtEl>
                                          <p:spTgt spid="61"/>
                                        </p:tgtEl>
                                        <p:attrNameLst>
                                          <p:attrName>style.visibility</p:attrName>
                                        </p:attrNameLst>
                                      </p:cBhvr>
                                      <p:to>
                                        <p:strVal val="visible"/>
                                      </p:to>
                                    </p:set>
                                    <p:animEffect transition="in" filter="wipe(right)">
                                      <p:cBhvr>
                                        <p:cTn id="71" dur="500"/>
                                        <p:tgtEl>
                                          <p:spTgt spid="61"/>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24"/>
                                        </p:tgtEl>
                                        <p:attrNameLst>
                                          <p:attrName>style.visibility</p:attrName>
                                        </p:attrNameLst>
                                      </p:cBhvr>
                                      <p:to>
                                        <p:strVal val="visible"/>
                                      </p:to>
                                    </p:set>
                                    <p:animEffect transition="in" filter="wipe(left)">
                                      <p:cBhvr>
                                        <p:cTn id="76" dur="500"/>
                                        <p:tgtEl>
                                          <p:spTgt spid="24"/>
                                        </p:tgtEl>
                                      </p:cBhvr>
                                    </p:animEffect>
                                  </p:childTnLst>
                                </p:cTn>
                              </p:par>
                            </p:childTnLst>
                          </p:cTn>
                        </p:par>
                        <p:par>
                          <p:cTn id="77" fill="hold">
                            <p:stCondLst>
                              <p:cond delay="500"/>
                            </p:stCondLst>
                            <p:childTnLst>
                              <p:par>
                                <p:cTn id="78" presetID="22" presetClass="entr" presetSubtype="8" fill="hold" grpId="0" nodeType="afterEffect">
                                  <p:stCondLst>
                                    <p:cond delay="0"/>
                                  </p:stCondLst>
                                  <p:childTnLst>
                                    <p:set>
                                      <p:cBhvr>
                                        <p:cTn id="79" dur="1" fill="hold">
                                          <p:stCondLst>
                                            <p:cond delay="0"/>
                                          </p:stCondLst>
                                        </p:cTn>
                                        <p:tgtEl>
                                          <p:spTgt spid="14"/>
                                        </p:tgtEl>
                                        <p:attrNameLst>
                                          <p:attrName>style.visibility</p:attrName>
                                        </p:attrNameLst>
                                      </p:cBhvr>
                                      <p:to>
                                        <p:strVal val="visible"/>
                                      </p:to>
                                    </p:set>
                                    <p:animEffect transition="in" filter="wipe(left)">
                                      <p:cBhvr>
                                        <p:cTn id="80" dur="500"/>
                                        <p:tgtEl>
                                          <p:spTgt spid="14"/>
                                        </p:tgtEl>
                                      </p:cBhvr>
                                    </p:animEffect>
                                  </p:childTnLst>
                                </p:cTn>
                              </p:par>
                            </p:childTnLst>
                          </p:cTn>
                        </p:par>
                        <p:par>
                          <p:cTn id="81" fill="hold">
                            <p:stCondLst>
                              <p:cond delay="1000"/>
                            </p:stCondLst>
                            <p:childTnLst>
                              <p:par>
                                <p:cTn id="82" presetID="22" presetClass="entr" presetSubtype="8" fill="hold" grpId="0" nodeType="afterEffect">
                                  <p:stCondLst>
                                    <p:cond delay="0"/>
                                  </p:stCondLst>
                                  <p:childTnLst>
                                    <p:set>
                                      <p:cBhvr>
                                        <p:cTn id="83" dur="1" fill="hold">
                                          <p:stCondLst>
                                            <p:cond delay="0"/>
                                          </p:stCondLst>
                                        </p:cTn>
                                        <p:tgtEl>
                                          <p:spTgt spid="60"/>
                                        </p:tgtEl>
                                        <p:attrNameLst>
                                          <p:attrName>style.visibility</p:attrName>
                                        </p:attrNameLst>
                                      </p:cBhvr>
                                      <p:to>
                                        <p:strVal val="visible"/>
                                      </p:to>
                                    </p:set>
                                    <p:animEffect transition="in" filter="wipe(left)">
                                      <p:cBhvr>
                                        <p:cTn id="84" dur="500"/>
                                        <p:tgtEl>
                                          <p:spTgt spid="60"/>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grpId="0" nodeType="click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down)">
                                      <p:cBhvr>
                                        <p:cTn id="89" dur="500"/>
                                        <p:tgtEl>
                                          <p:spTgt spid="23"/>
                                        </p:tgtEl>
                                      </p:cBhvr>
                                    </p:animEffect>
                                  </p:childTnLst>
                                </p:cTn>
                              </p:par>
                            </p:childTnLst>
                          </p:cTn>
                        </p:par>
                        <p:par>
                          <p:cTn id="90" fill="hold">
                            <p:stCondLst>
                              <p:cond delay="500"/>
                            </p:stCondLst>
                            <p:childTnLst>
                              <p:par>
                                <p:cTn id="91" presetID="22" presetClass="entr" presetSubtype="4" fill="hold" grpId="0" nodeType="afterEffect">
                                  <p:stCondLst>
                                    <p:cond delay="250"/>
                                  </p:stCondLst>
                                  <p:childTnLst>
                                    <p:set>
                                      <p:cBhvr>
                                        <p:cTn id="92" dur="1" fill="hold">
                                          <p:stCondLst>
                                            <p:cond delay="0"/>
                                          </p:stCondLst>
                                        </p:cTn>
                                        <p:tgtEl>
                                          <p:spTgt spid="11"/>
                                        </p:tgtEl>
                                        <p:attrNameLst>
                                          <p:attrName>style.visibility</p:attrName>
                                        </p:attrNameLst>
                                      </p:cBhvr>
                                      <p:to>
                                        <p:strVal val="visible"/>
                                      </p:to>
                                    </p:set>
                                    <p:animEffect transition="in" filter="wipe(down)">
                                      <p:cBhvr>
                                        <p:cTn id="93" dur="500"/>
                                        <p:tgtEl>
                                          <p:spTgt spid="11"/>
                                        </p:tgtEl>
                                      </p:cBhvr>
                                    </p:animEffect>
                                  </p:childTnLst>
                                </p:cTn>
                              </p:par>
                            </p:childTnLst>
                          </p:cTn>
                        </p:par>
                        <p:par>
                          <p:cTn id="94" fill="hold">
                            <p:stCondLst>
                              <p:cond delay="1250"/>
                            </p:stCondLst>
                            <p:childTnLst>
                              <p:par>
                                <p:cTn id="95" presetID="22" presetClass="entr" presetSubtype="4" fill="hold" grpId="0" nodeType="afterEffect">
                                  <p:stCondLst>
                                    <p:cond delay="250"/>
                                  </p:stCondLst>
                                  <p:childTnLst>
                                    <p:set>
                                      <p:cBhvr>
                                        <p:cTn id="96" dur="1" fill="hold">
                                          <p:stCondLst>
                                            <p:cond delay="0"/>
                                          </p:stCondLst>
                                        </p:cTn>
                                        <p:tgtEl>
                                          <p:spTgt spid="13"/>
                                        </p:tgtEl>
                                        <p:attrNameLst>
                                          <p:attrName>style.visibility</p:attrName>
                                        </p:attrNameLst>
                                      </p:cBhvr>
                                      <p:to>
                                        <p:strVal val="visible"/>
                                      </p:to>
                                    </p:set>
                                    <p:animEffect transition="in" filter="wipe(down)">
                                      <p:cBhvr>
                                        <p:cTn id="97" dur="500"/>
                                        <p:tgtEl>
                                          <p:spTgt spid="13"/>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grpId="0" nodeType="clickEffect">
                                  <p:stCondLst>
                                    <p:cond delay="0"/>
                                  </p:stCondLst>
                                  <p:childTnLst>
                                    <p:set>
                                      <p:cBhvr>
                                        <p:cTn id="101" dur="1" fill="hold">
                                          <p:stCondLst>
                                            <p:cond delay="0"/>
                                          </p:stCondLst>
                                        </p:cTn>
                                        <p:tgtEl>
                                          <p:spTgt spid="22"/>
                                        </p:tgtEl>
                                        <p:attrNameLst>
                                          <p:attrName>style.visibility</p:attrName>
                                        </p:attrNameLst>
                                      </p:cBhvr>
                                      <p:to>
                                        <p:strVal val="visible"/>
                                      </p:to>
                                    </p:set>
                                    <p:animEffect transition="in" filter="wipe(down)">
                                      <p:cBhvr>
                                        <p:cTn id="102" dur="500"/>
                                        <p:tgtEl>
                                          <p:spTgt spid="22"/>
                                        </p:tgtEl>
                                      </p:cBhvr>
                                    </p:animEffect>
                                  </p:childTnLst>
                                </p:cTn>
                              </p:par>
                            </p:childTnLst>
                          </p:cTn>
                        </p:par>
                        <p:par>
                          <p:cTn id="103" fill="hold">
                            <p:stCondLst>
                              <p:cond delay="500"/>
                            </p:stCondLst>
                            <p:childTnLst>
                              <p:par>
                                <p:cTn id="104" presetID="22" presetClass="entr" presetSubtype="1" fill="hold" grpId="0" nodeType="afterEffect">
                                  <p:stCondLst>
                                    <p:cond delay="0"/>
                                  </p:stCondLst>
                                  <p:childTnLst>
                                    <p:set>
                                      <p:cBhvr>
                                        <p:cTn id="105" dur="1" fill="hold">
                                          <p:stCondLst>
                                            <p:cond delay="0"/>
                                          </p:stCondLst>
                                        </p:cTn>
                                        <p:tgtEl>
                                          <p:spTgt spid="9"/>
                                        </p:tgtEl>
                                        <p:attrNameLst>
                                          <p:attrName>style.visibility</p:attrName>
                                        </p:attrNameLst>
                                      </p:cBhvr>
                                      <p:to>
                                        <p:strVal val="visible"/>
                                      </p:to>
                                    </p:set>
                                    <p:animEffect transition="in" filter="wipe(up)">
                                      <p:cBhvr>
                                        <p:cTn id="106" dur="500"/>
                                        <p:tgtEl>
                                          <p:spTgt spid="9"/>
                                        </p:tgtEl>
                                      </p:cBhvr>
                                    </p:animEffect>
                                  </p:childTnLst>
                                </p:cTn>
                              </p:par>
                            </p:childTnLst>
                          </p:cTn>
                        </p:par>
                        <p:par>
                          <p:cTn id="107" fill="hold">
                            <p:stCondLst>
                              <p:cond delay="1000"/>
                            </p:stCondLst>
                            <p:childTnLst>
                              <p:par>
                                <p:cTn id="108" presetID="22" presetClass="entr" presetSubtype="1" fill="hold" grpId="0" nodeType="afterEffect">
                                  <p:stCondLst>
                                    <p:cond delay="0"/>
                                  </p:stCondLst>
                                  <p:childTnLst>
                                    <p:set>
                                      <p:cBhvr>
                                        <p:cTn id="109" dur="1" fill="hold">
                                          <p:stCondLst>
                                            <p:cond delay="0"/>
                                          </p:stCondLst>
                                        </p:cTn>
                                        <p:tgtEl>
                                          <p:spTgt spid="10"/>
                                        </p:tgtEl>
                                        <p:attrNameLst>
                                          <p:attrName>style.visibility</p:attrName>
                                        </p:attrNameLst>
                                      </p:cBhvr>
                                      <p:to>
                                        <p:strVal val="visible"/>
                                      </p:to>
                                    </p:set>
                                    <p:animEffect transition="in" filter="wipe(up)">
                                      <p:cBhvr>
                                        <p:cTn id="110" dur="500"/>
                                        <p:tgtEl>
                                          <p:spTgt spid="10"/>
                                        </p:tgtEl>
                                      </p:cBhvr>
                                    </p:animEffect>
                                  </p:childTnLst>
                                </p:cTn>
                              </p:par>
                            </p:childTnLst>
                          </p:cTn>
                        </p:par>
                      </p:childTnLst>
                    </p:cTn>
                  </p:par>
                  <p:par>
                    <p:cTn id="111" fill="hold">
                      <p:stCondLst>
                        <p:cond delay="indefinite"/>
                      </p:stCondLst>
                      <p:childTnLst>
                        <p:par>
                          <p:cTn id="112" fill="hold">
                            <p:stCondLst>
                              <p:cond delay="0"/>
                            </p:stCondLst>
                            <p:childTnLst>
                              <p:par>
                                <p:cTn id="113" presetID="16" presetClass="entr" presetSubtype="37" fill="hold" grpId="0" nodeType="clickEffect">
                                  <p:stCondLst>
                                    <p:cond delay="0"/>
                                  </p:stCondLst>
                                  <p:childTnLst>
                                    <p:set>
                                      <p:cBhvr>
                                        <p:cTn id="114" dur="1" fill="hold">
                                          <p:stCondLst>
                                            <p:cond delay="0"/>
                                          </p:stCondLst>
                                        </p:cTn>
                                        <p:tgtEl>
                                          <p:spTgt spid="66"/>
                                        </p:tgtEl>
                                        <p:attrNameLst>
                                          <p:attrName>style.visibility</p:attrName>
                                        </p:attrNameLst>
                                      </p:cBhvr>
                                      <p:to>
                                        <p:strVal val="visible"/>
                                      </p:to>
                                    </p:set>
                                    <p:animEffect transition="in" filter="barn(outVertical)">
                                      <p:cBhvr>
                                        <p:cTn id="115" dur="500"/>
                                        <p:tgtEl>
                                          <p:spTgt spid="66"/>
                                        </p:tgtEl>
                                      </p:cBhvr>
                                    </p:animEffect>
                                  </p:childTnLst>
                                </p:cTn>
                              </p:par>
                            </p:childTnLst>
                          </p:cTn>
                        </p:par>
                        <p:par>
                          <p:cTn id="116" fill="hold">
                            <p:stCondLst>
                              <p:cond delay="500"/>
                            </p:stCondLst>
                            <p:childTnLst>
                              <p:par>
                                <p:cTn id="117" presetID="6" presetClass="entr" presetSubtype="32" fill="hold" grpId="0" nodeType="afterEffect">
                                  <p:stCondLst>
                                    <p:cond delay="250"/>
                                  </p:stCondLst>
                                  <p:childTnLst>
                                    <p:set>
                                      <p:cBhvr>
                                        <p:cTn id="118" dur="1" fill="hold">
                                          <p:stCondLst>
                                            <p:cond delay="0"/>
                                          </p:stCondLst>
                                        </p:cTn>
                                        <p:tgtEl>
                                          <p:spTgt spid="62"/>
                                        </p:tgtEl>
                                        <p:attrNameLst>
                                          <p:attrName>style.visibility</p:attrName>
                                        </p:attrNameLst>
                                      </p:cBhvr>
                                      <p:to>
                                        <p:strVal val="visible"/>
                                      </p:to>
                                    </p:set>
                                    <p:animEffect transition="in" filter="circle(out)">
                                      <p:cBhvr>
                                        <p:cTn id="119" dur="500"/>
                                        <p:tgtEl>
                                          <p:spTgt spid="62"/>
                                        </p:tgtEl>
                                      </p:cBhvr>
                                    </p:animEffect>
                                  </p:childTnLst>
                                </p:cTn>
                              </p:par>
                            </p:childTnLst>
                          </p:cTn>
                        </p:par>
                      </p:childTnLst>
                    </p:cTn>
                  </p:par>
                  <p:par>
                    <p:cTn id="120" fill="hold">
                      <p:stCondLst>
                        <p:cond delay="indefinite"/>
                      </p:stCondLst>
                      <p:childTnLst>
                        <p:par>
                          <p:cTn id="121" fill="hold">
                            <p:stCondLst>
                              <p:cond delay="0"/>
                            </p:stCondLst>
                            <p:childTnLst>
                              <p:par>
                                <p:cTn id="122" presetID="16" presetClass="entr" presetSubtype="37" fill="hold" grpId="0" nodeType="clickEffect">
                                  <p:stCondLst>
                                    <p:cond delay="0"/>
                                  </p:stCondLst>
                                  <p:childTnLst>
                                    <p:set>
                                      <p:cBhvr>
                                        <p:cTn id="123" dur="1" fill="hold">
                                          <p:stCondLst>
                                            <p:cond delay="0"/>
                                          </p:stCondLst>
                                        </p:cTn>
                                        <p:tgtEl>
                                          <p:spTgt spid="20"/>
                                        </p:tgtEl>
                                        <p:attrNameLst>
                                          <p:attrName>style.visibility</p:attrName>
                                        </p:attrNameLst>
                                      </p:cBhvr>
                                      <p:to>
                                        <p:strVal val="visible"/>
                                      </p:to>
                                    </p:set>
                                    <p:animEffect transition="in" filter="barn(outVertical)">
                                      <p:cBhvr>
                                        <p:cTn id="124" dur="500"/>
                                        <p:tgtEl>
                                          <p:spTgt spid="20"/>
                                        </p:tgtEl>
                                      </p:cBhvr>
                                    </p:animEffect>
                                  </p:childTnLst>
                                </p:cTn>
                              </p:par>
                            </p:childTnLst>
                          </p:cTn>
                        </p:par>
                        <p:par>
                          <p:cTn id="125" fill="hold">
                            <p:stCondLst>
                              <p:cond delay="500"/>
                            </p:stCondLst>
                            <p:childTnLst>
                              <p:par>
                                <p:cTn id="126" presetID="6" presetClass="entr" presetSubtype="32" fill="hold" grpId="0" nodeType="afterEffect">
                                  <p:stCondLst>
                                    <p:cond delay="250"/>
                                  </p:stCondLst>
                                  <p:childTnLst>
                                    <p:set>
                                      <p:cBhvr>
                                        <p:cTn id="127" dur="1" fill="hold">
                                          <p:stCondLst>
                                            <p:cond delay="0"/>
                                          </p:stCondLst>
                                        </p:cTn>
                                        <p:tgtEl>
                                          <p:spTgt spid="63"/>
                                        </p:tgtEl>
                                        <p:attrNameLst>
                                          <p:attrName>style.visibility</p:attrName>
                                        </p:attrNameLst>
                                      </p:cBhvr>
                                      <p:to>
                                        <p:strVal val="visible"/>
                                      </p:to>
                                    </p:set>
                                    <p:animEffect transition="in" filter="circle(out)">
                                      <p:cBhvr>
                                        <p:cTn id="128" dur="500"/>
                                        <p:tgtEl>
                                          <p:spTgt spid="63"/>
                                        </p:tgtEl>
                                      </p:cBhvr>
                                    </p:animEffect>
                                  </p:childTnLst>
                                </p:cTn>
                              </p:par>
                            </p:childTnLst>
                          </p:cTn>
                        </p:par>
                      </p:childTnLst>
                    </p:cTn>
                  </p:par>
                  <p:par>
                    <p:cTn id="129" fill="hold">
                      <p:stCondLst>
                        <p:cond delay="indefinite"/>
                      </p:stCondLst>
                      <p:childTnLst>
                        <p:par>
                          <p:cTn id="130" fill="hold">
                            <p:stCondLst>
                              <p:cond delay="0"/>
                            </p:stCondLst>
                            <p:childTnLst>
                              <p:par>
                                <p:cTn id="131" presetID="16" presetClass="entr" presetSubtype="37" fill="hold" grpId="0" nodeType="clickEffect">
                                  <p:stCondLst>
                                    <p:cond delay="0"/>
                                  </p:stCondLst>
                                  <p:childTnLst>
                                    <p:set>
                                      <p:cBhvr>
                                        <p:cTn id="132" dur="1" fill="hold">
                                          <p:stCondLst>
                                            <p:cond delay="0"/>
                                          </p:stCondLst>
                                        </p:cTn>
                                        <p:tgtEl>
                                          <p:spTgt spid="67"/>
                                        </p:tgtEl>
                                        <p:attrNameLst>
                                          <p:attrName>style.visibility</p:attrName>
                                        </p:attrNameLst>
                                      </p:cBhvr>
                                      <p:to>
                                        <p:strVal val="visible"/>
                                      </p:to>
                                    </p:set>
                                    <p:animEffect transition="in" filter="barn(outVertical)">
                                      <p:cBhvr>
                                        <p:cTn id="133" dur="500"/>
                                        <p:tgtEl>
                                          <p:spTgt spid="67"/>
                                        </p:tgtEl>
                                      </p:cBhvr>
                                    </p:animEffect>
                                  </p:childTnLst>
                                </p:cTn>
                              </p:par>
                            </p:childTnLst>
                          </p:cTn>
                        </p:par>
                        <p:par>
                          <p:cTn id="134" fill="hold">
                            <p:stCondLst>
                              <p:cond delay="500"/>
                            </p:stCondLst>
                            <p:childTnLst>
                              <p:par>
                                <p:cTn id="135" presetID="6" presetClass="entr" presetSubtype="32" fill="hold" grpId="0" nodeType="afterEffect">
                                  <p:stCondLst>
                                    <p:cond delay="250"/>
                                  </p:stCondLst>
                                  <p:childTnLst>
                                    <p:set>
                                      <p:cBhvr>
                                        <p:cTn id="136" dur="1" fill="hold">
                                          <p:stCondLst>
                                            <p:cond delay="0"/>
                                          </p:stCondLst>
                                        </p:cTn>
                                        <p:tgtEl>
                                          <p:spTgt spid="64"/>
                                        </p:tgtEl>
                                        <p:attrNameLst>
                                          <p:attrName>style.visibility</p:attrName>
                                        </p:attrNameLst>
                                      </p:cBhvr>
                                      <p:to>
                                        <p:strVal val="visible"/>
                                      </p:to>
                                    </p:set>
                                    <p:animEffect transition="in" filter="circle(out)">
                                      <p:cBhvr>
                                        <p:cTn id="137" dur="500"/>
                                        <p:tgtEl>
                                          <p:spTgt spid="64"/>
                                        </p:tgtEl>
                                      </p:cBhvr>
                                    </p:animEffect>
                                  </p:childTnLst>
                                </p:cTn>
                              </p:par>
                            </p:childTnLst>
                          </p:cTn>
                        </p:par>
                      </p:childTnLst>
                    </p:cTn>
                  </p:par>
                  <p:par>
                    <p:cTn id="138" fill="hold">
                      <p:stCondLst>
                        <p:cond delay="indefinite"/>
                      </p:stCondLst>
                      <p:childTnLst>
                        <p:par>
                          <p:cTn id="139" fill="hold">
                            <p:stCondLst>
                              <p:cond delay="0"/>
                            </p:stCondLst>
                            <p:childTnLst>
                              <p:par>
                                <p:cTn id="140" presetID="16" presetClass="entr" presetSubtype="37" fill="hold" grpId="0" nodeType="clickEffect">
                                  <p:stCondLst>
                                    <p:cond delay="0"/>
                                  </p:stCondLst>
                                  <p:childTnLst>
                                    <p:set>
                                      <p:cBhvr>
                                        <p:cTn id="141" dur="1" fill="hold">
                                          <p:stCondLst>
                                            <p:cond delay="0"/>
                                          </p:stCondLst>
                                        </p:cTn>
                                        <p:tgtEl>
                                          <p:spTgt spid="69"/>
                                        </p:tgtEl>
                                        <p:attrNameLst>
                                          <p:attrName>style.visibility</p:attrName>
                                        </p:attrNameLst>
                                      </p:cBhvr>
                                      <p:to>
                                        <p:strVal val="visible"/>
                                      </p:to>
                                    </p:set>
                                    <p:animEffect transition="in" filter="barn(outVertical)">
                                      <p:cBhvr>
                                        <p:cTn id="142" dur="500"/>
                                        <p:tgtEl>
                                          <p:spTgt spid="69"/>
                                        </p:tgtEl>
                                      </p:cBhvr>
                                    </p:animEffect>
                                  </p:childTnLst>
                                </p:cTn>
                              </p:par>
                            </p:childTnLst>
                          </p:cTn>
                        </p:par>
                        <p:par>
                          <p:cTn id="143" fill="hold">
                            <p:stCondLst>
                              <p:cond delay="500"/>
                            </p:stCondLst>
                            <p:childTnLst>
                              <p:par>
                                <p:cTn id="144" presetID="6" presetClass="entr" presetSubtype="32" fill="hold" grpId="0" nodeType="afterEffect">
                                  <p:stCondLst>
                                    <p:cond delay="250"/>
                                  </p:stCondLst>
                                  <p:childTnLst>
                                    <p:set>
                                      <p:cBhvr>
                                        <p:cTn id="145" dur="1" fill="hold">
                                          <p:stCondLst>
                                            <p:cond delay="0"/>
                                          </p:stCondLst>
                                        </p:cTn>
                                        <p:tgtEl>
                                          <p:spTgt spid="65"/>
                                        </p:tgtEl>
                                        <p:attrNameLst>
                                          <p:attrName>style.visibility</p:attrName>
                                        </p:attrNameLst>
                                      </p:cBhvr>
                                      <p:to>
                                        <p:strVal val="visible"/>
                                      </p:to>
                                    </p:set>
                                    <p:animEffect transition="in" filter="circle(out)">
                                      <p:cBhvr>
                                        <p:cTn id="146" dur="500"/>
                                        <p:tgtEl>
                                          <p:spTgt spid="65"/>
                                        </p:tgtEl>
                                      </p:cBhvr>
                                    </p:animEffect>
                                  </p:childTnLst>
                                </p:cTn>
                              </p:par>
                            </p:childTnLst>
                          </p:cTn>
                        </p:par>
                        <p:par>
                          <p:cTn id="147" fill="hold">
                            <p:stCondLst>
                              <p:cond delay="1250"/>
                            </p:stCondLst>
                            <p:childTnLst>
                              <p:par>
                                <p:cTn id="148" presetID="10" presetClass="entr" presetSubtype="0" fill="hold" grpId="0" nodeType="afterEffect">
                                  <p:stCondLst>
                                    <p:cond delay="500"/>
                                  </p:stCondLst>
                                  <p:childTnLst>
                                    <p:set>
                                      <p:cBhvr>
                                        <p:cTn id="149" dur="1" fill="hold">
                                          <p:stCondLst>
                                            <p:cond delay="0"/>
                                          </p:stCondLst>
                                        </p:cTn>
                                        <p:tgtEl>
                                          <p:spTgt spid="75"/>
                                        </p:tgtEl>
                                        <p:attrNameLst>
                                          <p:attrName>style.visibility</p:attrName>
                                        </p:attrNameLst>
                                      </p:cBhvr>
                                      <p:to>
                                        <p:strVal val="visible"/>
                                      </p:to>
                                    </p:set>
                                    <p:animEffect transition="in" filter="fade">
                                      <p:cBhvr>
                                        <p:cTn id="150" dur="500"/>
                                        <p:tgtEl>
                                          <p:spTgt spid="75"/>
                                        </p:tgtEl>
                                      </p:cBhvr>
                                    </p:animEffect>
                                  </p:childTnLst>
                                </p:cTn>
                              </p:par>
                              <p:par>
                                <p:cTn id="151" presetID="10" presetClass="entr" presetSubtype="0" fill="hold" grpId="0" nodeType="withEffect">
                                  <p:stCondLst>
                                    <p:cond delay="500"/>
                                  </p:stCondLst>
                                  <p:childTnLst>
                                    <p:set>
                                      <p:cBhvr>
                                        <p:cTn id="152" dur="1" fill="hold">
                                          <p:stCondLst>
                                            <p:cond delay="0"/>
                                          </p:stCondLst>
                                        </p:cTn>
                                        <p:tgtEl>
                                          <p:spTgt spid="74"/>
                                        </p:tgtEl>
                                        <p:attrNameLst>
                                          <p:attrName>style.visibility</p:attrName>
                                        </p:attrNameLst>
                                      </p:cBhvr>
                                      <p:to>
                                        <p:strVal val="visible"/>
                                      </p:to>
                                    </p:set>
                                    <p:animEffect transition="in" filter="fade">
                                      <p:cBhvr>
                                        <p:cTn id="153" dur="500"/>
                                        <p:tgtEl>
                                          <p:spTgt spid="74"/>
                                        </p:tgtEl>
                                      </p:cBhvr>
                                    </p:animEffect>
                                  </p:childTnLst>
                                </p:cTn>
                              </p:par>
                              <p:par>
                                <p:cTn id="154" presetID="10" presetClass="entr" presetSubtype="0" fill="hold" grpId="0" nodeType="withEffect">
                                  <p:stCondLst>
                                    <p:cond delay="500"/>
                                  </p:stCondLst>
                                  <p:childTnLst>
                                    <p:set>
                                      <p:cBhvr>
                                        <p:cTn id="155" dur="1" fill="hold">
                                          <p:stCondLst>
                                            <p:cond delay="0"/>
                                          </p:stCondLst>
                                        </p:cTn>
                                        <p:tgtEl>
                                          <p:spTgt spid="73"/>
                                        </p:tgtEl>
                                        <p:attrNameLst>
                                          <p:attrName>style.visibility</p:attrName>
                                        </p:attrNameLst>
                                      </p:cBhvr>
                                      <p:to>
                                        <p:strVal val="visible"/>
                                      </p:to>
                                    </p:set>
                                    <p:animEffect transition="in" filter="fade">
                                      <p:cBhvr>
                                        <p:cTn id="156" dur="500"/>
                                        <p:tgtEl>
                                          <p:spTgt spid="73"/>
                                        </p:tgtEl>
                                      </p:cBhvr>
                                    </p:animEffect>
                                  </p:childTnLst>
                                </p:cTn>
                              </p:par>
                              <p:par>
                                <p:cTn id="157" presetID="10" presetClass="entr" presetSubtype="0" fill="hold" grpId="0" nodeType="withEffect">
                                  <p:stCondLst>
                                    <p:cond delay="500"/>
                                  </p:stCondLst>
                                  <p:childTnLst>
                                    <p:set>
                                      <p:cBhvr>
                                        <p:cTn id="158" dur="1" fill="hold">
                                          <p:stCondLst>
                                            <p:cond delay="0"/>
                                          </p:stCondLst>
                                        </p:cTn>
                                        <p:tgtEl>
                                          <p:spTgt spid="72"/>
                                        </p:tgtEl>
                                        <p:attrNameLst>
                                          <p:attrName>style.visibility</p:attrName>
                                        </p:attrNameLst>
                                      </p:cBhvr>
                                      <p:to>
                                        <p:strVal val="visible"/>
                                      </p:to>
                                    </p:set>
                                    <p:animEffect transition="in" filter="fade">
                                      <p:cBhvr>
                                        <p:cTn id="159" dur="500"/>
                                        <p:tgtEl>
                                          <p:spTgt spid="72"/>
                                        </p:tgtEl>
                                      </p:cBhvr>
                                    </p:animEffect>
                                  </p:childTnLst>
                                </p:cTn>
                              </p:par>
                              <p:par>
                                <p:cTn id="160" presetID="10" presetClass="entr" presetSubtype="0" fill="hold" grpId="0" nodeType="withEffect">
                                  <p:stCondLst>
                                    <p:cond delay="500"/>
                                  </p:stCondLst>
                                  <p:childTnLst>
                                    <p:set>
                                      <p:cBhvr>
                                        <p:cTn id="161" dur="1" fill="hold">
                                          <p:stCondLst>
                                            <p:cond delay="0"/>
                                          </p:stCondLst>
                                        </p:cTn>
                                        <p:tgtEl>
                                          <p:spTgt spid="71"/>
                                        </p:tgtEl>
                                        <p:attrNameLst>
                                          <p:attrName>style.visibility</p:attrName>
                                        </p:attrNameLst>
                                      </p:cBhvr>
                                      <p:to>
                                        <p:strVal val="visible"/>
                                      </p:to>
                                    </p:set>
                                    <p:animEffect transition="in" filter="fade">
                                      <p:cBhvr>
                                        <p:cTn id="162" dur="500"/>
                                        <p:tgtEl>
                                          <p:spTgt spid="71"/>
                                        </p:tgtEl>
                                      </p:cBhvr>
                                    </p:animEffect>
                                  </p:childTnLst>
                                </p:cTn>
                              </p:par>
                              <p:par>
                                <p:cTn id="163" presetID="10" presetClass="entr" presetSubtype="0" fill="hold" grpId="0" nodeType="withEffect">
                                  <p:stCondLst>
                                    <p:cond delay="500"/>
                                  </p:stCondLst>
                                  <p:childTnLst>
                                    <p:set>
                                      <p:cBhvr>
                                        <p:cTn id="164" dur="1" fill="hold">
                                          <p:stCondLst>
                                            <p:cond delay="0"/>
                                          </p:stCondLst>
                                        </p:cTn>
                                        <p:tgtEl>
                                          <p:spTgt spid="70"/>
                                        </p:tgtEl>
                                        <p:attrNameLst>
                                          <p:attrName>style.visibility</p:attrName>
                                        </p:attrNameLst>
                                      </p:cBhvr>
                                      <p:to>
                                        <p:strVal val="visible"/>
                                      </p:to>
                                    </p:set>
                                    <p:animEffect transition="in" filter="fade">
                                      <p:cBhvr>
                                        <p:cTn id="165" dur="500"/>
                                        <p:tgtEl>
                                          <p:spTgt spid="70"/>
                                        </p:tgtEl>
                                      </p:cBhvr>
                                    </p:animEffect>
                                  </p:childTnLst>
                                </p:cTn>
                              </p:par>
                              <p:par>
                                <p:cTn id="166" presetID="10" presetClass="entr" presetSubtype="0" fill="hold" grpId="0" nodeType="withEffect">
                                  <p:stCondLst>
                                    <p:cond delay="500"/>
                                  </p:stCondLst>
                                  <p:childTnLst>
                                    <p:set>
                                      <p:cBhvr>
                                        <p:cTn id="167" dur="1" fill="hold">
                                          <p:stCondLst>
                                            <p:cond delay="0"/>
                                          </p:stCondLst>
                                        </p:cTn>
                                        <p:tgtEl>
                                          <p:spTgt spid="59"/>
                                        </p:tgtEl>
                                        <p:attrNameLst>
                                          <p:attrName>style.visibility</p:attrName>
                                        </p:attrNameLst>
                                      </p:cBhvr>
                                      <p:to>
                                        <p:strVal val="visible"/>
                                      </p:to>
                                    </p:set>
                                    <p:animEffect transition="in" filter="fade">
                                      <p:cBhvr>
                                        <p:cTn id="168" dur="500"/>
                                        <p:tgtEl>
                                          <p:spTgt spid="59"/>
                                        </p:tgtEl>
                                      </p:cBhvr>
                                    </p:animEffect>
                                  </p:childTnLst>
                                </p:cTn>
                              </p:par>
                              <p:par>
                                <p:cTn id="169" presetID="10" presetClass="entr" presetSubtype="0" fill="hold" grpId="0" nodeType="withEffect">
                                  <p:stCondLst>
                                    <p:cond delay="500"/>
                                  </p:stCondLst>
                                  <p:childTnLst>
                                    <p:set>
                                      <p:cBhvr>
                                        <p:cTn id="170" dur="1" fill="hold">
                                          <p:stCondLst>
                                            <p:cond delay="0"/>
                                          </p:stCondLst>
                                        </p:cTn>
                                        <p:tgtEl>
                                          <p:spTgt spid="68"/>
                                        </p:tgtEl>
                                        <p:attrNameLst>
                                          <p:attrName>style.visibility</p:attrName>
                                        </p:attrNameLst>
                                      </p:cBhvr>
                                      <p:to>
                                        <p:strVal val="visible"/>
                                      </p:to>
                                    </p:set>
                                    <p:animEffect transition="in" filter="fade">
                                      <p:cBhvr>
                                        <p:cTn id="171" dur="500"/>
                                        <p:tgtEl>
                                          <p:spTgt spid="68"/>
                                        </p:tgtEl>
                                      </p:cBhvr>
                                    </p:animEffect>
                                  </p:childTnLst>
                                </p:cTn>
                              </p:par>
                              <p:par>
                                <p:cTn id="172" presetID="10" presetClass="entr" presetSubtype="0" fill="hold" grpId="0" nodeType="withEffect">
                                  <p:stCondLst>
                                    <p:cond delay="500"/>
                                  </p:stCondLst>
                                  <p:childTnLst>
                                    <p:set>
                                      <p:cBhvr>
                                        <p:cTn id="173" dur="1" fill="hold">
                                          <p:stCondLst>
                                            <p:cond delay="0"/>
                                          </p:stCondLst>
                                        </p:cTn>
                                        <p:tgtEl>
                                          <p:spTgt spid="76"/>
                                        </p:tgtEl>
                                        <p:attrNameLst>
                                          <p:attrName>style.visibility</p:attrName>
                                        </p:attrNameLst>
                                      </p:cBhvr>
                                      <p:to>
                                        <p:strVal val="visible"/>
                                      </p:to>
                                    </p:set>
                                    <p:animEffect transition="in" filter="fade">
                                      <p:cBhvr>
                                        <p:cTn id="174" dur="500"/>
                                        <p:tgtEl>
                                          <p:spTgt spid="76"/>
                                        </p:tgtEl>
                                      </p:cBhvr>
                                    </p:animEffect>
                                  </p:childTnLst>
                                </p:cTn>
                              </p:par>
                              <p:par>
                                <p:cTn id="175" presetID="10" presetClass="entr" presetSubtype="0" fill="hold" grpId="0" nodeType="withEffect">
                                  <p:stCondLst>
                                    <p:cond delay="0"/>
                                  </p:stCondLst>
                                  <p:childTnLst>
                                    <p:set>
                                      <p:cBhvr>
                                        <p:cTn id="176" dur="1" fill="hold">
                                          <p:stCondLst>
                                            <p:cond delay="0"/>
                                          </p:stCondLst>
                                        </p:cTn>
                                        <p:tgtEl>
                                          <p:spTgt spid="77"/>
                                        </p:tgtEl>
                                        <p:attrNameLst>
                                          <p:attrName>style.visibility</p:attrName>
                                        </p:attrNameLst>
                                      </p:cBhvr>
                                      <p:to>
                                        <p:strVal val="visible"/>
                                      </p:to>
                                    </p:set>
                                    <p:animEffect transition="in" filter="fade">
                                      <p:cBhvr>
                                        <p:cTn id="177" dur="500"/>
                                        <p:tgtEl>
                                          <p:spTgt spid="77"/>
                                        </p:tgtEl>
                                      </p:cBhvr>
                                    </p:animEffect>
                                  </p:childTnLst>
                                </p:cTn>
                              </p:par>
                              <p:par>
                                <p:cTn id="178" presetID="10" presetClass="entr" presetSubtype="0" fill="hold" grpId="0" nodeType="withEffect">
                                  <p:stCondLst>
                                    <p:cond delay="0"/>
                                  </p:stCondLst>
                                  <p:childTnLst>
                                    <p:set>
                                      <p:cBhvr>
                                        <p:cTn id="179" dur="1" fill="hold">
                                          <p:stCondLst>
                                            <p:cond delay="0"/>
                                          </p:stCondLst>
                                        </p:cTn>
                                        <p:tgtEl>
                                          <p:spTgt spid="83"/>
                                        </p:tgtEl>
                                        <p:attrNameLst>
                                          <p:attrName>style.visibility</p:attrName>
                                        </p:attrNameLst>
                                      </p:cBhvr>
                                      <p:to>
                                        <p:strVal val="visible"/>
                                      </p:to>
                                    </p:set>
                                    <p:animEffect transition="in" filter="fade">
                                      <p:cBhvr>
                                        <p:cTn id="180" dur="500"/>
                                        <p:tgtEl>
                                          <p:spTgt spid="83"/>
                                        </p:tgtEl>
                                      </p:cBhvr>
                                    </p:animEffect>
                                  </p:childTnLst>
                                </p:cTn>
                              </p:par>
                              <p:par>
                                <p:cTn id="181" presetID="10" presetClass="entr" presetSubtype="0" fill="hold" grpId="0" nodeType="withEffect">
                                  <p:stCondLst>
                                    <p:cond delay="0"/>
                                  </p:stCondLst>
                                  <p:childTnLst>
                                    <p:set>
                                      <p:cBhvr>
                                        <p:cTn id="182" dur="1" fill="hold">
                                          <p:stCondLst>
                                            <p:cond delay="0"/>
                                          </p:stCondLst>
                                        </p:cTn>
                                        <p:tgtEl>
                                          <p:spTgt spid="84"/>
                                        </p:tgtEl>
                                        <p:attrNameLst>
                                          <p:attrName>style.visibility</p:attrName>
                                        </p:attrNameLst>
                                      </p:cBhvr>
                                      <p:to>
                                        <p:strVal val="visible"/>
                                      </p:to>
                                    </p:set>
                                    <p:animEffect transition="in" filter="fade">
                                      <p:cBhvr>
                                        <p:cTn id="183" dur="500"/>
                                        <p:tgtEl>
                                          <p:spTgt spid="84"/>
                                        </p:tgtEl>
                                      </p:cBhvr>
                                    </p:animEffect>
                                  </p:childTnLst>
                                </p:cTn>
                              </p:par>
                            </p:childTnLst>
                          </p:cTn>
                        </p:par>
                      </p:childTnLst>
                    </p:cTn>
                  </p:par>
                  <p:par>
                    <p:cTn id="184" fill="hold">
                      <p:stCondLst>
                        <p:cond delay="indefinite"/>
                      </p:stCondLst>
                      <p:childTnLst>
                        <p:par>
                          <p:cTn id="185" fill="hold">
                            <p:stCondLst>
                              <p:cond delay="0"/>
                            </p:stCondLst>
                            <p:childTnLst>
                              <p:par>
                                <p:cTn id="186" presetID="22" presetClass="entr" presetSubtype="4" fill="hold" grpId="0" nodeType="clickEffect">
                                  <p:stCondLst>
                                    <p:cond delay="0"/>
                                  </p:stCondLst>
                                  <p:childTnLst>
                                    <p:set>
                                      <p:cBhvr>
                                        <p:cTn id="187" dur="1" fill="hold">
                                          <p:stCondLst>
                                            <p:cond delay="0"/>
                                          </p:stCondLst>
                                        </p:cTn>
                                        <p:tgtEl>
                                          <p:spTgt spid="82"/>
                                        </p:tgtEl>
                                        <p:attrNameLst>
                                          <p:attrName>style.visibility</p:attrName>
                                        </p:attrNameLst>
                                      </p:cBhvr>
                                      <p:to>
                                        <p:strVal val="visible"/>
                                      </p:to>
                                    </p:set>
                                    <p:animEffect transition="in" filter="wipe(down)">
                                      <p:cBhvr>
                                        <p:cTn id="188" dur="500"/>
                                        <p:tgtEl>
                                          <p:spTgt spid="82"/>
                                        </p:tgtEl>
                                      </p:cBhvr>
                                    </p:animEffect>
                                  </p:childTnLst>
                                </p:cTn>
                              </p:par>
                            </p:childTnLst>
                          </p:cTn>
                        </p:par>
                      </p:childTnLst>
                    </p:cTn>
                  </p:par>
                  <p:par>
                    <p:cTn id="189" fill="hold">
                      <p:stCondLst>
                        <p:cond delay="indefinite"/>
                      </p:stCondLst>
                      <p:childTnLst>
                        <p:par>
                          <p:cTn id="190" fill="hold">
                            <p:stCondLst>
                              <p:cond delay="0"/>
                            </p:stCondLst>
                            <p:childTnLst>
                              <p:par>
                                <p:cTn id="191" presetID="22" presetClass="entr" presetSubtype="4" fill="hold" grpId="0" nodeType="clickEffect">
                                  <p:stCondLst>
                                    <p:cond delay="0"/>
                                  </p:stCondLst>
                                  <p:childTnLst>
                                    <p:set>
                                      <p:cBhvr>
                                        <p:cTn id="192" dur="1" fill="hold">
                                          <p:stCondLst>
                                            <p:cond delay="0"/>
                                          </p:stCondLst>
                                        </p:cTn>
                                        <p:tgtEl>
                                          <p:spTgt spid="78"/>
                                        </p:tgtEl>
                                        <p:attrNameLst>
                                          <p:attrName>style.visibility</p:attrName>
                                        </p:attrNameLst>
                                      </p:cBhvr>
                                      <p:to>
                                        <p:strVal val="visible"/>
                                      </p:to>
                                    </p:set>
                                    <p:animEffect transition="in" filter="wipe(down)">
                                      <p:cBhvr>
                                        <p:cTn id="193" dur="500"/>
                                        <p:tgtEl>
                                          <p:spTgt spid="78"/>
                                        </p:tgtEl>
                                      </p:cBhvr>
                                    </p:animEffect>
                                  </p:childTnLst>
                                </p:cTn>
                              </p:par>
                            </p:childTnLst>
                          </p:cTn>
                        </p:par>
                      </p:childTnLst>
                    </p:cTn>
                  </p:par>
                  <p:par>
                    <p:cTn id="194" fill="hold">
                      <p:stCondLst>
                        <p:cond delay="indefinite"/>
                      </p:stCondLst>
                      <p:childTnLst>
                        <p:par>
                          <p:cTn id="195" fill="hold">
                            <p:stCondLst>
                              <p:cond delay="0"/>
                            </p:stCondLst>
                            <p:childTnLst>
                              <p:par>
                                <p:cTn id="196" presetID="22" presetClass="entr" presetSubtype="4" fill="hold" grpId="0" nodeType="clickEffect">
                                  <p:stCondLst>
                                    <p:cond delay="0"/>
                                  </p:stCondLst>
                                  <p:childTnLst>
                                    <p:set>
                                      <p:cBhvr>
                                        <p:cTn id="197" dur="1" fill="hold">
                                          <p:stCondLst>
                                            <p:cond delay="0"/>
                                          </p:stCondLst>
                                        </p:cTn>
                                        <p:tgtEl>
                                          <p:spTgt spid="79"/>
                                        </p:tgtEl>
                                        <p:attrNameLst>
                                          <p:attrName>style.visibility</p:attrName>
                                        </p:attrNameLst>
                                      </p:cBhvr>
                                      <p:to>
                                        <p:strVal val="visible"/>
                                      </p:to>
                                    </p:set>
                                    <p:animEffect transition="in" filter="wipe(down)">
                                      <p:cBhvr>
                                        <p:cTn id="198" dur="500"/>
                                        <p:tgtEl>
                                          <p:spTgt spid="79"/>
                                        </p:tgtEl>
                                      </p:cBhvr>
                                    </p:animEffect>
                                  </p:childTnLst>
                                </p:cTn>
                              </p:par>
                            </p:childTnLst>
                          </p:cTn>
                        </p:par>
                      </p:childTnLst>
                    </p:cTn>
                  </p:par>
                  <p:par>
                    <p:cTn id="199" fill="hold">
                      <p:stCondLst>
                        <p:cond delay="indefinite"/>
                      </p:stCondLst>
                      <p:childTnLst>
                        <p:par>
                          <p:cTn id="200" fill="hold">
                            <p:stCondLst>
                              <p:cond delay="0"/>
                            </p:stCondLst>
                            <p:childTnLst>
                              <p:par>
                                <p:cTn id="201" presetID="22" presetClass="entr" presetSubtype="4" fill="hold" grpId="0" nodeType="clickEffect">
                                  <p:stCondLst>
                                    <p:cond delay="0"/>
                                  </p:stCondLst>
                                  <p:childTnLst>
                                    <p:set>
                                      <p:cBhvr>
                                        <p:cTn id="202" dur="1" fill="hold">
                                          <p:stCondLst>
                                            <p:cond delay="0"/>
                                          </p:stCondLst>
                                        </p:cTn>
                                        <p:tgtEl>
                                          <p:spTgt spid="81"/>
                                        </p:tgtEl>
                                        <p:attrNameLst>
                                          <p:attrName>style.visibility</p:attrName>
                                        </p:attrNameLst>
                                      </p:cBhvr>
                                      <p:to>
                                        <p:strVal val="visible"/>
                                      </p:to>
                                    </p:set>
                                    <p:animEffect transition="in" filter="wipe(down)">
                                      <p:cBhvr>
                                        <p:cTn id="203" dur="500"/>
                                        <p:tgtEl>
                                          <p:spTgt spid="81"/>
                                        </p:tgtEl>
                                      </p:cBhvr>
                                    </p:animEffect>
                                  </p:childTnLst>
                                </p:cTn>
                              </p:par>
                            </p:childTnLst>
                          </p:cTn>
                        </p:par>
                      </p:childTnLst>
                    </p:cTn>
                  </p:par>
                  <p:par>
                    <p:cTn id="204" fill="hold">
                      <p:stCondLst>
                        <p:cond delay="indefinite"/>
                      </p:stCondLst>
                      <p:childTnLst>
                        <p:par>
                          <p:cTn id="205" fill="hold">
                            <p:stCondLst>
                              <p:cond delay="0"/>
                            </p:stCondLst>
                            <p:childTnLst>
                              <p:par>
                                <p:cTn id="206" presetID="22" presetClass="entr" presetSubtype="4" fill="hold" grpId="0" nodeType="clickEffect">
                                  <p:stCondLst>
                                    <p:cond delay="0"/>
                                  </p:stCondLst>
                                  <p:childTnLst>
                                    <p:set>
                                      <p:cBhvr>
                                        <p:cTn id="207" dur="1" fill="hold">
                                          <p:stCondLst>
                                            <p:cond delay="0"/>
                                          </p:stCondLst>
                                        </p:cTn>
                                        <p:tgtEl>
                                          <p:spTgt spid="80"/>
                                        </p:tgtEl>
                                        <p:attrNameLst>
                                          <p:attrName>style.visibility</p:attrName>
                                        </p:attrNameLst>
                                      </p:cBhvr>
                                      <p:to>
                                        <p:strVal val="visible"/>
                                      </p:to>
                                    </p:set>
                                    <p:animEffect transition="in" filter="wipe(down)">
                                      <p:cBhvr>
                                        <p:cTn id="208"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9" grpId="0" animBg="1"/>
      <p:bldP spid="67" grpId="0" animBg="1"/>
      <p:bldP spid="20" grpId="0" animBg="1"/>
      <p:bldP spid="66" grpId="0" animBg="1"/>
      <p:bldP spid="18" grpId="0" animBg="1"/>
      <p:bldP spid="19" grpId="0" animBg="1"/>
      <p:bldP spid="16" grpId="0" animBg="1"/>
      <p:bldP spid="17" grpId="0" animBg="1"/>
      <p:bldP spid="15" grpId="0" animBg="1"/>
      <p:bldP spid="61" grpId="0" animBg="1"/>
      <p:bldP spid="14" grpId="0" animBg="1"/>
      <p:bldP spid="60" grpId="0" animBg="1"/>
      <p:bldP spid="11" grpId="0" animBg="1"/>
      <p:bldP spid="13" grpId="0" animBg="1"/>
      <p:bldP spid="9" grpId="0" animBg="1"/>
      <p:bldP spid="10" grpId="0" animBg="1"/>
      <p:bldP spid="3" grpId="0" animBg="1"/>
      <p:bldP spid="40" grpId="0" animBg="1"/>
      <p:bldP spid="38" grpId="0" animBg="1"/>
      <p:bldP spid="2" grpId="0" animBg="1"/>
      <p:bldP spid="22" grpId="0" animBg="1"/>
      <p:bldP spid="23" grpId="0" animBg="1"/>
      <p:bldP spid="24" grpId="0" animBg="1"/>
      <p:bldP spid="25" grpId="0" animBg="1"/>
      <p:bldP spid="26" grpId="0" animBg="1"/>
      <p:bldP spid="27" grpId="0" animBg="1"/>
      <p:bldP spid="28" grpId="0" animBg="1"/>
      <p:bldP spid="29" grpId="0" animBg="1"/>
      <p:bldP spid="35" grpId="0" animBg="1"/>
      <p:bldP spid="62" grpId="0" animBg="1"/>
      <p:bldP spid="63" grpId="0" animBg="1"/>
      <p:bldP spid="64" grpId="0" animBg="1"/>
      <p:bldP spid="65" grpId="0" animBg="1"/>
      <p:bldP spid="68"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左矢印 50"/>
          <p:cNvSpPr/>
          <p:nvPr/>
        </p:nvSpPr>
        <p:spPr>
          <a:xfrm rot="19072519">
            <a:off x="7075011" y="4464210"/>
            <a:ext cx="1330579" cy="858557"/>
          </a:xfrm>
          <a:prstGeom prst="leftArrow">
            <a:avLst/>
          </a:prstGeom>
          <a:noFill/>
          <a:ln w="28575">
            <a:prstDash val="sysDot"/>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t>0</a:t>
            </a:r>
            <a:endParaRPr kumimoji="1" lang="ja-JP" altLang="en-US" sz="2400" dirty="0"/>
          </a:p>
        </p:txBody>
      </p:sp>
      <p:sp>
        <p:nvSpPr>
          <p:cNvPr id="52" name="左矢印 51"/>
          <p:cNvSpPr/>
          <p:nvPr/>
        </p:nvSpPr>
        <p:spPr>
          <a:xfrm rot="2527827">
            <a:off x="5107940" y="4610996"/>
            <a:ext cx="1298898" cy="858557"/>
          </a:xfrm>
          <a:prstGeom prst="leftArrow">
            <a:avLst/>
          </a:prstGeom>
          <a:noFill/>
          <a:ln w="28575">
            <a:solidFill>
              <a:schemeClr val="accent2"/>
            </a:solidFill>
            <a:prstDash val="sysDot"/>
          </a:ln>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400" dirty="0" smtClean="0">
                <a:solidFill>
                  <a:schemeClr val="tx1"/>
                </a:solidFill>
              </a:rPr>
              <a:t>0</a:t>
            </a:r>
            <a:endParaRPr kumimoji="1" lang="ja-JP" altLang="en-US" sz="2400" dirty="0">
              <a:solidFill>
                <a:schemeClr val="tx1"/>
              </a:solidFill>
            </a:endParaRPr>
          </a:p>
        </p:txBody>
      </p:sp>
      <p:sp>
        <p:nvSpPr>
          <p:cNvPr id="53" name="右矢印 52"/>
          <p:cNvSpPr/>
          <p:nvPr/>
        </p:nvSpPr>
        <p:spPr>
          <a:xfrm rot="19128540">
            <a:off x="2534079" y="4637235"/>
            <a:ext cx="1412414" cy="944413"/>
          </a:xfrm>
          <a:prstGeom prst="rightArrow">
            <a:avLst/>
          </a:prstGeom>
          <a:noFill/>
          <a:ln w="28575">
            <a:solidFill>
              <a:schemeClr val="accent2"/>
            </a:solidFill>
            <a:prstDash val="sysDot"/>
          </a:ln>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400" dirty="0" smtClean="0">
                <a:solidFill>
                  <a:schemeClr val="tx1"/>
                </a:solidFill>
                <a:latin typeface="Times New Roman" panose="02020603050405020304" pitchFamily="18" charset="0"/>
                <a:cs typeface="Times New Roman" panose="02020603050405020304" pitchFamily="18" charset="0"/>
              </a:rPr>
              <a:t>0</a:t>
            </a:r>
            <a:endParaRPr kumimoji="1" lang="ja-JP" altLang="en-US" sz="2400" dirty="0">
              <a:solidFill>
                <a:schemeClr val="tx1"/>
              </a:solidFill>
              <a:latin typeface="Times New Roman" panose="02020603050405020304" pitchFamily="18" charset="0"/>
              <a:cs typeface="Times New Roman" panose="02020603050405020304" pitchFamily="18" charset="0"/>
            </a:endParaRPr>
          </a:p>
        </p:txBody>
      </p:sp>
      <p:sp>
        <p:nvSpPr>
          <p:cNvPr id="54" name="右矢印 53"/>
          <p:cNvSpPr/>
          <p:nvPr/>
        </p:nvSpPr>
        <p:spPr>
          <a:xfrm rot="2812692">
            <a:off x="602220" y="4477990"/>
            <a:ext cx="1343645" cy="858557"/>
          </a:xfrm>
          <a:prstGeom prst="rightArrow">
            <a:avLst/>
          </a:prstGeom>
          <a:noFill/>
          <a:ln w="28575">
            <a:prstDash val="sysDot"/>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t>0</a:t>
            </a:r>
            <a:endParaRPr kumimoji="1" lang="ja-JP" altLang="en-US" sz="2400" dirty="0"/>
          </a:p>
        </p:txBody>
      </p:sp>
      <p:sp>
        <p:nvSpPr>
          <p:cNvPr id="35" name="左矢印 34"/>
          <p:cNvSpPr/>
          <p:nvPr/>
        </p:nvSpPr>
        <p:spPr>
          <a:xfrm>
            <a:off x="5564804" y="3681414"/>
            <a:ext cx="2227290" cy="944413"/>
          </a:xfrm>
          <a:prstGeom prst="leftArrow">
            <a:avLst/>
          </a:prstGeom>
          <a:noFill/>
          <a:ln w="19050">
            <a:solidFill>
              <a:schemeClr val="accent2"/>
            </a:solidFill>
            <a:prstDash val="sysDash"/>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dirty="0" smtClean="0"/>
              <a:t>銀行勘定</a:t>
            </a:r>
            <a:r>
              <a:rPr kumimoji="1" lang="en-US" altLang="ja-JP" sz="2400" dirty="0" smtClean="0">
                <a:latin typeface="Times New Roman" panose="02020603050405020304" pitchFamily="18" charset="0"/>
                <a:cs typeface="Times New Roman" panose="02020603050405020304" pitchFamily="18" charset="0"/>
              </a:rPr>
              <a:t>0</a:t>
            </a:r>
            <a:endParaRPr kumimoji="1" lang="ja-JP" altLang="en-US" sz="2400" dirty="0">
              <a:latin typeface="Times New Roman" panose="02020603050405020304" pitchFamily="18" charset="0"/>
              <a:cs typeface="Times New Roman" panose="02020603050405020304" pitchFamily="18" charset="0"/>
            </a:endParaRPr>
          </a:p>
        </p:txBody>
      </p:sp>
      <p:sp>
        <p:nvSpPr>
          <p:cNvPr id="33" name="左矢印 32"/>
          <p:cNvSpPr/>
          <p:nvPr/>
        </p:nvSpPr>
        <p:spPr>
          <a:xfrm>
            <a:off x="5571475" y="1737827"/>
            <a:ext cx="2259781" cy="944413"/>
          </a:xfrm>
          <a:prstGeom prst="leftArrow">
            <a:avLst/>
          </a:prstGeom>
          <a:noFill/>
          <a:ln w="19050">
            <a:solidFill>
              <a:srgbClr val="92D050"/>
            </a:solidFill>
            <a:prstDash val="sysDash"/>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dirty="0" smtClean="0"/>
              <a:t>売掛金</a:t>
            </a:r>
            <a:r>
              <a:rPr kumimoji="1" lang="en-US" altLang="ja-JP" sz="2400" dirty="0" smtClean="0">
                <a:latin typeface="Times New Roman" panose="02020603050405020304" pitchFamily="18" charset="0"/>
                <a:cs typeface="Times New Roman" panose="02020603050405020304" pitchFamily="18" charset="0"/>
              </a:rPr>
              <a:t>0</a:t>
            </a:r>
            <a:endParaRPr kumimoji="1" lang="ja-JP" altLang="en-US" sz="2400" dirty="0">
              <a:latin typeface="Times New Roman" panose="02020603050405020304" pitchFamily="18" charset="0"/>
              <a:cs typeface="Times New Roman" panose="02020603050405020304" pitchFamily="18" charset="0"/>
            </a:endParaRPr>
          </a:p>
        </p:txBody>
      </p:sp>
      <p:sp>
        <p:nvSpPr>
          <p:cNvPr id="3" name="左矢印 2"/>
          <p:cNvSpPr/>
          <p:nvPr/>
        </p:nvSpPr>
        <p:spPr>
          <a:xfrm>
            <a:off x="5587424" y="1738780"/>
            <a:ext cx="2214658" cy="944413"/>
          </a:xfrm>
          <a:prstGeom prst="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dirty="0" smtClean="0"/>
              <a:t>売掛金</a:t>
            </a:r>
            <a:r>
              <a:rPr kumimoji="1" lang="en-US" altLang="ja-JP" sz="2400" dirty="0" smtClean="0">
                <a:latin typeface="Times New Roman" panose="02020603050405020304" pitchFamily="18" charset="0"/>
                <a:cs typeface="Times New Roman" panose="02020603050405020304" pitchFamily="18" charset="0"/>
              </a:rPr>
              <a:t>10</a:t>
            </a:r>
            <a:endParaRPr kumimoji="1" lang="ja-JP" altLang="en-US" sz="2400" dirty="0">
              <a:latin typeface="Times New Roman" panose="02020603050405020304" pitchFamily="18" charset="0"/>
              <a:cs typeface="Times New Roman" panose="02020603050405020304" pitchFamily="18" charset="0"/>
            </a:endParaRPr>
          </a:p>
        </p:txBody>
      </p:sp>
      <p:sp>
        <p:nvSpPr>
          <p:cNvPr id="10" name="左矢印 9"/>
          <p:cNvSpPr/>
          <p:nvPr/>
        </p:nvSpPr>
        <p:spPr>
          <a:xfrm rot="2527827">
            <a:off x="5107358" y="4601950"/>
            <a:ext cx="1298898" cy="858557"/>
          </a:xfrm>
          <a:prstGeom prst="lef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400" dirty="0" smtClean="0"/>
              <a:t>10</a:t>
            </a:r>
            <a:endParaRPr kumimoji="1" lang="ja-JP" altLang="en-US" sz="2400" dirty="0"/>
          </a:p>
        </p:txBody>
      </p:sp>
      <p:sp>
        <p:nvSpPr>
          <p:cNvPr id="9" name="左矢印 8"/>
          <p:cNvSpPr/>
          <p:nvPr/>
        </p:nvSpPr>
        <p:spPr>
          <a:xfrm rot="19072519">
            <a:off x="7074429" y="4464208"/>
            <a:ext cx="1330579" cy="858557"/>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400" dirty="0" smtClean="0"/>
              <a:t>10</a:t>
            </a:r>
            <a:endParaRPr kumimoji="1" lang="ja-JP" altLang="en-US" sz="2400" dirty="0"/>
          </a:p>
        </p:txBody>
      </p:sp>
      <p:sp>
        <p:nvSpPr>
          <p:cNvPr id="74" name="右矢印 73"/>
          <p:cNvSpPr/>
          <p:nvPr/>
        </p:nvSpPr>
        <p:spPr>
          <a:xfrm>
            <a:off x="1006413" y="3709730"/>
            <a:ext cx="2344338" cy="858557"/>
          </a:xfrm>
          <a:prstGeom prst="rightArrow">
            <a:avLst/>
          </a:prstGeom>
          <a:noFill/>
          <a:ln w="19050">
            <a:prstDash val="sysDash"/>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smtClean="0">
                <a:latin typeface="Times New Roman" panose="02020603050405020304" pitchFamily="18" charset="0"/>
                <a:cs typeface="Times New Roman" panose="02020603050405020304" pitchFamily="18" charset="0"/>
              </a:rPr>
              <a:t>銀行勘定</a:t>
            </a:r>
            <a:r>
              <a:rPr kumimoji="1" lang="en-US" altLang="ja-JP" sz="2400" dirty="0" smtClean="0">
                <a:latin typeface="Times New Roman" panose="02020603050405020304" pitchFamily="18" charset="0"/>
                <a:cs typeface="Times New Roman" panose="02020603050405020304" pitchFamily="18" charset="0"/>
              </a:rPr>
              <a:t>0</a:t>
            </a:r>
            <a:endParaRPr kumimoji="1" lang="ja-JP" altLang="en-US" sz="2400" dirty="0">
              <a:latin typeface="Times New Roman" panose="02020603050405020304" pitchFamily="18" charset="0"/>
              <a:cs typeface="Times New Roman" panose="02020603050405020304" pitchFamily="18" charset="0"/>
            </a:endParaRPr>
          </a:p>
        </p:txBody>
      </p:sp>
      <p:sp>
        <p:nvSpPr>
          <p:cNvPr id="72" name="右矢印 71"/>
          <p:cNvSpPr/>
          <p:nvPr/>
        </p:nvSpPr>
        <p:spPr>
          <a:xfrm>
            <a:off x="1060874" y="1738780"/>
            <a:ext cx="2350340" cy="944413"/>
          </a:xfrm>
          <a:prstGeom prst="rightArrow">
            <a:avLst/>
          </a:prstGeom>
          <a:noFill/>
          <a:ln w="19050">
            <a:solidFill>
              <a:schemeClr val="accent4"/>
            </a:solidFill>
            <a:prstDash val="sysDash"/>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400" dirty="0" smtClean="0">
                <a:latin typeface="Times New Roman" panose="02020603050405020304" pitchFamily="18" charset="0"/>
                <a:cs typeface="Times New Roman" panose="02020603050405020304" pitchFamily="18" charset="0"/>
              </a:rPr>
              <a:t>貸金</a:t>
            </a:r>
            <a:r>
              <a:rPr kumimoji="1" lang="en-US" altLang="ja-JP" sz="2400" dirty="0" smtClean="0">
                <a:latin typeface="Times New Roman" panose="02020603050405020304" pitchFamily="18" charset="0"/>
                <a:cs typeface="Times New Roman" panose="02020603050405020304" pitchFamily="18" charset="0"/>
              </a:rPr>
              <a:t>0</a:t>
            </a:r>
            <a:endParaRPr kumimoji="1" lang="ja-JP" altLang="en-US" sz="2400" dirty="0">
              <a:latin typeface="Times New Roman" panose="02020603050405020304" pitchFamily="18" charset="0"/>
              <a:cs typeface="Times New Roman" panose="02020603050405020304" pitchFamily="18" charset="0"/>
            </a:endParaRPr>
          </a:p>
        </p:txBody>
      </p:sp>
      <p:sp>
        <p:nvSpPr>
          <p:cNvPr id="73" name="下矢印 72"/>
          <p:cNvSpPr/>
          <p:nvPr/>
        </p:nvSpPr>
        <p:spPr>
          <a:xfrm>
            <a:off x="3331436" y="2208859"/>
            <a:ext cx="1038854" cy="1518698"/>
          </a:xfrm>
          <a:prstGeom prst="downArrow">
            <a:avLst/>
          </a:prstGeom>
          <a:noFill/>
          <a:ln w="19050">
            <a:prstDash val="sysDash"/>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tLang="ja-JP" sz="2000" dirty="0" smtClean="0">
              <a:latin typeface="Times New Roman" panose="02020603050405020304" pitchFamily="18" charset="0"/>
              <a:cs typeface="Times New Roman" panose="02020603050405020304" pitchFamily="18" charset="0"/>
            </a:endParaRPr>
          </a:p>
          <a:p>
            <a:pPr algn="ctr"/>
            <a:endParaRPr lang="en-US" altLang="ja-JP" sz="2000" dirty="0" smtClean="0">
              <a:latin typeface="Times New Roman" panose="02020603050405020304" pitchFamily="18" charset="0"/>
              <a:cs typeface="Times New Roman" panose="02020603050405020304" pitchFamily="18" charset="0"/>
            </a:endParaRPr>
          </a:p>
          <a:p>
            <a:pPr algn="ctr"/>
            <a:r>
              <a:rPr lang="ja-JP" altLang="en-US" sz="2000" dirty="0" smtClean="0">
                <a:latin typeface="Times New Roman" panose="02020603050405020304" pitchFamily="18" charset="0"/>
                <a:cs typeface="Times New Roman" panose="02020603050405020304" pitchFamily="18" charset="0"/>
              </a:rPr>
              <a:t>預金</a:t>
            </a:r>
            <a:endParaRPr lang="en-US" altLang="ja-JP" sz="2000" dirty="0" smtClean="0">
              <a:latin typeface="Times New Roman" panose="02020603050405020304" pitchFamily="18" charset="0"/>
              <a:cs typeface="Times New Roman" panose="02020603050405020304" pitchFamily="18" charset="0"/>
            </a:endParaRPr>
          </a:p>
          <a:p>
            <a:pPr algn="ctr"/>
            <a:r>
              <a:rPr kumimoji="1" lang="en-US" altLang="ja-JP" sz="2000" dirty="0" smtClean="0">
                <a:latin typeface="Times New Roman" panose="02020603050405020304" pitchFamily="18" charset="0"/>
                <a:cs typeface="Times New Roman" panose="02020603050405020304" pitchFamily="18" charset="0"/>
              </a:rPr>
              <a:t>0</a:t>
            </a:r>
            <a:endParaRPr kumimoji="1" lang="ja-JP" altLang="en-US" sz="2000" dirty="0">
              <a:latin typeface="Times New Roman" panose="02020603050405020304" pitchFamily="18" charset="0"/>
              <a:cs typeface="Times New Roman" panose="02020603050405020304" pitchFamily="18" charset="0"/>
            </a:endParaRPr>
          </a:p>
        </p:txBody>
      </p:sp>
      <p:sp>
        <p:nvSpPr>
          <p:cNvPr id="2" name="右矢印 1"/>
          <p:cNvSpPr/>
          <p:nvPr/>
        </p:nvSpPr>
        <p:spPr>
          <a:xfrm rot="2812692">
            <a:off x="602219" y="4472380"/>
            <a:ext cx="1343645" cy="858557"/>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400" dirty="0" smtClean="0"/>
              <a:t>10</a:t>
            </a:r>
            <a:endParaRPr kumimoji="1" lang="ja-JP" altLang="en-US" sz="2400" dirty="0"/>
          </a:p>
        </p:txBody>
      </p:sp>
      <p:sp>
        <p:nvSpPr>
          <p:cNvPr id="71" name="右矢印 70"/>
          <p:cNvSpPr/>
          <p:nvPr/>
        </p:nvSpPr>
        <p:spPr>
          <a:xfrm>
            <a:off x="1043608" y="3709730"/>
            <a:ext cx="2344338" cy="858557"/>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smtClean="0">
                <a:latin typeface="Times New Roman" panose="02020603050405020304" pitchFamily="18" charset="0"/>
                <a:cs typeface="Times New Roman" panose="02020603050405020304" pitchFamily="18" charset="0"/>
              </a:rPr>
              <a:t>銀行勘定</a:t>
            </a:r>
            <a:r>
              <a:rPr kumimoji="1" lang="en-US" altLang="ja-JP" sz="2400" dirty="0" smtClean="0">
                <a:latin typeface="Times New Roman" panose="02020603050405020304" pitchFamily="18" charset="0"/>
                <a:cs typeface="Times New Roman" panose="02020603050405020304" pitchFamily="18" charset="0"/>
              </a:rPr>
              <a:t>10</a:t>
            </a:r>
            <a:endParaRPr kumimoji="1" lang="ja-JP" altLang="en-US" sz="2400" dirty="0">
              <a:latin typeface="Times New Roman" panose="02020603050405020304" pitchFamily="18" charset="0"/>
              <a:cs typeface="Times New Roman" panose="02020603050405020304" pitchFamily="18" charset="0"/>
            </a:endParaRPr>
          </a:p>
        </p:txBody>
      </p:sp>
      <p:sp>
        <p:nvSpPr>
          <p:cNvPr id="69" name="下矢印 68"/>
          <p:cNvSpPr/>
          <p:nvPr/>
        </p:nvSpPr>
        <p:spPr>
          <a:xfrm>
            <a:off x="3326180" y="1864412"/>
            <a:ext cx="1038854" cy="1834004"/>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tLang="ja-JP" sz="2000" dirty="0">
              <a:latin typeface="Times New Roman" panose="02020603050405020304" pitchFamily="18" charset="0"/>
              <a:cs typeface="Times New Roman" panose="02020603050405020304" pitchFamily="18" charset="0"/>
            </a:endParaRPr>
          </a:p>
          <a:p>
            <a:pPr algn="ctr"/>
            <a:endParaRPr kumimoji="1" lang="en-US" altLang="ja-JP" sz="2000" dirty="0" smtClean="0">
              <a:latin typeface="Times New Roman" panose="02020603050405020304" pitchFamily="18" charset="0"/>
              <a:cs typeface="Times New Roman" panose="02020603050405020304" pitchFamily="18" charset="0"/>
            </a:endParaRPr>
          </a:p>
          <a:p>
            <a:pPr algn="ctr"/>
            <a:endParaRPr kumimoji="1" lang="en-US" altLang="ja-JP" sz="2000" dirty="0" smtClean="0">
              <a:latin typeface="Times New Roman" panose="02020603050405020304" pitchFamily="18" charset="0"/>
              <a:cs typeface="Times New Roman" panose="02020603050405020304" pitchFamily="18" charset="0"/>
            </a:endParaRPr>
          </a:p>
          <a:p>
            <a:pPr algn="ctr"/>
            <a:r>
              <a:rPr kumimoji="1" lang="ja-JP" altLang="en-US" sz="2000" dirty="0" smtClean="0">
                <a:latin typeface="Times New Roman" panose="02020603050405020304" pitchFamily="18" charset="0"/>
                <a:cs typeface="Times New Roman" panose="02020603050405020304" pitchFamily="18" charset="0"/>
              </a:rPr>
              <a:t>預金</a:t>
            </a:r>
            <a:r>
              <a:rPr kumimoji="1" lang="en-US" altLang="ja-JP" sz="2000" dirty="0" smtClean="0">
                <a:latin typeface="Times New Roman" panose="02020603050405020304" pitchFamily="18" charset="0"/>
                <a:cs typeface="Times New Roman" panose="02020603050405020304" pitchFamily="18" charset="0"/>
              </a:rPr>
              <a:t>10</a:t>
            </a:r>
            <a:endParaRPr kumimoji="1" lang="ja-JP" altLang="en-US" sz="2000" dirty="0">
              <a:latin typeface="Times New Roman" panose="02020603050405020304" pitchFamily="18" charset="0"/>
              <a:cs typeface="Times New Roman" panose="02020603050405020304" pitchFamily="18" charset="0"/>
            </a:endParaRPr>
          </a:p>
        </p:txBody>
      </p:sp>
      <p:sp>
        <p:nvSpPr>
          <p:cNvPr id="7" name="タイトル 6"/>
          <p:cNvSpPr>
            <a:spLocks noGrp="1"/>
          </p:cNvSpPr>
          <p:nvPr>
            <p:ph type="title"/>
          </p:nvPr>
        </p:nvSpPr>
        <p:spPr>
          <a:xfrm>
            <a:off x="292655" y="180258"/>
            <a:ext cx="8229600" cy="1143000"/>
          </a:xfrm>
        </p:spPr>
        <p:txBody>
          <a:bodyPr/>
          <a:lstStyle/>
          <a:p>
            <a:r>
              <a:rPr lang="ja-JP" altLang="en-US" dirty="0" smtClean="0"/>
              <a:t>振り込みと全銀ネット</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45</a:t>
            </a:fld>
            <a:endParaRPr kumimoji="1" lang="ja-JP" altLang="en-US" dirty="0"/>
          </a:p>
        </p:txBody>
      </p:sp>
      <p:sp>
        <p:nvSpPr>
          <p:cNvPr id="60" name="右矢印 59"/>
          <p:cNvSpPr/>
          <p:nvPr/>
        </p:nvSpPr>
        <p:spPr>
          <a:xfrm>
            <a:off x="1073591" y="1749699"/>
            <a:ext cx="2324906" cy="944413"/>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400" dirty="0" smtClean="0">
                <a:latin typeface="Times New Roman" panose="02020603050405020304" pitchFamily="18" charset="0"/>
                <a:cs typeface="Times New Roman" panose="02020603050405020304" pitchFamily="18" charset="0"/>
              </a:rPr>
              <a:t>貸金</a:t>
            </a:r>
            <a:r>
              <a:rPr kumimoji="1" lang="en-US" altLang="ja-JP" sz="2400" dirty="0" smtClean="0">
                <a:latin typeface="Times New Roman" panose="02020603050405020304" pitchFamily="18" charset="0"/>
                <a:cs typeface="Times New Roman" panose="02020603050405020304" pitchFamily="18" charset="0"/>
              </a:rPr>
              <a:t>10</a:t>
            </a:r>
            <a:endParaRPr kumimoji="1" lang="ja-JP" altLang="en-US" sz="2400" dirty="0">
              <a:latin typeface="Times New Roman" panose="02020603050405020304" pitchFamily="18" charset="0"/>
              <a:cs typeface="Times New Roman" panose="02020603050405020304" pitchFamily="18" charset="0"/>
            </a:endParaRPr>
          </a:p>
        </p:txBody>
      </p:sp>
      <p:sp>
        <p:nvSpPr>
          <p:cNvPr id="61" name="円/楕円 60"/>
          <p:cNvSpPr/>
          <p:nvPr/>
        </p:nvSpPr>
        <p:spPr>
          <a:xfrm>
            <a:off x="292063" y="3698416"/>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D</a:t>
            </a:r>
          </a:p>
        </p:txBody>
      </p:sp>
      <p:sp>
        <p:nvSpPr>
          <p:cNvPr id="62" name="円/楕円 61"/>
          <p:cNvSpPr/>
          <p:nvPr/>
        </p:nvSpPr>
        <p:spPr>
          <a:xfrm>
            <a:off x="3388407" y="3698416"/>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a:t>
            </a:r>
          </a:p>
        </p:txBody>
      </p:sp>
      <p:sp>
        <p:nvSpPr>
          <p:cNvPr id="64" name="右矢印 63"/>
          <p:cNvSpPr/>
          <p:nvPr/>
        </p:nvSpPr>
        <p:spPr>
          <a:xfrm rot="19128540">
            <a:off x="2533496" y="4645442"/>
            <a:ext cx="1412414" cy="944413"/>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400" dirty="0" smtClean="0">
                <a:latin typeface="Times New Roman" panose="02020603050405020304" pitchFamily="18" charset="0"/>
                <a:cs typeface="Times New Roman" panose="02020603050405020304" pitchFamily="18" charset="0"/>
              </a:rPr>
              <a:t>10</a:t>
            </a:r>
            <a:endParaRPr kumimoji="1" lang="ja-JP" altLang="en-US" sz="2400" dirty="0">
              <a:latin typeface="Times New Roman" panose="02020603050405020304" pitchFamily="18" charset="0"/>
              <a:cs typeface="Times New Roman" panose="02020603050405020304" pitchFamily="18" charset="0"/>
            </a:endParaRPr>
          </a:p>
        </p:txBody>
      </p:sp>
      <p:sp>
        <p:nvSpPr>
          <p:cNvPr id="65" name="円/楕円 64"/>
          <p:cNvSpPr/>
          <p:nvPr/>
        </p:nvSpPr>
        <p:spPr>
          <a:xfrm>
            <a:off x="1628458" y="5157192"/>
            <a:ext cx="1338773" cy="1005840"/>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CCP</a:t>
            </a:r>
            <a:endParaRPr kumimoji="1" lang="ja-JP" altLang="en-US" sz="2800" dirty="0">
              <a:latin typeface="Times New Roman" panose="02020603050405020304" pitchFamily="18" charset="0"/>
              <a:cs typeface="Times New Roman" panose="02020603050405020304" pitchFamily="18" charset="0"/>
            </a:endParaRPr>
          </a:p>
        </p:txBody>
      </p:sp>
      <p:sp>
        <p:nvSpPr>
          <p:cNvPr id="67" name="円/楕円 66"/>
          <p:cNvSpPr/>
          <p:nvPr/>
        </p:nvSpPr>
        <p:spPr>
          <a:xfrm>
            <a:off x="3388407" y="1702701"/>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B</a:t>
            </a:r>
          </a:p>
        </p:txBody>
      </p:sp>
      <p:sp>
        <p:nvSpPr>
          <p:cNvPr id="68" name="円/楕円 67"/>
          <p:cNvSpPr/>
          <p:nvPr/>
        </p:nvSpPr>
        <p:spPr>
          <a:xfrm>
            <a:off x="292063" y="1702701"/>
            <a:ext cx="91440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A</a:t>
            </a:r>
          </a:p>
        </p:txBody>
      </p:sp>
      <p:sp>
        <p:nvSpPr>
          <p:cNvPr id="21" name="下矢印 20"/>
          <p:cNvSpPr/>
          <p:nvPr/>
        </p:nvSpPr>
        <p:spPr>
          <a:xfrm>
            <a:off x="4610459" y="2187412"/>
            <a:ext cx="1038854" cy="1518698"/>
          </a:xfrm>
          <a:prstGeom prst="downArrow">
            <a:avLst/>
          </a:prstGeom>
          <a:noFill/>
          <a:ln w="19050">
            <a:solidFill>
              <a:schemeClr val="accent4"/>
            </a:solidFill>
            <a:prstDash val="sysDash"/>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ltLang="ja-JP" sz="2000" dirty="0" smtClean="0">
              <a:latin typeface="Times New Roman" panose="02020603050405020304" pitchFamily="18" charset="0"/>
              <a:cs typeface="Times New Roman" panose="02020603050405020304" pitchFamily="18" charset="0"/>
            </a:endParaRPr>
          </a:p>
          <a:p>
            <a:pPr algn="ctr"/>
            <a:endParaRPr lang="en-US" altLang="ja-JP" sz="2000" dirty="0" smtClean="0">
              <a:latin typeface="Times New Roman" panose="02020603050405020304" pitchFamily="18" charset="0"/>
              <a:cs typeface="Times New Roman" panose="02020603050405020304" pitchFamily="18" charset="0"/>
            </a:endParaRPr>
          </a:p>
          <a:p>
            <a:pPr algn="ctr"/>
            <a:r>
              <a:rPr lang="ja-JP" altLang="en-US" sz="2000" dirty="0" smtClean="0">
                <a:latin typeface="Times New Roman" panose="02020603050405020304" pitchFamily="18" charset="0"/>
                <a:cs typeface="Times New Roman" panose="02020603050405020304" pitchFamily="18" charset="0"/>
              </a:rPr>
              <a:t>預金</a:t>
            </a:r>
            <a:endParaRPr lang="en-US" altLang="ja-JP" sz="2000" dirty="0" smtClean="0">
              <a:latin typeface="Times New Roman" panose="02020603050405020304" pitchFamily="18" charset="0"/>
              <a:cs typeface="Times New Roman" panose="02020603050405020304" pitchFamily="18" charset="0"/>
            </a:endParaRPr>
          </a:p>
          <a:p>
            <a:pPr algn="ctr"/>
            <a:r>
              <a:rPr kumimoji="1" lang="en-US" altLang="ja-JP" sz="2000" dirty="0" smtClean="0">
                <a:latin typeface="Times New Roman" panose="02020603050405020304" pitchFamily="18" charset="0"/>
                <a:cs typeface="Times New Roman" panose="02020603050405020304" pitchFamily="18" charset="0"/>
              </a:rPr>
              <a:t>0</a:t>
            </a:r>
            <a:endParaRPr kumimoji="1" lang="ja-JP" altLang="en-US" sz="2000" dirty="0">
              <a:latin typeface="Times New Roman" panose="02020603050405020304" pitchFamily="18" charset="0"/>
              <a:cs typeface="Times New Roman" panose="02020603050405020304" pitchFamily="18" charset="0"/>
            </a:endParaRPr>
          </a:p>
        </p:txBody>
      </p:sp>
      <p:sp>
        <p:nvSpPr>
          <p:cNvPr id="24" name="下矢印 23"/>
          <p:cNvSpPr/>
          <p:nvPr/>
        </p:nvSpPr>
        <p:spPr>
          <a:xfrm>
            <a:off x="4615715" y="1847410"/>
            <a:ext cx="1038854" cy="1834004"/>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ltLang="ja-JP" sz="2000" dirty="0">
              <a:latin typeface="Times New Roman" panose="02020603050405020304" pitchFamily="18" charset="0"/>
              <a:cs typeface="Times New Roman" panose="02020603050405020304" pitchFamily="18" charset="0"/>
            </a:endParaRPr>
          </a:p>
          <a:p>
            <a:pPr algn="ctr"/>
            <a:endParaRPr kumimoji="1" lang="en-US" altLang="ja-JP" sz="2000" dirty="0" smtClean="0">
              <a:latin typeface="Times New Roman" panose="02020603050405020304" pitchFamily="18" charset="0"/>
              <a:cs typeface="Times New Roman" panose="02020603050405020304" pitchFamily="18" charset="0"/>
            </a:endParaRPr>
          </a:p>
          <a:p>
            <a:pPr algn="ctr"/>
            <a:endParaRPr kumimoji="1" lang="en-US" altLang="ja-JP" sz="2000" dirty="0" smtClean="0">
              <a:latin typeface="Times New Roman" panose="02020603050405020304" pitchFamily="18" charset="0"/>
              <a:cs typeface="Times New Roman" panose="02020603050405020304" pitchFamily="18" charset="0"/>
            </a:endParaRPr>
          </a:p>
          <a:p>
            <a:pPr algn="ctr"/>
            <a:r>
              <a:rPr kumimoji="1" lang="ja-JP" altLang="en-US" sz="2000" dirty="0" smtClean="0">
                <a:latin typeface="Times New Roman" panose="02020603050405020304" pitchFamily="18" charset="0"/>
                <a:cs typeface="Times New Roman" panose="02020603050405020304" pitchFamily="18" charset="0"/>
              </a:rPr>
              <a:t>預金</a:t>
            </a:r>
            <a:r>
              <a:rPr kumimoji="1" lang="en-US" altLang="ja-JP" sz="2000" dirty="0" smtClean="0">
                <a:latin typeface="Times New Roman" panose="02020603050405020304" pitchFamily="18" charset="0"/>
                <a:cs typeface="Times New Roman" panose="02020603050405020304" pitchFamily="18" charset="0"/>
              </a:rPr>
              <a:t>10</a:t>
            </a:r>
            <a:endParaRPr kumimoji="1" lang="ja-JP" altLang="en-US" sz="2000" dirty="0">
              <a:latin typeface="Times New Roman" panose="02020603050405020304" pitchFamily="18" charset="0"/>
              <a:cs typeface="Times New Roman" panose="02020603050405020304" pitchFamily="18" charset="0"/>
            </a:endParaRPr>
          </a:p>
        </p:txBody>
      </p:sp>
      <p:sp>
        <p:nvSpPr>
          <p:cNvPr id="26" name="円/楕円 25"/>
          <p:cNvSpPr/>
          <p:nvPr/>
        </p:nvSpPr>
        <p:spPr>
          <a:xfrm>
            <a:off x="4673024" y="3696421"/>
            <a:ext cx="914400" cy="914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D</a:t>
            </a:r>
          </a:p>
        </p:txBody>
      </p:sp>
      <p:sp>
        <p:nvSpPr>
          <p:cNvPr id="29" name="円/楕円 28"/>
          <p:cNvSpPr/>
          <p:nvPr/>
        </p:nvSpPr>
        <p:spPr>
          <a:xfrm>
            <a:off x="6009419" y="5155197"/>
            <a:ext cx="1338773" cy="1005840"/>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CCP</a:t>
            </a:r>
            <a:endParaRPr kumimoji="1" lang="ja-JP" altLang="en-US" sz="2800" dirty="0">
              <a:latin typeface="Times New Roman" panose="02020603050405020304" pitchFamily="18" charset="0"/>
              <a:cs typeface="Times New Roman" panose="02020603050405020304" pitchFamily="18" charset="0"/>
            </a:endParaRPr>
          </a:p>
        </p:txBody>
      </p:sp>
      <p:sp>
        <p:nvSpPr>
          <p:cNvPr id="30" name="円/楕円 29"/>
          <p:cNvSpPr/>
          <p:nvPr/>
        </p:nvSpPr>
        <p:spPr>
          <a:xfrm>
            <a:off x="7769368" y="1700706"/>
            <a:ext cx="914400" cy="9144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B</a:t>
            </a:r>
          </a:p>
        </p:txBody>
      </p:sp>
      <p:sp>
        <p:nvSpPr>
          <p:cNvPr id="31" name="円/楕円 30"/>
          <p:cNvSpPr/>
          <p:nvPr/>
        </p:nvSpPr>
        <p:spPr>
          <a:xfrm>
            <a:off x="4673024" y="1700706"/>
            <a:ext cx="914400" cy="9144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A</a:t>
            </a:r>
          </a:p>
        </p:txBody>
      </p:sp>
      <p:sp>
        <p:nvSpPr>
          <p:cNvPr id="8" name="左矢印 7"/>
          <p:cNvSpPr/>
          <p:nvPr/>
        </p:nvSpPr>
        <p:spPr>
          <a:xfrm>
            <a:off x="5588005" y="3688917"/>
            <a:ext cx="2227290" cy="944413"/>
          </a:xfrm>
          <a:prstGeom prst="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dirty="0" smtClean="0"/>
              <a:t>銀行勘定</a:t>
            </a:r>
            <a:r>
              <a:rPr kumimoji="1" lang="en-US" altLang="ja-JP" sz="2400" dirty="0" smtClean="0">
                <a:latin typeface="Times New Roman" panose="02020603050405020304" pitchFamily="18" charset="0"/>
                <a:cs typeface="Times New Roman" panose="02020603050405020304" pitchFamily="18" charset="0"/>
              </a:rPr>
              <a:t>10</a:t>
            </a:r>
            <a:endParaRPr kumimoji="1" lang="ja-JP" altLang="en-US" sz="2400" dirty="0">
              <a:latin typeface="Times New Roman" panose="02020603050405020304" pitchFamily="18" charset="0"/>
              <a:cs typeface="Times New Roman" panose="02020603050405020304" pitchFamily="18" charset="0"/>
            </a:endParaRPr>
          </a:p>
        </p:txBody>
      </p:sp>
      <p:sp>
        <p:nvSpPr>
          <p:cNvPr id="27" name="円/楕円 26"/>
          <p:cNvSpPr/>
          <p:nvPr/>
        </p:nvSpPr>
        <p:spPr>
          <a:xfrm>
            <a:off x="7769368" y="3696421"/>
            <a:ext cx="914400" cy="914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2800" dirty="0" smtClean="0">
                <a:latin typeface="Times New Roman" panose="02020603050405020304" pitchFamily="18" charset="0"/>
                <a:cs typeface="Times New Roman" panose="02020603050405020304" pitchFamily="18" charset="0"/>
              </a:rPr>
              <a:t>C</a:t>
            </a:r>
          </a:p>
        </p:txBody>
      </p:sp>
    </p:spTree>
    <p:extLst>
      <p:ext uri="{BB962C8B-B14F-4D97-AF65-F5344CB8AC3E}">
        <p14:creationId xmlns:p14="http://schemas.microsoft.com/office/powerpoint/2010/main" val="3889739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25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500"/>
                                        <p:tgtEl>
                                          <p:spTgt spid="68"/>
                                        </p:tgtEl>
                                      </p:cBhvr>
                                    </p:animEffect>
                                  </p:childTnLst>
                                </p:cTn>
                              </p:par>
                            </p:childTnLst>
                          </p:cTn>
                        </p:par>
                        <p:par>
                          <p:cTn id="8" fill="hold">
                            <p:stCondLst>
                              <p:cond delay="750"/>
                            </p:stCondLst>
                            <p:childTnLst>
                              <p:par>
                                <p:cTn id="9" presetID="22" presetClass="entr" presetSubtype="8" fill="hold" grpId="0" nodeType="afterEffect">
                                  <p:stCondLst>
                                    <p:cond delay="250"/>
                                  </p:stCondLst>
                                  <p:childTnLst>
                                    <p:set>
                                      <p:cBhvr>
                                        <p:cTn id="10" dur="1" fill="hold">
                                          <p:stCondLst>
                                            <p:cond delay="0"/>
                                          </p:stCondLst>
                                        </p:cTn>
                                        <p:tgtEl>
                                          <p:spTgt spid="60"/>
                                        </p:tgtEl>
                                        <p:attrNameLst>
                                          <p:attrName>style.visibility</p:attrName>
                                        </p:attrNameLst>
                                      </p:cBhvr>
                                      <p:to>
                                        <p:strVal val="visible"/>
                                      </p:to>
                                    </p:set>
                                    <p:animEffect transition="in" filter="wipe(left)">
                                      <p:cBhvr>
                                        <p:cTn id="11" dur="500"/>
                                        <p:tgtEl>
                                          <p:spTgt spid="60"/>
                                        </p:tgtEl>
                                      </p:cBhvr>
                                    </p:animEffect>
                                  </p:childTnLst>
                                </p:cTn>
                              </p:par>
                            </p:childTnLst>
                          </p:cTn>
                        </p:par>
                        <p:par>
                          <p:cTn id="12" fill="hold">
                            <p:stCondLst>
                              <p:cond delay="1500"/>
                            </p:stCondLst>
                            <p:childTnLst>
                              <p:par>
                                <p:cTn id="13" presetID="22" presetClass="entr" presetSubtype="8" fill="hold" grpId="0" nodeType="afterEffect">
                                  <p:stCondLst>
                                    <p:cond delay="250"/>
                                  </p:stCondLst>
                                  <p:childTnLst>
                                    <p:set>
                                      <p:cBhvr>
                                        <p:cTn id="14" dur="1" fill="hold">
                                          <p:stCondLst>
                                            <p:cond delay="0"/>
                                          </p:stCondLst>
                                        </p:cTn>
                                        <p:tgtEl>
                                          <p:spTgt spid="67"/>
                                        </p:tgtEl>
                                        <p:attrNameLst>
                                          <p:attrName>style.visibility</p:attrName>
                                        </p:attrNameLst>
                                      </p:cBhvr>
                                      <p:to>
                                        <p:strVal val="visible"/>
                                      </p:to>
                                    </p:set>
                                    <p:animEffect transition="in" filter="wipe(left)">
                                      <p:cBhvr>
                                        <p:cTn id="15" dur="500"/>
                                        <p:tgtEl>
                                          <p:spTgt spid="6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grpId="0" nodeType="click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wipe(right)">
                                      <p:cBhvr>
                                        <p:cTn id="20" dur="500"/>
                                        <p:tgtEl>
                                          <p:spTgt spid="30"/>
                                        </p:tgtEl>
                                      </p:cBhvr>
                                    </p:animEffect>
                                  </p:childTnLst>
                                </p:cTn>
                              </p:par>
                            </p:childTnLst>
                          </p:cTn>
                        </p:par>
                        <p:par>
                          <p:cTn id="21" fill="hold">
                            <p:stCondLst>
                              <p:cond delay="500"/>
                            </p:stCondLst>
                            <p:childTnLst>
                              <p:par>
                                <p:cTn id="22" presetID="22" presetClass="entr" presetSubtype="2" fill="hold" grpId="0" nodeType="afterEffect">
                                  <p:stCondLst>
                                    <p:cond delay="250"/>
                                  </p:stCondLst>
                                  <p:childTnLst>
                                    <p:set>
                                      <p:cBhvr>
                                        <p:cTn id="23" dur="1" fill="hold">
                                          <p:stCondLst>
                                            <p:cond delay="0"/>
                                          </p:stCondLst>
                                        </p:cTn>
                                        <p:tgtEl>
                                          <p:spTgt spid="3"/>
                                        </p:tgtEl>
                                        <p:attrNameLst>
                                          <p:attrName>style.visibility</p:attrName>
                                        </p:attrNameLst>
                                      </p:cBhvr>
                                      <p:to>
                                        <p:strVal val="visible"/>
                                      </p:to>
                                    </p:set>
                                    <p:animEffect transition="in" filter="wipe(right)">
                                      <p:cBhvr>
                                        <p:cTn id="24" dur="500"/>
                                        <p:tgtEl>
                                          <p:spTgt spid="3"/>
                                        </p:tgtEl>
                                      </p:cBhvr>
                                    </p:animEffect>
                                  </p:childTnLst>
                                </p:cTn>
                              </p:par>
                            </p:childTnLst>
                          </p:cTn>
                        </p:par>
                        <p:par>
                          <p:cTn id="25" fill="hold">
                            <p:stCondLst>
                              <p:cond delay="1250"/>
                            </p:stCondLst>
                            <p:childTnLst>
                              <p:par>
                                <p:cTn id="26" presetID="22" presetClass="entr" presetSubtype="2" fill="hold" grpId="0" nodeType="afterEffect">
                                  <p:stCondLst>
                                    <p:cond delay="250"/>
                                  </p:stCondLst>
                                  <p:childTnLst>
                                    <p:set>
                                      <p:cBhvr>
                                        <p:cTn id="27" dur="1" fill="hold">
                                          <p:stCondLst>
                                            <p:cond delay="0"/>
                                          </p:stCondLst>
                                        </p:cTn>
                                        <p:tgtEl>
                                          <p:spTgt spid="31"/>
                                        </p:tgtEl>
                                        <p:attrNameLst>
                                          <p:attrName>style.visibility</p:attrName>
                                        </p:attrNameLst>
                                      </p:cBhvr>
                                      <p:to>
                                        <p:strVal val="visible"/>
                                      </p:to>
                                    </p:set>
                                    <p:animEffect transition="in" filter="wipe(right)">
                                      <p:cBhvr>
                                        <p:cTn id="28" dur="500"/>
                                        <p:tgtEl>
                                          <p:spTgt spid="31"/>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69"/>
                                        </p:tgtEl>
                                        <p:attrNameLst>
                                          <p:attrName>style.visibility</p:attrName>
                                        </p:attrNameLst>
                                      </p:cBhvr>
                                      <p:to>
                                        <p:strVal val="visible"/>
                                      </p:to>
                                    </p:set>
                                    <p:animEffect transition="in" filter="wipe(left)">
                                      <p:cBhvr>
                                        <p:cTn id="33" dur="500"/>
                                        <p:tgtEl>
                                          <p:spTgt spid="69"/>
                                        </p:tgtEl>
                                      </p:cBhvr>
                                    </p:animEffect>
                                  </p:childTnLst>
                                </p:cTn>
                              </p:par>
                            </p:childTnLst>
                          </p:cTn>
                        </p:par>
                        <p:par>
                          <p:cTn id="34" fill="hold">
                            <p:stCondLst>
                              <p:cond delay="500"/>
                            </p:stCondLst>
                            <p:childTnLst>
                              <p:par>
                                <p:cTn id="35" presetID="22" presetClass="entr" presetSubtype="8" fill="hold" grpId="0" nodeType="afterEffect">
                                  <p:stCondLst>
                                    <p:cond delay="250"/>
                                  </p:stCondLst>
                                  <p:childTnLst>
                                    <p:set>
                                      <p:cBhvr>
                                        <p:cTn id="36" dur="1" fill="hold">
                                          <p:stCondLst>
                                            <p:cond delay="0"/>
                                          </p:stCondLst>
                                        </p:cTn>
                                        <p:tgtEl>
                                          <p:spTgt spid="62"/>
                                        </p:tgtEl>
                                        <p:attrNameLst>
                                          <p:attrName>style.visibility</p:attrName>
                                        </p:attrNameLst>
                                      </p:cBhvr>
                                      <p:to>
                                        <p:strVal val="visible"/>
                                      </p:to>
                                    </p:set>
                                    <p:animEffect transition="in" filter="wipe(left)">
                                      <p:cBhvr>
                                        <p:cTn id="37" dur="500"/>
                                        <p:tgtEl>
                                          <p:spTgt spid="6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wipe(up)">
                                      <p:cBhvr>
                                        <p:cTn id="42" dur="500"/>
                                        <p:tgtEl>
                                          <p:spTgt spid="24"/>
                                        </p:tgtEl>
                                      </p:cBhvr>
                                    </p:animEffect>
                                  </p:childTnLst>
                                </p:cTn>
                              </p:par>
                            </p:childTnLst>
                          </p:cTn>
                        </p:par>
                        <p:par>
                          <p:cTn id="43" fill="hold">
                            <p:stCondLst>
                              <p:cond delay="500"/>
                            </p:stCondLst>
                            <p:childTnLst>
                              <p:par>
                                <p:cTn id="44" presetID="22" presetClass="entr" presetSubtype="1" fill="hold" grpId="0" nodeType="afterEffect">
                                  <p:stCondLst>
                                    <p:cond delay="250"/>
                                  </p:stCondLst>
                                  <p:childTnLst>
                                    <p:set>
                                      <p:cBhvr>
                                        <p:cTn id="45" dur="1" fill="hold">
                                          <p:stCondLst>
                                            <p:cond delay="0"/>
                                          </p:stCondLst>
                                        </p:cTn>
                                        <p:tgtEl>
                                          <p:spTgt spid="26"/>
                                        </p:tgtEl>
                                        <p:attrNameLst>
                                          <p:attrName>style.visibility</p:attrName>
                                        </p:attrNameLst>
                                      </p:cBhvr>
                                      <p:to>
                                        <p:strVal val="visible"/>
                                      </p:to>
                                    </p:set>
                                    <p:animEffect transition="in" filter="wipe(up)">
                                      <p:cBhvr>
                                        <p:cTn id="46" dur="500"/>
                                        <p:tgtEl>
                                          <p:spTgt spid="26"/>
                                        </p:tgtEl>
                                      </p:cBhvr>
                                    </p:animEffect>
                                  </p:childTnLst>
                                </p:cTn>
                              </p:par>
                            </p:childTnLst>
                          </p:cTn>
                        </p:par>
                      </p:childTnLst>
                    </p:cTn>
                  </p:par>
                  <p:par>
                    <p:cTn id="47" fill="hold">
                      <p:stCondLst>
                        <p:cond delay="indefinite"/>
                      </p:stCondLst>
                      <p:childTnLst>
                        <p:par>
                          <p:cTn id="48" fill="hold">
                            <p:stCondLst>
                              <p:cond delay="0"/>
                            </p:stCondLst>
                            <p:childTnLst>
                              <p:par>
                                <p:cTn id="49" presetID="8" presetClass="emph" presetSubtype="0" fill="hold" grpId="1" nodeType="clickEffect">
                                  <p:stCondLst>
                                    <p:cond delay="0"/>
                                  </p:stCondLst>
                                  <p:childTnLst>
                                    <p:animRot by="-2700000">
                                      <p:cBhvr>
                                        <p:cTn id="50" dur="1000" fill="hold"/>
                                        <p:tgtEl>
                                          <p:spTgt spid="69"/>
                                        </p:tgtEl>
                                        <p:attrNameLst>
                                          <p:attrName>r</p:attrName>
                                        </p:attrNameLst>
                                      </p:cBhvr>
                                    </p:animRot>
                                  </p:childTnLst>
                                </p:cTn>
                              </p:par>
                              <p:par>
                                <p:cTn id="51" presetID="42" presetClass="path" presetSubtype="0" accel="50000" decel="50000" fill="hold" grpId="2" nodeType="withEffect">
                                  <p:stCondLst>
                                    <p:cond delay="0"/>
                                  </p:stCondLst>
                                  <p:childTnLst>
                                    <p:animMotion origin="layout" path="M 3.88889E-6 4.44444E-6 L -0.18403 0.07569 " pathEditMode="relative" rAng="0" ptsTypes="AA">
                                      <p:cBhvr>
                                        <p:cTn id="52" dur="1000" fill="hold"/>
                                        <p:tgtEl>
                                          <p:spTgt spid="69"/>
                                        </p:tgtEl>
                                        <p:attrNameLst>
                                          <p:attrName>ppt_x</p:attrName>
                                          <p:attrName>ppt_y</p:attrName>
                                        </p:attrNameLst>
                                      </p:cBhvr>
                                      <p:rCtr x="-9201" y="3773"/>
                                    </p:animMotion>
                                  </p:childTnLst>
                                </p:cTn>
                              </p:par>
                              <p:par>
                                <p:cTn id="53" presetID="10" presetClass="entr" presetSubtype="0" fill="hold" grpId="0" nodeType="withEffect">
                                  <p:stCondLst>
                                    <p:cond delay="500"/>
                                  </p:stCondLst>
                                  <p:childTnLst>
                                    <p:set>
                                      <p:cBhvr>
                                        <p:cTn id="54" dur="1" fill="hold">
                                          <p:stCondLst>
                                            <p:cond delay="0"/>
                                          </p:stCondLst>
                                        </p:cTn>
                                        <p:tgtEl>
                                          <p:spTgt spid="73"/>
                                        </p:tgtEl>
                                        <p:attrNameLst>
                                          <p:attrName>style.visibility</p:attrName>
                                        </p:attrNameLst>
                                      </p:cBhvr>
                                      <p:to>
                                        <p:strVal val="visible"/>
                                      </p:to>
                                    </p:set>
                                    <p:animEffect transition="in" filter="fade">
                                      <p:cBhvr>
                                        <p:cTn id="55" dur="500"/>
                                        <p:tgtEl>
                                          <p:spTgt spid="73"/>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61"/>
                                        </p:tgtEl>
                                        <p:attrNameLst>
                                          <p:attrName>style.visibility</p:attrName>
                                        </p:attrNameLst>
                                      </p:cBhvr>
                                      <p:to>
                                        <p:strVal val="visible"/>
                                      </p:to>
                                    </p:set>
                                    <p:animEffect transition="in" filter="wipe(left)">
                                      <p:cBhvr>
                                        <p:cTn id="58" dur="1000"/>
                                        <p:tgtEl>
                                          <p:spTgt spid="61"/>
                                        </p:tgtEl>
                                      </p:cBhvr>
                                    </p:animEffect>
                                  </p:childTnLst>
                                </p:cTn>
                              </p:par>
                            </p:childTnLst>
                          </p:cTn>
                        </p:par>
                      </p:childTnLst>
                    </p:cTn>
                  </p:par>
                  <p:par>
                    <p:cTn id="59" fill="hold">
                      <p:stCondLst>
                        <p:cond delay="indefinite"/>
                      </p:stCondLst>
                      <p:childTnLst>
                        <p:par>
                          <p:cTn id="60" fill="hold">
                            <p:stCondLst>
                              <p:cond delay="0"/>
                            </p:stCondLst>
                            <p:childTnLst>
                              <p:par>
                                <p:cTn id="61" presetID="42" presetClass="path" presetSubtype="0" accel="50000" decel="50000" fill="hold" grpId="5" nodeType="clickEffect">
                                  <p:stCondLst>
                                    <p:cond delay="0"/>
                                  </p:stCondLst>
                                  <p:childTnLst>
                                    <p:animMotion origin="layout" path="M -0.18403 0.07569 L -0.3415 0.00416 " pathEditMode="relative" rAng="0" ptsTypes="AA">
                                      <p:cBhvr>
                                        <p:cTn id="62" dur="1000" fill="hold"/>
                                        <p:tgtEl>
                                          <p:spTgt spid="69"/>
                                        </p:tgtEl>
                                        <p:attrNameLst>
                                          <p:attrName>ppt_x</p:attrName>
                                          <p:attrName>ppt_y</p:attrName>
                                        </p:attrNameLst>
                                      </p:cBhvr>
                                      <p:rCtr x="-7882" y="-3588"/>
                                    </p:animMotion>
                                  </p:childTnLst>
                                </p:cTn>
                              </p:par>
                              <p:par>
                                <p:cTn id="63" presetID="8" presetClass="emph" presetSubtype="0" fill="hold" grpId="4" nodeType="withEffect">
                                  <p:stCondLst>
                                    <p:cond delay="250"/>
                                  </p:stCondLst>
                                  <p:childTnLst>
                                    <p:animRot by="2700000">
                                      <p:cBhvr>
                                        <p:cTn id="64" dur="1000" fill="hold"/>
                                        <p:tgtEl>
                                          <p:spTgt spid="69"/>
                                        </p:tgtEl>
                                        <p:attrNameLst>
                                          <p:attrName>r</p:attrName>
                                        </p:attrNameLst>
                                      </p:cBhvr>
                                    </p:animRot>
                                  </p:childTnLst>
                                </p:cTn>
                              </p:par>
                            </p:childTnLst>
                          </p:cTn>
                        </p:par>
                        <p:par>
                          <p:cTn id="65" fill="hold">
                            <p:stCondLst>
                              <p:cond delay="1250"/>
                            </p:stCondLst>
                            <p:childTnLst>
                              <p:par>
                                <p:cTn id="66" presetID="10" presetClass="exit" presetSubtype="0" fill="hold" grpId="1" nodeType="afterEffect">
                                  <p:stCondLst>
                                    <p:cond delay="250"/>
                                  </p:stCondLst>
                                  <p:childTnLst>
                                    <p:animEffect transition="out" filter="fade">
                                      <p:cBhvr>
                                        <p:cTn id="67" dur="1000"/>
                                        <p:tgtEl>
                                          <p:spTgt spid="60"/>
                                        </p:tgtEl>
                                      </p:cBhvr>
                                    </p:animEffect>
                                    <p:set>
                                      <p:cBhvr>
                                        <p:cTn id="68" dur="1" fill="hold">
                                          <p:stCondLst>
                                            <p:cond delay="999"/>
                                          </p:stCondLst>
                                        </p:cTn>
                                        <p:tgtEl>
                                          <p:spTgt spid="60"/>
                                        </p:tgtEl>
                                        <p:attrNameLst>
                                          <p:attrName>style.visibility</p:attrName>
                                        </p:attrNameLst>
                                      </p:cBhvr>
                                      <p:to>
                                        <p:strVal val="hidden"/>
                                      </p:to>
                                    </p:set>
                                  </p:childTnLst>
                                </p:cTn>
                              </p:par>
                              <p:par>
                                <p:cTn id="69" presetID="10" presetClass="entr" presetSubtype="0" fill="hold" grpId="0" nodeType="withEffect">
                                  <p:stCondLst>
                                    <p:cond delay="750"/>
                                  </p:stCondLst>
                                  <p:childTnLst>
                                    <p:set>
                                      <p:cBhvr>
                                        <p:cTn id="70" dur="1" fill="hold">
                                          <p:stCondLst>
                                            <p:cond delay="0"/>
                                          </p:stCondLst>
                                        </p:cTn>
                                        <p:tgtEl>
                                          <p:spTgt spid="72"/>
                                        </p:tgtEl>
                                        <p:attrNameLst>
                                          <p:attrName>style.visibility</p:attrName>
                                        </p:attrNameLst>
                                      </p:cBhvr>
                                      <p:to>
                                        <p:strVal val="visible"/>
                                      </p:to>
                                    </p:set>
                                    <p:animEffect transition="in" filter="fade">
                                      <p:cBhvr>
                                        <p:cTn id="71" dur="500"/>
                                        <p:tgtEl>
                                          <p:spTgt spid="72"/>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71"/>
                                        </p:tgtEl>
                                        <p:attrNameLst>
                                          <p:attrName>style.visibility</p:attrName>
                                        </p:attrNameLst>
                                      </p:cBhvr>
                                      <p:to>
                                        <p:strVal val="visible"/>
                                      </p:to>
                                    </p:set>
                                    <p:animEffect transition="in" filter="wipe(left)">
                                      <p:cBhvr>
                                        <p:cTn id="76" dur="500"/>
                                        <p:tgtEl>
                                          <p:spTgt spid="71"/>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grpId="0" nodeType="clickEffect">
                                  <p:stCondLst>
                                    <p:cond delay="0"/>
                                  </p:stCondLst>
                                  <p:childTnLst>
                                    <p:set>
                                      <p:cBhvr>
                                        <p:cTn id="80" dur="1" fill="hold">
                                          <p:stCondLst>
                                            <p:cond delay="0"/>
                                          </p:stCondLst>
                                        </p:cTn>
                                        <p:tgtEl>
                                          <p:spTgt spid="2"/>
                                        </p:tgtEl>
                                        <p:attrNameLst>
                                          <p:attrName>style.visibility</p:attrName>
                                        </p:attrNameLst>
                                      </p:cBhvr>
                                      <p:to>
                                        <p:strVal val="visible"/>
                                      </p:to>
                                    </p:set>
                                    <p:animEffect transition="in" filter="wipe(left)">
                                      <p:cBhvr>
                                        <p:cTn id="81" dur="500"/>
                                        <p:tgtEl>
                                          <p:spTgt spid="2"/>
                                        </p:tgtEl>
                                      </p:cBhvr>
                                    </p:animEffect>
                                  </p:childTnLst>
                                </p:cTn>
                              </p:par>
                            </p:childTnLst>
                          </p:cTn>
                        </p:par>
                        <p:par>
                          <p:cTn id="82" fill="hold">
                            <p:stCondLst>
                              <p:cond delay="500"/>
                            </p:stCondLst>
                            <p:childTnLst>
                              <p:par>
                                <p:cTn id="83" presetID="22" presetClass="entr" presetSubtype="8" fill="hold" grpId="0" nodeType="afterEffect">
                                  <p:stCondLst>
                                    <p:cond delay="250"/>
                                  </p:stCondLst>
                                  <p:childTnLst>
                                    <p:set>
                                      <p:cBhvr>
                                        <p:cTn id="84" dur="1" fill="hold">
                                          <p:stCondLst>
                                            <p:cond delay="0"/>
                                          </p:stCondLst>
                                        </p:cTn>
                                        <p:tgtEl>
                                          <p:spTgt spid="65"/>
                                        </p:tgtEl>
                                        <p:attrNameLst>
                                          <p:attrName>style.visibility</p:attrName>
                                        </p:attrNameLst>
                                      </p:cBhvr>
                                      <p:to>
                                        <p:strVal val="visible"/>
                                      </p:to>
                                    </p:set>
                                    <p:animEffect transition="in" filter="wipe(left)">
                                      <p:cBhvr>
                                        <p:cTn id="85" dur="500"/>
                                        <p:tgtEl>
                                          <p:spTgt spid="65"/>
                                        </p:tgtEl>
                                      </p:cBhvr>
                                    </p:animEffect>
                                  </p:childTnLst>
                                </p:cTn>
                              </p:par>
                            </p:childTnLst>
                          </p:cTn>
                        </p:par>
                        <p:par>
                          <p:cTn id="86" fill="hold">
                            <p:stCondLst>
                              <p:cond delay="1250"/>
                            </p:stCondLst>
                            <p:childTnLst>
                              <p:par>
                                <p:cTn id="87" presetID="22" presetClass="entr" presetSubtype="8" fill="hold" grpId="0" nodeType="afterEffect">
                                  <p:stCondLst>
                                    <p:cond delay="250"/>
                                  </p:stCondLst>
                                  <p:childTnLst>
                                    <p:set>
                                      <p:cBhvr>
                                        <p:cTn id="88" dur="1" fill="hold">
                                          <p:stCondLst>
                                            <p:cond delay="0"/>
                                          </p:stCondLst>
                                        </p:cTn>
                                        <p:tgtEl>
                                          <p:spTgt spid="64"/>
                                        </p:tgtEl>
                                        <p:attrNameLst>
                                          <p:attrName>style.visibility</p:attrName>
                                        </p:attrNameLst>
                                      </p:cBhvr>
                                      <p:to>
                                        <p:strVal val="visible"/>
                                      </p:to>
                                    </p:set>
                                    <p:animEffect transition="in" filter="wipe(left)">
                                      <p:cBhvr>
                                        <p:cTn id="89" dur="500"/>
                                        <p:tgtEl>
                                          <p:spTgt spid="64"/>
                                        </p:tgtEl>
                                      </p:cBhvr>
                                    </p:animEffect>
                                  </p:childTnLst>
                                </p:cTn>
                              </p:par>
                            </p:childTnLst>
                          </p:cTn>
                        </p:par>
                        <p:par>
                          <p:cTn id="90" fill="hold">
                            <p:stCondLst>
                              <p:cond delay="2000"/>
                            </p:stCondLst>
                            <p:childTnLst>
                              <p:par>
                                <p:cTn id="91" presetID="10" presetClass="exit" presetSubtype="0" fill="hold" grpId="1" nodeType="afterEffect">
                                  <p:stCondLst>
                                    <p:cond delay="250"/>
                                  </p:stCondLst>
                                  <p:childTnLst>
                                    <p:animEffect transition="out" filter="fade">
                                      <p:cBhvr>
                                        <p:cTn id="92" dur="1000"/>
                                        <p:tgtEl>
                                          <p:spTgt spid="71"/>
                                        </p:tgtEl>
                                      </p:cBhvr>
                                    </p:animEffect>
                                    <p:set>
                                      <p:cBhvr>
                                        <p:cTn id="93" dur="1" fill="hold">
                                          <p:stCondLst>
                                            <p:cond delay="999"/>
                                          </p:stCondLst>
                                        </p:cTn>
                                        <p:tgtEl>
                                          <p:spTgt spid="71"/>
                                        </p:tgtEl>
                                        <p:attrNameLst>
                                          <p:attrName>style.visibility</p:attrName>
                                        </p:attrNameLst>
                                      </p:cBhvr>
                                      <p:to>
                                        <p:strVal val="hidden"/>
                                      </p:to>
                                    </p:set>
                                  </p:childTnLst>
                                </p:cTn>
                              </p:par>
                              <p:par>
                                <p:cTn id="94" presetID="10" presetClass="entr" presetSubtype="0" fill="hold" grpId="0" nodeType="withEffect">
                                  <p:stCondLst>
                                    <p:cond delay="750"/>
                                  </p:stCondLst>
                                  <p:childTnLst>
                                    <p:set>
                                      <p:cBhvr>
                                        <p:cTn id="95" dur="1" fill="hold">
                                          <p:stCondLst>
                                            <p:cond delay="0"/>
                                          </p:stCondLst>
                                        </p:cTn>
                                        <p:tgtEl>
                                          <p:spTgt spid="74"/>
                                        </p:tgtEl>
                                        <p:attrNameLst>
                                          <p:attrName>style.visibility</p:attrName>
                                        </p:attrNameLst>
                                      </p:cBhvr>
                                      <p:to>
                                        <p:strVal val="visible"/>
                                      </p:to>
                                    </p:set>
                                    <p:animEffect transition="in" filter="fade">
                                      <p:cBhvr>
                                        <p:cTn id="96" dur="500"/>
                                        <p:tgtEl>
                                          <p:spTgt spid="74"/>
                                        </p:tgtEl>
                                      </p:cBhvr>
                                    </p:animEffect>
                                  </p:childTnLst>
                                </p:cTn>
                              </p:par>
                            </p:childTnLst>
                          </p:cTn>
                        </p:par>
                      </p:childTnLst>
                    </p:cTn>
                  </p:par>
                  <p:par>
                    <p:cTn id="97" fill="hold">
                      <p:stCondLst>
                        <p:cond delay="indefinite"/>
                      </p:stCondLst>
                      <p:childTnLst>
                        <p:par>
                          <p:cTn id="98" fill="hold">
                            <p:stCondLst>
                              <p:cond delay="0"/>
                            </p:stCondLst>
                            <p:childTnLst>
                              <p:par>
                                <p:cTn id="99" presetID="42" presetClass="path" presetSubtype="0" accel="50000" decel="50000" fill="hold" grpId="1" nodeType="clickEffect">
                                  <p:stCondLst>
                                    <p:cond delay="0"/>
                                  </p:stCondLst>
                                  <p:childTnLst>
                                    <p:animMotion origin="layout" path="M -1.94444E-6 7.40741E-7 L 0.17465 0.07083 " pathEditMode="relative" rAng="0" ptsTypes="AA">
                                      <p:cBhvr>
                                        <p:cTn id="100" dur="1000" fill="hold"/>
                                        <p:tgtEl>
                                          <p:spTgt spid="24"/>
                                        </p:tgtEl>
                                        <p:attrNameLst>
                                          <p:attrName>ppt_x</p:attrName>
                                          <p:attrName>ppt_y</p:attrName>
                                        </p:attrNameLst>
                                      </p:cBhvr>
                                      <p:rCtr x="8733" y="3542"/>
                                    </p:animMotion>
                                  </p:childTnLst>
                                </p:cTn>
                              </p:par>
                              <p:par>
                                <p:cTn id="101" presetID="8" presetClass="emph" presetSubtype="0" fill="hold" grpId="2" nodeType="withEffect">
                                  <p:stCondLst>
                                    <p:cond delay="0"/>
                                  </p:stCondLst>
                                  <p:childTnLst>
                                    <p:animRot by="-2700000">
                                      <p:cBhvr>
                                        <p:cTn id="102" dur="1000" fill="hold"/>
                                        <p:tgtEl>
                                          <p:spTgt spid="24"/>
                                        </p:tgtEl>
                                        <p:attrNameLst>
                                          <p:attrName>r</p:attrName>
                                        </p:attrNameLst>
                                      </p:cBhvr>
                                    </p:animRot>
                                  </p:childTnLst>
                                </p:cTn>
                              </p:par>
                              <p:par>
                                <p:cTn id="103" presetID="10" presetClass="entr" presetSubtype="0" fill="hold" grpId="0" nodeType="withEffect">
                                  <p:stCondLst>
                                    <p:cond delay="500"/>
                                  </p:stCondLst>
                                  <p:childTnLst>
                                    <p:set>
                                      <p:cBhvr>
                                        <p:cTn id="104" dur="1" fill="hold">
                                          <p:stCondLst>
                                            <p:cond delay="0"/>
                                          </p:stCondLst>
                                        </p:cTn>
                                        <p:tgtEl>
                                          <p:spTgt spid="21"/>
                                        </p:tgtEl>
                                        <p:attrNameLst>
                                          <p:attrName>style.visibility</p:attrName>
                                        </p:attrNameLst>
                                      </p:cBhvr>
                                      <p:to>
                                        <p:strVal val="visible"/>
                                      </p:to>
                                    </p:set>
                                    <p:animEffect transition="in" filter="fade">
                                      <p:cBhvr>
                                        <p:cTn id="105" dur="500"/>
                                        <p:tgtEl>
                                          <p:spTgt spid="21"/>
                                        </p:tgtEl>
                                      </p:cBhvr>
                                    </p:animEffect>
                                  </p:childTnLst>
                                </p:cTn>
                              </p:par>
                            </p:childTnLst>
                          </p:cTn>
                        </p:par>
                        <p:par>
                          <p:cTn id="106" fill="hold">
                            <p:stCondLst>
                              <p:cond delay="1000"/>
                            </p:stCondLst>
                            <p:childTnLst>
                              <p:par>
                                <p:cTn id="107" presetID="22" presetClass="entr" presetSubtype="8" fill="hold" grpId="0" nodeType="afterEffect">
                                  <p:stCondLst>
                                    <p:cond delay="0"/>
                                  </p:stCondLst>
                                  <p:childTnLst>
                                    <p:set>
                                      <p:cBhvr>
                                        <p:cTn id="108" dur="1" fill="hold">
                                          <p:stCondLst>
                                            <p:cond delay="0"/>
                                          </p:stCondLst>
                                        </p:cTn>
                                        <p:tgtEl>
                                          <p:spTgt spid="27"/>
                                        </p:tgtEl>
                                        <p:attrNameLst>
                                          <p:attrName>style.visibility</p:attrName>
                                        </p:attrNameLst>
                                      </p:cBhvr>
                                      <p:to>
                                        <p:strVal val="visible"/>
                                      </p:to>
                                    </p:set>
                                    <p:animEffect transition="in" filter="wipe(left)">
                                      <p:cBhvr>
                                        <p:cTn id="109" dur="500"/>
                                        <p:tgtEl>
                                          <p:spTgt spid="27"/>
                                        </p:tgtEl>
                                      </p:cBhvr>
                                    </p:animEffect>
                                  </p:childTnLst>
                                </p:cTn>
                              </p:par>
                            </p:childTnLst>
                          </p:cTn>
                        </p:par>
                      </p:childTnLst>
                    </p:cTn>
                  </p:par>
                  <p:par>
                    <p:cTn id="110" fill="hold">
                      <p:stCondLst>
                        <p:cond delay="indefinite"/>
                      </p:stCondLst>
                      <p:childTnLst>
                        <p:par>
                          <p:cTn id="111" fill="hold">
                            <p:stCondLst>
                              <p:cond delay="0"/>
                            </p:stCondLst>
                            <p:childTnLst>
                              <p:par>
                                <p:cTn id="112" presetID="42" presetClass="path" presetSubtype="0" accel="50000" decel="50000" fill="hold" grpId="3" nodeType="clickEffect">
                                  <p:stCondLst>
                                    <p:cond delay="0"/>
                                  </p:stCondLst>
                                  <p:childTnLst>
                                    <p:animMotion origin="layout" path="M 0.17465 0.07083 L 0.33993 0.00417 " pathEditMode="relative" rAng="0" ptsTypes="AA">
                                      <p:cBhvr>
                                        <p:cTn id="113" dur="1000" fill="hold"/>
                                        <p:tgtEl>
                                          <p:spTgt spid="24"/>
                                        </p:tgtEl>
                                        <p:attrNameLst>
                                          <p:attrName>ppt_x</p:attrName>
                                          <p:attrName>ppt_y</p:attrName>
                                        </p:attrNameLst>
                                      </p:cBhvr>
                                      <p:rCtr x="8264" y="-3426"/>
                                    </p:animMotion>
                                  </p:childTnLst>
                                </p:cTn>
                              </p:par>
                              <p:par>
                                <p:cTn id="114" presetID="8" presetClass="emph" presetSubtype="0" fill="hold" grpId="4" nodeType="withEffect">
                                  <p:stCondLst>
                                    <p:cond delay="0"/>
                                  </p:stCondLst>
                                  <p:childTnLst>
                                    <p:animRot by="2700000">
                                      <p:cBhvr>
                                        <p:cTn id="115" dur="1000" fill="hold"/>
                                        <p:tgtEl>
                                          <p:spTgt spid="24"/>
                                        </p:tgtEl>
                                        <p:attrNameLst>
                                          <p:attrName>r</p:attrName>
                                        </p:attrNameLst>
                                      </p:cBhvr>
                                    </p:animRot>
                                  </p:childTnLst>
                                </p:cTn>
                              </p:par>
                            </p:childTnLst>
                          </p:cTn>
                        </p:par>
                        <p:par>
                          <p:cTn id="116" fill="hold">
                            <p:stCondLst>
                              <p:cond delay="1000"/>
                            </p:stCondLst>
                            <p:childTnLst>
                              <p:par>
                                <p:cTn id="117" presetID="10" presetClass="exit" presetSubtype="0" fill="hold" grpId="1" nodeType="afterEffect">
                                  <p:stCondLst>
                                    <p:cond delay="0"/>
                                  </p:stCondLst>
                                  <p:childTnLst>
                                    <p:animEffect transition="out" filter="fade">
                                      <p:cBhvr>
                                        <p:cTn id="118" dur="500"/>
                                        <p:tgtEl>
                                          <p:spTgt spid="3"/>
                                        </p:tgtEl>
                                      </p:cBhvr>
                                    </p:animEffect>
                                    <p:set>
                                      <p:cBhvr>
                                        <p:cTn id="119" dur="1" fill="hold">
                                          <p:stCondLst>
                                            <p:cond delay="499"/>
                                          </p:stCondLst>
                                        </p:cTn>
                                        <p:tgtEl>
                                          <p:spTgt spid="3"/>
                                        </p:tgtEl>
                                        <p:attrNameLst>
                                          <p:attrName>style.visibility</p:attrName>
                                        </p:attrNameLst>
                                      </p:cBhvr>
                                      <p:to>
                                        <p:strVal val="hidden"/>
                                      </p:to>
                                    </p:set>
                                  </p:childTnLst>
                                </p:cTn>
                              </p:par>
                            </p:childTnLst>
                          </p:cTn>
                        </p:par>
                        <p:par>
                          <p:cTn id="120" fill="hold">
                            <p:stCondLst>
                              <p:cond delay="1500"/>
                            </p:stCondLst>
                            <p:childTnLst>
                              <p:par>
                                <p:cTn id="121" presetID="10" presetClass="entr" presetSubtype="0" fill="hold" grpId="0" nodeType="afterEffect">
                                  <p:stCondLst>
                                    <p:cond delay="0"/>
                                  </p:stCondLst>
                                  <p:childTnLst>
                                    <p:set>
                                      <p:cBhvr>
                                        <p:cTn id="122" dur="1" fill="hold">
                                          <p:stCondLst>
                                            <p:cond delay="0"/>
                                          </p:stCondLst>
                                        </p:cTn>
                                        <p:tgtEl>
                                          <p:spTgt spid="33"/>
                                        </p:tgtEl>
                                        <p:attrNameLst>
                                          <p:attrName>style.visibility</p:attrName>
                                        </p:attrNameLst>
                                      </p:cBhvr>
                                      <p:to>
                                        <p:strVal val="visible"/>
                                      </p:to>
                                    </p:set>
                                    <p:animEffect transition="in" filter="fade">
                                      <p:cBhvr>
                                        <p:cTn id="123" dur="500"/>
                                        <p:tgtEl>
                                          <p:spTgt spid="33"/>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2" fill="hold" grpId="0" nodeType="clickEffect">
                                  <p:stCondLst>
                                    <p:cond delay="0"/>
                                  </p:stCondLst>
                                  <p:childTnLst>
                                    <p:set>
                                      <p:cBhvr>
                                        <p:cTn id="127" dur="1" fill="hold">
                                          <p:stCondLst>
                                            <p:cond delay="0"/>
                                          </p:stCondLst>
                                        </p:cTn>
                                        <p:tgtEl>
                                          <p:spTgt spid="8"/>
                                        </p:tgtEl>
                                        <p:attrNameLst>
                                          <p:attrName>style.visibility</p:attrName>
                                        </p:attrNameLst>
                                      </p:cBhvr>
                                      <p:to>
                                        <p:strVal val="visible"/>
                                      </p:to>
                                    </p:set>
                                    <p:animEffect transition="in" filter="wipe(right)">
                                      <p:cBhvr>
                                        <p:cTn id="128" dur="500"/>
                                        <p:tgtEl>
                                          <p:spTgt spid="8"/>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2" fill="hold" grpId="0" nodeType="clickEffect">
                                  <p:stCondLst>
                                    <p:cond delay="0"/>
                                  </p:stCondLst>
                                  <p:childTnLst>
                                    <p:set>
                                      <p:cBhvr>
                                        <p:cTn id="132" dur="1" fill="hold">
                                          <p:stCondLst>
                                            <p:cond delay="0"/>
                                          </p:stCondLst>
                                        </p:cTn>
                                        <p:tgtEl>
                                          <p:spTgt spid="9"/>
                                        </p:tgtEl>
                                        <p:attrNameLst>
                                          <p:attrName>style.visibility</p:attrName>
                                        </p:attrNameLst>
                                      </p:cBhvr>
                                      <p:to>
                                        <p:strVal val="visible"/>
                                      </p:to>
                                    </p:set>
                                    <p:animEffect transition="in" filter="wipe(right)">
                                      <p:cBhvr>
                                        <p:cTn id="133" dur="500"/>
                                        <p:tgtEl>
                                          <p:spTgt spid="9"/>
                                        </p:tgtEl>
                                      </p:cBhvr>
                                    </p:animEffect>
                                  </p:childTnLst>
                                </p:cTn>
                              </p:par>
                            </p:childTnLst>
                          </p:cTn>
                        </p:par>
                        <p:par>
                          <p:cTn id="134" fill="hold">
                            <p:stCondLst>
                              <p:cond delay="500"/>
                            </p:stCondLst>
                            <p:childTnLst>
                              <p:par>
                                <p:cTn id="135" presetID="22" presetClass="entr" presetSubtype="2" fill="hold" grpId="0" nodeType="afterEffect">
                                  <p:stCondLst>
                                    <p:cond delay="250"/>
                                  </p:stCondLst>
                                  <p:childTnLst>
                                    <p:set>
                                      <p:cBhvr>
                                        <p:cTn id="136" dur="1" fill="hold">
                                          <p:stCondLst>
                                            <p:cond delay="0"/>
                                          </p:stCondLst>
                                        </p:cTn>
                                        <p:tgtEl>
                                          <p:spTgt spid="29"/>
                                        </p:tgtEl>
                                        <p:attrNameLst>
                                          <p:attrName>style.visibility</p:attrName>
                                        </p:attrNameLst>
                                      </p:cBhvr>
                                      <p:to>
                                        <p:strVal val="visible"/>
                                      </p:to>
                                    </p:set>
                                    <p:animEffect transition="in" filter="wipe(right)">
                                      <p:cBhvr>
                                        <p:cTn id="137" dur="500"/>
                                        <p:tgtEl>
                                          <p:spTgt spid="29"/>
                                        </p:tgtEl>
                                      </p:cBhvr>
                                    </p:animEffect>
                                  </p:childTnLst>
                                </p:cTn>
                              </p:par>
                            </p:childTnLst>
                          </p:cTn>
                        </p:par>
                        <p:par>
                          <p:cTn id="138" fill="hold">
                            <p:stCondLst>
                              <p:cond delay="1250"/>
                            </p:stCondLst>
                            <p:childTnLst>
                              <p:par>
                                <p:cTn id="139" presetID="22" presetClass="entr" presetSubtype="2" fill="hold" grpId="0" nodeType="afterEffect">
                                  <p:stCondLst>
                                    <p:cond delay="250"/>
                                  </p:stCondLst>
                                  <p:childTnLst>
                                    <p:set>
                                      <p:cBhvr>
                                        <p:cTn id="140" dur="1" fill="hold">
                                          <p:stCondLst>
                                            <p:cond delay="0"/>
                                          </p:stCondLst>
                                        </p:cTn>
                                        <p:tgtEl>
                                          <p:spTgt spid="10"/>
                                        </p:tgtEl>
                                        <p:attrNameLst>
                                          <p:attrName>style.visibility</p:attrName>
                                        </p:attrNameLst>
                                      </p:cBhvr>
                                      <p:to>
                                        <p:strVal val="visible"/>
                                      </p:to>
                                    </p:set>
                                    <p:animEffect transition="in" filter="wipe(right)">
                                      <p:cBhvr>
                                        <p:cTn id="141" dur="500"/>
                                        <p:tgtEl>
                                          <p:spTgt spid="10"/>
                                        </p:tgtEl>
                                      </p:cBhvr>
                                    </p:animEffect>
                                  </p:childTnLst>
                                </p:cTn>
                              </p:par>
                            </p:childTnLst>
                          </p:cTn>
                        </p:par>
                        <p:par>
                          <p:cTn id="142" fill="hold">
                            <p:stCondLst>
                              <p:cond delay="2000"/>
                            </p:stCondLst>
                            <p:childTnLst>
                              <p:par>
                                <p:cTn id="143" presetID="10" presetClass="exit" presetSubtype="0" fill="hold" grpId="1" nodeType="afterEffect">
                                  <p:stCondLst>
                                    <p:cond delay="250"/>
                                  </p:stCondLst>
                                  <p:childTnLst>
                                    <p:animEffect transition="out" filter="fade">
                                      <p:cBhvr>
                                        <p:cTn id="144" dur="500"/>
                                        <p:tgtEl>
                                          <p:spTgt spid="8"/>
                                        </p:tgtEl>
                                      </p:cBhvr>
                                    </p:animEffect>
                                    <p:set>
                                      <p:cBhvr>
                                        <p:cTn id="145" dur="1" fill="hold">
                                          <p:stCondLst>
                                            <p:cond delay="499"/>
                                          </p:stCondLst>
                                        </p:cTn>
                                        <p:tgtEl>
                                          <p:spTgt spid="8"/>
                                        </p:tgtEl>
                                        <p:attrNameLst>
                                          <p:attrName>style.visibility</p:attrName>
                                        </p:attrNameLst>
                                      </p:cBhvr>
                                      <p:to>
                                        <p:strVal val="hidden"/>
                                      </p:to>
                                    </p:set>
                                  </p:childTnLst>
                                </p:cTn>
                              </p:par>
                            </p:childTnLst>
                          </p:cTn>
                        </p:par>
                        <p:par>
                          <p:cTn id="146" fill="hold">
                            <p:stCondLst>
                              <p:cond delay="2750"/>
                            </p:stCondLst>
                            <p:childTnLst>
                              <p:par>
                                <p:cTn id="147" presetID="10" presetClass="entr" presetSubtype="0" fill="hold" grpId="0" nodeType="afterEffect">
                                  <p:stCondLst>
                                    <p:cond delay="250"/>
                                  </p:stCondLst>
                                  <p:childTnLst>
                                    <p:set>
                                      <p:cBhvr>
                                        <p:cTn id="148" dur="1" fill="hold">
                                          <p:stCondLst>
                                            <p:cond delay="0"/>
                                          </p:stCondLst>
                                        </p:cTn>
                                        <p:tgtEl>
                                          <p:spTgt spid="35"/>
                                        </p:tgtEl>
                                        <p:attrNameLst>
                                          <p:attrName>style.visibility</p:attrName>
                                        </p:attrNameLst>
                                      </p:cBhvr>
                                      <p:to>
                                        <p:strVal val="visible"/>
                                      </p:to>
                                    </p:set>
                                    <p:animEffect transition="in" filter="fade">
                                      <p:cBhvr>
                                        <p:cTn id="149" dur="500"/>
                                        <p:tgtEl>
                                          <p:spTgt spid="35"/>
                                        </p:tgtEl>
                                      </p:cBhvr>
                                    </p:animEffect>
                                  </p:childTnLst>
                                </p:cTn>
                              </p:par>
                            </p:childTnLst>
                          </p:cTn>
                        </p:par>
                      </p:childTnLst>
                    </p:cTn>
                  </p:par>
                  <p:par>
                    <p:cTn id="150" fill="hold">
                      <p:stCondLst>
                        <p:cond delay="indefinite"/>
                      </p:stCondLst>
                      <p:childTnLst>
                        <p:par>
                          <p:cTn id="151" fill="hold">
                            <p:stCondLst>
                              <p:cond delay="0"/>
                            </p:stCondLst>
                            <p:childTnLst>
                              <p:par>
                                <p:cTn id="152" presetID="10" presetClass="exit" presetSubtype="0" fill="hold" grpId="1" nodeType="clickEffect">
                                  <p:stCondLst>
                                    <p:cond delay="0"/>
                                  </p:stCondLst>
                                  <p:childTnLst>
                                    <p:animEffect transition="out" filter="fade">
                                      <p:cBhvr>
                                        <p:cTn id="153" dur="500"/>
                                        <p:tgtEl>
                                          <p:spTgt spid="2"/>
                                        </p:tgtEl>
                                      </p:cBhvr>
                                    </p:animEffect>
                                    <p:set>
                                      <p:cBhvr>
                                        <p:cTn id="154" dur="1" fill="hold">
                                          <p:stCondLst>
                                            <p:cond delay="499"/>
                                          </p:stCondLst>
                                        </p:cTn>
                                        <p:tgtEl>
                                          <p:spTgt spid="2"/>
                                        </p:tgtEl>
                                        <p:attrNameLst>
                                          <p:attrName>style.visibility</p:attrName>
                                        </p:attrNameLst>
                                      </p:cBhvr>
                                      <p:to>
                                        <p:strVal val="hidden"/>
                                      </p:to>
                                    </p:set>
                                  </p:childTnLst>
                                </p:cTn>
                              </p:par>
                              <p:par>
                                <p:cTn id="155" presetID="10" presetClass="exit" presetSubtype="0" fill="hold" grpId="1" nodeType="withEffect">
                                  <p:stCondLst>
                                    <p:cond delay="0"/>
                                  </p:stCondLst>
                                  <p:childTnLst>
                                    <p:animEffect transition="out" filter="fade">
                                      <p:cBhvr>
                                        <p:cTn id="156" dur="500"/>
                                        <p:tgtEl>
                                          <p:spTgt spid="10"/>
                                        </p:tgtEl>
                                      </p:cBhvr>
                                    </p:animEffect>
                                    <p:set>
                                      <p:cBhvr>
                                        <p:cTn id="157" dur="1" fill="hold">
                                          <p:stCondLst>
                                            <p:cond delay="499"/>
                                          </p:stCondLst>
                                        </p:cTn>
                                        <p:tgtEl>
                                          <p:spTgt spid="10"/>
                                        </p:tgtEl>
                                        <p:attrNameLst>
                                          <p:attrName>style.visibility</p:attrName>
                                        </p:attrNameLst>
                                      </p:cBhvr>
                                      <p:to>
                                        <p:strVal val="hidden"/>
                                      </p:to>
                                    </p:set>
                                  </p:childTnLst>
                                </p:cTn>
                              </p:par>
                              <p:par>
                                <p:cTn id="158" presetID="22" presetClass="entr" presetSubtype="4" fill="hold" grpId="0" nodeType="withEffect">
                                  <p:stCondLst>
                                    <p:cond delay="0"/>
                                  </p:stCondLst>
                                  <p:childTnLst>
                                    <p:set>
                                      <p:cBhvr>
                                        <p:cTn id="159" dur="1" fill="hold">
                                          <p:stCondLst>
                                            <p:cond delay="0"/>
                                          </p:stCondLst>
                                        </p:cTn>
                                        <p:tgtEl>
                                          <p:spTgt spid="54"/>
                                        </p:tgtEl>
                                        <p:attrNameLst>
                                          <p:attrName>style.visibility</p:attrName>
                                        </p:attrNameLst>
                                      </p:cBhvr>
                                      <p:to>
                                        <p:strVal val="visible"/>
                                      </p:to>
                                    </p:set>
                                    <p:animEffect transition="in" filter="wipe(down)">
                                      <p:cBhvr>
                                        <p:cTn id="160" dur="500"/>
                                        <p:tgtEl>
                                          <p:spTgt spid="54"/>
                                        </p:tgtEl>
                                      </p:cBhvr>
                                    </p:animEffect>
                                  </p:childTnLst>
                                </p:cTn>
                              </p:par>
                              <p:par>
                                <p:cTn id="161" presetID="22" presetClass="entr" presetSubtype="4" fill="hold" grpId="0" nodeType="withEffect">
                                  <p:stCondLst>
                                    <p:cond delay="0"/>
                                  </p:stCondLst>
                                  <p:childTnLst>
                                    <p:set>
                                      <p:cBhvr>
                                        <p:cTn id="162" dur="1" fill="hold">
                                          <p:stCondLst>
                                            <p:cond delay="0"/>
                                          </p:stCondLst>
                                        </p:cTn>
                                        <p:tgtEl>
                                          <p:spTgt spid="52"/>
                                        </p:tgtEl>
                                        <p:attrNameLst>
                                          <p:attrName>style.visibility</p:attrName>
                                        </p:attrNameLst>
                                      </p:cBhvr>
                                      <p:to>
                                        <p:strVal val="visible"/>
                                      </p:to>
                                    </p:set>
                                    <p:animEffect transition="in" filter="wipe(down)">
                                      <p:cBhvr>
                                        <p:cTn id="163" dur="500"/>
                                        <p:tgtEl>
                                          <p:spTgt spid="52"/>
                                        </p:tgtEl>
                                      </p:cBhvr>
                                    </p:animEffect>
                                  </p:childTnLst>
                                </p:cTn>
                              </p:par>
                            </p:childTnLst>
                          </p:cTn>
                        </p:par>
                      </p:childTnLst>
                    </p:cTn>
                  </p:par>
                  <p:par>
                    <p:cTn id="164" fill="hold">
                      <p:stCondLst>
                        <p:cond delay="indefinite"/>
                      </p:stCondLst>
                      <p:childTnLst>
                        <p:par>
                          <p:cTn id="165" fill="hold">
                            <p:stCondLst>
                              <p:cond delay="0"/>
                            </p:stCondLst>
                            <p:childTnLst>
                              <p:par>
                                <p:cTn id="166" presetID="10" presetClass="exit" presetSubtype="0" fill="hold" grpId="1" nodeType="clickEffect">
                                  <p:stCondLst>
                                    <p:cond delay="0"/>
                                  </p:stCondLst>
                                  <p:childTnLst>
                                    <p:animEffect transition="out" filter="fade">
                                      <p:cBhvr>
                                        <p:cTn id="167" dur="500"/>
                                        <p:tgtEl>
                                          <p:spTgt spid="9"/>
                                        </p:tgtEl>
                                      </p:cBhvr>
                                    </p:animEffect>
                                    <p:set>
                                      <p:cBhvr>
                                        <p:cTn id="168" dur="1" fill="hold">
                                          <p:stCondLst>
                                            <p:cond delay="499"/>
                                          </p:stCondLst>
                                        </p:cTn>
                                        <p:tgtEl>
                                          <p:spTgt spid="9"/>
                                        </p:tgtEl>
                                        <p:attrNameLst>
                                          <p:attrName>style.visibility</p:attrName>
                                        </p:attrNameLst>
                                      </p:cBhvr>
                                      <p:to>
                                        <p:strVal val="hidden"/>
                                      </p:to>
                                    </p:set>
                                  </p:childTnLst>
                                </p:cTn>
                              </p:par>
                              <p:par>
                                <p:cTn id="169" presetID="10" presetClass="exit" presetSubtype="0" fill="hold" grpId="1" nodeType="withEffect">
                                  <p:stCondLst>
                                    <p:cond delay="0"/>
                                  </p:stCondLst>
                                  <p:childTnLst>
                                    <p:animEffect transition="out" filter="fade">
                                      <p:cBhvr>
                                        <p:cTn id="170" dur="500"/>
                                        <p:tgtEl>
                                          <p:spTgt spid="64"/>
                                        </p:tgtEl>
                                      </p:cBhvr>
                                    </p:animEffect>
                                    <p:set>
                                      <p:cBhvr>
                                        <p:cTn id="171" dur="1" fill="hold">
                                          <p:stCondLst>
                                            <p:cond delay="499"/>
                                          </p:stCondLst>
                                        </p:cTn>
                                        <p:tgtEl>
                                          <p:spTgt spid="64"/>
                                        </p:tgtEl>
                                        <p:attrNameLst>
                                          <p:attrName>style.visibility</p:attrName>
                                        </p:attrNameLst>
                                      </p:cBhvr>
                                      <p:to>
                                        <p:strVal val="hidden"/>
                                      </p:to>
                                    </p:set>
                                  </p:childTnLst>
                                </p:cTn>
                              </p:par>
                              <p:par>
                                <p:cTn id="172" presetID="10" presetClass="entr" presetSubtype="0" fill="hold" grpId="0" nodeType="withEffect">
                                  <p:stCondLst>
                                    <p:cond delay="0"/>
                                  </p:stCondLst>
                                  <p:childTnLst>
                                    <p:set>
                                      <p:cBhvr>
                                        <p:cTn id="173" dur="1" fill="hold">
                                          <p:stCondLst>
                                            <p:cond delay="0"/>
                                          </p:stCondLst>
                                        </p:cTn>
                                        <p:tgtEl>
                                          <p:spTgt spid="53"/>
                                        </p:tgtEl>
                                        <p:attrNameLst>
                                          <p:attrName>style.visibility</p:attrName>
                                        </p:attrNameLst>
                                      </p:cBhvr>
                                      <p:to>
                                        <p:strVal val="visible"/>
                                      </p:to>
                                    </p:set>
                                    <p:animEffect transition="in" filter="fade">
                                      <p:cBhvr>
                                        <p:cTn id="174" dur="500"/>
                                        <p:tgtEl>
                                          <p:spTgt spid="53"/>
                                        </p:tgtEl>
                                      </p:cBhvr>
                                    </p:animEffect>
                                  </p:childTnLst>
                                </p:cTn>
                              </p:par>
                              <p:par>
                                <p:cTn id="175" presetID="10" presetClass="entr" presetSubtype="0" fill="hold" grpId="0" nodeType="withEffect">
                                  <p:stCondLst>
                                    <p:cond delay="0"/>
                                  </p:stCondLst>
                                  <p:childTnLst>
                                    <p:set>
                                      <p:cBhvr>
                                        <p:cTn id="176" dur="1" fill="hold">
                                          <p:stCondLst>
                                            <p:cond delay="0"/>
                                          </p:stCondLst>
                                        </p:cTn>
                                        <p:tgtEl>
                                          <p:spTgt spid="51"/>
                                        </p:tgtEl>
                                        <p:attrNameLst>
                                          <p:attrName>style.visibility</p:attrName>
                                        </p:attrNameLst>
                                      </p:cBhvr>
                                      <p:to>
                                        <p:strVal val="visible"/>
                                      </p:to>
                                    </p:set>
                                    <p:animEffect transition="in" filter="fade">
                                      <p:cBhvr>
                                        <p:cTn id="177"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3" grpId="0" animBg="1"/>
      <p:bldP spid="54" grpId="0" animBg="1"/>
      <p:bldP spid="35" grpId="0" animBg="1"/>
      <p:bldP spid="33" grpId="0" animBg="1"/>
      <p:bldP spid="3" grpId="0" animBg="1"/>
      <p:bldP spid="3" grpId="1" animBg="1"/>
      <p:bldP spid="10" grpId="0" animBg="1"/>
      <p:bldP spid="10" grpId="1" animBg="1"/>
      <p:bldP spid="9" grpId="0" animBg="1"/>
      <p:bldP spid="9" grpId="1" animBg="1"/>
      <p:bldP spid="74" grpId="0" animBg="1"/>
      <p:bldP spid="72" grpId="0" animBg="1"/>
      <p:bldP spid="73" grpId="0" animBg="1"/>
      <p:bldP spid="2" grpId="0" animBg="1"/>
      <p:bldP spid="2" grpId="1" animBg="1"/>
      <p:bldP spid="71" grpId="0" animBg="1"/>
      <p:bldP spid="71" grpId="1" animBg="1"/>
      <p:bldP spid="69" grpId="0" animBg="1"/>
      <p:bldP spid="69" grpId="1" animBg="1"/>
      <p:bldP spid="69" grpId="2" animBg="1"/>
      <p:bldP spid="69" grpId="4" animBg="1"/>
      <p:bldP spid="69" grpId="5" animBg="1"/>
      <p:bldP spid="60" grpId="0" animBg="1"/>
      <p:bldP spid="60" grpId="1" animBg="1"/>
      <p:bldP spid="61" grpId="0" animBg="1"/>
      <p:bldP spid="62" grpId="0" animBg="1"/>
      <p:bldP spid="64" grpId="0" animBg="1"/>
      <p:bldP spid="64" grpId="1" animBg="1"/>
      <p:bldP spid="65" grpId="0" animBg="1"/>
      <p:bldP spid="67" grpId="0" animBg="1"/>
      <p:bldP spid="68" grpId="0" animBg="1"/>
      <p:bldP spid="21" grpId="0" animBg="1"/>
      <p:bldP spid="24" grpId="0" animBg="1"/>
      <p:bldP spid="24" grpId="1" animBg="1"/>
      <p:bldP spid="24" grpId="2" animBg="1"/>
      <p:bldP spid="24" grpId="3" animBg="1"/>
      <p:bldP spid="24" grpId="4" animBg="1"/>
      <p:bldP spid="26" grpId="0" animBg="1"/>
      <p:bldP spid="29" grpId="0" animBg="1"/>
      <p:bldP spid="30" grpId="0" animBg="1"/>
      <p:bldP spid="31" grpId="0" animBg="1"/>
      <p:bldP spid="8" grpId="0" animBg="1"/>
      <p:bldP spid="8" grpId="1" animBg="1"/>
      <p:bldP spid="27"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ja-JP" altLang="en-US" dirty="0" smtClean="0"/>
              <a:t>誤振込事件の復習（</a:t>
            </a:r>
            <a:r>
              <a:rPr kumimoji="1" lang="en-US" altLang="ja-JP" dirty="0" smtClean="0"/>
              <a:t>1/2</a:t>
            </a:r>
            <a:r>
              <a:rPr kumimoji="1" lang="ja-JP" altLang="en-US" dirty="0" smtClean="0"/>
              <a:t>）</a:t>
            </a:r>
            <a:endParaRPr kumimoji="1" lang="ja-JP" altLang="en-US" dirty="0"/>
          </a:p>
        </p:txBody>
      </p:sp>
      <p:sp>
        <p:nvSpPr>
          <p:cNvPr id="5" name="日付プレースホルダー 4"/>
          <p:cNvSpPr>
            <a:spLocks noGrp="1"/>
          </p:cNvSpPr>
          <p:nvPr>
            <p:ph type="dt" sz="half" idx="10"/>
          </p:nvPr>
        </p:nvSpPr>
        <p:spPr/>
        <p:txBody>
          <a:bodyPr/>
          <a:lstStyle/>
          <a:p>
            <a:r>
              <a:rPr kumimoji="1" lang="en-US" altLang="ja-JP" smtClean="0"/>
              <a:t>2014/12/16</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46</a:t>
            </a:fld>
            <a:endParaRPr kumimoji="1" lang="ja-JP" altLang="en-US"/>
          </a:p>
        </p:txBody>
      </p:sp>
      <p:sp>
        <p:nvSpPr>
          <p:cNvPr id="9" name="上下矢印 8"/>
          <p:cNvSpPr/>
          <p:nvPr/>
        </p:nvSpPr>
        <p:spPr>
          <a:xfrm>
            <a:off x="3707904" y="2492896"/>
            <a:ext cx="576064" cy="1872208"/>
          </a:xfrm>
          <a:prstGeom prst="upDownArrow">
            <a:avLst/>
          </a:prstGeom>
          <a:solidFill>
            <a:schemeClr val="bg1">
              <a:lumMod val="95000"/>
            </a:schemeClr>
          </a:solidFill>
          <a:ln w="28575">
            <a:prstDash val="sysDash"/>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t>振込委託</a:t>
            </a:r>
            <a:endParaRPr lang="ja-JP" altLang="en-US" sz="1600" dirty="0" smtClean="0"/>
          </a:p>
        </p:txBody>
      </p:sp>
      <p:sp>
        <p:nvSpPr>
          <p:cNvPr id="10" name="下矢印 9"/>
          <p:cNvSpPr/>
          <p:nvPr/>
        </p:nvSpPr>
        <p:spPr>
          <a:xfrm>
            <a:off x="3036392" y="2492896"/>
            <a:ext cx="648072" cy="1872208"/>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預金債権</a:t>
            </a:r>
            <a:endParaRPr kumimoji="1" lang="ja-JP" altLang="en-US" dirty="0"/>
          </a:p>
        </p:txBody>
      </p:sp>
      <p:sp>
        <p:nvSpPr>
          <p:cNvPr id="11" name="左右矢印 10"/>
          <p:cNvSpPr/>
          <p:nvPr/>
        </p:nvSpPr>
        <p:spPr>
          <a:xfrm>
            <a:off x="1763688" y="4293096"/>
            <a:ext cx="1180700" cy="950506"/>
          </a:xfrm>
          <a:prstGeom prst="leftRightArrow">
            <a:avLst/>
          </a:prstGeom>
          <a:solidFill>
            <a:srgbClr val="FFCCFF"/>
          </a:solidFill>
          <a:ln>
            <a:prstDash val="sysDash"/>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t>支払委託</a:t>
            </a:r>
            <a:endParaRPr kumimoji="1" lang="en-US" altLang="ja-JP" sz="1600" dirty="0" smtClean="0"/>
          </a:p>
        </p:txBody>
      </p:sp>
      <p:sp>
        <p:nvSpPr>
          <p:cNvPr id="12" name="円/楕円 11"/>
          <p:cNvSpPr/>
          <p:nvPr/>
        </p:nvSpPr>
        <p:spPr>
          <a:xfrm>
            <a:off x="323528" y="1621599"/>
            <a:ext cx="1440160" cy="95050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dirty="0" smtClean="0">
                <a:latin typeface="Times New Roman" pitchFamily="18" charset="0"/>
                <a:cs typeface="Times New Roman" pitchFamily="18" charset="0"/>
              </a:rPr>
              <a:t>X</a:t>
            </a:r>
            <a:r>
              <a:rPr lang="ja-JP" altLang="en-US" dirty="0" smtClean="0"/>
              <a:t>の</a:t>
            </a:r>
            <a:endParaRPr lang="en-US" altLang="ja-JP" dirty="0" smtClean="0"/>
          </a:p>
          <a:p>
            <a:pPr algn="ctr"/>
            <a:r>
              <a:rPr lang="ja-JP" altLang="en-US" dirty="0" smtClean="0"/>
              <a:t>債権者</a:t>
            </a:r>
            <a:endParaRPr kumimoji="1" lang="ja-JP" altLang="en-US" dirty="0"/>
          </a:p>
        </p:txBody>
      </p:sp>
      <p:sp>
        <p:nvSpPr>
          <p:cNvPr id="13" name="円/楕円 12"/>
          <p:cNvSpPr/>
          <p:nvPr/>
        </p:nvSpPr>
        <p:spPr>
          <a:xfrm>
            <a:off x="2915816" y="4300297"/>
            <a:ext cx="1440160" cy="95050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smtClean="0"/>
              <a:t>要約者</a:t>
            </a:r>
            <a:endParaRPr lang="en-US" altLang="ja-JP" dirty="0" smtClean="0"/>
          </a:p>
          <a:p>
            <a:pPr algn="ctr"/>
            <a:r>
              <a:rPr lang="en-US" altLang="ja-JP" dirty="0">
                <a:latin typeface="Times New Roman" pitchFamily="18" charset="0"/>
                <a:cs typeface="Times New Roman" pitchFamily="18" charset="0"/>
              </a:rPr>
              <a:t>A</a:t>
            </a:r>
            <a:r>
              <a:rPr lang="ja-JP" altLang="en-US" dirty="0" smtClean="0"/>
              <a:t>銀行甲支店</a:t>
            </a:r>
            <a:endParaRPr lang="ja-JP" altLang="en-US" dirty="0"/>
          </a:p>
        </p:txBody>
      </p:sp>
      <p:sp>
        <p:nvSpPr>
          <p:cNvPr id="14" name="円/楕円 13"/>
          <p:cNvSpPr/>
          <p:nvPr/>
        </p:nvSpPr>
        <p:spPr>
          <a:xfrm>
            <a:off x="2843808" y="1621599"/>
            <a:ext cx="1440160" cy="95050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債務者</a:t>
            </a:r>
            <a:endParaRPr kumimoji="1" lang="en-US" altLang="ja-JP" dirty="0" smtClean="0"/>
          </a:p>
          <a:p>
            <a:pPr algn="ctr"/>
            <a:r>
              <a:rPr kumimoji="1" lang="ja-JP" altLang="en-US" dirty="0" smtClean="0"/>
              <a:t>振込指図人</a:t>
            </a:r>
            <a:r>
              <a:rPr kumimoji="1" lang="en-US" altLang="ja-JP" dirty="0" smtClean="0">
                <a:latin typeface="Times New Roman" pitchFamily="18" charset="0"/>
                <a:cs typeface="Times New Roman" pitchFamily="18" charset="0"/>
              </a:rPr>
              <a:t>X</a:t>
            </a:r>
            <a:endParaRPr kumimoji="1" lang="ja-JP" altLang="en-US" dirty="0">
              <a:latin typeface="Times New Roman" pitchFamily="18" charset="0"/>
              <a:cs typeface="Times New Roman" pitchFamily="18" charset="0"/>
            </a:endParaRPr>
          </a:p>
        </p:txBody>
      </p:sp>
      <p:sp>
        <p:nvSpPr>
          <p:cNvPr id="15" name="円/楕円 14"/>
          <p:cNvSpPr/>
          <p:nvPr/>
        </p:nvSpPr>
        <p:spPr>
          <a:xfrm>
            <a:off x="323528" y="4300297"/>
            <a:ext cx="1440160" cy="950506"/>
          </a:xfrm>
          <a:prstGeom prst="ellipse">
            <a:avLst/>
          </a:prstGeom>
          <a:ln>
            <a:prstDash val="sysDash"/>
          </a:ln>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smtClean="0"/>
              <a:t>諾</a:t>
            </a:r>
            <a:r>
              <a:rPr lang="ja-JP" altLang="en-US" dirty="0"/>
              <a:t>約者</a:t>
            </a:r>
            <a:endParaRPr kumimoji="1" lang="en-US" altLang="ja-JP" dirty="0" smtClean="0"/>
          </a:p>
          <a:p>
            <a:pPr algn="ctr"/>
            <a:r>
              <a:rPr lang="en-US" altLang="ja-JP" dirty="0" smtClean="0">
                <a:latin typeface="Times New Roman" pitchFamily="18" charset="0"/>
                <a:cs typeface="Times New Roman" pitchFamily="18" charset="0"/>
              </a:rPr>
              <a:t>D</a:t>
            </a:r>
            <a:r>
              <a:rPr lang="ja-JP" altLang="en-US" dirty="0" smtClean="0"/>
              <a:t>銀行</a:t>
            </a:r>
            <a:endParaRPr lang="en-US" altLang="ja-JP" dirty="0" smtClean="0"/>
          </a:p>
          <a:p>
            <a:pPr algn="ctr"/>
            <a:r>
              <a:rPr lang="ja-JP" altLang="en-US" dirty="0"/>
              <a:t>丙</a:t>
            </a:r>
            <a:r>
              <a:rPr lang="ja-JP" altLang="en-US" dirty="0" smtClean="0"/>
              <a:t>支店</a:t>
            </a:r>
            <a:endParaRPr lang="ja-JP" altLang="en-US" dirty="0"/>
          </a:p>
        </p:txBody>
      </p:sp>
      <p:grpSp>
        <p:nvGrpSpPr>
          <p:cNvPr id="16" name="グループ化 15"/>
          <p:cNvGrpSpPr/>
          <p:nvPr/>
        </p:nvGrpSpPr>
        <p:grpSpPr>
          <a:xfrm>
            <a:off x="1701728" y="1593004"/>
            <a:ext cx="1152128" cy="503848"/>
            <a:chOff x="1701728" y="1593004"/>
            <a:chExt cx="1152128" cy="503848"/>
          </a:xfrm>
        </p:grpSpPr>
        <p:cxnSp>
          <p:nvCxnSpPr>
            <p:cNvPr id="17" name="直線矢印コネクタ 16"/>
            <p:cNvCxnSpPr>
              <a:stCxn id="12" idx="6"/>
              <a:endCxn id="14" idx="2"/>
            </p:cNvCxnSpPr>
            <p:nvPr/>
          </p:nvCxnSpPr>
          <p:spPr>
            <a:xfrm>
              <a:off x="1763688" y="2096852"/>
              <a:ext cx="1080120" cy="0"/>
            </a:xfrm>
            <a:prstGeom prst="straightConnector1">
              <a:avLst/>
            </a:prstGeom>
            <a:ln w="76200">
              <a:prstDash val="solid"/>
              <a:tailEnd type="arrow"/>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1701728" y="1593004"/>
              <a:ext cx="1152128" cy="369332"/>
            </a:xfrm>
            <a:prstGeom prst="rect">
              <a:avLst/>
            </a:prstGeom>
            <a:noFill/>
          </p:spPr>
          <p:txBody>
            <a:bodyPr wrap="square" rtlCol="0">
              <a:spAutoFit/>
            </a:bodyPr>
            <a:lstStyle/>
            <a:p>
              <a:pPr algn="ctr"/>
              <a:r>
                <a:rPr kumimoji="1" lang="ja-JP" altLang="en-US" dirty="0" smtClean="0"/>
                <a:t>対価関係</a:t>
              </a:r>
              <a:endParaRPr kumimoji="1" lang="ja-JP" altLang="en-US" dirty="0"/>
            </a:p>
          </p:txBody>
        </p:sp>
      </p:grpSp>
      <p:sp>
        <p:nvSpPr>
          <p:cNvPr id="19" name="上矢印 18"/>
          <p:cNvSpPr/>
          <p:nvPr/>
        </p:nvSpPr>
        <p:spPr>
          <a:xfrm>
            <a:off x="2627784" y="3501008"/>
            <a:ext cx="504056" cy="77825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抗弁</a:t>
            </a:r>
            <a:endParaRPr kumimoji="1" lang="ja-JP" altLang="en-US" dirty="0"/>
          </a:p>
        </p:txBody>
      </p:sp>
      <p:sp>
        <p:nvSpPr>
          <p:cNvPr id="20" name="円/楕円 19"/>
          <p:cNvSpPr/>
          <p:nvPr/>
        </p:nvSpPr>
        <p:spPr>
          <a:xfrm>
            <a:off x="5522390" y="1607197"/>
            <a:ext cx="1425874" cy="950506"/>
          </a:xfrm>
          <a:prstGeom prst="ellipse">
            <a:avLst/>
          </a:prstGeom>
          <a:ln w="28575">
            <a:prstDash val="sysDash"/>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t>誤振込受取人</a:t>
            </a:r>
            <a:r>
              <a:rPr lang="en-US" altLang="ja-JP" dirty="0" smtClean="0">
                <a:latin typeface="Times New Roman" pitchFamily="18" charset="0"/>
                <a:cs typeface="Times New Roman" pitchFamily="18" charset="0"/>
              </a:rPr>
              <a:t>C</a:t>
            </a:r>
            <a:endParaRPr kumimoji="1" lang="ja-JP" altLang="en-US" dirty="0">
              <a:latin typeface="Times New Roman" pitchFamily="18" charset="0"/>
              <a:cs typeface="Times New Roman" pitchFamily="18" charset="0"/>
            </a:endParaRPr>
          </a:p>
        </p:txBody>
      </p:sp>
      <p:sp>
        <p:nvSpPr>
          <p:cNvPr id="21" name="円/楕円 20"/>
          <p:cNvSpPr/>
          <p:nvPr/>
        </p:nvSpPr>
        <p:spPr>
          <a:xfrm>
            <a:off x="5522390" y="4278694"/>
            <a:ext cx="1425874" cy="95050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smtClean="0"/>
              <a:t>諾</a:t>
            </a:r>
            <a:r>
              <a:rPr lang="ja-JP" altLang="en-US" dirty="0"/>
              <a:t>約者</a:t>
            </a:r>
            <a:endParaRPr kumimoji="1" lang="en-US" altLang="ja-JP" dirty="0" smtClean="0"/>
          </a:p>
          <a:p>
            <a:pPr algn="ctr"/>
            <a:r>
              <a:rPr lang="en-US" altLang="ja-JP" dirty="0" smtClean="0">
                <a:latin typeface="Times New Roman" pitchFamily="18" charset="0"/>
                <a:cs typeface="Times New Roman" pitchFamily="18" charset="0"/>
              </a:rPr>
              <a:t>A</a:t>
            </a:r>
            <a:r>
              <a:rPr lang="ja-JP" altLang="en-US" dirty="0" smtClean="0"/>
              <a:t>銀行乙支店</a:t>
            </a:r>
            <a:endParaRPr kumimoji="1" lang="ja-JP" altLang="en-US" dirty="0"/>
          </a:p>
        </p:txBody>
      </p:sp>
      <p:sp>
        <p:nvSpPr>
          <p:cNvPr id="22" name="円/楕円 21"/>
          <p:cNvSpPr/>
          <p:nvPr/>
        </p:nvSpPr>
        <p:spPr>
          <a:xfrm>
            <a:off x="7538614" y="1607197"/>
            <a:ext cx="1425874" cy="95050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latin typeface="Times New Roman" pitchFamily="18" charset="0"/>
                <a:cs typeface="Times New Roman" pitchFamily="18" charset="0"/>
              </a:rPr>
              <a:t>C</a:t>
            </a:r>
            <a:r>
              <a:rPr lang="ja-JP" altLang="en-US" dirty="0" smtClean="0"/>
              <a:t>の</a:t>
            </a:r>
            <a:endParaRPr lang="en-US" altLang="ja-JP" dirty="0" smtClean="0"/>
          </a:p>
          <a:p>
            <a:pPr algn="ctr"/>
            <a:r>
              <a:rPr lang="ja-JP" altLang="en-US" dirty="0" smtClean="0"/>
              <a:t>債権者</a:t>
            </a:r>
            <a:r>
              <a:rPr lang="en-US" altLang="ja-JP" dirty="0" smtClean="0">
                <a:latin typeface="Times New Roman" pitchFamily="18" charset="0"/>
                <a:cs typeface="Times New Roman" pitchFamily="18" charset="0"/>
              </a:rPr>
              <a:t>Y</a:t>
            </a:r>
            <a:endParaRPr kumimoji="1" lang="ja-JP" altLang="en-US" dirty="0">
              <a:latin typeface="Times New Roman" pitchFamily="18" charset="0"/>
              <a:cs typeface="Times New Roman" pitchFamily="18" charset="0"/>
            </a:endParaRPr>
          </a:p>
        </p:txBody>
      </p:sp>
      <p:sp>
        <p:nvSpPr>
          <p:cNvPr id="23" name="左右矢印 22"/>
          <p:cNvSpPr/>
          <p:nvPr/>
        </p:nvSpPr>
        <p:spPr>
          <a:xfrm>
            <a:off x="4355976" y="4278694"/>
            <a:ext cx="1180700" cy="950506"/>
          </a:xfrm>
          <a:prstGeom prst="lef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t>支払委託</a:t>
            </a:r>
            <a:endParaRPr kumimoji="1" lang="en-US" altLang="ja-JP" sz="1600" dirty="0" smtClean="0"/>
          </a:p>
        </p:txBody>
      </p:sp>
      <p:sp>
        <p:nvSpPr>
          <p:cNvPr id="24" name="下矢印 23"/>
          <p:cNvSpPr/>
          <p:nvPr/>
        </p:nvSpPr>
        <p:spPr>
          <a:xfrm>
            <a:off x="5911291" y="2564904"/>
            <a:ext cx="648072" cy="1713790"/>
          </a:xfrm>
          <a:prstGeom prst="downArrow">
            <a:avLst/>
          </a:prstGeom>
          <a:solidFill>
            <a:schemeClr val="accent4">
              <a:lumMod val="20000"/>
              <a:lumOff val="80000"/>
            </a:schemeClr>
          </a:solidFill>
          <a:ln w="28575">
            <a:prstDash val="sysDash"/>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預金債権</a:t>
            </a:r>
            <a:endParaRPr kumimoji="1" lang="ja-JP" altLang="en-US" dirty="0"/>
          </a:p>
        </p:txBody>
      </p:sp>
      <p:grpSp>
        <p:nvGrpSpPr>
          <p:cNvPr id="25" name="グループ化 24"/>
          <p:cNvGrpSpPr/>
          <p:nvPr/>
        </p:nvGrpSpPr>
        <p:grpSpPr>
          <a:xfrm>
            <a:off x="6372200" y="2418505"/>
            <a:ext cx="1656184" cy="1082503"/>
            <a:chOff x="6372200" y="2418505"/>
            <a:chExt cx="1656184" cy="1082503"/>
          </a:xfrm>
        </p:grpSpPr>
        <p:cxnSp>
          <p:nvCxnSpPr>
            <p:cNvPr id="26" name="直線矢印コネクタ 25"/>
            <p:cNvCxnSpPr>
              <a:stCxn id="22" idx="3"/>
            </p:cNvCxnSpPr>
            <p:nvPr/>
          </p:nvCxnSpPr>
          <p:spPr>
            <a:xfrm flipH="1">
              <a:off x="6372200" y="2418505"/>
              <a:ext cx="1375228" cy="1082503"/>
            </a:xfrm>
            <a:prstGeom prst="straightConnector1">
              <a:avLst/>
            </a:prstGeom>
            <a:ln w="5715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6876256" y="2852936"/>
              <a:ext cx="1152128" cy="369332"/>
            </a:xfrm>
            <a:prstGeom prst="rect">
              <a:avLst/>
            </a:prstGeom>
            <a:noFill/>
          </p:spPr>
          <p:txBody>
            <a:bodyPr wrap="square" rtlCol="0">
              <a:spAutoFit/>
            </a:bodyPr>
            <a:lstStyle/>
            <a:p>
              <a:pPr algn="ctr"/>
              <a:r>
                <a:rPr kumimoji="1" lang="ja-JP" altLang="en-US" dirty="0" smtClean="0"/>
                <a:t>差押え</a:t>
              </a:r>
              <a:endParaRPr kumimoji="1" lang="ja-JP" altLang="en-US" dirty="0"/>
            </a:p>
          </p:txBody>
        </p:sp>
      </p:grpSp>
      <p:grpSp>
        <p:nvGrpSpPr>
          <p:cNvPr id="28" name="グループ化 27"/>
          <p:cNvGrpSpPr/>
          <p:nvPr/>
        </p:nvGrpSpPr>
        <p:grpSpPr>
          <a:xfrm>
            <a:off x="6866208" y="1556792"/>
            <a:ext cx="711696" cy="525658"/>
            <a:chOff x="6866208" y="1556792"/>
            <a:chExt cx="711696" cy="525658"/>
          </a:xfrm>
        </p:grpSpPr>
        <p:cxnSp>
          <p:nvCxnSpPr>
            <p:cNvPr id="29" name="直線矢印コネクタ 28"/>
            <p:cNvCxnSpPr>
              <a:stCxn id="22" idx="2"/>
              <a:endCxn id="20" idx="6"/>
            </p:cNvCxnSpPr>
            <p:nvPr/>
          </p:nvCxnSpPr>
          <p:spPr>
            <a:xfrm flipH="1">
              <a:off x="6948264" y="2082450"/>
              <a:ext cx="590350" cy="0"/>
            </a:xfrm>
            <a:prstGeom prst="straightConnector1">
              <a:avLst/>
            </a:prstGeom>
            <a:ln w="76200">
              <a:prstDash val="solid"/>
              <a:tailEnd type="arrow"/>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6866208" y="1556792"/>
              <a:ext cx="711696" cy="369332"/>
            </a:xfrm>
            <a:prstGeom prst="rect">
              <a:avLst/>
            </a:prstGeom>
            <a:noFill/>
          </p:spPr>
          <p:txBody>
            <a:bodyPr wrap="square" rtlCol="0">
              <a:spAutoFit/>
            </a:bodyPr>
            <a:lstStyle/>
            <a:p>
              <a:pPr algn="ctr"/>
              <a:r>
                <a:rPr kumimoji="1" lang="ja-JP" altLang="en-US" dirty="0" smtClean="0"/>
                <a:t>債権</a:t>
              </a:r>
              <a:endParaRPr kumimoji="1" lang="ja-JP" altLang="en-US" dirty="0"/>
            </a:p>
          </p:txBody>
        </p:sp>
      </p:grpSp>
      <p:grpSp>
        <p:nvGrpSpPr>
          <p:cNvPr id="31" name="グループ化 30"/>
          <p:cNvGrpSpPr/>
          <p:nvPr/>
        </p:nvGrpSpPr>
        <p:grpSpPr>
          <a:xfrm>
            <a:off x="1043608" y="5111605"/>
            <a:ext cx="5191719" cy="1053699"/>
            <a:chOff x="1043608" y="5111605"/>
            <a:chExt cx="5191719" cy="1053699"/>
          </a:xfrm>
        </p:grpSpPr>
        <p:sp>
          <p:nvSpPr>
            <p:cNvPr id="32" name="円/楕円 31"/>
            <p:cNvSpPr/>
            <p:nvPr/>
          </p:nvSpPr>
          <p:spPr>
            <a:xfrm>
              <a:off x="2483768" y="5589240"/>
              <a:ext cx="2304256" cy="576064"/>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全銀ネット口座</a:t>
              </a:r>
              <a:endParaRPr kumimoji="1" lang="ja-JP" altLang="en-US" dirty="0"/>
            </a:p>
          </p:txBody>
        </p:sp>
        <p:cxnSp>
          <p:nvCxnSpPr>
            <p:cNvPr id="33" name="直線矢印コネクタ 32"/>
            <p:cNvCxnSpPr>
              <a:stCxn id="15" idx="4"/>
              <a:endCxn id="32" idx="2"/>
            </p:cNvCxnSpPr>
            <p:nvPr/>
          </p:nvCxnSpPr>
          <p:spPr>
            <a:xfrm>
              <a:off x="1043608" y="5250803"/>
              <a:ext cx="1440160" cy="626469"/>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a:stCxn id="13" idx="3"/>
              <a:endCxn id="32" idx="1"/>
            </p:cNvCxnSpPr>
            <p:nvPr/>
          </p:nvCxnSpPr>
          <p:spPr>
            <a:xfrm flipH="1">
              <a:off x="2821218" y="5111605"/>
              <a:ext cx="305505" cy="561998"/>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a:stCxn id="13" idx="5"/>
              <a:endCxn id="32" idx="7"/>
            </p:cNvCxnSpPr>
            <p:nvPr/>
          </p:nvCxnSpPr>
          <p:spPr>
            <a:xfrm>
              <a:off x="4145069" y="5111605"/>
              <a:ext cx="305505" cy="561998"/>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32" idx="6"/>
              <a:endCxn id="21" idx="4"/>
            </p:cNvCxnSpPr>
            <p:nvPr/>
          </p:nvCxnSpPr>
          <p:spPr>
            <a:xfrm flipV="1">
              <a:off x="4788024" y="5229200"/>
              <a:ext cx="1447303" cy="648072"/>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37" name="グループ化 36"/>
          <p:cNvGrpSpPr/>
          <p:nvPr/>
        </p:nvGrpSpPr>
        <p:grpSpPr>
          <a:xfrm>
            <a:off x="4283968" y="1576888"/>
            <a:ext cx="1238422" cy="923330"/>
            <a:chOff x="4283968" y="1576888"/>
            <a:chExt cx="1238422" cy="923330"/>
          </a:xfrm>
        </p:grpSpPr>
        <p:cxnSp>
          <p:nvCxnSpPr>
            <p:cNvPr id="38" name="直線矢印コネクタ 37"/>
            <p:cNvCxnSpPr>
              <a:stCxn id="20" idx="2"/>
              <a:endCxn id="14" idx="6"/>
            </p:cNvCxnSpPr>
            <p:nvPr/>
          </p:nvCxnSpPr>
          <p:spPr>
            <a:xfrm flipH="1">
              <a:off x="4283968" y="2082450"/>
              <a:ext cx="1238422" cy="14402"/>
            </a:xfrm>
            <a:prstGeom prst="straightConnector1">
              <a:avLst/>
            </a:prstGeom>
            <a:ln w="76200">
              <a:prstDash val="sysDot"/>
              <a:tailEnd type="arrow"/>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4355976" y="1576888"/>
              <a:ext cx="1152128" cy="923330"/>
            </a:xfrm>
            <a:prstGeom prst="rect">
              <a:avLst/>
            </a:prstGeom>
            <a:noFill/>
          </p:spPr>
          <p:txBody>
            <a:bodyPr wrap="square" rtlCol="0">
              <a:spAutoFit/>
            </a:bodyPr>
            <a:lstStyle/>
            <a:p>
              <a:pPr algn="ctr"/>
              <a:r>
                <a:rPr kumimoji="1" lang="ja-JP" altLang="en-US" dirty="0" smtClean="0"/>
                <a:t>対価関係</a:t>
              </a:r>
              <a:endParaRPr kumimoji="1" lang="en-US" altLang="ja-JP" dirty="0" smtClean="0"/>
            </a:p>
            <a:p>
              <a:pPr algn="ctr"/>
              <a:endParaRPr lang="en-US" altLang="ja-JP" dirty="0"/>
            </a:p>
            <a:p>
              <a:pPr algn="ctr"/>
              <a:r>
                <a:rPr kumimoji="1" lang="ja-JP" altLang="en-US" dirty="0" smtClean="0"/>
                <a:t>なし</a:t>
              </a:r>
              <a:endParaRPr kumimoji="1" lang="ja-JP" altLang="en-US" dirty="0"/>
            </a:p>
          </p:txBody>
        </p:sp>
      </p:grpSp>
      <p:sp>
        <p:nvSpPr>
          <p:cNvPr id="40" name="上下矢印 39"/>
          <p:cNvSpPr/>
          <p:nvPr/>
        </p:nvSpPr>
        <p:spPr>
          <a:xfrm>
            <a:off x="3779912" y="2418506"/>
            <a:ext cx="576064" cy="2020382"/>
          </a:xfrm>
          <a:prstGeom prst="up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t>誤振込委託</a:t>
            </a:r>
            <a:endParaRPr lang="ja-JP" altLang="en-US" sz="1600" dirty="0" smtClean="0"/>
          </a:p>
        </p:txBody>
      </p:sp>
    </p:spTree>
    <p:extLst>
      <p:ext uri="{BB962C8B-B14F-4D97-AF65-F5344CB8AC3E}">
        <p14:creationId xmlns:p14="http://schemas.microsoft.com/office/powerpoint/2010/main" val="3421473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2000"/>
                            </p:stCondLst>
                            <p:childTnLst>
                              <p:par>
                                <p:cTn id="9" presetID="22" presetClass="entr" presetSubtype="8" fill="hold" grpId="0" nodeType="afterEffect">
                                  <p:stCondLst>
                                    <p:cond delay="500"/>
                                  </p:stCondLst>
                                  <p:childTnLst>
                                    <p:set>
                                      <p:cBhvr>
                                        <p:cTn id="10" dur="1" fill="hold">
                                          <p:stCondLst>
                                            <p:cond delay="0"/>
                                          </p:stCondLst>
                                        </p:cTn>
                                        <p:tgtEl>
                                          <p:spTgt spid="14"/>
                                        </p:tgtEl>
                                        <p:attrNameLst>
                                          <p:attrName>style.visibility</p:attrName>
                                        </p:attrNameLst>
                                      </p:cBhvr>
                                      <p:to>
                                        <p:strVal val="visible"/>
                                      </p:to>
                                    </p:set>
                                    <p:animEffect transition="in" filter="wipe(left)">
                                      <p:cBhvr>
                                        <p:cTn id="11" dur="1000"/>
                                        <p:tgtEl>
                                          <p:spTgt spid="14"/>
                                        </p:tgtEl>
                                      </p:cBhvr>
                                    </p:animEffect>
                                  </p:childTnLst>
                                </p:cTn>
                              </p:par>
                            </p:childTnLst>
                          </p:cTn>
                        </p:par>
                        <p:par>
                          <p:cTn id="12" fill="hold">
                            <p:stCondLst>
                              <p:cond delay="3500"/>
                            </p:stCondLst>
                            <p:childTnLst>
                              <p:par>
                                <p:cTn id="13" presetID="22" presetClass="entr" presetSubtype="8" fill="hold" nodeType="afterEffect">
                                  <p:stCondLst>
                                    <p:cond delay="500"/>
                                  </p:stCondLst>
                                  <p:childTnLst>
                                    <p:set>
                                      <p:cBhvr>
                                        <p:cTn id="14" dur="1" fill="hold">
                                          <p:stCondLst>
                                            <p:cond delay="0"/>
                                          </p:stCondLst>
                                        </p:cTn>
                                        <p:tgtEl>
                                          <p:spTgt spid="16"/>
                                        </p:tgtEl>
                                        <p:attrNameLst>
                                          <p:attrName>style.visibility</p:attrName>
                                        </p:attrNameLst>
                                      </p:cBhvr>
                                      <p:to>
                                        <p:strVal val="visible"/>
                                      </p:to>
                                    </p:set>
                                    <p:animEffect transition="in" filter="wipe(left)">
                                      <p:cBhvr>
                                        <p:cTn id="15" dur="1000"/>
                                        <p:tgtEl>
                                          <p:spTgt spid="16"/>
                                        </p:tgtEl>
                                      </p:cBhvr>
                                    </p:animEffect>
                                  </p:childTnLst>
                                </p:cTn>
                              </p:par>
                            </p:childTnLst>
                          </p:cTn>
                        </p:par>
                        <p:par>
                          <p:cTn id="16" fill="hold">
                            <p:stCondLst>
                              <p:cond delay="5000"/>
                            </p:stCondLst>
                            <p:childTnLst>
                              <p:par>
                                <p:cTn id="17" presetID="22" presetClass="entr" presetSubtype="8"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left)">
                                      <p:cBhvr>
                                        <p:cTn id="19" dur="1000"/>
                                        <p:tgtEl>
                                          <p:spTgt spid="13"/>
                                        </p:tgtEl>
                                      </p:cBhvr>
                                    </p:animEffect>
                                  </p:childTnLst>
                                </p:cTn>
                              </p:par>
                            </p:childTnLst>
                          </p:cTn>
                        </p:par>
                        <p:par>
                          <p:cTn id="20" fill="hold">
                            <p:stCondLst>
                              <p:cond delay="6000"/>
                            </p:stCondLst>
                            <p:childTnLst>
                              <p:par>
                                <p:cTn id="21" presetID="22" presetClass="entr" presetSubtype="1" fill="hold" grpId="0" nodeType="afterEffect">
                                  <p:stCondLst>
                                    <p:cond delay="50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1000"/>
                                        <p:tgtEl>
                                          <p:spTgt spid="10"/>
                                        </p:tgtEl>
                                      </p:cBhvr>
                                    </p:animEffect>
                                  </p:childTnLst>
                                </p:cTn>
                              </p:par>
                              <p:par>
                                <p:cTn id="24" presetID="22" presetClass="entr" presetSubtype="4" fill="hold" grpId="0" nodeType="withEffect">
                                  <p:stCondLst>
                                    <p:cond delay="500"/>
                                  </p:stCondLst>
                                  <p:childTnLst>
                                    <p:set>
                                      <p:cBhvr>
                                        <p:cTn id="25" dur="1" fill="hold">
                                          <p:stCondLst>
                                            <p:cond delay="0"/>
                                          </p:stCondLst>
                                        </p:cTn>
                                        <p:tgtEl>
                                          <p:spTgt spid="19"/>
                                        </p:tgtEl>
                                        <p:attrNameLst>
                                          <p:attrName>style.visibility</p:attrName>
                                        </p:attrNameLst>
                                      </p:cBhvr>
                                      <p:to>
                                        <p:strVal val="visible"/>
                                      </p:to>
                                    </p:set>
                                    <p:animEffect transition="in" filter="wipe(down)">
                                      <p:cBhvr>
                                        <p:cTn id="26" dur="1000"/>
                                        <p:tgtEl>
                                          <p:spTgt spid="19"/>
                                        </p:tgtEl>
                                      </p:cBhvr>
                                    </p:animEffect>
                                  </p:childTnLst>
                                </p:cTn>
                              </p:par>
                            </p:childTnLst>
                          </p:cTn>
                        </p:par>
                        <p:par>
                          <p:cTn id="27" fill="hold">
                            <p:stCondLst>
                              <p:cond delay="7500"/>
                            </p:stCondLst>
                            <p:childTnLst>
                              <p:par>
                                <p:cTn id="28" presetID="10" presetClass="entr" presetSubtype="0" fill="hold" grpId="0" nodeType="afterEffect">
                                  <p:stCondLst>
                                    <p:cond delay="50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1000"/>
                                        <p:tgtEl>
                                          <p:spTgt spid="9"/>
                                        </p:tgtEl>
                                      </p:cBhvr>
                                    </p:animEffect>
                                  </p:childTnLst>
                                </p:cTn>
                              </p:par>
                            </p:childTnLst>
                          </p:cTn>
                        </p:par>
                        <p:par>
                          <p:cTn id="31" fill="hold">
                            <p:stCondLst>
                              <p:cond delay="9000"/>
                            </p:stCondLst>
                            <p:childTnLst>
                              <p:par>
                                <p:cTn id="32" presetID="22" presetClass="entr" presetSubtype="8" fill="hold" grpId="0" nodeType="afterEffect">
                                  <p:stCondLst>
                                    <p:cond delay="100"/>
                                  </p:stCondLst>
                                  <p:childTnLst>
                                    <p:set>
                                      <p:cBhvr>
                                        <p:cTn id="33" dur="1" fill="hold">
                                          <p:stCondLst>
                                            <p:cond delay="0"/>
                                          </p:stCondLst>
                                        </p:cTn>
                                        <p:tgtEl>
                                          <p:spTgt spid="15"/>
                                        </p:tgtEl>
                                        <p:attrNameLst>
                                          <p:attrName>style.visibility</p:attrName>
                                        </p:attrNameLst>
                                      </p:cBhvr>
                                      <p:to>
                                        <p:strVal val="visible"/>
                                      </p:to>
                                    </p:set>
                                    <p:animEffect transition="in" filter="wipe(left)">
                                      <p:cBhvr>
                                        <p:cTn id="34" dur="1000"/>
                                        <p:tgtEl>
                                          <p:spTgt spid="15"/>
                                        </p:tgtEl>
                                      </p:cBhvr>
                                    </p:animEffect>
                                  </p:childTnLst>
                                </p:cTn>
                              </p:par>
                            </p:childTnLst>
                          </p:cTn>
                        </p:par>
                        <p:par>
                          <p:cTn id="35" fill="hold">
                            <p:stCondLst>
                              <p:cond delay="10100"/>
                            </p:stCondLst>
                            <p:childTnLst>
                              <p:par>
                                <p:cTn id="36" presetID="16" presetClass="entr" presetSubtype="37" fill="hold" grpId="0" nodeType="afterEffect">
                                  <p:stCondLst>
                                    <p:cond delay="500"/>
                                  </p:stCondLst>
                                  <p:childTnLst>
                                    <p:set>
                                      <p:cBhvr>
                                        <p:cTn id="37" dur="1" fill="hold">
                                          <p:stCondLst>
                                            <p:cond delay="0"/>
                                          </p:stCondLst>
                                        </p:cTn>
                                        <p:tgtEl>
                                          <p:spTgt spid="11"/>
                                        </p:tgtEl>
                                        <p:attrNameLst>
                                          <p:attrName>style.visibility</p:attrName>
                                        </p:attrNameLst>
                                      </p:cBhvr>
                                      <p:to>
                                        <p:strVal val="visible"/>
                                      </p:to>
                                    </p:set>
                                    <p:animEffect transition="in" filter="barn(outVertical)">
                                      <p:cBhvr>
                                        <p:cTn id="38" dur="1000"/>
                                        <p:tgtEl>
                                          <p:spTgt spid="11"/>
                                        </p:tgtEl>
                                      </p:cBhvr>
                                    </p:animEffect>
                                  </p:childTnLst>
                                </p:cTn>
                              </p:par>
                            </p:childTnLst>
                          </p:cTn>
                        </p:par>
                        <p:par>
                          <p:cTn id="39" fill="hold">
                            <p:stCondLst>
                              <p:cond delay="11600"/>
                            </p:stCondLst>
                            <p:childTnLst>
                              <p:par>
                                <p:cTn id="40" presetID="10" presetClass="exit" presetSubtype="0" fill="hold" grpId="1" nodeType="afterEffect">
                                  <p:stCondLst>
                                    <p:cond delay="500"/>
                                  </p:stCondLst>
                                  <p:childTnLst>
                                    <p:animEffect transition="out" filter="fade">
                                      <p:cBhvr>
                                        <p:cTn id="41" dur="500"/>
                                        <p:tgtEl>
                                          <p:spTgt spid="9"/>
                                        </p:tgtEl>
                                      </p:cBhvr>
                                    </p:animEffect>
                                    <p:set>
                                      <p:cBhvr>
                                        <p:cTn id="42" dur="1" fill="hold">
                                          <p:stCondLst>
                                            <p:cond delay="499"/>
                                          </p:stCondLst>
                                        </p:cTn>
                                        <p:tgtEl>
                                          <p:spTgt spid="9"/>
                                        </p:tgtEl>
                                        <p:attrNameLst>
                                          <p:attrName>style.visibility</p:attrName>
                                        </p:attrNameLst>
                                      </p:cBhvr>
                                      <p:to>
                                        <p:strVal val="hidden"/>
                                      </p:to>
                                    </p:set>
                                  </p:childTnLst>
                                </p:cTn>
                              </p:par>
                            </p:childTnLst>
                          </p:cTn>
                        </p:par>
                        <p:par>
                          <p:cTn id="43" fill="hold">
                            <p:stCondLst>
                              <p:cond delay="12600"/>
                            </p:stCondLst>
                            <p:childTnLst>
                              <p:par>
                                <p:cTn id="44" presetID="16" presetClass="entr" presetSubtype="42" fill="hold" grpId="0" nodeType="afterEffect">
                                  <p:stCondLst>
                                    <p:cond delay="1000"/>
                                  </p:stCondLst>
                                  <p:childTnLst>
                                    <p:set>
                                      <p:cBhvr>
                                        <p:cTn id="45" dur="1" fill="hold">
                                          <p:stCondLst>
                                            <p:cond delay="0"/>
                                          </p:stCondLst>
                                        </p:cTn>
                                        <p:tgtEl>
                                          <p:spTgt spid="40"/>
                                        </p:tgtEl>
                                        <p:attrNameLst>
                                          <p:attrName>style.visibility</p:attrName>
                                        </p:attrNameLst>
                                      </p:cBhvr>
                                      <p:to>
                                        <p:strVal val="visible"/>
                                      </p:to>
                                    </p:set>
                                    <p:animEffect transition="in" filter="barn(outHorizontal)">
                                      <p:cBhvr>
                                        <p:cTn id="46" dur="1000"/>
                                        <p:tgtEl>
                                          <p:spTgt spid="40"/>
                                        </p:tgtEl>
                                      </p:cBhvr>
                                    </p:animEffect>
                                  </p:childTnLst>
                                </p:cTn>
                              </p:par>
                            </p:childTnLst>
                          </p:cTn>
                        </p:par>
                        <p:par>
                          <p:cTn id="47" fill="hold">
                            <p:stCondLst>
                              <p:cond delay="14600"/>
                            </p:stCondLst>
                            <p:childTnLst>
                              <p:par>
                                <p:cTn id="48" presetID="27" presetClass="emph" presetSubtype="0" fill="remove" grpId="1" nodeType="afterEffect">
                                  <p:stCondLst>
                                    <p:cond delay="500"/>
                                  </p:stCondLst>
                                  <p:childTnLst>
                                    <p:animClr clrSpc="rgb" dir="cw">
                                      <p:cBhvr override="childStyle">
                                        <p:cTn id="49" dur="250" autoRev="1" fill="remove"/>
                                        <p:tgtEl>
                                          <p:spTgt spid="40"/>
                                        </p:tgtEl>
                                        <p:attrNameLst>
                                          <p:attrName>style.color</p:attrName>
                                        </p:attrNameLst>
                                      </p:cBhvr>
                                      <p:to>
                                        <a:schemeClr val="bg1"/>
                                      </p:to>
                                    </p:animClr>
                                    <p:animClr clrSpc="rgb" dir="cw">
                                      <p:cBhvr>
                                        <p:cTn id="50" dur="250" autoRev="1" fill="remove"/>
                                        <p:tgtEl>
                                          <p:spTgt spid="40"/>
                                        </p:tgtEl>
                                        <p:attrNameLst>
                                          <p:attrName>fillcolor</p:attrName>
                                        </p:attrNameLst>
                                      </p:cBhvr>
                                      <p:to>
                                        <a:schemeClr val="bg1"/>
                                      </p:to>
                                    </p:animClr>
                                    <p:set>
                                      <p:cBhvr>
                                        <p:cTn id="51" dur="250" autoRev="1" fill="remove"/>
                                        <p:tgtEl>
                                          <p:spTgt spid="40"/>
                                        </p:tgtEl>
                                        <p:attrNameLst>
                                          <p:attrName>fill.type</p:attrName>
                                        </p:attrNameLst>
                                      </p:cBhvr>
                                      <p:to>
                                        <p:strVal val="solid"/>
                                      </p:to>
                                    </p:set>
                                    <p:set>
                                      <p:cBhvr>
                                        <p:cTn id="52" dur="250" autoRev="1" fill="remove"/>
                                        <p:tgtEl>
                                          <p:spTgt spid="40"/>
                                        </p:tgtEl>
                                        <p:attrNameLst>
                                          <p:attrName>fill.on</p:attrName>
                                        </p:attrNameLst>
                                      </p:cBhvr>
                                      <p:to>
                                        <p:strVal val="true"/>
                                      </p:to>
                                    </p:set>
                                  </p:childTnLst>
                                </p:cTn>
                              </p:par>
                            </p:childTnLst>
                          </p:cTn>
                        </p:par>
                        <p:par>
                          <p:cTn id="53" fill="hold">
                            <p:stCondLst>
                              <p:cond delay="15600"/>
                            </p:stCondLst>
                            <p:childTnLst>
                              <p:par>
                                <p:cTn id="54" presetID="22" presetClass="entr" presetSubtype="8" fill="hold" grpId="0" nodeType="afterEffect">
                                  <p:stCondLst>
                                    <p:cond delay="500"/>
                                  </p:stCondLst>
                                  <p:childTnLst>
                                    <p:set>
                                      <p:cBhvr>
                                        <p:cTn id="55" dur="1" fill="hold">
                                          <p:stCondLst>
                                            <p:cond delay="0"/>
                                          </p:stCondLst>
                                        </p:cTn>
                                        <p:tgtEl>
                                          <p:spTgt spid="20"/>
                                        </p:tgtEl>
                                        <p:attrNameLst>
                                          <p:attrName>style.visibility</p:attrName>
                                        </p:attrNameLst>
                                      </p:cBhvr>
                                      <p:to>
                                        <p:strVal val="visible"/>
                                      </p:to>
                                    </p:set>
                                    <p:animEffect transition="in" filter="wipe(left)">
                                      <p:cBhvr>
                                        <p:cTn id="56" dur="1000"/>
                                        <p:tgtEl>
                                          <p:spTgt spid="20"/>
                                        </p:tgtEl>
                                      </p:cBhvr>
                                    </p:animEffect>
                                  </p:childTnLst>
                                </p:cTn>
                              </p:par>
                            </p:childTnLst>
                          </p:cTn>
                        </p:par>
                        <p:par>
                          <p:cTn id="57" fill="hold">
                            <p:stCondLst>
                              <p:cond delay="17100"/>
                            </p:stCondLst>
                            <p:childTnLst>
                              <p:par>
                                <p:cTn id="58" presetID="22" presetClass="entr" presetSubtype="2" fill="hold" nodeType="afterEffect">
                                  <p:stCondLst>
                                    <p:cond delay="500"/>
                                  </p:stCondLst>
                                  <p:childTnLst>
                                    <p:set>
                                      <p:cBhvr>
                                        <p:cTn id="59" dur="1" fill="hold">
                                          <p:stCondLst>
                                            <p:cond delay="0"/>
                                          </p:stCondLst>
                                        </p:cTn>
                                        <p:tgtEl>
                                          <p:spTgt spid="37"/>
                                        </p:tgtEl>
                                        <p:attrNameLst>
                                          <p:attrName>style.visibility</p:attrName>
                                        </p:attrNameLst>
                                      </p:cBhvr>
                                      <p:to>
                                        <p:strVal val="visible"/>
                                      </p:to>
                                    </p:set>
                                    <p:animEffect transition="in" filter="wipe(right)">
                                      <p:cBhvr>
                                        <p:cTn id="60" dur="1000"/>
                                        <p:tgtEl>
                                          <p:spTgt spid="37"/>
                                        </p:tgtEl>
                                      </p:cBhvr>
                                    </p:animEffect>
                                  </p:childTnLst>
                                </p:cTn>
                              </p:par>
                            </p:childTnLst>
                          </p:cTn>
                        </p:par>
                        <p:par>
                          <p:cTn id="61" fill="hold">
                            <p:stCondLst>
                              <p:cond delay="18600"/>
                            </p:stCondLst>
                            <p:childTnLst>
                              <p:par>
                                <p:cTn id="62" presetID="22" presetClass="entr" presetSubtype="8" fill="hold" grpId="0" nodeType="afterEffect">
                                  <p:stCondLst>
                                    <p:cond delay="500"/>
                                  </p:stCondLst>
                                  <p:childTnLst>
                                    <p:set>
                                      <p:cBhvr>
                                        <p:cTn id="63" dur="1" fill="hold">
                                          <p:stCondLst>
                                            <p:cond delay="0"/>
                                          </p:stCondLst>
                                        </p:cTn>
                                        <p:tgtEl>
                                          <p:spTgt spid="21"/>
                                        </p:tgtEl>
                                        <p:attrNameLst>
                                          <p:attrName>style.visibility</p:attrName>
                                        </p:attrNameLst>
                                      </p:cBhvr>
                                      <p:to>
                                        <p:strVal val="visible"/>
                                      </p:to>
                                    </p:set>
                                    <p:animEffect transition="in" filter="wipe(left)">
                                      <p:cBhvr>
                                        <p:cTn id="64" dur="1000"/>
                                        <p:tgtEl>
                                          <p:spTgt spid="21"/>
                                        </p:tgtEl>
                                      </p:cBhvr>
                                    </p:animEffect>
                                  </p:childTnLst>
                                </p:cTn>
                              </p:par>
                            </p:childTnLst>
                          </p:cTn>
                        </p:par>
                        <p:par>
                          <p:cTn id="65" fill="hold">
                            <p:stCondLst>
                              <p:cond delay="20100"/>
                            </p:stCondLst>
                            <p:childTnLst>
                              <p:par>
                                <p:cTn id="66" presetID="16" presetClass="entr" presetSubtype="37" fill="hold" grpId="0" nodeType="afterEffect">
                                  <p:stCondLst>
                                    <p:cond delay="500"/>
                                  </p:stCondLst>
                                  <p:childTnLst>
                                    <p:set>
                                      <p:cBhvr>
                                        <p:cTn id="67" dur="1" fill="hold">
                                          <p:stCondLst>
                                            <p:cond delay="0"/>
                                          </p:stCondLst>
                                        </p:cTn>
                                        <p:tgtEl>
                                          <p:spTgt spid="23"/>
                                        </p:tgtEl>
                                        <p:attrNameLst>
                                          <p:attrName>style.visibility</p:attrName>
                                        </p:attrNameLst>
                                      </p:cBhvr>
                                      <p:to>
                                        <p:strVal val="visible"/>
                                      </p:to>
                                    </p:set>
                                    <p:animEffect transition="in" filter="barn(outVertical)">
                                      <p:cBhvr>
                                        <p:cTn id="68" dur="1000"/>
                                        <p:tgtEl>
                                          <p:spTgt spid="23"/>
                                        </p:tgtEl>
                                      </p:cBhvr>
                                    </p:animEffect>
                                  </p:childTnLst>
                                </p:cTn>
                              </p:par>
                            </p:childTnLst>
                          </p:cTn>
                        </p:par>
                        <p:par>
                          <p:cTn id="69" fill="hold">
                            <p:stCondLst>
                              <p:cond delay="21600"/>
                            </p:stCondLst>
                            <p:childTnLst>
                              <p:par>
                                <p:cTn id="70" presetID="42" presetClass="path" presetSubtype="0" accel="50000" decel="50000" fill="hold" grpId="1" nodeType="afterEffect">
                                  <p:stCondLst>
                                    <p:cond delay="0"/>
                                  </p:stCondLst>
                                  <p:childTnLst>
                                    <p:animMotion origin="layout" path="M -4.72222E-6 2.53469E-6 L 0.14827 2.53469E-6 " pathEditMode="relative" rAng="0" ptsTypes="AA">
                                      <p:cBhvr>
                                        <p:cTn id="71" dur="2000" fill="hold"/>
                                        <p:tgtEl>
                                          <p:spTgt spid="10"/>
                                        </p:tgtEl>
                                        <p:attrNameLst>
                                          <p:attrName>ppt_x</p:attrName>
                                          <p:attrName>ppt_y</p:attrName>
                                        </p:attrNameLst>
                                      </p:cBhvr>
                                      <p:rCtr x="7413" y="0"/>
                                    </p:animMotion>
                                  </p:childTnLst>
                                </p:cTn>
                              </p:par>
                              <p:par>
                                <p:cTn id="72" presetID="8" presetClass="emph" presetSubtype="0" fill="hold" grpId="2" nodeType="withEffect">
                                  <p:stCondLst>
                                    <p:cond delay="0"/>
                                  </p:stCondLst>
                                  <p:childTnLst>
                                    <p:animRot by="2700000">
                                      <p:cBhvr>
                                        <p:cTn id="73" dur="2000" fill="hold"/>
                                        <p:tgtEl>
                                          <p:spTgt spid="10"/>
                                        </p:tgtEl>
                                        <p:attrNameLst>
                                          <p:attrName>r</p:attrName>
                                        </p:attrNameLst>
                                      </p:cBhvr>
                                    </p:animRot>
                                  </p:childTnLst>
                                </p:cTn>
                              </p:par>
                              <p:par>
                                <p:cTn id="74" presetID="42" presetClass="path" presetSubtype="0" accel="50000" decel="50000" fill="hold" grpId="1" nodeType="withEffect">
                                  <p:stCondLst>
                                    <p:cond delay="0"/>
                                  </p:stCondLst>
                                  <p:childTnLst>
                                    <p:animMotion origin="layout" path="M -0.00399 0.01689 L 0.23629 0.01272 " pathEditMode="relative" rAng="0" ptsTypes="AA">
                                      <p:cBhvr>
                                        <p:cTn id="75" dur="2000" fill="hold"/>
                                        <p:tgtEl>
                                          <p:spTgt spid="19"/>
                                        </p:tgtEl>
                                        <p:attrNameLst>
                                          <p:attrName>ppt_x</p:attrName>
                                          <p:attrName>ppt_y</p:attrName>
                                        </p:attrNameLst>
                                      </p:cBhvr>
                                      <p:rCtr x="12014" y="-208"/>
                                    </p:animMotion>
                                  </p:childTnLst>
                                </p:cTn>
                              </p:par>
                              <p:par>
                                <p:cTn id="76" presetID="8" presetClass="emph" presetSubtype="0" fill="hold" grpId="2" nodeType="withEffect">
                                  <p:stCondLst>
                                    <p:cond delay="0"/>
                                  </p:stCondLst>
                                  <p:childTnLst>
                                    <p:animRot by="2700000">
                                      <p:cBhvr>
                                        <p:cTn id="77" dur="2000" fill="hold"/>
                                        <p:tgtEl>
                                          <p:spTgt spid="19"/>
                                        </p:tgtEl>
                                        <p:attrNameLst>
                                          <p:attrName>r</p:attrName>
                                        </p:attrNameLst>
                                      </p:cBhvr>
                                    </p:animRot>
                                  </p:childTnLst>
                                </p:cTn>
                              </p:par>
                            </p:childTnLst>
                          </p:cTn>
                        </p:par>
                        <p:par>
                          <p:cTn id="78" fill="hold">
                            <p:stCondLst>
                              <p:cond delay="23600"/>
                            </p:stCondLst>
                            <p:childTnLst>
                              <p:par>
                                <p:cTn id="79" presetID="42" presetClass="path" presetSubtype="0" accel="50000" decel="50000" fill="hold" grpId="3" nodeType="afterEffect">
                                  <p:stCondLst>
                                    <p:cond delay="0"/>
                                  </p:stCondLst>
                                  <p:childTnLst>
                                    <p:animMotion origin="layout" path="M 0.14827 2.53469E-6 L 0.31355 2.53469E-6 " pathEditMode="relative" rAng="0" ptsTypes="AA">
                                      <p:cBhvr>
                                        <p:cTn id="80" dur="2000" fill="hold"/>
                                        <p:tgtEl>
                                          <p:spTgt spid="10"/>
                                        </p:tgtEl>
                                        <p:attrNameLst>
                                          <p:attrName>ppt_x</p:attrName>
                                          <p:attrName>ppt_y</p:attrName>
                                        </p:attrNameLst>
                                      </p:cBhvr>
                                      <p:rCtr x="8264" y="0"/>
                                    </p:animMotion>
                                  </p:childTnLst>
                                </p:cTn>
                              </p:par>
                              <p:par>
                                <p:cTn id="81" presetID="8" presetClass="emph" presetSubtype="0" fill="hold" grpId="4" nodeType="withEffect">
                                  <p:stCondLst>
                                    <p:cond delay="0"/>
                                  </p:stCondLst>
                                  <p:childTnLst>
                                    <p:animRot by="-2700000">
                                      <p:cBhvr>
                                        <p:cTn id="82" dur="2000" fill="hold"/>
                                        <p:tgtEl>
                                          <p:spTgt spid="10"/>
                                        </p:tgtEl>
                                        <p:attrNameLst>
                                          <p:attrName>r</p:attrName>
                                        </p:attrNameLst>
                                      </p:cBhvr>
                                    </p:animRot>
                                  </p:childTnLst>
                                </p:cTn>
                              </p:par>
                              <p:par>
                                <p:cTn id="83" presetID="42" presetClass="path" presetSubtype="0" accel="50000" decel="50000" fill="hold" grpId="3" nodeType="withEffect">
                                  <p:stCondLst>
                                    <p:cond delay="0"/>
                                  </p:stCondLst>
                                  <p:childTnLst>
                                    <p:animMotion origin="layout" path="M 0.23629 0.01272 L 0.42135 0.01689 " pathEditMode="relative" rAng="0" ptsTypes="AA">
                                      <p:cBhvr>
                                        <p:cTn id="84" dur="2000" fill="hold"/>
                                        <p:tgtEl>
                                          <p:spTgt spid="19"/>
                                        </p:tgtEl>
                                        <p:attrNameLst>
                                          <p:attrName>ppt_x</p:attrName>
                                          <p:attrName>ppt_y</p:attrName>
                                        </p:attrNameLst>
                                      </p:cBhvr>
                                      <p:rCtr x="9253" y="208"/>
                                    </p:animMotion>
                                  </p:childTnLst>
                                </p:cTn>
                              </p:par>
                              <p:par>
                                <p:cTn id="85" presetID="8" presetClass="emph" presetSubtype="0" fill="hold" grpId="4" nodeType="withEffect">
                                  <p:stCondLst>
                                    <p:cond delay="0"/>
                                  </p:stCondLst>
                                  <p:childTnLst>
                                    <p:animRot by="-2700000">
                                      <p:cBhvr>
                                        <p:cTn id="86" dur="2000" fill="hold"/>
                                        <p:tgtEl>
                                          <p:spTgt spid="19"/>
                                        </p:tgtEl>
                                        <p:attrNameLst>
                                          <p:attrName>r</p:attrName>
                                        </p:attrNameLst>
                                      </p:cBhvr>
                                    </p:animRot>
                                  </p:childTnLst>
                                </p:cTn>
                              </p:par>
                            </p:childTnLst>
                          </p:cTn>
                        </p:par>
                        <p:par>
                          <p:cTn id="87" fill="hold">
                            <p:stCondLst>
                              <p:cond delay="25600"/>
                            </p:stCondLst>
                            <p:childTnLst>
                              <p:par>
                                <p:cTn id="88" presetID="10" presetClass="exit" presetSubtype="0" fill="hold" grpId="5" nodeType="afterEffect">
                                  <p:stCondLst>
                                    <p:cond delay="0"/>
                                  </p:stCondLst>
                                  <p:childTnLst>
                                    <p:animEffect transition="out" filter="fade">
                                      <p:cBhvr>
                                        <p:cTn id="89" dur="500"/>
                                        <p:tgtEl>
                                          <p:spTgt spid="10"/>
                                        </p:tgtEl>
                                      </p:cBhvr>
                                    </p:animEffect>
                                    <p:set>
                                      <p:cBhvr>
                                        <p:cTn id="90" dur="1" fill="hold">
                                          <p:stCondLst>
                                            <p:cond delay="499"/>
                                          </p:stCondLst>
                                        </p:cTn>
                                        <p:tgtEl>
                                          <p:spTgt spid="10"/>
                                        </p:tgtEl>
                                        <p:attrNameLst>
                                          <p:attrName>style.visibility</p:attrName>
                                        </p:attrNameLst>
                                      </p:cBhvr>
                                      <p:to>
                                        <p:strVal val="hidden"/>
                                      </p:to>
                                    </p:set>
                                  </p:childTnLst>
                                </p:cTn>
                              </p:par>
                              <p:par>
                                <p:cTn id="91" presetID="10" presetClass="entr" presetSubtype="0" fill="hold" grpId="0" nodeType="withEffect">
                                  <p:stCondLst>
                                    <p:cond delay="0"/>
                                  </p:stCondLst>
                                  <p:childTnLst>
                                    <p:set>
                                      <p:cBhvr>
                                        <p:cTn id="92" dur="1" fill="hold">
                                          <p:stCondLst>
                                            <p:cond delay="0"/>
                                          </p:stCondLst>
                                        </p:cTn>
                                        <p:tgtEl>
                                          <p:spTgt spid="24"/>
                                        </p:tgtEl>
                                        <p:attrNameLst>
                                          <p:attrName>style.visibility</p:attrName>
                                        </p:attrNameLst>
                                      </p:cBhvr>
                                      <p:to>
                                        <p:strVal val="visible"/>
                                      </p:to>
                                    </p:set>
                                    <p:animEffect transition="in" filter="fade">
                                      <p:cBhvr>
                                        <p:cTn id="93" dur="500"/>
                                        <p:tgtEl>
                                          <p:spTgt spid="24"/>
                                        </p:tgtEl>
                                      </p:cBhvr>
                                    </p:animEffect>
                                  </p:childTnLst>
                                </p:cTn>
                              </p:par>
                            </p:childTnLst>
                          </p:cTn>
                        </p:par>
                        <p:par>
                          <p:cTn id="94" fill="hold">
                            <p:stCondLst>
                              <p:cond delay="26100"/>
                            </p:stCondLst>
                            <p:childTnLst>
                              <p:par>
                                <p:cTn id="95" presetID="22" presetClass="entr" presetSubtype="4" fill="hold" nodeType="afterEffect">
                                  <p:stCondLst>
                                    <p:cond delay="0"/>
                                  </p:stCondLst>
                                  <p:childTnLst>
                                    <p:set>
                                      <p:cBhvr>
                                        <p:cTn id="96" dur="1" fill="hold">
                                          <p:stCondLst>
                                            <p:cond delay="0"/>
                                          </p:stCondLst>
                                        </p:cTn>
                                        <p:tgtEl>
                                          <p:spTgt spid="31"/>
                                        </p:tgtEl>
                                        <p:attrNameLst>
                                          <p:attrName>style.visibility</p:attrName>
                                        </p:attrNameLst>
                                      </p:cBhvr>
                                      <p:to>
                                        <p:strVal val="visible"/>
                                      </p:to>
                                    </p:set>
                                    <p:animEffect transition="in" filter="wipe(down)">
                                      <p:cBhvr>
                                        <p:cTn id="97" dur="1000"/>
                                        <p:tgtEl>
                                          <p:spTgt spid="31"/>
                                        </p:tgtEl>
                                      </p:cBhvr>
                                    </p:animEffect>
                                  </p:childTnLst>
                                </p:cTn>
                              </p:par>
                            </p:childTnLst>
                          </p:cTn>
                        </p:par>
                        <p:par>
                          <p:cTn id="98" fill="hold">
                            <p:stCondLst>
                              <p:cond delay="27100"/>
                            </p:stCondLst>
                            <p:childTnLst>
                              <p:par>
                                <p:cTn id="99" presetID="22" presetClass="entr" presetSubtype="8" fill="hold" grpId="0" nodeType="afterEffect">
                                  <p:stCondLst>
                                    <p:cond delay="1000"/>
                                  </p:stCondLst>
                                  <p:childTnLst>
                                    <p:set>
                                      <p:cBhvr>
                                        <p:cTn id="100" dur="1" fill="hold">
                                          <p:stCondLst>
                                            <p:cond delay="0"/>
                                          </p:stCondLst>
                                        </p:cTn>
                                        <p:tgtEl>
                                          <p:spTgt spid="22"/>
                                        </p:tgtEl>
                                        <p:attrNameLst>
                                          <p:attrName>style.visibility</p:attrName>
                                        </p:attrNameLst>
                                      </p:cBhvr>
                                      <p:to>
                                        <p:strVal val="visible"/>
                                      </p:to>
                                    </p:set>
                                    <p:animEffect transition="in" filter="wipe(left)">
                                      <p:cBhvr>
                                        <p:cTn id="101" dur="1000"/>
                                        <p:tgtEl>
                                          <p:spTgt spid="22"/>
                                        </p:tgtEl>
                                      </p:cBhvr>
                                    </p:animEffect>
                                  </p:childTnLst>
                                </p:cTn>
                              </p:par>
                            </p:childTnLst>
                          </p:cTn>
                        </p:par>
                        <p:par>
                          <p:cTn id="102" fill="hold">
                            <p:stCondLst>
                              <p:cond delay="29100"/>
                            </p:stCondLst>
                            <p:childTnLst>
                              <p:par>
                                <p:cTn id="103" presetID="22" presetClass="entr" presetSubtype="2" fill="hold" nodeType="afterEffect">
                                  <p:stCondLst>
                                    <p:cond delay="500"/>
                                  </p:stCondLst>
                                  <p:childTnLst>
                                    <p:set>
                                      <p:cBhvr>
                                        <p:cTn id="104" dur="1" fill="hold">
                                          <p:stCondLst>
                                            <p:cond delay="0"/>
                                          </p:stCondLst>
                                        </p:cTn>
                                        <p:tgtEl>
                                          <p:spTgt spid="28"/>
                                        </p:tgtEl>
                                        <p:attrNameLst>
                                          <p:attrName>style.visibility</p:attrName>
                                        </p:attrNameLst>
                                      </p:cBhvr>
                                      <p:to>
                                        <p:strVal val="visible"/>
                                      </p:to>
                                    </p:set>
                                    <p:animEffect transition="in" filter="wipe(right)">
                                      <p:cBhvr>
                                        <p:cTn id="105" dur="1000"/>
                                        <p:tgtEl>
                                          <p:spTgt spid="28"/>
                                        </p:tgtEl>
                                      </p:cBhvr>
                                    </p:animEffect>
                                  </p:childTnLst>
                                </p:cTn>
                              </p:par>
                            </p:childTnLst>
                          </p:cTn>
                        </p:par>
                        <p:par>
                          <p:cTn id="106" fill="hold">
                            <p:stCondLst>
                              <p:cond delay="30600"/>
                            </p:stCondLst>
                            <p:childTnLst>
                              <p:par>
                                <p:cTn id="107" presetID="22" presetClass="entr" presetSubtype="2" fill="hold" nodeType="afterEffect">
                                  <p:stCondLst>
                                    <p:cond delay="500"/>
                                  </p:stCondLst>
                                  <p:childTnLst>
                                    <p:set>
                                      <p:cBhvr>
                                        <p:cTn id="108" dur="1" fill="hold">
                                          <p:stCondLst>
                                            <p:cond delay="0"/>
                                          </p:stCondLst>
                                        </p:cTn>
                                        <p:tgtEl>
                                          <p:spTgt spid="25"/>
                                        </p:tgtEl>
                                        <p:attrNameLst>
                                          <p:attrName>style.visibility</p:attrName>
                                        </p:attrNameLst>
                                      </p:cBhvr>
                                      <p:to>
                                        <p:strVal val="visible"/>
                                      </p:to>
                                    </p:set>
                                    <p:animEffect transition="in" filter="wipe(right)">
                                      <p:cBhvr>
                                        <p:cTn id="109"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0" grpId="1" animBg="1"/>
      <p:bldP spid="10" grpId="2" animBg="1"/>
      <p:bldP spid="10" grpId="3" animBg="1"/>
      <p:bldP spid="10" grpId="4" animBg="1"/>
      <p:bldP spid="10" grpId="5" animBg="1"/>
      <p:bldP spid="11" grpId="0" animBg="1"/>
      <p:bldP spid="12" grpId="0" animBg="1"/>
      <p:bldP spid="13" grpId="0" animBg="1"/>
      <p:bldP spid="14" grpId="0" animBg="1"/>
      <p:bldP spid="15" grpId="0" animBg="1"/>
      <p:bldP spid="19" grpId="0" animBg="1"/>
      <p:bldP spid="19" grpId="1" animBg="1"/>
      <p:bldP spid="19" grpId="2" animBg="1"/>
      <p:bldP spid="19" grpId="3" animBg="1"/>
      <p:bldP spid="19" grpId="4" animBg="1"/>
      <p:bldP spid="20" grpId="0" animBg="1"/>
      <p:bldP spid="21" grpId="0" animBg="1"/>
      <p:bldP spid="22" grpId="0" animBg="1"/>
      <p:bldP spid="23" grpId="0" animBg="1"/>
      <p:bldP spid="24" grpId="0" animBg="1"/>
      <p:bldP spid="40" grpId="0" animBg="1"/>
      <p:bldP spid="40"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誤振込事件の復習</a:t>
            </a:r>
            <a:r>
              <a:rPr lang="ja-JP" altLang="en-US" dirty="0" smtClean="0"/>
              <a:t>（</a:t>
            </a:r>
            <a:r>
              <a:rPr lang="en-US" altLang="ja-JP" dirty="0" smtClean="0"/>
              <a:t>2/2</a:t>
            </a:r>
            <a:r>
              <a:rPr lang="ja-JP" altLang="en-US" dirty="0"/>
              <a:t>）</a:t>
            </a:r>
            <a:endParaRPr kumimoji="1" lang="ja-JP" altLang="en-US" dirty="0"/>
          </a:p>
        </p:txBody>
      </p:sp>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47</a:t>
            </a:fld>
            <a:endParaRPr kumimoji="1" lang="ja-JP" altLang="en-US"/>
          </a:p>
        </p:txBody>
      </p:sp>
      <p:sp>
        <p:nvSpPr>
          <p:cNvPr id="6" name="下矢印 5"/>
          <p:cNvSpPr/>
          <p:nvPr/>
        </p:nvSpPr>
        <p:spPr>
          <a:xfrm>
            <a:off x="5868144" y="2492896"/>
            <a:ext cx="648072" cy="1872208"/>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t>預金債権</a:t>
            </a:r>
            <a:endParaRPr kumimoji="1" lang="ja-JP" altLang="en-US" dirty="0"/>
          </a:p>
        </p:txBody>
      </p:sp>
      <p:sp>
        <p:nvSpPr>
          <p:cNvPr id="7" name="左右矢印 6"/>
          <p:cNvSpPr/>
          <p:nvPr/>
        </p:nvSpPr>
        <p:spPr>
          <a:xfrm>
            <a:off x="1763688" y="4293096"/>
            <a:ext cx="1180700" cy="950506"/>
          </a:xfrm>
          <a:prstGeom prst="leftRightArrow">
            <a:avLst/>
          </a:prstGeom>
          <a:solidFill>
            <a:srgbClr val="FFCCFF"/>
          </a:solidFill>
          <a:ln>
            <a:prstDash val="solid"/>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t>支払委託</a:t>
            </a:r>
            <a:endParaRPr kumimoji="1" lang="en-US" altLang="ja-JP" sz="1600" dirty="0" smtClean="0"/>
          </a:p>
        </p:txBody>
      </p:sp>
      <p:sp>
        <p:nvSpPr>
          <p:cNvPr id="8" name="円/楕円 7"/>
          <p:cNvSpPr/>
          <p:nvPr/>
        </p:nvSpPr>
        <p:spPr>
          <a:xfrm>
            <a:off x="323528" y="1621599"/>
            <a:ext cx="1440160" cy="95050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dirty="0" smtClean="0">
                <a:latin typeface="Times New Roman" pitchFamily="18" charset="0"/>
                <a:cs typeface="Times New Roman" pitchFamily="18" charset="0"/>
              </a:rPr>
              <a:t>X</a:t>
            </a:r>
            <a:r>
              <a:rPr lang="ja-JP" altLang="en-US" dirty="0" smtClean="0"/>
              <a:t>の</a:t>
            </a:r>
            <a:endParaRPr lang="en-US" altLang="ja-JP" dirty="0" smtClean="0"/>
          </a:p>
          <a:p>
            <a:pPr algn="ctr"/>
            <a:r>
              <a:rPr lang="ja-JP" altLang="en-US" dirty="0" smtClean="0"/>
              <a:t>債権者</a:t>
            </a:r>
            <a:endParaRPr kumimoji="1" lang="ja-JP" altLang="en-US" dirty="0"/>
          </a:p>
        </p:txBody>
      </p:sp>
      <p:sp>
        <p:nvSpPr>
          <p:cNvPr id="9" name="円/楕円 8"/>
          <p:cNvSpPr/>
          <p:nvPr/>
        </p:nvSpPr>
        <p:spPr>
          <a:xfrm>
            <a:off x="323528" y="4300297"/>
            <a:ext cx="1440160" cy="950506"/>
          </a:xfrm>
          <a:prstGeom prst="ellipse">
            <a:avLst/>
          </a:prstGeom>
          <a:ln>
            <a:prstDash val="sysDash"/>
          </a:ln>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smtClean="0"/>
              <a:t>諾</a:t>
            </a:r>
            <a:r>
              <a:rPr lang="ja-JP" altLang="en-US" dirty="0"/>
              <a:t>約者</a:t>
            </a:r>
            <a:endParaRPr kumimoji="1" lang="en-US" altLang="ja-JP" dirty="0" smtClean="0"/>
          </a:p>
          <a:p>
            <a:pPr algn="ctr"/>
            <a:r>
              <a:rPr lang="en-US" altLang="ja-JP" dirty="0" smtClean="0">
                <a:latin typeface="Times New Roman" pitchFamily="18" charset="0"/>
                <a:cs typeface="Times New Roman" pitchFamily="18" charset="0"/>
              </a:rPr>
              <a:t>D</a:t>
            </a:r>
            <a:r>
              <a:rPr lang="ja-JP" altLang="en-US" dirty="0" smtClean="0"/>
              <a:t>銀行</a:t>
            </a:r>
            <a:endParaRPr lang="en-US" altLang="ja-JP" dirty="0" smtClean="0"/>
          </a:p>
          <a:p>
            <a:pPr algn="ctr"/>
            <a:r>
              <a:rPr lang="ja-JP" altLang="en-US" dirty="0"/>
              <a:t>丙</a:t>
            </a:r>
            <a:r>
              <a:rPr lang="ja-JP" altLang="en-US" dirty="0" smtClean="0"/>
              <a:t>支店</a:t>
            </a:r>
            <a:endParaRPr lang="ja-JP" altLang="en-US" dirty="0"/>
          </a:p>
        </p:txBody>
      </p:sp>
      <p:grpSp>
        <p:nvGrpSpPr>
          <p:cNvPr id="10" name="グループ化 9"/>
          <p:cNvGrpSpPr/>
          <p:nvPr/>
        </p:nvGrpSpPr>
        <p:grpSpPr>
          <a:xfrm>
            <a:off x="1701728" y="1593004"/>
            <a:ext cx="1152128" cy="503848"/>
            <a:chOff x="1701728" y="1593004"/>
            <a:chExt cx="1152128" cy="503848"/>
          </a:xfrm>
        </p:grpSpPr>
        <p:cxnSp>
          <p:nvCxnSpPr>
            <p:cNvPr id="11" name="直線矢印コネクタ 10"/>
            <p:cNvCxnSpPr>
              <a:stCxn id="8" idx="6"/>
              <a:endCxn id="30" idx="2"/>
            </p:cNvCxnSpPr>
            <p:nvPr/>
          </p:nvCxnSpPr>
          <p:spPr>
            <a:xfrm>
              <a:off x="1763688" y="2096852"/>
              <a:ext cx="1080120" cy="0"/>
            </a:xfrm>
            <a:prstGeom prst="straightConnector1">
              <a:avLst/>
            </a:prstGeom>
            <a:ln w="76200">
              <a:prstDash val="solid"/>
              <a:tailEnd type="arrow"/>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1701728" y="1593004"/>
              <a:ext cx="1152128" cy="369332"/>
            </a:xfrm>
            <a:prstGeom prst="rect">
              <a:avLst/>
            </a:prstGeom>
            <a:noFill/>
          </p:spPr>
          <p:txBody>
            <a:bodyPr wrap="square" rtlCol="0">
              <a:spAutoFit/>
            </a:bodyPr>
            <a:lstStyle/>
            <a:p>
              <a:pPr algn="ctr"/>
              <a:r>
                <a:rPr kumimoji="1" lang="ja-JP" altLang="en-US" dirty="0" smtClean="0"/>
                <a:t>対価関係</a:t>
              </a:r>
              <a:endParaRPr kumimoji="1" lang="ja-JP" altLang="en-US" dirty="0"/>
            </a:p>
          </p:txBody>
        </p:sp>
      </p:grpSp>
      <p:sp>
        <p:nvSpPr>
          <p:cNvPr id="13" name="上矢印 12"/>
          <p:cNvSpPr/>
          <p:nvPr/>
        </p:nvSpPr>
        <p:spPr>
          <a:xfrm rot="2681947">
            <a:off x="6516216" y="3305044"/>
            <a:ext cx="504056" cy="77825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抗弁</a:t>
            </a:r>
            <a:endParaRPr kumimoji="1" lang="ja-JP" altLang="en-US" dirty="0"/>
          </a:p>
        </p:txBody>
      </p:sp>
      <p:sp>
        <p:nvSpPr>
          <p:cNvPr id="14" name="円/楕円 13"/>
          <p:cNvSpPr/>
          <p:nvPr/>
        </p:nvSpPr>
        <p:spPr>
          <a:xfrm>
            <a:off x="5522390" y="1607197"/>
            <a:ext cx="1425874" cy="950506"/>
          </a:xfrm>
          <a:prstGeom prst="ellipse">
            <a:avLst/>
          </a:prstGeom>
          <a:ln w="28575">
            <a:prstDash val="sysDash"/>
          </a:ln>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t>誤振込受取人</a:t>
            </a:r>
            <a:r>
              <a:rPr lang="en-US" altLang="ja-JP" dirty="0" smtClean="0">
                <a:latin typeface="Times New Roman" pitchFamily="18" charset="0"/>
                <a:cs typeface="Times New Roman" pitchFamily="18" charset="0"/>
              </a:rPr>
              <a:t>C</a:t>
            </a:r>
            <a:endParaRPr kumimoji="1" lang="ja-JP" altLang="en-US" dirty="0">
              <a:latin typeface="Times New Roman" pitchFamily="18" charset="0"/>
              <a:cs typeface="Times New Roman" pitchFamily="18" charset="0"/>
            </a:endParaRPr>
          </a:p>
        </p:txBody>
      </p:sp>
      <p:sp>
        <p:nvSpPr>
          <p:cNvPr id="15" name="円/楕円 14"/>
          <p:cNvSpPr/>
          <p:nvPr/>
        </p:nvSpPr>
        <p:spPr>
          <a:xfrm>
            <a:off x="5522390" y="4278694"/>
            <a:ext cx="1425874" cy="95050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smtClean="0"/>
              <a:t>諾</a:t>
            </a:r>
            <a:r>
              <a:rPr lang="ja-JP" altLang="en-US" dirty="0"/>
              <a:t>約者</a:t>
            </a:r>
            <a:endParaRPr kumimoji="1" lang="en-US" altLang="ja-JP" dirty="0" smtClean="0"/>
          </a:p>
          <a:p>
            <a:pPr algn="ctr"/>
            <a:r>
              <a:rPr lang="en-US" altLang="ja-JP" dirty="0" smtClean="0">
                <a:latin typeface="Times New Roman" pitchFamily="18" charset="0"/>
                <a:cs typeface="Times New Roman" pitchFamily="18" charset="0"/>
              </a:rPr>
              <a:t>A</a:t>
            </a:r>
            <a:r>
              <a:rPr lang="ja-JP" altLang="en-US" dirty="0" smtClean="0"/>
              <a:t>銀行乙支店</a:t>
            </a:r>
            <a:endParaRPr kumimoji="1" lang="ja-JP" altLang="en-US" dirty="0"/>
          </a:p>
        </p:txBody>
      </p:sp>
      <p:sp>
        <p:nvSpPr>
          <p:cNvPr id="16" name="円/楕円 15"/>
          <p:cNvSpPr/>
          <p:nvPr/>
        </p:nvSpPr>
        <p:spPr>
          <a:xfrm>
            <a:off x="7538614" y="1607197"/>
            <a:ext cx="1425874" cy="95050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latin typeface="Times New Roman" pitchFamily="18" charset="0"/>
                <a:cs typeface="Times New Roman" pitchFamily="18" charset="0"/>
              </a:rPr>
              <a:t>C</a:t>
            </a:r>
            <a:r>
              <a:rPr lang="ja-JP" altLang="en-US" dirty="0" smtClean="0"/>
              <a:t>の</a:t>
            </a:r>
            <a:endParaRPr lang="en-US" altLang="ja-JP" dirty="0" smtClean="0"/>
          </a:p>
          <a:p>
            <a:pPr algn="ctr"/>
            <a:r>
              <a:rPr lang="ja-JP" altLang="en-US" dirty="0" smtClean="0"/>
              <a:t>債権者</a:t>
            </a:r>
            <a:r>
              <a:rPr lang="en-US" altLang="ja-JP" dirty="0" smtClean="0">
                <a:latin typeface="Times New Roman" pitchFamily="18" charset="0"/>
                <a:cs typeface="Times New Roman" pitchFamily="18" charset="0"/>
              </a:rPr>
              <a:t>Y</a:t>
            </a:r>
            <a:endParaRPr kumimoji="1" lang="ja-JP" altLang="en-US" dirty="0">
              <a:latin typeface="Times New Roman" pitchFamily="18" charset="0"/>
              <a:cs typeface="Times New Roman" pitchFamily="18" charset="0"/>
            </a:endParaRPr>
          </a:p>
        </p:txBody>
      </p:sp>
      <p:sp>
        <p:nvSpPr>
          <p:cNvPr id="17" name="左右矢印 16"/>
          <p:cNvSpPr/>
          <p:nvPr/>
        </p:nvSpPr>
        <p:spPr>
          <a:xfrm>
            <a:off x="4355976" y="4278694"/>
            <a:ext cx="1180700" cy="950506"/>
          </a:xfrm>
          <a:prstGeom prst="lef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t>組戻引受</a:t>
            </a:r>
            <a:endParaRPr kumimoji="1" lang="en-US" altLang="ja-JP" sz="1600" dirty="0" smtClean="0"/>
          </a:p>
        </p:txBody>
      </p:sp>
      <p:sp>
        <p:nvSpPr>
          <p:cNvPr id="18" name="下矢印 17"/>
          <p:cNvSpPr/>
          <p:nvPr/>
        </p:nvSpPr>
        <p:spPr>
          <a:xfrm>
            <a:off x="3131840" y="2591798"/>
            <a:ext cx="648072" cy="1713790"/>
          </a:xfrm>
          <a:prstGeom prst="downArrow">
            <a:avLst/>
          </a:prstGeom>
          <a:solidFill>
            <a:schemeClr val="accent4">
              <a:lumMod val="20000"/>
              <a:lumOff val="80000"/>
            </a:schemeClr>
          </a:solidFill>
          <a:ln w="28575">
            <a:prstDash val="sysDash"/>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預金債権</a:t>
            </a:r>
            <a:endParaRPr kumimoji="1" lang="ja-JP" altLang="en-US" dirty="0"/>
          </a:p>
        </p:txBody>
      </p:sp>
      <p:grpSp>
        <p:nvGrpSpPr>
          <p:cNvPr id="19" name="グループ化 18"/>
          <p:cNvGrpSpPr/>
          <p:nvPr/>
        </p:nvGrpSpPr>
        <p:grpSpPr>
          <a:xfrm>
            <a:off x="6372200" y="2418505"/>
            <a:ext cx="1656184" cy="1082503"/>
            <a:chOff x="6372200" y="2418505"/>
            <a:chExt cx="1656184" cy="1082503"/>
          </a:xfrm>
        </p:grpSpPr>
        <p:cxnSp>
          <p:nvCxnSpPr>
            <p:cNvPr id="20" name="直線矢印コネクタ 19"/>
            <p:cNvCxnSpPr>
              <a:stCxn id="16" idx="3"/>
            </p:cNvCxnSpPr>
            <p:nvPr/>
          </p:nvCxnSpPr>
          <p:spPr>
            <a:xfrm flipH="1">
              <a:off x="6372200" y="2418505"/>
              <a:ext cx="1375228" cy="1082503"/>
            </a:xfrm>
            <a:prstGeom prst="straightConnector1">
              <a:avLst/>
            </a:prstGeom>
            <a:ln w="5715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6876256" y="2852936"/>
              <a:ext cx="1152128" cy="369332"/>
            </a:xfrm>
            <a:prstGeom prst="rect">
              <a:avLst/>
            </a:prstGeom>
            <a:noFill/>
          </p:spPr>
          <p:txBody>
            <a:bodyPr wrap="square" rtlCol="0">
              <a:spAutoFit/>
            </a:bodyPr>
            <a:lstStyle/>
            <a:p>
              <a:pPr algn="ctr"/>
              <a:r>
                <a:rPr kumimoji="1" lang="ja-JP" altLang="en-US" dirty="0" smtClean="0"/>
                <a:t>差押え</a:t>
              </a:r>
              <a:endParaRPr kumimoji="1" lang="ja-JP" altLang="en-US" dirty="0"/>
            </a:p>
          </p:txBody>
        </p:sp>
      </p:grpSp>
      <p:grpSp>
        <p:nvGrpSpPr>
          <p:cNvPr id="22" name="グループ化 21"/>
          <p:cNvGrpSpPr/>
          <p:nvPr/>
        </p:nvGrpSpPr>
        <p:grpSpPr>
          <a:xfrm>
            <a:off x="1043608" y="5111605"/>
            <a:ext cx="5191719" cy="1053699"/>
            <a:chOff x="1043608" y="5111605"/>
            <a:chExt cx="5191719" cy="1053699"/>
          </a:xfrm>
        </p:grpSpPr>
        <p:sp>
          <p:nvSpPr>
            <p:cNvPr id="23" name="円/楕円 22"/>
            <p:cNvSpPr/>
            <p:nvPr/>
          </p:nvSpPr>
          <p:spPr>
            <a:xfrm>
              <a:off x="2483768" y="5589240"/>
              <a:ext cx="2304256" cy="576064"/>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t>全銀ネット口座</a:t>
              </a:r>
              <a:endParaRPr kumimoji="1" lang="ja-JP" altLang="en-US" dirty="0"/>
            </a:p>
          </p:txBody>
        </p:sp>
        <p:cxnSp>
          <p:nvCxnSpPr>
            <p:cNvPr id="24" name="直線矢印コネクタ 23"/>
            <p:cNvCxnSpPr>
              <a:stCxn id="9" idx="4"/>
              <a:endCxn id="23" idx="2"/>
            </p:cNvCxnSpPr>
            <p:nvPr/>
          </p:nvCxnSpPr>
          <p:spPr>
            <a:xfrm>
              <a:off x="1043608" y="5250803"/>
              <a:ext cx="1440160" cy="626469"/>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31" idx="3"/>
              <a:endCxn id="23" idx="1"/>
            </p:cNvCxnSpPr>
            <p:nvPr/>
          </p:nvCxnSpPr>
          <p:spPr>
            <a:xfrm flipH="1">
              <a:off x="2821218" y="5111605"/>
              <a:ext cx="305505" cy="561998"/>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a:stCxn id="31" idx="5"/>
              <a:endCxn id="23" idx="7"/>
            </p:cNvCxnSpPr>
            <p:nvPr/>
          </p:nvCxnSpPr>
          <p:spPr>
            <a:xfrm>
              <a:off x="4145069" y="5111605"/>
              <a:ext cx="305505" cy="561998"/>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stCxn id="23" idx="6"/>
              <a:endCxn id="15" idx="4"/>
            </p:cNvCxnSpPr>
            <p:nvPr/>
          </p:nvCxnSpPr>
          <p:spPr>
            <a:xfrm flipV="1">
              <a:off x="4788024" y="5229200"/>
              <a:ext cx="1447303" cy="648072"/>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8" name="上下矢印 27"/>
          <p:cNvSpPr/>
          <p:nvPr/>
        </p:nvSpPr>
        <p:spPr>
          <a:xfrm>
            <a:off x="3635896" y="2418506"/>
            <a:ext cx="576064" cy="2020382"/>
          </a:xfrm>
          <a:prstGeom prst="up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t>誤振込委託</a:t>
            </a:r>
            <a:endParaRPr lang="ja-JP" altLang="en-US" sz="1600" dirty="0" smtClean="0"/>
          </a:p>
        </p:txBody>
      </p:sp>
      <p:sp>
        <p:nvSpPr>
          <p:cNvPr id="29" name="上下矢印 28"/>
          <p:cNvSpPr/>
          <p:nvPr/>
        </p:nvSpPr>
        <p:spPr>
          <a:xfrm>
            <a:off x="3892261" y="2290319"/>
            <a:ext cx="576064" cy="2232247"/>
          </a:xfrm>
          <a:prstGeom prst="upDownArrow">
            <a:avLst/>
          </a:prstGeom>
          <a:solidFill>
            <a:schemeClr val="bg1">
              <a:lumMod val="95000"/>
            </a:schemeClr>
          </a:solidFill>
          <a:ln w="12700">
            <a:prstDash val="solid"/>
          </a:ln>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t>組戻委託</a:t>
            </a:r>
            <a:endParaRPr lang="ja-JP" altLang="en-US" sz="1600" dirty="0" smtClean="0"/>
          </a:p>
        </p:txBody>
      </p:sp>
      <p:sp>
        <p:nvSpPr>
          <p:cNvPr id="30" name="円/楕円 29"/>
          <p:cNvSpPr/>
          <p:nvPr/>
        </p:nvSpPr>
        <p:spPr>
          <a:xfrm>
            <a:off x="2843808" y="1621599"/>
            <a:ext cx="1440160" cy="95050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債務者</a:t>
            </a:r>
            <a:endParaRPr kumimoji="1" lang="en-US" altLang="ja-JP" dirty="0" smtClean="0"/>
          </a:p>
          <a:p>
            <a:pPr algn="ctr"/>
            <a:r>
              <a:rPr kumimoji="1" lang="ja-JP" altLang="en-US" dirty="0" smtClean="0"/>
              <a:t>振込指図人</a:t>
            </a:r>
            <a:r>
              <a:rPr kumimoji="1" lang="en-US" altLang="ja-JP" dirty="0" smtClean="0">
                <a:latin typeface="Times New Roman" pitchFamily="18" charset="0"/>
                <a:cs typeface="Times New Roman" pitchFamily="18" charset="0"/>
              </a:rPr>
              <a:t>X</a:t>
            </a:r>
            <a:endParaRPr kumimoji="1" lang="ja-JP" altLang="en-US" dirty="0">
              <a:latin typeface="Times New Roman" pitchFamily="18" charset="0"/>
              <a:cs typeface="Times New Roman" pitchFamily="18" charset="0"/>
            </a:endParaRPr>
          </a:p>
        </p:txBody>
      </p:sp>
      <p:sp>
        <p:nvSpPr>
          <p:cNvPr id="31" name="円/楕円 30"/>
          <p:cNvSpPr/>
          <p:nvPr/>
        </p:nvSpPr>
        <p:spPr>
          <a:xfrm>
            <a:off x="2915816" y="4300297"/>
            <a:ext cx="1440160" cy="95050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smtClean="0"/>
              <a:t>要約者</a:t>
            </a:r>
            <a:endParaRPr lang="en-US" altLang="ja-JP" dirty="0" smtClean="0"/>
          </a:p>
          <a:p>
            <a:pPr algn="ctr"/>
            <a:r>
              <a:rPr lang="en-US" altLang="ja-JP" dirty="0">
                <a:latin typeface="Times New Roman" pitchFamily="18" charset="0"/>
                <a:cs typeface="Times New Roman" pitchFamily="18" charset="0"/>
              </a:rPr>
              <a:t>A</a:t>
            </a:r>
            <a:r>
              <a:rPr lang="ja-JP" altLang="en-US" dirty="0" smtClean="0"/>
              <a:t>銀行甲支店</a:t>
            </a:r>
            <a:endParaRPr lang="ja-JP" altLang="en-US" dirty="0"/>
          </a:p>
        </p:txBody>
      </p:sp>
    </p:spTree>
    <p:extLst>
      <p:ext uri="{BB962C8B-B14F-4D97-AF65-F5344CB8AC3E}">
        <p14:creationId xmlns:p14="http://schemas.microsoft.com/office/powerpoint/2010/main" val="3643149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500"/>
                                  </p:stCondLst>
                                  <p:childTnLst>
                                    <p:set>
                                      <p:cBhvr>
                                        <p:cTn id="6" dur="1" fill="hold">
                                          <p:stCondLst>
                                            <p:cond delay="0"/>
                                          </p:stCondLst>
                                        </p:cTn>
                                        <p:tgtEl>
                                          <p:spTgt spid="29"/>
                                        </p:tgtEl>
                                        <p:attrNameLst>
                                          <p:attrName>style.visibility</p:attrName>
                                        </p:attrNameLst>
                                      </p:cBhvr>
                                      <p:to>
                                        <p:strVal val="visible"/>
                                      </p:to>
                                    </p:set>
                                    <p:animEffect transition="in" filter="wipe(up)">
                                      <p:cBhvr>
                                        <p:cTn id="7" dur="1000"/>
                                        <p:tgtEl>
                                          <p:spTgt spid="29"/>
                                        </p:tgtEl>
                                      </p:cBhvr>
                                    </p:animEffect>
                                  </p:childTnLst>
                                </p:cTn>
                              </p:par>
                              <p:par>
                                <p:cTn id="8" presetID="10" presetClass="exit" presetSubtype="0" fill="hold" grpId="0" nodeType="withEffect">
                                  <p:stCondLst>
                                    <p:cond delay="1000"/>
                                  </p:stCondLst>
                                  <p:childTnLst>
                                    <p:animEffect transition="out" filter="fade">
                                      <p:cBhvr>
                                        <p:cTn id="9" dur="500"/>
                                        <p:tgtEl>
                                          <p:spTgt spid="28"/>
                                        </p:tgtEl>
                                      </p:cBhvr>
                                    </p:animEffect>
                                    <p:set>
                                      <p:cBhvr>
                                        <p:cTn id="10" dur="1" fill="hold">
                                          <p:stCondLst>
                                            <p:cond delay="499"/>
                                          </p:stCondLst>
                                        </p:cTn>
                                        <p:tgtEl>
                                          <p:spTgt spid="28"/>
                                        </p:tgtEl>
                                        <p:attrNameLst>
                                          <p:attrName>style.visibility</p:attrName>
                                        </p:attrNameLst>
                                      </p:cBhvr>
                                      <p:to>
                                        <p:strVal val="hidden"/>
                                      </p:to>
                                    </p:set>
                                  </p:childTnLst>
                                </p:cTn>
                              </p:par>
                            </p:childTnLst>
                          </p:cTn>
                        </p:par>
                        <p:par>
                          <p:cTn id="11" fill="hold">
                            <p:stCondLst>
                              <p:cond delay="1500"/>
                            </p:stCondLst>
                            <p:childTnLst>
                              <p:par>
                                <p:cTn id="12" presetID="22" presetClass="entr" presetSubtype="8" fill="hold" grpId="0" nodeType="afterEffect">
                                  <p:stCondLst>
                                    <p:cond delay="500"/>
                                  </p:stCondLst>
                                  <p:childTnLst>
                                    <p:set>
                                      <p:cBhvr>
                                        <p:cTn id="13" dur="1" fill="hold">
                                          <p:stCondLst>
                                            <p:cond delay="0"/>
                                          </p:stCondLst>
                                        </p:cTn>
                                        <p:tgtEl>
                                          <p:spTgt spid="17"/>
                                        </p:tgtEl>
                                        <p:attrNameLst>
                                          <p:attrName>style.visibility</p:attrName>
                                        </p:attrNameLst>
                                      </p:cBhvr>
                                      <p:to>
                                        <p:strVal val="visible"/>
                                      </p:to>
                                    </p:set>
                                    <p:animEffect transition="in" filter="wipe(left)">
                                      <p:cBhvr>
                                        <p:cTn id="14" dur="1000"/>
                                        <p:tgtEl>
                                          <p:spTgt spid="17"/>
                                        </p:tgtEl>
                                      </p:cBhvr>
                                    </p:animEffect>
                                  </p:childTnLst>
                                </p:cTn>
                              </p:par>
                            </p:childTnLst>
                          </p:cTn>
                        </p:par>
                        <p:par>
                          <p:cTn id="15" fill="hold">
                            <p:stCondLst>
                              <p:cond delay="3000"/>
                            </p:stCondLst>
                            <p:childTnLst>
                              <p:par>
                                <p:cTn id="16" presetID="8" presetClass="emph" presetSubtype="0" fill="hold" grpId="0" nodeType="afterEffect">
                                  <p:stCondLst>
                                    <p:cond delay="0"/>
                                  </p:stCondLst>
                                  <p:childTnLst>
                                    <p:animRot by="-2700000">
                                      <p:cBhvr>
                                        <p:cTn id="17" dur="1000" fill="hold"/>
                                        <p:tgtEl>
                                          <p:spTgt spid="13"/>
                                        </p:tgtEl>
                                        <p:attrNameLst>
                                          <p:attrName>r</p:attrName>
                                        </p:attrNameLst>
                                      </p:cBhvr>
                                    </p:animRot>
                                  </p:childTnLst>
                                </p:cTn>
                              </p:par>
                            </p:childTnLst>
                          </p:cTn>
                        </p:par>
                        <p:par>
                          <p:cTn id="18" fill="hold">
                            <p:stCondLst>
                              <p:cond delay="4000"/>
                            </p:stCondLst>
                            <p:childTnLst>
                              <p:par>
                                <p:cTn id="19" presetID="42" presetClass="path" presetSubtype="0" accel="50000" decel="50000" fill="hold" grpId="0" nodeType="afterEffect">
                                  <p:stCondLst>
                                    <p:cond delay="500"/>
                                  </p:stCondLst>
                                  <p:childTnLst>
                                    <p:animMotion origin="layout" path="M -3.33333E-6 0 L -0.12187 0 " pathEditMode="relative" rAng="0" ptsTypes="AA">
                                      <p:cBhvr>
                                        <p:cTn id="20" dur="2000" fill="hold"/>
                                        <p:tgtEl>
                                          <p:spTgt spid="6"/>
                                        </p:tgtEl>
                                        <p:attrNameLst>
                                          <p:attrName>ppt_x</p:attrName>
                                          <p:attrName>ppt_y</p:attrName>
                                        </p:attrNameLst>
                                      </p:cBhvr>
                                      <p:rCtr x="-6094" y="0"/>
                                    </p:animMotion>
                                  </p:childTnLst>
                                </p:cTn>
                              </p:par>
                              <p:par>
                                <p:cTn id="21" presetID="8" presetClass="emph" presetSubtype="0" fill="hold" grpId="1" nodeType="withEffect">
                                  <p:stCondLst>
                                    <p:cond delay="500"/>
                                  </p:stCondLst>
                                  <p:childTnLst>
                                    <p:animRot by="-2700000">
                                      <p:cBhvr>
                                        <p:cTn id="22" dur="2000" fill="hold"/>
                                        <p:tgtEl>
                                          <p:spTgt spid="6"/>
                                        </p:tgtEl>
                                        <p:attrNameLst>
                                          <p:attrName>r</p:attrName>
                                        </p:attrNameLst>
                                      </p:cBhvr>
                                    </p:animRot>
                                  </p:childTnLst>
                                </p:cTn>
                              </p:par>
                            </p:childTnLst>
                          </p:cTn>
                        </p:par>
                        <p:par>
                          <p:cTn id="23" fill="hold">
                            <p:stCondLst>
                              <p:cond delay="6500"/>
                            </p:stCondLst>
                            <p:childTnLst>
                              <p:par>
                                <p:cTn id="24" presetID="42" presetClass="path" presetSubtype="0" accel="50000" decel="50000" fill="hold" grpId="2" nodeType="afterEffect">
                                  <p:stCondLst>
                                    <p:cond delay="0"/>
                                  </p:stCondLst>
                                  <p:childTnLst>
                                    <p:animMotion origin="layout" path="M -0.12187 0 L -0.29514 0 " pathEditMode="relative" rAng="0" ptsTypes="AA">
                                      <p:cBhvr>
                                        <p:cTn id="25" dur="2000" fill="hold"/>
                                        <p:tgtEl>
                                          <p:spTgt spid="6"/>
                                        </p:tgtEl>
                                        <p:attrNameLst>
                                          <p:attrName>ppt_x</p:attrName>
                                          <p:attrName>ppt_y</p:attrName>
                                        </p:attrNameLst>
                                      </p:cBhvr>
                                      <p:rCtr x="-8663" y="0"/>
                                    </p:animMotion>
                                  </p:childTnLst>
                                </p:cTn>
                              </p:par>
                              <p:par>
                                <p:cTn id="26" presetID="42" presetClass="path" presetSubtype="0" accel="50000" decel="50000" fill="hold" grpId="1" nodeType="withEffect">
                                  <p:stCondLst>
                                    <p:cond delay="0"/>
                                  </p:stCondLst>
                                  <p:childTnLst>
                                    <p:animMotion origin="layout" path="M -2.77778E-6 2.59259E-6 L -0.42135 0.00324 " pathEditMode="relative" rAng="0" ptsTypes="AA">
                                      <p:cBhvr>
                                        <p:cTn id="27" dur="2000" fill="hold"/>
                                        <p:tgtEl>
                                          <p:spTgt spid="13"/>
                                        </p:tgtEl>
                                        <p:attrNameLst>
                                          <p:attrName>ppt_x</p:attrName>
                                          <p:attrName>ppt_y</p:attrName>
                                        </p:attrNameLst>
                                      </p:cBhvr>
                                      <p:rCtr x="-21076" y="162"/>
                                    </p:animMotion>
                                  </p:childTnLst>
                                </p:cTn>
                              </p:par>
                              <p:par>
                                <p:cTn id="28" presetID="8" presetClass="emph" presetSubtype="0" fill="hold" grpId="3" nodeType="withEffect">
                                  <p:stCondLst>
                                    <p:cond delay="0"/>
                                  </p:stCondLst>
                                  <p:childTnLst>
                                    <p:animRot by="2700000">
                                      <p:cBhvr>
                                        <p:cTn id="29" dur="2000" fill="hold"/>
                                        <p:tgtEl>
                                          <p:spTgt spid="6"/>
                                        </p:tgtEl>
                                        <p:attrNameLst>
                                          <p:attrName>r</p:attrName>
                                        </p:attrNameLst>
                                      </p:cBhvr>
                                    </p:animRot>
                                  </p:childTnLst>
                                </p:cTn>
                              </p:par>
                              <p:par>
                                <p:cTn id="30" presetID="10" presetClass="exit" presetSubtype="0" fill="hold" grpId="0" nodeType="withEffect">
                                  <p:stCondLst>
                                    <p:cond delay="1000"/>
                                  </p:stCondLst>
                                  <p:childTnLst>
                                    <p:animEffect transition="out" filter="fade">
                                      <p:cBhvr>
                                        <p:cTn id="31" dur="1000"/>
                                        <p:tgtEl>
                                          <p:spTgt spid="18"/>
                                        </p:tgtEl>
                                      </p:cBhvr>
                                    </p:animEffect>
                                    <p:set>
                                      <p:cBhvr>
                                        <p:cTn id="32" dur="1" fill="hold">
                                          <p:stCondLst>
                                            <p:cond delay="999"/>
                                          </p:stCondLst>
                                        </p:cTn>
                                        <p:tgtEl>
                                          <p:spTgt spid="18"/>
                                        </p:tgtEl>
                                        <p:attrNameLst>
                                          <p:attrName>style.visibility</p:attrName>
                                        </p:attrNameLst>
                                      </p:cBhvr>
                                      <p:to>
                                        <p:strVal val="hidden"/>
                                      </p:to>
                                    </p:set>
                                  </p:childTnLst>
                                </p:cTn>
                              </p:par>
                            </p:childTnLst>
                          </p:cTn>
                        </p:par>
                        <p:par>
                          <p:cTn id="33" fill="hold">
                            <p:stCondLst>
                              <p:cond delay="8500"/>
                            </p:stCondLst>
                            <p:childTnLst>
                              <p:par>
                                <p:cTn id="34" presetID="42" presetClass="path" presetSubtype="0" accel="50000" decel="50000" fill="hold" grpId="4" nodeType="afterEffect">
                                  <p:stCondLst>
                                    <p:cond delay="500"/>
                                  </p:stCondLst>
                                  <p:childTnLst>
                                    <p:animMotion origin="layout" path="M -0.29514 0 L -0.42101 0 " pathEditMode="relative" rAng="0" ptsTypes="AA">
                                      <p:cBhvr>
                                        <p:cTn id="35" dur="2000" fill="hold"/>
                                        <p:tgtEl>
                                          <p:spTgt spid="6"/>
                                        </p:tgtEl>
                                        <p:attrNameLst>
                                          <p:attrName>ppt_x</p:attrName>
                                          <p:attrName>ppt_y</p:attrName>
                                        </p:attrNameLst>
                                      </p:cBhvr>
                                      <p:rCtr x="-6302" y="0"/>
                                    </p:animMotion>
                                  </p:childTnLst>
                                </p:cTn>
                              </p:par>
                              <p:par>
                                <p:cTn id="36" presetID="8" presetClass="emph" presetSubtype="0" fill="hold" grpId="5" nodeType="withEffect">
                                  <p:stCondLst>
                                    <p:cond delay="500"/>
                                  </p:stCondLst>
                                  <p:childTnLst>
                                    <p:animRot by="-2700000">
                                      <p:cBhvr>
                                        <p:cTn id="37" dur="2000" fill="hold"/>
                                        <p:tgtEl>
                                          <p:spTgt spid="6"/>
                                        </p:tgtEl>
                                        <p:attrNameLst>
                                          <p:attrName>r</p:attrName>
                                        </p:attrNameLst>
                                      </p:cBhvr>
                                    </p:animRot>
                                  </p:childTnLst>
                                </p:cTn>
                              </p:par>
                            </p:childTnLst>
                          </p:cTn>
                        </p:par>
                        <p:par>
                          <p:cTn id="38" fill="hold">
                            <p:stCondLst>
                              <p:cond delay="11000"/>
                            </p:stCondLst>
                            <p:childTnLst>
                              <p:par>
                                <p:cTn id="39" presetID="42" presetClass="path" presetSubtype="0" accel="50000" decel="50000" fill="hold" grpId="6" nodeType="afterEffect">
                                  <p:stCondLst>
                                    <p:cond delay="0"/>
                                  </p:stCondLst>
                                  <p:childTnLst>
                                    <p:animMotion origin="layout" path="M -0.42101 0 L -0.56285 0 " pathEditMode="relative" rAng="0" ptsTypes="AA">
                                      <p:cBhvr>
                                        <p:cTn id="40" dur="2000" fill="hold"/>
                                        <p:tgtEl>
                                          <p:spTgt spid="6"/>
                                        </p:tgtEl>
                                        <p:attrNameLst>
                                          <p:attrName>ppt_x</p:attrName>
                                          <p:attrName>ppt_y</p:attrName>
                                        </p:attrNameLst>
                                      </p:cBhvr>
                                      <p:rCtr x="-7101" y="0"/>
                                    </p:animMotion>
                                  </p:childTnLst>
                                </p:cTn>
                              </p:par>
                              <p:par>
                                <p:cTn id="41" presetID="8" presetClass="emph" presetSubtype="0" fill="hold" grpId="3" nodeType="withEffect">
                                  <p:stCondLst>
                                    <p:cond delay="500"/>
                                  </p:stCondLst>
                                  <p:childTnLst>
                                    <p:animRot by="-2700000">
                                      <p:cBhvr>
                                        <p:cTn id="42" dur="1000" fill="hold"/>
                                        <p:tgtEl>
                                          <p:spTgt spid="13"/>
                                        </p:tgtEl>
                                        <p:attrNameLst>
                                          <p:attrName>r</p:attrName>
                                        </p:attrNameLst>
                                      </p:cBhvr>
                                    </p:animRot>
                                  </p:childTnLst>
                                </p:cTn>
                              </p:par>
                              <p:par>
                                <p:cTn id="43" presetID="42" presetClass="path" presetSubtype="0" accel="50000" decel="50000" fill="hold" grpId="2" nodeType="withEffect">
                                  <p:stCondLst>
                                    <p:cond delay="1000"/>
                                  </p:stCondLst>
                                  <p:childTnLst>
                                    <p:animMotion origin="layout" path="M -0.40555 0.00324 L -0.56302 0.00324 " pathEditMode="relative" rAng="0" ptsTypes="AA">
                                      <p:cBhvr>
                                        <p:cTn id="44" dur="1000" fill="hold"/>
                                        <p:tgtEl>
                                          <p:spTgt spid="13"/>
                                        </p:tgtEl>
                                        <p:attrNameLst>
                                          <p:attrName>ppt_x</p:attrName>
                                          <p:attrName>ppt_y</p:attrName>
                                        </p:attrNameLst>
                                      </p:cBhvr>
                                      <p:rCtr x="-7882" y="0"/>
                                    </p:animMotion>
                                  </p:childTnLst>
                                </p:cTn>
                              </p:par>
                              <p:par>
                                <p:cTn id="45" presetID="8" presetClass="emph" presetSubtype="0" fill="hold" grpId="7" nodeType="withEffect">
                                  <p:stCondLst>
                                    <p:cond delay="0"/>
                                  </p:stCondLst>
                                  <p:childTnLst>
                                    <p:animRot by="2700000">
                                      <p:cBhvr>
                                        <p:cTn id="46" dur="2000" fill="hold"/>
                                        <p:tgtEl>
                                          <p:spTgt spid="6"/>
                                        </p:tgtEl>
                                        <p:attrNameLst>
                                          <p:attrName>r</p:attrName>
                                        </p:attrNameLst>
                                      </p:cBhvr>
                                    </p:animRot>
                                  </p:childTnLst>
                                </p:cTn>
                              </p:par>
                              <p:par>
                                <p:cTn id="47" presetID="8" presetClass="emph" presetSubtype="0" fill="hold" grpId="4" nodeType="withEffect">
                                  <p:stCondLst>
                                    <p:cond delay="1000"/>
                                  </p:stCondLst>
                                  <p:childTnLst>
                                    <p:animRot by="2700000">
                                      <p:cBhvr>
                                        <p:cTn id="48" dur="1000" fill="hold"/>
                                        <p:tgtEl>
                                          <p:spTgt spid="1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6" grpId="3" animBg="1"/>
      <p:bldP spid="6" grpId="4" animBg="1"/>
      <p:bldP spid="6" grpId="5" animBg="1"/>
      <p:bldP spid="6" grpId="6" animBg="1"/>
      <p:bldP spid="6" grpId="7" animBg="1"/>
      <p:bldP spid="13" grpId="0" animBg="1"/>
      <p:bldP spid="13" grpId="1" animBg="1"/>
      <p:bldP spid="13" grpId="2" animBg="1"/>
      <p:bldP spid="13" grpId="3" animBg="1"/>
      <p:bldP spid="13" grpId="4" animBg="1"/>
      <p:bldP spid="17" grpId="0" animBg="1"/>
      <p:bldP spid="18" grpId="0" animBg="1"/>
      <p:bldP spid="28" grpId="0" animBg="1"/>
      <p:bldP spid="29"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p:cNvSpPr>
            <a:spLocks noGrp="1"/>
          </p:cNvSpPr>
          <p:nvPr>
            <p:ph type="title"/>
          </p:nvPr>
        </p:nvSpPr>
        <p:spPr>
          <a:xfrm>
            <a:off x="457200" y="116632"/>
            <a:ext cx="8229600" cy="780685"/>
          </a:xfrm>
        </p:spPr>
        <p:txBody>
          <a:bodyPr/>
          <a:lstStyle/>
          <a:p>
            <a:r>
              <a:rPr lang="ja-JP" altLang="en-US" dirty="0"/>
              <a:t>活用すべき文献</a:t>
            </a:r>
            <a:endParaRPr kumimoji="1" lang="ja-JP" altLang="en-US" dirty="0"/>
          </a:p>
        </p:txBody>
      </p:sp>
      <p:sp>
        <p:nvSpPr>
          <p:cNvPr id="8" name="コンテンツ プレースホルダー 7"/>
          <p:cNvSpPr>
            <a:spLocks noGrp="1"/>
          </p:cNvSpPr>
          <p:nvPr>
            <p:ph sz="half" idx="1"/>
          </p:nvPr>
        </p:nvSpPr>
        <p:spPr>
          <a:xfrm>
            <a:off x="457200" y="1042462"/>
            <a:ext cx="4038600" cy="4978559"/>
          </a:xfrm>
        </p:spPr>
        <p:txBody>
          <a:bodyPr>
            <a:noAutofit/>
          </a:bodyPr>
          <a:lstStyle/>
          <a:p>
            <a:r>
              <a:rPr lang="ja-JP" altLang="en-US" sz="1600" dirty="0"/>
              <a:t>組織のリーダーは何をすべきであり，何をしてはならないか</a:t>
            </a:r>
            <a:endParaRPr lang="en-US" altLang="ja-JP" sz="1600" dirty="0"/>
          </a:p>
          <a:p>
            <a:pPr lvl="1"/>
            <a:r>
              <a:rPr lang="en-US" altLang="ja-JP" sz="1400" dirty="0"/>
              <a:t>P.F.</a:t>
            </a:r>
            <a:r>
              <a:rPr lang="ja-JP" altLang="en-US" sz="1400" dirty="0"/>
              <a:t>ドラッカー（上田惇生訳）</a:t>
            </a:r>
            <a:r>
              <a:rPr lang="en-US" altLang="ja-JP" sz="1400" dirty="0"/>
              <a:t>『</a:t>
            </a:r>
            <a:r>
              <a:rPr lang="ja-JP" altLang="en-US" sz="1400" dirty="0"/>
              <a:t>非営利組織の経営</a:t>
            </a:r>
            <a:r>
              <a:rPr lang="en-US" altLang="ja-JP" sz="1400" dirty="0"/>
              <a:t>』</a:t>
            </a:r>
            <a:r>
              <a:rPr lang="ja-JP" altLang="en-US" sz="1400" dirty="0"/>
              <a:t>ダイヤモンド社（</a:t>
            </a:r>
            <a:r>
              <a:rPr lang="en-US" altLang="ja-JP" sz="1400" dirty="0"/>
              <a:t>2007</a:t>
            </a:r>
            <a:r>
              <a:rPr lang="ja-JP" altLang="en-US" sz="1400" dirty="0"/>
              <a:t>）</a:t>
            </a:r>
            <a:endParaRPr lang="en-US" altLang="ja-JP" sz="1400" dirty="0"/>
          </a:p>
          <a:p>
            <a:pPr lvl="1"/>
            <a:r>
              <a:rPr lang="ja-JP" altLang="en-US" sz="1400" dirty="0"/>
              <a:t>フィッシャー</a:t>
            </a:r>
            <a:r>
              <a:rPr lang="en-US" altLang="ja-JP" sz="1400" dirty="0"/>
              <a:t>=</a:t>
            </a:r>
            <a:r>
              <a:rPr lang="ja-JP" altLang="en-US" sz="1400" dirty="0"/>
              <a:t>ユーリー（金山宣夫，浅井和子訳）</a:t>
            </a:r>
            <a:r>
              <a:rPr lang="en-US" altLang="ja-JP" sz="1400" dirty="0"/>
              <a:t>『</a:t>
            </a:r>
            <a:r>
              <a:rPr lang="ja-JP" altLang="en-US" sz="1400" dirty="0"/>
              <a:t>ハーバード流交渉術</a:t>
            </a:r>
            <a:r>
              <a:rPr lang="en-US" altLang="ja-JP" sz="1400" dirty="0"/>
              <a:t>』</a:t>
            </a:r>
            <a:r>
              <a:rPr lang="ja-JP" altLang="en-US" sz="1400" dirty="0"/>
              <a:t>三笠書房（</a:t>
            </a:r>
            <a:r>
              <a:rPr lang="en-US" altLang="ja-JP" sz="1400" dirty="0"/>
              <a:t>1990</a:t>
            </a:r>
            <a:r>
              <a:rPr lang="ja-JP" altLang="en-US" sz="1400" dirty="0"/>
              <a:t>）  </a:t>
            </a:r>
            <a:endParaRPr lang="en-US" altLang="ja-JP" sz="1600" dirty="0" smtClean="0"/>
          </a:p>
          <a:p>
            <a:r>
              <a:rPr lang="ja-JP" altLang="en-US" sz="1600" dirty="0"/>
              <a:t>法律家のものの考え方</a:t>
            </a:r>
            <a:endParaRPr lang="en-US" altLang="ja-JP" sz="1600" dirty="0"/>
          </a:p>
          <a:p>
            <a:pPr lvl="1"/>
            <a:r>
              <a:rPr lang="ja-JP" altLang="en-US" sz="1400" dirty="0"/>
              <a:t>カイム・ペレルマン，江口 三角 </a:t>
            </a:r>
            <a:r>
              <a:rPr lang="en-US" altLang="ja-JP" sz="1400" dirty="0"/>
              <a:t>(</a:t>
            </a:r>
            <a:r>
              <a:rPr lang="ja-JP" altLang="en-US" sz="1400" dirty="0"/>
              <a:t>訳</a:t>
            </a:r>
            <a:r>
              <a:rPr lang="en-US" altLang="ja-JP" sz="1400" dirty="0"/>
              <a:t>) 『</a:t>
            </a:r>
            <a:r>
              <a:rPr lang="ja-JP" altLang="en-US" sz="1400" dirty="0"/>
              <a:t>法律家の論理</a:t>
            </a:r>
            <a:r>
              <a:rPr lang="en-US" altLang="ja-JP" sz="1400" dirty="0"/>
              <a:t>―</a:t>
            </a:r>
            <a:r>
              <a:rPr lang="ja-JP" altLang="en-US" sz="1400" dirty="0"/>
              <a:t>新しいレトリック</a:t>
            </a:r>
            <a:r>
              <a:rPr lang="en-US" altLang="ja-JP" sz="1400" dirty="0"/>
              <a:t>』</a:t>
            </a:r>
            <a:r>
              <a:rPr lang="ja-JP" altLang="en-US" sz="1400" dirty="0"/>
              <a:t>木鐸社（</a:t>
            </a:r>
            <a:r>
              <a:rPr lang="en-US" altLang="ja-JP" sz="1400" dirty="0"/>
              <a:t>2004</a:t>
            </a:r>
            <a:r>
              <a:rPr lang="ja-JP" altLang="en-US" sz="1400" dirty="0"/>
              <a:t>）</a:t>
            </a:r>
            <a:endParaRPr lang="en-US" altLang="ja-JP" sz="1400" dirty="0"/>
          </a:p>
          <a:p>
            <a:r>
              <a:rPr lang="ja-JP" altLang="en-US" sz="1600" dirty="0" smtClean="0"/>
              <a:t>民法</a:t>
            </a:r>
            <a:r>
              <a:rPr lang="ja-JP" altLang="en-US" sz="1600" dirty="0"/>
              <a:t>の入門書（</a:t>
            </a:r>
            <a:r>
              <a:rPr lang="en-US" altLang="ja-JP" sz="1600" dirty="0"/>
              <a:t>DVD</a:t>
            </a:r>
            <a:r>
              <a:rPr lang="ja-JP" altLang="en-US" sz="1600" dirty="0"/>
              <a:t>付）</a:t>
            </a:r>
            <a:endParaRPr lang="en-US" altLang="ja-JP" sz="1600" dirty="0"/>
          </a:p>
          <a:p>
            <a:pPr lvl="1"/>
            <a:r>
              <a:rPr lang="ja-JP" altLang="en-US" sz="1400" dirty="0"/>
              <a:t>加賀山茂</a:t>
            </a:r>
            <a:r>
              <a:rPr lang="en-US" altLang="ja-JP" sz="1400" dirty="0"/>
              <a:t>『</a:t>
            </a:r>
            <a:r>
              <a:rPr lang="ja-JP" altLang="en-US" sz="1400" dirty="0"/>
              <a:t>民法入門・担保法革命</a:t>
            </a:r>
            <a:r>
              <a:rPr lang="en-US" altLang="ja-JP" sz="1400" dirty="0"/>
              <a:t>』</a:t>
            </a:r>
            <a:r>
              <a:rPr lang="ja-JP" altLang="en-US" sz="1400" dirty="0"/>
              <a:t>信山社（</a:t>
            </a:r>
            <a:r>
              <a:rPr lang="en-US" altLang="ja-JP" sz="1400" dirty="0"/>
              <a:t>2013</a:t>
            </a:r>
            <a:r>
              <a:rPr lang="ja-JP" altLang="en-US" sz="1400" dirty="0"/>
              <a:t>）</a:t>
            </a:r>
          </a:p>
          <a:p>
            <a:r>
              <a:rPr lang="ja-JP" altLang="en-US" sz="1600" dirty="0"/>
              <a:t>民法（財産法）全体を理解する上での助</a:t>
            </a:r>
            <a:r>
              <a:rPr lang="ja-JP" altLang="en-US" sz="1600" dirty="0" err="1"/>
              <a:t>っ</a:t>
            </a:r>
            <a:r>
              <a:rPr lang="ja-JP" altLang="en-US" sz="1600" dirty="0"/>
              <a:t>人</a:t>
            </a:r>
            <a:endParaRPr lang="en-US" altLang="ja-JP" sz="1600" dirty="0"/>
          </a:p>
          <a:p>
            <a:pPr lvl="1"/>
            <a:r>
              <a:rPr lang="ja-JP" altLang="en-US" sz="1400" dirty="0"/>
              <a:t>我妻栄</a:t>
            </a:r>
            <a:r>
              <a:rPr lang="en-US" altLang="ja-JP" sz="1400" dirty="0"/>
              <a:t>=</a:t>
            </a:r>
            <a:r>
              <a:rPr lang="ja-JP" altLang="en-US" sz="1400" dirty="0"/>
              <a:t>有泉亨</a:t>
            </a:r>
            <a:r>
              <a:rPr lang="en-US" altLang="ja-JP" sz="1400" dirty="0"/>
              <a:t>『</a:t>
            </a:r>
            <a:r>
              <a:rPr lang="ja-JP" altLang="en-US" sz="1400" dirty="0"/>
              <a:t>コンメンタール民法</a:t>
            </a:r>
            <a:r>
              <a:rPr lang="en-US" altLang="ja-JP" sz="1400" dirty="0"/>
              <a:t>』〔</a:t>
            </a:r>
            <a:r>
              <a:rPr lang="ja-JP" altLang="en-US" sz="1400" dirty="0"/>
              <a:t>第</a:t>
            </a:r>
            <a:r>
              <a:rPr lang="en-US" altLang="ja-JP" sz="1400" dirty="0"/>
              <a:t>3</a:t>
            </a:r>
            <a:r>
              <a:rPr lang="ja-JP" altLang="en-US" sz="1400" dirty="0"/>
              <a:t>版</a:t>
            </a:r>
            <a:r>
              <a:rPr lang="en-US" altLang="ja-JP" sz="1400" dirty="0"/>
              <a:t>〕</a:t>
            </a:r>
            <a:r>
              <a:rPr lang="ja-JP" altLang="en-US" sz="1400" dirty="0"/>
              <a:t>日本評論社（</a:t>
            </a:r>
            <a:r>
              <a:rPr lang="en-US" altLang="ja-JP" sz="1400" dirty="0"/>
              <a:t>2013</a:t>
            </a:r>
            <a:r>
              <a:rPr lang="ja-JP" altLang="en-US" sz="1400" dirty="0"/>
              <a:t>）</a:t>
            </a:r>
            <a:endParaRPr lang="en-US" altLang="ja-JP" sz="1400" dirty="0"/>
          </a:p>
          <a:p>
            <a:pPr lvl="1"/>
            <a:r>
              <a:rPr lang="ja-JP" altLang="en-US" sz="1400" dirty="0"/>
              <a:t>金子</a:t>
            </a:r>
            <a:r>
              <a:rPr lang="en-US" altLang="ja-JP" sz="1400" dirty="0"/>
              <a:t>=</a:t>
            </a:r>
            <a:r>
              <a:rPr lang="ja-JP" altLang="en-US" sz="1400" dirty="0"/>
              <a:t>新堂</a:t>
            </a:r>
            <a:r>
              <a:rPr lang="en-US" altLang="ja-JP" sz="1400" dirty="0"/>
              <a:t>=</a:t>
            </a:r>
            <a:r>
              <a:rPr lang="ja-JP" altLang="en-US" sz="1400" dirty="0"/>
              <a:t>平井編</a:t>
            </a:r>
            <a:r>
              <a:rPr lang="en-US" altLang="ja-JP" sz="1400" dirty="0"/>
              <a:t>『</a:t>
            </a:r>
            <a:r>
              <a:rPr lang="ja-JP" altLang="en-US" sz="1400" b="1" dirty="0">
                <a:solidFill>
                  <a:schemeClr val="tx2"/>
                </a:solidFill>
              </a:rPr>
              <a:t>法律学小辞典</a:t>
            </a:r>
            <a:r>
              <a:rPr lang="en-US" altLang="ja-JP" sz="1400" dirty="0"/>
              <a:t>』</a:t>
            </a:r>
            <a:r>
              <a:rPr lang="ja-JP" altLang="en-US" sz="1400" dirty="0"/>
              <a:t>有斐閣（</a:t>
            </a:r>
            <a:r>
              <a:rPr lang="en-US" altLang="ja-JP" sz="1400" dirty="0"/>
              <a:t>2008</a:t>
            </a:r>
            <a:r>
              <a:rPr lang="ja-JP" altLang="en-US" sz="1400" dirty="0" smtClean="0"/>
              <a:t>）</a:t>
            </a:r>
            <a:endParaRPr lang="en-US" altLang="ja-JP" sz="1400" dirty="0"/>
          </a:p>
        </p:txBody>
      </p:sp>
      <p:sp>
        <p:nvSpPr>
          <p:cNvPr id="10" name="コンテンツ プレースホルダー 9"/>
          <p:cNvSpPr>
            <a:spLocks noGrp="1"/>
          </p:cNvSpPr>
          <p:nvPr>
            <p:ph sz="half" idx="2"/>
          </p:nvPr>
        </p:nvSpPr>
        <p:spPr>
          <a:xfrm>
            <a:off x="4648200" y="1042462"/>
            <a:ext cx="4038600" cy="4978559"/>
          </a:xfrm>
        </p:spPr>
        <p:txBody>
          <a:bodyPr>
            <a:normAutofit/>
          </a:bodyPr>
          <a:lstStyle/>
          <a:p>
            <a:r>
              <a:rPr lang="ja-JP" altLang="en-US" sz="1600" dirty="0"/>
              <a:t>契約法全体についての概説書</a:t>
            </a:r>
            <a:endParaRPr lang="en-US" altLang="ja-JP" sz="1600" dirty="0"/>
          </a:p>
          <a:p>
            <a:pPr lvl="1"/>
            <a:r>
              <a:rPr lang="ja-JP" altLang="en-US" sz="1400" dirty="0"/>
              <a:t>佐藤孝幸</a:t>
            </a:r>
            <a:r>
              <a:rPr lang="en-US" altLang="ja-JP" sz="1400" dirty="0"/>
              <a:t>『</a:t>
            </a:r>
            <a:r>
              <a:rPr lang="ja-JP" altLang="en-US" sz="1400" dirty="0"/>
              <a:t>実務契約法講義</a:t>
            </a:r>
            <a:r>
              <a:rPr lang="en-US" altLang="ja-JP" sz="1400" dirty="0"/>
              <a:t>』</a:t>
            </a:r>
            <a:r>
              <a:rPr lang="ja-JP" altLang="en-US" sz="1400" dirty="0"/>
              <a:t>民事法研究会（</a:t>
            </a:r>
            <a:r>
              <a:rPr lang="en-US" altLang="ja-JP" sz="1400" dirty="0"/>
              <a:t>2012</a:t>
            </a:r>
            <a:r>
              <a:rPr lang="ja-JP" altLang="en-US" sz="1400" dirty="0" smtClean="0"/>
              <a:t>）</a:t>
            </a:r>
            <a:endParaRPr lang="en-US" altLang="ja-JP" sz="1400" dirty="0" smtClean="0"/>
          </a:p>
          <a:p>
            <a:pPr lvl="1"/>
            <a:r>
              <a:rPr lang="ja-JP" altLang="en-US" sz="1400" dirty="0" smtClean="0"/>
              <a:t>加賀山</a:t>
            </a:r>
            <a:r>
              <a:rPr lang="ja-JP" altLang="en-US" sz="1400" dirty="0"/>
              <a:t>茂</a:t>
            </a:r>
            <a:r>
              <a:rPr lang="en-US" altLang="ja-JP" sz="1400" dirty="0"/>
              <a:t>『</a:t>
            </a:r>
            <a:r>
              <a:rPr lang="ja-JP" altLang="en-US" sz="1400" dirty="0"/>
              <a:t>契約法講義</a:t>
            </a:r>
            <a:r>
              <a:rPr lang="en-US" altLang="ja-JP" sz="1400" dirty="0"/>
              <a:t>』</a:t>
            </a:r>
            <a:r>
              <a:rPr lang="ja-JP" altLang="en-US" sz="1400" dirty="0"/>
              <a:t>日本評論社（</a:t>
            </a:r>
            <a:r>
              <a:rPr lang="en-US" altLang="ja-JP" sz="1400" dirty="0"/>
              <a:t>2009</a:t>
            </a:r>
            <a:r>
              <a:rPr lang="ja-JP" altLang="en-US" sz="1400" dirty="0"/>
              <a:t>）</a:t>
            </a:r>
            <a:endParaRPr lang="en-US" altLang="ja-JP" sz="1400" dirty="0"/>
          </a:p>
          <a:p>
            <a:r>
              <a:rPr lang="ja-JP" altLang="en-US" sz="1600" dirty="0"/>
              <a:t>債権総論の優れた教科書</a:t>
            </a:r>
            <a:endParaRPr lang="en-US" altLang="ja-JP" sz="1600" dirty="0"/>
          </a:p>
          <a:p>
            <a:pPr lvl="1"/>
            <a:r>
              <a:rPr lang="ja-JP" altLang="en-US" sz="1400" dirty="0"/>
              <a:t>平井宜雄</a:t>
            </a:r>
            <a:r>
              <a:rPr lang="en-US" altLang="ja-JP" sz="1400" dirty="0"/>
              <a:t>『</a:t>
            </a:r>
            <a:r>
              <a:rPr lang="ja-JP" altLang="en-US" sz="1400" dirty="0"/>
              <a:t>債権総論</a:t>
            </a:r>
            <a:r>
              <a:rPr lang="en-US" altLang="ja-JP" sz="1400" dirty="0"/>
              <a:t>』 〔</a:t>
            </a:r>
            <a:r>
              <a:rPr lang="ja-JP" altLang="en-US" sz="1400" dirty="0"/>
              <a:t>第</a:t>
            </a:r>
            <a:r>
              <a:rPr lang="en-US" altLang="ja-JP" sz="1400" dirty="0"/>
              <a:t>2</a:t>
            </a:r>
            <a:r>
              <a:rPr lang="ja-JP" altLang="en-US" sz="1400" dirty="0"/>
              <a:t>版</a:t>
            </a:r>
            <a:r>
              <a:rPr lang="en-US" altLang="ja-JP" sz="1400" dirty="0"/>
              <a:t>〕</a:t>
            </a:r>
            <a:r>
              <a:rPr lang="ja-JP" altLang="en-US" sz="1400" dirty="0"/>
              <a:t>弘文堂（</a:t>
            </a:r>
            <a:r>
              <a:rPr lang="en-US" altLang="ja-JP" sz="1400" dirty="0"/>
              <a:t>1994</a:t>
            </a:r>
            <a:r>
              <a:rPr lang="ja-JP" altLang="en-US" sz="1400" dirty="0"/>
              <a:t>）</a:t>
            </a:r>
          </a:p>
          <a:p>
            <a:r>
              <a:rPr lang="ja-JP" altLang="en-US" sz="1600" dirty="0"/>
              <a:t>債務不履行に関する文献</a:t>
            </a:r>
            <a:endParaRPr lang="en-US" altLang="ja-JP" sz="1400" dirty="0"/>
          </a:p>
          <a:p>
            <a:pPr lvl="1"/>
            <a:r>
              <a:rPr lang="ja-JP" altLang="en-US" sz="1400" dirty="0"/>
              <a:t>平井宜雄</a:t>
            </a:r>
            <a:r>
              <a:rPr lang="en-US" altLang="ja-JP" sz="1400" dirty="0"/>
              <a:t>『</a:t>
            </a:r>
            <a:r>
              <a:rPr lang="ja-JP" altLang="en-US" sz="1400" dirty="0"/>
              <a:t>損害賠償法の理論</a:t>
            </a:r>
            <a:r>
              <a:rPr lang="en-US" altLang="ja-JP" sz="1400" dirty="0"/>
              <a:t>』</a:t>
            </a:r>
            <a:r>
              <a:rPr lang="ja-JP" altLang="en-US" sz="1400" dirty="0"/>
              <a:t>東京大学出版会（</a:t>
            </a:r>
            <a:r>
              <a:rPr lang="en-US" altLang="ja-JP" sz="1400" dirty="0"/>
              <a:t>1971</a:t>
            </a:r>
            <a:r>
              <a:rPr lang="ja-JP" altLang="en-US" sz="1400" dirty="0"/>
              <a:t>）</a:t>
            </a:r>
            <a:endParaRPr lang="en-US" altLang="ja-JP" sz="1400" dirty="0"/>
          </a:p>
          <a:p>
            <a:pPr lvl="1"/>
            <a:r>
              <a:rPr lang="ja-JP" altLang="en-US" sz="1400" dirty="0"/>
              <a:t>浜上則雄「損害賠償における「保証理論」と「部分的因果関係の理論」（</a:t>
            </a:r>
            <a:r>
              <a:rPr lang="en-US" altLang="ja-JP" sz="1400" dirty="0"/>
              <a:t>1</a:t>
            </a:r>
            <a:r>
              <a:rPr lang="ja-JP" altLang="en-US" sz="1400" dirty="0"/>
              <a:t>）（</a:t>
            </a:r>
            <a:r>
              <a:rPr lang="en-US" altLang="ja-JP" sz="1400" dirty="0"/>
              <a:t>2</a:t>
            </a:r>
            <a:r>
              <a:rPr lang="ja-JP" altLang="en-US" sz="1400" dirty="0"/>
              <a:t>・完）民商</a:t>
            </a:r>
            <a:r>
              <a:rPr lang="en-US" altLang="ja-JP" sz="1400" dirty="0"/>
              <a:t>66</a:t>
            </a:r>
            <a:r>
              <a:rPr lang="ja-JP" altLang="en-US" sz="1400" dirty="0"/>
              <a:t>巻</a:t>
            </a:r>
            <a:r>
              <a:rPr lang="en-US" altLang="ja-JP" sz="1400" dirty="0"/>
              <a:t>4</a:t>
            </a:r>
            <a:r>
              <a:rPr lang="ja-JP" altLang="en-US" sz="1400" dirty="0"/>
              <a:t>号（</a:t>
            </a:r>
            <a:r>
              <a:rPr lang="en-US" altLang="ja-JP" sz="1400" dirty="0"/>
              <a:t>1972</a:t>
            </a:r>
            <a:r>
              <a:rPr lang="ja-JP" altLang="en-US" sz="1400" dirty="0"/>
              <a:t>）</a:t>
            </a:r>
            <a:r>
              <a:rPr lang="en-US" altLang="ja-JP" sz="1400" dirty="0"/>
              <a:t>3-33</a:t>
            </a:r>
            <a:r>
              <a:rPr lang="ja-JP" altLang="en-US" sz="1400" dirty="0"/>
              <a:t>頁</a:t>
            </a:r>
            <a:r>
              <a:rPr lang="en-US" altLang="ja-JP" sz="1400" dirty="0"/>
              <a:t>, 66</a:t>
            </a:r>
            <a:r>
              <a:rPr lang="ja-JP" altLang="en-US" sz="1400" dirty="0"/>
              <a:t>巻</a:t>
            </a:r>
            <a:r>
              <a:rPr lang="en-US" altLang="ja-JP" sz="1400" dirty="0"/>
              <a:t>5</a:t>
            </a:r>
            <a:r>
              <a:rPr lang="ja-JP" altLang="en-US" sz="1400" dirty="0"/>
              <a:t>号</a:t>
            </a:r>
            <a:r>
              <a:rPr lang="en-US" altLang="ja-JP" sz="1400" dirty="0"/>
              <a:t>35-65</a:t>
            </a:r>
            <a:r>
              <a:rPr lang="ja-JP" altLang="en-US" sz="1400" dirty="0"/>
              <a:t>頁</a:t>
            </a:r>
            <a:endParaRPr lang="en-US" altLang="ja-JP" sz="1400" dirty="0"/>
          </a:p>
          <a:p>
            <a:r>
              <a:rPr lang="ja-JP" altLang="en-US" sz="1600" dirty="0" smtClean="0"/>
              <a:t>相殺の</a:t>
            </a:r>
            <a:r>
              <a:rPr lang="ja-JP" altLang="en-US" sz="1600" dirty="0"/>
              <a:t>文献</a:t>
            </a:r>
            <a:endParaRPr lang="en-US" altLang="ja-JP" sz="1600" dirty="0"/>
          </a:p>
          <a:p>
            <a:pPr lvl="1"/>
            <a:r>
              <a:rPr lang="ja-JP" altLang="en-US" sz="1400" dirty="0" smtClean="0"/>
              <a:t>深川裕佳</a:t>
            </a:r>
            <a:r>
              <a:rPr lang="en-US" altLang="ja-JP" sz="1400" dirty="0" smtClean="0"/>
              <a:t>『</a:t>
            </a:r>
            <a:r>
              <a:rPr lang="ja-JP" altLang="en-US" sz="1400" dirty="0"/>
              <a:t>相殺</a:t>
            </a:r>
            <a:r>
              <a:rPr lang="ja-JP" altLang="en-US" sz="1400" dirty="0" smtClean="0"/>
              <a:t>の担保的機能</a:t>
            </a:r>
            <a:r>
              <a:rPr lang="en-US" altLang="ja-JP" sz="1400" dirty="0" smtClean="0"/>
              <a:t>』</a:t>
            </a:r>
            <a:r>
              <a:rPr lang="ja-JP" altLang="en-US" sz="1400" dirty="0" smtClean="0"/>
              <a:t>信山社（</a:t>
            </a:r>
            <a:r>
              <a:rPr lang="en-US" altLang="ja-JP" sz="1400" dirty="0" smtClean="0"/>
              <a:t>2008</a:t>
            </a:r>
            <a:r>
              <a:rPr lang="ja-JP" altLang="en-US" sz="1400" dirty="0" smtClean="0"/>
              <a:t>）</a:t>
            </a:r>
            <a:endParaRPr lang="en-US" altLang="ja-JP" sz="1400" dirty="0"/>
          </a:p>
        </p:txBody>
      </p:sp>
      <p:sp>
        <p:nvSpPr>
          <p:cNvPr id="3" name="日付プレースホルダー 2"/>
          <p:cNvSpPr>
            <a:spLocks noGrp="1"/>
          </p:cNvSpPr>
          <p:nvPr>
            <p:ph type="dt" sz="half" idx="10"/>
          </p:nvPr>
        </p:nvSpPr>
        <p:spPr/>
        <p:txBody>
          <a:bodyPr/>
          <a:lstStyle/>
          <a:p>
            <a:r>
              <a:rPr kumimoji="1" lang="en-US" altLang="ja-JP" smtClean="0"/>
              <a:t>2014/12/16</a:t>
            </a:r>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Lecture on Obligation2</a:t>
            </a:r>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48</a:t>
            </a:fld>
            <a:endParaRPr kumimoji="1" lang="ja-JP" altLang="en-US"/>
          </a:p>
        </p:txBody>
      </p:sp>
      <p:sp>
        <p:nvSpPr>
          <p:cNvPr id="11" name="タイトル 2"/>
          <p:cNvSpPr txBox="1">
            <a:spLocks/>
          </p:cNvSpPr>
          <p:nvPr/>
        </p:nvSpPr>
        <p:spPr bwMode="auto">
          <a:xfrm>
            <a:off x="611188" y="7389813"/>
            <a:ext cx="7772400" cy="626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kumimoji="1">
                <a:solidFill>
                  <a:schemeClr val="tx1"/>
                </a:solidFill>
                <a:latin typeface="Tahoma" charset="0"/>
                <a:ea typeface="ＭＳ Ｐゴシック" charset="-128"/>
              </a:defRPr>
            </a:lvl1pPr>
            <a:lvl2pPr marL="742950" indent="-285750" eaLnBrk="0" hangingPunct="0">
              <a:defRPr kumimoji="1">
                <a:solidFill>
                  <a:schemeClr val="tx1"/>
                </a:solidFill>
                <a:latin typeface="Tahoma" charset="0"/>
                <a:ea typeface="ＭＳ Ｐゴシック" charset="-128"/>
              </a:defRPr>
            </a:lvl2pPr>
            <a:lvl3pPr marL="1143000" indent="-228600" eaLnBrk="0" hangingPunct="0">
              <a:defRPr kumimoji="1">
                <a:solidFill>
                  <a:schemeClr val="tx1"/>
                </a:solidFill>
                <a:latin typeface="Tahoma" charset="0"/>
                <a:ea typeface="ＭＳ Ｐゴシック" charset="-128"/>
              </a:defRPr>
            </a:lvl3pPr>
            <a:lvl4pPr marL="1600200" indent="-228600" eaLnBrk="0" hangingPunct="0">
              <a:defRPr kumimoji="1">
                <a:solidFill>
                  <a:schemeClr val="tx1"/>
                </a:solidFill>
                <a:latin typeface="Tahoma" charset="0"/>
                <a:ea typeface="ＭＳ Ｐゴシック" charset="-128"/>
              </a:defRPr>
            </a:lvl4pPr>
            <a:lvl5pPr marL="2057400" indent="-228600" eaLnBrk="0" hangingPunct="0">
              <a:defRPr kumimoji="1">
                <a:solidFill>
                  <a:schemeClr val="tx1"/>
                </a:solidFill>
                <a:latin typeface="Tahoma" charset="0"/>
                <a:ea typeface="ＭＳ Ｐゴシック" charset="-128"/>
              </a:defRPr>
            </a:lvl5pPr>
            <a:lvl6pPr marL="2514600" indent="-228600" eaLnBrk="0" fontAlgn="base" hangingPunct="0">
              <a:spcBef>
                <a:spcPct val="0"/>
              </a:spcBef>
              <a:spcAft>
                <a:spcPct val="0"/>
              </a:spcAft>
              <a:defRPr kumimoji="1">
                <a:solidFill>
                  <a:schemeClr val="tx1"/>
                </a:solidFill>
                <a:latin typeface="Tahoma" charset="0"/>
                <a:ea typeface="ＭＳ Ｐゴシック" charset="-128"/>
              </a:defRPr>
            </a:lvl6pPr>
            <a:lvl7pPr marL="2971800" indent="-228600" eaLnBrk="0" fontAlgn="base" hangingPunct="0">
              <a:spcBef>
                <a:spcPct val="0"/>
              </a:spcBef>
              <a:spcAft>
                <a:spcPct val="0"/>
              </a:spcAft>
              <a:defRPr kumimoji="1">
                <a:solidFill>
                  <a:schemeClr val="tx1"/>
                </a:solidFill>
                <a:latin typeface="Tahoma" charset="0"/>
                <a:ea typeface="ＭＳ Ｐゴシック" charset="-128"/>
              </a:defRPr>
            </a:lvl7pPr>
            <a:lvl8pPr marL="3429000" indent="-228600" eaLnBrk="0" fontAlgn="base" hangingPunct="0">
              <a:spcBef>
                <a:spcPct val="0"/>
              </a:spcBef>
              <a:spcAft>
                <a:spcPct val="0"/>
              </a:spcAft>
              <a:defRPr kumimoji="1">
                <a:solidFill>
                  <a:schemeClr val="tx1"/>
                </a:solidFill>
                <a:latin typeface="Tahoma" charset="0"/>
                <a:ea typeface="ＭＳ Ｐゴシック" charset="-128"/>
              </a:defRPr>
            </a:lvl8pPr>
            <a:lvl9pPr marL="3886200" indent="-228600" eaLnBrk="0" fontAlgn="base" hangingPunct="0">
              <a:spcBef>
                <a:spcPct val="0"/>
              </a:spcBef>
              <a:spcAft>
                <a:spcPct val="0"/>
              </a:spcAft>
              <a:defRPr kumimoji="1">
                <a:solidFill>
                  <a:schemeClr val="tx1"/>
                </a:solidFill>
                <a:latin typeface="Tahoma" charset="0"/>
                <a:ea typeface="ＭＳ Ｐゴシック" charset="-128"/>
              </a:defRPr>
            </a:lvl9pPr>
          </a:lstStyle>
          <a:p>
            <a:pPr algn="ctr" eaLnBrk="1" hangingPunct="1">
              <a:lnSpc>
                <a:spcPct val="80000"/>
              </a:lnSpc>
            </a:pPr>
            <a:r>
              <a:rPr lang="ja-JP" altLang="en-US" sz="4400" dirty="0" smtClean="0">
                <a:solidFill>
                  <a:schemeClr val="tx2"/>
                </a:solidFill>
              </a:rPr>
              <a:t>債権総論</a:t>
            </a:r>
            <a:r>
              <a:rPr lang="en-US" altLang="ja-JP" sz="4400" dirty="0" smtClean="0">
                <a:solidFill>
                  <a:schemeClr val="tx2"/>
                </a:solidFill>
                <a:latin typeface="Times New Roman" panose="02020603050405020304" pitchFamily="18" charset="0"/>
                <a:cs typeface="Times New Roman" panose="02020603050405020304" pitchFamily="18" charset="0"/>
              </a:rPr>
              <a:t>2</a:t>
            </a:r>
            <a:r>
              <a:rPr lang="ja-JP" altLang="en-US" sz="4400" dirty="0">
                <a:solidFill>
                  <a:schemeClr val="tx2"/>
                </a:solidFill>
              </a:rPr>
              <a:t> </a:t>
            </a:r>
            <a:r>
              <a:rPr lang="ja-JP" altLang="en-US" sz="4400" dirty="0" smtClean="0">
                <a:solidFill>
                  <a:schemeClr val="tx2"/>
                </a:solidFill>
              </a:rPr>
              <a:t>弁済（その</a:t>
            </a:r>
            <a:r>
              <a:rPr lang="en-US" altLang="ja-JP" sz="4400" dirty="0" smtClean="0">
                <a:solidFill>
                  <a:schemeClr val="tx2"/>
                </a:solidFill>
                <a:latin typeface="Times New Roman" panose="02020603050405020304" pitchFamily="18" charset="0"/>
                <a:cs typeface="Times New Roman" panose="02020603050405020304" pitchFamily="18" charset="0"/>
              </a:rPr>
              <a:t>3</a:t>
            </a:r>
            <a:r>
              <a:rPr lang="ja-JP" altLang="en-US" sz="4400" dirty="0" smtClean="0">
                <a:solidFill>
                  <a:schemeClr val="tx2"/>
                </a:solidFill>
              </a:rPr>
              <a:t>）</a:t>
            </a:r>
            <a:r>
              <a:rPr lang="en-US" altLang="ja-JP" sz="4400" dirty="0">
                <a:solidFill>
                  <a:schemeClr val="tx2"/>
                </a:solidFill>
              </a:rPr>
              <a:t/>
            </a:r>
            <a:br>
              <a:rPr lang="en-US" altLang="ja-JP" sz="4400" dirty="0">
                <a:solidFill>
                  <a:schemeClr val="tx2"/>
                </a:solidFill>
              </a:rPr>
            </a:br>
            <a:r>
              <a:rPr lang="en-US" altLang="ja-JP" sz="4400" dirty="0">
                <a:solidFill>
                  <a:schemeClr val="tx2"/>
                </a:solidFill>
              </a:rPr>
              <a:t/>
            </a:r>
            <a:br>
              <a:rPr lang="en-US" altLang="ja-JP" sz="4400" dirty="0">
                <a:solidFill>
                  <a:schemeClr val="tx2"/>
                </a:solidFill>
              </a:rPr>
            </a:br>
            <a:r>
              <a:rPr lang="en-US" altLang="ja-JP" sz="3200" dirty="0" smtClean="0">
                <a:solidFill>
                  <a:schemeClr val="tx2"/>
                </a:solidFill>
                <a:latin typeface="Times New Roman" panose="02020603050405020304" pitchFamily="18" charset="0"/>
                <a:cs typeface="Times New Roman" panose="02020603050405020304" pitchFamily="18" charset="0"/>
              </a:rPr>
              <a:t>2014</a:t>
            </a:r>
            <a:r>
              <a:rPr lang="ja-JP" altLang="en-US" sz="3200" dirty="0" smtClean="0">
                <a:solidFill>
                  <a:schemeClr val="tx2"/>
                </a:solidFill>
              </a:rPr>
              <a:t>年</a:t>
            </a:r>
            <a:r>
              <a:rPr lang="en-US" altLang="ja-JP" sz="3200" dirty="0" smtClean="0">
                <a:solidFill>
                  <a:schemeClr val="tx2"/>
                </a:solidFill>
                <a:latin typeface="Times New Roman" panose="02020603050405020304" pitchFamily="18" charset="0"/>
                <a:cs typeface="Times New Roman" panose="02020603050405020304" pitchFamily="18" charset="0"/>
              </a:rPr>
              <a:t>12</a:t>
            </a:r>
            <a:r>
              <a:rPr lang="ja-JP" altLang="en-US" sz="3200" dirty="0" smtClean="0">
                <a:solidFill>
                  <a:schemeClr val="tx2"/>
                </a:solidFill>
              </a:rPr>
              <a:t>月</a:t>
            </a:r>
            <a:r>
              <a:rPr lang="en-US" altLang="ja-JP" sz="3200" dirty="0" smtClean="0">
                <a:solidFill>
                  <a:schemeClr val="tx2"/>
                </a:solidFill>
                <a:latin typeface="Times New Roman" panose="02020603050405020304" pitchFamily="18" charset="0"/>
                <a:cs typeface="Times New Roman" panose="02020603050405020304" pitchFamily="18" charset="0"/>
              </a:rPr>
              <a:t>16</a:t>
            </a:r>
            <a:r>
              <a:rPr lang="ja-JP" altLang="en-US" sz="3200" dirty="0" smtClean="0">
                <a:solidFill>
                  <a:schemeClr val="tx2"/>
                </a:solidFill>
              </a:rPr>
              <a:t>日</a:t>
            </a:r>
            <a:r>
              <a:rPr lang="en-US" altLang="ja-JP" sz="3200" dirty="0">
                <a:solidFill>
                  <a:schemeClr val="tx2"/>
                </a:solidFill>
              </a:rPr>
              <a:t/>
            </a:r>
            <a:br>
              <a:rPr lang="en-US" altLang="ja-JP" sz="3200" dirty="0">
                <a:solidFill>
                  <a:schemeClr val="tx2"/>
                </a:solidFill>
              </a:rPr>
            </a:br>
            <a:r>
              <a:rPr lang="en-US" altLang="ja-JP" sz="3200" dirty="0">
                <a:solidFill>
                  <a:schemeClr val="tx2"/>
                </a:solidFill>
              </a:rPr>
              <a:t/>
            </a:r>
            <a:br>
              <a:rPr lang="en-US" altLang="ja-JP" sz="3200" dirty="0">
                <a:solidFill>
                  <a:schemeClr val="tx2"/>
                </a:solidFill>
              </a:rPr>
            </a:br>
            <a:r>
              <a:rPr lang="ja-JP" altLang="en-US" sz="3200" dirty="0">
                <a:solidFill>
                  <a:schemeClr val="tx2"/>
                </a:solidFill>
              </a:rPr>
              <a:t>明治学院</a:t>
            </a:r>
            <a:r>
              <a:rPr lang="ja-JP" altLang="en-US" sz="3200" dirty="0" smtClean="0">
                <a:solidFill>
                  <a:schemeClr val="tx2"/>
                </a:solidFill>
              </a:rPr>
              <a:t>大学法学部教授</a:t>
            </a:r>
            <a:r>
              <a:rPr lang="en-US" altLang="ja-JP" sz="3200" dirty="0">
                <a:solidFill>
                  <a:schemeClr val="tx2"/>
                </a:solidFill>
              </a:rPr>
              <a:t/>
            </a:r>
            <a:br>
              <a:rPr lang="en-US" altLang="ja-JP" sz="3200" dirty="0">
                <a:solidFill>
                  <a:schemeClr val="tx2"/>
                </a:solidFill>
              </a:rPr>
            </a:br>
            <a:r>
              <a:rPr lang="en-US" altLang="ja-JP" sz="3200" dirty="0">
                <a:solidFill>
                  <a:schemeClr val="tx2"/>
                </a:solidFill>
              </a:rPr>
              <a:t/>
            </a:r>
            <a:br>
              <a:rPr lang="en-US" altLang="ja-JP" sz="3200" dirty="0">
                <a:solidFill>
                  <a:schemeClr val="tx2"/>
                </a:solidFill>
              </a:rPr>
            </a:br>
            <a:r>
              <a:rPr lang="ja-JP" altLang="en-US" sz="3200" dirty="0">
                <a:solidFill>
                  <a:schemeClr val="tx2"/>
                </a:solidFill>
              </a:rPr>
              <a:t>加賀山　茂</a:t>
            </a:r>
            <a:endParaRPr lang="en-US" altLang="ja-JP" sz="3200" dirty="0">
              <a:solidFill>
                <a:schemeClr val="tx2"/>
              </a:solidFill>
            </a:endParaRPr>
          </a:p>
          <a:p>
            <a:pPr algn="ctr" eaLnBrk="1" hangingPunct="1">
              <a:lnSpc>
                <a:spcPct val="80000"/>
              </a:lnSpc>
            </a:pPr>
            <a:endParaRPr lang="en-US" altLang="ja-JP" sz="3200" dirty="0">
              <a:solidFill>
                <a:schemeClr val="tx2"/>
              </a:solidFill>
            </a:endParaRPr>
          </a:p>
          <a:p>
            <a:pPr algn="ctr" eaLnBrk="1" hangingPunct="1">
              <a:lnSpc>
                <a:spcPct val="80000"/>
              </a:lnSpc>
            </a:pPr>
            <a:endParaRPr lang="en-US" altLang="ja-JP" sz="3200" dirty="0">
              <a:solidFill>
                <a:schemeClr val="tx2"/>
              </a:solidFill>
            </a:endParaRPr>
          </a:p>
          <a:p>
            <a:pPr algn="ctr" eaLnBrk="1" hangingPunct="1">
              <a:lnSpc>
                <a:spcPct val="80000"/>
              </a:lnSpc>
            </a:pPr>
            <a:r>
              <a:rPr lang="ja-JP" altLang="en-US" sz="4000" dirty="0" smtClean="0">
                <a:solidFill>
                  <a:schemeClr val="tx2"/>
                </a:solidFill>
              </a:rPr>
              <a:t>受講，お疲れさま</a:t>
            </a:r>
            <a:r>
              <a:rPr lang="ja-JP" altLang="en-US" sz="4400" dirty="0" smtClean="0">
                <a:solidFill>
                  <a:schemeClr val="tx2"/>
                </a:solidFill>
              </a:rPr>
              <a:t>。</a:t>
            </a:r>
            <a:r>
              <a:rPr lang="en-US" altLang="ja-JP" sz="4400" dirty="0">
                <a:solidFill>
                  <a:schemeClr val="tx2"/>
                </a:solidFill>
              </a:rPr>
              <a:t/>
            </a:r>
            <a:br>
              <a:rPr lang="en-US" altLang="ja-JP" sz="4400" dirty="0">
                <a:solidFill>
                  <a:schemeClr val="tx2"/>
                </a:solidFill>
              </a:rPr>
            </a:br>
            <a:r>
              <a:rPr lang="en-US" altLang="ja-JP" sz="4400" dirty="0">
                <a:solidFill>
                  <a:schemeClr val="tx2"/>
                </a:solidFill>
              </a:rPr>
              <a:t/>
            </a:r>
            <a:br>
              <a:rPr lang="en-US" altLang="ja-JP" sz="4400" dirty="0">
                <a:solidFill>
                  <a:schemeClr val="tx2"/>
                </a:solidFill>
              </a:rPr>
            </a:br>
            <a:endParaRPr lang="ja-JP" altLang="en-US" sz="4400" dirty="0">
              <a:solidFill>
                <a:schemeClr val="tx2"/>
              </a:solidFill>
            </a:endParaRPr>
          </a:p>
        </p:txBody>
      </p:sp>
    </p:spTree>
    <p:extLst>
      <p:ext uri="{BB962C8B-B14F-4D97-AF65-F5344CB8AC3E}">
        <p14:creationId xmlns:p14="http://schemas.microsoft.com/office/powerpoint/2010/main" val="4249227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1" fill="hold" grpId="0" nodeType="withEffect">
                                  <p:stCondLst>
                                    <p:cond delay="0"/>
                                  </p:stCondLst>
                                  <p:childTnLst>
                                    <p:anim calcmode="lin" valueType="num">
                                      <p:cBhvr additive="base">
                                        <p:cTn id="6" dur="8000"/>
                                        <p:tgtEl>
                                          <p:spTgt spid="11"/>
                                        </p:tgtEl>
                                        <p:attrNameLst>
                                          <p:attrName>ppt_x</p:attrName>
                                        </p:attrNameLst>
                                      </p:cBhvr>
                                      <p:tavLst>
                                        <p:tav tm="0">
                                          <p:val>
                                            <p:strVal val="ppt_x"/>
                                          </p:val>
                                        </p:tav>
                                        <p:tav tm="100000">
                                          <p:val>
                                            <p:strVal val="ppt_x"/>
                                          </p:val>
                                        </p:tav>
                                      </p:tavLst>
                                    </p:anim>
                                    <p:anim calcmode="lin" valueType="num">
                                      <p:cBhvr additive="base">
                                        <p:cTn id="7" dur="8000"/>
                                        <p:tgtEl>
                                          <p:spTgt spid="11"/>
                                        </p:tgtEl>
                                        <p:attrNameLst>
                                          <p:attrName>ppt_y</p:attrName>
                                        </p:attrNameLst>
                                      </p:cBhvr>
                                      <p:tavLst>
                                        <p:tav tm="0">
                                          <p:val>
                                            <p:strVal val="ppt_y"/>
                                          </p:val>
                                        </p:tav>
                                        <p:tav tm="100000">
                                          <p:val>
                                            <p:strVal val="0-ppt_h/2"/>
                                          </p:val>
                                        </p:tav>
                                      </p:tavLst>
                                    </p:anim>
                                    <p:set>
                                      <p:cBhvr>
                                        <p:cTn id="8" dur="1" fill="hold">
                                          <p:stCondLst>
                                            <p:cond delay="7999"/>
                                          </p:stCondLst>
                                        </p:cTn>
                                        <p:tgtEl>
                                          <p:spTgt spid="11"/>
                                        </p:tgtEl>
                                        <p:attrNameLst>
                                          <p:attrName>style.visibility</p:attrName>
                                        </p:attrNameLst>
                                      </p:cBhvr>
                                      <p:to>
                                        <p:strVal val="hidden"/>
                                      </p:to>
                                    </p:set>
                                  </p:childTnLst>
                                </p:cTn>
                              </p:par>
                            </p:childTnLst>
                          </p:cTn>
                        </p:par>
                        <p:par>
                          <p:cTn id="9" fill="hold">
                            <p:stCondLst>
                              <p:cond delay="8000"/>
                            </p:stCondLst>
                            <p:childTnLst>
                              <p:par>
                                <p:cTn id="10" presetID="2" presetClass="entr" presetSubtype="4"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1000" fill="hold"/>
                                        <p:tgtEl>
                                          <p:spTgt spid="9"/>
                                        </p:tgtEl>
                                        <p:attrNameLst>
                                          <p:attrName>ppt_x</p:attrName>
                                        </p:attrNameLst>
                                      </p:cBhvr>
                                      <p:tavLst>
                                        <p:tav tm="0">
                                          <p:val>
                                            <p:strVal val="#ppt_x"/>
                                          </p:val>
                                        </p:tav>
                                        <p:tav tm="100000">
                                          <p:val>
                                            <p:strVal val="#ppt_x"/>
                                          </p:val>
                                        </p:tav>
                                      </p:tavLst>
                                    </p:anim>
                                    <p:anim calcmode="lin" valueType="num">
                                      <p:cBhvr additive="base">
                                        <p:cTn id="13" dur="1000" fill="hold"/>
                                        <p:tgtEl>
                                          <p:spTgt spid="9"/>
                                        </p:tgtEl>
                                        <p:attrNameLst>
                                          <p:attrName>ppt_y</p:attrName>
                                        </p:attrNameLst>
                                      </p:cBhvr>
                                      <p:tavLst>
                                        <p:tav tm="0">
                                          <p:val>
                                            <p:strVal val="1+#ppt_h/2"/>
                                          </p:val>
                                        </p:tav>
                                        <p:tav tm="100000">
                                          <p:val>
                                            <p:strVal val="#ppt_y"/>
                                          </p:val>
                                        </p:tav>
                                      </p:tavLst>
                                    </p:anim>
                                  </p:childTnLst>
                                </p:cTn>
                              </p:par>
                            </p:childTnLst>
                          </p:cTn>
                        </p:par>
                        <p:par>
                          <p:cTn id="14" fill="hold">
                            <p:stCondLst>
                              <p:cond delay="9000"/>
                            </p:stCondLst>
                            <p:childTnLst>
                              <p:par>
                                <p:cTn id="15" presetID="2" presetClass="entr" presetSubtype="4" fill="hold" grpId="0" nodeType="afterEffect">
                                  <p:stCondLst>
                                    <p:cond delay="250"/>
                                  </p:stCondLst>
                                  <p:childTnLst>
                                    <p:set>
                                      <p:cBhvr>
                                        <p:cTn id="16" dur="1" fill="hold">
                                          <p:stCondLst>
                                            <p:cond delay="0"/>
                                          </p:stCondLst>
                                        </p:cTn>
                                        <p:tgtEl>
                                          <p:spTgt spid="8">
                                            <p:txEl>
                                              <p:pRg st="0" end="0"/>
                                            </p:txEl>
                                          </p:spTgt>
                                        </p:tgtEl>
                                        <p:attrNameLst>
                                          <p:attrName>style.visibility</p:attrName>
                                        </p:attrNameLst>
                                      </p:cBhvr>
                                      <p:to>
                                        <p:strVal val="visible"/>
                                      </p:to>
                                    </p:set>
                                    <p:anim calcmode="lin" valueType="num">
                                      <p:cBhvr additive="base">
                                        <p:cTn id="17" dur="75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8" dur="75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0000"/>
                            </p:stCondLst>
                            <p:childTnLst>
                              <p:par>
                                <p:cTn id="20" presetID="2" presetClass="entr" presetSubtype="4" fill="hold" grpId="0" nodeType="afterEffect">
                                  <p:stCondLst>
                                    <p:cond delay="250"/>
                                  </p:stCondLst>
                                  <p:childTnLst>
                                    <p:set>
                                      <p:cBhvr>
                                        <p:cTn id="21" dur="1" fill="hold">
                                          <p:stCondLst>
                                            <p:cond delay="0"/>
                                          </p:stCondLst>
                                        </p:cTn>
                                        <p:tgtEl>
                                          <p:spTgt spid="8">
                                            <p:txEl>
                                              <p:pRg st="1" end="1"/>
                                            </p:txEl>
                                          </p:spTgt>
                                        </p:tgtEl>
                                        <p:attrNameLst>
                                          <p:attrName>style.visibility</p:attrName>
                                        </p:attrNameLst>
                                      </p:cBhvr>
                                      <p:to>
                                        <p:strVal val="visible"/>
                                      </p:to>
                                    </p:set>
                                    <p:anim calcmode="lin" valueType="num">
                                      <p:cBhvr additive="base">
                                        <p:cTn id="22" dur="75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23" dur="75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par>
                          <p:cTn id="24" fill="hold">
                            <p:stCondLst>
                              <p:cond delay="11000"/>
                            </p:stCondLst>
                            <p:childTnLst>
                              <p:par>
                                <p:cTn id="25" presetID="2" presetClass="entr" presetSubtype="4" fill="hold" grpId="0" nodeType="afterEffect">
                                  <p:stCondLst>
                                    <p:cond delay="250"/>
                                  </p:stCondLst>
                                  <p:childTnLst>
                                    <p:set>
                                      <p:cBhvr>
                                        <p:cTn id="26" dur="1" fill="hold">
                                          <p:stCondLst>
                                            <p:cond delay="0"/>
                                          </p:stCondLst>
                                        </p:cTn>
                                        <p:tgtEl>
                                          <p:spTgt spid="8">
                                            <p:txEl>
                                              <p:pRg st="2" end="2"/>
                                            </p:txEl>
                                          </p:spTgt>
                                        </p:tgtEl>
                                        <p:attrNameLst>
                                          <p:attrName>style.visibility</p:attrName>
                                        </p:attrNameLst>
                                      </p:cBhvr>
                                      <p:to>
                                        <p:strVal val="visible"/>
                                      </p:to>
                                    </p:set>
                                    <p:anim calcmode="lin" valueType="num">
                                      <p:cBhvr additive="base">
                                        <p:cTn id="27" dur="75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8" dur="75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2000"/>
                            </p:stCondLst>
                            <p:childTnLst>
                              <p:par>
                                <p:cTn id="30" presetID="2" presetClass="entr" presetSubtype="4" fill="hold" grpId="0" nodeType="afterEffect">
                                  <p:stCondLst>
                                    <p:cond delay="250"/>
                                  </p:stCondLst>
                                  <p:childTnLst>
                                    <p:set>
                                      <p:cBhvr>
                                        <p:cTn id="31" dur="1" fill="hold">
                                          <p:stCondLst>
                                            <p:cond delay="0"/>
                                          </p:stCondLst>
                                        </p:cTn>
                                        <p:tgtEl>
                                          <p:spTgt spid="8">
                                            <p:txEl>
                                              <p:pRg st="3" end="3"/>
                                            </p:txEl>
                                          </p:spTgt>
                                        </p:tgtEl>
                                        <p:attrNameLst>
                                          <p:attrName>style.visibility</p:attrName>
                                        </p:attrNameLst>
                                      </p:cBhvr>
                                      <p:to>
                                        <p:strVal val="visible"/>
                                      </p:to>
                                    </p:set>
                                    <p:anim calcmode="lin" valueType="num">
                                      <p:cBhvr additive="base">
                                        <p:cTn id="32" dur="75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33" dur="75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3000"/>
                            </p:stCondLst>
                            <p:childTnLst>
                              <p:par>
                                <p:cTn id="35" presetID="2" presetClass="entr" presetSubtype="4" fill="hold" grpId="0" nodeType="afterEffect">
                                  <p:stCondLst>
                                    <p:cond delay="250"/>
                                  </p:stCondLst>
                                  <p:childTnLst>
                                    <p:set>
                                      <p:cBhvr>
                                        <p:cTn id="36" dur="1" fill="hold">
                                          <p:stCondLst>
                                            <p:cond delay="0"/>
                                          </p:stCondLst>
                                        </p:cTn>
                                        <p:tgtEl>
                                          <p:spTgt spid="8">
                                            <p:txEl>
                                              <p:pRg st="4" end="4"/>
                                            </p:txEl>
                                          </p:spTgt>
                                        </p:tgtEl>
                                        <p:attrNameLst>
                                          <p:attrName>style.visibility</p:attrName>
                                        </p:attrNameLst>
                                      </p:cBhvr>
                                      <p:to>
                                        <p:strVal val="visible"/>
                                      </p:to>
                                    </p:set>
                                    <p:anim calcmode="lin" valueType="num">
                                      <p:cBhvr additive="base">
                                        <p:cTn id="37" dur="75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8" dur="75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4000"/>
                            </p:stCondLst>
                            <p:childTnLst>
                              <p:par>
                                <p:cTn id="40" presetID="2" presetClass="entr" presetSubtype="4" fill="hold" grpId="0" nodeType="afterEffect">
                                  <p:stCondLst>
                                    <p:cond delay="250"/>
                                  </p:stCondLst>
                                  <p:childTnLst>
                                    <p:set>
                                      <p:cBhvr>
                                        <p:cTn id="41" dur="1" fill="hold">
                                          <p:stCondLst>
                                            <p:cond delay="0"/>
                                          </p:stCondLst>
                                        </p:cTn>
                                        <p:tgtEl>
                                          <p:spTgt spid="8">
                                            <p:txEl>
                                              <p:pRg st="5" end="5"/>
                                            </p:txEl>
                                          </p:spTgt>
                                        </p:tgtEl>
                                        <p:attrNameLst>
                                          <p:attrName>style.visibility</p:attrName>
                                        </p:attrNameLst>
                                      </p:cBhvr>
                                      <p:to>
                                        <p:strVal val="visible"/>
                                      </p:to>
                                    </p:set>
                                    <p:anim calcmode="lin" valueType="num">
                                      <p:cBhvr additive="base">
                                        <p:cTn id="42" dur="75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43" dur="75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par>
                          <p:cTn id="44" fill="hold">
                            <p:stCondLst>
                              <p:cond delay="15000"/>
                            </p:stCondLst>
                            <p:childTnLst>
                              <p:par>
                                <p:cTn id="45" presetID="2" presetClass="entr" presetSubtype="4" fill="hold" grpId="0" nodeType="afterEffect">
                                  <p:stCondLst>
                                    <p:cond delay="250"/>
                                  </p:stCondLst>
                                  <p:childTnLst>
                                    <p:set>
                                      <p:cBhvr>
                                        <p:cTn id="46" dur="1" fill="hold">
                                          <p:stCondLst>
                                            <p:cond delay="0"/>
                                          </p:stCondLst>
                                        </p:cTn>
                                        <p:tgtEl>
                                          <p:spTgt spid="8">
                                            <p:txEl>
                                              <p:pRg st="6" end="6"/>
                                            </p:txEl>
                                          </p:spTgt>
                                        </p:tgtEl>
                                        <p:attrNameLst>
                                          <p:attrName>style.visibility</p:attrName>
                                        </p:attrNameLst>
                                      </p:cBhvr>
                                      <p:to>
                                        <p:strVal val="visible"/>
                                      </p:to>
                                    </p:set>
                                    <p:anim calcmode="lin" valueType="num">
                                      <p:cBhvr additive="base">
                                        <p:cTn id="47" dur="75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48" dur="75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par>
                          <p:cTn id="49" fill="hold">
                            <p:stCondLst>
                              <p:cond delay="16000"/>
                            </p:stCondLst>
                            <p:childTnLst>
                              <p:par>
                                <p:cTn id="50" presetID="2" presetClass="entr" presetSubtype="4" fill="hold" grpId="0" nodeType="afterEffect">
                                  <p:stCondLst>
                                    <p:cond delay="250"/>
                                  </p:stCondLst>
                                  <p:childTnLst>
                                    <p:set>
                                      <p:cBhvr>
                                        <p:cTn id="51" dur="1" fill="hold">
                                          <p:stCondLst>
                                            <p:cond delay="0"/>
                                          </p:stCondLst>
                                        </p:cTn>
                                        <p:tgtEl>
                                          <p:spTgt spid="8">
                                            <p:txEl>
                                              <p:pRg st="7" end="7"/>
                                            </p:txEl>
                                          </p:spTgt>
                                        </p:tgtEl>
                                        <p:attrNameLst>
                                          <p:attrName>style.visibility</p:attrName>
                                        </p:attrNameLst>
                                      </p:cBhvr>
                                      <p:to>
                                        <p:strVal val="visible"/>
                                      </p:to>
                                    </p:set>
                                    <p:anim calcmode="lin" valueType="num">
                                      <p:cBhvr additive="base">
                                        <p:cTn id="52" dur="75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53" dur="75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par>
                          <p:cTn id="54" fill="hold">
                            <p:stCondLst>
                              <p:cond delay="17000"/>
                            </p:stCondLst>
                            <p:childTnLst>
                              <p:par>
                                <p:cTn id="55" presetID="2" presetClass="entr" presetSubtype="4" fill="hold" grpId="0" nodeType="afterEffect">
                                  <p:stCondLst>
                                    <p:cond delay="250"/>
                                  </p:stCondLst>
                                  <p:childTnLst>
                                    <p:set>
                                      <p:cBhvr>
                                        <p:cTn id="56" dur="1" fill="hold">
                                          <p:stCondLst>
                                            <p:cond delay="0"/>
                                          </p:stCondLst>
                                        </p:cTn>
                                        <p:tgtEl>
                                          <p:spTgt spid="8">
                                            <p:txEl>
                                              <p:pRg st="8" end="8"/>
                                            </p:txEl>
                                          </p:spTgt>
                                        </p:tgtEl>
                                        <p:attrNameLst>
                                          <p:attrName>style.visibility</p:attrName>
                                        </p:attrNameLst>
                                      </p:cBhvr>
                                      <p:to>
                                        <p:strVal val="visible"/>
                                      </p:to>
                                    </p:set>
                                    <p:anim calcmode="lin" valueType="num">
                                      <p:cBhvr additive="base">
                                        <p:cTn id="57" dur="75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58" dur="75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par>
                          <p:cTn id="59" fill="hold">
                            <p:stCondLst>
                              <p:cond delay="18000"/>
                            </p:stCondLst>
                            <p:childTnLst>
                              <p:par>
                                <p:cTn id="60" presetID="2" presetClass="entr" presetSubtype="4" fill="hold" grpId="0" nodeType="afterEffect">
                                  <p:stCondLst>
                                    <p:cond delay="250"/>
                                  </p:stCondLst>
                                  <p:childTnLst>
                                    <p:set>
                                      <p:cBhvr>
                                        <p:cTn id="61" dur="1" fill="hold">
                                          <p:stCondLst>
                                            <p:cond delay="0"/>
                                          </p:stCondLst>
                                        </p:cTn>
                                        <p:tgtEl>
                                          <p:spTgt spid="8">
                                            <p:txEl>
                                              <p:pRg st="9" end="9"/>
                                            </p:txEl>
                                          </p:spTgt>
                                        </p:tgtEl>
                                        <p:attrNameLst>
                                          <p:attrName>style.visibility</p:attrName>
                                        </p:attrNameLst>
                                      </p:cBhvr>
                                      <p:to>
                                        <p:strVal val="visible"/>
                                      </p:to>
                                    </p:set>
                                    <p:anim calcmode="lin" valueType="num">
                                      <p:cBhvr additive="base">
                                        <p:cTn id="62" dur="750" fill="hold"/>
                                        <p:tgtEl>
                                          <p:spTgt spid="8">
                                            <p:txEl>
                                              <p:pRg st="9" end="9"/>
                                            </p:txEl>
                                          </p:spTgt>
                                        </p:tgtEl>
                                        <p:attrNameLst>
                                          <p:attrName>ppt_x</p:attrName>
                                        </p:attrNameLst>
                                      </p:cBhvr>
                                      <p:tavLst>
                                        <p:tav tm="0">
                                          <p:val>
                                            <p:strVal val="#ppt_x"/>
                                          </p:val>
                                        </p:tav>
                                        <p:tav tm="100000">
                                          <p:val>
                                            <p:strVal val="#ppt_x"/>
                                          </p:val>
                                        </p:tav>
                                      </p:tavLst>
                                    </p:anim>
                                    <p:anim calcmode="lin" valueType="num">
                                      <p:cBhvr additive="base">
                                        <p:cTn id="63" dur="750" fill="hold"/>
                                        <p:tgtEl>
                                          <p:spTgt spid="8">
                                            <p:txEl>
                                              <p:pRg st="9" end="9"/>
                                            </p:txEl>
                                          </p:spTgt>
                                        </p:tgtEl>
                                        <p:attrNameLst>
                                          <p:attrName>ppt_y</p:attrName>
                                        </p:attrNameLst>
                                      </p:cBhvr>
                                      <p:tavLst>
                                        <p:tav tm="0">
                                          <p:val>
                                            <p:strVal val="1+#ppt_h/2"/>
                                          </p:val>
                                        </p:tav>
                                        <p:tav tm="100000">
                                          <p:val>
                                            <p:strVal val="#ppt_y"/>
                                          </p:val>
                                        </p:tav>
                                      </p:tavLst>
                                    </p:anim>
                                  </p:childTnLst>
                                </p:cTn>
                              </p:par>
                            </p:childTnLst>
                          </p:cTn>
                        </p:par>
                        <p:par>
                          <p:cTn id="64" fill="hold">
                            <p:stCondLst>
                              <p:cond delay="19000"/>
                            </p:stCondLst>
                            <p:childTnLst>
                              <p:par>
                                <p:cTn id="65" presetID="2" presetClass="entr" presetSubtype="4" fill="hold" grpId="0" nodeType="afterEffect">
                                  <p:stCondLst>
                                    <p:cond delay="250"/>
                                  </p:stCondLst>
                                  <p:childTnLst>
                                    <p:set>
                                      <p:cBhvr>
                                        <p:cTn id="66" dur="1" fill="hold">
                                          <p:stCondLst>
                                            <p:cond delay="0"/>
                                          </p:stCondLst>
                                        </p:cTn>
                                        <p:tgtEl>
                                          <p:spTgt spid="10">
                                            <p:txEl>
                                              <p:pRg st="0" end="0"/>
                                            </p:txEl>
                                          </p:spTgt>
                                        </p:tgtEl>
                                        <p:attrNameLst>
                                          <p:attrName>style.visibility</p:attrName>
                                        </p:attrNameLst>
                                      </p:cBhvr>
                                      <p:to>
                                        <p:strVal val="visible"/>
                                      </p:to>
                                    </p:set>
                                    <p:anim calcmode="lin" valueType="num">
                                      <p:cBhvr additive="base">
                                        <p:cTn id="67" dur="75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68" dur="75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69" fill="hold">
                            <p:stCondLst>
                              <p:cond delay="20000"/>
                            </p:stCondLst>
                            <p:childTnLst>
                              <p:par>
                                <p:cTn id="70" presetID="2" presetClass="entr" presetSubtype="4" fill="hold" grpId="0" nodeType="afterEffect">
                                  <p:stCondLst>
                                    <p:cond delay="250"/>
                                  </p:stCondLst>
                                  <p:childTnLst>
                                    <p:set>
                                      <p:cBhvr>
                                        <p:cTn id="71" dur="1" fill="hold">
                                          <p:stCondLst>
                                            <p:cond delay="0"/>
                                          </p:stCondLst>
                                        </p:cTn>
                                        <p:tgtEl>
                                          <p:spTgt spid="10">
                                            <p:txEl>
                                              <p:pRg st="1" end="1"/>
                                            </p:txEl>
                                          </p:spTgt>
                                        </p:tgtEl>
                                        <p:attrNameLst>
                                          <p:attrName>style.visibility</p:attrName>
                                        </p:attrNameLst>
                                      </p:cBhvr>
                                      <p:to>
                                        <p:strVal val="visible"/>
                                      </p:to>
                                    </p:set>
                                    <p:anim calcmode="lin" valueType="num">
                                      <p:cBhvr additive="base">
                                        <p:cTn id="72" dur="75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73" dur="75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par>
                          <p:cTn id="74" fill="hold">
                            <p:stCondLst>
                              <p:cond delay="21000"/>
                            </p:stCondLst>
                            <p:childTnLst>
                              <p:par>
                                <p:cTn id="75" presetID="2" presetClass="entr" presetSubtype="4" fill="hold" grpId="0" nodeType="afterEffect">
                                  <p:stCondLst>
                                    <p:cond delay="250"/>
                                  </p:stCondLst>
                                  <p:childTnLst>
                                    <p:set>
                                      <p:cBhvr>
                                        <p:cTn id="76" dur="1" fill="hold">
                                          <p:stCondLst>
                                            <p:cond delay="0"/>
                                          </p:stCondLst>
                                        </p:cTn>
                                        <p:tgtEl>
                                          <p:spTgt spid="10">
                                            <p:txEl>
                                              <p:pRg st="2" end="2"/>
                                            </p:txEl>
                                          </p:spTgt>
                                        </p:tgtEl>
                                        <p:attrNameLst>
                                          <p:attrName>style.visibility</p:attrName>
                                        </p:attrNameLst>
                                      </p:cBhvr>
                                      <p:to>
                                        <p:strVal val="visible"/>
                                      </p:to>
                                    </p:set>
                                    <p:anim calcmode="lin" valueType="num">
                                      <p:cBhvr additive="base">
                                        <p:cTn id="77" dur="75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78" dur="75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par>
                          <p:cTn id="79" fill="hold">
                            <p:stCondLst>
                              <p:cond delay="22000"/>
                            </p:stCondLst>
                            <p:childTnLst>
                              <p:par>
                                <p:cTn id="80" presetID="2" presetClass="entr" presetSubtype="4" fill="hold" grpId="0" nodeType="afterEffect">
                                  <p:stCondLst>
                                    <p:cond delay="250"/>
                                  </p:stCondLst>
                                  <p:childTnLst>
                                    <p:set>
                                      <p:cBhvr>
                                        <p:cTn id="81" dur="1" fill="hold">
                                          <p:stCondLst>
                                            <p:cond delay="0"/>
                                          </p:stCondLst>
                                        </p:cTn>
                                        <p:tgtEl>
                                          <p:spTgt spid="10">
                                            <p:txEl>
                                              <p:pRg st="3" end="3"/>
                                            </p:txEl>
                                          </p:spTgt>
                                        </p:tgtEl>
                                        <p:attrNameLst>
                                          <p:attrName>style.visibility</p:attrName>
                                        </p:attrNameLst>
                                      </p:cBhvr>
                                      <p:to>
                                        <p:strVal val="visible"/>
                                      </p:to>
                                    </p:set>
                                    <p:anim calcmode="lin" valueType="num">
                                      <p:cBhvr additive="base">
                                        <p:cTn id="82" dur="75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83" dur="75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par>
                          <p:cTn id="84" fill="hold">
                            <p:stCondLst>
                              <p:cond delay="23000"/>
                            </p:stCondLst>
                            <p:childTnLst>
                              <p:par>
                                <p:cTn id="85" presetID="2" presetClass="entr" presetSubtype="4" fill="hold" grpId="0" nodeType="afterEffect">
                                  <p:stCondLst>
                                    <p:cond delay="250"/>
                                  </p:stCondLst>
                                  <p:childTnLst>
                                    <p:set>
                                      <p:cBhvr>
                                        <p:cTn id="86" dur="1" fill="hold">
                                          <p:stCondLst>
                                            <p:cond delay="0"/>
                                          </p:stCondLst>
                                        </p:cTn>
                                        <p:tgtEl>
                                          <p:spTgt spid="10">
                                            <p:txEl>
                                              <p:pRg st="4" end="4"/>
                                            </p:txEl>
                                          </p:spTgt>
                                        </p:tgtEl>
                                        <p:attrNameLst>
                                          <p:attrName>style.visibility</p:attrName>
                                        </p:attrNameLst>
                                      </p:cBhvr>
                                      <p:to>
                                        <p:strVal val="visible"/>
                                      </p:to>
                                    </p:set>
                                    <p:anim calcmode="lin" valueType="num">
                                      <p:cBhvr additive="base">
                                        <p:cTn id="87" dur="75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88" dur="75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par>
                          <p:cTn id="89" fill="hold">
                            <p:stCondLst>
                              <p:cond delay="24000"/>
                            </p:stCondLst>
                            <p:childTnLst>
                              <p:par>
                                <p:cTn id="90" presetID="2" presetClass="entr" presetSubtype="4" fill="hold" grpId="0" nodeType="afterEffect">
                                  <p:stCondLst>
                                    <p:cond delay="250"/>
                                  </p:stCondLst>
                                  <p:childTnLst>
                                    <p:set>
                                      <p:cBhvr>
                                        <p:cTn id="91" dur="1" fill="hold">
                                          <p:stCondLst>
                                            <p:cond delay="0"/>
                                          </p:stCondLst>
                                        </p:cTn>
                                        <p:tgtEl>
                                          <p:spTgt spid="10">
                                            <p:txEl>
                                              <p:pRg st="5" end="5"/>
                                            </p:txEl>
                                          </p:spTgt>
                                        </p:tgtEl>
                                        <p:attrNameLst>
                                          <p:attrName>style.visibility</p:attrName>
                                        </p:attrNameLst>
                                      </p:cBhvr>
                                      <p:to>
                                        <p:strVal val="visible"/>
                                      </p:to>
                                    </p:set>
                                    <p:anim calcmode="lin" valueType="num">
                                      <p:cBhvr additive="base">
                                        <p:cTn id="92" dur="75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93" dur="75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par>
                          <p:cTn id="94" fill="hold">
                            <p:stCondLst>
                              <p:cond delay="25000"/>
                            </p:stCondLst>
                            <p:childTnLst>
                              <p:par>
                                <p:cTn id="95" presetID="2" presetClass="entr" presetSubtype="4" fill="hold" grpId="0" nodeType="afterEffect">
                                  <p:stCondLst>
                                    <p:cond delay="250"/>
                                  </p:stCondLst>
                                  <p:childTnLst>
                                    <p:set>
                                      <p:cBhvr>
                                        <p:cTn id="96" dur="1" fill="hold">
                                          <p:stCondLst>
                                            <p:cond delay="0"/>
                                          </p:stCondLst>
                                        </p:cTn>
                                        <p:tgtEl>
                                          <p:spTgt spid="10">
                                            <p:txEl>
                                              <p:pRg st="6" end="6"/>
                                            </p:txEl>
                                          </p:spTgt>
                                        </p:tgtEl>
                                        <p:attrNameLst>
                                          <p:attrName>style.visibility</p:attrName>
                                        </p:attrNameLst>
                                      </p:cBhvr>
                                      <p:to>
                                        <p:strVal val="visible"/>
                                      </p:to>
                                    </p:set>
                                    <p:anim calcmode="lin" valueType="num">
                                      <p:cBhvr additive="base">
                                        <p:cTn id="97" dur="75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98" dur="75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par>
                          <p:cTn id="99" fill="hold">
                            <p:stCondLst>
                              <p:cond delay="26000"/>
                            </p:stCondLst>
                            <p:childTnLst>
                              <p:par>
                                <p:cTn id="100" presetID="2" presetClass="entr" presetSubtype="4" fill="hold" grpId="0" nodeType="afterEffect">
                                  <p:stCondLst>
                                    <p:cond delay="250"/>
                                  </p:stCondLst>
                                  <p:childTnLst>
                                    <p:set>
                                      <p:cBhvr>
                                        <p:cTn id="101" dur="1" fill="hold">
                                          <p:stCondLst>
                                            <p:cond delay="0"/>
                                          </p:stCondLst>
                                        </p:cTn>
                                        <p:tgtEl>
                                          <p:spTgt spid="10">
                                            <p:txEl>
                                              <p:pRg st="7" end="7"/>
                                            </p:txEl>
                                          </p:spTgt>
                                        </p:tgtEl>
                                        <p:attrNameLst>
                                          <p:attrName>style.visibility</p:attrName>
                                        </p:attrNameLst>
                                      </p:cBhvr>
                                      <p:to>
                                        <p:strVal val="visible"/>
                                      </p:to>
                                    </p:set>
                                    <p:anim calcmode="lin" valueType="num">
                                      <p:cBhvr additive="base">
                                        <p:cTn id="102" dur="750" fill="hold"/>
                                        <p:tgtEl>
                                          <p:spTgt spid="10">
                                            <p:txEl>
                                              <p:pRg st="7" end="7"/>
                                            </p:txEl>
                                          </p:spTgt>
                                        </p:tgtEl>
                                        <p:attrNameLst>
                                          <p:attrName>ppt_x</p:attrName>
                                        </p:attrNameLst>
                                      </p:cBhvr>
                                      <p:tavLst>
                                        <p:tav tm="0">
                                          <p:val>
                                            <p:strVal val="#ppt_x"/>
                                          </p:val>
                                        </p:tav>
                                        <p:tav tm="100000">
                                          <p:val>
                                            <p:strVal val="#ppt_x"/>
                                          </p:val>
                                        </p:tav>
                                      </p:tavLst>
                                    </p:anim>
                                    <p:anim calcmode="lin" valueType="num">
                                      <p:cBhvr additive="base">
                                        <p:cTn id="103" dur="750" fill="hold"/>
                                        <p:tgtEl>
                                          <p:spTgt spid="10">
                                            <p:txEl>
                                              <p:pRg st="7" end="7"/>
                                            </p:txEl>
                                          </p:spTgt>
                                        </p:tgtEl>
                                        <p:attrNameLst>
                                          <p:attrName>ppt_y</p:attrName>
                                        </p:attrNameLst>
                                      </p:cBhvr>
                                      <p:tavLst>
                                        <p:tav tm="0">
                                          <p:val>
                                            <p:strVal val="1+#ppt_h/2"/>
                                          </p:val>
                                        </p:tav>
                                        <p:tav tm="100000">
                                          <p:val>
                                            <p:strVal val="#ppt_y"/>
                                          </p:val>
                                        </p:tav>
                                      </p:tavLst>
                                    </p:anim>
                                  </p:childTnLst>
                                </p:cTn>
                              </p:par>
                            </p:childTnLst>
                          </p:cTn>
                        </p:par>
                        <p:par>
                          <p:cTn id="104" fill="hold">
                            <p:stCondLst>
                              <p:cond delay="27000"/>
                            </p:stCondLst>
                            <p:childTnLst>
                              <p:par>
                                <p:cTn id="105" presetID="2" presetClass="entr" presetSubtype="4" fill="hold" grpId="0" nodeType="afterEffect">
                                  <p:stCondLst>
                                    <p:cond delay="250"/>
                                  </p:stCondLst>
                                  <p:childTnLst>
                                    <p:set>
                                      <p:cBhvr>
                                        <p:cTn id="106" dur="1" fill="hold">
                                          <p:stCondLst>
                                            <p:cond delay="0"/>
                                          </p:stCondLst>
                                        </p:cTn>
                                        <p:tgtEl>
                                          <p:spTgt spid="10">
                                            <p:txEl>
                                              <p:pRg st="8" end="8"/>
                                            </p:txEl>
                                          </p:spTgt>
                                        </p:tgtEl>
                                        <p:attrNameLst>
                                          <p:attrName>style.visibility</p:attrName>
                                        </p:attrNameLst>
                                      </p:cBhvr>
                                      <p:to>
                                        <p:strVal val="visible"/>
                                      </p:to>
                                    </p:set>
                                    <p:anim calcmode="lin" valueType="num">
                                      <p:cBhvr additive="base">
                                        <p:cTn id="107" dur="750" fill="hold"/>
                                        <p:tgtEl>
                                          <p:spTgt spid="10">
                                            <p:txEl>
                                              <p:pRg st="8" end="8"/>
                                            </p:txEl>
                                          </p:spTgt>
                                        </p:tgtEl>
                                        <p:attrNameLst>
                                          <p:attrName>ppt_x</p:attrName>
                                        </p:attrNameLst>
                                      </p:cBhvr>
                                      <p:tavLst>
                                        <p:tav tm="0">
                                          <p:val>
                                            <p:strVal val="#ppt_x"/>
                                          </p:val>
                                        </p:tav>
                                        <p:tav tm="100000">
                                          <p:val>
                                            <p:strVal val="#ppt_x"/>
                                          </p:val>
                                        </p:tav>
                                      </p:tavLst>
                                    </p:anim>
                                    <p:anim calcmode="lin" valueType="num">
                                      <p:cBhvr additive="base">
                                        <p:cTn id="108" dur="750" fill="hold"/>
                                        <p:tgtEl>
                                          <p:spTgt spid="10">
                                            <p:txEl>
                                              <p:pRg st="8" end="8"/>
                                            </p:txEl>
                                          </p:spTgt>
                                        </p:tgtEl>
                                        <p:attrNameLst>
                                          <p:attrName>ppt_y</p:attrName>
                                        </p:attrNameLst>
                                      </p:cBhvr>
                                      <p:tavLst>
                                        <p:tav tm="0">
                                          <p:val>
                                            <p:strVal val="1+#ppt_h/2"/>
                                          </p:val>
                                        </p:tav>
                                        <p:tav tm="100000">
                                          <p:val>
                                            <p:strVal val="#ppt_y"/>
                                          </p:val>
                                        </p:tav>
                                      </p:tavLst>
                                    </p:anim>
                                  </p:childTnLst>
                                </p:cTn>
                              </p:par>
                            </p:childTnLst>
                          </p:cTn>
                        </p:par>
                        <p:par>
                          <p:cTn id="109" fill="hold">
                            <p:stCondLst>
                              <p:cond delay="28000"/>
                            </p:stCondLst>
                            <p:childTnLst>
                              <p:par>
                                <p:cTn id="110" presetID="2" presetClass="entr" presetSubtype="4" fill="hold" grpId="0" nodeType="afterEffect">
                                  <p:stCondLst>
                                    <p:cond delay="250"/>
                                  </p:stCondLst>
                                  <p:childTnLst>
                                    <p:set>
                                      <p:cBhvr>
                                        <p:cTn id="111" dur="1" fill="hold">
                                          <p:stCondLst>
                                            <p:cond delay="0"/>
                                          </p:stCondLst>
                                        </p:cTn>
                                        <p:tgtEl>
                                          <p:spTgt spid="10">
                                            <p:txEl>
                                              <p:pRg st="9" end="9"/>
                                            </p:txEl>
                                          </p:spTgt>
                                        </p:tgtEl>
                                        <p:attrNameLst>
                                          <p:attrName>style.visibility</p:attrName>
                                        </p:attrNameLst>
                                      </p:cBhvr>
                                      <p:to>
                                        <p:strVal val="visible"/>
                                      </p:to>
                                    </p:set>
                                    <p:anim calcmode="lin" valueType="num">
                                      <p:cBhvr additive="base">
                                        <p:cTn id="112" dur="750" fill="hold"/>
                                        <p:tgtEl>
                                          <p:spTgt spid="10">
                                            <p:txEl>
                                              <p:pRg st="9" end="9"/>
                                            </p:txEl>
                                          </p:spTgt>
                                        </p:tgtEl>
                                        <p:attrNameLst>
                                          <p:attrName>ppt_x</p:attrName>
                                        </p:attrNameLst>
                                      </p:cBhvr>
                                      <p:tavLst>
                                        <p:tav tm="0">
                                          <p:val>
                                            <p:strVal val="#ppt_x"/>
                                          </p:val>
                                        </p:tav>
                                        <p:tav tm="100000">
                                          <p:val>
                                            <p:strVal val="#ppt_x"/>
                                          </p:val>
                                        </p:tav>
                                      </p:tavLst>
                                    </p:anim>
                                    <p:anim calcmode="lin" valueType="num">
                                      <p:cBhvr additive="base">
                                        <p:cTn id="113" dur="750" fill="hold"/>
                                        <p:tgtEl>
                                          <p:spTgt spid="1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build="p"/>
      <p:bldP spid="10" grpId="0" build="p"/>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相殺の機能</a:t>
            </a:r>
            <a:endParaRPr kumimoji="1" lang="ja-JP" altLang="en-US" dirty="0"/>
          </a:p>
        </p:txBody>
      </p:sp>
      <p:sp>
        <p:nvSpPr>
          <p:cNvPr id="3" name="コンテンツ プレースホルダー 2"/>
          <p:cNvSpPr>
            <a:spLocks noGrp="1"/>
          </p:cNvSpPr>
          <p:nvPr>
            <p:ph idx="1"/>
          </p:nvPr>
        </p:nvSpPr>
        <p:spPr>
          <a:xfrm>
            <a:off x="457200" y="1417638"/>
            <a:ext cx="8229600" cy="4708525"/>
          </a:xfrm>
        </p:spPr>
        <p:txBody>
          <a:bodyPr>
            <a:noAutofit/>
          </a:bodyPr>
          <a:lstStyle/>
          <a:p>
            <a:r>
              <a:rPr kumimoji="1" lang="ja-JP" altLang="en-US" sz="2400" dirty="0" smtClean="0"/>
              <a:t>簡易決済の機能</a:t>
            </a:r>
            <a:endParaRPr kumimoji="1" lang="en-US" altLang="ja-JP" sz="2400" dirty="0" smtClean="0"/>
          </a:p>
          <a:p>
            <a:pPr lvl="1"/>
            <a:r>
              <a:rPr lang="en-US" altLang="ja-JP" sz="2000" dirty="0" smtClean="0"/>
              <a:t>A</a:t>
            </a:r>
            <a:r>
              <a:rPr lang="ja-JP" altLang="en-US" sz="2000" dirty="0"/>
              <a:t>が</a:t>
            </a:r>
            <a:r>
              <a:rPr lang="en-US" altLang="ja-JP" sz="2000" dirty="0"/>
              <a:t>B</a:t>
            </a:r>
            <a:r>
              <a:rPr lang="ja-JP" altLang="en-US" sz="2000" dirty="0"/>
              <a:t>に</a:t>
            </a:r>
            <a:r>
              <a:rPr lang="en-US" altLang="ja-JP" sz="2000" dirty="0"/>
              <a:t>80</a:t>
            </a:r>
            <a:r>
              <a:rPr lang="ja-JP" altLang="en-US" sz="2000" dirty="0"/>
              <a:t>万円を支払い，</a:t>
            </a:r>
            <a:r>
              <a:rPr lang="en-US" altLang="ja-JP" sz="2000" dirty="0"/>
              <a:t>B</a:t>
            </a:r>
            <a:r>
              <a:rPr lang="ja-JP" altLang="en-US" sz="2000" dirty="0"/>
              <a:t>が</a:t>
            </a:r>
            <a:r>
              <a:rPr lang="en-US" altLang="ja-JP" sz="2000" dirty="0"/>
              <a:t>A</a:t>
            </a:r>
            <a:r>
              <a:rPr lang="ja-JP" altLang="en-US" sz="2000" dirty="0"/>
              <a:t>に</a:t>
            </a:r>
            <a:r>
              <a:rPr lang="en-US" altLang="ja-JP" sz="2000" dirty="0"/>
              <a:t>50</a:t>
            </a:r>
            <a:r>
              <a:rPr lang="ja-JP" altLang="en-US" sz="2000" dirty="0"/>
              <a:t>万円を支払うという手間を</a:t>
            </a:r>
            <a:r>
              <a:rPr lang="ja-JP" altLang="en-US" sz="2000" dirty="0" smtClean="0"/>
              <a:t>省いて相殺</a:t>
            </a:r>
            <a:r>
              <a:rPr lang="ja-JP" altLang="en-US" sz="2000" dirty="0"/>
              <a:t>し，</a:t>
            </a:r>
            <a:r>
              <a:rPr lang="en-US" altLang="ja-JP" sz="2000" dirty="0"/>
              <a:t>A</a:t>
            </a:r>
            <a:r>
              <a:rPr lang="ja-JP" altLang="en-US" sz="2000" dirty="0"/>
              <a:t>が</a:t>
            </a:r>
            <a:r>
              <a:rPr lang="en-US" altLang="ja-JP" sz="2000" dirty="0"/>
              <a:t>B</a:t>
            </a:r>
            <a:r>
              <a:rPr lang="ja-JP" altLang="en-US" sz="2000" dirty="0"/>
              <a:t>に</a:t>
            </a:r>
            <a:r>
              <a:rPr lang="en-US" altLang="ja-JP" sz="2000" dirty="0"/>
              <a:t>30</a:t>
            </a:r>
            <a:r>
              <a:rPr lang="ja-JP" altLang="en-US" sz="2000" dirty="0"/>
              <a:t>万円を支払うことによって</a:t>
            </a:r>
            <a:r>
              <a:rPr lang="ja-JP" altLang="en-US" sz="2000" dirty="0" smtClean="0"/>
              <a:t>決済できる。</a:t>
            </a:r>
            <a:endParaRPr kumimoji="1" lang="en-US" altLang="ja-JP" sz="2000" dirty="0" smtClean="0"/>
          </a:p>
          <a:p>
            <a:r>
              <a:rPr lang="ja-JP" altLang="en-US" sz="2400" dirty="0"/>
              <a:t>公平</a:t>
            </a:r>
            <a:r>
              <a:rPr lang="ja-JP" altLang="en-US" sz="2400" dirty="0" smtClean="0"/>
              <a:t>の機能</a:t>
            </a:r>
            <a:endParaRPr lang="en-US" altLang="ja-JP" sz="2400" dirty="0" smtClean="0"/>
          </a:p>
          <a:p>
            <a:pPr lvl="1"/>
            <a:r>
              <a:rPr lang="ja-JP" altLang="en-US" sz="2000" dirty="0"/>
              <a:t>Ａが破産した</a:t>
            </a:r>
            <a:r>
              <a:rPr lang="ja-JP" altLang="en-US" sz="2000" dirty="0" smtClean="0"/>
              <a:t>場合，</a:t>
            </a:r>
            <a:r>
              <a:rPr lang="ja-JP" altLang="en-US" sz="2000" dirty="0"/>
              <a:t>ＢはＡに対し</a:t>
            </a:r>
            <a:r>
              <a:rPr lang="en-US" altLang="ja-JP" sz="2000" dirty="0"/>
              <a:t>50</a:t>
            </a:r>
            <a:r>
              <a:rPr lang="ja-JP" altLang="en-US" sz="2000" dirty="0"/>
              <a:t>万円全額支払わなければならないのに，Ｂの</a:t>
            </a:r>
            <a:r>
              <a:rPr lang="en-US" altLang="ja-JP" sz="2000" dirty="0"/>
              <a:t>80</a:t>
            </a:r>
            <a:r>
              <a:rPr lang="ja-JP" altLang="en-US" sz="2000" dirty="0"/>
              <a:t>万円の債権は，債権額に応じて配当されるにとどまって</a:t>
            </a:r>
            <a:r>
              <a:rPr lang="ja-JP" altLang="en-US" sz="2000" dirty="0" smtClean="0"/>
              <a:t>不公平。対当</a:t>
            </a:r>
            <a:r>
              <a:rPr lang="ja-JP" altLang="en-US" sz="2000" dirty="0"/>
              <a:t>額において債権が決済されたもの</a:t>
            </a:r>
            <a:r>
              <a:rPr lang="ja-JP" altLang="en-US" sz="2000" dirty="0" smtClean="0"/>
              <a:t>と取り扱う</a:t>
            </a:r>
            <a:r>
              <a:rPr lang="ja-JP" altLang="en-US" sz="2000" dirty="0"/>
              <a:t>のが</a:t>
            </a:r>
            <a:r>
              <a:rPr lang="ja-JP" altLang="en-US" sz="2000" dirty="0" smtClean="0"/>
              <a:t>公平</a:t>
            </a:r>
            <a:r>
              <a:rPr lang="ja-JP" altLang="en-US" sz="2000" dirty="0"/>
              <a:t>。</a:t>
            </a:r>
            <a:endParaRPr lang="en-US" altLang="ja-JP" sz="2000" dirty="0" smtClean="0"/>
          </a:p>
          <a:p>
            <a:r>
              <a:rPr kumimoji="1" lang="ja-JP" altLang="en-US" sz="2400" dirty="0" smtClean="0"/>
              <a:t>担保的機能</a:t>
            </a:r>
            <a:endParaRPr kumimoji="1" lang="en-US" altLang="ja-JP" sz="2400" dirty="0" smtClean="0"/>
          </a:p>
          <a:p>
            <a:pPr lvl="1"/>
            <a:r>
              <a:rPr lang="ja-JP" altLang="en-US" sz="2000" dirty="0"/>
              <a:t>ＢはＡの財産状態が悪化しても，</a:t>
            </a:r>
            <a:r>
              <a:rPr lang="en-US" altLang="ja-JP" sz="2000" dirty="0"/>
              <a:t>50</a:t>
            </a:r>
            <a:r>
              <a:rPr lang="ja-JP" altLang="en-US" sz="2000" dirty="0"/>
              <a:t>万円については相殺の意思表示をすれば，それだけで簡単に，かつ確実に他の債権者に先立って回収</a:t>
            </a:r>
            <a:r>
              <a:rPr lang="ja-JP" altLang="en-US" sz="2000" dirty="0" smtClean="0"/>
              <a:t>できる。</a:t>
            </a:r>
            <a:endParaRPr lang="en-US" altLang="ja-JP" sz="2000" dirty="0" smtClean="0"/>
          </a:p>
          <a:p>
            <a:pPr lvl="1"/>
            <a:r>
              <a:rPr kumimoji="1" lang="ja-JP" altLang="en-US" sz="2000" dirty="0" smtClean="0"/>
              <a:t>意思</a:t>
            </a:r>
            <a:r>
              <a:rPr kumimoji="1" lang="ja-JP" altLang="en-US" sz="2000" dirty="0"/>
              <a:t>表示</a:t>
            </a:r>
            <a:r>
              <a:rPr kumimoji="1" lang="ja-JP" altLang="en-US" sz="2000" dirty="0" smtClean="0"/>
              <a:t>だけで，一瞬にして債権の回収が実現できるのであり，相殺は，どの担保物権よりも強力な担保的機能を果たすことになる。</a:t>
            </a:r>
            <a:endParaRPr kumimoji="1" lang="ja-JP" altLang="en-US" sz="2000"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5</a:t>
            </a:fld>
            <a:endParaRPr kumimoji="1" lang="ja-JP" altLang="en-US" dirty="0"/>
          </a:p>
        </p:txBody>
      </p:sp>
    </p:spTree>
    <p:extLst>
      <p:ext uri="{BB962C8B-B14F-4D97-AF65-F5344CB8AC3E}">
        <p14:creationId xmlns:p14="http://schemas.microsoft.com/office/powerpoint/2010/main" val="2366403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1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up)">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up)">
                                      <p:cBhvr>
                                        <p:cTn id="17" dur="175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up)">
                                      <p:cBhvr>
                                        <p:cTn id="22" dur="1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相殺の要件</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400" dirty="0" smtClean="0"/>
              <a:t>代替性・相互性の要件</a:t>
            </a:r>
            <a:endParaRPr kumimoji="1" lang="en-US" altLang="ja-JP" sz="2400" dirty="0" smtClean="0"/>
          </a:p>
          <a:p>
            <a:pPr lvl="1"/>
            <a:r>
              <a:rPr lang="ja-JP" altLang="en-US" sz="2000" dirty="0"/>
              <a:t>同種の債権</a:t>
            </a:r>
            <a:r>
              <a:rPr lang="ja-JP" altLang="en-US" sz="2000" dirty="0" smtClean="0"/>
              <a:t>（通常は金銭債権）</a:t>
            </a:r>
            <a:r>
              <a:rPr lang="ja-JP" altLang="en-US" sz="2000" dirty="0"/>
              <a:t>が債権者・債務者間に相対立して存在すること。</a:t>
            </a:r>
            <a:endParaRPr kumimoji="1" lang="en-US" altLang="ja-JP" sz="2000" dirty="0" smtClean="0"/>
          </a:p>
          <a:p>
            <a:r>
              <a:rPr kumimoji="1" lang="ja-JP" altLang="en-US" sz="2400" dirty="0" smtClean="0"/>
              <a:t>相殺適状</a:t>
            </a:r>
            <a:endParaRPr kumimoji="1" lang="en-US" altLang="ja-JP" sz="2400" dirty="0" smtClean="0"/>
          </a:p>
          <a:p>
            <a:pPr lvl="1"/>
            <a:r>
              <a:rPr lang="ja-JP" altLang="en-US" sz="2000" dirty="0"/>
              <a:t>双方の債権ともに弁済期に</a:t>
            </a:r>
            <a:r>
              <a:rPr lang="ja-JP" altLang="en-US" sz="2000" dirty="0" smtClean="0"/>
              <a:t>あること。</a:t>
            </a:r>
            <a:endParaRPr kumimoji="1" lang="en-US" altLang="ja-JP" sz="2000" dirty="0" smtClean="0"/>
          </a:p>
          <a:p>
            <a:r>
              <a:rPr lang="ja-JP" altLang="en-US" sz="2400" dirty="0" smtClean="0"/>
              <a:t>相殺障害要件</a:t>
            </a:r>
            <a:endParaRPr lang="en-US" altLang="ja-JP" sz="2400" dirty="0" smtClean="0"/>
          </a:p>
          <a:p>
            <a:pPr lvl="1"/>
            <a:r>
              <a:rPr lang="ja-JP" altLang="en-US" sz="2000" dirty="0" smtClean="0"/>
              <a:t>債務の性質が相殺を許さないとき（民法</a:t>
            </a:r>
            <a:r>
              <a:rPr lang="en-US" altLang="ja-JP" sz="2000" dirty="0" smtClean="0"/>
              <a:t>501</a:t>
            </a:r>
            <a:r>
              <a:rPr lang="ja-JP" altLang="en-US" sz="2000" dirty="0" smtClean="0"/>
              <a:t>条</a:t>
            </a:r>
            <a:r>
              <a:rPr lang="en-US" altLang="ja-JP" sz="2000" dirty="0" smtClean="0"/>
              <a:t>1</a:t>
            </a:r>
            <a:r>
              <a:rPr lang="ja-JP" altLang="en-US" sz="2000" dirty="0" smtClean="0"/>
              <a:t>項ただし書き）</a:t>
            </a:r>
            <a:endParaRPr lang="en-US" altLang="ja-JP" sz="2000" dirty="0" smtClean="0"/>
          </a:p>
          <a:p>
            <a:pPr lvl="1"/>
            <a:r>
              <a:rPr lang="ja-JP" altLang="en-US" sz="2000" dirty="0" smtClean="0"/>
              <a:t>相殺</a:t>
            </a:r>
            <a:r>
              <a:rPr lang="ja-JP" altLang="en-US" sz="2000" dirty="0"/>
              <a:t>禁止の特約があるとき（民法</a:t>
            </a:r>
            <a:r>
              <a:rPr lang="en-US" altLang="ja-JP" sz="2000" dirty="0"/>
              <a:t>505</a:t>
            </a:r>
            <a:r>
              <a:rPr lang="ja-JP" altLang="en-US" sz="2000" dirty="0"/>
              <a:t>条</a:t>
            </a:r>
            <a:r>
              <a:rPr lang="en-US" altLang="ja-JP" sz="2000" dirty="0"/>
              <a:t>2</a:t>
            </a:r>
            <a:r>
              <a:rPr lang="ja-JP" altLang="en-US" sz="2000" dirty="0"/>
              <a:t>項）</a:t>
            </a:r>
            <a:r>
              <a:rPr lang="ja-JP" altLang="en-US" sz="2000" dirty="0" smtClean="0"/>
              <a:t>。</a:t>
            </a:r>
            <a:endParaRPr lang="en-US" altLang="ja-JP" sz="2000" dirty="0" smtClean="0"/>
          </a:p>
          <a:p>
            <a:pPr lvl="1"/>
            <a:r>
              <a:rPr lang="ja-JP" altLang="en-US" sz="2000" dirty="0"/>
              <a:t>互いに労務を供給する</a:t>
            </a:r>
            <a:r>
              <a:rPr lang="ja-JP" altLang="en-US" sz="2000" dirty="0" smtClean="0"/>
              <a:t>債務，</a:t>
            </a:r>
            <a:r>
              <a:rPr lang="ja-JP" altLang="en-US" sz="2000" dirty="0"/>
              <a:t>互いに競業しない不作為</a:t>
            </a:r>
            <a:r>
              <a:rPr lang="ja-JP" altLang="en-US" sz="2000" dirty="0" smtClean="0"/>
              <a:t>債務の</a:t>
            </a:r>
            <a:r>
              <a:rPr lang="ja-JP" altLang="en-US" sz="2000" dirty="0"/>
              <a:t>ように，相殺をして消滅させたのでは意味のない債権の場合</a:t>
            </a:r>
            <a:r>
              <a:rPr lang="ja-JP" altLang="en-US" sz="2000" dirty="0" smtClean="0"/>
              <a:t>。</a:t>
            </a:r>
            <a:endParaRPr lang="en-US" altLang="ja-JP" sz="2000" dirty="0" smtClean="0"/>
          </a:p>
          <a:p>
            <a:pPr lvl="1"/>
            <a:r>
              <a:rPr lang="ja-JP" altLang="en-US" sz="2000" dirty="0"/>
              <a:t>受働債権を消滅させずに現実に支払を確保する必要がある</a:t>
            </a:r>
            <a:r>
              <a:rPr lang="ja-JP" altLang="en-US" sz="2000" dirty="0" smtClean="0"/>
              <a:t>とき（民法</a:t>
            </a:r>
            <a:r>
              <a:rPr lang="en-US" altLang="ja-JP" sz="2000" dirty="0" smtClean="0"/>
              <a:t>509</a:t>
            </a:r>
            <a:r>
              <a:rPr lang="ja-JP" altLang="en-US" sz="2000" dirty="0" smtClean="0"/>
              <a:t>条，</a:t>
            </a:r>
            <a:r>
              <a:rPr lang="en-US" altLang="ja-JP" sz="2000" dirty="0" smtClean="0"/>
              <a:t>510</a:t>
            </a:r>
            <a:r>
              <a:rPr lang="ja-JP" altLang="en-US" sz="2000" dirty="0" smtClean="0"/>
              <a:t>条，</a:t>
            </a:r>
            <a:r>
              <a:rPr lang="en-US" altLang="ja-JP" sz="2000" dirty="0" smtClean="0"/>
              <a:t>511</a:t>
            </a:r>
            <a:r>
              <a:rPr lang="ja-JP" altLang="en-US" sz="2000" dirty="0" smtClean="0"/>
              <a:t>条，会社法</a:t>
            </a:r>
            <a:r>
              <a:rPr lang="en-US" altLang="ja-JP" sz="2000" dirty="0" smtClean="0"/>
              <a:t>208</a:t>
            </a:r>
            <a:r>
              <a:rPr lang="ja-JP" altLang="en-US" sz="2000" dirty="0" smtClean="0"/>
              <a:t>条</a:t>
            </a:r>
            <a:r>
              <a:rPr lang="en-US" altLang="ja-JP" sz="2000" dirty="0" smtClean="0"/>
              <a:t>3</a:t>
            </a:r>
            <a:r>
              <a:rPr lang="ja-JP" altLang="en-US" sz="2000" dirty="0" smtClean="0"/>
              <a:t>項，労基法</a:t>
            </a:r>
            <a:r>
              <a:rPr lang="en-US" altLang="ja-JP" sz="2000" dirty="0" smtClean="0"/>
              <a:t>17</a:t>
            </a:r>
            <a:r>
              <a:rPr lang="ja-JP" altLang="en-US" sz="2000" dirty="0" smtClean="0"/>
              <a:t>条）。</a:t>
            </a:r>
            <a:endParaRPr kumimoji="1" lang="ja-JP" altLang="en-US" sz="2000"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6</a:t>
            </a:fld>
            <a:endParaRPr kumimoji="1" lang="ja-JP" altLang="en-US" dirty="0"/>
          </a:p>
        </p:txBody>
      </p:sp>
    </p:spTree>
    <p:extLst>
      <p:ext uri="{BB962C8B-B14F-4D97-AF65-F5344CB8AC3E}">
        <p14:creationId xmlns:p14="http://schemas.microsoft.com/office/powerpoint/2010/main" val="45753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left)">
                                      <p:cBhvr>
                                        <p:cTn id="17" dur="75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left)">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up)">
                                      <p:cBhvr>
                                        <p:cTn id="27" dur="125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up)">
                                      <p:cBhvr>
                                        <p:cTn id="32" dur="125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相殺の効果</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kumimoji="1" lang="ja-JP" altLang="en-US" dirty="0" smtClean="0"/>
              <a:t>弁済的効力</a:t>
            </a:r>
            <a:endParaRPr kumimoji="1" lang="en-US" altLang="ja-JP" dirty="0" smtClean="0"/>
          </a:p>
          <a:p>
            <a:pPr lvl="1"/>
            <a:r>
              <a:rPr lang="ja-JP" altLang="en-US" dirty="0"/>
              <a:t>相殺の意思表示は単独行為であり（民法</a:t>
            </a:r>
            <a:r>
              <a:rPr lang="en-US" altLang="ja-JP" dirty="0"/>
              <a:t>506</a:t>
            </a:r>
            <a:r>
              <a:rPr lang="ja-JP" altLang="en-US" dirty="0"/>
              <a:t>条</a:t>
            </a:r>
            <a:r>
              <a:rPr lang="en-US" altLang="ja-JP" dirty="0"/>
              <a:t>1</a:t>
            </a:r>
            <a:r>
              <a:rPr lang="ja-JP" altLang="en-US" dirty="0"/>
              <a:t>項），意思表示があれば，双方の債権</a:t>
            </a:r>
            <a:r>
              <a:rPr lang="ja-JP" altLang="en-US" dirty="0" smtClean="0"/>
              <a:t>は，対当</a:t>
            </a:r>
            <a:r>
              <a:rPr lang="ja-JP" altLang="en-US" dirty="0"/>
              <a:t>額で消滅する（民法</a:t>
            </a:r>
            <a:r>
              <a:rPr lang="en-US" altLang="ja-JP" dirty="0" smtClean="0"/>
              <a:t>505</a:t>
            </a:r>
            <a:r>
              <a:rPr lang="ja-JP" altLang="en-US" dirty="0" smtClean="0"/>
              <a:t>条１項</a:t>
            </a:r>
            <a:r>
              <a:rPr lang="ja-JP" altLang="en-US" dirty="0"/>
              <a:t>）。</a:t>
            </a:r>
            <a:endParaRPr kumimoji="1" lang="en-US" altLang="ja-JP" dirty="0" smtClean="0"/>
          </a:p>
          <a:p>
            <a:r>
              <a:rPr lang="ja-JP" altLang="en-US" dirty="0" smtClean="0"/>
              <a:t>遡及効</a:t>
            </a:r>
            <a:endParaRPr lang="en-US" altLang="ja-JP" dirty="0" smtClean="0"/>
          </a:p>
          <a:p>
            <a:pPr lvl="1"/>
            <a:r>
              <a:rPr lang="ja-JP" altLang="en-US" dirty="0" smtClean="0"/>
              <a:t>相殺の意思表示により，双方</a:t>
            </a:r>
            <a:r>
              <a:rPr lang="ja-JP" altLang="en-US" dirty="0"/>
              <a:t>の</a:t>
            </a:r>
            <a:r>
              <a:rPr lang="ja-JP" altLang="en-US" dirty="0" smtClean="0"/>
              <a:t>債権を相殺適状</a:t>
            </a:r>
            <a:r>
              <a:rPr lang="ja-JP" altLang="en-US" dirty="0"/>
              <a:t>の時に</a:t>
            </a:r>
            <a:r>
              <a:rPr lang="ja-JP" altLang="en-US" dirty="0" smtClean="0"/>
              <a:t>さかのぼって消滅する（民法</a:t>
            </a:r>
            <a:r>
              <a:rPr lang="en-US" altLang="ja-JP" dirty="0" smtClean="0"/>
              <a:t>506</a:t>
            </a:r>
            <a:r>
              <a:rPr lang="ja-JP" altLang="en-US" dirty="0" smtClean="0"/>
              <a:t>条</a:t>
            </a:r>
            <a:r>
              <a:rPr lang="en-US" altLang="ja-JP" dirty="0" smtClean="0"/>
              <a:t>2</a:t>
            </a:r>
            <a:r>
              <a:rPr lang="ja-JP" altLang="en-US" dirty="0" smtClean="0"/>
              <a:t>項）。</a:t>
            </a:r>
            <a:endParaRPr lang="en-US" altLang="ja-JP" dirty="0" smtClean="0"/>
          </a:p>
          <a:p>
            <a:pPr lvl="1"/>
            <a:r>
              <a:rPr lang="ja-JP" altLang="en-US" dirty="0" smtClean="0"/>
              <a:t>遡及効は，将来的に相殺適状が生じる場合を含めて，相殺適状による債権の消滅を当事者が援用するという「同時履行かつ消滅の抗弁」としての性質を有する。</a:t>
            </a:r>
            <a:endParaRPr lang="en-US" altLang="ja-JP" dirty="0" smtClean="0"/>
          </a:p>
          <a:p>
            <a:pPr lvl="1"/>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7</a:t>
            </a:fld>
            <a:endParaRPr kumimoji="1" lang="ja-JP" altLang="en-US" dirty="0"/>
          </a:p>
        </p:txBody>
      </p:sp>
    </p:spTree>
    <p:extLst>
      <p:ext uri="{BB962C8B-B14F-4D97-AF65-F5344CB8AC3E}">
        <p14:creationId xmlns:p14="http://schemas.microsoft.com/office/powerpoint/2010/main" val="4079155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17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up)">
                                      <p:cBhvr>
                                        <p:cTn id="12" dur="1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up)">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相殺の担保的機能（</a:t>
            </a:r>
            <a:r>
              <a:rPr kumimoji="1" lang="en-US" altLang="ja-JP" dirty="0" smtClean="0"/>
              <a:t>1/6</a:t>
            </a:r>
            <a:r>
              <a:rPr kumimoji="1" lang="ja-JP" altLang="en-US" dirty="0" smtClean="0"/>
              <a:t>）</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最大判</a:t>
            </a:r>
            <a:r>
              <a:rPr lang="ja-JP" altLang="en-US" dirty="0"/>
              <a:t>昭</a:t>
            </a:r>
            <a:r>
              <a:rPr lang="en-US" altLang="ja-JP" dirty="0"/>
              <a:t>45</a:t>
            </a:r>
            <a:r>
              <a:rPr lang="ja-JP" altLang="en-US" dirty="0"/>
              <a:t>・</a:t>
            </a:r>
            <a:r>
              <a:rPr lang="en-US" altLang="ja-JP" dirty="0"/>
              <a:t>6</a:t>
            </a:r>
            <a:r>
              <a:rPr lang="ja-JP" altLang="en-US" dirty="0"/>
              <a:t>・</a:t>
            </a:r>
            <a:r>
              <a:rPr lang="en-US" altLang="ja-JP" dirty="0"/>
              <a:t>24</a:t>
            </a:r>
            <a:r>
              <a:rPr lang="ja-JP" altLang="en-US" dirty="0"/>
              <a:t>民集</a:t>
            </a:r>
            <a:r>
              <a:rPr lang="en-US" altLang="ja-JP" dirty="0"/>
              <a:t>24</a:t>
            </a:r>
            <a:r>
              <a:rPr lang="ja-JP" altLang="en-US" dirty="0"/>
              <a:t>巻</a:t>
            </a:r>
            <a:r>
              <a:rPr lang="en-US" altLang="ja-JP" dirty="0"/>
              <a:t>6</a:t>
            </a:r>
            <a:r>
              <a:rPr lang="ja-JP" altLang="en-US" dirty="0"/>
              <a:t>号</a:t>
            </a:r>
            <a:r>
              <a:rPr lang="en-US" altLang="ja-JP" dirty="0"/>
              <a:t>587</a:t>
            </a:r>
            <a:r>
              <a:rPr lang="ja-JP" altLang="en-US" dirty="0"/>
              <a:t>頁</a:t>
            </a:r>
            <a:endParaRPr kumimoji="1" lang="en-US" altLang="ja-JP" dirty="0" smtClean="0"/>
          </a:p>
          <a:p>
            <a:pPr marL="630238" lvl="1" indent="-268288"/>
            <a:r>
              <a:rPr lang="ja-JP" altLang="en-US" dirty="0"/>
              <a:t>相殺の制度は，互いに同種の債権を有する当事者間において，相対立する債権債務を簡易な方法によって決済し，もって両者の債権関係を円滑かつ公平に処理することを目的とする合理的な制度であって</a:t>
            </a:r>
            <a:r>
              <a:rPr lang="ja-JP" altLang="en-US" dirty="0" smtClean="0"/>
              <a:t>，</a:t>
            </a:r>
            <a:endParaRPr lang="en-US" altLang="ja-JP" dirty="0" smtClean="0"/>
          </a:p>
          <a:p>
            <a:pPr marL="630238" lvl="1" indent="-268288"/>
            <a:r>
              <a:rPr lang="ja-JP" altLang="en-US" dirty="0" smtClean="0"/>
              <a:t>相殺権</a:t>
            </a:r>
            <a:r>
              <a:rPr lang="ja-JP" altLang="en-US" dirty="0"/>
              <a:t>を行使する債権者の立場からすれば，債務者の資力が不十分な場合においても，自己の債権については確実かつ十分な弁済を受けたと同様な利益を受けることができる点において</a:t>
            </a:r>
            <a:r>
              <a:rPr lang="ja-JP" altLang="en-US" dirty="0" smtClean="0"/>
              <a:t>，</a:t>
            </a:r>
            <a:endParaRPr lang="en-US" altLang="ja-JP" dirty="0" smtClean="0"/>
          </a:p>
          <a:p>
            <a:pPr marL="630238" lvl="1" indent="-268288"/>
            <a:r>
              <a:rPr lang="ja-JP" altLang="en-US" dirty="0" smtClean="0"/>
              <a:t>受働</a:t>
            </a:r>
            <a:r>
              <a:rPr lang="ja-JP" altLang="en-US" dirty="0"/>
              <a:t>債権につきあたかも担保権を有するにも似た地位が与えられるという機能を営むものである。</a:t>
            </a:r>
            <a:endParaRPr kumimoji="1" lang="ja-JP" altLang="en-US" dirty="0"/>
          </a:p>
        </p:txBody>
      </p:sp>
      <p:sp>
        <p:nvSpPr>
          <p:cNvPr id="4" name="日付プレースホルダー 3"/>
          <p:cNvSpPr>
            <a:spLocks noGrp="1"/>
          </p:cNvSpPr>
          <p:nvPr>
            <p:ph type="dt" sz="half" idx="10"/>
          </p:nvPr>
        </p:nvSpPr>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p:txBody>
          <a:bodyPr/>
          <a:lstStyle/>
          <a:p>
            <a:fld id="{E3EC445D-284E-4B8A-B31D-F8CAF32C55BE}" type="slidenum">
              <a:rPr kumimoji="1" lang="ja-JP" altLang="en-US" smtClean="0"/>
              <a:t>8</a:t>
            </a:fld>
            <a:endParaRPr kumimoji="1" lang="ja-JP" altLang="en-US" dirty="0"/>
          </a:p>
        </p:txBody>
      </p:sp>
    </p:spTree>
    <p:extLst>
      <p:ext uri="{BB962C8B-B14F-4D97-AF65-F5344CB8AC3E}">
        <p14:creationId xmlns:p14="http://schemas.microsoft.com/office/powerpoint/2010/main" val="2457242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up)">
                                      <p:cBhvr>
                                        <p:cTn id="12" dur="17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up)">
                                      <p:cBhvr>
                                        <p:cTn id="17" dur="1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円/楕円 16"/>
          <p:cNvSpPr/>
          <p:nvPr/>
        </p:nvSpPr>
        <p:spPr>
          <a:xfrm rot="4017066">
            <a:off x="1622603" y="2878145"/>
            <a:ext cx="3093432" cy="636968"/>
          </a:xfrm>
          <a:prstGeom prst="ellipse">
            <a:avLst/>
          </a:prstGeom>
          <a:noFill/>
          <a:ln w="57150">
            <a:solidFill>
              <a:schemeClr val="accent4">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rgbClr val="FF0000"/>
                </a:solidFill>
              </a:rPr>
              <a:t>相殺</a:t>
            </a:r>
            <a:endParaRPr kumimoji="1" lang="ja-JP" altLang="en-US" sz="2400" b="1" dirty="0">
              <a:solidFill>
                <a:srgbClr val="FF0000"/>
              </a:solidFill>
            </a:endParaRPr>
          </a:p>
        </p:txBody>
      </p:sp>
      <p:sp>
        <p:nvSpPr>
          <p:cNvPr id="16" name="左矢印 15"/>
          <p:cNvSpPr/>
          <p:nvPr/>
        </p:nvSpPr>
        <p:spPr>
          <a:xfrm rot="20524775">
            <a:off x="3802845" y="3145948"/>
            <a:ext cx="3289362" cy="645046"/>
          </a:xfrm>
          <a:prstGeom prst="lef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400" b="1" dirty="0" smtClean="0"/>
              <a:t>差押え</a:t>
            </a:r>
            <a:endParaRPr kumimoji="1" lang="ja-JP" altLang="en-US" sz="2400" b="1" dirty="0"/>
          </a:p>
        </p:txBody>
      </p:sp>
      <p:sp>
        <p:nvSpPr>
          <p:cNvPr id="12" name="右矢印 11"/>
          <p:cNvSpPr/>
          <p:nvPr/>
        </p:nvSpPr>
        <p:spPr>
          <a:xfrm>
            <a:off x="1429849" y="1844767"/>
            <a:ext cx="2501376" cy="780506"/>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r"/>
            <a:r>
              <a:rPr kumimoji="1" lang="ja-JP" altLang="en-US" sz="2400" b="1" dirty="0" smtClean="0"/>
              <a:t>貸金債権</a:t>
            </a:r>
            <a:endParaRPr kumimoji="1" lang="ja-JP" altLang="en-US" sz="2400" b="1" dirty="0"/>
          </a:p>
        </p:txBody>
      </p:sp>
      <p:sp>
        <p:nvSpPr>
          <p:cNvPr id="14" name="下矢印 13"/>
          <p:cNvSpPr/>
          <p:nvPr/>
        </p:nvSpPr>
        <p:spPr>
          <a:xfrm rot="2786364">
            <a:off x="3219984" y="2475974"/>
            <a:ext cx="709551" cy="2912556"/>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b="1" dirty="0" smtClean="0"/>
              <a:t>預金債権</a:t>
            </a:r>
            <a:endParaRPr kumimoji="1" lang="ja-JP" altLang="en-US" sz="2400" b="1" dirty="0"/>
          </a:p>
        </p:txBody>
      </p:sp>
      <p:sp>
        <p:nvSpPr>
          <p:cNvPr id="15" name="左矢印 14"/>
          <p:cNvSpPr/>
          <p:nvPr/>
        </p:nvSpPr>
        <p:spPr>
          <a:xfrm>
            <a:off x="5314943" y="1820057"/>
            <a:ext cx="2425409" cy="780506"/>
          </a:xfrm>
          <a:prstGeom prst="leftArrow">
            <a:avLst/>
          </a:prstGeom>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sz="2400" b="1" dirty="0" smtClean="0"/>
              <a:t>租税債権</a:t>
            </a:r>
            <a:endParaRPr kumimoji="1" lang="ja-JP" altLang="en-US" sz="2400" b="1" dirty="0"/>
          </a:p>
        </p:txBody>
      </p:sp>
      <p:sp>
        <p:nvSpPr>
          <p:cNvPr id="2" name="タイトル 1"/>
          <p:cNvSpPr>
            <a:spLocks noGrp="1"/>
          </p:cNvSpPr>
          <p:nvPr>
            <p:ph type="title"/>
          </p:nvPr>
        </p:nvSpPr>
        <p:spPr/>
        <p:txBody>
          <a:bodyPr/>
          <a:lstStyle/>
          <a:p>
            <a:r>
              <a:rPr lang="ja-JP" altLang="en-US" dirty="0"/>
              <a:t>相殺の担保的機能</a:t>
            </a:r>
            <a:r>
              <a:rPr lang="ja-JP" altLang="en-US" dirty="0" smtClean="0"/>
              <a:t>（</a:t>
            </a:r>
            <a:r>
              <a:rPr lang="en-US" altLang="ja-JP" dirty="0" smtClean="0"/>
              <a:t>2/6</a:t>
            </a:r>
            <a:r>
              <a:rPr lang="ja-JP" altLang="en-US" dirty="0" smtClean="0"/>
              <a:t>）</a:t>
            </a:r>
            <a:endParaRPr kumimoji="1" lang="ja-JP" altLang="en-US" dirty="0"/>
          </a:p>
        </p:txBody>
      </p:sp>
      <p:sp>
        <p:nvSpPr>
          <p:cNvPr id="4" name="日付プレースホルダー 3"/>
          <p:cNvSpPr>
            <a:spLocks noGrp="1"/>
          </p:cNvSpPr>
          <p:nvPr>
            <p:ph type="dt" sz="half" idx="10"/>
          </p:nvPr>
        </p:nvSpPr>
        <p:spPr>
          <a:xfrm>
            <a:off x="457200" y="6664275"/>
            <a:ext cx="2133600" cy="365125"/>
          </a:xfrm>
        </p:spPr>
        <p:txBody>
          <a:bodyPr/>
          <a:lstStyle/>
          <a:p>
            <a:r>
              <a:rPr kumimoji="1" lang="en-US" altLang="ja-JP" smtClean="0"/>
              <a:t>2014/12/16</a:t>
            </a:r>
            <a:endParaRPr kumimoji="1" lang="ja-JP" altLang="en-US" dirty="0"/>
          </a:p>
        </p:txBody>
      </p:sp>
      <p:sp>
        <p:nvSpPr>
          <p:cNvPr id="5" name="フッター プレースホルダー 4"/>
          <p:cNvSpPr>
            <a:spLocks noGrp="1"/>
          </p:cNvSpPr>
          <p:nvPr>
            <p:ph type="ftr" sz="quarter" idx="11"/>
          </p:nvPr>
        </p:nvSpPr>
        <p:spPr>
          <a:xfrm>
            <a:off x="3124200" y="6664275"/>
            <a:ext cx="2895600" cy="365125"/>
          </a:xfrm>
        </p:spPr>
        <p:txBody>
          <a:bodyPr/>
          <a:lstStyle/>
          <a:p>
            <a:r>
              <a:rPr kumimoji="1" lang="en-US" altLang="ja-JP" smtClean="0"/>
              <a:t>Lecture on Obligation2</a:t>
            </a:r>
            <a:endParaRPr kumimoji="1" lang="ja-JP" altLang="en-US" dirty="0"/>
          </a:p>
        </p:txBody>
      </p:sp>
      <p:sp>
        <p:nvSpPr>
          <p:cNvPr id="6" name="スライド番号プレースホルダー 5"/>
          <p:cNvSpPr>
            <a:spLocks noGrp="1"/>
          </p:cNvSpPr>
          <p:nvPr>
            <p:ph type="sldNum" sz="quarter" idx="12"/>
          </p:nvPr>
        </p:nvSpPr>
        <p:spPr>
          <a:xfrm>
            <a:off x="6553200" y="6664275"/>
            <a:ext cx="2133600" cy="365125"/>
          </a:xfrm>
        </p:spPr>
        <p:txBody>
          <a:bodyPr/>
          <a:lstStyle/>
          <a:p>
            <a:fld id="{E3EC445D-284E-4B8A-B31D-F8CAF32C55BE}" type="slidenum">
              <a:rPr kumimoji="1" lang="ja-JP" altLang="en-US" smtClean="0"/>
              <a:t>9</a:t>
            </a:fld>
            <a:endParaRPr kumimoji="1" lang="ja-JP" altLang="en-US" dirty="0"/>
          </a:p>
        </p:txBody>
      </p:sp>
      <p:sp>
        <p:nvSpPr>
          <p:cNvPr id="7" name="円/楕円 6"/>
          <p:cNvSpPr/>
          <p:nvPr/>
        </p:nvSpPr>
        <p:spPr>
          <a:xfrm>
            <a:off x="420246" y="2031327"/>
            <a:ext cx="2094778" cy="129614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2400" dirty="0" smtClean="0"/>
              <a:t>債権者</a:t>
            </a:r>
            <a:endParaRPr kumimoji="1" lang="en-US" altLang="ja-JP" sz="2400" dirty="0" smtClean="0"/>
          </a:p>
          <a:p>
            <a:pPr algn="ctr"/>
            <a:r>
              <a:rPr lang="ja-JP" altLang="en-US" sz="2800" dirty="0" smtClean="0"/>
              <a:t>銀行</a:t>
            </a:r>
            <a:r>
              <a:rPr lang="en-US" altLang="ja-JP" sz="2800" b="1" dirty="0" smtClean="0">
                <a:latin typeface="Times New Roman" panose="02020603050405020304" pitchFamily="18" charset="0"/>
                <a:cs typeface="Times New Roman" panose="02020603050405020304" pitchFamily="18" charset="0"/>
              </a:rPr>
              <a:t>Y</a:t>
            </a:r>
            <a:endParaRPr kumimoji="1" lang="ja-JP" altLang="en-US" sz="2800" b="1" dirty="0">
              <a:latin typeface="Times New Roman" panose="02020603050405020304" pitchFamily="18" charset="0"/>
              <a:cs typeface="Times New Roman" panose="02020603050405020304" pitchFamily="18" charset="0"/>
            </a:endParaRPr>
          </a:p>
        </p:txBody>
      </p:sp>
      <p:sp>
        <p:nvSpPr>
          <p:cNvPr id="9" name="円/楕円 8"/>
          <p:cNvSpPr/>
          <p:nvPr/>
        </p:nvSpPr>
        <p:spPr>
          <a:xfrm>
            <a:off x="3571909" y="2031327"/>
            <a:ext cx="2094778" cy="129614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400" dirty="0" smtClean="0"/>
              <a:t>債務者</a:t>
            </a:r>
            <a:endParaRPr lang="en-US" altLang="ja-JP" sz="2400" dirty="0"/>
          </a:p>
          <a:p>
            <a:pPr algn="ctr"/>
            <a:r>
              <a:rPr kumimoji="1" lang="en-US" altLang="ja-JP" sz="2800" dirty="0" smtClean="0"/>
              <a:t>A</a:t>
            </a:r>
            <a:endParaRPr kumimoji="1" lang="ja-JP" altLang="en-US" sz="2800" dirty="0"/>
          </a:p>
        </p:txBody>
      </p:sp>
      <p:sp>
        <p:nvSpPr>
          <p:cNvPr id="10" name="円/楕円 9"/>
          <p:cNvSpPr/>
          <p:nvPr/>
        </p:nvSpPr>
        <p:spPr>
          <a:xfrm>
            <a:off x="6725694" y="2031327"/>
            <a:ext cx="2094778" cy="1296144"/>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kumimoji="1" lang="ja-JP" altLang="en-US" sz="2400" dirty="0" smtClean="0"/>
              <a:t>債権者</a:t>
            </a:r>
            <a:endParaRPr kumimoji="1" lang="en-US" altLang="ja-JP" sz="2400" dirty="0" smtClean="0"/>
          </a:p>
          <a:p>
            <a:pPr algn="ctr"/>
            <a:r>
              <a:rPr lang="ja-JP" altLang="en-US" sz="2800" dirty="0" smtClean="0"/>
              <a:t>国</a:t>
            </a:r>
            <a:r>
              <a:rPr lang="en-US" altLang="ja-JP" sz="2800" b="1" dirty="0" smtClean="0">
                <a:latin typeface="Times New Roman" panose="02020603050405020304" pitchFamily="18" charset="0"/>
                <a:cs typeface="Times New Roman" panose="02020603050405020304" pitchFamily="18" charset="0"/>
              </a:rPr>
              <a:t>X</a:t>
            </a:r>
            <a:endParaRPr kumimoji="1" lang="ja-JP" altLang="en-US" sz="2800" b="1" dirty="0">
              <a:latin typeface="Times New Roman" panose="02020603050405020304" pitchFamily="18" charset="0"/>
              <a:cs typeface="Times New Roman" panose="02020603050405020304" pitchFamily="18" charset="0"/>
            </a:endParaRPr>
          </a:p>
        </p:txBody>
      </p:sp>
      <p:sp>
        <p:nvSpPr>
          <p:cNvPr id="11" name="円/楕円 10"/>
          <p:cNvSpPr/>
          <p:nvPr/>
        </p:nvSpPr>
        <p:spPr>
          <a:xfrm>
            <a:off x="476045" y="4270259"/>
            <a:ext cx="2094778" cy="142575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sz="2000" dirty="0" smtClean="0"/>
              <a:t>第三債務者</a:t>
            </a:r>
            <a:endParaRPr kumimoji="1" lang="en-US" altLang="ja-JP" sz="2000" dirty="0" smtClean="0"/>
          </a:p>
          <a:p>
            <a:pPr algn="ctr"/>
            <a:r>
              <a:rPr lang="ja-JP" altLang="en-US" sz="2800" dirty="0" smtClean="0"/>
              <a:t>銀行</a:t>
            </a:r>
            <a:r>
              <a:rPr lang="en-US" altLang="ja-JP" sz="2800" b="1" dirty="0" smtClean="0">
                <a:latin typeface="Times New Roman" panose="02020603050405020304" pitchFamily="18" charset="0"/>
                <a:cs typeface="Times New Roman" panose="02020603050405020304" pitchFamily="18" charset="0"/>
              </a:rPr>
              <a:t>Y</a:t>
            </a:r>
            <a:endParaRPr kumimoji="1" lang="ja-JP"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0750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750"/>
                            </p:stCondLst>
                            <p:childTnLst>
                              <p:par>
                                <p:cTn id="9" presetID="22" presetClass="entr" presetSubtype="8" fill="hold" grpId="0" nodeType="afterEffect">
                                  <p:stCondLst>
                                    <p:cond delay="25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childTnLst>
                          </p:cTn>
                        </p:par>
                        <p:par>
                          <p:cTn id="12" fill="hold">
                            <p:stCondLst>
                              <p:cond delay="1500"/>
                            </p:stCondLst>
                            <p:childTnLst>
                              <p:par>
                                <p:cTn id="13" presetID="22" presetClass="entr" presetSubtype="8" fill="hold" grpId="0" nodeType="afterEffect">
                                  <p:stCondLst>
                                    <p:cond delay="25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par>
                          <p:cTn id="16" fill="hold">
                            <p:stCondLst>
                              <p:cond delay="2250"/>
                            </p:stCondLst>
                            <p:childTnLst>
                              <p:par>
                                <p:cTn id="17" presetID="22" presetClass="entr" presetSubtype="1" fill="hold" grpId="0" nodeType="afterEffect">
                                  <p:stCondLst>
                                    <p:cond delay="250"/>
                                  </p:stCondLst>
                                  <p:childTnLst>
                                    <p:set>
                                      <p:cBhvr>
                                        <p:cTn id="18" dur="1" fill="hold">
                                          <p:stCondLst>
                                            <p:cond delay="0"/>
                                          </p:stCondLst>
                                        </p:cTn>
                                        <p:tgtEl>
                                          <p:spTgt spid="14"/>
                                        </p:tgtEl>
                                        <p:attrNameLst>
                                          <p:attrName>style.visibility</p:attrName>
                                        </p:attrNameLst>
                                      </p:cBhvr>
                                      <p:to>
                                        <p:strVal val="visible"/>
                                      </p:to>
                                    </p:set>
                                    <p:animEffect transition="in" filter="wipe(up)">
                                      <p:cBhvr>
                                        <p:cTn id="19" dur="500"/>
                                        <p:tgtEl>
                                          <p:spTgt spid="14"/>
                                        </p:tgtEl>
                                      </p:cBhvr>
                                    </p:animEffect>
                                  </p:childTnLst>
                                </p:cTn>
                              </p:par>
                            </p:childTnLst>
                          </p:cTn>
                        </p:par>
                        <p:par>
                          <p:cTn id="20" fill="hold">
                            <p:stCondLst>
                              <p:cond delay="3000"/>
                            </p:stCondLst>
                            <p:childTnLst>
                              <p:par>
                                <p:cTn id="21" presetID="22" presetClass="entr" presetSubtype="1" fill="hold" grpId="0" nodeType="afterEffect">
                                  <p:stCondLst>
                                    <p:cond delay="25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right)">
                                      <p:cBhvr>
                                        <p:cTn id="28" dur="500"/>
                                        <p:tgtEl>
                                          <p:spTgt spid="10"/>
                                        </p:tgtEl>
                                      </p:cBhvr>
                                    </p:animEffect>
                                  </p:childTnLst>
                                </p:cTn>
                              </p:par>
                            </p:childTnLst>
                          </p:cTn>
                        </p:par>
                        <p:par>
                          <p:cTn id="29" fill="hold">
                            <p:stCondLst>
                              <p:cond delay="500"/>
                            </p:stCondLst>
                            <p:childTnLst>
                              <p:par>
                                <p:cTn id="30" presetID="22" presetClass="entr" presetSubtype="2" fill="hold" grpId="0" nodeType="afterEffect">
                                  <p:stCondLst>
                                    <p:cond delay="250"/>
                                  </p:stCondLst>
                                  <p:childTnLst>
                                    <p:set>
                                      <p:cBhvr>
                                        <p:cTn id="31" dur="1" fill="hold">
                                          <p:stCondLst>
                                            <p:cond delay="0"/>
                                          </p:stCondLst>
                                        </p:cTn>
                                        <p:tgtEl>
                                          <p:spTgt spid="15"/>
                                        </p:tgtEl>
                                        <p:attrNameLst>
                                          <p:attrName>style.visibility</p:attrName>
                                        </p:attrNameLst>
                                      </p:cBhvr>
                                      <p:to>
                                        <p:strVal val="visible"/>
                                      </p:to>
                                    </p:set>
                                    <p:animEffect transition="in" filter="wipe(right)">
                                      <p:cBhvr>
                                        <p:cTn id="32" dur="500"/>
                                        <p:tgtEl>
                                          <p:spTgt spid="15"/>
                                        </p:tgtEl>
                                      </p:cBhvr>
                                    </p:animEffect>
                                  </p:childTnLst>
                                </p:cTn>
                              </p:par>
                            </p:childTnLst>
                          </p:cTn>
                        </p:par>
                        <p:par>
                          <p:cTn id="33" fill="hold">
                            <p:stCondLst>
                              <p:cond delay="1250"/>
                            </p:stCondLst>
                            <p:childTnLst>
                              <p:par>
                                <p:cTn id="34" presetID="22" presetClass="entr" presetSubtype="2" fill="hold" grpId="0" nodeType="afterEffect">
                                  <p:stCondLst>
                                    <p:cond delay="250"/>
                                  </p:stCondLst>
                                  <p:childTnLst>
                                    <p:set>
                                      <p:cBhvr>
                                        <p:cTn id="35" dur="1" fill="hold">
                                          <p:stCondLst>
                                            <p:cond delay="0"/>
                                          </p:stCondLst>
                                        </p:cTn>
                                        <p:tgtEl>
                                          <p:spTgt spid="16"/>
                                        </p:tgtEl>
                                        <p:attrNameLst>
                                          <p:attrName>style.visibility</p:attrName>
                                        </p:attrNameLst>
                                      </p:cBhvr>
                                      <p:to>
                                        <p:strVal val="visible"/>
                                      </p:to>
                                    </p:set>
                                    <p:animEffect transition="in" filter="wipe(right)">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1"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heel(1)">
                                      <p:cBhvr>
                                        <p:cTn id="4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6" grpId="0" animBg="1"/>
      <p:bldP spid="12" grpId="0" animBg="1"/>
      <p:bldP spid="14" grpId="0" animBg="1"/>
      <p:bldP spid="15" grpId="0" animBg="1"/>
      <p:bldP spid="7" grpId="0" animBg="1"/>
      <p:bldP spid="9" grpId="0" animBg="1"/>
      <p:bldP spid="10" grpId="0" animBg="1"/>
      <p:bldP spid="11"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14982</TotalTime>
  <Words>4809</Words>
  <Application>Microsoft Office PowerPoint</Application>
  <PresentationFormat>画面に合わせる (4:3)</PresentationFormat>
  <Paragraphs>1226</Paragraphs>
  <Slides>48</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48</vt:i4>
      </vt:variant>
    </vt:vector>
  </HeadingPairs>
  <TitlesOfParts>
    <vt:vector size="57" baseType="lpstr">
      <vt:lpstr>AR P丸ゴシック体E</vt:lpstr>
      <vt:lpstr>ＭＳ Ｐゴシック</vt:lpstr>
      <vt:lpstr>新細明體</vt:lpstr>
      <vt:lpstr>Arial</vt:lpstr>
      <vt:lpstr>Calibri</vt:lpstr>
      <vt:lpstr>Tahoma</vt:lpstr>
      <vt:lpstr>Times New Roman</vt:lpstr>
      <vt:lpstr>Wingdings</vt:lpstr>
      <vt:lpstr>Office テーマ</vt:lpstr>
      <vt:lpstr>債権総論2  相殺　その3</vt:lpstr>
      <vt:lpstr>相殺の意義</vt:lpstr>
      <vt:lpstr>相殺の具体例</vt:lpstr>
      <vt:lpstr>相殺に関する基本用語</vt:lpstr>
      <vt:lpstr>相殺の機能</vt:lpstr>
      <vt:lpstr>相殺の要件</vt:lpstr>
      <vt:lpstr>相殺の効果</vt:lpstr>
      <vt:lpstr>相殺の担保的機能（1/6）</vt:lpstr>
      <vt:lpstr>相殺の担保的機能（2/6）</vt:lpstr>
      <vt:lpstr>相殺の担保的機能（3/6）</vt:lpstr>
      <vt:lpstr>相殺の担保的機能（3/6）</vt:lpstr>
      <vt:lpstr>相殺の担保的機能（3/6）</vt:lpstr>
      <vt:lpstr>相殺の担保的機能（3/6）</vt:lpstr>
      <vt:lpstr>相殺の担保的機能（3/6）</vt:lpstr>
      <vt:lpstr>相殺の担保的機能（3/6）</vt:lpstr>
      <vt:lpstr>相殺の担保的機能（3/6）</vt:lpstr>
      <vt:lpstr>相殺の担保的機能（3/5）</vt:lpstr>
      <vt:lpstr>相殺の担保的機能（3/6）</vt:lpstr>
      <vt:lpstr>相殺の担保的機能（3/6）</vt:lpstr>
      <vt:lpstr>相殺の担保的機能（3/6）</vt:lpstr>
      <vt:lpstr>相殺の担保的機能（3/6）</vt:lpstr>
      <vt:lpstr>相殺の担保的機能（3/6）</vt:lpstr>
      <vt:lpstr>相殺の担保的機能（3/6）</vt:lpstr>
      <vt:lpstr>相殺の担保的機能（3/6）</vt:lpstr>
      <vt:lpstr>相殺の担保的機能（3/6）</vt:lpstr>
      <vt:lpstr>相殺の担保的機能（3/6）</vt:lpstr>
      <vt:lpstr>相殺の担保的機能（3/6）</vt:lpstr>
      <vt:lpstr>相殺の担保的機能（4/6）</vt:lpstr>
      <vt:lpstr>相殺の担保的機能（5/6）</vt:lpstr>
      <vt:lpstr>相殺の担保的機能（6/6）</vt:lpstr>
      <vt:lpstr>三者間相殺 （Aを相殺権者とした場合の3類型）</vt:lpstr>
      <vt:lpstr>三者間相殺の類型 （Aが相殺権者）</vt:lpstr>
      <vt:lpstr>三者間相殺（1/3） C→A→B型（Aが相殺権者）→まとめ</vt:lpstr>
      <vt:lpstr>三者間相殺（2/3） A→B→C型（Aが相殺権者） →まとめ</vt:lpstr>
      <vt:lpstr>三者間相殺（3/3） B→C→A型（Aが相殺権者） →まとめ</vt:lpstr>
      <vt:lpstr>三者間相殺のまとめ1（Aが相殺権者）</vt:lpstr>
      <vt:lpstr>三者間相殺のまとめ2（Aが相殺権者）</vt:lpstr>
      <vt:lpstr>マルチラテラル・ネッティング</vt:lpstr>
      <vt:lpstr>多数当事者間相殺（1/6） CCPを積極的に利用する方法（1/2）</vt:lpstr>
      <vt:lpstr>多数当事者間相殺（2/6） CCPを積極的に利用する方法（2/2）</vt:lpstr>
      <vt:lpstr>多数当事者間相殺（3/6） CCPを最後のみに利用する方法（1/2）</vt:lpstr>
      <vt:lpstr>多数当事者間相殺（4/6） CCPを最後のみに利用する方法（2/2）</vt:lpstr>
      <vt:lpstr>多数当事者間相殺（5/6） 最後まで相殺前の状態を残す方法（1/2）</vt:lpstr>
      <vt:lpstr>多数当事者間相殺（6/6） 最後まで相殺前の状態を残す方法（2/2）</vt:lpstr>
      <vt:lpstr>振り込みと全銀ネット</vt:lpstr>
      <vt:lpstr>誤振込事件の復習（1/2）</vt:lpstr>
      <vt:lpstr>誤振込事件の復習（2/2）</vt:lpstr>
      <vt:lpstr>活用すべき文献</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契約法各論講義</dc:title>
  <dc:creator>KAGAYAMA Shigeru</dc:creator>
  <cp:lastModifiedBy>加賀山茂</cp:lastModifiedBy>
  <cp:revision>855</cp:revision>
  <cp:lastPrinted>2014-12-02T01:05:54Z</cp:lastPrinted>
  <dcterms:modified xsi:type="dcterms:W3CDTF">2014-12-13T02:05:17Z</dcterms:modified>
</cp:coreProperties>
</file>