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85" r:id="rId3"/>
    <p:sldId id="286" r:id="rId4"/>
    <p:sldId id="328" r:id="rId5"/>
    <p:sldId id="292" r:id="rId6"/>
    <p:sldId id="293" r:id="rId7"/>
    <p:sldId id="289" r:id="rId8"/>
    <p:sldId id="291" r:id="rId9"/>
    <p:sldId id="295" r:id="rId10"/>
    <p:sldId id="290" r:id="rId11"/>
    <p:sldId id="329" r:id="rId12"/>
    <p:sldId id="296" r:id="rId13"/>
    <p:sldId id="297" r:id="rId14"/>
    <p:sldId id="298" r:id="rId15"/>
    <p:sldId id="299" r:id="rId16"/>
    <p:sldId id="331" r:id="rId17"/>
    <p:sldId id="303" r:id="rId18"/>
    <p:sldId id="304" r:id="rId19"/>
    <p:sldId id="306" r:id="rId20"/>
    <p:sldId id="307" r:id="rId21"/>
    <p:sldId id="308" r:id="rId22"/>
    <p:sldId id="310" r:id="rId23"/>
    <p:sldId id="311" r:id="rId24"/>
    <p:sldId id="312" r:id="rId25"/>
    <p:sldId id="313" r:id="rId26"/>
    <p:sldId id="314" r:id="rId27"/>
    <p:sldId id="315" r:id="rId28"/>
    <p:sldId id="332" r:id="rId29"/>
    <p:sldId id="316" r:id="rId30"/>
    <p:sldId id="317" r:id="rId31"/>
    <p:sldId id="318" r:id="rId32"/>
    <p:sldId id="319" r:id="rId33"/>
    <p:sldId id="320" r:id="rId34"/>
    <p:sldId id="322" r:id="rId35"/>
    <p:sldId id="323" r:id="rId36"/>
    <p:sldId id="325" r:id="rId37"/>
    <p:sldId id="326" r:id="rId38"/>
    <p:sldId id="327" r:id="rId39"/>
    <p:sldId id="266" r:id="rId40"/>
    <p:sldId id="330" r:id="rId41"/>
  </p:sldIdLst>
  <p:sldSz cx="9144000" cy="6858000" type="screen4x3"/>
  <p:notesSz cx="6797675" cy="99282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64" autoAdjust="0"/>
  </p:normalViewPr>
  <p:slideViewPr>
    <p:cSldViewPr>
      <p:cViewPr varScale="1">
        <p:scale>
          <a:sx n="29" d="100"/>
          <a:sy n="29" d="100"/>
        </p:scale>
        <p:origin x="-84"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102BA5-DE94-4AED-B62F-1B4C8BABE90D}"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kumimoji="1" lang="ja-JP" altLang="en-US"/>
        </a:p>
      </dgm:t>
    </dgm:pt>
    <dgm:pt modelId="{99587466-15E0-4286-A2B9-07FC3C3E094F}">
      <dgm:prSet phldrT="[テキスト]" custT="1"/>
      <dgm:spPr/>
      <dgm:t>
        <a:bodyPr/>
        <a:lstStyle/>
        <a:p>
          <a:r>
            <a:rPr kumimoji="1" lang="ja-JP" altLang="en-US" sz="1600" b="1" dirty="0" smtClean="0"/>
            <a:t>担保法：</a:t>
          </a:r>
          <a:endParaRPr kumimoji="1" lang="en-US" altLang="ja-JP" sz="1600" b="1" dirty="0" smtClean="0"/>
        </a:p>
        <a:p>
          <a:r>
            <a:rPr kumimoji="1" lang="ja-JP" altLang="en-US" sz="1600" b="1" dirty="0" smtClean="0"/>
            <a:t>掴取力の強化</a:t>
          </a:r>
          <a:endParaRPr kumimoji="1" lang="en-US" altLang="ja-JP" sz="1600" b="1" dirty="0" smtClean="0"/>
        </a:p>
      </dgm:t>
    </dgm:pt>
    <dgm:pt modelId="{6FE888F4-B12A-4F59-835C-6088943020AF}" type="parTrans" cxnId="{8AE4CB54-AC6A-4B7D-B559-403232E84CE6}">
      <dgm:prSet/>
      <dgm:spPr/>
      <dgm:t>
        <a:bodyPr/>
        <a:lstStyle/>
        <a:p>
          <a:endParaRPr kumimoji="1" lang="ja-JP" altLang="en-US" sz="2800" b="1"/>
        </a:p>
      </dgm:t>
    </dgm:pt>
    <dgm:pt modelId="{D4123C44-231D-4A54-B144-E8919CBBD87B}" type="sibTrans" cxnId="{8AE4CB54-AC6A-4B7D-B559-403232E84CE6}">
      <dgm:prSet/>
      <dgm:spPr/>
      <dgm:t>
        <a:bodyPr/>
        <a:lstStyle/>
        <a:p>
          <a:endParaRPr kumimoji="1" lang="ja-JP" altLang="en-US" sz="2800" b="1"/>
        </a:p>
      </dgm:t>
    </dgm:pt>
    <dgm:pt modelId="{AEABFC46-2B93-4827-8CD5-5C60F211E521}">
      <dgm:prSet phldrT="[テキスト]" custT="1"/>
      <dgm:spPr/>
      <dgm:t>
        <a:bodyPr/>
        <a:lstStyle/>
        <a:p>
          <a:r>
            <a:rPr kumimoji="1" lang="ja-JP" altLang="en-US" sz="1600" b="1" dirty="0" smtClean="0"/>
            <a:t>量的強化</a:t>
          </a:r>
          <a:endParaRPr kumimoji="1" lang="en-US" altLang="ja-JP" sz="1600" b="1" dirty="0" smtClean="0"/>
        </a:p>
        <a:p>
          <a:r>
            <a:rPr kumimoji="1" lang="ja-JP" altLang="en-US" sz="1600" b="1" dirty="0" smtClean="0"/>
            <a:t>（人的担保）</a:t>
          </a:r>
          <a:endParaRPr kumimoji="1" lang="ja-JP" altLang="en-US" sz="1600" b="1" dirty="0"/>
        </a:p>
      </dgm:t>
    </dgm:pt>
    <dgm:pt modelId="{998BE8EB-E0F4-4288-B021-C56D4C6DE039}" type="parTrans" cxnId="{3B88C1C7-4F97-4032-A0ED-CE6D1F835C0B}">
      <dgm:prSet custT="1"/>
      <dgm:spPr/>
      <dgm:t>
        <a:bodyPr/>
        <a:lstStyle/>
        <a:p>
          <a:endParaRPr kumimoji="1" lang="ja-JP" altLang="en-US" sz="800" b="1"/>
        </a:p>
      </dgm:t>
    </dgm:pt>
    <dgm:pt modelId="{96FDE4DE-07D2-413E-9CAF-CBA1E73149D0}" type="sibTrans" cxnId="{3B88C1C7-4F97-4032-A0ED-CE6D1F835C0B}">
      <dgm:prSet/>
      <dgm:spPr/>
      <dgm:t>
        <a:bodyPr/>
        <a:lstStyle/>
        <a:p>
          <a:endParaRPr kumimoji="1" lang="ja-JP" altLang="en-US" sz="2800" b="1"/>
        </a:p>
      </dgm:t>
    </dgm:pt>
    <dgm:pt modelId="{BC7524BF-1711-4786-9467-0B1AED8B5A7B}">
      <dgm:prSet phldrT="[テキスト]" custT="1"/>
      <dgm:spPr/>
      <dgm:t>
        <a:bodyPr/>
        <a:lstStyle/>
        <a:p>
          <a:r>
            <a:rPr kumimoji="1" lang="ja-JP" altLang="en-US" sz="1600" b="1" dirty="0" smtClean="0"/>
            <a:t>債務者以外の人に責任を</a:t>
          </a:r>
          <a:r>
            <a:rPr kumimoji="1" lang="en-US" altLang="ja-JP" sz="1600" b="1" dirty="0" smtClean="0"/>
            <a:t/>
          </a:r>
          <a:br>
            <a:rPr kumimoji="1" lang="en-US" altLang="ja-JP" sz="1600" b="1" dirty="0" smtClean="0"/>
          </a:br>
          <a:r>
            <a:rPr kumimoji="1" lang="ja-JP" altLang="en-US" sz="1600" b="1" dirty="0" smtClean="0"/>
            <a:t>負わす</a:t>
          </a:r>
          <a:endParaRPr kumimoji="1" lang="ja-JP" altLang="en-US" sz="1600" b="1" dirty="0"/>
        </a:p>
      </dgm:t>
    </dgm:pt>
    <dgm:pt modelId="{BFDFFFAE-65DD-4DC7-AF77-34832BC03273}" type="parTrans" cxnId="{8B346498-8B67-4274-88AA-BE0457F84033}">
      <dgm:prSet custT="1"/>
      <dgm:spPr/>
      <dgm:t>
        <a:bodyPr/>
        <a:lstStyle/>
        <a:p>
          <a:endParaRPr kumimoji="1" lang="ja-JP" altLang="en-US" sz="800" b="1"/>
        </a:p>
      </dgm:t>
    </dgm:pt>
    <dgm:pt modelId="{A67749C9-2947-41EC-A68C-10D23186B714}" type="sibTrans" cxnId="{8B346498-8B67-4274-88AA-BE0457F84033}">
      <dgm:prSet/>
      <dgm:spPr/>
      <dgm:t>
        <a:bodyPr/>
        <a:lstStyle/>
        <a:p>
          <a:endParaRPr kumimoji="1" lang="ja-JP" altLang="en-US" sz="2800" b="1"/>
        </a:p>
      </dgm:t>
    </dgm:pt>
    <dgm:pt modelId="{7D0BE751-684C-4C50-A660-B85EABCCDDD4}">
      <dgm:prSet phldrT="[テキスト]" custT="1"/>
      <dgm:spPr/>
      <dgm:t>
        <a:bodyPr/>
        <a:lstStyle/>
        <a:p>
          <a:r>
            <a:rPr kumimoji="1" lang="ja-JP" altLang="en-US" sz="1600" b="1" dirty="0" smtClean="0"/>
            <a:t>質的強化</a:t>
          </a:r>
          <a:endParaRPr kumimoji="1" lang="en-US" altLang="ja-JP" sz="1600" b="1" dirty="0" smtClean="0"/>
        </a:p>
        <a:p>
          <a:r>
            <a:rPr kumimoji="1" lang="ja-JP" altLang="en-US" sz="1600" b="1" dirty="0" smtClean="0"/>
            <a:t>（物的担保）</a:t>
          </a:r>
          <a:endParaRPr kumimoji="1" lang="ja-JP" altLang="en-US" sz="1600" b="1" dirty="0"/>
        </a:p>
      </dgm:t>
    </dgm:pt>
    <dgm:pt modelId="{2EC2CE04-AD9A-4AE6-8181-C61FB9E0A541}" type="parTrans" cxnId="{E105EF2D-3F5B-4EB5-B62B-2F55B14B5269}">
      <dgm:prSet custT="1"/>
      <dgm:spPr/>
      <dgm:t>
        <a:bodyPr/>
        <a:lstStyle/>
        <a:p>
          <a:endParaRPr kumimoji="1" lang="ja-JP" altLang="en-US" sz="800" b="1"/>
        </a:p>
      </dgm:t>
    </dgm:pt>
    <dgm:pt modelId="{E7F5DE75-9C71-48A9-AAD2-96F6D297FA86}" type="sibTrans" cxnId="{E105EF2D-3F5B-4EB5-B62B-2F55B14B5269}">
      <dgm:prSet/>
      <dgm:spPr/>
      <dgm:t>
        <a:bodyPr/>
        <a:lstStyle/>
        <a:p>
          <a:endParaRPr kumimoji="1" lang="ja-JP" altLang="en-US" sz="2800" b="1"/>
        </a:p>
      </dgm:t>
    </dgm:pt>
    <dgm:pt modelId="{6FA3721A-CE27-4392-A0B4-CAF1F24138FD}">
      <dgm:prSet phldrT="[テキスト]" custT="1"/>
      <dgm:spPr/>
      <dgm:t>
        <a:bodyPr/>
        <a:lstStyle/>
        <a:p>
          <a:r>
            <a:rPr kumimoji="1" lang="ja-JP" altLang="en-US" sz="1600" b="1" dirty="0" smtClean="0"/>
            <a:t>事実上の</a:t>
          </a:r>
          <a:endParaRPr kumimoji="1" lang="en-US" altLang="ja-JP" sz="1600" b="1" dirty="0" smtClean="0"/>
        </a:p>
        <a:p>
          <a:r>
            <a:rPr kumimoji="1" lang="ja-JP" altLang="en-US" sz="1600" b="1" dirty="0" smtClean="0"/>
            <a:t>優先弁済権</a:t>
          </a:r>
          <a:endParaRPr kumimoji="1" lang="ja-JP" altLang="en-US" sz="1600" b="1" dirty="0"/>
        </a:p>
      </dgm:t>
    </dgm:pt>
    <dgm:pt modelId="{D01A33EC-1709-4D3C-A719-AC2D96390279}" type="parTrans" cxnId="{2EDFDFF7-35EC-4DB5-BCFC-CAF251BBFA89}">
      <dgm:prSet custT="1"/>
      <dgm:spPr/>
      <dgm:t>
        <a:bodyPr/>
        <a:lstStyle/>
        <a:p>
          <a:endParaRPr kumimoji="1" lang="ja-JP" altLang="en-US" sz="800" b="1"/>
        </a:p>
      </dgm:t>
    </dgm:pt>
    <dgm:pt modelId="{21451DFB-6262-4E4C-A1D9-B05FDC184F2A}" type="sibTrans" cxnId="{2EDFDFF7-35EC-4DB5-BCFC-CAF251BBFA89}">
      <dgm:prSet/>
      <dgm:spPr/>
      <dgm:t>
        <a:bodyPr/>
        <a:lstStyle/>
        <a:p>
          <a:endParaRPr kumimoji="1" lang="ja-JP" altLang="en-US" sz="2800" b="1"/>
        </a:p>
      </dgm:t>
    </dgm:pt>
    <dgm:pt modelId="{70D10A57-43AB-47AD-A81D-3EDBC6585E8C}">
      <dgm:prSet phldrT="[テキスト]" custT="1"/>
      <dgm:spPr/>
      <dgm:t>
        <a:bodyPr/>
        <a:lstStyle/>
        <a:p>
          <a:r>
            <a:rPr kumimoji="1" lang="ja-JP" altLang="en-US" sz="1600" b="1" dirty="0" smtClean="0"/>
            <a:t>法律上の</a:t>
          </a:r>
          <a:endParaRPr kumimoji="1" lang="en-US" altLang="ja-JP" sz="1600" b="1" dirty="0" smtClean="0"/>
        </a:p>
        <a:p>
          <a:r>
            <a:rPr kumimoji="1" lang="ja-JP" altLang="en-US" sz="1600" b="1" dirty="0" smtClean="0"/>
            <a:t>優先弁済権</a:t>
          </a:r>
          <a:endParaRPr kumimoji="1" lang="ja-JP" altLang="en-US" sz="1600" b="1" dirty="0"/>
        </a:p>
      </dgm:t>
    </dgm:pt>
    <dgm:pt modelId="{3143BC40-E306-4EDD-A3D4-FC32FB6277EB}" type="parTrans" cxnId="{1FBE70B8-41B9-4087-8CCB-57D23641FE27}">
      <dgm:prSet custT="1"/>
      <dgm:spPr/>
      <dgm:t>
        <a:bodyPr/>
        <a:lstStyle/>
        <a:p>
          <a:endParaRPr kumimoji="1" lang="ja-JP" altLang="en-US" sz="800" b="1"/>
        </a:p>
      </dgm:t>
    </dgm:pt>
    <dgm:pt modelId="{E229AD44-2D55-4EF1-AD8B-5A83307B6965}" type="sibTrans" cxnId="{1FBE70B8-41B9-4087-8CCB-57D23641FE27}">
      <dgm:prSet/>
      <dgm:spPr/>
      <dgm:t>
        <a:bodyPr/>
        <a:lstStyle/>
        <a:p>
          <a:endParaRPr kumimoji="1" lang="ja-JP" altLang="en-US" sz="2800" b="1"/>
        </a:p>
      </dgm:t>
    </dgm:pt>
    <dgm:pt modelId="{6325C317-E712-43A4-9FE6-617083950319}">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600" b="1" dirty="0" smtClean="0"/>
            <a:t>連帯債務</a:t>
          </a:r>
          <a:endParaRPr kumimoji="1" lang="ja-JP" altLang="en-US" sz="1600" b="1" dirty="0"/>
        </a:p>
      </dgm:t>
    </dgm:pt>
    <dgm:pt modelId="{190E0F6D-7D2E-4CFE-8E82-E4B3CC6C7B3B}" type="parTrans" cxnId="{86235E6D-8916-41BD-966A-F6CD355CD3D8}">
      <dgm:prSet custT="1"/>
      <dgm:spPr/>
      <dgm:t>
        <a:bodyPr/>
        <a:lstStyle/>
        <a:p>
          <a:endParaRPr kumimoji="1" lang="ja-JP" altLang="en-US" sz="800" b="1"/>
        </a:p>
      </dgm:t>
    </dgm:pt>
    <dgm:pt modelId="{7400AFCA-A5E0-4C7F-A6F9-A5D458B143AB}" type="sibTrans" cxnId="{86235E6D-8916-41BD-966A-F6CD355CD3D8}">
      <dgm:prSet/>
      <dgm:spPr/>
      <dgm:t>
        <a:bodyPr/>
        <a:lstStyle/>
        <a:p>
          <a:endParaRPr kumimoji="1" lang="ja-JP" altLang="en-US" sz="2800" b="1"/>
        </a:p>
      </dgm:t>
    </dgm:pt>
    <dgm:pt modelId="{38F4F242-0630-4882-9D4A-4055020E819A}">
      <dgm:prSet phldrT="[テキスト]" custT="1"/>
      <dgm:spPr/>
      <dgm:t>
        <a:bodyPr/>
        <a:lstStyle/>
        <a:p>
          <a:r>
            <a:rPr kumimoji="1" lang="ja-JP" altLang="en-US" sz="1600" b="1" dirty="0" smtClean="0"/>
            <a:t>債務と保証</a:t>
          </a:r>
          <a:endParaRPr kumimoji="1" lang="en-US" altLang="ja-JP" sz="1600" b="1" dirty="0" smtClean="0"/>
        </a:p>
        <a:p>
          <a:r>
            <a:rPr kumimoji="1" lang="ja-JP" altLang="en-US" sz="1600" b="1" dirty="0" smtClean="0"/>
            <a:t>との結合</a:t>
          </a:r>
          <a:endParaRPr kumimoji="1" lang="ja-JP" altLang="en-US" sz="1600" b="1" dirty="0"/>
        </a:p>
      </dgm:t>
    </dgm:pt>
    <dgm:pt modelId="{4DC555EB-67C4-4607-9C5F-9C25B8A48299}" type="parTrans" cxnId="{3A97CC3C-FADF-4DD7-AC47-81CCDA599355}">
      <dgm:prSet custT="1"/>
      <dgm:spPr/>
      <dgm:t>
        <a:bodyPr/>
        <a:lstStyle/>
        <a:p>
          <a:endParaRPr kumimoji="1" lang="ja-JP" altLang="en-US" sz="800" b="1"/>
        </a:p>
      </dgm:t>
    </dgm:pt>
    <dgm:pt modelId="{40814978-FBD1-44FD-8F90-750C5F6DEF42}" type="sibTrans" cxnId="{3A97CC3C-FADF-4DD7-AC47-81CCDA599355}">
      <dgm:prSet/>
      <dgm:spPr/>
      <dgm:t>
        <a:bodyPr/>
        <a:lstStyle/>
        <a:p>
          <a:endParaRPr kumimoji="1" lang="ja-JP" altLang="en-US" sz="2800" b="1"/>
        </a:p>
      </dgm:t>
    </dgm:pt>
    <dgm:pt modelId="{5FF38BCD-3867-4EDE-A967-E6F44B84CB4E}">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600" b="1" dirty="0" smtClean="0"/>
            <a:t>留置権</a:t>
          </a:r>
          <a:endParaRPr kumimoji="1" lang="ja-JP" altLang="en-US" sz="1600" b="1" dirty="0"/>
        </a:p>
      </dgm:t>
    </dgm:pt>
    <dgm:pt modelId="{B5CD181B-AB5E-4900-BCDA-316F4AB489BA}" type="parTrans" cxnId="{18F314AB-50E9-4861-A0FD-5BC6B67530A2}">
      <dgm:prSet custT="1"/>
      <dgm:spPr/>
      <dgm:t>
        <a:bodyPr/>
        <a:lstStyle/>
        <a:p>
          <a:endParaRPr kumimoji="1" lang="ja-JP" altLang="en-US" sz="800" b="1"/>
        </a:p>
      </dgm:t>
    </dgm:pt>
    <dgm:pt modelId="{DB2295D5-727C-4247-9E90-33C55ADD0926}" type="sibTrans" cxnId="{18F314AB-50E9-4861-A0FD-5BC6B67530A2}">
      <dgm:prSet/>
      <dgm:spPr/>
      <dgm:t>
        <a:bodyPr/>
        <a:lstStyle/>
        <a:p>
          <a:endParaRPr kumimoji="1" lang="ja-JP" altLang="en-US" sz="2800" b="1"/>
        </a:p>
      </dgm:t>
    </dgm:pt>
    <dgm:pt modelId="{AA946314-BEC7-4C7D-AE36-839741EA02D9}">
      <dgm:prSet phldrT="[テキスト]" custT="1"/>
      <dgm:spPr/>
      <dgm:t>
        <a:bodyPr/>
        <a:lstStyle/>
        <a:p>
          <a:r>
            <a:rPr kumimoji="1" lang="ja-JP" altLang="en-US" sz="1600" b="1" dirty="0" smtClean="0"/>
            <a:t>優先弁済権</a:t>
          </a:r>
          <a:endParaRPr kumimoji="1" lang="en-US" altLang="ja-JP" sz="1600" b="1" dirty="0" smtClean="0"/>
        </a:p>
        <a:p>
          <a:r>
            <a:rPr kumimoji="1" lang="ja-JP" altLang="en-US" sz="1600" b="1" dirty="0" smtClean="0"/>
            <a:t>そのもの</a:t>
          </a:r>
          <a:endParaRPr kumimoji="1" lang="ja-JP" altLang="en-US" sz="1600" b="1" dirty="0"/>
        </a:p>
      </dgm:t>
    </dgm:pt>
    <dgm:pt modelId="{FDBFBCEE-B9AE-48D4-8E32-2842CFF51A5B}" type="parTrans" cxnId="{215EF419-75FE-4F37-8554-64B37FC299CB}">
      <dgm:prSet custT="1"/>
      <dgm:spPr/>
      <dgm:t>
        <a:bodyPr/>
        <a:lstStyle/>
        <a:p>
          <a:endParaRPr kumimoji="1" lang="ja-JP" altLang="en-US" sz="800" b="1"/>
        </a:p>
      </dgm:t>
    </dgm:pt>
    <dgm:pt modelId="{3B59D579-BA42-4A7E-A957-0609ED6DB2A0}" type="sibTrans" cxnId="{215EF419-75FE-4F37-8554-64B37FC299CB}">
      <dgm:prSet/>
      <dgm:spPr/>
      <dgm:t>
        <a:bodyPr/>
        <a:lstStyle/>
        <a:p>
          <a:endParaRPr kumimoji="1" lang="ja-JP" altLang="en-US" sz="2800" b="1"/>
        </a:p>
      </dgm:t>
    </dgm:pt>
    <dgm:pt modelId="{596E0AF0-147C-4051-BCB4-B229741083B1}">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600" b="1" dirty="0" smtClean="0"/>
            <a:t>先取特権</a:t>
          </a:r>
          <a:endParaRPr kumimoji="1" lang="ja-JP" altLang="en-US" sz="1600" b="1" dirty="0"/>
        </a:p>
      </dgm:t>
    </dgm:pt>
    <dgm:pt modelId="{E4ADAB68-AABE-4A87-B713-069D10526281}" type="parTrans" cxnId="{77961F7E-94A2-4034-ADCB-7633DAA59043}">
      <dgm:prSet custT="1"/>
      <dgm:spPr/>
      <dgm:t>
        <a:bodyPr/>
        <a:lstStyle/>
        <a:p>
          <a:endParaRPr kumimoji="1" lang="ja-JP" altLang="en-US" sz="800" b="1"/>
        </a:p>
      </dgm:t>
    </dgm:pt>
    <dgm:pt modelId="{10869B4E-E6F2-4A62-AD6F-097C482F850C}" type="sibTrans" cxnId="{77961F7E-94A2-4034-ADCB-7633DAA59043}">
      <dgm:prSet/>
      <dgm:spPr/>
      <dgm:t>
        <a:bodyPr/>
        <a:lstStyle/>
        <a:p>
          <a:endParaRPr kumimoji="1" lang="ja-JP" altLang="en-US" sz="2800" b="1"/>
        </a:p>
      </dgm:t>
    </dgm:pt>
    <dgm:pt modelId="{E2EAACA8-7FA7-4560-A756-9A3B7A896236}">
      <dgm:prSet phldrT="[テキスト]" custT="1"/>
      <dgm:spPr/>
      <dgm:t>
        <a:bodyPr/>
        <a:lstStyle/>
        <a:p>
          <a:r>
            <a:rPr kumimoji="1" lang="ja-JP" altLang="en-US" sz="1600" b="1" dirty="0" smtClean="0"/>
            <a:t>優先弁済権</a:t>
          </a:r>
          <a:endParaRPr kumimoji="1" lang="en-US" altLang="ja-JP" sz="1600" b="1" dirty="0" smtClean="0"/>
        </a:p>
        <a:p>
          <a:r>
            <a:rPr kumimoji="1" lang="ja-JP" altLang="en-US" sz="1600" b="1" dirty="0" smtClean="0"/>
            <a:t>＋留置効</a:t>
          </a:r>
          <a:endParaRPr kumimoji="1" lang="ja-JP" altLang="en-US" sz="1600" b="1" dirty="0"/>
        </a:p>
      </dgm:t>
    </dgm:pt>
    <dgm:pt modelId="{DDE10612-81C3-4A78-A4D3-978248A8B7D4}" type="parTrans" cxnId="{991D7D21-3170-4371-A334-97243B955F6B}">
      <dgm:prSet custT="1"/>
      <dgm:spPr/>
      <dgm:t>
        <a:bodyPr/>
        <a:lstStyle/>
        <a:p>
          <a:endParaRPr kumimoji="1" lang="ja-JP" altLang="en-US" sz="800" b="1"/>
        </a:p>
      </dgm:t>
    </dgm:pt>
    <dgm:pt modelId="{B6BBAD12-3ED2-484B-93CC-B39122484224}" type="sibTrans" cxnId="{991D7D21-3170-4371-A334-97243B955F6B}">
      <dgm:prSet/>
      <dgm:spPr/>
      <dgm:t>
        <a:bodyPr/>
        <a:lstStyle/>
        <a:p>
          <a:endParaRPr kumimoji="1" lang="ja-JP" altLang="en-US" sz="2800" b="1"/>
        </a:p>
      </dgm:t>
    </dgm:pt>
    <dgm:pt modelId="{1E42E1EA-3B86-48C2-94D9-F8310B95799F}">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600" b="1" dirty="0" smtClean="0"/>
            <a:t>質権</a:t>
          </a:r>
          <a:endParaRPr kumimoji="1" lang="ja-JP" altLang="en-US" sz="1600" b="1" dirty="0"/>
        </a:p>
      </dgm:t>
    </dgm:pt>
    <dgm:pt modelId="{493AB292-4E25-46EC-9169-3CC74222AE3B}" type="parTrans" cxnId="{51DED7C1-8B2A-4877-B8E2-5C668C2ED80D}">
      <dgm:prSet custT="1"/>
      <dgm:spPr/>
      <dgm:t>
        <a:bodyPr/>
        <a:lstStyle/>
        <a:p>
          <a:endParaRPr kumimoji="1" lang="ja-JP" altLang="en-US" sz="800" b="1"/>
        </a:p>
      </dgm:t>
    </dgm:pt>
    <dgm:pt modelId="{CD85F9AD-FF03-4772-90C3-9A12E089998E}" type="sibTrans" cxnId="{51DED7C1-8B2A-4877-B8E2-5C668C2ED80D}">
      <dgm:prSet/>
      <dgm:spPr/>
      <dgm:t>
        <a:bodyPr/>
        <a:lstStyle/>
        <a:p>
          <a:endParaRPr kumimoji="1" lang="ja-JP" altLang="en-US" sz="2800" b="1"/>
        </a:p>
      </dgm:t>
    </dgm:pt>
    <dgm:pt modelId="{D00BD7A1-848D-4FEC-82FE-13CFFC155875}">
      <dgm:prSet phldrT="[テキスト]" custT="1"/>
      <dgm:spPr/>
      <dgm:t>
        <a:bodyPr/>
        <a:lstStyle/>
        <a:p>
          <a:r>
            <a:rPr kumimoji="1" lang="ja-JP" altLang="en-US" sz="1600" b="1" smtClean="0"/>
            <a:t>優先弁済権</a:t>
          </a:r>
          <a:endParaRPr kumimoji="1" lang="en-US" altLang="ja-JP" sz="1600" b="1" dirty="0" smtClean="0"/>
        </a:p>
        <a:p>
          <a:r>
            <a:rPr kumimoji="1" lang="ja-JP" altLang="en-US" sz="1600" b="1" dirty="0" smtClean="0"/>
            <a:t>＋追及効</a:t>
          </a:r>
          <a:endParaRPr kumimoji="1" lang="ja-JP" altLang="en-US" sz="1600" b="1" dirty="0"/>
        </a:p>
      </dgm:t>
    </dgm:pt>
    <dgm:pt modelId="{A6D27F75-345A-4BB2-96E0-844080721449}" type="parTrans" cxnId="{6360E1E4-BAE6-4B15-81FD-03233CF928FD}">
      <dgm:prSet custT="1"/>
      <dgm:spPr/>
      <dgm:t>
        <a:bodyPr/>
        <a:lstStyle/>
        <a:p>
          <a:endParaRPr kumimoji="1" lang="ja-JP" altLang="en-US" sz="800" b="1"/>
        </a:p>
      </dgm:t>
    </dgm:pt>
    <dgm:pt modelId="{301D01F9-B5C1-4219-9BBF-6D3267A65864}" type="sibTrans" cxnId="{6360E1E4-BAE6-4B15-81FD-03233CF928FD}">
      <dgm:prSet/>
      <dgm:spPr/>
      <dgm:t>
        <a:bodyPr/>
        <a:lstStyle/>
        <a:p>
          <a:endParaRPr kumimoji="1" lang="ja-JP" altLang="en-US" sz="2800" b="1"/>
        </a:p>
      </dgm:t>
    </dgm:pt>
    <dgm:pt modelId="{19898BFA-ADC1-4627-8616-CEB35434F386}">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1600" b="1" dirty="0" smtClean="0"/>
            <a:t>抵当権</a:t>
          </a:r>
          <a:endParaRPr kumimoji="1" lang="ja-JP" altLang="en-US" sz="1600" b="1" dirty="0"/>
        </a:p>
      </dgm:t>
    </dgm:pt>
    <dgm:pt modelId="{A20BDEC0-69C4-414E-9463-35F336708DA0}" type="parTrans" cxnId="{01C01509-0714-4659-8187-A723EC4B4AB9}">
      <dgm:prSet custT="1"/>
      <dgm:spPr/>
      <dgm:t>
        <a:bodyPr/>
        <a:lstStyle/>
        <a:p>
          <a:endParaRPr kumimoji="1" lang="ja-JP" altLang="en-US" sz="800" b="1"/>
        </a:p>
      </dgm:t>
    </dgm:pt>
    <dgm:pt modelId="{DAFDFE14-09CC-41CD-84F7-272ED1ECB887}" type="sibTrans" cxnId="{01C01509-0714-4659-8187-A723EC4B4AB9}">
      <dgm:prSet/>
      <dgm:spPr/>
      <dgm:t>
        <a:bodyPr/>
        <a:lstStyle/>
        <a:p>
          <a:endParaRPr kumimoji="1" lang="ja-JP" altLang="en-US" sz="2800" b="1"/>
        </a:p>
      </dgm:t>
    </dgm:pt>
    <dgm:pt modelId="{C20D455F-A398-4920-A8DD-B73B8700EC18}">
      <dgm:prSet phldrT="[テキスト]" custT="1">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sz="1600" b="1" dirty="0" smtClean="0"/>
            <a:t>保証</a:t>
          </a:r>
          <a:endParaRPr kumimoji="1" lang="ja-JP" altLang="en-US" sz="1600" b="1" dirty="0"/>
        </a:p>
      </dgm:t>
    </dgm:pt>
    <dgm:pt modelId="{58F8EF6C-4C43-40E7-8831-0F0CB354551F}" type="parTrans" cxnId="{21CC4717-4827-4609-BFB8-311F37229647}">
      <dgm:prSet custT="1"/>
      <dgm:spPr/>
      <dgm:t>
        <a:bodyPr/>
        <a:lstStyle/>
        <a:p>
          <a:endParaRPr kumimoji="1" lang="ja-JP" altLang="en-US" sz="800" b="1"/>
        </a:p>
      </dgm:t>
    </dgm:pt>
    <dgm:pt modelId="{D8CD7C0B-AF62-419E-80EB-2C558901616D}" type="sibTrans" cxnId="{21CC4717-4827-4609-BFB8-311F37229647}">
      <dgm:prSet/>
      <dgm:spPr/>
      <dgm:t>
        <a:bodyPr/>
        <a:lstStyle/>
        <a:p>
          <a:endParaRPr kumimoji="1" lang="ja-JP" altLang="en-US" sz="2800" b="1"/>
        </a:p>
      </dgm:t>
    </dgm:pt>
    <dgm:pt modelId="{ACC5D14D-9584-4B2C-BA2E-67914C51D890}">
      <dgm:prSet phldrT="[テキスト]" custT="1"/>
      <dgm:spPr/>
      <dgm:t>
        <a:bodyPr/>
        <a:lstStyle/>
        <a:p>
          <a:r>
            <a:rPr kumimoji="1" lang="ja-JP" altLang="en-US" sz="1600" b="1" dirty="0" smtClean="0"/>
            <a:t>履行拒絶の抗弁権</a:t>
          </a:r>
          <a:endParaRPr kumimoji="1" lang="ja-JP" altLang="en-US" sz="1600" b="1" dirty="0"/>
        </a:p>
      </dgm:t>
    </dgm:pt>
    <dgm:pt modelId="{9D0750AF-700D-412A-905A-12CBCCCA1BB3}" type="parTrans" cxnId="{929FC42E-FE71-44D9-98CA-BD3EF3A0C131}">
      <dgm:prSet/>
      <dgm:spPr/>
      <dgm:t>
        <a:bodyPr/>
        <a:lstStyle/>
        <a:p>
          <a:endParaRPr kumimoji="1" lang="ja-JP" altLang="en-US"/>
        </a:p>
      </dgm:t>
    </dgm:pt>
    <dgm:pt modelId="{28E1135C-7C77-4936-9CB7-69AC46CAAE8E}" type="sibTrans" cxnId="{929FC42E-FE71-44D9-98CA-BD3EF3A0C131}">
      <dgm:prSet/>
      <dgm:spPr/>
      <dgm:t>
        <a:bodyPr/>
        <a:lstStyle/>
        <a:p>
          <a:endParaRPr kumimoji="1" lang="ja-JP" altLang="en-US"/>
        </a:p>
      </dgm:t>
    </dgm:pt>
    <dgm:pt modelId="{C4751537-BA6B-4785-8E81-E9EA3CC15A2A}" type="pres">
      <dgm:prSet presAssocID="{F1102BA5-DE94-4AED-B62F-1B4C8BABE90D}" presName="diagram" presStyleCnt="0">
        <dgm:presLayoutVars>
          <dgm:chPref val="1"/>
          <dgm:dir/>
          <dgm:animOne val="branch"/>
          <dgm:animLvl val="lvl"/>
          <dgm:resizeHandles val="exact"/>
        </dgm:presLayoutVars>
      </dgm:prSet>
      <dgm:spPr/>
      <dgm:t>
        <a:bodyPr/>
        <a:lstStyle/>
        <a:p>
          <a:endParaRPr kumimoji="1" lang="ja-JP" altLang="en-US"/>
        </a:p>
      </dgm:t>
    </dgm:pt>
    <dgm:pt modelId="{3595EA73-B0AC-4851-895C-9E42167FE5B3}" type="pres">
      <dgm:prSet presAssocID="{99587466-15E0-4286-A2B9-07FC3C3E094F}" presName="root1" presStyleCnt="0"/>
      <dgm:spPr/>
    </dgm:pt>
    <dgm:pt modelId="{D32A8103-642D-4B7B-87CA-61291B72B5D7}" type="pres">
      <dgm:prSet presAssocID="{99587466-15E0-4286-A2B9-07FC3C3E094F}" presName="LevelOneTextNode" presStyleLbl="node0" presStyleIdx="0" presStyleCnt="1" custScaleX="121000" custScaleY="161051">
        <dgm:presLayoutVars>
          <dgm:chPref val="3"/>
        </dgm:presLayoutVars>
      </dgm:prSet>
      <dgm:spPr/>
      <dgm:t>
        <a:bodyPr/>
        <a:lstStyle/>
        <a:p>
          <a:endParaRPr kumimoji="1" lang="ja-JP" altLang="en-US"/>
        </a:p>
      </dgm:t>
    </dgm:pt>
    <dgm:pt modelId="{2244A5C4-9B02-495D-8798-64E4F2A59CDB}" type="pres">
      <dgm:prSet presAssocID="{99587466-15E0-4286-A2B9-07FC3C3E094F}" presName="level2hierChild" presStyleCnt="0"/>
      <dgm:spPr/>
    </dgm:pt>
    <dgm:pt modelId="{8B59849E-AA06-4FEB-89AB-6CDA740175AC}" type="pres">
      <dgm:prSet presAssocID="{998BE8EB-E0F4-4288-B021-C56D4C6DE039}" presName="conn2-1" presStyleLbl="parChTrans1D2" presStyleIdx="0" presStyleCnt="2"/>
      <dgm:spPr/>
      <dgm:t>
        <a:bodyPr/>
        <a:lstStyle/>
        <a:p>
          <a:endParaRPr kumimoji="1" lang="ja-JP" altLang="en-US"/>
        </a:p>
      </dgm:t>
    </dgm:pt>
    <dgm:pt modelId="{27EC15AA-97A1-490F-B1D2-D32D5F7FA15F}" type="pres">
      <dgm:prSet presAssocID="{998BE8EB-E0F4-4288-B021-C56D4C6DE039}" presName="connTx" presStyleLbl="parChTrans1D2" presStyleIdx="0" presStyleCnt="2"/>
      <dgm:spPr/>
      <dgm:t>
        <a:bodyPr/>
        <a:lstStyle/>
        <a:p>
          <a:endParaRPr kumimoji="1" lang="ja-JP" altLang="en-US"/>
        </a:p>
      </dgm:t>
    </dgm:pt>
    <dgm:pt modelId="{2A70C591-35C8-4168-831E-F718B45AD4D7}" type="pres">
      <dgm:prSet presAssocID="{AEABFC46-2B93-4827-8CD5-5C60F211E521}" presName="root2" presStyleCnt="0"/>
      <dgm:spPr/>
    </dgm:pt>
    <dgm:pt modelId="{0BFB35EB-52CB-4851-B64A-1F274210194C}" type="pres">
      <dgm:prSet presAssocID="{AEABFC46-2B93-4827-8CD5-5C60F211E521}" presName="LevelTwoTextNode" presStyleLbl="node2" presStyleIdx="0" presStyleCnt="2" custScaleX="110000" custScaleY="133100">
        <dgm:presLayoutVars>
          <dgm:chPref val="3"/>
        </dgm:presLayoutVars>
      </dgm:prSet>
      <dgm:spPr/>
      <dgm:t>
        <a:bodyPr/>
        <a:lstStyle/>
        <a:p>
          <a:endParaRPr kumimoji="1" lang="ja-JP" altLang="en-US"/>
        </a:p>
      </dgm:t>
    </dgm:pt>
    <dgm:pt modelId="{B74BC329-1E6B-4F61-B37D-00B5320D8674}" type="pres">
      <dgm:prSet presAssocID="{AEABFC46-2B93-4827-8CD5-5C60F211E521}" presName="level3hierChild" presStyleCnt="0"/>
      <dgm:spPr/>
    </dgm:pt>
    <dgm:pt modelId="{B050AD57-94F5-4FBC-91D6-863D577BBCE5}" type="pres">
      <dgm:prSet presAssocID="{BFDFFFAE-65DD-4DC7-AF77-34832BC03273}" presName="conn2-1" presStyleLbl="parChTrans1D3" presStyleIdx="0" presStyleCnt="4"/>
      <dgm:spPr/>
      <dgm:t>
        <a:bodyPr/>
        <a:lstStyle/>
        <a:p>
          <a:endParaRPr kumimoji="1" lang="ja-JP" altLang="en-US"/>
        </a:p>
      </dgm:t>
    </dgm:pt>
    <dgm:pt modelId="{B2B2AA59-94E4-4B9B-AB2F-3E98BC513B6E}" type="pres">
      <dgm:prSet presAssocID="{BFDFFFAE-65DD-4DC7-AF77-34832BC03273}" presName="connTx" presStyleLbl="parChTrans1D3" presStyleIdx="0" presStyleCnt="4"/>
      <dgm:spPr/>
      <dgm:t>
        <a:bodyPr/>
        <a:lstStyle/>
        <a:p>
          <a:endParaRPr kumimoji="1" lang="ja-JP" altLang="en-US"/>
        </a:p>
      </dgm:t>
    </dgm:pt>
    <dgm:pt modelId="{5184CF20-86DB-45B8-8DB4-222E9E50DB79}" type="pres">
      <dgm:prSet presAssocID="{BC7524BF-1711-4786-9467-0B1AED8B5A7B}" presName="root2" presStyleCnt="0"/>
      <dgm:spPr/>
    </dgm:pt>
    <dgm:pt modelId="{1FFA53D1-6BF8-4A26-83BE-946C0F469C2F}" type="pres">
      <dgm:prSet presAssocID="{BC7524BF-1711-4786-9467-0B1AED8B5A7B}" presName="LevelTwoTextNode" presStyleLbl="node3" presStyleIdx="0" presStyleCnt="4" custScaleX="121001" custScaleY="133100">
        <dgm:presLayoutVars>
          <dgm:chPref val="3"/>
        </dgm:presLayoutVars>
      </dgm:prSet>
      <dgm:spPr/>
      <dgm:t>
        <a:bodyPr/>
        <a:lstStyle/>
        <a:p>
          <a:endParaRPr kumimoji="1" lang="ja-JP" altLang="en-US"/>
        </a:p>
      </dgm:t>
    </dgm:pt>
    <dgm:pt modelId="{6F737AC6-2C4D-47F2-B03D-BF2CB02C992E}" type="pres">
      <dgm:prSet presAssocID="{BC7524BF-1711-4786-9467-0B1AED8B5A7B}" presName="level3hierChild" presStyleCnt="0"/>
      <dgm:spPr/>
    </dgm:pt>
    <dgm:pt modelId="{CC4BFA90-27F2-4EC6-85B3-E5DF8E1BC93B}" type="pres">
      <dgm:prSet presAssocID="{58F8EF6C-4C43-40E7-8831-0F0CB354551F}" presName="conn2-1" presStyleLbl="parChTrans1D4" presStyleIdx="0" presStyleCnt="10"/>
      <dgm:spPr/>
      <dgm:t>
        <a:bodyPr/>
        <a:lstStyle/>
        <a:p>
          <a:endParaRPr kumimoji="1" lang="ja-JP" altLang="en-US"/>
        </a:p>
      </dgm:t>
    </dgm:pt>
    <dgm:pt modelId="{58100B87-A88C-4C07-A8F5-3E4694FF7254}" type="pres">
      <dgm:prSet presAssocID="{58F8EF6C-4C43-40E7-8831-0F0CB354551F}" presName="connTx" presStyleLbl="parChTrans1D4" presStyleIdx="0" presStyleCnt="10"/>
      <dgm:spPr/>
      <dgm:t>
        <a:bodyPr/>
        <a:lstStyle/>
        <a:p>
          <a:endParaRPr kumimoji="1" lang="ja-JP" altLang="en-US"/>
        </a:p>
      </dgm:t>
    </dgm:pt>
    <dgm:pt modelId="{737481FA-9945-43D1-9A80-300D8900B186}" type="pres">
      <dgm:prSet presAssocID="{C20D455F-A398-4920-A8DD-B73B8700EC18}" presName="root2" presStyleCnt="0"/>
      <dgm:spPr/>
    </dgm:pt>
    <dgm:pt modelId="{C1138CC5-B269-42AA-9A0E-07A4AEA6B437}" type="pres">
      <dgm:prSet presAssocID="{C20D455F-A398-4920-A8DD-B73B8700EC18}" presName="LevelTwoTextNode" presStyleLbl="node4" presStyleIdx="0" presStyleCnt="10" custScaleX="110000" custScaleY="110000" custLinFactNeighborX="218">
        <dgm:presLayoutVars>
          <dgm:chPref val="3"/>
        </dgm:presLayoutVars>
      </dgm:prSet>
      <dgm:spPr/>
      <dgm:t>
        <a:bodyPr/>
        <a:lstStyle/>
        <a:p>
          <a:endParaRPr kumimoji="1" lang="ja-JP" altLang="en-US"/>
        </a:p>
      </dgm:t>
    </dgm:pt>
    <dgm:pt modelId="{E9B5CBD8-3A31-4DF1-8DF8-7032F73A4896}" type="pres">
      <dgm:prSet presAssocID="{C20D455F-A398-4920-A8DD-B73B8700EC18}" presName="level3hierChild" presStyleCnt="0"/>
      <dgm:spPr/>
    </dgm:pt>
    <dgm:pt modelId="{220C9A61-DCD4-4BDC-ABC0-EC52E471E2A8}" type="pres">
      <dgm:prSet presAssocID="{4DC555EB-67C4-4607-9C5F-9C25B8A48299}" presName="conn2-1" presStyleLbl="parChTrans1D3" presStyleIdx="1" presStyleCnt="4"/>
      <dgm:spPr/>
      <dgm:t>
        <a:bodyPr/>
        <a:lstStyle/>
        <a:p>
          <a:endParaRPr kumimoji="1" lang="ja-JP" altLang="en-US"/>
        </a:p>
      </dgm:t>
    </dgm:pt>
    <dgm:pt modelId="{6342DBB1-5872-4CB4-AD0C-28F6B6219FB2}" type="pres">
      <dgm:prSet presAssocID="{4DC555EB-67C4-4607-9C5F-9C25B8A48299}" presName="connTx" presStyleLbl="parChTrans1D3" presStyleIdx="1" presStyleCnt="4"/>
      <dgm:spPr/>
      <dgm:t>
        <a:bodyPr/>
        <a:lstStyle/>
        <a:p>
          <a:endParaRPr kumimoji="1" lang="ja-JP" altLang="en-US"/>
        </a:p>
      </dgm:t>
    </dgm:pt>
    <dgm:pt modelId="{9D52E481-E282-4D0F-944C-15C5C25E43F8}" type="pres">
      <dgm:prSet presAssocID="{38F4F242-0630-4882-9D4A-4055020E819A}" presName="root2" presStyleCnt="0"/>
      <dgm:spPr/>
    </dgm:pt>
    <dgm:pt modelId="{0EE78313-1BC6-41E4-BA26-7E890A7F409A}" type="pres">
      <dgm:prSet presAssocID="{38F4F242-0630-4882-9D4A-4055020E819A}" presName="LevelTwoTextNode" presStyleLbl="node3" presStyleIdx="1" presStyleCnt="4" custScaleX="121001" custScaleY="133100">
        <dgm:presLayoutVars>
          <dgm:chPref val="3"/>
        </dgm:presLayoutVars>
      </dgm:prSet>
      <dgm:spPr/>
      <dgm:t>
        <a:bodyPr/>
        <a:lstStyle/>
        <a:p>
          <a:endParaRPr kumimoji="1" lang="ja-JP" altLang="en-US"/>
        </a:p>
      </dgm:t>
    </dgm:pt>
    <dgm:pt modelId="{EE39EBC4-9380-4B03-8E48-3BF2C5D5052F}" type="pres">
      <dgm:prSet presAssocID="{38F4F242-0630-4882-9D4A-4055020E819A}" presName="level3hierChild" presStyleCnt="0"/>
      <dgm:spPr/>
    </dgm:pt>
    <dgm:pt modelId="{923A00A4-E2F4-4282-94C4-610A69AC37D0}" type="pres">
      <dgm:prSet presAssocID="{190E0F6D-7D2E-4CFE-8E82-E4B3CC6C7B3B}" presName="conn2-1" presStyleLbl="parChTrans1D4" presStyleIdx="1" presStyleCnt="10"/>
      <dgm:spPr/>
      <dgm:t>
        <a:bodyPr/>
        <a:lstStyle/>
        <a:p>
          <a:endParaRPr kumimoji="1" lang="ja-JP" altLang="en-US"/>
        </a:p>
      </dgm:t>
    </dgm:pt>
    <dgm:pt modelId="{ABE301B8-98AA-4616-B5CF-27C740F82085}" type="pres">
      <dgm:prSet presAssocID="{190E0F6D-7D2E-4CFE-8E82-E4B3CC6C7B3B}" presName="connTx" presStyleLbl="parChTrans1D4" presStyleIdx="1" presStyleCnt="10"/>
      <dgm:spPr/>
      <dgm:t>
        <a:bodyPr/>
        <a:lstStyle/>
        <a:p>
          <a:endParaRPr kumimoji="1" lang="ja-JP" altLang="en-US"/>
        </a:p>
      </dgm:t>
    </dgm:pt>
    <dgm:pt modelId="{0C63F0D3-0958-4EF1-8C28-66B494FC01A5}" type="pres">
      <dgm:prSet presAssocID="{6325C317-E712-43A4-9FE6-617083950319}" presName="root2" presStyleCnt="0"/>
      <dgm:spPr/>
    </dgm:pt>
    <dgm:pt modelId="{54968BB5-5E54-4858-AB9C-AD37887B41A0}" type="pres">
      <dgm:prSet presAssocID="{6325C317-E712-43A4-9FE6-617083950319}" presName="LevelTwoTextNode" presStyleLbl="node4" presStyleIdx="1" presStyleCnt="10" custScaleX="110000" custScaleY="110000" custLinFactNeighborX="218">
        <dgm:presLayoutVars>
          <dgm:chPref val="3"/>
        </dgm:presLayoutVars>
      </dgm:prSet>
      <dgm:spPr/>
      <dgm:t>
        <a:bodyPr/>
        <a:lstStyle/>
        <a:p>
          <a:endParaRPr kumimoji="1" lang="ja-JP" altLang="en-US"/>
        </a:p>
      </dgm:t>
    </dgm:pt>
    <dgm:pt modelId="{012FF3DC-1052-4EE0-B164-8AA15EF93D71}" type="pres">
      <dgm:prSet presAssocID="{6325C317-E712-43A4-9FE6-617083950319}" presName="level3hierChild" presStyleCnt="0"/>
      <dgm:spPr/>
    </dgm:pt>
    <dgm:pt modelId="{FC305540-65E2-4653-916F-785EC598D09F}" type="pres">
      <dgm:prSet presAssocID="{2EC2CE04-AD9A-4AE6-8181-C61FB9E0A541}" presName="conn2-1" presStyleLbl="parChTrans1D2" presStyleIdx="1" presStyleCnt="2"/>
      <dgm:spPr/>
      <dgm:t>
        <a:bodyPr/>
        <a:lstStyle/>
        <a:p>
          <a:endParaRPr kumimoji="1" lang="ja-JP" altLang="en-US"/>
        </a:p>
      </dgm:t>
    </dgm:pt>
    <dgm:pt modelId="{3A7A296E-68B1-4A68-A28E-60B50A1A19CA}" type="pres">
      <dgm:prSet presAssocID="{2EC2CE04-AD9A-4AE6-8181-C61FB9E0A541}" presName="connTx" presStyleLbl="parChTrans1D2" presStyleIdx="1" presStyleCnt="2"/>
      <dgm:spPr/>
      <dgm:t>
        <a:bodyPr/>
        <a:lstStyle/>
        <a:p>
          <a:endParaRPr kumimoji="1" lang="ja-JP" altLang="en-US"/>
        </a:p>
      </dgm:t>
    </dgm:pt>
    <dgm:pt modelId="{CEB7E2B8-A2BA-4DDE-BDD4-7422D74408CB}" type="pres">
      <dgm:prSet presAssocID="{7D0BE751-684C-4C50-A660-B85EABCCDDD4}" presName="root2" presStyleCnt="0"/>
      <dgm:spPr/>
    </dgm:pt>
    <dgm:pt modelId="{600B2E6D-0C03-4098-AA17-C9A86AC0AB0C}" type="pres">
      <dgm:prSet presAssocID="{7D0BE751-684C-4C50-A660-B85EABCCDDD4}" presName="LevelTwoTextNode" presStyleLbl="node2" presStyleIdx="1" presStyleCnt="2" custScaleX="110000" custScaleY="133100">
        <dgm:presLayoutVars>
          <dgm:chPref val="3"/>
        </dgm:presLayoutVars>
      </dgm:prSet>
      <dgm:spPr/>
      <dgm:t>
        <a:bodyPr/>
        <a:lstStyle/>
        <a:p>
          <a:endParaRPr kumimoji="1" lang="ja-JP" altLang="en-US"/>
        </a:p>
      </dgm:t>
    </dgm:pt>
    <dgm:pt modelId="{69D8C8C9-AD4E-4270-A2AE-F868743ADE65}" type="pres">
      <dgm:prSet presAssocID="{7D0BE751-684C-4C50-A660-B85EABCCDDD4}" presName="level3hierChild" presStyleCnt="0"/>
      <dgm:spPr/>
    </dgm:pt>
    <dgm:pt modelId="{3B806F02-3769-4D8E-8F01-8295A261DBDD}" type="pres">
      <dgm:prSet presAssocID="{D01A33EC-1709-4D3C-A719-AC2D96390279}" presName="conn2-1" presStyleLbl="parChTrans1D3" presStyleIdx="2" presStyleCnt="4"/>
      <dgm:spPr/>
      <dgm:t>
        <a:bodyPr/>
        <a:lstStyle/>
        <a:p>
          <a:endParaRPr kumimoji="1" lang="ja-JP" altLang="en-US"/>
        </a:p>
      </dgm:t>
    </dgm:pt>
    <dgm:pt modelId="{C669129F-AB68-48BF-A2A4-C89D301DC7FA}" type="pres">
      <dgm:prSet presAssocID="{D01A33EC-1709-4D3C-A719-AC2D96390279}" presName="connTx" presStyleLbl="parChTrans1D3" presStyleIdx="2" presStyleCnt="4"/>
      <dgm:spPr/>
      <dgm:t>
        <a:bodyPr/>
        <a:lstStyle/>
        <a:p>
          <a:endParaRPr kumimoji="1" lang="ja-JP" altLang="en-US"/>
        </a:p>
      </dgm:t>
    </dgm:pt>
    <dgm:pt modelId="{E9AFE1D3-C910-4693-8059-01187B8BF419}" type="pres">
      <dgm:prSet presAssocID="{6FA3721A-CE27-4392-A0B4-CAF1F24138FD}" presName="root2" presStyleCnt="0"/>
      <dgm:spPr/>
    </dgm:pt>
    <dgm:pt modelId="{27B40409-4380-4D05-811B-23154A436DFF}" type="pres">
      <dgm:prSet presAssocID="{6FA3721A-CE27-4392-A0B4-CAF1F24138FD}" presName="LevelTwoTextNode" presStyleLbl="node3" presStyleIdx="2" presStyleCnt="4" custScaleX="121001" custScaleY="133100">
        <dgm:presLayoutVars>
          <dgm:chPref val="3"/>
        </dgm:presLayoutVars>
      </dgm:prSet>
      <dgm:spPr/>
      <dgm:t>
        <a:bodyPr/>
        <a:lstStyle/>
        <a:p>
          <a:endParaRPr kumimoji="1" lang="ja-JP" altLang="en-US"/>
        </a:p>
      </dgm:t>
    </dgm:pt>
    <dgm:pt modelId="{8399A81A-BD28-4892-BAC0-6024E15BB85E}" type="pres">
      <dgm:prSet presAssocID="{6FA3721A-CE27-4392-A0B4-CAF1F24138FD}" presName="level3hierChild" presStyleCnt="0"/>
      <dgm:spPr/>
    </dgm:pt>
    <dgm:pt modelId="{BCC37230-AE56-4F33-995F-F35BD37DB790}" type="pres">
      <dgm:prSet presAssocID="{9D0750AF-700D-412A-905A-12CBCCCA1BB3}" presName="conn2-1" presStyleLbl="parChTrans1D4" presStyleIdx="2" presStyleCnt="10"/>
      <dgm:spPr/>
      <dgm:t>
        <a:bodyPr/>
        <a:lstStyle/>
        <a:p>
          <a:endParaRPr kumimoji="1" lang="ja-JP" altLang="en-US"/>
        </a:p>
      </dgm:t>
    </dgm:pt>
    <dgm:pt modelId="{14357726-F570-4C91-836B-08A0E7CB1E4D}" type="pres">
      <dgm:prSet presAssocID="{9D0750AF-700D-412A-905A-12CBCCCA1BB3}" presName="connTx" presStyleLbl="parChTrans1D4" presStyleIdx="2" presStyleCnt="10"/>
      <dgm:spPr/>
      <dgm:t>
        <a:bodyPr/>
        <a:lstStyle/>
        <a:p>
          <a:endParaRPr kumimoji="1" lang="ja-JP" altLang="en-US"/>
        </a:p>
      </dgm:t>
    </dgm:pt>
    <dgm:pt modelId="{99934EC4-9A22-44F6-8C70-324E3CF906C6}" type="pres">
      <dgm:prSet presAssocID="{ACC5D14D-9584-4B2C-BA2E-67914C51D890}" presName="root2" presStyleCnt="0"/>
      <dgm:spPr/>
    </dgm:pt>
    <dgm:pt modelId="{2CCD5B36-061F-4002-88EA-4EDAD8214AAF}" type="pres">
      <dgm:prSet presAssocID="{ACC5D14D-9584-4B2C-BA2E-67914C51D890}" presName="LevelTwoTextNode" presStyleLbl="node4" presStyleIdx="2" presStyleCnt="10" custScaleX="110000">
        <dgm:presLayoutVars>
          <dgm:chPref val="3"/>
        </dgm:presLayoutVars>
      </dgm:prSet>
      <dgm:spPr/>
      <dgm:t>
        <a:bodyPr/>
        <a:lstStyle/>
        <a:p>
          <a:endParaRPr kumimoji="1" lang="ja-JP" altLang="en-US"/>
        </a:p>
      </dgm:t>
    </dgm:pt>
    <dgm:pt modelId="{9EE5AF6D-562C-4793-8E2E-7F0736D04BB0}" type="pres">
      <dgm:prSet presAssocID="{ACC5D14D-9584-4B2C-BA2E-67914C51D890}" presName="level3hierChild" presStyleCnt="0"/>
      <dgm:spPr/>
    </dgm:pt>
    <dgm:pt modelId="{B50397F5-C4B6-413A-AF72-687932145BAF}" type="pres">
      <dgm:prSet presAssocID="{B5CD181B-AB5E-4900-BCDA-316F4AB489BA}" presName="conn2-1" presStyleLbl="parChTrans1D4" presStyleIdx="3" presStyleCnt="10"/>
      <dgm:spPr/>
      <dgm:t>
        <a:bodyPr/>
        <a:lstStyle/>
        <a:p>
          <a:endParaRPr kumimoji="1" lang="ja-JP" altLang="en-US"/>
        </a:p>
      </dgm:t>
    </dgm:pt>
    <dgm:pt modelId="{E956E7D0-E6D5-45A5-994C-CFCD8BDAA70C}" type="pres">
      <dgm:prSet presAssocID="{B5CD181B-AB5E-4900-BCDA-316F4AB489BA}" presName="connTx" presStyleLbl="parChTrans1D4" presStyleIdx="3" presStyleCnt="10"/>
      <dgm:spPr/>
      <dgm:t>
        <a:bodyPr/>
        <a:lstStyle/>
        <a:p>
          <a:endParaRPr kumimoji="1" lang="ja-JP" altLang="en-US"/>
        </a:p>
      </dgm:t>
    </dgm:pt>
    <dgm:pt modelId="{43D1A719-5BDD-47A1-AB48-76EF21EBA39A}" type="pres">
      <dgm:prSet presAssocID="{5FF38BCD-3867-4EDE-A967-E6F44B84CB4E}" presName="root2" presStyleCnt="0"/>
      <dgm:spPr/>
    </dgm:pt>
    <dgm:pt modelId="{E06E6810-59C1-4FC3-B5B7-1107ED4BE69B}" type="pres">
      <dgm:prSet presAssocID="{5FF38BCD-3867-4EDE-A967-E6F44B84CB4E}" presName="LevelTwoTextNode" presStyleLbl="node4" presStyleIdx="3" presStyleCnt="10" custScaleY="110000" custLinFactNeighborX="-281">
        <dgm:presLayoutVars>
          <dgm:chPref val="3"/>
        </dgm:presLayoutVars>
      </dgm:prSet>
      <dgm:spPr/>
      <dgm:t>
        <a:bodyPr/>
        <a:lstStyle/>
        <a:p>
          <a:endParaRPr kumimoji="1" lang="ja-JP" altLang="en-US"/>
        </a:p>
      </dgm:t>
    </dgm:pt>
    <dgm:pt modelId="{D5D690E1-9897-4D3E-B920-311D84B18305}" type="pres">
      <dgm:prSet presAssocID="{5FF38BCD-3867-4EDE-A967-E6F44B84CB4E}" presName="level3hierChild" presStyleCnt="0"/>
      <dgm:spPr/>
    </dgm:pt>
    <dgm:pt modelId="{94F7FD00-E5AE-4783-8212-E33DE6E92C16}" type="pres">
      <dgm:prSet presAssocID="{3143BC40-E306-4EDD-A3D4-FC32FB6277EB}" presName="conn2-1" presStyleLbl="parChTrans1D3" presStyleIdx="3" presStyleCnt="4"/>
      <dgm:spPr/>
      <dgm:t>
        <a:bodyPr/>
        <a:lstStyle/>
        <a:p>
          <a:endParaRPr kumimoji="1" lang="ja-JP" altLang="en-US"/>
        </a:p>
      </dgm:t>
    </dgm:pt>
    <dgm:pt modelId="{03ABE591-E907-43CE-8E18-02F80C2E10A2}" type="pres">
      <dgm:prSet presAssocID="{3143BC40-E306-4EDD-A3D4-FC32FB6277EB}" presName="connTx" presStyleLbl="parChTrans1D3" presStyleIdx="3" presStyleCnt="4"/>
      <dgm:spPr/>
      <dgm:t>
        <a:bodyPr/>
        <a:lstStyle/>
        <a:p>
          <a:endParaRPr kumimoji="1" lang="ja-JP" altLang="en-US"/>
        </a:p>
      </dgm:t>
    </dgm:pt>
    <dgm:pt modelId="{11B8A763-3D7F-4E49-BB76-C7D2B212224A}" type="pres">
      <dgm:prSet presAssocID="{70D10A57-43AB-47AD-A81D-3EDBC6585E8C}" presName="root2" presStyleCnt="0"/>
      <dgm:spPr/>
    </dgm:pt>
    <dgm:pt modelId="{EE07FF54-DB2C-48C9-9236-20B572909366}" type="pres">
      <dgm:prSet presAssocID="{70D10A57-43AB-47AD-A81D-3EDBC6585E8C}" presName="LevelTwoTextNode" presStyleLbl="node3" presStyleIdx="3" presStyleCnt="4" custScaleX="121001" custScaleY="133100">
        <dgm:presLayoutVars>
          <dgm:chPref val="3"/>
        </dgm:presLayoutVars>
      </dgm:prSet>
      <dgm:spPr/>
      <dgm:t>
        <a:bodyPr/>
        <a:lstStyle/>
        <a:p>
          <a:endParaRPr kumimoji="1" lang="ja-JP" altLang="en-US"/>
        </a:p>
      </dgm:t>
    </dgm:pt>
    <dgm:pt modelId="{2FBDBACE-FAAE-4F31-9134-AFBDCC00B56A}" type="pres">
      <dgm:prSet presAssocID="{70D10A57-43AB-47AD-A81D-3EDBC6585E8C}" presName="level3hierChild" presStyleCnt="0"/>
      <dgm:spPr/>
    </dgm:pt>
    <dgm:pt modelId="{1303CE9F-43BA-4BD5-A69B-DF2CE3336029}" type="pres">
      <dgm:prSet presAssocID="{FDBFBCEE-B9AE-48D4-8E32-2842CFF51A5B}" presName="conn2-1" presStyleLbl="parChTrans1D4" presStyleIdx="4" presStyleCnt="10"/>
      <dgm:spPr/>
      <dgm:t>
        <a:bodyPr/>
        <a:lstStyle/>
        <a:p>
          <a:endParaRPr kumimoji="1" lang="ja-JP" altLang="en-US"/>
        </a:p>
      </dgm:t>
    </dgm:pt>
    <dgm:pt modelId="{AE050834-F22B-4578-B0AA-A78172050E15}" type="pres">
      <dgm:prSet presAssocID="{FDBFBCEE-B9AE-48D4-8E32-2842CFF51A5B}" presName="connTx" presStyleLbl="parChTrans1D4" presStyleIdx="4" presStyleCnt="10"/>
      <dgm:spPr/>
      <dgm:t>
        <a:bodyPr/>
        <a:lstStyle/>
        <a:p>
          <a:endParaRPr kumimoji="1" lang="ja-JP" altLang="en-US"/>
        </a:p>
      </dgm:t>
    </dgm:pt>
    <dgm:pt modelId="{32D474A1-60BB-44BE-9EAC-F797B1013C24}" type="pres">
      <dgm:prSet presAssocID="{AA946314-BEC7-4C7D-AE36-839741EA02D9}" presName="root2" presStyleCnt="0"/>
      <dgm:spPr/>
    </dgm:pt>
    <dgm:pt modelId="{87211E38-4568-4BB1-8059-D29DD999E909}" type="pres">
      <dgm:prSet presAssocID="{AA946314-BEC7-4C7D-AE36-839741EA02D9}" presName="LevelTwoTextNode" presStyleLbl="node4" presStyleIdx="4" presStyleCnt="10" custScaleX="110000" custScaleY="110000">
        <dgm:presLayoutVars>
          <dgm:chPref val="3"/>
        </dgm:presLayoutVars>
      </dgm:prSet>
      <dgm:spPr/>
      <dgm:t>
        <a:bodyPr/>
        <a:lstStyle/>
        <a:p>
          <a:endParaRPr kumimoji="1" lang="ja-JP" altLang="en-US"/>
        </a:p>
      </dgm:t>
    </dgm:pt>
    <dgm:pt modelId="{54B694B4-5CDE-4A84-9187-601C684C3D2B}" type="pres">
      <dgm:prSet presAssocID="{AA946314-BEC7-4C7D-AE36-839741EA02D9}" presName="level3hierChild" presStyleCnt="0"/>
      <dgm:spPr/>
    </dgm:pt>
    <dgm:pt modelId="{861DC03A-A891-406E-8050-5F107830B26A}" type="pres">
      <dgm:prSet presAssocID="{E4ADAB68-AABE-4A87-B713-069D10526281}" presName="conn2-1" presStyleLbl="parChTrans1D4" presStyleIdx="5" presStyleCnt="10"/>
      <dgm:spPr/>
      <dgm:t>
        <a:bodyPr/>
        <a:lstStyle/>
        <a:p>
          <a:endParaRPr kumimoji="1" lang="ja-JP" altLang="en-US"/>
        </a:p>
      </dgm:t>
    </dgm:pt>
    <dgm:pt modelId="{C7F73258-6AD6-499D-B3F4-E12B4AA67CCF}" type="pres">
      <dgm:prSet presAssocID="{E4ADAB68-AABE-4A87-B713-069D10526281}" presName="connTx" presStyleLbl="parChTrans1D4" presStyleIdx="5" presStyleCnt="10"/>
      <dgm:spPr/>
      <dgm:t>
        <a:bodyPr/>
        <a:lstStyle/>
        <a:p>
          <a:endParaRPr kumimoji="1" lang="ja-JP" altLang="en-US"/>
        </a:p>
      </dgm:t>
    </dgm:pt>
    <dgm:pt modelId="{05F8FB2D-30CC-4312-B83E-1CEE5A018854}" type="pres">
      <dgm:prSet presAssocID="{596E0AF0-147C-4051-BCB4-B229741083B1}" presName="root2" presStyleCnt="0"/>
      <dgm:spPr/>
    </dgm:pt>
    <dgm:pt modelId="{E3B075B5-36F8-4952-B030-0BD10AB95567}" type="pres">
      <dgm:prSet presAssocID="{596E0AF0-147C-4051-BCB4-B229741083B1}" presName="LevelTwoTextNode" presStyleLbl="node4" presStyleIdx="5" presStyleCnt="10" custScaleY="110000">
        <dgm:presLayoutVars>
          <dgm:chPref val="3"/>
        </dgm:presLayoutVars>
      </dgm:prSet>
      <dgm:spPr/>
      <dgm:t>
        <a:bodyPr/>
        <a:lstStyle/>
        <a:p>
          <a:endParaRPr kumimoji="1" lang="ja-JP" altLang="en-US"/>
        </a:p>
      </dgm:t>
    </dgm:pt>
    <dgm:pt modelId="{1EBA6B49-4253-4CA0-888B-4684CDC01144}" type="pres">
      <dgm:prSet presAssocID="{596E0AF0-147C-4051-BCB4-B229741083B1}" presName="level3hierChild" presStyleCnt="0"/>
      <dgm:spPr/>
    </dgm:pt>
    <dgm:pt modelId="{A3F60D46-991A-4F09-AB68-2D47B6556471}" type="pres">
      <dgm:prSet presAssocID="{DDE10612-81C3-4A78-A4D3-978248A8B7D4}" presName="conn2-1" presStyleLbl="parChTrans1D4" presStyleIdx="6" presStyleCnt="10"/>
      <dgm:spPr/>
      <dgm:t>
        <a:bodyPr/>
        <a:lstStyle/>
        <a:p>
          <a:endParaRPr kumimoji="1" lang="ja-JP" altLang="en-US"/>
        </a:p>
      </dgm:t>
    </dgm:pt>
    <dgm:pt modelId="{321C47DA-CF78-4294-87FE-E5069063183D}" type="pres">
      <dgm:prSet presAssocID="{DDE10612-81C3-4A78-A4D3-978248A8B7D4}" presName="connTx" presStyleLbl="parChTrans1D4" presStyleIdx="6" presStyleCnt="10"/>
      <dgm:spPr/>
      <dgm:t>
        <a:bodyPr/>
        <a:lstStyle/>
        <a:p>
          <a:endParaRPr kumimoji="1" lang="ja-JP" altLang="en-US"/>
        </a:p>
      </dgm:t>
    </dgm:pt>
    <dgm:pt modelId="{1BE6C454-A63B-4FE3-8E7B-55EDABAD3C39}" type="pres">
      <dgm:prSet presAssocID="{E2EAACA8-7FA7-4560-A756-9A3B7A896236}" presName="root2" presStyleCnt="0"/>
      <dgm:spPr/>
    </dgm:pt>
    <dgm:pt modelId="{88A5BCE1-8862-4495-824C-587517D497ED}" type="pres">
      <dgm:prSet presAssocID="{E2EAACA8-7FA7-4560-A756-9A3B7A896236}" presName="LevelTwoTextNode" presStyleLbl="node4" presStyleIdx="6" presStyleCnt="10" custScaleX="110000" custScaleY="110000">
        <dgm:presLayoutVars>
          <dgm:chPref val="3"/>
        </dgm:presLayoutVars>
      </dgm:prSet>
      <dgm:spPr/>
      <dgm:t>
        <a:bodyPr/>
        <a:lstStyle/>
        <a:p>
          <a:endParaRPr kumimoji="1" lang="ja-JP" altLang="en-US"/>
        </a:p>
      </dgm:t>
    </dgm:pt>
    <dgm:pt modelId="{12677FD2-D4B7-49C1-B7E2-62B4F7282AE4}" type="pres">
      <dgm:prSet presAssocID="{E2EAACA8-7FA7-4560-A756-9A3B7A896236}" presName="level3hierChild" presStyleCnt="0"/>
      <dgm:spPr/>
    </dgm:pt>
    <dgm:pt modelId="{B4C607A8-7FDD-4069-BA74-15D04607D245}" type="pres">
      <dgm:prSet presAssocID="{493AB292-4E25-46EC-9169-3CC74222AE3B}" presName="conn2-1" presStyleLbl="parChTrans1D4" presStyleIdx="7" presStyleCnt="10"/>
      <dgm:spPr/>
      <dgm:t>
        <a:bodyPr/>
        <a:lstStyle/>
        <a:p>
          <a:endParaRPr kumimoji="1" lang="ja-JP" altLang="en-US"/>
        </a:p>
      </dgm:t>
    </dgm:pt>
    <dgm:pt modelId="{5F5AEBEE-2DAD-4CFA-A77E-F88D2C5E3BCE}" type="pres">
      <dgm:prSet presAssocID="{493AB292-4E25-46EC-9169-3CC74222AE3B}" presName="connTx" presStyleLbl="parChTrans1D4" presStyleIdx="7" presStyleCnt="10"/>
      <dgm:spPr/>
      <dgm:t>
        <a:bodyPr/>
        <a:lstStyle/>
        <a:p>
          <a:endParaRPr kumimoji="1" lang="ja-JP" altLang="en-US"/>
        </a:p>
      </dgm:t>
    </dgm:pt>
    <dgm:pt modelId="{F63973B3-7338-4D88-82E0-563F21B19A53}" type="pres">
      <dgm:prSet presAssocID="{1E42E1EA-3B86-48C2-94D9-F8310B95799F}" presName="root2" presStyleCnt="0"/>
      <dgm:spPr/>
    </dgm:pt>
    <dgm:pt modelId="{6AD5EC50-ED65-40CC-BA38-369DEA8FD767}" type="pres">
      <dgm:prSet presAssocID="{1E42E1EA-3B86-48C2-94D9-F8310B95799F}" presName="LevelTwoTextNode" presStyleLbl="node4" presStyleIdx="7" presStyleCnt="10" custScaleY="110000">
        <dgm:presLayoutVars>
          <dgm:chPref val="3"/>
        </dgm:presLayoutVars>
      </dgm:prSet>
      <dgm:spPr/>
      <dgm:t>
        <a:bodyPr/>
        <a:lstStyle/>
        <a:p>
          <a:endParaRPr kumimoji="1" lang="ja-JP" altLang="en-US"/>
        </a:p>
      </dgm:t>
    </dgm:pt>
    <dgm:pt modelId="{7DDB5B17-5036-4490-8889-EA13C6B17B24}" type="pres">
      <dgm:prSet presAssocID="{1E42E1EA-3B86-48C2-94D9-F8310B95799F}" presName="level3hierChild" presStyleCnt="0"/>
      <dgm:spPr/>
    </dgm:pt>
    <dgm:pt modelId="{415523C6-E76C-4066-A969-22B02D228170}" type="pres">
      <dgm:prSet presAssocID="{A6D27F75-345A-4BB2-96E0-844080721449}" presName="conn2-1" presStyleLbl="parChTrans1D4" presStyleIdx="8" presStyleCnt="10"/>
      <dgm:spPr/>
      <dgm:t>
        <a:bodyPr/>
        <a:lstStyle/>
        <a:p>
          <a:endParaRPr kumimoji="1" lang="ja-JP" altLang="en-US"/>
        </a:p>
      </dgm:t>
    </dgm:pt>
    <dgm:pt modelId="{4147FDEA-820F-4576-90A6-EA419FAC765A}" type="pres">
      <dgm:prSet presAssocID="{A6D27F75-345A-4BB2-96E0-844080721449}" presName="connTx" presStyleLbl="parChTrans1D4" presStyleIdx="8" presStyleCnt="10"/>
      <dgm:spPr/>
      <dgm:t>
        <a:bodyPr/>
        <a:lstStyle/>
        <a:p>
          <a:endParaRPr kumimoji="1" lang="ja-JP" altLang="en-US"/>
        </a:p>
      </dgm:t>
    </dgm:pt>
    <dgm:pt modelId="{0EA6AD4C-774F-4005-BAE8-4780F70F0CF4}" type="pres">
      <dgm:prSet presAssocID="{D00BD7A1-848D-4FEC-82FE-13CFFC155875}" presName="root2" presStyleCnt="0"/>
      <dgm:spPr/>
    </dgm:pt>
    <dgm:pt modelId="{61F314E9-8CE6-4C97-950B-3CA5B6B712A0}" type="pres">
      <dgm:prSet presAssocID="{D00BD7A1-848D-4FEC-82FE-13CFFC155875}" presName="LevelTwoTextNode" presStyleLbl="node4" presStyleIdx="8" presStyleCnt="10" custScaleX="110000" custScaleY="110000">
        <dgm:presLayoutVars>
          <dgm:chPref val="3"/>
        </dgm:presLayoutVars>
      </dgm:prSet>
      <dgm:spPr/>
      <dgm:t>
        <a:bodyPr/>
        <a:lstStyle/>
        <a:p>
          <a:endParaRPr kumimoji="1" lang="ja-JP" altLang="en-US"/>
        </a:p>
      </dgm:t>
    </dgm:pt>
    <dgm:pt modelId="{2755F372-649D-44C1-8DD4-540BA2314363}" type="pres">
      <dgm:prSet presAssocID="{D00BD7A1-848D-4FEC-82FE-13CFFC155875}" presName="level3hierChild" presStyleCnt="0"/>
      <dgm:spPr/>
    </dgm:pt>
    <dgm:pt modelId="{3FF1DFF1-563B-4C7A-9035-65E4AAEF345D}" type="pres">
      <dgm:prSet presAssocID="{A20BDEC0-69C4-414E-9463-35F336708DA0}" presName="conn2-1" presStyleLbl="parChTrans1D4" presStyleIdx="9" presStyleCnt="10"/>
      <dgm:spPr/>
      <dgm:t>
        <a:bodyPr/>
        <a:lstStyle/>
        <a:p>
          <a:endParaRPr kumimoji="1" lang="ja-JP" altLang="en-US"/>
        </a:p>
      </dgm:t>
    </dgm:pt>
    <dgm:pt modelId="{53DB842E-77FE-46BC-81F5-1A27C3FF76BA}" type="pres">
      <dgm:prSet presAssocID="{A20BDEC0-69C4-414E-9463-35F336708DA0}" presName="connTx" presStyleLbl="parChTrans1D4" presStyleIdx="9" presStyleCnt="10"/>
      <dgm:spPr/>
      <dgm:t>
        <a:bodyPr/>
        <a:lstStyle/>
        <a:p>
          <a:endParaRPr kumimoji="1" lang="ja-JP" altLang="en-US"/>
        </a:p>
      </dgm:t>
    </dgm:pt>
    <dgm:pt modelId="{DB0D1004-0C12-4E6D-81F2-15AE1D24DA70}" type="pres">
      <dgm:prSet presAssocID="{19898BFA-ADC1-4627-8616-CEB35434F386}" presName="root2" presStyleCnt="0"/>
      <dgm:spPr/>
    </dgm:pt>
    <dgm:pt modelId="{AA6B2A88-19B0-4553-9CF3-58D5E6EF457C}" type="pres">
      <dgm:prSet presAssocID="{19898BFA-ADC1-4627-8616-CEB35434F386}" presName="LevelTwoTextNode" presStyleLbl="node4" presStyleIdx="9" presStyleCnt="10" custScaleY="110000">
        <dgm:presLayoutVars>
          <dgm:chPref val="3"/>
        </dgm:presLayoutVars>
      </dgm:prSet>
      <dgm:spPr/>
      <dgm:t>
        <a:bodyPr/>
        <a:lstStyle/>
        <a:p>
          <a:endParaRPr kumimoji="1" lang="ja-JP" altLang="en-US"/>
        </a:p>
      </dgm:t>
    </dgm:pt>
    <dgm:pt modelId="{9ADB06A0-463F-4B45-B18B-88B2B807711D}" type="pres">
      <dgm:prSet presAssocID="{19898BFA-ADC1-4627-8616-CEB35434F386}" presName="level3hierChild" presStyleCnt="0"/>
      <dgm:spPr/>
    </dgm:pt>
  </dgm:ptLst>
  <dgm:cxnLst>
    <dgm:cxn modelId="{148C6386-595D-4CE1-BADA-366F524D9FD8}" type="presOf" srcId="{AEABFC46-2B93-4827-8CD5-5C60F211E521}" destId="{0BFB35EB-52CB-4851-B64A-1F274210194C}" srcOrd="0" destOrd="0" presId="urn:microsoft.com/office/officeart/2005/8/layout/hierarchy2"/>
    <dgm:cxn modelId="{F3DE26CF-A95C-4BAE-A2B3-532CA53383DD}" type="presOf" srcId="{493AB292-4E25-46EC-9169-3CC74222AE3B}" destId="{5F5AEBEE-2DAD-4CFA-A77E-F88D2C5E3BCE}" srcOrd="1" destOrd="0" presId="urn:microsoft.com/office/officeart/2005/8/layout/hierarchy2"/>
    <dgm:cxn modelId="{913C3DC8-A0BE-47E4-83DA-6B802FDC84E6}" type="presOf" srcId="{3143BC40-E306-4EDD-A3D4-FC32FB6277EB}" destId="{94F7FD00-E5AE-4783-8212-E33DE6E92C16}" srcOrd="0" destOrd="0" presId="urn:microsoft.com/office/officeart/2005/8/layout/hierarchy2"/>
    <dgm:cxn modelId="{785F677B-5222-445C-AD13-9EBDAB5A7E6E}" type="presOf" srcId="{70D10A57-43AB-47AD-A81D-3EDBC6585E8C}" destId="{EE07FF54-DB2C-48C9-9236-20B572909366}" srcOrd="0" destOrd="0" presId="urn:microsoft.com/office/officeart/2005/8/layout/hierarchy2"/>
    <dgm:cxn modelId="{95FB4701-07E7-47B2-9DD5-E698A35033F1}" type="presOf" srcId="{58F8EF6C-4C43-40E7-8831-0F0CB354551F}" destId="{58100B87-A88C-4C07-A8F5-3E4694FF7254}" srcOrd="1" destOrd="0" presId="urn:microsoft.com/office/officeart/2005/8/layout/hierarchy2"/>
    <dgm:cxn modelId="{6B6CE016-54BB-4B36-8496-13AB623D33D5}" type="presOf" srcId="{ACC5D14D-9584-4B2C-BA2E-67914C51D890}" destId="{2CCD5B36-061F-4002-88EA-4EDAD8214AAF}" srcOrd="0" destOrd="0" presId="urn:microsoft.com/office/officeart/2005/8/layout/hierarchy2"/>
    <dgm:cxn modelId="{476D510A-A27D-4D61-8A49-43FA869BE54F}" type="presOf" srcId="{190E0F6D-7D2E-4CFE-8E82-E4B3CC6C7B3B}" destId="{ABE301B8-98AA-4616-B5CF-27C740F82085}" srcOrd="1" destOrd="0" presId="urn:microsoft.com/office/officeart/2005/8/layout/hierarchy2"/>
    <dgm:cxn modelId="{7E92ADFA-DFA5-4D4F-935E-27210E67E2AC}" type="presOf" srcId="{493AB292-4E25-46EC-9169-3CC74222AE3B}" destId="{B4C607A8-7FDD-4069-BA74-15D04607D245}" srcOrd="0" destOrd="0" presId="urn:microsoft.com/office/officeart/2005/8/layout/hierarchy2"/>
    <dgm:cxn modelId="{B4909E1A-E103-4D7C-84BE-FB3E42A2DE4F}" type="presOf" srcId="{2EC2CE04-AD9A-4AE6-8181-C61FB9E0A541}" destId="{3A7A296E-68B1-4A68-A28E-60B50A1A19CA}" srcOrd="1" destOrd="0" presId="urn:microsoft.com/office/officeart/2005/8/layout/hierarchy2"/>
    <dgm:cxn modelId="{75930805-E86F-4889-9C92-5E5A8CFF76EB}" type="presOf" srcId="{9D0750AF-700D-412A-905A-12CBCCCA1BB3}" destId="{BCC37230-AE56-4F33-995F-F35BD37DB790}" srcOrd="0" destOrd="0" presId="urn:microsoft.com/office/officeart/2005/8/layout/hierarchy2"/>
    <dgm:cxn modelId="{B7926924-B01A-4E62-858F-72781147BC9E}" type="presOf" srcId="{BFDFFFAE-65DD-4DC7-AF77-34832BC03273}" destId="{B2B2AA59-94E4-4B9B-AB2F-3E98BC513B6E}" srcOrd="1" destOrd="0" presId="urn:microsoft.com/office/officeart/2005/8/layout/hierarchy2"/>
    <dgm:cxn modelId="{4AEC7BDB-6DA0-4F7E-B47C-201C4296A971}" type="presOf" srcId="{58F8EF6C-4C43-40E7-8831-0F0CB354551F}" destId="{CC4BFA90-27F2-4EC6-85B3-E5DF8E1BC93B}" srcOrd="0" destOrd="0" presId="urn:microsoft.com/office/officeart/2005/8/layout/hierarchy2"/>
    <dgm:cxn modelId="{C9A1E6D4-FACE-4813-A058-76ADC0050FA2}" type="presOf" srcId="{BFDFFFAE-65DD-4DC7-AF77-34832BC03273}" destId="{B050AD57-94F5-4FBC-91D6-863D577BBCE5}" srcOrd="0" destOrd="0" presId="urn:microsoft.com/office/officeart/2005/8/layout/hierarchy2"/>
    <dgm:cxn modelId="{93CC1DEE-0F16-474A-88F6-85B121E82576}" type="presOf" srcId="{D01A33EC-1709-4D3C-A719-AC2D96390279}" destId="{C669129F-AB68-48BF-A2A4-C89D301DC7FA}" srcOrd="1" destOrd="0" presId="urn:microsoft.com/office/officeart/2005/8/layout/hierarchy2"/>
    <dgm:cxn modelId="{8B346498-8B67-4274-88AA-BE0457F84033}" srcId="{AEABFC46-2B93-4827-8CD5-5C60F211E521}" destId="{BC7524BF-1711-4786-9467-0B1AED8B5A7B}" srcOrd="0" destOrd="0" parTransId="{BFDFFFAE-65DD-4DC7-AF77-34832BC03273}" sibTransId="{A67749C9-2947-41EC-A68C-10D23186B714}"/>
    <dgm:cxn modelId="{991D7D21-3170-4371-A334-97243B955F6B}" srcId="{70D10A57-43AB-47AD-A81D-3EDBC6585E8C}" destId="{E2EAACA8-7FA7-4560-A756-9A3B7A896236}" srcOrd="1" destOrd="0" parTransId="{DDE10612-81C3-4A78-A4D3-978248A8B7D4}" sibTransId="{B6BBAD12-3ED2-484B-93CC-B39122484224}"/>
    <dgm:cxn modelId="{073BA41B-7C84-4D99-A816-237CC4BDE41B}" type="presOf" srcId="{C20D455F-A398-4920-A8DD-B73B8700EC18}" destId="{C1138CC5-B269-42AA-9A0E-07A4AEA6B437}" srcOrd="0" destOrd="0" presId="urn:microsoft.com/office/officeart/2005/8/layout/hierarchy2"/>
    <dgm:cxn modelId="{18F314AB-50E9-4861-A0FD-5BC6B67530A2}" srcId="{ACC5D14D-9584-4B2C-BA2E-67914C51D890}" destId="{5FF38BCD-3867-4EDE-A967-E6F44B84CB4E}" srcOrd="0" destOrd="0" parTransId="{B5CD181B-AB5E-4900-BCDA-316F4AB489BA}" sibTransId="{DB2295D5-727C-4247-9E90-33C55ADD0926}"/>
    <dgm:cxn modelId="{0C514D99-4500-4ED1-B413-DE3394FB041B}" type="presOf" srcId="{AA946314-BEC7-4C7D-AE36-839741EA02D9}" destId="{87211E38-4568-4BB1-8059-D29DD999E909}" srcOrd="0" destOrd="0" presId="urn:microsoft.com/office/officeart/2005/8/layout/hierarchy2"/>
    <dgm:cxn modelId="{3B88C1C7-4F97-4032-A0ED-CE6D1F835C0B}" srcId="{99587466-15E0-4286-A2B9-07FC3C3E094F}" destId="{AEABFC46-2B93-4827-8CD5-5C60F211E521}" srcOrd="0" destOrd="0" parTransId="{998BE8EB-E0F4-4288-B021-C56D4C6DE039}" sibTransId="{96FDE4DE-07D2-413E-9CAF-CBA1E73149D0}"/>
    <dgm:cxn modelId="{FA6054BC-D1F5-44FA-88F5-0A409773450F}" type="presOf" srcId="{DDE10612-81C3-4A78-A4D3-978248A8B7D4}" destId="{A3F60D46-991A-4F09-AB68-2D47B6556471}" srcOrd="0" destOrd="0" presId="urn:microsoft.com/office/officeart/2005/8/layout/hierarchy2"/>
    <dgm:cxn modelId="{D2A45940-7BD7-49CF-9633-ED0E022A15EA}" type="presOf" srcId="{7D0BE751-684C-4C50-A660-B85EABCCDDD4}" destId="{600B2E6D-0C03-4098-AA17-C9A86AC0AB0C}" srcOrd="0" destOrd="0" presId="urn:microsoft.com/office/officeart/2005/8/layout/hierarchy2"/>
    <dgm:cxn modelId="{215EF419-75FE-4F37-8554-64B37FC299CB}" srcId="{70D10A57-43AB-47AD-A81D-3EDBC6585E8C}" destId="{AA946314-BEC7-4C7D-AE36-839741EA02D9}" srcOrd="0" destOrd="0" parTransId="{FDBFBCEE-B9AE-48D4-8E32-2842CFF51A5B}" sibTransId="{3B59D579-BA42-4A7E-A957-0609ED6DB2A0}"/>
    <dgm:cxn modelId="{21CC4717-4827-4609-BFB8-311F37229647}" srcId="{BC7524BF-1711-4786-9467-0B1AED8B5A7B}" destId="{C20D455F-A398-4920-A8DD-B73B8700EC18}" srcOrd="0" destOrd="0" parTransId="{58F8EF6C-4C43-40E7-8831-0F0CB354551F}" sibTransId="{D8CD7C0B-AF62-419E-80EB-2C558901616D}"/>
    <dgm:cxn modelId="{C2D3CEB7-32F3-477A-98B4-6BDBC1DB6A61}" type="presOf" srcId="{2EC2CE04-AD9A-4AE6-8181-C61FB9E0A541}" destId="{FC305540-65E2-4653-916F-785EC598D09F}" srcOrd="0" destOrd="0" presId="urn:microsoft.com/office/officeart/2005/8/layout/hierarchy2"/>
    <dgm:cxn modelId="{6360E1E4-BAE6-4B15-81FD-03233CF928FD}" srcId="{70D10A57-43AB-47AD-A81D-3EDBC6585E8C}" destId="{D00BD7A1-848D-4FEC-82FE-13CFFC155875}" srcOrd="2" destOrd="0" parTransId="{A6D27F75-345A-4BB2-96E0-844080721449}" sibTransId="{301D01F9-B5C1-4219-9BBF-6D3267A65864}"/>
    <dgm:cxn modelId="{F778BE50-F0C2-4A67-8D95-BED622FFF540}" type="presOf" srcId="{998BE8EB-E0F4-4288-B021-C56D4C6DE039}" destId="{8B59849E-AA06-4FEB-89AB-6CDA740175AC}" srcOrd="0" destOrd="0" presId="urn:microsoft.com/office/officeart/2005/8/layout/hierarchy2"/>
    <dgm:cxn modelId="{01C01509-0714-4659-8187-A723EC4B4AB9}" srcId="{D00BD7A1-848D-4FEC-82FE-13CFFC155875}" destId="{19898BFA-ADC1-4627-8616-CEB35434F386}" srcOrd="0" destOrd="0" parTransId="{A20BDEC0-69C4-414E-9463-35F336708DA0}" sibTransId="{DAFDFE14-09CC-41CD-84F7-272ED1ECB887}"/>
    <dgm:cxn modelId="{7E8928EA-4468-4565-AFA3-D94205597B7B}" type="presOf" srcId="{A6D27F75-345A-4BB2-96E0-844080721449}" destId="{415523C6-E76C-4066-A969-22B02D228170}" srcOrd="0" destOrd="0" presId="urn:microsoft.com/office/officeart/2005/8/layout/hierarchy2"/>
    <dgm:cxn modelId="{1FBE70B8-41B9-4087-8CCB-57D23641FE27}" srcId="{7D0BE751-684C-4C50-A660-B85EABCCDDD4}" destId="{70D10A57-43AB-47AD-A81D-3EDBC6585E8C}" srcOrd="1" destOrd="0" parTransId="{3143BC40-E306-4EDD-A3D4-FC32FB6277EB}" sibTransId="{E229AD44-2D55-4EF1-AD8B-5A83307B6965}"/>
    <dgm:cxn modelId="{318EED0A-8921-47C1-BCF7-8AF3173AE066}" type="presOf" srcId="{3143BC40-E306-4EDD-A3D4-FC32FB6277EB}" destId="{03ABE591-E907-43CE-8E18-02F80C2E10A2}" srcOrd="1" destOrd="0" presId="urn:microsoft.com/office/officeart/2005/8/layout/hierarchy2"/>
    <dgm:cxn modelId="{800A7B4E-DE9D-46FB-BE29-9C4EBB605D6D}" type="presOf" srcId="{A6D27F75-345A-4BB2-96E0-844080721449}" destId="{4147FDEA-820F-4576-90A6-EA419FAC765A}" srcOrd="1" destOrd="0" presId="urn:microsoft.com/office/officeart/2005/8/layout/hierarchy2"/>
    <dgm:cxn modelId="{589CEEB8-886E-4403-8782-FEF7F109249B}" type="presOf" srcId="{BC7524BF-1711-4786-9467-0B1AED8B5A7B}" destId="{1FFA53D1-6BF8-4A26-83BE-946C0F469C2F}" srcOrd="0" destOrd="0" presId="urn:microsoft.com/office/officeart/2005/8/layout/hierarchy2"/>
    <dgm:cxn modelId="{61F8F518-6550-42EE-8DB8-645327E69783}" type="presOf" srcId="{5FF38BCD-3867-4EDE-A967-E6F44B84CB4E}" destId="{E06E6810-59C1-4FC3-B5B7-1107ED4BE69B}" srcOrd="0" destOrd="0" presId="urn:microsoft.com/office/officeart/2005/8/layout/hierarchy2"/>
    <dgm:cxn modelId="{B8A8D3B1-16DA-4822-B8F6-837B83EF3A9F}" type="presOf" srcId="{E4ADAB68-AABE-4A87-B713-069D10526281}" destId="{C7F73258-6AD6-499D-B3F4-E12B4AA67CCF}" srcOrd="1" destOrd="0" presId="urn:microsoft.com/office/officeart/2005/8/layout/hierarchy2"/>
    <dgm:cxn modelId="{FC9A5446-FE4E-4C68-B459-3FAE4D3BD4D2}" type="presOf" srcId="{19898BFA-ADC1-4627-8616-CEB35434F386}" destId="{AA6B2A88-19B0-4553-9CF3-58D5E6EF457C}" srcOrd="0" destOrd="0" presId="urn:microsoft.com/office/officeart/2005/8/layout/hierarchy2"/>
    <dgm:cxn modelId="{D052CD8E-CFDC-48EC-B016-78AEDCFA35C0}" type="presOf" srcId="{A20BDEC0-69C4-414E-9463-35F336708DA0}" destId="{3FF1DFF1-563B-4C7A-9035-65E4AAEF345D}" srcOrd="0" destOrd="0" presId="urn:microsoft.com/office/officeart/2005/8/layout/hierarchy2"/>
    <dgm:cxn modelId="{77961F7E-94A2-4034-ADCB-7633DAA59043}" srcId="{AA946314-BEC7-4C7D-AE36-839741EA02D9}" destId="{596E0AF0-147C-4051-BCB4-B229741083B1}" srcOrd="0" destOrd="0" parTransId="{E4ADAB68-AABE-4A87-B713-069D10526281}" sibTransId="{10869B4E-E6F2-4A62-AD6F-097C482F850C}"/>
    <dgm:cxn modelId="{51DED7C1-8B2A-4877-B8E2-5C668C2ED80D}" srcId="{E2EAACA8-7FA7-4560-A756-9A3B7A896236}" destId="{1E42E1EA-3B86-48C2-94D9-F8310B95799F}" srcOrd="0" destOrd="0" parTransId="{493AB292-4E25-46EC-9169-3CC74222AE3B}" sibTransId="{CD85F9AD-FF03-4772-90C3-9A12E089998E}"/>
    <dgm:cxn modelId="{624F528F-6705-40A0-92E5-DECC2A125E9C}" type="presOf" srcId="{4DC555EB-67C4-4607-9C5F-9C25B8A48299}" destId="{220C9A61-DCD4-4BDC-ABC0-EC52E471E2A8}" srcOrd="0" destOrd="0" presId="urn:microsoft.com/office/officeart/2005/8/layout/hierarchy2"/>
    <dgm:cxn modelId="{8AE4CB54-AC6A-4B7D-B559-403232E84CE6}" srcId="{F1102BA5-DE94-4AED-B62F-1B4C8BABE90D}" destId="{99587466-15E0-4286-A2B9-07FC3C3E094F}" srcOrd="0" destOrd="0" parTransId="{6FE888F4-B12A-4F59-835C-6088943020AF}" sibTransId="{D4123C44-231D-4A54-B144-E8919CBBD87B}"/>
    <dgm:cxn modelId="{E105EF2D-3F5B-4EB5-B62B-2F55B14B5269}" srcId="{99587466-15E0-4286-A2B9-07FC3C3E094F}" destId="{7D0BE751-684C-4C50-A660-B85EABCCDDD4}" srcOrd="1" destOrd="0" parTransId="{2EC2CE04-AD9A-4AE6-8181-C61FB9E0A541}" sibTransId="{E7F5DE75-9C71-48A9-AAD2-96F6D297FA86}"/>
    <dgm:cxn modelId="{ED4CC918-ED02-45C5-A6D4-CCABA348E142}" type="presOf" srcId="{FDBFBCEE-B9AE-48D4-8E32-2842CFF51A5B}" destId="{AE050834-F22B-4578-B0AA-A78172050E15}" srcOrd="1" destOrd="0" presId="urn:microsoft.com/office/officeart/2005/8/layout/hierarchy2"/>
    <dgm:cxn modelId="{9A5F4A00-ADCE-4EBD-869A-CCE487188BAD}" type="presOf" srcId="{B5CD181B-AB5E-4900-BCDA-316F4AB489BA}" destId="{B50397F5-C4B6-413A-AF72-687932145BAF}" srcOrd="0" destOrd="0" presId="urn:microsoft.com/office/officeart/2005/8/layout/hierarchy2"/>
    <dgm:cxn modelId="{D749C5BB-A329-4FEF-80AE-952DAF367D46}" type="presOf" srcId="{6325C317-E712-43A4-9FE6-617083950319}" destId="{54968BB5-5E54-4858-AB9C-AD37887B41A0}" srcOrd="0" destOrd="0" presId="urn:microsoft.com/office/officeart/2005/8/layout/hierarchy2"/>
    <dgm:cxn modelId="{4BE40FCD-B4EC-48B0-8616-771EEA5891F9}" type="presOf" srcId="{1E42E1EA-3B86-48C2-94D9-F8310B95799F}" destId="{6AD5EC50-ED65-40CC-BA38-369DEA8FD767}" srcOrd="0" destOrd="0" presId="urn:microsoft.com/office/officeart/2005/8/layout/hierarchy2"/>
    <dgm:cxn modelId="{E44B6055-1323-4F15-8C48-AA5F24677B56}" type="presOf" srcId="{190E0F6D-7D2E-4CFE-8E82-E4B3CC6C7B3B}" destId="{923A00A4-E2F4-4282-94C4-610A69AC37D0}" srcOrd="0" destOrd="0" presId="urn:microsoft.com/office/officeart/2005/8/layout/hierarchy2"/>
    <dgm:cxn modelId="{9BDA5A6F-7AB0-4EA1-B1EA-4F2A4707471F}" type="presOf" srcId="{D00BD7A1-848D-4FEC-82FE-13CFFC155875}" destId="{61F314E9-8CE6-4C97-950B-3CA5B6B712A0}" srcOrd="0" destOrd="0" presId="urn:microsoft.com/office/officeart/2005/8/layout/hierarchy2"/>
    <dgm:cxn modelId="{AD14366D-6548-4CDA-BE5D-5A1D4BD954D1}" type="presOf" srcId="{6FA3721A-CE27-4392-A0B4-CAF1F24138FD}" destId="{27B40409-4380-4D05-811B-23154A436DFF}" srcOrd="0" destOrd="0" presId="urn:microsoft.com/office/officeart/2005/8/layout/hierarchy2"/>
    <dgm:cxn modelId="{02238863-0D1E-410D-B488-B6C64598C0D4}" type="presOf" srcId="{998BE8EB-E0F4-4288-B021-C56D4C6DE039}" destId="{27EC15AA-97A1-490F-B1D2-D32D5F7FA15F}" srcOrd="1" destOrd="0" presId="urn:microsoft.com/office/officeart/2005/8/layout/hierarchy2"/>
    <dgm:cxn modelId="{DF452289-0E9E-40BC-AE40-B32489F9BCFE}" type="presOf" srcId="{DDE10612-81C3-4A78-A4D3-978248A8B7D4}" destId="{321C47DA-CF78-4294-87FE-E5069063183D}" srcOrd="1" destOrd="0" presId="urn:microsoft.com/office/officeart/2005/8/layout/hierarchy2"/>
    <dgm:cxn modelId="{24C389D3-C261-472F-9674-BCBAAC6BC346}" type="presOf" srcId="{F1102BA5-DE94-4AED-B62F-1B4C8BABE90D}" destId="{C4751537-BA6B-4785-8E81-E9EA3CC15A2A}" srcOrd="0" destOrd="0" presId="urn:microsoft.com/office/officeart/2005/8/layout/hierarchy2"/>
    <dgm:cxn modelId="{8D3615AF-15BF-4D5B-978D-3C9A3F507134}" type="presOf" srcId="{A20BDEC0-69C4-414E-9463-35F336708DA0}" destId="{53DB842E-77FE-46BC-81F5-1A27C3FF76BA}" srcOrd="1" destOrd="0" presId="urn:microsoft.com/office/officeart/2005/8/layout/hierarchy2"/>
    <dgm:cxn modelId="{7BED2175-F4C1-4C4F-829F-305925B19A4E}" type="presOf" srcId="{596E0AF0-147C-4051-BCB4-B229741083B1}" destId="{E3B075B5-36F8-4952-B030-0BD10AB95567}" srcOrd="0" destOrd="0" presId="urn:microsoft.com/office/officeart/2005/8/layout/hierarchy2"/>
    <dgm:cxn modelId="{929FC42E-FE71-44D9-98CA-BD3EF3A0C131}" srcId="{6FA3721A-CE27-4392-A0B4-CAF1F24138FD}" destId="{ACC5D14D-9584-4B2C-BA2E-67914C51D890}" srcOrd="0" destOrd="0" parTransId="{9D0750AF-700D-412A-905A-12CBCCCA1BB3}" sibTransId="{28E1135C-7C77-4936-9CB7-69AC46CAAE8E}"/>
    <dgm:cxn modelId="{2EDFDFF7-35EC-4DB5-BCFC-CAF251BBFA89}" srcId="{7D0BE751-684C-4C50-A660-B85EABCCDDD4}" destId="{6FA3721A-CE27-4392-A0B4-CAF1F24138FD}" srcOrd="0" destOrd="0" parTransId="{D01A33EC-1709-4D3C-A719-AC2D96390279}" sibTransId="{21451DFB-6262-4E4C-A1D9-B05FDC184F2A}"/>
    <dgm:cxn modelId="{2ECF274F-8B76-441C-98A2-A94B4EA3CAB1}" type="presOf" srcId="{FDBFBCEE-B9AE-48D4-8E32-2842CFF51A5B}" destId="{1303CE9F-43BA-4BD5-A69B-DF2CE3336029}" srcOrd="0" destOrd="0" presId="urn:microsoft.com/office/officeart/2005/8/layout/hierarchy2"/>
    <dgm:cxn modelId="{97A012D0-2BF8-4EA9-8D19-792EB4AB7630}" type="presOf" srcId="{D01A33EC-1709-4D3C-A719-AC2D96390279}" destId="{3B806F02-3769-4D8E-8F01-8295A261DBDD}" srcOrd="0" destOrd="0" presId="urn:microsoft.com/office/officeart/2005/8/layout/hierarchy2"/>
    <dgm:cxn modelId="{3A92A8C0-A317-44F9-97C0-9D724249DCE4}" type="presOf" srcId="{E4ADAB68-AABE-4A87-B713-069D10526281}" destId="{861DC03A-A891-406E-8050-5F107830B26A}" srcOrd="0" destOrd="0" presId="urn:microsoft.com/office/officeart/2005/8/layout/hierarchy2"/>
    <dgm:cxn modelId="{14542A6F-3EDC-49F7-9C14-A7C2D66C3CBB}" type="presOf" srcId="{B5CD181B-AB5E-4900-BCDA-316F4AB489BA}" destId="{E956E7D0-E6D5-45A5-994C-CFCD8BDAA70C}" srcOrd="1" destOrd="0" presId="urn:microsoft.com/office/officeart/2005/8/layout/hierarchy2"/>
    <dgm:cxn modelId="{3B7E96A0-7391-438C-B17F-2357C622A89E}" type="presOf" srcId="{4DC555EB-67C4-4607-9C5F-9C25B8A48299}" destId="{6342DBB1-5872-4CB4-AD0C-28F6B6219FB2}" srcOrd="1" destOrd="0" presId="urn:microsoft.com/office/officeart/2005/8/layout/hierarchy2"/>
    <dgm:cxn modelId="{87AD65ED-4D27-4042-8FD1-331BCC1404C3}" type="presOf" srcId="{9D0750AF-700D-412A-905A-12CBCCCA1BB3}" destId="{14357726-F570-4C91-836B-08A0E7CB1E4D}" srcOrd="1" destOrd="0" presId="urn:microsoft.com/office/officeart/2005/8/layout/hierarchy2"/>
    <dgm:cxn modelId="{132A963D-1843-4497-9584-B82F2136DC43}" type="presOf" srcId="{E2EAACA8-7FA7-4560-A756-9A3B7A896236}" destId="{88A5BCE1-8862-4495-824C-587517D497ED}" srcOrd="0" destOrd="0" presId="urn:microsoft.com/office/officeart/2005/8/layout/hierarchy2"/>
    <dgm:cxn modelId="{3A97CC3C-FADF-4DD7-AC47-81CCDA599355}" srcId="{AEABFC46-2B93-4827-8CD5-5C60F211E521}" destId="{38F4F242-0630-4882-9D4A-4055020E819A}" srcOrd="1" destOrd="0" parTransId="{4DC555EB-67C4-4607-9C5F-9C25B8A48299}" sibTransId="{40814978-FBD1-44FD-8F90-750C5F6DEF42}"/>
    <dgm:cxn modelId="{7DB8D270-C8BE-44CB-BA47-0E10574E5DFA}" type="presOf" srcId="{38F4F242-0630-4882-9D4A-4055020E819A}" destId="{0EE78313-1BC6-41E4-BA26-7E890A7F409A}" srcOrd="0" destOrd="0" presId="urn:microsoft.com/office/officeart/2005/8/layout/hierarchy2"/>
    <dgm:cxn modelId="{86235E6D-8916-41BD-966A-F6CD355CD3D8}" srcId="{38F4F242-0630-4882-9D4A-4055020E819A}" destId="{6325C317-E712-43A4-9FE6-617083950319}" srcOrd="0" destOrd="0" parTransId="{190E0F6D-7D2E-4CFE-8E82-E4B3CC6C7B3B}" sibTransId="{7400AFCA-A5E0-4C7F-A6F9-A5D458B143AB}"/>
    <dgm:cxn modelId="{C8D3F5BC-34FA-4FF2-B275-794F0C8150EF}" type="presOf" srcId="{99587466-15E0-4286-A2B9-07FC3C3E094F}" destId="{D32A8103-642D-4B7B-87CA-61291B72B5D7}" srcOrd="0" destOrd="0" presId="urn:microsoft.com/office/officeart/2005/8/layout/hierarchy2"/>
    <dgm:cxn modelId="{6A94EA73-9623-49FC-BB5B-13757E73CFD9}" type="presParOf" srcId="{C4751537-BA6B-4785-8E81-E9EA3CC15A2A}" destId="{3595EA73-B0AC-4851-895C-9E42167FE5B3}" srcOrd="0" destOrd="0" presId="urn:microsoft.com/office/officeart/2005/8/layout/hierarchy2"/>
    <dgm:cxn modelId="{1CA30D25-8E0D-4F54-A273-7E16E612B60F}" type="presParOf" srcId="{3595EA73-B0AC-4851-895C-9E42167FE5B3}" destId="{D32A8103-642D-4B7B-87CA-61291B72B5D7}" srcOrd="0" destOrd="0" presId="urn:microsoft.com/office/officeart/2005/8/layout/hierarchy2"/>
    <dgm:cxn modelId="{99C113C2-859B-4345-A997-431C8F1B695C}" type="presParOf" srcId="{3595EA73-B0AC-4851-895C-9E42167FE5B3}" destId="{2244A5C4-9B02-495D-8798-64E4F2A59CDB}" srcOrd="1" destOrd="0" presId="urn:microsoft.com/office/officeart/2005/8/layout/hierarchy2"/>
    <dgm:cxn modelId="{74671D51-366F-4E1D-83FB-2E42762E3165}" type="presParOf" srcId="{2244A5C4-9B02-495D-8798-64E4F2A59CDB}" destId="{8B59849E-AA06-4FEB-89AB-6CDA740175AC}" srcOrd="0" destOrd="0" presId="urn:microsoft.com/office/officeart/2005/8/layout/hierarchy2"/>
    <dgm:cxn modelId="{182E1A51-B7F4-464A-9F52-19BAE6375D96}" type="presParOf" srcId="{8B59849E-AA06-4FEB-89AB-6CDA740175AC}" destId="{27EC15AA-97A1-490F-B1D2-D32D5F7FA15F}" srcOrd="0" destOrd="0" presId="urn:microsoft.com/office/officeart/2005/8/layout/hierarchy2"/>
    <dgm:cxn modelId="{7D14D4BA-3BB6-4A86-ABFC-405942E0A952}" type="presParOf" srcId="{2244A5C4-9B02-495D-8798-64E4F2A59CDB}" destId="{2A70C591-35C8-4168-831E-F718B45AD4D7}" srcOrd="1" destOrd="0" presId="urn:microsoft.com/office/officeart/2005/8/layout/hierarchy2"/>
    <dgm:cxn modelId="{D51C370F-1E15-484E-8691-5B980A44C531}" type="presParOf" srcId="{2A70C591-35C8-4168-831E-F718B45AD4D7}" destId="{0BFB35EB-52CB-4851-B64A-1F274210194C}" srcOrd="0" destOrd="0" presId="urn:microsoft.com/office/officeart/2005/8/layout/hierarchy2"/>
    <dgm:cxn modelId="{2D4D1D11-5794-4753-9867-A842F75D1076}" type="presParOf" srcId="{2A70C591-35C8-4168-831E-F718B45AD4D7}" destId="{B74BC329-1E6B-4F61-B37D-00B5320D8674}" srcOrd="1" destOrd="0" presId="urn:microsoft.com/office/officeart/2005/8/layout/hierarchy2"/>
    <dgm:cxn modelId="{86B7D405-94EB-4D97-B013-100FC0C5959A}" type="presParOf" srcId="{B74BC329-1E6B-4F61-B37D-00B5320D8674}" destId="{B050AD57-94F5-4FBC-91D6-863D577BBCE5}" srcOrd="0" destOrd="0" presId="urn:microsoft.com/office/officeart/2005/8/layout/hierarchy2"/>
    <dgm:cxn modelId="{8B8BF751-DD54-4D2C-9EF5-BED2EB304BA1}" type="presParOf" srcId="{B050AD57-94F5-4FBC-91D6-863D577BBCE5}" destId="{B2B2AA59-94E4-4B9B-AB2F-3E98BC513B6E}" srcOrd="0" destOrd="0" presId="urn:microsoft.com/office/officeart/2005/8/layout/hierarchy2"/>
    <dgm:cxn modelId="{EFAA28E4-E7C3-4D19-A5B5-C6F1020837E4}" type="presParOf" srcId="{B74BC329-1E6B-4F61-B37D-00B5320D8674}" destId="{5184CF20-86DB-45B8-8DB4-222E9E50DB79}" srcOrd="1" destOrd="0" presId="urn:microsoft.com/office/officeart/2005/8/layout/hierarchy2"/>
    <dgm:cxn modelId="{47E8F787-4B2D-4478-ADA0-2E30D8D682B8}" type="presParOf" srcId="{5184CF20-86DB-45B8-8DB4-222E9E50DB79}" destId="{1FFA53D1-6BF8-4A26-83BE-946C0F469C2F}" srcOrd="0" destOrd="0" presId="urn:microsoft.com/office/officeart/2005/8/layout/hierarchy2"/>
    <dgm:cxn modelId="{EBCADC6A-0342-43FB-98A1-1E983362C603}" type="presParOf" srcId="{5184CF20-86DB-45B8-8DB4-222E9E50DB79}" destId="{6F737AC6-2C4D-47F2-B03D-BF2CB02C992E}" srcOrd="1" destOrd="0" presId="urn:microsoft.com/office/officeart/2005/8/layout/hierarchy2"/>
    <dgm:cxn modelId="{5AD66A8E-167E-4722-8A88-D394C1A9BC54}" type="presParOf" srcId="{6F737AC6-2C4D-47F2-B03D-BF2CB02C992E}" destId="{CC4BFA90-27F2-4EC6-85B3-E5DF8E1BC93B}" srcOrd="0" destOrd="0" presId="urn:microsoft.com/office/officeart/2005/8/layout/hierarchy2"/>
    <dgm:cxn modelId="{D43568CC-7967-4DC1-A3E9-33306398F064}" type="presParOf" srcId="{CC4BFA90-27F2-4EC6-85B3-E5DF8E1BC93B}" destId="{58100B87-A88C-4C07-A8F5-3E4694FF7254}" srcOrd="0" destOrd="0" presId="urn:microsoft.com/office/officeart/2005/8/layout/hierarchy2"/>
    <dgm:cxn modelId="{9F1D759C-479B-4DCD-B0FA-71F38CEAFB34}" type="presParOf" srcId="{6F737AC6-2C4D-47F2-B03D-BF2CB02C992E}" destId="{737481FA-9945-43D1-9A80-300D8900B186}" srcOrd="1" destOrd="0" presId="urn:microsoft.com/office/officeart/2005/8/layout/hierarchy2"/>
    <dgm:cxn modelId="{1BB72DD5-F67B-4E9A-ACA7-6E027B25AAFA}" type="presParOf" srcId="{737481FA-9945-43D1-9A80-300D8900B186}" destId="{C1138CC5-B269-42AA-9A0E-07A4AEA6B437}" srcOrd="0" destOrd="0" presId="urn:microsoft.com/office/officeart/2005/8/layout/hierarchy2"/>
    <dgm:cxn modelId="{651DABEE-0F8D-4B14-A6A0-4BD55DDE364C}" type="presParOf" srcId="{737481FA-9945-43D1-9A80-300D8900B186}" destId="{E9B5CBD8-3A31-4DF1-8DF8-7032F73A4896}" srcOrd="1" destOrd="0" presId="urn:microsoft.com/office/officeart/2005/8/layout/hierarchy2"/>
    <dgm:cxn modelId="{08E20F97-EEFF-4FE4-AA8C-664520E3C06D}" type="presParOf" srcId="{B74BC329-1E6B-4F61-B37D-00B5320D8674}" destId="{220C9A61-DCD4-4BDC-ABC0-EC52E471E2A8}" srcOrd="2" destOrd="0" presId="urn:microsoft.com/office/officeart/2005/8/layout/hierarchy2"/>
    <dgm:cxn modelId="{16D6B660-DFE4-4DDF-8BE6-235582351942}" type="presParOf" srcId="{220C9A61-DCD4-4BDC-ABC0-EC52E471E2A8}" destId="{6342DBB1-5872-4CB4-AD0C-28F6B6219FB2}" srcOrd="0" destOrd="0" presId="urn:microsoft.com/office/officeart/2005/8/layout/hierarchy2"/>
    <dgm:cxn modelId="{52D1C0AB-972A-4DEC-A7FF-A718DF46249C}" type="presParOf" srcId="{B74BC329-1E6B-4F61-B37D-00B5320D8674}" destId="{9D52E481-E282-4D0F-944C-15C5C25E43F8}" srcOrd="3" destOrd="0" presId="urn:microsoft.com/office/officeart/2005/8/layout/hierarchy2"/>
    <dgm:cxn modelId="{401FED72-CA67-4056-A78D-AF3B29653222}" type="presParOf" srcId="{9D52E481-E282-4D0F-944C-15C5C25E43F8}" destId="{0EE78313-1BC6-41E4-BA26-7E890A7F409A}" srcOrd="0" destOrd="0" presId="urn:microsoft.com/office/officeart/2005/8/layout/hierarchy2"/>
    <dgm:cxn modelId="{179BCAC9-D005-4C69-9D89-EAFE39D07256}" type="presParOf" srcId="{9D52E481-E282-4D0F-944C-15C5C25E43F8}" destId="{EE39EBC4-9380-4B03-8E48-3BF2C5D5052F}" srcOrd="1" destOrd="0" presId="urn:microsoft.com/office/officeart/2005/8/layout/hierarchy2"/>
    <dgm:cxn modelId="{4819831E-6D9C-40B1-A727-7EEC8EBC033E}" type="presParOf" srcId="{EE39EBC4-9380-4B03-8E48-3BF2C5D5052F}" destId="{923A00A4-E2F4-4282-94C4-610A69AC37D0}" srcOrd="0" destOrd="0" presId="urn:microsoft.com/office/officeart/2005/8/layout/hierarchy2"/>
    <dgm:cxn modelId="{23FF5996-A2BF-4C0C-9D43-32FCB4855F94}" type="presParOf" srcId="{923A00A4-E2F4-4282-94C4-610A69AC37D0}" destId="{ABE301B8-98AA-4616-B5CF-27C740F82085}" srcOrd="0" destOrd="0" presId="urn:microsoft.com/office/officeart/2005/8/layout/hierarchy2"/>
    <dgm:cxn modelId="{0F25A499-F1D0-4402-AC56-2B6B9FCF6E4F}" type="presParOf" srcId="{EE39EBC4-9380-4B03-8E48-3BF2C5D5052F}" destId="{0C63F0D3-0958-4EF1-8C28-66B494FC01A5}" srcOrd="1" destOrd="0" presId="urn:microsoft.com/office/officeart/2005/8/layout/hierarchy2"/>
    <dgm:cxn modelId="{8EF3B52B-B76D-4AA9-9433-0BDF8FDF9CDF}" type="presParOf" srcId="{0C63F0D3-0958-4EF1-8C28-66B494FC01A5}" destId="{54968BB5-5E54-4858-AB9C-AD37887B41A0}" srcOrd="0" destOrd="0" presId="urn:microsoft.com/office/officeart/2005/8/layout/hierarchy2"/>
    <dgm:cxn modelId="{F4A10B50-9F21-4CB2-B56B-6A5E6CD80B76}" type="presParOf" srcId="{0C63F0D3-0958-4EF1-8C28-66B494FC01A5}" destId="{012FF3DC-1052-4EE0-B164-8AA15EF93D71}" srcOrd="1" destOrd="0" presId="urn:microsoft.com/office/officeart/2005/8/layout/hierarchy2"/>
    <dgm:cxn modelId="{387828FC-268B-435C-A96E-9F9EA11A5896}" type="presParOf" srcId="{2244A5C4-9B02-495D-8798-64E4F2A59CDB}" destId="{FC305540-65E2-4653-916F-785EC598D09F}" srcOrd="2" destOrd="0" presId="urn:microsoft.com/office/officeart/2005/8/layout/hierarchy2"/>
    <dgm:cxn modelId="{FAC2BD5A-3A44-4067-ACE2-EA8DFC6A12CC}" type="presParOf" srcId="{FC305540-65E2-4653-916F-785EC598D09F}" destId="{3A7A296E-68B1-4A68-A28E-60B50A1A19CA}" srcOrd="0" destOrd="0" presId="urn:microsoft.com/office/officeart/2005/8/layout/hierarchy2"/>
    <dgm:cxn modelId="{30F41FA4-9881-4676-8D04-A28EFFADA238}" type="presParOf" srcId="{2244A5C4-9B02-495D-8798-64E4F2A59CDB}" destId="{CEB7E2B8-A2BA-4DDE-BDD4-7422D74408CB}" srcOrd="3" destOrd="0" presId="urn:microsoft.com/office/officeart/2005/8/layout/hierarchy2"/>
    <dgm:cxn modelId="{6793D7DE-E629-4065-9D40-CC40EF1759C8}" type="presParOf" srcId="{CEB7E2B8-A2BA-4DDE-BDD4-7422D74408CB}" destId="{600B2E6D-0C03-4098-AA17-C9A86AC0AB0C}" srcOrd="0" destOrd="0" presId="urn:microsoft.com/office/officeart/2005/8/layout/hierarchy2"/>
    <dgm:cxn modelId="{DC363FAF-E4E9-4160-A3AD-89F0E7DA9579}" type="presParOf" srcId="{CEB7E2B8-A2BA-4DDE-BDD4-7422D74408CB}" destId="{69D8C8C9-AD4E-4270-A2AE-F868743ADE65}" srcOrd="1" destOrd="0" presId="urn:microsoft.com/office/officeart/2005/8/layout/hierarchy2"/>
    <dgm:cxn modelId="{90C98660-A4FB-4032-BD72-C4055AEAA5EC}" type="presParOf" srcId="{69D8C8C9-AD4E-4270-A2AE-F868743ADE65}" destId="{3B806F02-3769-4D8E-8F01-8295A261DBDD}" srcOrd="0" destOrd="0" presId="urn:microsoft.com/office/officeart/2005/8/layout/hierarchy2"/>
    <dgm:cxn modelId="{D22A5E7A-BF1E-4926-B9EB-039EA122DE1B}" type="presParOf" srcId="{3B806F02-3769-4D8E-8F01-8295A261DBDD}" destId="{C669129F-AB68-48BF-A2A4-C89D301DC7FA}" srcOrd="0" destOrd="0" presId="urn:microsoft.com/office/officeart/2005/8/layout/hierarchy2"/>
    <dgm:cxn modelId="{507A69B6-8099-41D7-A7CD-22DEFA81216B}" type="presParOf" srcId="{69D8C8C9-AD4E-4270-A2AE-F868743ADE65}" destId="{E9AFE1D3-C910-4693-8059-01187B8BF419}" srcOrd="1" destOrd="0" presId="urn:microsoft.com/office/officeart/2005/8/layout/hierarchy2"/>
    <dgm:cxn modelId="{28652B5F-9DD9-4EEF-B9EF-FE76E7C73891}" type="presParOf" srcId="{E9AFE1D3-C910-4693-8059-01187B8BF419}" destId="{27B40409-4380-4D05-811B-23154A436DFF}" srcOrd="0" destOrd="0" presId="urn:microsoft.com/office/officeart/2005/8/layout/hierarchy2"/>
    <dgm:cxn modelId="{1E60A73B-6C06-4C02-9156-C0D9DAF17D67}" type="presParOf" srcId="{E9AFE1D3-C910-4693-8059-01187B8BF419}" destId="{8399A81A-BD28-4892-BAC0-6024E15BB85E}" srcOrd="1" destOrd="0" presId="urn:microsoft.com/office/officeart/2005/8/layout/hierarchy2"/>
    <dgm:cxn modelId="{901BE7C6-C8FE-40FA-A3D3-49C4FF2964AE}" type="presParOf" srcId="{8399A81A-BD28-4892-BAC0-6024E15BB85E}" destId="{BCC37230-AE56-4F33-995F-F35BD37DB790}" srcOrd="0" destOrd="0" presId="urn:microsoft.com/office/officeart/2005/8/layout/hierarchy2"/>
    <dgm:cxn modelId="{11D80DC6-BDE4-430E-A1DD-987740E82F6F}" type="presParOf" srcId="{BCC37230-AE56-4F33-995F-F35BD37DB790}" destId="{14357726-F570-4C91-836B-08A0E7CB1E4D}" srcOrd="0" destOrd="0" presId="urn:microsoft.com/office/officeart/2005/8/layout/hierarchy2"/>
    <dgm:cxn modelId="{6271E757-92E0-4343-A3E2-8D42BF7D729A}" type="presParOf" srcId="{8399A81A-BD28-4892-BAC0-6024E15BB85E}" destId="{99934EC4-9A22-44F6-8C70-324E3CF906C6}" srcOrd="1" destOrd="0" presId="urn:microsoft.com/office/officeart/2005/8/layout/hierarchy2"/>
    <dgm:cxn modelId="{882959F7-A527-4BCF-BBC7-A0883D248985}" type="presParOf" srcId="{99934EC4-9A22-44F6-8C70-324E3CF906C6}" destId="{2CCD5B36-061F-4002-88EA-4EDAD8214AAF}" srcOrd="0" destOrd="0" presId="urn:microsoft.com/office/officeart/2005/8/layout/hierarchy2"/>
    <dgm:cxn modelId="{E138F647-B268-4C34-8880-2FB59A25ECB3}" type="presParOf" srcId="{99934EC4-9A22-44F6-8C70-324E3CF906C6}" destId="{9EE5AF6D-562C-4793-8E2E-7F0736D04BB0}" srcOrd="1" destOrd="0" presId="urn:microsoft.com/office/officeart/2005/8/layout/hierarchy2"/>
    <dgm:cxn modelId="{8E064A52-AB0D-43C5-BC22-2778D8C25DBB}" type="presParOf" srcId="{9EE5AF6D-562C-4793-8E2E-7F0736D04BB0}" destId="{B50397F5-C4B6-413A-AF72-687932145BAF}" srcOrd="0" destOrd="0" presId="urn:microsoft.com/office/officeart/2005/8/layout/hierarchy2"/>
    <dgm:cxn modelId="{E03BBC66-6128-4620-84AE-A83A38F8F783}" type="presParOf" srcId="{B50397F5-C4B6-413A-AF72-687932145BAF}" destId="{E956E7D0-E6D5-45A5-994C-CFCD8BDAA70C}" srcOrd="0" destOrd="0" presId="urn:microsoft.com/office/officeart/2005/8/layout/hierarchy2"/>
    <dgm:cxn modelId="{F44CDAE0-DF11-44D9-A95E-2E8100F633CF}" type="presParOf" srcId="{9EE5AF6D-562C-4793-8E2E-7F0736D04BB0}" destId="{43D1A719-5BDD-47A1-AB48-76EF21EBA39A}" srcOrd="1" destOrd="0" presId="urn:microsoft.com/office/officeart/2005/8/layout/hierarchy2"/>
    <dgm:cxn modelId="{055DC43D-92A5-416B-BB0F-EE77C45DDCC8}" type="presParOf" srcId="{43D1A719-5BDD-47A1-AB48-76EF21EBA39A}" destId="{E06E6810-59C1-4FC3-B5B7-1107ED4BE69B}" srcOrd="0" destOrd="0" presId="urn:microsoft.com/office/officeart/2005/8/layout/hierarchy2"/>
    <dgm:cxn modelId="{51C50E8C-A7BD-4DC1-8B2B-BEABC07B523C}" type="presParOf" srcId="{43D1A719-5BDD-47A1-AB48-76EF21EBA39A}" destId="{D5D690E1-9897-4D3E-B920-311D84B18305}" srcOrd="1" destOrd="0" presId="urn:microsoft.com/office/officeart/2005/8/layout/hierarchy2"/>
    <dgm:cxn modelId="{1F0E4DA5-35AD-4A90-9D7A-B3177C507952}" type="presParOf" srcId="{69D8C8C9-AD4E-4270-A2AE-F868743ADE65}" destId="{94F7FD00-E5AE-4783-8212-E33DE6E92C16}" srcOrd="2" destOrd="0" presId="urn:microsoft.com/office/officeart/2005/8/layout/hierarchy2"/>
    <dgm:cxn modelId="{17641D91-3474-4810-BE79-E29A6244A9F8}" type="presParOf" srcId="{94F7FD00-E5AE-4783-8212-E33DE6E92C16}" destId="{03ABE591-E907-43CE-8E18-02F80C2E10A2}" srcOrd="0" destOrd="0" presId="urn:microsoft.com/office/officeart/2005/8/layout/hierarchy2"/>
    <dgm:cxn modelId="{F19F08D4-5B41-40D1-9640-9769ECC92F80}" type="presParOf" srcId="{69D8C8C9-AD4E-4270-A2AE-F868743ADE65}" destId="{11B8A763-3D7F-4E49-BB76-C7D2B212224A}" srcOrd="3" destOrd="0" presId="urn:microsoft.com/office/officeart/2005/8/layout/hierarchy2"/>
    <dgm:cxn modelId="{A65DFD37-4FF1-42D7-A39F-3D3B10690EE4}" type="presParOf" srcId="{11B8A763-3D7F-4E49-BB76-C7D2B212224A}" destId="{EE07FF54-DB2C-48C9-9236-20B572909366}" srcOrd="0" destOrd="0" presId="urn:microsoft.com/office/officeart/2005/8/layout/hierarchy2"/>
    <dgm:cxn modelId="{295044B6-4912-4D76-8D55-0CA7CB68D36D}" type="presParOf" srcId="{11B8A763-3D7F-4E49-BB76-C7D2B212224A}" destId="{2FBDBACE-FAAE-4F31-9134-AFBDCC00B56A}" srcOrd="1" destOrd="0" presId="urn:microsoft.com/office/officeart/2005/8/layout/hierarchy2"/>
    <dgm:cxn modelId="{F87402AD-33B6-478D-9CC0-08C33E6CC734}" type="presParOf" srcId="{2FBDBACE-FAAE-4F31-9134-AFBDCC00B56A}" destId="{1303CE9F-43BA-4BD5-A69B-DF2CE3336029}" srcOrd="0" destOrd="0" presId="urn:microsoft.com/office/officeart/2005/8/layout/hierarchy2"/>
    <dgm:cxn modelId="{A7444068-2F38-4301-A859-5A7C2DE03430}" type="presParOf" srcId="{1303CE9F-43BA-4BD5-A69B-DF2CE3336029}" destId="{AE050834-F22B-4578-B0AA-A78172050E15}" srcOrd="0" destOrd="0" presId="urn:microsoft.com/office/officeart/2005/8/layout/hierarchy2"/>
    <dgm:cxn modelId="{52BF249A-E8D2-4AE3-8549-24834FD00B57}" type="presParOf" srcId="{2FBDBACE-FAAE-4F31-9134-AFBDCC00B56A}" destId="{32D474A1-60BB-44BE-9EAC-F797B1013C24}" srcOrd="1" destOrd="0" presId="urn:microsoft.com/office/officeart/2005/8/layout/hierarchy2"/>
    <dgm:cxn modelId="{3F0E7DA4-9325-496F-B7E9-2ECB1DA2AD65}" type="presParOf" srcId="{32D474A1-60BB-44BE-9EAC-F797B1013C24}" destId="{87211E38-4568-4BB1-8059-D29DD999E909}" srcOrd="0" destOrd="0" presId="urn:microsoft.com/office/officeart/2005/8/layout/hierarchy2"/>
    <dgm:cxn modelId="{7BB7565B-7248-4965-B9E4-138266EEF086}" type="presParOf" srcId="{32D474A1-60BB-44BE-9EAC-F797B1013C24}" destId="{54B694B4-5CDE-4A84-9187-601C684C3D2B}" srcOrd="1" destOrd="0" presId="urn:microsoft.com/office/officeart/2005/8/layout/hierarchy2"/>
    <dgm:cxn modelId="{0EB1FD8E-365C-4F2E-A870-55DCC711B52C}" type="presParOf" srcId="{54B694B4-5CDE-4A84-9187-601C684C3D2B}" destId="{861DC03A-A891-406E-8050-5F107830B26A}" srcOrd="0" destOrd="0" presId="urn:microsoft.com/office/officeart/2005/8/layout/hierarchy2"/>
    <dgm:cxn modelId="{C239F8E2-7503-460D-9D03-48CF82574910}" type="presParOf" srcId="{861DC03A-A891-406E-8050-5F107830B26A}" destId="{C7F73258-6AD6-499D-B3F4-E12B4AA67CCF}" srcOrd="0" destOrd="0" presId="urn:microsoft.com/office/officeart/2005/8/layout/hierarchy2"/>
    <dgm:cxn modelId="{D9D01971-3F22-4A56-9045-4C7E2FED3600}" type="presParOf" srcId="{54B694B4-5CDE-4A84-9187-601C684C3D2B}" destId="{05F8FB2D-30CC-4312-B83E-1CEE5A018854}" srcOrd="1" destOrd="0" presId="urn:microsoft.com/office/officeart/2005/8/layout/hierarchy2"/>
    <dgm:cxn modelId="{AFF0A0F2-8839-437A-805C-C1AF9102BC90}" type="presParOf" srcId="{05F8FB2D-30CC-4312-B83E-1CEE5A018854}" destId="{E3B075B5-36F8-4952-B030-0BD10AB95567}" srcOrd="0" destOrd="0" presId="urn:microsoft.com/office/officeart/2005/8/layout/hierarchy2"/>
    <dgm:cxn modelId="{CA3C814F-D5D3-4526-A84A-C2D4D3F85B60}" type="presParOf" srcId="{05F8FB2D-30CC-4312-B83E-1CEE5A018854}" destId="{1EBA6B49-4253-4CA0-888B-4684CDC01144}" srcOrd="1" destOrd="0" presId="urn:microsoft.com/office/officeart/2005/8/layout/hierarchy2"/>
    <dgm:cxn modelId="{3766AE80-AE6C-43CE-B824-542D219CBF56}" type="presParOf" srcId="{2FBDBACE-FAAE-4F31-9134-AFBDCC00B56A}" destId="{A3F60D46-991A-4F09-AB68-2D47B6556471}" srcOrd="2" destOrd="0" presId="urn:microsoft.com/office/officeart/2005/8/layout/hierarchy2"/>
    <dgm:cxn modelId="{FF69BC3B-6A7E-4A4B-94E7-45B83D92CC42}" type="presParOf" srcId="{A3F60D46-991A-4F09-AB68-2D47B6556471}" destId="{321C47DA-CF78-4294-87FE-E5069063183D}" srcOrd="0" destOrd="0" presId="urn:microsoft.com/office/officeart/2005/8/layout/hierarchy2"/>
    <dgm:cxn modelId="{393C2DE9-3DD3-4594-8AE2-B44E5564B45E}" type="presParOf" srcId="{2FBDBACE-FAAE-4F31-9134-AFBDCC00B56A}" destId="{1BE6C454-A63B-4FE3-8E7B-55EDABAD3C39}" srcOrd="3" destOrd="0" presId="urn:microsoft.com/office/officeart/2005/8/layout/hierarchy2"/>
    <dgm:cxn modelId="{D53EA2A5-9973-4C4B-A762-04472BB62771}" type="presParOf" srcId="{1BE6C454-A63B-4FE3-8E7B-55EDABAD3C39}" destId="{88A5BCE1-8862-4495-824C-587517D497ED}" srcOrd="0" destOrd="0" presId="urn:microsoft.com/office/officeart/2005/8/layout/hierarchy2"/>
    <dgm:cxn modelId="{5C764436-6E98-461A-A58E-E144BED66D2C}" type="presParOf" srcId="{1BE6C454-A63B-4FE3-8E7B-55EDABAD3C39}" destId="{12677FD2-D4B7-49C1-B7E2-62B4F7282AE4}" srcOrd="1" destOrd="0" presId="urn:microsoft.com/office/officeart/2005/8/layout/hierarchy2"/>
    <dgm:cxn modelId="{F10ADE16-82D7-46D2-A02C-A447C7958058}" type="presParOf" srcId="{12677FD2-D4B7-49C1-B7E2-62B4F7282AE4}" destId="{B4C607A8-7FDD-4069-BA74-15D04607D245}" srcOrd="0" destOrd="0" presId="urn:microsoft.com/office/officeart/2005/8/layout/hierarchy2"/>
    <dgm:cxn modelId="{A3E4CFFA-93D0-4E80-90E3-352F1F2543F6}" type="presParOf" srcId="{B4C607A8-7FDD-4069-BA74-15D04607D245}" destId="{5F5AEBEE-2DAD-4CFA-A77E-F88D2C5E3BCE}" srcOrd="0" destOrd="0" presId="urn:microsoft.com/office/officeart/2005/8/layout/hierarchy2"/>
    <dgm:cxn modelId="{2D926E6A-A1C2-4D54-9813-07CAE374F782}" type="presParOf" srcId="{12677FD2-D4B7-49C1-B7E2-62B4F7282AE4}" destId="{F63973B3-7338-4D88-82E0-563F21B19A53}" srcOrd="1" destOrd="0" presId="urn:microsoft.com/office/officeart/2005/8/layout/hierarchy2"/>
    <dgm:cxn modelId="{AE10D313-3020-455E-A2B5-56F7F02D7192}" type="presParOf" srcId="{F63973B3-7338-4D88-82E0-563F21B19A53}" destId="{6AD5EC50-ED65-40CC-BA38-369DEA8FD767}" srcOrd="0" destOrd="0" presId="urn:microsoft.com/office/officeart/2005/8/layout/hierarchy2"/>
    <dgm:cxn modelId="{A8734272-367D-4C0A-81A9-3C46FA2896D8}" type="presParOf" srcId="{F63973B3-7338-4D88-82E0-563F21B19A53}" destId="{7DDB5B17-5036-4490-8889-EA13C6B17B24}" srcOrd="1" destOrd="0" presId="urn:microsoft.com/office/officeart/2005/8/layout/hierarchy2"/>
    <dgm:cxn modelId="{7A6DE959-E4A0-4863-AB05-5BCBD54B9B2C}" type="presParOf" srcId="{2FBDBACE-FAAE-4F31-9134-AFBDCC00B56A}" destId="{415523C6-E76C-4066-A969-22B02D228170}" srcOrd="4" destOrd="0" presId="urn:microsoft.com/office/officeart/2005/8/layout/hierarchy2"/>
    <dgm:cxn modelId="{6C9D4FEE-59FF-4B7F-86DA-8B8CE6FA33E0}" type="presParOf" srcId="{415523C6-E76C-4066-A969-22B02D228170}" destId="{4147FDEA-820F-4576-90A6-EA419FAC765A}" srcOrd="0" destOrd="0" presId="urn:microsoft.com/office/officeart/2005/8/layout/hierarchy2"/>
    <dgm:cxn modelId="{A94A1769-47B7-4582-B6E7-EA45BF05DC4E}" type="presParOf" srcId="{2FBDBACE-FAAE-4F31-9134-AFBDCC00B56A}" destId="{0EA6AD4C-774F-4005-BAE8-4780F70F0CF4}" srcOrd="5" destOrd="0" presId="urn:microsoft.com/office/officeart/2005/8/layout/hierarchy2"/>
    <dgm:cxn modelId="{EA451D27-B5FC-419F-8D3F-E1FEEF9CE928}" type="presParOf" srcId="{0EA6AD4C-774F-4005-BAE8-4780F70F0CF4}" destId="{61F314E9-8CE6-4C97-950B-3CA5B6B712A0}" srcOrd="0" destOrd="0" presId="urn:microsoft.com/office/officeart/2005/8/layout/hierarchy2"/>
    <dgm:cxn modelId="{781429FB-73BA-4035-8F9F-66EC8DD3778C}" type="presParOf" srcId="{0EA6AD4C-774F-4005-BAE8-4780F70F0CF4}" destId="{2755F372-649D-44C1-8DD4-540BA2314363}" srcOrd="1" destOrd="0" presId="urn:microsoft.com/office/officeart/2005/8/layout/hierarchy2"/>
    <dgm:cxn modelId="{3A7233DF-C39E-489C-819F-8F04CE873CEF}" type="presParOf" srcId="{2755F372-649D-44C1-8DD4-540BA2314363}" destId="{3FF1DFF1-563B-4C7A-9035-65E4AAEF345D}" srcOrd="0" destOrd="0" presId="urn:microsoft.com/office/officeart/2005/8/layout/hierarchy2"/>
    <dgm:cxn modelId="{1A9635BA-41CF-4BDD-9D0F-9D01A29EB586}" type="presParOf" srcId="{3FF1DFF1-563B-4C7A-9035-65E4AAEF345D}" destId="{53DB842E-77FE-46BC-81F5-1A27C3FF76BA}" srcOrd="0" destOrd="0" presId="urn:microsoft.com/office/officeart/2005/8/layout/hierarchy2"/>
    <dgm:cxn modelId="{025CA883-2E19-46D2-8C51-4362C5E9FAFF}" type="presParOf" srcId="{2755F372-649D-44C1-8DD4-540BA2314363}" destId="{DB0D1004-0C12-4E6D-81F2-15AE1D24DA70}" srcOrd="1" destOrd="0" presId="urn:microsoft.com/office/officeart/2005/8/layout/hierarchy2"/>
    <dgm:cxn modelId="{DD4DDCE1-9445-4D67-978F-9D9EC1CDEEFD}" type="presParOf" srcId="{DB0D1004-0C12-4E6D-81F2-15AE1D24DA70}" destId="{AA6B2A88-19B0-4553-9CF3-58D5E6EF457C}" srcOrd="0" destOrd="0" presId="urn:microsoft.com/office/officeart/2005/8/layout/hierarchy2"/>
    <dgm:cxn modelId="{68066ACA-29C2-4E8D-AD95-D6808F80E9C3}" type="presParOf" srcId="{DB0D1004-0C12-4E6D-81F2-15AE1D24DA70}" destId="{9ADB06A0-463F-4B45-B18B-88B2B807711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DC40EC-751E-4224-9DB5-40E9369AA8BE}"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kumimoji="1" lang="ja-JP" altLang="en-US"/>
        </a:p>
      </dgm:t>
    </dgm:pt>
    <dgm:pt modelId="{8F41E1BC-2AE5-4455-9375-A7022695FEA1}">
      <dgm:prSet phldrT="[テキスト]" custT="1"/>
      <dgm:spPr/>
      <dgm:t>
        <a:bodyPr/>
        <a:lstStyle/>
        <a:p>
          <a:r>
            <a:rPr kumimoji="1" lang="ja-JP" altLang="en-US" sz="2400" dirty="0" smtClean="0"/>
            <a:t>連帯債務者の一人に生じた事由の</a:t>
          </a:r>
          <a:r>
            <a:rPr kumimoji="1" lang="en-US" altLang="ja-JP" sz="2400" dirty="0" smtClean="0"/>
            <a:t/>
          </a:r>
          <a:br>
            <a:rPr kumimoji="1" lang="en-US" altLang="ja-JP" sz="2400" dirty="0" smtClean="0"/>
          </a:br>
          <a:r>
            <a:rPr kumimoji="1" lang="ja-JP" altLang="en-US" sz="2400" b="1" dirty="0" smtClean="0">
              <a:solidFill>
                <a:srgbClr val="FFFF00"/>
              </a:solidFill>
            </a:rPr>
            <a:t>絶対的効力</a:t>
          </a:r>
          <a:endParaRPr kumimoji="1" lang="ja-JP" altLang="en-US" sz="2400" b="1" dirty="0">
            <a:solidFill>
              <a:srgbClr val="FFFF00"/>
            </a:solidFill>
          </a:endParaRPr>
        </a:p>
      </dgm:t>
    </dgm:pt>
    <dgm:pt modelId="{00BE6FD0-5643-4AAB-85FF-6E5E2065F162}" type="parTrans" cxnId="{F876BD07-A91D-40A1-9639-33EED5C66375}">
      <dgm:prSet/>
      <dgm:spPr/>
      <dgm:t>
        <a:bodyPr/>
        <a:lstStyle/>
        <a:p>
          <a:endParaRPr kumimoji="1" lang="ja-JP" altLang="en-US"/>
        </a:p>
      </dgm:t>
    </dgm:pt>
    <dgm:pt modelId="{55DF15E6-FA8C-41FB-A094-F6E573205214}" type="sibTrans" cxnId="{F876BD07-A91D-40A1-9639-33EED5C66375}">
      <dgm:prSet/>
      <dgm:spPr/>
      <dgm:t>
        <a:bodyPr/>
        <a:lstStyle/>
        <a:p>
          <a:endParaRPr kumimoji="1" lang="ja-JP" altLang="en-US"/>
        </a:p>
      </dgm:t>
    </dgm:pt>
    <dgm:pt modelId="{27A32E5A-EA23-4E06-8B91-6484C21BB22D}">
      <dgm:prSet phldrT="[テキスト]" custT="1"/>
      <dgm:spPr/>
      <dgm:t>
        <a:bodyPr/>
        <a:lstStyle/>
        <a:p>
          <a:r>
            <a:rPr kumimoji="1" lang="ja-JP" altLang="en-US" sz="2400" b="0" dirty="0" smtClean="0">
              <a:solidFill>
                <a:srgbClr val="FFFF00"/>
              </a:solidFill>
            </a:rPr>
            <a:t>付従性のみ：</a:t>
          </a:r>
          <a:r>
            <a:rPr kumimoji="1" lang="en-US" altLang="ja-JP" sz="2400" b="0" dirty="0" smtClean="0">
              <a:solidFill>
                <a:srgbClr val="FFFF00"/>
              </a:solidFill>
            </a:rPr>
            <a:t/>
          </a:r>
          <a:br>
            <a:rPr kumimoji="1" lang="en-US" altLang="ja-JP" sz="2400" b="0" dirty="0" smtClean="0">
              <a:solidFill>
                <a:srgbClr val="FFFF00"/>
              </a:solidFill>
            </a:rPr>
          </a:br>
          <a:r>
            <a:rPr kumimoji="1" lang="ja-JP" altLang="en-US" sz="2400" b="1" dirty="0" smtClean="0"/>
            <a:t>不成立</a:t>
          </a:r>
          <a:r>
            <a:rPr kumimoji="1" lang="ja-JP" altLang="en-US" sz="2400" b="0" dirty="0" smtClean="0"/>
            <a:t>，</a:t>
          </a:r>
          <a:r>
            <a:rPr kumimoji="1" lang="ja-JP" altLang="en-US" sz="2400" b="1" dirty="0" smtClean="0"/>
            <a:t>無効，免除，</a:t>
          </a:r>
          <a:r>
            <a:rPr kumimoji="1" lang="en-US" altLang="ja-JP" sz="2400" b="1" dirty="0" smtClean="0"/>
            <a:t/>
          </a:r>
          <a:br>
            <a:rPr kumimoji="1" lang="en-US" altLang="ja-JP" sz="2400" b="1" dirty="0" smtClean="0"/>
          </a:br>
          <a:r>
            <a:rPr kumimoji="1" lang="ja-JP" altLang="en-US" sz="2400" b="1" dirty="0" smtClean="0"/>
            <a:t>消滅時効</a:t>
          </a:r>
          <a:endParaRPr kumimoji="1" lang="ja-JP" altLang="en-US" sz="2400" b="1" dirty="0"/>
        </a:p>
      </dgm:t>
    </dgm:pt>
    <dgm:pt modelId="{EF5B0504-23A1-4826-B795-A5E68AE8DE1F}" type="parTrans" cxnId="{2A65B1FD-4944-4E5D-8651-67F5AF748DA5}">
      <dgm:prSet/>
      <dgm:spPr/>
      <dgm:t>
        <a:bodyPr/>
        <a:lstStyle/>
        <a:p>
          <a:endParaRPr kumimoji="1" lang="ja-JP" altLang="en-US"/>
        </a:p>
      </dgm:t>
    </dgm:pt>
    <dgm:pt modelId="{FA5AB691-4FA3-4C9F-8EB1-496BF673B325}" type="sibTrans" cxnId="{2A65B1FD-4944-4E5D-8651-67F5AF748DA5}">
      <dgm:prSet/>
      <dgm:spPr/>
      <dgm:t>
        <a:bodyPr/>
        <a:lstStyle/>
        <a:p>
          <a:endParaRPr kumimoji="1" lang="ja-JP" altLang="en-US"/>
        </a:p>
      </dgm:t>
    </dgm:pt>
    <dgm:pt modelId="{D2455C34-DE05-4DE9-A900-119E8758EAB1}">
      <dgm:prSet phldrT="[テキスト]" custT="1"/>
      <dgm:spPr/>
      <dgm:t>
        <a:bodyPr/>
        <a:lstStyle/>
        <a:p>
          <a:r>
            <a:rPr kumimoji="1" lang="ja-JP" altLang="en-US" sz="2400" b="0" dirty="0" smtClean="0">
              <a:solidFill>
                <a:srgbClr val="FFFF00"/>
              </a:solidFill>
            </a:rPr>
            <a:t>付従性＋求償：</a:t>
          </a:r>
          <a:r>
            <a:rPr kumimoji="1" lang="en-US" altLang="ja-JP" sz="2400" b="0" dirty="0" smtClean="0">
              <a:solidFill>
                <a:srgbClr val="FFFF00"/>
              </a:solidFill>
            </a:rPr>
            <a:t/>
          </a:r>
          <a:br>
            <a:rPr kumimoji="1" lang="en-US" altLang="ja-JP" sz="2400" b="0" dirty="0" smtClean="0">
              <a:solidFill>
                <a:srgbClr val="FFFF00"/>
              </a:solidFill>
            </a:rPr>
          </a:br>
          <a:r>
            <a:rPr kumimoji="1" lang="ja-JP" altLang="en-US" sz="2400" b="1" dirty="0" smtClean="0"/>
            <a:t>弁済，更改・代物弁済，相殺，混同</a:t>
          </a:r>
          <a:endParaRPr kumimoji="1" lang="ja-JP" altLang="en-US" sz="2400" b="1" dirty="0"/>
        </a:p>
      </dgm:t>
    </dgm:pt>
    <dgm:pt modelId="{A390D3BD-ECC6-49CA-A2BD-DEA29093BD97}" type="parTrans" cxnId="{79A4E68D-C8CC-478D-BC7E-CF5429F5D7A0}">
      <dgm:prSet/>
      <dgm:spPr/>
      <dgm:t>
        <a:bodyPr/>
        <a:lstStyle/>
        <a:p>
          <a:endParaRPr kumimoji="1" lang="ja-JP" altLang="en-US"/>
        </a:p>
      </dgm:t>
    </dgm:pt>
    <dgm:pt modelId="{26381D20-338A-4A5C-B9BC-86164B50AC58}" type="sibTrans" cxnId="{79A4E68D-C8CC-478D-BC7E-CF5429F5D7A0}">
      <dgm:prSet/>
      <dgm:spPr/>
      <dgm:t>
        <a:bodyPr/>
        <a:lstStyle/>
        <a:p>
          <a:endParaRPr kumimoji="1" lang="ja-JP" altLang="en-US"/>
        </a:p>
      </dgm:t>
    </dgm:pt>
    <dgm:pt modelId="{0A25BB85-C4F9-457F-9864-43C2D29F6F9B}">
      <dgm:prSet phldrT="[テキスト]" phldr="1"/>
      <dgm:spPr/>
      <dgm:t>
        <a:bodyPr/>
        <a:lstStyle/>
        <a:p>
          <a:endParaRPr kumimoji="1" lang="ja-JP" altLang="en-US"/>
        </a:p>
      </dgm:t>
    </dgm:pt>
    <dgm:pt modelId="{0D43AD08-EDAF-40BE-8E10-A86C4E9D79E7}" type="parTrans" cxnId="{7F28BB3F-5008-4459-AB94-8133277C4646}">
      <dgm:prSet/>
      <dgm:spPr/>
      <dgm:t>
        <a:bodyPr/>
        <a:lstStyle/>
        <a:p>
          <a:endParaRPr kumimoji="1" lang="ja-JP" altLang="en-US"/>
        </a:p>
      </dgm:t>
    </dgm:pt>
    <dgm:pt modelId="{C35C4B9B-832A-4D65-A18A-907A2D75B85F}" type="sibTrans" cxnId="{7F28BB3F-5008-4459-AB94-8133277C4646}">
      <dgm:prSet/>
      <dgm:spPr/>
      <dgm:t>
        <a:bodyPr/>
        <a:lstStyle/>
        <a:p>
          <a:endParaRPr kumimoji="1" lang="ja-JP" altLang="en-US"/>
        </a:p>
      </dgm:t>
    </dgm:pt>
    <dgm:pt modelId="{27897A75-44A4-4BA6-B55D-5603130BE4E4}">
      <dgm:prSet phldrT="[テキスト]" phldr="1"/>
      <dgm:spPr/>
      <dgm:t>
        <a:bodyPr/>
        <a:lstStyle/>
        <a:p>
          <a:endParaRPr kumimoji="1" lang="ja-JP" altLang="en-US"/>
        </a:p>
      </dgm:t>
    </dgm:pt>
    <dgm:pt modelId="{5FB2459E-08EF-4620-99C9-520425328DCA}" type="parTrans" cxnId="{55C1B7EA-E400-4C31-9C0B-00B172F68F42}">
      <dgm:prSet/>
      <dgm:spPr/>
      <dgm:t>
        <a:bodyPr/>
        <a:lstStyle/>
        <a:p>
          <a:endParaRPr kumimoji="1" lang="ja-JP" altLang="en-US"/>
        </a:p>
      </dgm:t>
    </dgm:pt>
    <dgm:pt modelId="{1A50361A-60CD-4DC7-912A-1C0CED5F8130}" type="sibTrans" cxnId="{55C1B7EA-E400-4C31-9C0B-00B172F68F42}">
      <dgm:prSet/>
      <dgm:spPr/>
      <dgm:t>
        <a:bodyPr/>
        <a:lstStyle/>
        <a:p>
          <a:endParaRPr kumimoji="1" lang="ja-JP" altLang="en-US"/>
        </a:p>
      </dgm:t>
    </dgm:pt>
    <dgm:pt modelId="{12FC2E6A-A752-417D-A86C-1919AA048459}">
      <dgm:prSet phldrT="[テキスト]" phldr="1"/>
      <dgm:spPr/>
      <dgm:t>
        <a:bodyPr/>
        <a:lstStyle/>
        <a:p>
          <a:endParaRPr kumimoji="1" lang="ja-JP" altLang="en-US"/>
        </a:p>
      </dgm:t>
    </dgm:pt>
    <dgm:pt modelId="{74839908-8A4E-49E0-9A65-3D58A1105981}" type="parTrans" cxnId="{9B7F6746-841C-4A8B-B9D6-8BAAD7274E68}">
      <dgm:prSet/>
      <dgm:spPr/>
      <dgm:t>
        <a:bodyPr/>
        <a:lstStyle/>
        <a:p>
          <a:endParaRPr kumimoji="1" lang="ja-JP" altLang="en-US"/>
        </a:p>
      </dgm:t>
    </dgm:pt>
    <dgm:pt modelId="{2623428F-C711-4957-9541-25C4C69F81AB}" type="sibTrans" cxnId="{9B7F6746-841C-4A8B-B9D6-8BAAD7274E68}">
      <dgm:prSet/>
      <dgm:spPr/>
      <dgm:t>
        <a:bodyPr/>
        <a:lstStyle/>
        <a:p>
          <a:endParaRPr kumimoji="1" lang="ja-JP" altLang="en-US"/>
        </a:p>
      </dgm:t>
    </dgm:pt>
    <dgm:pt modelId="{785C267A-F4D5-4A90-A4DF-B4B7614DD0CE}">
      <dgm:prSet phldrT="[テキスト]" phldr="1"/>
      <dgm:spPr/>
      <dgm:t>
        <a:bodyPr/>
        <a:lstStyle/>
        <a:p>
          <a:endParaRPr kumimoji="1" lang="ja-JP" altLang="en-US"/>
        </a:p>
      </dgm:t>
    </dgm:pt>
    <dgm:pt modelId="{D9C2E263-94BF-4CEE-AEDC-9330647BA5E5}" type="parTrans" cxnId="{F4E92FAA-5785-4A87-81C4-E79EC197FB95}">
      <dgm:prSet/>
      <dgm:spPr/>
      <dgm:t>
        <a:bodyPr/>
        <a:lstStyle/>
        <a:p>
          <a:endParaRPr kumimoji="1" lang="ja-JP" altLang="en-US"/>
        </a:p>
      </dgm:t>
    </dgm:pt>
    <dgm:pt modelId="{E1764DD0-C43E-4048-BB82-309AE57F7B0F}" type="sibTrans" cxnId="{F4E92FAA-5785-4A87-81C4-E79EC197FB95}">
      <dgm:prSet/>
      <dgm:spPr/>
      <dgm:t>
        <a:bodyPr/>
        <a:lstStyle/>
        <a:p>
          <a:endParaRPr kumimoji="1" lang="ja-JP" altLang="en-US"/>
        </a:p>
      </dgm:t>
    </dgm:pt>
    <dgm:pt modelId="{958E3805-8935-4A25-B308-E04336956268}">
      <dgm:prSet phldrT="[テキスト]" phldr="1"/>
      <dgm:spPr/>
      <dgm:t>
        <a:bodyPr/>
        <a:lstStyle/>
        <a:p>
          <a:endParaRPr kumimoji="1" lang="ja-JP" altLang="en-US"/>
        </a:p>
      </dgm:t>
    </dgm:pt>
    <dgm:pt modelId="{379FE409-69A2-4EDA-979D-E17B1512EE9F}" type="parTrans" cxnId="{286765F1-A1CD-47DD-A9EF-4F8CA466BE55}">
      <dgm:prSet/>
      <dgm:spPr/>
      <dgm:t>
        <a:bodyPr/>
        <a:lstStyle/>
        <a:p>
          <a:endParaRPr kumimoji="1" lang="ja-JP" altLang="en-US"/>
        </a:p>
      </dgm:t>
    </dgm:pt>
    <dgm:pt modelId="{BC91C4B5-9BFD-4016-8355-D855BCCC18E7}" type="sibTrans" cxnId="{286765F1-A1CD-47DD-A9EF-4F8CA466BE55}">
      <dgm:prSet/>
      <dgm:spPr/>
      <dgm:t>
        <a:bodyPr/>
        <a:lstStyle/>
        <a:p>
          <a:endParaRPr kumimoji="1" lang="ja-JP" altLang="en-US"/>
        </a:p>
      </dgm:t>
    </dgm:pt>
    <dgm:pt modelId="{3626EC50-1994-4A7E-B101-6C329FDBC5B9}">
      <dgm:prSet phldrT="[テキスト]" phldr="1"/>
      <dgm:spPr/>
      <dgm:t>
        <a:bodyPr/>
        <a:lstStyle/>
        <a:p>
          <a:endParaRPr kumimoji="1" lang="ja-JP" altLang="en-US"/>
        </a:p>
      </dgm:t>
    </dgm:pt>
    <dgm:pt modelId="{8C164989-6C3F-4431-A284-6A070AB40129}" type="parTrans" cxnId="{7886DE2D-4DF9-4FAF-B9F7-1164078E9013}">
      <dgm:prSet/>
      <dgm:spPr/>
      <dgm:t>
        <a:bodyPr/>
        <a:lstStyle/>
        <a:p>
          <a:endParaRPr kumimoji="1" lang="ja-JP" altLang="en-US"/>
        </a:p>
      </dgm:t>
    </dgm:pt>
    <dgm:pt modelId="{DFC58CFB-6D89-4ED9-9700-58C5A17804E7}" type="sibTrans" cxnId="{7886DE2D-4DF9-4FAF-B9F7-1164078E9013}">
      <dgm:prSet/>
      <dgm:spPr/>
      <dgm:t>
        <a:bodyPr/>
        <a:lstStyle/>
        <a:p>
          <a:endParaRPr kumimoji="1" lang="ja-JP" altLang="en-US"/>
        </a:p>
      </dgm:t>
    </dgm:pt>
    <dgm:pt modelId="{DE0DA77F-178D-4AEE-9FD8-62223A01041F}">
      <dgm:prSet phldrT="[テキスト]" custT="1"/>
      <dgm:spPr/>
      <dgm:t>
        <a:bodyPr/>
        <a:lstStyle/>
        <a:p>
          <a:r>
            <a:rPr kumimoji="1" lang="ja-JP" altLang="en-US" sz="2400" b="0" dirty="0" smtClean="0">
              <a:solidFill>
                <a:srgbClr val="FFFF00"/>
              </a:solidFill>
            </a:rPr>
            <a:t>保証の</a:t>
          </a:r>
          <a:r>
            <a:rPr kumimoji="1" lang="en-US" altLang="ja-JP" sz="2400" b="0" dirty="0" smtClean="0">
              <a:solidFill>
                <a:srgbClr val="FFFF00"/>
              </a:solidFill>
            </a:rPr>
            <a:t/>
          </a:r>
          <a:br>
            <a:rPr kumimoji="1" lang="en-US" altLang="ja-JP" sz="2400" b="0" dirty="0" smtClean="0">
              <a:solidFill>
                <a:srgbClr val="FFFF00"/>
              </a:solidFill>
            </a:rPr>
          </a:br>
          <a:r>
            <a:rPr kumimoji="1" lang="ja-JP" altLang="en-US" sz="2400" b="0" dirty="0" smtClean="0">
              <a:solidFill>
                <a:srgbClr val="FFFF00"/>
              </a:solidFill>
            </a:rPr>
            <a:t>規定の準用</a:t>
          </a:r>
          <a:r>
            <a:rPr kumimoji="1" lang="ja-JP" altLang="en-US" sz="2400" b="1" dirty="0" smtClean="0">
              <a:solidFill>
                <a:srgbClr val="FFFF00"/>
              </a:solidFill>
            </a:rPr>
            <a:t>：</a:t>
          </a:r>
          <a:r>
            <a:rPr kumimoji="1" lang="en-US" altLang="ja-JP" sz="2400" b="1" dirty="0" smtClean="0"/>
            <a:t/>
          </a:r>
          <a:br>
            <a:rPr kumimoji="1" lang="en-US" altLang="ja-JP" sz="2400" b="1" dirty="0" smtClean="0"/>
          </a:br>
          <a:r>
            <a:rPr kumimoji="1" lang="ja-JP" altLang="en-US" sz="2400" b="1" dirty="0" smtClean="0"/>
            <a:t>請求</a:t>
          </a:r>
          <a:endParaRPr kumimoji="1" lang="ja-JP" altLang="en-US" sz="2400" b="1" dirty="0"/>
        </a:p>
      </dgm:t>
    </dgm:pt>
    <dgm:pt modelId="{AC8DBD72-B499-460E-B835-B3771AD58BDB}" type="parTrans" cxnId="{AC59C883-15F0-4BBA-A4BA-64BFB6B0C265}">
      <dgm:prSet/>
      <dgm:spPr/>
      <dgm:t>
        <a:bodyPr/>
        <a:lstStyle/>
        <a:p>
          <a:endParaRPr kumimoji="1" lang="ja-JP" altLang="en-US"/>
        </a:p>
      </dgm:t>
    </dgm:pt>
    <dgm:pt modelId="{28B61693-9EC6-48D9-8041-EA8498684F2C}" type="sibTrans" cxnId="{AC59C883-15F0-4BBA-A4BA-64BFB6B0C265}">
      <dgm:prSet/>
      <dgm:spPr/>
      <dgm:t>
        <a:bodyPr/>
        <a:lstStyle/>
        <a:p>
          <a:endParaRPr kumimoji="1" lang="ja-JP" altLang="en-US"/>
        </a:p>
      </dgm:t>
    </dgm:pt>
    <dgm:pt modelId="{F84B6728-E01A-4E1E-8A04-FCF7AD2CA937}" type="pres">
      <dgm:prSet presAssocID="{80DC40EC-751E-4224-9DB5-40E9369AA8BE}" presName="cycle" presStyleCnt="0">
        <dgm:presLayoutVars>
          <dgm:chMax val="1"/>
          <dgm:dir/>
          <dgm:animLvl val="ctr"/>
          <dgm:resizeHandles val="exact"/>
        </dgm:presLayoutVars>
      </dgm:prSet>
      <dgm:spPr/>
      <dgm:t>
        <a:bodyPr/>
        <a:lstStyle/>
        <a:p>
          <a:endParaRPr kumimoji="1" lang="ja-JP" altLang="en-US"/>
        </a:p>
      </dgm:t>
    </dgm:pt>
    <dgm:pt modelId="{261FBE65-02F0-4C78-A732-A114CD27FDD2}" type="pres">
      <dgm:prSet presAssocID="{8F41E1BC-2AE5-4455-9375-A7022695FEA1}" presName="centerShape" presStyleLbl="node0" presStyleIdx="0" presStyleCnt="1" custScaleX="159948" custScaleY="79713" custLinFactNeighborY="-1954"/>
      <dgm:spPr/>
      <dgm:t>
        <a:bodyPr/>
        <a:lstStyle/>
        <a:p>
          <a:endParaRPr kumimoji="1" lang="ja-JP" altLang="en-US"/>
        </a:p>
      </dgm:t>
    </dgm:pt>
    <dgm:pt modelId="{158FDBE1-B25B-40A4-B7A8-A74432E4D444}" type="pres">
      <dgm:prSet presAssocID="{EF5B0504-23A1-4826-B795-A5E68AE8DE1F}" presName="parTrans" presStyleLbl="bgSibTrans2D1" presStyleIdx="0" presStyleCnt="3"/>
      <dgm:spPr/>
      <dgm:t>
        <a:bodyPr/>
        <a:lstStyle/>
        <a:p>
          <a:endParaRPr kumimoji="1" lang="ja-JP" altLang="en-US"/>
        </a:p>
      </dgm:t>
    </dgm:pt>
    <dgm:pt modelId="{2B32E33D-E032-4411-A53F-253806A920F0}" type="pres">
      <dgm:prSet presAssocID="{27A32E5A-EA23-4E06-8B91-6484C21BB22D}" presName="node" presStyleLbl="node1" presStyleIdx="0" presStyleCnt="3" custScaleX="110000" custRadScaleRad="114388" custRadScaleInc="-8177">
        <dgm:presLayoutVars>
          <dgm:bulletEnabled val="1"/>
        </dgm:presLayoutVars>
      </dgm:prSet>
      <dgm:spPr/>
      <dgm:t>
        <a:bodyPr/>
        <a:lstStyle/>
        <a:p>
          <a:endParaRPr kumimoji="1" lang="ja-JP" altLang="en-US"/>
        </a:p>
      </dgm:t>
    </dgm:pt>
    <dgm:pt modelId="{B9B4B457-426B-4380-BB94-80423442C8AB}" type="pres">
      <dgm:prSet presAssocID="{A390D3BD-ECC6-49CA-A2BD-DEA29093BD97}" presName="parTrans" presStyleLbl="bgSibTrans2D1" presStyleIdx="1" presStyleCnt="3"/>
      <dgm:spPr/>
      <dgm:t>
        <a:bodyPr/>
        <a:lstStyle/>
        <a:p>
          <a:endParaRPr kumimoji="1" lang="ja-JP" altLang="en-US"/>
        </a:p>
      </dgm:t>
    </dgm:pt>
    <dgm:pt modelId="{08CC35D3-009D-4713-A2FC-330D12EB061A}" type="pres">
      <dgm:prSet presAssocID="{D2455C34-DE05-4DE9-A900-119E8758EAB1}" presName="node" presStyleLbl="node1" presStyleIdx="1" presStyleCnt="3" custScaleX="110000" custRadScaleRad="88346">
        <dgm:presLayoutVars>
          <dgm:bulletEnabled val="1"/>
        </dgm:presLayoutVars>
      </dgm:prSet>
      <dgm:spPr/>
      <dgm:t>
        <a:bodyPr/>
        <a:lstStyle/>
        <a:p>
          <a:endParaRPr kumimoji="1" lang="ja-JP" altLang="en-US"/>
        </a:p>
      </dgm:t>
    </dgm:pt>
    <dgm:pt modelId="{0CA8166E-E19D-46FE-8B5D-D83B843EC60B}" type="pres">
      <dgm:prSet presAssocID="{AC8DBD72-B499-460E-B835-B3771AD58BDB}" presName="parTrans" presStyleLbl="bgSibTrans2D1" presStyleIdx="2" presStyleCnt="3"/>
      <dgm:spPr/>
      <dgm:t>
        <a:bodyPr/>
        <a:lstStyle/>
        <a:p>
          <a:endParaRPr kumimoji="1" lang="ja-JP" altLang="en-US"/>
        </a:p>
      </dgm:t>
    </dgm:pt>
    <dgm:pt modelId="{295414A7-C7C4-4A25-8408-135ED35E5BAB}" type="pres">
      <dgm:prSet presAssocID="{DE0DA77F-178D-4AEE-9FD8-62223A01041F}" presName="node" presStyleLbl="node1" presStyleIdx="2" presStyleCnt="3" custScaleX="110000" custRadScaleRad="114388" custRadScaleInc="8177">
        <dgm:presLayoutVars>
          <dgm:bulletEnabled val="1"/>
        </dgm:presLayoutVars>
      </dgm:prSet>
      <dgm:spPr/>
      <dgm:t>
        <a:bodyPr/>
        <a:lstStyle/>
        <a:p>
          <a:endParaRPr kumimoji="1" lang="ja-JP" altLang="en-US"/>
        </a:p>
      </dgm:t>
    </dgm:pt>
  </dgm:ptLst>
  <dgm:cxnLst>
    <dgm:cxn modelId="{AC59C883-15F0-4BBA-A4BA-64BFB6B0C265}" srcId="{8F41E1BC-2AE5-4455-9375-A7022695FEA1}" destId="{DE0DA77F-178D-4AEE-9FD8-62223A01041F}" srcOrd="2" destOrd="0" parTransId="{AC8DBD72-B499-460E-B835-B3771AD58BDB}" sibTransId="{28B61693-9EC6-48D9-8041-EA8498684F2C}"/>
    <dgm:cxn modelId="{286765F1-A1CD-47DD-A9EF-4F8CA466BE55}" srcId="{785C267A-F4D5-4A90-A4DF-B4B7614DD0CE}" destId="{958E3805-8935-4A25-B308-E04336956268}" srcOrd="0" destOrd="0" parTransId="{379FE409-69A2-4EDA-979D-E17B1512EE9F}" sibTransId="{BC91C4B5-9BFD-4016-8355-D855BCCC18E7}"/>
    <dgm:cxn modelId="{20D0605B-3B6C-4FA1-9F82-9E93E2EEC347}" type="presOf" srcId="{DE0DA77F-178D-4AEE-9FD8-62223A01041F}" destId="{295414A7-C7C4-4A25-8408-135ED35E5BAB}" srcOrd="0" destOrd="0" presId="urn:microsoft.com/office/officeart/2005/8/layout/radial4"/>
    <dgm:cxn modelId="{F4E92FAA-5785-4A87-81C4-E79EC197FB95}" srcId="{80DC40EC-751E-4224-9DB5-40E9369AA8BE}" destId="{785C267A-F4D5-4A90-A4DF-B4B7614DD0CE}" srcOrd="2" destOrd="0" parTransId="{D9C2E263-94BF-4CEE-AEDC-9330647BA5E5}" sibTransId="{E1764DD0-C43E-4048-BB82-309AE57F7B0F}"/>
    <dgm:cxn modelId="{8E65D27B-2FB0-45F1-896A-AAA9B48ADF80}" type="presOf" srcId="{80DC40EC-751E-4224-9DB5-40E9369AA8BE}" destId="{F84B6728-E01A-4E1E-8A04-FCF7AD2CA937}" srcOrd="0" destOrd="0" presId="urn:microsoft.com/office/officeart/2005/8/layout/radial4"/>
    <dgm:cxn modelId="{55C1B7EA-E400-4C31-9C0B-00B172F68F42}" srcId="{0A25BB85-C4F9-457F-9864-43C2D29F6F9B}" destId="{27897A75-44A4-4BA6-B55D-5603130BE4E4}" srcOrd="0" destOrd="0" parTransId="{5FB2459E-08EF-4620-99C9-520425328DCA}" sibTransId="{1A50361A-60CD-4DC7-912A-1C0CED5F8130}"/>
    <dgm:cxn modelId="{F876BD07-A91D-40A1-9639-33EED5C66375}" srcId="{80DC40EC-751E-4224-9DB5-40E9369AA8BE}" destId="{8F41E1BC-2AE5-4455-9375-A7022695FEA1}" srcOrd="0" destOrd="0" parTransId="{00BE6FD0-5643-4AAB-85FF-6E5E2065F162}" sibTransId="{55DF15E6-FA8C-41FB-A094-F6E573205214}"/>
    <dgm:cxn modelId="{2A65B1FD-4944-4E5D-8651-67F5AF748DA5}" srcId="{8F41E1BC-2AE5-4455-9375-A7022695FEA1}" destId="{27A32E5A-EA23-4E06-8B91-6484C21BB22D}" srcOrd="0" destOrd="0" parTransId="{EF5B0504-23A1-4826-B795-A5E68AE8DE1F}" sibTransId="{FA5AB691-4FA3-4C9F-8EB1-496BF673B325}"/>
    <dgm:cxn modelId="{E19B8A85-6867-4B85-8185-32401B24558F}" type="presOf" srcId="{27A32E5A-EA23-4E06-8B91-6484C21BB22D}" destId="{2B32E33D-E032-4411-A53F-253806A920F0}" srcOrd="0" destOrd="0" presId="urn:microsoft.com/office/officeart/2005/8/layout/radial4"/>
    <dgm:cxn modelId="{79A4E68D-C8CC-478D-BC7E-CF5429F5D7A0}" srcId="{8F41E1BC-2AE5-4455-9375-A7022695FEA1}" destId="{D2455C34-DE05-4DE9-A900-119E8758EAB1}" srcOrd="1" destOrd="0" parTransId="{A390D3BD-ECC6-49CA-A2BD-DEA29093BD97}" sibTransId="{26381D20-338A-4A5C-B9BC-86164B50AC58}"/>
    <dgm:cxn modelId="{DDAA5748-290A-4328-B854-B6D0967719B5}" type="presOf" srcId="{AC8DBD72-B499-460E-B835-B3771AD58BDB}" destId="{0CA8166E-E19D-46FE-8B5D-D83B843EC60B}" srcOrd="0" destOrd="0" presId="urn:microsoft.com/office/officeart/2005/8/layout/radial4"/>
    <dgm:cxn modelId="{C724952C-AECD-46CE-9521-B3ABECDF34F3}" type="presOf" srcId="{EF5B0504-23A1-4826-B795-A5E68AE8DE1F}" destId="{158FDBE1-B25B-40A4-B7A8-A74432E4D444}" srcOrd="0" destOrd="0" presId="urn:microsoft.com/office/officeart/2005/8/layout/radial4"/>
    <dgm:cxn modelId="{5C0D5FA1-1541-4156-881A-53BD0022FE9A}" type="presOf" srcId="{A390D3BD-ECC6-49CA-A2BD-DEA29093BD97}" destId="{B9B4B457-426B-4380-BB94-80423442C8AB}" srcOrd="0" destOrd="0" presId="urn:microsoft.com/office/officeart/2005/8/layout/radial4"/>
    <dgm:cxn modelId="{05988717-E3F0-46EA-819E-8E257EB90A5C}" type="presOf" srcId="{8F41E1BC-2AE5-4455-9375-A7022695FEA1}" destId="{261FBE65-02F0-4C78-A732-A114CD27FDD2}" srcOrd="0" destOrd="0" presId="urn:microsoft.com/office/officeart/2005/8/layout/radial4"/>
    <dgm:cxn modelId="{3EC00D50-1A42-4CC8-A51D-442055C3721B}" type="presOf" srcId="{D2455C34-DE05-4DE9-A900-119E8758EAB1}" destId="{08CC35D3-009D-4713-A2FC-330D12EB061A}" srcOrd="0" destOrd="0" presId="urn:microsoft.com/office/officeart/2005/8/layout/radial4"/>
    <dgm:cxn modelId="{9B7F6746-841C-4A8B-B9D6-8BAAD7274E68}" srcId="{0A25BB85-C4F9-457F-9864-43C2D29F6F9B}" destId="{12FC2E6A-A752-417D-A86C-1919AA048459}" srcOrd="1" destOrd="0" parTransId="{74839908-8A4E-49E0-9A65-3D58A1105981}" sibTransId="{2623428F-C711-4957-9541-25C4C69F81AB}"/>
    <dgm:cxn modelId="{7F28BB3F-5008-4459-AB94-8133277C4646}" srcId="{80DC40EC-751E-4224-9DB5-40E9369AA8BE}" destId="{0A25BB85-C4F9-457F-9864-43C2D29F6F9B}" srcOrd="1" destOrd="0" parTransId="{0D43AD08-EDAF-40BE-8E10-A86C4E9D79E7}" sibTransId="{C35C4B9B-832A-4D65-A18A-907A2D75B85F}"/>
    <dgm:cxn modelId="{7886DE2D-4DF9-4FAF-B9F7-1164078E9013}" srcId="{785C267A-F4D5-4A90-A4DF-B4B7614DD0CE}" destId="{3626EC50-1994-4A7E-B101-6C329FDBC5B9}" srcOrd="1" destOrd="0" parTransId="{8C164989-6C3F-4431-A284-6A070AB40129}" sibTransId="{DFC58CFB-6D89-4ED9-9700-58C5A17804E7}"/>
    <dgm:cxn modelId="{43B89440-5857-4398-B067-48836A623254}" type="presParOf" srcId="{F84B6728-E01A-4E1E-8A04-FCF7AD2CA937}" destId="{261FBE65-02F0-4C78-A732-A114CD27FDD2}" srcOrd="0" destOrd="0" presId="urn:microsoft.com/office/officeart/2005/8/layout/radial4"/>
    <dgm:cxn modelId="{7AB96561-B97D-4042-B51F-852410B65B51}" type="presParOf" srcId="{F84B6728-E01A-4E1E-8A04-FCF7AD2CA937}" destId="{158FDBE1-B25B-40A4-B7A8-A74432E4D444}" srcOrd="1" destOrd="0" presId="urn:microsoft.com/office/officeart/2005/8/layout/radial4"/>
    <dgm:cxn modelId="{108FBE74-8D77-4E66-B65A-0724EDFD74D8}" type="presParOf" srcId="{F84B6728-E01A-4E1E-8A04-FCF7AD2CA937}" destId="{2B32E33D-E032-4411-A53F-253806A920F0}" srcOrd="2" destOrd="0" presId="urn:microsoft.com/office/officeart/2005/8/layout/radial4"/>
    <dgm:cxn modelId="{0A26DEDC-F56E-44BC-ABD4-2C68CD97A099}" type="presParOf" srcId="{F84B6728-E01A-4E1E-8A04-FCF7AD2CA937}" destId="{B9B4B457-426B-4380-BB94-80423442C8AB}" srcOrd="3" destOrd="0" presId="urn:microsoft.com/office/officeart/2005/8/layout/radial4"/>
    <dgm:cxn modelId="{C1B36111-4BC7-4163-8F8A-A06584594751}" type="presParOf" srcId="{F84B6728-E01A-4E1E-8A04-FCF7AD2CA937}" destId="{08CC35D3-009D-4713-A2FC-330D12EB061A}" srcOrd="4" destOrd="0" presId="urn:microsoft.com/office/officeart/2005/8/layout/radial4"/>
    <dgm:cxn modelId="{8A90C85E-DA0C-4B18-9094-8903867663F5}" type="presParOf" srcId="{F84B6728-E01A-4E1E-8A04-FCF7AD2CA937}" destId="{0CA8166E-E19D-46FE-8B5D-D83B843EC60B}" srcOrd="5" destOrd="0" presId="urn:microsoft.com/office/officeart/2005/8/layout/radial4"/>
    <dgm:cxn modelId="{EC314FE1-E388-462F-BDEB-288CF6737630}" type="presParOf" srcId="{F84B6728-E01A-4E1E-8A04-FCF7AD2CA937}" destId="{295414A7-C7C4-4A25-8408-135ED35E5BAB}"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2A8103-642D-4B7B-87CA-61291B72B5D7}">
      <dsp:nvSpPr>
        <dsp:cNvPr id="0" name=""/>
        <dsp:cNvSpPr/>
      </dsp:nvSpPr>
      <dsp:spPr>
        <a:xfrm>
          <a:off x="75105" y="1360452"/>
          <a:ext cx="1403594" cy="9340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担保法：</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掴取力の強化</a:t>
          </a:r>
          <a:endParaRPr kumimoji="1" lang="en-US" altLang="ja-JP" sz="1600" b="1" kern="1200" dirty="0" smtClean="0"/>
        </a:p>
      </dsp:txBody>
      <dsp:txXfrm>
        <a:off x="102464" y="1387811"/>
        <a:ext cx="1348876" cy="879373"/>
      </dsp:txXfrm>
    </dsp:sp>
    <dsp:sp modelId="{8B59849E-AA06-4FEB-89AB-6CDA740175AC}">
      <dsp:nvSpPr>
        <dsp:cNvPr id="0" name=""/>
        <dsp:cNvSpPr/>
      </dsp:nvSpPr>
      <dsp:spPr>
        <a:xfrm rot="17684687">
          <a:off x="1156442" y="1312805"/>
          <a:ext cx="1108512" cy="22653"/>
        </a:xfrm>
        <a:custGeom>
          <a:avLst/>
          <a:gdLst/>
          <a:ahLst/>
          <a:cxnLst/>
          <a:rect l="0" t="0" r="0" b="0"/>
          <a:pathLst>
            <a:path>
              <a:moveTo>
                <a:pt x="0" y="11326"/>
              </a:moveTo>
              <a:lnTo>
                <a:pt x="1108512" y="1132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1682985" y="1296419"/>
        <a:ext cx="55425" cy="55425"/>
      </dsp:txXfrm>
    </dsp:sp>
    <dsp:sp modelId="{0BFB35EB-52CB-4851-B64A-1F274210194C}">
      <dsp:nvSpPr>
        <dsp:cNvPr id="0" name=""/>
        <dsp:cNvSpPr/>
      </dsp:nvSpPr>
      <dsp:spPr>
        <a:xfrm>
          <a:off x="1942697" y="434778"/>
          <a:ext cx="1275994" cy="77197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量的強化</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（人的担保）</a:t>
          </a:r>
          <a:endParaRPr kumimoji="1" lang="ja-JP" altLang="en-US" sz="1600" b="1" kern="1200" dirty="0"/>
        </a:p>
      </dsp:txBody>
      <dsp:txXfrm>
        <a:off x="1965307" y="457388"/>
        <a:ext cx="1230774" cy="726756"/>
      </dsp:txXfrm>
    </dsp:sp>
    <dsp:sp modelId="{B050AD57-94F5-4FBC-91D6-863D577BBCE5}">
      <dsp:nvSpPr>
        <dsp:cNvPr id="0" name=""/>
        <dsp:cNvSpPr/>
      </dsp:nvSpPr>
      <dsp:spPr>
        <a:xfrm rot="19032713">
          <a:off x="3134560" y="594696"/>
          <a:ext cx="632261" cy="22653"/>
        </a:xfrm>
        <a:custGeom>
          <a:avLst/>
          <a:gdLst/>
          <a:ahLst/>
          <a:cxnLst/>
          <a:rect l="0" t="0" r="0" b="0"/>
          <a:pathLst>
            <a:path>
              <a:moveTo>
                <a:pt x="0" y="11326"/>
              </a:moveTo>
              <a:lnTo>
                <a:pt x="632261" y="113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3434884" y="590216"/>
        <a:ext cx="31613" cy="31613"/>
      </dsp:txXfrm>
    </dsp:sp>
    <dsp:sp modelId="{1FFA53D1-6BF8-4A26-83BE-946C0F469C2F}">
      <dsp:nvSpPr>
        <dsp:cNvPr id="0" name=""/>
        <dsp:cNvSpPr/>
      </dsp:nvSpPr>
      <dsp:spPr>
        <a:xfrm>
          <a:off x="3682690" y="5290"/>
          <a:ext cx="1403605" cy="77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債務者以外の人に責任を</a:t>
          </a:r>
          <a:r>
            <a:rPr kumimoji="1" lang="en-US" altLang="ja-JP" sz="1600" b="1" kern="1200" dirty="0" smtClean="0"/>
            <a:t/>
          </a:r>
          <a:br>
            <a:rPr kumimoji="1" lang="en-US" altLang="ja-JP" sz="1600" b="1" kern="1200" dirty="0" smtClean="0"/>
          </a:br>
          <a:r>
            <a:rPr kumimoji="1" lang="ja-JP" altLang="en-US" sz="1600" b="1" kern="1200" dirty="0" smtClean="0"/>
            <a:t>負わす</a:t>
          </a:r>
          <a:endParaRPr kumimoji="1" lang="ja-JP" altLang="en-US" sz="1600" b="1" kern="1200" dirty="0"/>
        </a:p>
      </dsp:txBody>
      <dsp:txXfrm>
        <a:off x="3705300" y="27900"/>
        <a:ext cx="1358385" cy="726756"/>
      </dsp:txXfrm>
    </dsp:sp>
    <dsp:sp modelId="{CC4BFA90-27F2-4EC6-85B3-E5DF8E1BC93B}">
      <dsp:nvSpPr>
        <dsp:cNvPr id="0" name=""/>
        <dsp:cNvSpPr/>
      </dsp:nvSpPr>
      <dsp:spPr>
        <a:xfrm>
          <a:off x="5086295" y="379952"/>
          <a:ext cx="466526" cy="22653"/>
        </a:xfrm>
        <a:custGeom>
          <a:avLst/>
          <a:gdLst/>
          <a:ahLst/>
          <a:cxnLst/>
          <a:rect l="0" t="0" r="0" b="0"/>
          <a:pathLst>
            <a:path>
              <a:moveTo>
                <a:pt x="0" y="11326"/>
              </a:moveTo>
              <a:lnTo>
                <a:pt x="466526"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307896" y="379615"/>
        <a:ext cx="23326" cy="23326"/>
      </dsp:txXfrm>
    </dsp:sp>
    <dsp:sp modelId="{C1138CC5-B269-42AA-9A0E-07A4AEA6B437}">
      <dsp:nvSpPr>
        <dsp:cNvPr id="0" name=""/>
        <dsp:cNvSpPr/>
      </dsp:nvSpPr>
      <dsp:spPr>
        <a:xfrm>
          <a:off x="5552822" y="72280"/>
          <a:ext cx="1275994" cy="637997"/>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保証</a:t>
          </a:r>
          <a:endParaRPr kumimoji="1" lang="ja-JP" altLang="en-US" sz="1600" b="1" kern="1200" dirty="0"/>
        </a:p>
      </dsp:txBody>
      <dsp:txXfrm>
        <a:off x="5571508" y="90966"/>
        <a:ext cx="1238622" cy="600625"/>
      </dsp:txXfrm>
    </dsp:sp>
    <dsp:sp modelId="{220C9A61-DCD4-4BDC-ABC0-EC52E471E2A8}">
      <dsp:nvSpPr>
        <dsp:cNvPr id="0" name=""/>
        <dsp:cNvSpPr/>
      </dsp:nvSpPr>
      <dsp:spPr>
        <a:xfrm rot="2567287">
          <a:off x="3134560" y="1024184"/>
          <a:ext cx="632261" cy="22653"/>
        </a:xfrm>
        <a:custGeom>
          <a:avLst/>
          <a:gdLst/>
          <a:ahLst/>
          <a:cxnLst/>
          <a:rect l="0" t="0" r="0" b="0"/>
          <a:pathLst>
            <a:path>
              <a:moveTo>
                <a:pt x="0" y="11326"/>
              </a:moveTo>
              <a:lnTo>
                <a:pt x="632261" y="113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3434884" y="1019704"/>
        <a:ext cx="31613" cy="31613"/>
      </dsp:txXfrm>
    </dsp:sp>
    <dsp:sp modelId="{0EE78313-1BC6-41E4-BA26-7E890A7F409A}">
      <dsp:nvSpPr>
        <dsp:cNvPr id="0" name=""/>
        <dsp:cNvSpPr/>
      </dsp:nvSpPr>
      <dsp:spPr>
        <a:xfrm>
          <a:off x="3682690" y="864267"/>
          <a:ext cx="1403605" cy="77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債務と保証</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との結合</a:t>
          </a:r>
          <a:endParaRPr kumimoji="1" lang="ja-JP" altLang="en-US" sz="1600" b="1" kern="1200" dirty="0"/>
        </a:p>
      </dsp:txBody>
      <dsp:txXfrm>
        <a:off x="3705300" y="886877"/>
        <a:ext cx="1358385" cy="726756"/>
      </dsp:txXfrm>
    </dsp:sp>
    <dsp:sp modelId="{923A00A4-E2F4-4282-94C4-610A69AC37D0}">
      <dsp:nvSpPr>
        <dsp:cNvPr id="0" name=""/>
        <dsp:cNvSpPr/>
      </dsp:nvSpPr>
      <dsp:spPr>
        <a:xfrm>
          <a:off x="5086295" y="1238928"/>
          <a:ext cx="466526" cy="22653"/>
        </a:xfrm>
        <a:custGeom>
          <a:avLst/>
          <a:gdLst/>
          <a:ahLst/>
          <a:cxnLst/>
          <a:rect l="0" t="0" r="0" b="0"/>
          <a:pathLst>
            <a:path>
              <a:moveTo>
                <a:pt x="0" y="11326"/>
              </a:moveTo>
              <a:lnTo>
                <a:pt x="466526"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307896" y="1238592"/>
        <a:ext cx="23326" cy="23326"/>
      </dsp:txXfrm>
    </dsp:sp>
    <dsp:sp modelId="{54968BB5-5E54-4858-AB9C-AD37887B41A0}">
      <dsp:nvSpPr>
        <dsp:cNvPr id="0" name=""/>
        <dsp:cNvSpPr/>
      </dsp:nvSpPr>
      <dsp:spPr>
        <a:xfrm>
          <a:off x="5552822" y="931256"/>
          <a:ext cx="1275994" cy="637997"/>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連帯債務</a:t>
          </a:r>
          <a:endParaRPr kumimoji="1" lang="ja-JP" altLang="en-US" sz="1600" b="1" kern="1200" dirty="0"/>
        </a:p>
      </dsp:txBody>
      <dsp:txXfrm>
        <a:off x="5571508" y="949942"/>
        <a:ext cx="1238622" cy="600625"/>
      </dsp:txXfrm>
    </dsp:sp>
    <dsp:sp modelId="{FC305540-65E2-4653-916F-785EC598D09F}">
      <dsp:nvSpPr>
        <dsp:cNvPr id="0" name=""/>
        <dsp:cNvSpPr/>
      </dsp:nvSpPr>
      <dsp:spPr>
        <a:xfrm rot="3915313">
          <a:off x="1156442" y="2319536"/>
          <a:ext cx="1108512" cy="22653"/>
        </a:xfrm>
        <a:custGeom>
          <a:avLst/>
          <a:gdLst/>
          <a:ahLst/>
          <a:cxnLst/>
          <a:rect l="0" t="0" r="0" b="0"/>
          <a:pathLst>
            <a:path>
              <a:moveTo>
                <a:pt x="0" y="11326"/>
              </a:moveTo>
              <a:lnTo>
                <a:pt x="1108512" y="1132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1682985" y="2303150"/>
        <a:ext cx="55425" cy="55425"/>
      </dsp:txXfrm>
    </dsp:sp>
    <dsp:sp modelId="{600B2E6D-0C03-4098-AA17-C9A86AC0AB0C}">
      <dsp:nvSpPr>
        <dsp:cNvPr id="0" name=""/>
        <dsp:cNvSpPr/>
      </dsp:nvSpPr>
      <dsp:spPr>
        <a:xfrm>
          <a:off x="1942697" y="2448240"/>
          <a:ext cx="1275994" cy="77197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質的強化</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（物的担保）</a:t>
          </a:r>
          <a:endParaRPr kumimoji="1" lang="ja-JP" altLang="en-US" sz="1600" b="1" kern="1200" dirty="0"/>
        </a:p>
      </dsp:txBody>
      <dsp:txXfrm>
        <a:off x="1965307" y="2470850"/>
        <a:ext cx="1230774" cy="726756"/>
      </dsp:txXfrm>
    </dsp:sp>
    <dsp:sp modelId="{3B806F02-3769-4D8E-8F01-8295A261DBDD}">
      <dsp:nvSpPr>
        <dsp:cNvPr id="0" name=""/>
        <dsp:cNvSpPr/>
      </dsp:nvSpPr>
      <dsp:spPr>
        <a:xfrm rot="18157155">
          <a:off x="3020309" y="2460403"/>
          <a:ext cx="860764" cy="22653"/>
        </a:xfrm>
        <a:custGeom>
          <a:avLst/>
          <a:gdLst/>
          <a:ahLst/>
          <a:cxnLst/>
          <a:rect l="0" t="0" r="0" b="0"/>
          <a:pathLst>
            <a:path>
              <a:moveTo>
                <a:pt x="0" y="11326"/>
              </a:moveTo>
              <a:lnTo>
                <a:pt x="860764" y="113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3429172" y="2450211"/>
        <a:ext cx="43038" cy="43038"/>
      </dsp:txXfrm>
    </dsp:sp>
    <dsp:sp modelId="{27B40409-4380-4D05-811B-23154A436DFF}">
      <dsp:nvSpPr>
        <dsp:cNvPr id="0" name=""/>
        <dsp:cNvSpPr/>
      </dsp:nvSpPr>
      <dsp:spPr>
        <a:xfrm>
          <a:off x="3682690" y="1723243"/>
          <a:ext cx="1403605" cy="77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事実上の</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優先弁済権</a:t>
          </a:r>
          <a:endParaRPr kumimoji="1" lang="ja-JP" altLang="en-US" sz="1600" b="1" kern="1200" dirty="0"/>
        </a:p>
      </dsp:txBody>
      <dsp:txXfrm>
        <a:off x="3705300" y="1745853"/>
        <a:ext cx="1358385" cy="726756"/>
      </dsp:txXfrm>
    </dsp:sp>
    <dsp:sp modelId="{BCC37230-AE56-4F33-995F-F35BD37DB790}">
      <dsp:nvSpPr>
        <dsp:cNvPr id="0" name=""/>
        <dsp:cNvSpPr/>
      </dsp:nvSpPr>
      <dsp:spPr>
        <a:xfrm>
          <a:off x="5086295" y="2097905"/>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5306694" y="2097631"/>
        <a:ext cx="23199" cy="23199"/>
      </dsp:txXfrm>
    </dsp:sp>
    <dsp:sp modelId="{2CCD5B36-061F-4002-88EA-4EDAD8214AAF}">
      <dsp:nvSpPr>
        <dsp:cNvPr id="0" name=""/>
        <dsp:cNvSpPr/>
      </dsp:nvSpPr>
      <dsp:spPr>
        <a:xfrm>
          <a:off x="5550293" y="1819233"/>
          <a:ext cx="1275994" cy="57999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履行拒絶の抗弁権</a:t>
          </a:r>
          <a:endParaRPr kumimoji="1" lang="ja-JP" altLang="en-US" sz="1600" b="1" kern="1200" dirty="0"/>
        </a:p>
      </dsp:txBody>
      <dsp:txXfrm>
        <a:off x="5567281" y="1836221"/>
        <a:ext cx="1242018" cy="546021"/>
      </dsp:txXfrm>
    </dsp:sp>
    <dsp:sp modelId="{B50397F5-C4B6-413A-AF72-687932145BAF}">
      <dsp:nvSpPr>
        <dsp:cNvPr id="0" name=""/>
        <dsp:cNvSpPr/>
      </dsp:nvSpPr>
      <dsp:spPr>
        <a:xfrm>
          <a:off x="6826288" y="2097905"/>
          <a:ext cx="460738" cy="22653"/>
        </a:xfrm>
        <a:custGeom>
          <a:avLst/>
          <a:gdLst/>
          <a:ahLst/>
          <a:cxnLst/>
          <a:rect l="0" t="0" r="0" b="0"/>
          <a:pathLst>
            <a:path>
              <a:moveTo>
                <a:pt x="0" y="11326"/>
              </a:moveTo>
              <a:lnTo>
                <a:pt x="46073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7045139" y="2097713"/>
        <a:ext cx="23036" cy="23036"/>
      </dsp:txXfrm>
    </dsp:sp>
    <dsp:sp modelId="{E06E6810-59C1-4FC3-B5B7-1107ED4BE69B}">
      <dsp:nvSpPr>
        <dsp:cNvPr id="0" name=""/>
        <dsp:cNvSpPr/>
      </dsp:nvSpPr>
      <dsp:spPr>
        <a:xfrm>
          <a:off x="7287026" y="1790233"/>
          <a:ext cx="1159995" cy="637997"/>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留置権</a:t>
          </a:r>
          <a:endParaRPr kumimoji="1" lang="ja-JP" altLang="en-US" sz="1600" b="1" kern="1200" dirty="0"/>
        </a:p>
      </dsp:txBody>
      <dsp:txXfrm>
        <a:off x="7305712" y="1808919"/>
        <a:ext cx="1122623" cy="600625"/>
      </dsp:txXfrm>
    </dsp:sp>
    <dsp:sp modelId="{94F7FD00-E5AE-4783-8212-E33DE6E92C16}">
      <dsp:nvSpPr>
        <dsp:cNvPr id="0" name=""/>
        <dsp:cNvSpPr/>
      </dsp:nvSpPr>
      <dsp:spPr>
        <a:xfrm rot="3442845">
          <a:off x="3020309" y="3185400"/>
          <a:ext cx="860764" cy="22653"/>
        </a:xfrm>
        <a:custGeom>
          <a:avLst/>
          <a:gdLst/>
          <a:ahLst/>
          <a:cxnLst/>
          <a:rect l="0" t="0" r="0" b="0"/>
          <a:pathLst>
            <a:path>
              <a:moveTo>
                <a:pt x="0" y="11326"/>
              </a:moveTo>
              <a:lnTo>
                <a:pt x="860764" y="113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3429172" y="3175208"/>
        <a:ext cx="43038" cy="43038"/>
      </dsp:txXfrm>
    </dsp:sp>
    <dsp:sp modelId="{EE07FF54-DB2C-48C9-9236-20B572909366}">
      <dsp:nvSpPr>
        <dsp:cNvPr id="0" name=""/>
        <dsp:cNvSpPr/>
      </dsp:nvSpPr>
      <dsp:spPr>
        <a:xfrm>
          <a:off x="3682690" y="3173237"/>
          <a:ext cx="1403605" cy="77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法律上の</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優先弁済権</a:t>
          </a:r>
          <a:endParaRPr kumimoji="1" lang="ja-JP" altLang="en-US" sz="1600" b="1" kern="1200" dirty="0"/>
        </a:p>
      </dsp:txBody>
      <dsp:txXfrm>
        <a:off x="3705300" y="3195847"/>
        <a:ext cx="1358385" cy="726756"/>
      </dsp:txXfrm>
    </dsp:sp>
    <dsp:sp modelId="{1303CE9F-43BA-4BD5-A69B-DF2CE3336029}">
      <dsp:nvSpPr>
        <dsp:cNvPr id="0" name=""/>
        <dsp:cNvSpPr/>
      </dsp:nvSpPr>
      <dsp:spPr>
        <a:xfrm rot="18157155">
          <a:off x="4887912" y="3185400"/>
          <a:ext cx="860764" cy="22653"/>
        </a:xfrm>
        <a:custGeom>
          <a:avLst/>
          <a:gdLst/>
          <a:ahLst/>
          <a:cxnLst/>
          <a:rect l="0" t="0" r="0" b="0"/>
          <a:pathLst>
            <a:path>
              <a:moveTo>
                <a:pt x="0" y="11326"/>
              </a:moveTo>
              <a:lnTo>
                <a:pt x="860764"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296775" y="3175208"/>
        <a:ext cx="43038" cy="43038"/>
      </dsp:txXfrm>
    </dsp:sp>
    <dsp:sp modelId="{87211E38-4568-4BB1-8059-D29DD999E909}">
      <dsp:nvSpPr>
        <dsp:cNvPr id="0" name=""/>
        <dsp:cNvSpPr/>
      </dsp:nvSpPr>
      <dsp:spPr>
        <a:xfrm>
          <a:off x="5550293" y="2515230"/>
          <a:ext cx="1275994" cy="63799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優先弁済権</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そのもの</a:t>
          </a:r>
          <a:endParaRPr kumimoji="1" lang="ja-JP" altLang="en-US" sz="1600" b="1" kern="1200" dirty="0"/>
        </a:p>
      </dsp:txBody>
      <dsp:txXfrm>
        <a:off x="5568979" y="2533916"/>
        <a:ext cx="1238622" cy="600625"/>
      </dsp:txXfrm>
    </dsp:sp>
    <dsp:sp modelId="{861DC03A-A891-406E-8050-5F107830B26A}">
      <dsp:nvSpPr>
        <dsp:cNvPr id="0" name=""/>
        <dsp:cNvSpPr/>
      </dsp:nvSpPr>
      <dsp:spPr>
        <a:xfrm>
          <a:off x="6826288" y="2822901"/>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7046687" y="2822628"/>
        <a:ext cx="23199" cy="23199"/>
      </dsp:txXfrm>
    </dsp:sp>
    <dsp:sp modelId="{E3B075B5-36F8-4952-B030-0BD10AB95567}">
      <dsp:nvSpPr>
        <dsp:cNvPr id="0" name=""/>
        <dsp:cNvSpPr/>
      </dsp:nvSpPr>
      <dsp:spPr>
        <a:xfrm>
          <a:off x="7290286" y="2515230"/>
          <a:ext cx="1159995" cy="637997"/>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先取特権</a:t>
          </a:r>
          <a:endParaRPr kumimoji="1" lang="ja-JP" altLang="en-US" sz="1600" b="1" kern="1200" dirty="0"/>
        </a:p>
      </dsp:txBody>
      <dsp:txXfrm>
        <a:off x="7308972" y="2533916"/>
        <a:ext cx="1122623" cy="600625"/>
      </dsp:txXfrm>
    </dsp:sp>
    <dsp:sp modelId="{A3F60D46-991A-4F09-AB68-2D47B6556471}">
      <dsp:nvSpPr>
        <dsp:cNvPr id="0" name=""/>
        <dsp:cNvSpPr/>
      </dsp:nvSpPr>
      <dsp:spPr>
        <a:xfrm>
          <a:off x="5086295" y="3547898"/>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306694" y="3547625"/>
        <a:ext cx="23199" cy="23199"/>
      </dsp:txXfrm>
    </dsp:sp>
    <dsp:sp modelId="{88A5BCE1-8862-4495-824C-587517D497ED}">
      <dsp:nvSpPr>
        <dsp:cNvPr id="0" name=""/>
        <dsp:cNvSpPr/>
      </dsp:nvSpPr>
      <dsp:spPr>
        <a:xfrm>
          <a:off x="5550293" y="3240227"/>
          <a:ext cx="1275994" cy="63799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優先弁済権</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＋留置効</a:t>
          </a:r>
          <a:endParaRPr kumimoji="1" lang="ja-JP" altLang="en-US" sz="1600" b="1" kern="1200" dirty="0"/>
        </a:p>
      </dsp:txBody>
      <dsp:txXfrm>
        <a:off x="5568979" y="3258913"/>
        <a:ext cx="1238622" cy="600625"/>
      </dsp:txXfrm>
    </dsp:sp>
    <dsp:sp modelId="{B4C607A8-7FDD-4069-BA74-15D04607D245}">
      <dsp:nvSpPr>
        <dsp:cNvPr id="0" name=""/>
        <dsp:cNvSpPr/>
      </dsp:nvSpPr>
      <dsp:spPr>
        <a:xfrm>
          <a:off x="6826288" y="3547898"/>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7046687" y="3547625"/>
        <a:ext cx="23199" cy="23199"/>
      </dsp:txXfrm>
    </dsp:sp>
    <dsp:sp modelId="{6AD5EC50-ED65-40CC-BA38-369DEA8FD767}">
      <dsp:nvSpPr>
        <dsp:cNvPr id="0" name=""/>
        <dsp:cNvSpPr/>
      </dsp:nvSpPr>
      <dsp:spPr>
        <a:xfrm>
          <a:off x="7290286" y="3240227"/>
          <a:ext cx="1159995" cy="637997"/>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質権</a:t>
          </a:r>
          <a:endParaRPr kumimoji="1" lang="ja-JP" altLang="en-US" sz="1600" b="1" kern="1200" dirty="0"/>
        </a:p>
      </dsp:txBody>
      <dsp:txXfrm>
        <a:off x="7308972" y="3258913"/>
        <a:ext cx="1122623" cy="600625"/>
      </dsp:txXfrm>
    </dsp:sp>
    <dsp:sp modelId="{415523C6-E76C-4066-A969-22B02D228170}">
      <dsp:nvSpPr>
        <dsp:cNvPr id="0" name=""/>
        <dsp:cNvSpPr/>
      </dsp:nvSpPr>
      <dsp:spPr>
        <a:xfrm rot="3442845">
          <a:off x="4887912" y="3910397"/>
          <a:ext cx="860764" cy="22653"/>
        </a:xfrm>
        <a:custGeom>
          <a:avLst/>
          <a:gdLst/>
          <a:ahLst/>
          <a:cxnLst/>
          <a:rect l="0" t="0" r="0" b="0"/>
          <a:pathLst>
            <a:path>
              <a:moveTo>
                <a:pt x="0" y="11326"/>
              </a:moveTo>
              <a:lnTo>
                <a:pt x="860764"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5296775" y="3900205"/>
        <a:ext cx="43038" cy="43038"/>
      </dsp:txXfrm>
    </dsp:sp>
    <dsp:sp modelId="{61F314E9-8CE6-4C97-950B-3CA5B6B712A0}">
      <dsp:nvSpPr>
        <dsp:cNvPr id="0" name=""/>
        <dsp:cNvSpPr/>
      </dsp:nvSpPr>
      <dsp:spPr>
        <a:xfrm>
          <a:off x="5550293" y="3965223"/>
          <a:ext cx="1275994" cy="63799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smtClean="0"/>
            <a:t>優先弁済権</a:t>
          </a:r>
          <a:endParaRPr kumimoji="1" lang="en-US" altLang="ja-JP" sz="1600" b="1" kern="1200" dirty="0" smtClean="0"/>
        </a:p>
        <a:p>
          <a:pPr lvl="0" algn="ctr" defTabSz="711200">
            <a:lnSpc>
              <a:spcPct val="90000"/>
            </a:lnSpc>
            <a:spcBef>
              <a:spcPct val="0"/>
            </a:spcBef>
            <a:spcAft>
              <a:spcPct val="35000"/>
            </a:spcAft>
          </a:pPr>
          <a:r>
            <a:rPr kumimoji="1" lang="ja-JP" altLang="en-US" sz="1600" b="1" kern="1200" dirty="0" smtClean="0"/>
            <a:t>＋追及効</a:t>
          </a:r>
          <a:endParaRPr kumimoji="1" lang="ja-JP" altLang="en-US" sz="1600" b="1" kern="1200" dirty="0"/>
        </a:p>
      </dsp:txBody>
      <dsp:txXfrm>
        <a:off x="5568979" y="3983909"/>
        <a:ext cx="1238622" cy="600625"/>
      </dsp:txXfrm>
    </dsp:sp>
    <dsp:sp modelId="{3FF1DFF1-563B-4C7A-9035-65E4AAEF345D}">
      <dsp:nvSpPr>
        <dsp:cNvPr id="0" name=""/>
        <dsp:cNvSpPr/>
      </dsp:nvSpPr>
      <dsp:spPr>
        <a:xfrm>
          <a:off x="6826288" y="4272895"/>
          <a:ext cx="463998" cy="22653"/>
        </a:xfrm>
        <a:custGeom>
          <a:avLst/>
          <a:gdLst/>
          <a:ahLst/>
          <a:cxnLst/>
          <a:rect l="0" t="0" r="0" b="0"/>
          <a:pathLst>
            <a:path>
              <a:moveTo>
                <a:pt x="0" y="11326"/>
              </a:moveTo>
              <a:lnTo>
                <a:pt x="463998" y="113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kumimoji="1" lang="ja-JP" altLang="en-US" sz="800" b="1" kern="1200"/>
        </a:p>
      </dsp:txBody>
      <dsp:txXfrm>
        <a:off x="7046687" y="4272622"/>
        <a:ext cx="23199" cy="23199"/>
      </dsp:txXfrm>
    </dsp:sp>
    <dsp:sp modelId="{AA6B2A88-19B0-4553-9CF3-58D5E6EF457C}">
      <dsp:nvSpPr>
        <dsp:cNvPr id="0" name=""/>
        <dsp:cNvSpPr/>
      </dsp:nvSpPr>
      <dsp:spPr>
        <a:xfrm>
          <a:off x="7290286" y="3965223"/>
          <a:ext cx="1159995" cy="637997"/>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t>抵当権</a:t>
          </a:r>
          <a:endParaRPr kumimoji="1" lang="ja-JP" altLang="en-US" sz="1600" b="1" kern="1200" dirty="0"/>
        </a:p>
      </dsp:txBody>
      <dsp:txXfrm>
        <a:off x="7308972" y="3983909"/>
        <a:ext cx="1122623" cy="6006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FBE65-02F0-4C78-A732-A114CD27FDD2}">
      <dsp:nvSpPr>
        <dsp:cNvPr id="0" name=""/>
        <dsp:cNvSpPr/>
      </dsp:nvSpPr>
      <dsp:spPr>
        <a:xfrm>
          <a:off x="2304250" y="2736321"/>
          <a:ext cx="3384387" cy="16866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t>連帯債務者の一人に生じた事由の</a:t>
          </a:r>
          <a:r>
            <a:rPr kumimoji="1" lang="en-US" altLang="ja-JP" sz="2400" kern="1200" dirty="0" smtClean="0"/>
            <a:t/>
          </a:r>
          <a:br>
            <a:rPr kumimoji="1" lang="en-US" altLang="ja-JP" sz="2400" kern="1200" dirty="0" smtClean="0"/>
          </a:br>
          <a:r>
            <a:rPr kumimoji="1" lang="ja-JP" altLang="en-US" sz="2400" b="1" kern="1200" dirty="0" smtClean="0">
              <a:solidFill>
                <a:srgbClr val="FFFF00"/>
              </a:solidFill>
            </a:rPr>
            <a:t>絶対的効力</a:t>
          </a:r>
          <a:endParaRPr kumimoji="1" lang="ja-JP" altLang="en-US" sz="2400" b="1" kern="1200" dirty="0">
            <a:solidFill>
              <a:srgbClr val="FFFF00"/>
            </a:solidFill>
          </a:endParaRPr>
        </a:p>
      </dsp:txBody>
      <dsp:txXfrm>
        <a:off x="2799882" y="2983328"/>
        <a:ext cx="2393123" cy="1192657"/>
      </dsp:txXfrm>
    </dsp:sp>
    <dsp:sp modelId="{158FDBE1-B25B-40A4-B7A8-A74432E4D444}">
      <dsp:nvSpPr>
        <dsp:cNvPr id="0" name=""/>
        <dsp:cNvSpPr/>
      </dsp:nvSpPr>
      <dsp:spPr>
        <a:xfrm rot="12502271">
          <a:off x="1146440" y="2202787"/>
          <a:ext cx="1717586" cy="60303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32E33D-E032-4411-A53F-253806A920F0}">
      <dsp:nvSpPr>
        <dsp:cNvPr id="0" name=""/>
        <dsp:cNvSpPr/>
      </dsp:nvSpPr>
      <dsp:spPr>
        <a:xfrm>
          <a:off x="144019" y="1292171"/>
          <a:ext cx="2211146" cy="16081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kumimoji="1" lang="ja-JP" altLang="en-US" sz="2400" b="0" kern="1200" dirty="0" smtClean="0">
              <a:solidFill>
                <a:srgbClr val="FFFF00"/>
              </a:solidFill>
            </a:rPr>
            <a:t>付従性のみ：</a:t>
          </a:r>
          <a:r>
            <a:rPr kumimoji="1" lang="en-US" altLang="ja-JP" sz="2400" b="0" kern="1200" dirty="0" smtClean="0">
              <a:solidFill>
                <a:srgbClr val="FFFF00"/>
              </a:solidFill>
            </a:rPr>
            <a:t/>
          </a:r>
          <a:br>
            <a:rPr kumimoji="1" lang="en-US" altLang="ja-JP" sz="2400" b="0" kern="1200" dirty="0" smtClean="0">
              <a:solidFill>
                <a:srgbClr val="FFFF00"/>
              </a:solidFill>
            </a:rPr>
          </a:br>
          <a:r>
            <a:rPr kumimoji="1" lang="ja-JP" altLang="en-US" sz="2400" b="1" kern="1200" dirty="0" smtClean="0"/>
            <a:t>不成立</a:t>
          </a:r>
          <a:r>
            <a:rPr kumimoji="1" lang="ja-JP" altLang="en-US" sz="2400" b="0" kern="1200" dirty="0" smtClean="0"/>
            <a:t>，</a:t>
          </a:r>
          <a:r>
            <a:rPr kumimoji="1" lang="ja-JP" altLang="en-US" sz="2400" b="1" kern="1200" dirty="0" smtClean="0"/>
            <a:t>無効，免除，</a:t>
          </a:r>
          <a:r>
            <a:rPr kumimoji="1" lang="en-US" altLang="ja-JP" sz="2400" b="1" kern="1200" dirty="0" smtClean="0"/>
            <a:t/>
          </a:r>
          <a:br>
            <a:rPr kumimoji="1" lang="en-US" altLang="ja-JP" sz="2400" b="1" kern="1200" dirty="0" smtClean="0"/>
          </a:br>
          <a:r>
            <a:rPr kumimoji="1" lang="ja-JP" altLang="en-US" sz="2400" b="1" kern="1200" dirty="0" smtClean="0"/>
            <a:t>消滅時効</a:t>
          </a:r>
          <a:endParaRPr kumimoji="1" lang="ja-JP" altLang="en-US" sz="2400" b="1" kern="1200" dirty="0"/>
        </a:p>
      </dsp:txBody>
      <dsp:txXfrm>
        <a:off x="191119" y="1339271"/>
        <a:ext cx="2116946" cy="1513906"/>
      </dsp:txXfrm>
    </dsp:sp>
    <dsp:sp modelId="{B9B4B457-426B-4380-BB94-80423442C8AB}">
      <dsp:nvSpPr>
        <dsp:cNvPr id="0" name=""/>
        <dsp:cNvSpPr/>
      </dsp:nvSpPr>
      <dsp:spPr>
        <a:xfrm rot="16200000">
          <a:off x="3287594" y="1643441"/>
          <a:ext cx="1417698" cy="60303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CC35D3-009D-4713-A2FC-330D12EB061A}">
      <dsp:nvSpPr>
        <dsp:cNvPr id="0" name=""/>
        <dsp:cNvSpPr/>
      </dsp:nvSpPr>
      <dsp:spPr>
        <a:xfrm>
          <a:off x="2890870" y="432058"/>
          <a:ext cx="2211146" cy="16081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kumimoji="1" lang="ja-JP" altLang="en-US" sz="2400" b="0" kern="1200" dirty="0" smtClean="0">
              <a:solidFill>
                <a:srgbClr val="FFFF00"/>
              </a:solidFill>
            </a:rPr>
            <a:t>付従性＋求償：</a:t>
          </a:r>
          <a:r>
            <a:rPr kumimoji="1" lang="en-US" altLang="ja-JP" sz="2400" b="0" kern="1200" dirty="0" smtClean="0">
              <a:solidFill>
                <a:srgbClr val="FFFF00"/>
              </a:solidFill>
            </a:rPr>
            <a:t/>
          </a:r>
          <a:br>
            <a:rPr kumimoji="1" lang="en-US" altLang="ja-JP" sz="2400" b="0" kern="1200" dirty="0" smtClean="0">
              <a:solidFill>
                <a:srgbClr val="FFFF00"/>
              </a:solidFill>
            </a:rPr>
          </a:br>
          <a:r>
            <a:rPr kumimoji="1" lang="ja-JP" altLang="en-US" sz="2400" b="1" kern="1200" dirty="0" smtClean="0"/>
            <a:t>弁済，更改・代物弁済，相殺，混同</a:t>
          </a:r>
          <a:endParaRPr kumimoji="1" lang="ja-JP" altLang="en-US" sz="2400" b="1" kern="1200" dirty="0"/>
        </a:p>
      </dsp:txBody>
      <dsp:txXfrm>
        <a:off x="2937970" y="479158"/>
        <a:ext cx="2116946" cy="1513906"/>
      </dsp:txXfrm>
    </dsp:sp>
    <dsp:sp modelId="{0CA8166E-E19D-46FE-8B5D-D83B843EC60B}">
      <dsp:nvSpPr>
        <dsp:cNvPr id="0" name=""/>
        <dsp:cNvSpPr/>
      </dsp:nvSpPr>
      <dsp:spPr>
        <a:xfrm rot="19897729">
          <a:off x="5128860" y="2202787"/>
          <a:ext cx="1717586" cy="60303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5414A7-C7C4-4A25-8408-135ED35E5BAB}">
      <dsp:nvSpPr>
        <dsp:cNvPr id="0" name=""/>
        <dsp:cNvSpPr/>
      </dsp:nvSpPr>
      <dsp:spPr>
        <a:xfrm>
          <a:off x="5637722" y="1292171"/>
          <a:ext cx="2211146" cy="16081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kumimoji="1" lang="ja-JP" altLang="en-US" sz="2400" b="0" kern="1200" dirty="0" smtClean="0">
              <a:solidFill>
                <a:srgbClr val="FFFF00"/>
              </a:solidFill>
            </a:rPr>
            <a:t>保証の</a:t>
          </a:r>
          <a:r>
            <a:rPr kumimoji="1" lang="en-US" altLang="ja-JP" sz="2400" b="0" kern="1200" dirty="0" smtClean="0">
              <a:solidFill>
                <a:srgbClr val="FFFF00"/>
              </a:solidFill>
            </a:rPr>
            <a:t/>
          </a:r>
          <a:br>
            <a:rPr kumimoji="1" lang="en-US" altLang="ja-JP" sz="2400" b="0" kern="1200" dirty="0" smtClean="0">
              <a:solidFill>
                <a:srgbClr val="FFFF00"/>
              </a:solidFill>
            </a:rPr>
          </a:br>
          <a:r>
            <a:rPr kumimoji="1" lang="ja-JP" altLang="en-US" sz="2400" b="0" kern="1200" dirty="0" smtClean="0">
              <a:solidFill>
                <a:srgbClr val="FFFF00"/>
              </a:solidFill>
            </a:rPr>
            <a:t>規定の準用</a:t>
          </a:r>
          <a:r>
            <a:rPr kumimoji="1" lang="ja-JP" altLang="en-US" sz="2400" b="1" kern="1200" dirty="0" smtClean="0">
              <a:solidFill>
                <a:srgbClr val="FFFF00"/>
              </a:solidFill>
            </a:rPr>
            <a:t>：</a:t>
          </a:r>
          <a:r>
            <a:rPr kumimoji="1" lang="en-US" altLang="ja-JP" sz="2400" b="1" kern="1200" dirty="0" smtClean="0"/>
            <a:t/>
          </a:r>
          <a:br>
            <a:rPr kumimoji="1" lang="en-US" altLang="ja-JP" sz="2400" b="1" kern="1200" dirty="0" smtClean="0"/>
          </a:br>
          <a:r>
            <a:rPr kumimoji="1" lang="ja-JP" altLang="en-US" sz="2400" b="1" kern="1200" dirty="0" smtClean="0"/>
            <a:t>請求</a:t>
          </a:r>
          <a:endParaRPr kumimoji="1" lang="ja-JP" altLang="en-US" sz="2400" b="1" kern="1200" dirty="0"/>
        </a:p>
      </dsp:txBody>
      <dsp:txXfrm>
        <a:off x="5684822" y="1339271"/>
        <a:ext cx="2116946" cy="151390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412"/>
          </a:xfrm>
          <a:prstGeom prst="rect">
            <a:avLst/>
          </a:prstGeom>
        </p:spPr>
        <p:txBody>
          <a:bodyPr vert="horz" lIns="91440" tIns="45720" rIns="91440" bIns="45720" rtlCol="0"/>
          <a:lstStyle>
            <a:lvl1pPr algn="l">
              <a:defRPr sz="1200"/>
            </a:lvl1pPr>
          </a:lstStyle>
          <a:p>
            <a:r>
              <a:rPr kumimoji="1" lang="ja-JP" altLang="en-US" smtClean="0"/>
              <a:t>担保法革命　通説 </a:t>
            </a:r>
            <a:r>
              <a:rPr kumimoji="1" lang="en-US" altLang="ja-JP" smtClean="0"/>
              <a:t>vs. 50</a:t>
            </a:r>
            <a:r>
              <a:rPr kumimoji="1" lang="ja-JP" altLang="en-US" smtClean="0"/>
              <a:t>年後の通説</a:t>
            </a:r>
            <a:endParaRPr kumimoji="1" lang="ja-JP" altLang="en-US"/>
          </a:p>
        </p:txBody>
      </p:sp>
      <p:sp>
        <p:nvSpPr>
          <p:cNvPr id="3" name="日付プレースホルダー 2"/>
          <p:cNvSpPr>
            <a:spLocks noGrp="1"/>
          </p:cNvSpPr>
          <p:nvPr>
            <p:ph type="dt" sz="quarter" idx="1"/>
          </p:nvPr>
        </p:nvSpPr>
        <p:spPr>
          <a:xfrm>
            <a:off x="3850443" y="0"/>
            <a:ext cx="2945659" cy="496412"/>
          </a:xfrm>
          <a:prstGeom prst="rect">
            <a:avLst/>
          </a:prstGeom>
        </p:spPr>
        <p:txBody>
          <a:bodyPr vert="horz" lIns="91440" tIns="45720" rIns="91440" bIns="45720" rtlCol="0"/>
          <a:lstStyle>
            <a:lvl1pPr algn="r">
              <a:defRPr sz="1200"/>
            </a:lvl1pPr>
          </a:lstStyle>
          <a:p>
            <a:r>
              <a:rPr kumimoji="1" lang="en-US" altLang="ja-JP" smtClean="0"/>
              <a:t>2013/2/1</a:t>
            </a:r>
            <a:endParaRPr kumimoji="1" lang="ja-JP" altLang="en-US"/>
          </a:p>
        </p:txBody>
      </p:sp>
      <p:sp>
        <p:nvSpPr>
          <p:cNvPr id="4" name="フッター プレースホルダー 3"/>
          <p:cNvSpPr>
            <a:spLocks noGrp="1"/>
          </p:cNvSpPr>
          <p:nvPr>
            <p:ph type="ftr" sz="quarter" idx="2"/>
          </p:nvPr>
        </p:nvSpPr>
        <p:spPr>
          <a:xfrm>
            <a:off x="0" y="9430091"/>
            <a:ext cx="2945659" cy="496412"/>
          </a:xfrm>
          <a:prstGeom prst="rect">
            <a:avLst/>
          </a:prstGeom>
        </p:spPr>
        <p:txBody>
          <a:bodyPr vert="horz" lIns="91440" tIns="45720" rIns="91440" bIns="45720" rtlCol="0" anchor="b"/>
          <a:lstStyle>
            <a:lvl1pPr algn="l">
              <a:defRPr sz="1200"/>
            </a:lvl1pPr>
          </a:lstStyle>
          <a:p>
            <a:r>
              <a:rPr kumimoji="1" lang="en-US" altLang="ja-JP" smtClean="0"/>
              <a:t>Revolution of Secured Transaction</a:t>
            </a:r>
            <a:endParaRPr kumimoji="1" lang="ja-JP" altLang="en-US"/>
          </a:p>
        </p:txBody>
      </p:sp>
      <p:sp>
        <p:nvSpPr>
          <p:cNvPr id="5" name="スライド番号プレースホルダー 4"/>
          <p:cNvSpPr>
            <a:spLocks noGrp="1"/>
          </p:cNvSpPr>
          <p:nvPr>
            <p:ph type="sldNum" sz="quarter" idx="3"/>
          </p:nvPr>
        </p:nvSpPr>
        <p:spPr>
          <a:xfrm>
            <a:off x="3850443" y="9430091"/>
            <a:ext cx="2945659" cy="496412"/>
          </a:xfrm>
          <a:prstGeom prst="rect">
            <a:avLst/>
          </a:prstGeom>
        </p:spPr>
        <p:txBody>
          <a:bodyPr vert="horz" lIns="91440" tIns="45720" rIns="91440" bIns="45720" rtlCol="0" anchor="b"/>
          <a:lstStyle>
            <a:lvl1pPr algn="r">
              <a:defRPr sz="1200"/>
            </a:lvl1pPr>
          </a:lstStyle>
          <a:p>
            <a:fld id="{6D890DD0-A4F8-4A88-A158-CD131A9B6494}" type="slidenum">
              <a:rPr kumimoji="1" lang="ja-JP" altLang="en-US" smtClean="0"/>
              <a:t>‹#›</a:t>
            </a:fld>
            <a:endParaRPr kumimoji="1" lang="ja-JP" altLang="en-US"/>
          </a:p>
        </p:txBody>
      </p:sp>
    </p:spTree>
    <p:extLst>
      <p:ext uri="{BB962C8B-B14F-4D97-AF65-F5344CB8AC3E}">
        <p14:creationId xmlns:p14="http://schemas.microsoft.com/office/powerpoint/2010/main" val="45301157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412"/>
          </a:xfrm>
          <a:prstGeom prst="rect">
            <a:avLst/>
          </a:prstGeom>
        </p:spPr>
        <p:txBody>
          <a:bodyPr vert="horz" lIns="91440" tIns="45720" rIns="91440" bIns="45720" rtlCol="0"/>
          <a:lstStyle>
            <a:lvl1pPr algn="l">
              <a:defRPr sz="1200"/>
            </a:lvl1pPr>
          </a:lstStyle>
          <a:p>
            <a:r>
              <a:rPr kumimoji="1" lang="ja-JP" altLang="en-US" smtClean="0"/>
              <a:t>担保法革命　通説 </a:t>
            </a:r>
            <a:r>
              <a:rPr kumimoji="1" lang="en-US" altLang="ja-JP" smtClean="0"/>
              <a:t>vs. 50</a:t>
            </a:r>
            <a:r>
              <a:rPr kumimoji="1" lang="ja-JP" altLang="en-US" smtClean="0"/>
              <a:t>年後の通説</a:t>
            </a:r>
            <a:endParaRPr kumimoji="1" lang="ja-JP" altLang="en-US"/>
          </a:p>
        </p:txBody>
      </p:sp>
      <p:sp>
        <p:nvSpPr>
          <p:cNvPr id="3" name="日付プレースホルダー 2"/>
          <p:cNvSpPr>
            <a:spLocks noGrp="1"/>
          </p:cNvSpPr>
          <p:nvPr>
            <p:ph type="dt" idx="1"/>
          </p:nvPr>
        </p:nvSpPr>
        <p:spPr>
          <a:xfrm>
            <a:off x="3850443" y="0"/>
            <a:ext cx="2945659" cy="496412"/>
          </a:xfrm>
          <a:prstGeom prst="rect">
            <a:avLst/>
          </a:prstGeom>
        </p:spPr>
        <p:txBody>
          <a:bodyPr vert="horz" lIns="91440" tIns="45720" rIns="91440" bIns="45720" rtlCol="0"/>
          <a:lstStyle>
            <a:lvl1pPr algn="r">
              <a:defRPr sz="1200"/>
            </a:lvl1pPr>
          </a:lstStyle>
          <a:p>
            <a:r>
              <a:rPr kumimoji="1" lang="en-US" altLang="ja-JP" smtClean="0"/>
              <a:t>2013/2/1</a:t>
            </a:r>
            <a:endParaRPr kumimoji="1" lang="ja-JP" altLang="en-US"/>
          </a:p>
        </p:txBody>
      </p:sp>
      <p:sp>
        <p:nvSpPr>
          <p:cNvPr id="4" name="スライド イメージ プレースホルダー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30091"/>
            <a:ext cx="2945659" cy="496412"/>
          </a:xfrm>
          <a:prstGeom prst="rect">
            <a:avLst/>
          </a:prstGeom>
        </p:spPr>
        <p:txBody>
          <a:bodyPr vert="horz" lIns="91440" tIns="45720" rIns="91440" bIns="45720" rtlCol="0" anchor="b"/>
          <a:lstStyle>
            <a:lvl1pPr algn="l">
              <a:defRPr sz="1200"/>
            </a:lvl1pPr>
          </a:lstStyle>
          <a:p>
            <a:r>
              <a:rPr kumimoji="1" lang="en-US" altLang="ja-JP" smtClean="0"/>
              <a:t>Revolution of Secured Transaction</a:t>
            </a:r>
            <a:endParaRPr kumimoji="1" lang="ja-JP" altLang="en-US"/>
          </a:p>
        </p:txBody>
      </p:sp>
      <p:sp>
        <p:nvSpPr>
          <p:cNvPr id="7" name="スライド番号プレースホルダー 6"/>
          <p:cNvSpPr>
            <a:spLocks noGrp="1"/>
          </p:cNvSpPr>
          <p:nvPr>
            <p:ph type="sldNum" sz="quarter" idx="5"/>
          </p:nvPr>
        </p:nvSpPr>
        <p:spPr>
          <a:xfrm>
            <a:off x="3850443" y="9430091"/>
            <a:ext cx="2945659" cy="496412"/>
          </a:xfrm>
          <a:prstGeom prst="rect">
            <a:avLst/>
          </a:prstGeom>
        </p:spPr>
        <p:txBody>
          <a:bodyPr vert="horz" lIns="91440" tIns="45720" rIns="91440" bIns="45720" rtlCol="0" anchor="b"/>
          <a:lstStyle>
            <a:lvl1pPr algn="r">
              <a:defRPr sz="1200"/>
            </a:lvl1pPr>
          </a:lstStyle>
          <a:p>
            <a:fld id="{E3D56150-D474-4F5B-92A7-811BC8494FE0}" type="slidenum">
              <a:rPr kumimoji="1" lang="ja-JP" altLang="en-US" smtClean="0"/>
              <a:t>‹#›</a:t>
            </a:fld>
            <a:endParaRPr kumimoji="1" lang="ja-JP" altLang="en-US"/>
          </a:p>
        </p:txBody>
      </p:sp>
    </p:spTree>
    <p:extLst>
      <p:ext uri="{BB962C8B-B14F-4D97-AF65-F5344CB8AC3E}">
        <p14:creationId xmlns:p14="http://schemas.microsoft.com/office/powerpoint/2010/main" val="67083516"/>
      </p:ext>
    </p:extLst>
  </p:cSld>
  <p:clrMap bg1="lt1" tx1="dk1" bg2="lt2" tx2="dk2" accent1="accent1" accent2="accent2" accent3="accent3" accent4="accent4" accent5="accent5" accent6="accent6" hlink="hlink" folHlink="folHlink"/>
  <p:hf/>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kumimoji="1" lang="en-US" altLang="ja-JP" smtClean="0"/>
              <a:t>2013/2/1</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6" name="スライド番号プレースホルダー 5"/>
          <p:cNvSpPr>
            <a:spLocks noGrp="1"/>
          </p:cNvSpPr>
          <p:nvPr>
            <p:ph type="sldNum" sz="quarter" idx="12"/>
          </p:nvPr>
        </p:nvSpPr>
        <p:spPr/>
        <p:txBody>
          <a:bodyPr/>
          <a:lstStyle/>
          <a:p>
            <a:fld id="{E3D56150-D474-4F5B-92A7-811BC8494FE0}" type="slidenum">
              <a:rPr kumimoji="1" lang="ja-JP" altLang="en-US" smtClean="0"/>
              <a:t>1</a:t>
            </a:fld>
            <a:endParaRPr kumimoji="1" lang="ja-JP" altLang="en-US"/>
          </a:p>
        </p:txBody>
      </p:sp>
      <p:sp>
        <p:nvSpPr>
          <p:cNvPr id="7" name="ヘッダー プレースホルダー 6"/>
          <p:cNvSpPr>
            <a:spLocks noGrp="1"/>
          </p:cNvSpPr>
          <p:nvPr>
            <p:ph type="hdr" sz="quarter" idx="13"/>
          </p:nvPr>
        </p:nvSpPr>
        <p:spPr/>
        <p:txBody>
          <a:bodyPr/>
          <a:lstStyle/>
          <a:p>
            <a:r>
              <a:rPr kumimoji="1" lang="ja-JP" altLang="en-US" smtClean="0"/>
              <a:t>担保法革命　通説 </a:t>
            </a:r>
            <a:r>
              <a:rPr kumimoji="1" lang="en-US" altLang="ja-JP" smtClean="0"/>
              <a:t>vs. 50</a:t>
            </a:r>
            <a:r>
              <a:rPr kumimoji="1" lang="ja-JP" altLang="en-US" smtClean="0"/>
              <a:t>年後の通説</a:t>
            </a:r>
            <a:endParaRPr kumimoji="1" lang="ja-JP" altLang="en-US"/>
          </a:p>
        </p:txBody>
      </p:sp>
    </p:spTree>
    <p:extLst>
      <p:ext uri="{BB962C8B-B14F-4D97-AF65-F5344CB8AC3E}">
        <p14:creationId xmlns:p14="http://schemas.microsoft.com/office/powerpoint/2010/main" val="945949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2013/2/1</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2013/2/1</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2013/2/1</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2013/2/1</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2013/2/1</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2013/2/1</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2013/2/1</a:t>
            </a:r>
            <a:endParaRPr kumimoji="1" lang="ja-JP" altLang="en-US"/>
          </a:p>
        </p:txBody>
      </p:sp>
      <p:sp>
        <p:nvSpPr>
          <p:cNvPr id="8" name="フッター プレースホルダ 7"/>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 3"/>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2013/2/1</a:t>
            </a:r>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2013/2/1</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2013/2/1</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9.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2013/2/1</a:t>
            </a:r>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Revolution of Secured Transaction</a:t>
            </a:r>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pic>
        <p:nvPicPr>
          <p:cNvPr id="1026" name="Picture 2" descr="C:\kagayama\WWW\lawschool_jp\kagayama\themis.gif"/>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145831" y="6357325"/>
            <a:ext cx="274041" cy="365389"/>
          </a:xfrm>
          <a:prstGeom prst="rect">
            <a:avLst/>
          </a:prstGeom>
          <a:noFill/>
          <a:extLst>
            <a:ext uri="{909E8E84-426E-40DD-AFC4-6F175D3DCCD1}">
              <a14:hiddenFill xmlns:a14="http://schemas.microsoft.com/office/drawing/2010/main">
                <a:solidFill>
                  <a:srgbClr val="FFFFFF"/>
                </a:solidFill>
              </a14:hiddenFill>
            </a:ext>
          </a:extLst>
        </p:spPr>
      </p:pic>
      <p:sp>
        <p:nvSpPr>
          <p:cNvPr id="7" name="動作設定ボタン : ホーム 6">
            <a:hlinkClick r:id="" action="ppaction://hlinkshowjump?jump=firstslide" highlightClick="1"/>
          </p:cNvPr>
          <p:cNvSpPr/>
          <p:nvPr userDrawn="1"/>
        </p:nvSpPr>
        <p:spPr>
          <a:xfrm>
            <a:off x="1331680" y="6362714"/>
            <a:ext cx="360000" cy="360000"/>
          </a:xfrm>
          <a:prstGeom prst="actionButtonHom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動作設定ボタン : 最初 7">
            <a:hlinkClick r:id="rId14" action="ppaction://hlinksldjump" highlightClick="1"/>
          </p:cNvPr>
          <p:cNvSpPr/>
          <p:nvPr userDrawn="1"/>
        </p:nvSpPr>
        <p:spPr>
          <a:xfrm>
            <a:off x="2267744" y="6382045"/>
            <a:ext cx="360000" cy="360000"/>
          </a:xfrm>
          <a:prstGeom prst="actionButtonBeginning">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動作設定ボタン : 最後 8">
            <a:hlinkClick r:id="rId15" action="ppaction://hlinksldjump" highlightClick="1"/>
          </p:cNvPr>
          <p:cNvSpPr/>
          <p:nvPr userDrawn="1"/>
        </p:nvSpPr>
        <p:spPr>
          <a:xfrm>
            <a:off x="7452320" y="6357325"/>
            <a:ext cx="360000" cy="360000"/>
          </a:xfrm>
          <a:prstGeom prst="actionButtonEnd">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動作設定ボタン : 戻る 9">
            <a:hlinkClick r:id="" action="ppaction://hlinkshowjump?jump=lastslideviewed" highlightClick="1"/>
          </p:cNvPr>
          <p:cNvSpPr/>
          <p:nvPr userDrawn="1"/>
        </p:nvSpPr>
        <p:spPr>
          <a:xfrm>
            <a:off x="6084168" y="6382045"/>
            <a:ext cx="360000" cy="360000"/>
          </a:xfrm>
          <a:prstGeom prst="actionButtonRetur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slide" Target="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16.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1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28.xml"/><Relationship Id="rId1" Type="http://schemas.openxmlformats.org/officeDocument/2006/relationships/slideLayout" Target="../slideLayouts/slideLayout5.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4.xml"/><Relationship Id="rId1" Type="http://schemas.openxmlformats.org/officeDocument/2006/relationships/slideLayout" Target="../slideLayouts/slideLayout6.xml"/><Relationship Id="rId4" Type="http://schemas.openxmlformats.org/officeDocument/2006/relationships/slide" Target="slide21.xml"/></Relationships>
</file>

<file path=ppt/slides/_rels/slide2.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8.xml"/><Relationship Id="rId18" Type="http://schemas.openxmlformats.org/officeDocument/2006/relationships/slide" Target="slide4.xml"/><Relationship Id="rId3" Type="http://schemas.openxmlformats.org/officeDocument/2006/relationships/slide" Target="slide6.xml"/><Relationship Id="rId7" Type="http://schemas.openxmlformats.org/officeDocument/2006/relationships/slide" Target="slide10.xml"/><Relationship Id="rId12" Type="http://schemas.openxmlformats.org/officeDocument/2006/relationships/slide" Target="slide20.xml"/><Relationship Id="rId17" Type="http://schemas.openxmlformats.org/officeDocument/2006/relationships/slide" Target="slide38.xml"/><Relationship Id="rId2" Type="http://schemas.openxmlformats.org/officeDocument/2006/relationships/slide" Target="slide11.xml"/><Relationship Id="rId16" Type="http://schemas.openxmlformats.org/officeDocument/2006/relationships/slide" Target="slide37.xml"/><Relationship Id="rId20" Type="http://schemas.openxmlformats.org/officeDocument/2006/relationships/slide" Target="slide3.xml"/><Relationship Id="rId1" Type="http://schemas.openxmlformats.org/officeDocument/2006/relationships/slideLayout" Target="../slideLayouts/slideLayout5.xml"/><Relationship Id="rId6" Type="http://schemas.openxmlformats.org/officeDocument/2006/relationships/slide" Target="slide9.xml"/><Relationship Id="rId11" Type="http://schemas.openxmlformats.org/officeDocument/2006/relationships/slide" Target="slide14.xml"/><Relationship Id="rId5" Type="http://schemas.openxmlformats.org/officeDocument/2006/relationships/slide" Target="slide8.xml"/><Relationship Id="rId15" Type="http://schemas.openxmlformats.org/officeDocument/2006/relationships/slide" Target="slide22.xml"/><Relationship Id="rId10" Type="http://schemas.openxmlformats.org/officeDocument/2006/relationships/slide" Target="slide13.xml"/><Relationship Id="rId19" Type="http://schemas.openxmlformats.org/officeDocument/2006/relationships/slide" Target="slide5.xml"/><Relationship Id="rId4" Type="http://schemas.openxmlformats.org/officeDocument/2006/relationships/slide" Target="slide7.xml"/><Relationship Id="rId9" Type="http://schemas.openxmlformats.org/officeDocument/2006/relationships/slide" Target="slide16.xml"/><Relationship Id="rId14" Type="http://schemas.openxmlformats.org/officeDocument/2006/relationships/slide" Target="slide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38.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30.xml"/><Relationship Id="rId1" Type="http://schemas.openxmlformats.org/officeDocument/2006/relationships/slideLayout" Target="../slideLayouts/slideLayout4.xml"/><Relationship Id="rId4" Type="http://schemas.openxmlformats.org/officeDocument/2006/relationships/slide" Target="slide3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slide" Target="slide35.xml"/><Relationship Id="rId1" Type="http://schemas.openxmlformats.org/officeDocument/2006/relationships/slideLayout" Target="../slideLayouts/slideLayout2.xml"/><Relationship Id="rId4" Type="http://schemas.openxmlformats.org/officeDocument/2006/relationships/slide" Target="slide38.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slide" Target="slide29.xml"/><Relationship Id="rId1" Type="http://schemas.openxmlformats.org/officeDocument/2006/relationships/slideLayout" Target="../slideLayouts/slideLayout6.xml"/><Relationship Id="rId4" Type="http://schemas.openxmlformats.org/officeDocument/2006/relationships/slide" Target="slide38.xml"/></Relationships>
</file>

<file path=ppt/slides/_rels/slide36.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slide" Target="slide29.xml"/><Relationship Id="rId7" Type="http://schemas.openxmlformats.org/officeDocument/2006/relationships/slide" Target="slide11.xml"/><Relationship Id="rId2" Type="http://schemas.openxmlformats.org/officeDocument/2006/relationships/slide" Target="slide37.xml"/><Relationship Id="rId1" Type="http://schemas.openxmlformats.org/officeDocument/2006/relationships/slideLayout" Target="../slideLayouts/slideLayout5.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3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11.xml"/><Relationship Id="rId1" Type="http://schemas.openxmlformats.org/officeDocument/2006/relationships/slideLayout" Target="../slideLayouts/slideLayout4.xml"/><Relationship Id="rId6" Type="http://schemas.openxmlformats.org/officeDocument/2006/relationships/slide" Target="slide10.xml"/><Relationship Id="rId5" Type="http://schemas.openxmlformats.org/officeDocument/2006/relationships/slide" Target="slide9.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 Target="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 Target="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11760" y="980728"/>
            <a:ext cx="6046440" cy="2619723"/>
          </a:xfrm>
        </p:spPr>
        <p:txBody>
          <a:bodyPr>
            <a:normAutofit/>
          </a:bodyPr>
          <a:lstStyle/>
          <a:p>
            <a:r>
              <a:rPr kumimoji="1" lang="ja-JP" altLang="en-US" sz="6000" dirty="0" smtClean="0"/>
              <a:t>担保法革命</a:t>
            </a:r>
            <a:r>
              <a:rPr kumimoji="1" lang="en-US" altLang="ja-JP" sz="1600" dirty="0" smtClean="0"/>
              <a:t/>
            </a:r>
            <a:br>
              <a:rPr kumimoji="1" lang="en-US" altLang="ja-JP" sz="1600" dirty="0" smtClean="0"/>
            </a:br>
            <a:r>
              <a:rPr kumimoji="1" lang="en-US" altLang="ja-JP" sz="1200" dirty="0" smtClean="0"/>
              <a:t/>
            </a:r>
            <a:br>
              <a:rPr kumimoji="1" lang="en-US" altLang="ja-JP" sz="1200" dirty="0" smtClean="0"/>
            </a:br>
            <a:r>
              <a:rPr lang="ja-JP" altLang="en-US" sz="4000" dirty="0" smtClean="0"/>
              <a:t>通説 </a:t>
            </a:r>
            <a:r>
              <a:rPr lang="en-US" altLang="ja-JP" sz="4000" i="1" dirty="0" smtClean="0">
                <a:latin typeface="Times New Roman" pitchFamily="18" charset="0"/>
                <a:cs typeface="Times New Roman" pitchFamily="18" charset="0"/>
              </a:rPr>
              <a:t>vs.</a:t>
            </a:r>
            <a:r>
              <a:rPr lang="en-US" altLang="ja-JP" sz="4000" dirty="0" smtClean="0"/>
              <a:t> 50</a:t>
            </a:r>
            <a:r>
              <a:rPr lang="ja-JP" altLang="en-US" sz="4000" dirty="0" smtClean="0"/>
              <a:t>年後の通説</a:t>
            </a:r>
            <a:endParaRPr kumimoji="1" lang="ja-JP" altLang="en-US" sz="4000" dirty="0"/>
          </a:p>
        </p:txBody>
      </p:sp>
      <p:sp>
        <p:nvSpPr>
          <p:cNvPr id="3" name="サブタイトル 2"/>
          <p:cNvSpPr>
            <a:spLocks noGrp="1"/>
          </p:cNvSpPr>
          <p:nvPr>
            <p:ph type="subTitle" idx="1"/>
          </p:nvPr>
        </p:nvSpPr>
        <p:spPr>
          <a:xfrm>
            <a:off x="2339752" y="3886200"/>
            <a:ext cx="5544616" cy="1752600"/>
          </a:xfrm>
        </p:spPr>
        <p:txBody>
          <a:bodyPr/>
          <a:lstStyle/>
          <a:p>
            <a:pPr algn="r"/>
            <a:r>
              <a:rPr kumimoji="1" lang="en-US" altLang="ja-JP" dirty="0" smtClean="0">
                <a:solidFill>
                  <a:schemeClr val="tx1"/>
                </a:solidFill>
              </a:rPr>
              <a:t>2013</a:t>
            </a:r>
            <a:r>
              <a:rPr kumimoji="1" lang="ja-JP" altLang="en-US" dirty="0" smtClean="0">
                <a:solidFill>
                  <a:schemeClr val="tx1"/>
                </a:solidFill>
              </a:rPr>
              <a:t>年</a:t>
            </a:r>
            <a:r>
              <a:rPr kumimoji="1" lang="en-US" altLang="ja-JP" dirty="0" smtClean="0">
                <a:solidFill>
                  <a:schemeClr val="tx1"/>
                </a:solidFill>
              </a:rPr>
              <a:t>2</a:t>
            </a:r>
            <a:r>
              <a:rPr kumimoji="1" lang="ja-JP" altLang="en-US" dirty="0" smtClean="0">
                <a:solidFill>
                  <a:schemeClr val="tx1"/>
                </a:solidFill>
              </a:rPr>
              <a:t>月</a:t>
            </a:r>
            <a:r>
              <a:rPr kumimoji="1" lang="en-US" altLang="ja-JP" dirty="0" smtClean="0">
                <a:solidFill>
                  <a:schemeClr val="tx1"/>
                </a:solidFill>
              </a:rPr>
              <a:t>1</a:t>
            </a:r>
            <a:r>
              <a:rPr kumimoji="1" lang="ja-JP" altLang="en-US" dirty="0" smtClean="0">
                <a:solidFill>
                  <a:schemeClr val="tx1"/>
                </a:solidFill>
              </a:rPr>
              <a:t>日</a:t>
            </a:r>
            <a:endParaRPr kumimoji="1" lang="en-US" altLang="ja-JP" dirty="0" smtClean="0">
              <a:solidFill>
                <a:schemeClr val="tx1"/>
              </a:solidFill>
            </a:endParaRPr>
          </a:p>
          <a:p>
            <a:pPr algn="r"/>
            <a:r>
              <a:rPr lang="ja-JP" altLang="en-US" dirty="0">
                <a:solidFill>
                  <a:schemeClr val="tx1"/>
                </a:solidFill>
              </a:rPr>
              <a:t>明治学院</a:t>
            </a:r>
            <a:r>
              <a:rPr lang="ja-JP" altLang="en-US" dirty="0" smtClean="0">
                <a:solidFill>
                  <a:schemeClr val="tx1"/>
                </a:solidFill>
              </a:rPr>
              <a:t>大学</a:t>
            </a:r>
            <a:r>
              <a:rPr lang="ja-JP" altLang="en-US" dirty="0">
                <a:solidFill>
                  <a:schemeClr val="tx1"/>
                </a:solidFill>
              </a:rPr>
              <a:t>法科</a:t>
            </a:r>
            <a:r>
              <a:rPr lang="ja-JP" altLang="en-US" dirty="0" smtClean="0">
                <a:solidFill>
                  <a:schemeClr val="tx1"/>
                </a:solidFill>
              </a:rPr>
              <a:t>大学院教授</a:t>
            </a:r>
            <a:endParaRPr lang="en-US" altLang="ja-JP" dirty="0" smtClean="0">
              <a:solidFill>
                <a:schemeClr val="tx1"/>
              </a:solidFill>
            </a:endParaRPr>
          </a:p>
          <a:p>
            <a:pPr algn="r"/>
            <a:r>
              <a:rPr kumimoji="1" lang="ja-JP" altLang="en-US" dirty="0" smtClean="0">
                <a:solidFill>
                  <a:schemeClr val="tx1"/>
                </a:solidFill>
              </a:rPr>
              <a:t>加賀山　茂</a:t>
            </a:r>
            <a:endParaRPr kumimoji="1" lang="ja-JP" altLang="en-US" dirty="0">
              <a:solidFill>
                <a:schemeClr val="tx1"/>
              </a:solidFill>
            </a:endParaRPr>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grpSp>
        <p:nvGrpSpPr>
          <p:cNvPr id="8" name="グループ化 7"/>
          <p:cNvGrpSpPr/>
          <p:nvPr/>
        </p:nvGrpSpPr>
        <p:grpSpPr>
          <a:xfrm>
            <a:off x="1058094" y="1581928"/>
            <a:ext cx="1143000" cy="1931479"/>
            <a:chOff x="899592" y="1268760"/>
            <a:chExt cx="1143000" cy="1931479"/>
          </a:xfrm>
        </p:grpSpPr>
        <p:pic>
          <p:nvPicPr>
            <p:cNvPr id="1026" name="Picture 2" descr="http://lawschool.jp/kagayama/pictures/security_transaction_law.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268760"/>
              <a:ext cx="1143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1058094" y="2830907"/>
              <a:ext cx="825996" cy="369332"/>
            </a:xfrm>
            <a:prstGeom prst="rect">
              <a:avLst/>
            </a:prstGeom>
            <a:noFill/>
          </p:spPr>
          <p:txBody>
            <a:bodyPr wrap="square" rtlCol="0">
              <a:spAutoFit/>
            </a:bodyPr>
            <a:lstStyle/>
            <a:p>
              <a:pPr algn="ctr"/>
              <a:r>
                <a:rPr kumimoji="1" lang="en-US" altLang="ja-JP" dirty="0" smtClean="0"/>
                <a:t>2009</a:t>
              </a:r>
              <a:endParaRPr kumimoji="1" lang="ja-JP" altLang="en-US" dirty="0"/>
            </a:p>
          </p:txBody>
        </p:sp>
      </p:grpSp>
      <p:grpSp>
        <p:nvGrpSpPr>
          <p:cNvPr id="9" name="グループ化 8"/>
          <p:cNvGrpSpPr/>
          <p:nvPr/>
        </p:nvGrpSpPr>
        <p:grpSpPr>
          <a:xfrm>
            <a:off x="1058094" y="3663020"/>
            <a:ext cx="1066800" cy="1926220"/>
            <a:chOff x="937692" y="3273151"/>
            <a:chExt cx="1066800" cy="1926220"/>
          </a:xfrm>
        </p:grpSpPr>
        <p:pic>
          <p:nvPicPr>
            <p:cNvPr id="1028" name="Picture 4" descr="http://lawschool.jp/kagayama/s-2011092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7692" y="3273151"/>
              <a:ext cx="10668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p:cNvSpPr txBox="1"/>
            <p:nvPr/>
          </p:nvSpPr>
          <p:spPr>
            <a:xfrm>
              <a:off x="1058094" y="4830039"/>
              <a:ext cx="825996" cy="369332"/>
            </a:xfrm>
            <a:prstGeom prst="rect">
              <a:avLst/>
            </a:prstGeom>
            <a:noFill/>
          </p:spPr>
          <p:txBody>
            <a:bodyPr wrap="square" rtlCol="0">
              <a:spAutoFit/>
            </a:bodyPr>
            <a:lstStyle/>
            <a:p>
              <a:pPr algn="ctr"/>
              <a:r>
                <a:rPr kumimoji="1" lang="en-US" altLang="ja-JP" dirty="0" smtClean="0"/>
                <a:t>2011</a:t>
              </a:r>
              <a:endParaRPr kumimoji="1" lang="ja-JP" altLang="en-US" dirty="0"/>
            </a:p>
          </p:txBody>
        </p:sp>
      </p:grpSp>
    </p:spTree>
    <p:extLst>
      <p:ext uri="{BB962C8B-B14F-4D97-AF65-F5344CB8AC3E}">
        <p14:creationId xmlns:p14="http://schemas.microsoft.com/office/powerpoint/2010/main" val="36287204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childTnLst>
                          </p:cTn>
                        </p:par>
                        <p:par>
                          <p:cTn id="10" fill="hold">
                            <p:stCondLst>
                              <p:cond delay="1000"/>
                            </p:stCondLst>
                            <p:childTnLst>
                              <p:par>
                                <p:cTn id="11" presetID="53" presetClass="entr" presetSubtype="16" fill="hold" nodeType="afterEffect">
                                  <p:stCondLst>
                                    <p:cond delay="25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Effect transition="in" filter="fade">
                                      <p:cBhvr>
                                        <p:cTn id="15" dur="1000"/>
                                        <p:tgtEl>
                                          <p:spTgt spid="9"/>
                                        </p:tgtEl>
                                      </p:cBhvr>
                                    </p:animEffect>
                                  </p:childTnLst>
                                </p:cTn>
                              </p:par>
                              <p:par>
                                <p:cTn id="16" presetID="22" presetClass="entr" presetSubtype="8" fill="hold" grpId="0" nodeType="withEffect">
                                  <p:stCondLst>
                                    <p:cond delay="50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ipe(left)">
                                      <p:cBhvr>
                                        <p:cTn id="18" dur="750"/>
                                        <p:tgtEl>
                                          <p:spTgt spid="3">
                                            <p:txEl>
                                              <p:pRg st="0" end="0"/>
                                            </p:txEl>
                                          </p:spTgt>
                                        </p:tgtEl>
                                      </p:cBhvr>
                                    </p:animEffect>
                                  </p:childTnLst>
                                </p:cTn>
                              </p:par>
                              <p:par>
                                <p:cTn id="19" presetID="22" presetClass="entr" presetSubtype="8" fill="hold" grpId="0" nodeType="withEffect">
                                  <p:stCondLst>
                                    <p:cond delay="125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wipe(left)">
                                      <p:cBhvr>
                                        <p:cTn id="21" dur="1000"/>
                                        <p:tgtEl>
                                          <p:spTgt spid="3">
                                            <p:txEl>
                                              <p:pRg st="1" end="1"/>
                                            </p:txEl>
                                          </p:spTgt>
                                        </p:tgtEl>
                                      </p:cBhvr>
                                    </p:animEffect>
                                  </p:childTnLst>
                                </p:cTn>
                              </p:par>
                              <p:par>
                                <p:cTn id="22" presetID="22" presetClass="entr" presetSubtype="8" fill="hold" grpId="0" nodeType="withEffect">
                                  <p:stCondLst>
                                    <p:cond delay="250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左矢印 35"/>
          <p:cNvSpPr/>
          <p:nvPr/>
        </p:nvSpPr>
        <p:spPr>
          <a:xfrm rot="19923400" flipH="1">
            <a:off x="4066585" y="1655008"/>
            <a:ext cx="3063242" cy="58640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賃料債権</a:t>
            </a:r>
            <a:endParaRPr kumimoji="1" lang="ja-JP" altLang="en-US" dirty="0"/>
          </a:p>
        </p:txBody>
      </p:sp>
      <p:cxnSp>
        <p:nvCxnSpPr>
          <p:cNvPr id="6" name="直線矢印コネクタ 5"/>
          <p:cNvCxnSpPr>
            <a:stCxn id="21" idx="5"/>
            <a:endCxn id="3074" idx="1"/>
          </p:cNvCxnSpPr>
          <p:nvPr/>
        </p:nvCxnSpPr>
        <p:spPr>
          <a:xfrm>
            <a:off x="1950983" y="1638905"/>
            <a:ext cx="2155141" cy="2201754"/>
          </a:xfrm>
          <a:prstGeom prst="straightConnector1">
            <a:avLst/>
          </a:prstGeom>
          <a:ln w="57150">
            <a:prstDash val="sysDot"/>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12" idx="4"/>
            <a:endCxn id="3074" idx="1"/>
          </p:cNvCxnSpPr>
          <p:nvPr/>
        </p:nvCxnSpPr>
        <p:spPr>
          <a:xfrm>
            <a:off x="1360097" y="3378696"/>
            <a:ext cx="2746027" cy="461963"/>
          </a:xfrm>
          <a:prstGeom prst="straightConnector1">
            <a:avLst/>
          </a:prstGeom>
          <a:ln w="38100">
            <a:prstDash val="sysDot"/>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14" idx="6"/>
            <a:endCxn id="3074" idx="1"/>
          </p:cNvCxnSpPr>
          <p:nvPr/>
        </p:nvCxnSpPr>
        <p:spPr>
          <a:xfrm flipV="1">
            <a:off x="2195736" y="3840659"/>
            <a:ext cx="1910388" cy="945650"/>
          </a:xfrm>
          <a:prstGeom prst="straightConnector1">
            <a:avLst/>
          </a:prstGeom>
          <a:ln w="28575">
            <a:prstDash val="sysDot"/>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13" idx="4"/>
            <a:endCxn id="3074" idx="3"/>
          </p:cNvCxnSpPr>
          <p:nvPr/>
        </p:nvCxnSpPr>
        <p:spPr>
          <a:xfrm flipH="1">
            <a:off x="5028462" y="3378696"/>
            <a:ext cx="2683433" cy="461963"/>
          </a:xfrm>
          <a:prstGeom prst="straightConnector1">
            <a:avLst/>
          </a:prstGeom>
          <a:ln w="19050">
            <a:prstDash val="sysDot"/>
            <a:tailEnd type="arrow"/>
          </a:ln>
        </p:spPr>
        <p:style>
          <a:lnRef idx="1">
            <a:schemeClr val="accent1"/>
          </a:lnRef>
          <a:fillRef idx="0">
            <a:schemeClr val="accent1"/>
          </a:fillRef>
          <a:effectRef idx="0">
            <a:schemeClr val="accent1"/>
          </a:effectRef>
          <a:fontRef idx="minor">
            <a:schemeClr val="tx1"/>
          </a:fontRef>
        </p:style>
      </p:cxnSp>
      <p:sp>
        <p:nvSpPr>
          <p:cNvPr id="3" name="下矢印 2"/>
          <p:cNvSpPr/>
          <p:nvPr/>
        </p:nvSpPr>
        <p:spPr>
          <a:xfrm>
            <a:off x="1066895" y="1727778"/>
            <a:ext cx="586405" cy="777762"/>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債権</a:t>
            </a:r>
            <a:endParaRPr kumimoji="1" lang="ja-JP" altLang="en-US" dirty="0"/>
          </a:p>
        </p:txBody>
      </p:sp>
      <p:sp>
        <p:nvSpPr>
          <p:cNvPr id="4" name="左矢印 3"/>
          <p:cNvSpPr/>
          <p:nvPr/>
        </p:nvSpPr>
        <p:spPr>
          <a:xfrm rot="19958235">
            <a:off x="5011055" y="1846527"/>
            <a:ext cx="2283686" cy="586405"/>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敷金返還債権</a:t>
            </a:r>
            <a:endParaRPr kumimoji="1" lang="ja-JP" altLang="en-US" dirty="0"/>
          </a:p>
        </p:txBody>
      </p:sp>
      <p:sp>
        <p:nvSpPr>
          <p:cNvPr id="11" name="右矢印 10"/>
          <p:cNvSpPr/>
          <p:nvPr/>
        </p:nvSpPr>
        <p:spPr>
          <a:xfrm>
            <a:off x="1907704" y="2531243"/>
            <a:ext cx="1800200" cy="780506"/>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債権</a:t>
            </a:r>
            <a:endParaRPr kumimoji="1" lang="ja-JP" altLang="en-US" sz="1600" dirty="0"/>
          </a:p>
        </p:txBody>
      </p:sp>
      <p:sp>
        <p:nvSpPr>
          <p:cNvPr id="17" name="右矢印 16"/>
          <p:cNvSpPr/>
          <p:nvPr/>
        </p:nvSpPr>
        <p:spPr>
          <a:xfrm flipH="1">
            <a:off x="5379182" y="2531243"/>
            <a:ext cx="1713098" cy="780506"/>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債権</a:t>
            </a:r>
            <a:endParaRPr kumimoji="1" lang="ja-JP" altLang="en-US" sz="1600" dirty="0"/>
          </a:p>
        </p:txBody>
      </p:sp>
      <p:sp>
        <p:nvSpPr>
          <p:cNvPr id="16" name="右矢印 15"/>
          <p:cNvSpPr/>
          <p:nvPr/>
        </p:nvSpPr>
        <p:spPr>
          <a:xfrm rot="19817089">
            <a:off x="1490824" y="3545639"/>
            <a:ext cx="2711431" cy="780506"/>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債権</a:t>
            </a:r>
            <a:endParaRPr kumimoji="1" lang="ja-JP" altLang="en-US" dirty="0"/>
          </a:p>
        </p:txBody>
      </p:sp>
      <p:sp>
        <p:nvSpPr>
          <p:cNvPr id="19" name="右矢印 18"/>
          <p:cNvSpPr/>
          <p:nvPr/>
        </p:nvSpPr>
        <p:spPr>
          <a:xfrm rot="1264120" flipH="1">
            <a:off x="4914781" y="4006937"/>
            <a:ext cx="2559253" cy="780506"/>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引渡請求</a:t>
            </a:r>
            <a:endParaRPr kumimoji="1" lang="ja-JP" altLang="en-US" dirty="0"/>
          </a:p>
        </p:txBody>
      </p:sp>
      <p:sp>
        <p:nvSpPr>
          <p:cNvPr id="2" name="タイトル 1"/>
          <p:cNvSpPr>
            <a:spLocks noGrp="1"/>
          </p:cNvSpPr>
          <p:nvPr>
            <p:ph type="title"/>
          </p:nvPr>
        </p:nvSpPr>
        <p:spPr>
          <a:xfrm>
            <a:off x="3131840" y="274638"/>
            <a:ext cx="2880320" cy="850106"/>
          </a:xfrm>
        </p:spPr>
        <p:txBody>
          <a:bodyPr/>
          <a:lstStyle/>
          <a:p>
            <a:r>
              <a:rPr kumimoji="1" lang="ja-JP" altLang="en-US" dirty="0" smtClean="0">
                <a:hlinkClick r:id="rId2" action="ppaction://hlinksldjump"/>
              </a:rPr>
              <a:t>抵当権</a:t>
            </a:r>
            <a:endParaRPr kumimoji="1" lang="ja-JP" altLang="en-US" dirty="0"/>
          </a:p>
        </p:txBody>
      </p:sp>
      <p:sp>
        <p:nvSpPr>
          <p:cNvPr id="7" name="日付プレースホルダー 6"/>
          <p:cNvSpPr>
            <a:spLocks noGrp="1"/>
          </p:cNvSpPr>
          <p:nvPr>
            <p:ph type="dt" sz="half" idx="10"/>
          </p:nvPr>
        </p:nvSpPr>
        <p:spPr/>
        <p:txBody>
          <a:bodyPr/>
          <a:lstStyle/>
          <a:p>
            <a:r>
              <a:rPr kumimoji="1" lang="en-US" altLang="ja-JP" smtClean="0"/>
              <a:t>2013/2/1</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
        <p:nvSpPr>
          <p:cNvPr id="10" name="円/楕円 9"/>
          <p:cNvSpPr/>
          <p:nvPr/>
        </p:nvSpPr>
        <p:spPr>
          <a:xfrm>
            <a:off x="3707904" y="2464296"/>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債務者</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en-US" altLang="ja-JP" dirty="0" smtClean="0">
                <a:latin typeface="Times New Roman" pitchFamily="18" charset="0"/>
                <a:cs typeface="Times New Roman" pitchFamily="18" charset="0"/>
              </a:rPr>
              <a:t>A</a:t>
            </a:r>
            <a:endParaRPr kumimoji="1" lang="ja-JP" altLang="en-US" dirty="0">
              <a:latin typeface="Times New Roman" pitchFamily="18" charset="0"/>
              <a:cs typeface="Times New Roman" pitchFamily="18" charset="0"/>
            </a:endParaRPr>
          </a:p>
        </p:txBody>
      </p:sp>
      <p:sp>
        <p:nvSpPr>
          <p:cNvPr id="12" name="円/楕円 11"/>
          <p:cNvSpPr/>
          <p:nvPr/>
        </p:nvSpPr>
        <p:spPr>
          <a:xfrm>
            <a:off x="524458" y="2464296"/>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抵当権者</a:t>
            </a:r>
            <a:r>
              <a:rPr lang="en-US" altLang="ja-JP" dirty="0" smtClean="0">
                <a:latin typeface="Times New Roman" pitchFamily="18" charset="0"/>
                <a:cs typeface="Times New Roman" pitchFamily="18" charset="0"/>
              </a:rPr>
              <a:t>C</a:t>
            </a:r>
            <a:endParaRPr kumimoji="1" lang="ja-JP" altLang="en-US" dirty="0">
              <a:latin typeface="Times New Roman" pitchFamily="18" charset="0"/>
              <a:cs typeface="Times New Roman" pitchFamily="18" charset="0"/>
            </a:endParaRPr>
          </a:p>
        </p:txBody>
      </p:sp>
      <p:sp>
        <p:nvSpPr>
          <p:cNvPr id="13" name="円/楕円 12"/>
          <p:cNvSpPr/>
          <p:nvPr/>
        </p:nvSpPr>
        <p:spPr>
          <a:xfrm>
            <a:off x="6876256" y="2464296"/>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一般</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ja-JP" altLang="en-US" dirty="0" smtClean="0">
                <a:latin typeface="Times New Roman" pitchFamily="18" charset="0"/>
                <a:cs typeface="Times New Roman" pitchFamily="18" charset="0"/>
              </a:rPr>
              <a:t>債権者</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en-US" altLang="ja-JP" dirty="0" smtClean="0">
                <a:latin typeface="Times New Roman" pitchFamily="18" charset="0"/>
                <a:cs typeface="Times New Roman" pitchFamily="18" charset="0"/>
              </a:rPr>
              <a:t>G</a:t>
            </a:r>
            <a:endParaRPr kumimoji="1" lang="ja-JP" altLang="en-US" dirty="0">
              <a:latin typeface="Times New Roman" pitchFamily="18" charset="0"/>
              <a:cs typeface="Times New Roman" pitchFamily="18" charset="0"/>
            </a:endParaRPr>
          </a:p>
        </p:txBody>
      </p:sp>
      <p:sp>
        <p:nvSpPr>
          <p:cNvPr id="14" name="円/楕円 13"/>
          <p:cNvSpPr/>
          <p:nvPr/>
        </p:nvSpPr>
        <p:spPr>
          <a:xfrm>
            <a:off x="524458" y="4329109"/>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後順位</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ja-JP" altLang="en-US" dirty="0" smtClean="0">
                <a:latin typeface="Times New Roman" pitchFamily="18" charset="0"/>
                <a:cs typeface="Times New Roman" pitchFamily="18" charset="0"/>
              </a:rPr>
              <a:t>抵当権者</a:t>
            </a:r>
            <a:r>
              <a:rPr lang="en-US" altLang="ja-JP" dirty="0" smtClean="0">
                <a:latin typeface="Times New Roman" pitchFamily="18" charset="0"/>
                <a:cs typeface="Times New Roman" pitchFamily="18" charset="0"/>
              </a:rPr>
              <a:t>E</a:t>
            </a:r>
            <a:endParaRPr kumimoji="1" lang="ja-JP" altLang="en-US" dirty="0">
              <a:latin typeface="Times New Roman" pitchFamily="18" charset="0"/>
              <a:cs typeface="Times New Roman" pitchFamily="18" charset="0"/>
            </a:endParaRPr>
          </a:p>
        </p:txBody>
      </p:sp>
      <p:sp>
        <p:nvSpPr>
          <p:cNvPr id="15" name="円/楕円 14"/>
          <p:cNvSpPr/>
          <p:nvPr/>
        </p:nvSpPr>
        <p:spPr>
          <a:xfrm>
            <a:off x="6876256" y="4322158"/>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買受人</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en-US" altLang="ja-JP" dirty="0" smtClean="0">
                <a:latin typeface="Times New Roman" pitchFamily="18" charset="0"/>
                <a:cs typeface="Times New Roman" pitchFamily="18" charset="0"/>
              </a:rPr>
              <a:t>I</a:t>
            </a:r>
            <a:endParaRPr kumimoji="1" lang="ja-JP" altLang="en-US" dirty="0">
              <a:latin typeface="Times New Roman" pitchFamily="18" charset="0"/>
              <a:cs typeface="Times New Roman" pitchFamily="18" charset="0"/>
            </a:endParaRPr>
          </a:p>
        </p:txBody>
      </p:sp>
      <p:sp>
        <p:nvSpPr>
          <p:cNvPr id="21" name="円/楕円 20"/>
          <p:cNvSpPr/>
          <p:nvPr/>
        </p:nvSpPr>
        <p:spPr>
          <a:xfrm>
            <a:off x="524458" y="858416"/>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転</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ja-JP" altLang="en-US" dirty="0" smtClean="0">
                <a:latin typeface="Times New Roman" pitchFamily="18" charset="0"/>
                <a:cs typeface="Times New Roman" pitchFamily="18" charset="0"/>
              </a:rPr>
              <a:t>抵当権者</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en-US" altLang="ja-JP" dirty="0" smtClean="0">
                <a:latin typeface="Times New Roman" pitchFamily="18" charset="0"/>
                <a:cs typeface="Times New Roman" pitchFamily="18" charset="0"/>
              </a:rPr>
              <a:t>D</a:t>
            </a:r>
            <a:endParaRPr kumimoji="1" lang="ja-JP" altLang="en-US" dirty="0">
              <a:latin typeface="Times New Roman" pitchFamily="18" charset="0"/>
              <a:cs typeface="Times New Roman" pitchFamily="18" charset="0"/>
            </a:endParaRPr>
          </a:p>
        </p:txBody>
      </p:sp>
      <p:sp>
        <p:nvSpPr>
          <p:cNvPr id="22" name="円/楕円 21"/>
          <p:cNvSpPr/>
          <p:nvPr/>
        </p:nvSpPr>
        <p:spPr>
          <a:xfrm>
            <a:off x="3707904" y="4242792"/>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物上</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ja-JP" altLang="en-US" dirty="0" smtClean="0">
                <a:latin typeface="Times New Roman" pitchFamily="18" charset="0"/>
                <a:cs typeface="Times New Roman" pitchFamily="18" charset="0"/>
              </a:rPr>
              <a:t>保証人</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en-US" altLang="ja-JP" dirty="0" smtClean="0">
                <a:latin typeface="Times New Roman" pitchFamily="18" charset="0"/>
                <a:cs typeface="Times New Roman" pitchFamily="18" charset="0"/>
              </a:rPr>
              <a:t>B</a:t>
            </a:r>
            <a:endParaRPr kumimoji="1" lang="ja-JP" altLang="en-US" dirty="0">
              <a:latin typeface="Times New Roman" pitchFamily="18" charset="0"/>
              <a:cs typeface="Times New Roman" pitchFamily="18" charset="0"/>
            </a:endParaRPr>
          </a:p>
        </p:txBody>
      </p:sp>
      <p:sp>
        <p:nvSpPr>
          <p:cNvPr id="23" name="円/楕円 22"/>
          <p:cNvSpPr/>
          <p:nvPr/>
        </p:nvSpPr>
        <p:spPr>
          <a:xfrm>
            <a:off x="6876256" y="858416"/>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賃借人</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en-US" altLang="ja-JP" dirty="0" smtClean="0">
                <a:latin typeface="Times New Roman" pitchFamily="18" charset="0"/>
                <a:cs typeface="Times New Roman" pitchFamily="18" charset="0"/>
              </a:rPr>
              <a:t>F</a:t>
            </a:r>
            <a:endParaRPr kumimoji="1" lang="ja-JP" altLang="en-US" dirty="0">
              <a:latin typeface="Times New Roman" pitchFamily="18" charset="0"/>
              <a:cs typeface="Times New Roman" pitchFamily="18" charset="0"/>
            </a:endParaRPr>
          </a:p>
        </p:txBody>
      </p:sp>
      <p:sp>
        <p:nvSpPr>
          <p:cNvPr id="24" name="円/楕円 23"/>
          <p:cNvSpPr/>
          <p:nvPr/>
        </p:nvSpPr>
        <p:spPr>
          <a:xfrm>
            <a:off x="3707904" y="5250904"/>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第三</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ja-JP" altLang="en-US" dirty="0" smtClean="0">
                <a:latin typeface="Times New Roman" pitchFamily="18" charset="0"/>
                <a:cs typeface="Times New Roman" pitchFamily="18" charset="0"/>
              </a:rPr>
              <a:t>取得者</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en-US" altLang="ja-JP" dirty="0" smtClean="0">
                <a:latin typeface="Times New Roman" pitchFamily="18" charset="0"/>
                <a:cs typeface="Times New Roman" pitchFamily="18" charset="0"/>
              </a:rPr>
              <a:t>H</a:t>
            </a:r>
            <a:endParaRPr kumimoji="1" lang="ja-JP" altLang="en-US" dirty="0">
              <a:latin typeface="Times New Roman" pitchFamily="18" charset="0"/>
              <a:cs typeface="Times New Roman" pitchFamily="18" charset="0"/>
            </a:endParaRPr>
          </a:p>
        </p:txBody>
      </p:sp>
      <p:pic>
        <p:nvPicPr>
          <p:cNvPr id="3074" name="Picture 2" descr="C:\Program Files\Microsoft Office\MEDIA\CAGCAT10\j0185604.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06124" y="3378696"/>
            <a:ext cx="922338" cy="923925"/>
          </a:xfrm>
          <a:prstGeom prst="rect">
            <a:avLst/>
          </a:prstGeom>
          <a:noFill/>
          <a:extLst>
            <a:ext uri="{909E8E84-426E-40DD-AFC4-6F175D3DCCD1}">
              <a14:hiddenFill xmlns:a14="http://schemas.microsoft.com/office/drawing/2010/main">
                <a:solidFill>
                  <a:srgbClr val="FFFFFF"/>
                </a:solidFill>
              </a14:hiddenFill>
            </a:ext>
          </a:extLst>
        </p:spPr>
      </p:pic>
      <p:sp>
        <p:nvSpPr>
          <p:cNvPr id="2053" name="円弧 2052"/>
          <p:cNvSpPr/>
          <p:nvPr/>
        </p:nvSpPr>
        <p:spPr>
          <a:xfrm rot="20819121">
            <a:off x="1729700" y="1752342"/>
            <a:ext cx="4389375" cy="830159"/>
          </a:xfrm>
          <a:prstGeom prst="arc">
            <a:avLst>
              <a:gd name="adj1" fmla="val 10963996"/>
              <a:gd name="adj2" fmla="val 21424579"/>
            </a:avLst>
          </a:prstGeom>
          <a:ln w="9525">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dirty="0" smtClean="0"/>
              <a:t>物上代位</a:t>
            </a:r>
            <a:endParaRPr kumimoji="1" lang="ja-JP" altLang="en-US" dirty="0"/>
          </a:p>
        </p:txBody>
      </p:sp>
      <p:sp>
        <p:nvSpPr>
          <p:cNvPr id="2054" name="テキスト ボックス 2053"/>
          <p:cNvSpPr txBox="1"/>
          <p:nvPr/>
        </p:nvSpPr>
        <p:spPr>
          <a:xfrm>
            <a:off x="395536" y="5373216"/>
            <a:ext cx="3240360" cy="923330"/>
          </a:xfrm>
          <a:prstGeom prst="rect">
            <a:avLst/>
          </a:prstGeom>
          <a:noFill/>
        </p:spPr>
        <p:txBody>
          <a:bodyPr wrap="square" rtlCol="0">
            <a:spAutoFit/>
          </a:bodyPr>
          <a:lstStyle/>
          <a:p>
            <a:r>
              <a:rPr kumimoji="1" lang="ja-JP" altLang="en-US" dirty="0" smtClean="0"/>
              <a:t>登場人物が多いだけで，基本的には，優先順位を定めている先取特権の応用に過ぎない。</a:t>
            </a:r>
            <a:endParaRPr kumimoji="1" lang="ja-JP" altLang="en-US" dirty="0"/>
          </a:p>
        </p:txBody>
      </p:sp>
      <p:sp>
        <p:nvSpPr>
          <p:cNvPr id="2055" name="テキスト ボックス 2054"/>
          <p:cNvSpPr txBox="1"/>
          <p:nvPr/>
        </p:nvSpPr>
        <p:spPr>
          <a:xfrm>
            <a:off x="5436096" y="5301208"/>
            <a:ext cx="3294274" cy="923330"/>
          </a:xfrm>
          <a:prstGeom prst="rect">
            <a:avLst/>
          </a:prstGeom>
          <a:noFill/>
        </p:spPr>
        <p:txBody>
          <a:bodyPr wrap="square" rtlCol="0">
            <a:spAutoFit/>
          </a:bodyPr>
          <a:lstStyle/>
          <a:p>
            <a:r>
              <a:rPr kumimoji="1" lang="ja-JP" altLang="en-US" dirty="0" smtClean="0"/>
              <a:t>最近話題となっている物上代位も，債権執行手続に準じるものであって，物権の問題ではない。</a:t>
            </a:r>
            <a:endParaRPr kumimoji="1" lang="ja-JP" altLang="en-US" dirty="0"/>
          </a:p>
        </p:txBody>
      </p:sp>
    </p:spTree>
    <p:extLst>
      <p:ext uri="{BB962C8B-B14F-4D97-AF65-F5344CB8AC3E}">
        <p14:creationId xmlns:p14="http://schemas.microsoft.com/office/powerpoint/2010/main" val="26321159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wipe(up)">
                                      <p:cBhvr>
                                        <p:cTn id="7" dur="1500"/>
                                        <p:tgtEl>
                                          <p:spTgt spid="2054"/>
                                        </p:tgtEl>
                                      </p:cBhvr>
                                    </p:animEffect>
                                  </p:childTnLst>
                                </p:cTn>
                              </p:par>
                            </p:childTnLst>
                          </p:cTn>
                        </p:par>
                        <p:par>
                          <p:cTn id="8" fill="hold">
                            <p:stCondLst>
                              <p:cond delay="1500"/>
                            </p:stCondLst>
                            <p:childTnLst>
                              <p:par>
                                <p:cTn id="9" presetID="22" presetClass="entr" presetSubtype="1" fill="hold" grpId="0" nodeType="afterEffect">
                                  <p:stCondLst>
                                    <p:cond delay="25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par>
                          <p:cTn id="12" fill="hold">
                            <p:stCondLst>
                              <p:cond delay="2250"/>
                            </p:stCondLst>
                            <p:childTnLst>
                              <p:par>
                                <p:cTn id="13" presetID="22" presetClass="entr" presetSubtype="1" fill="hold" nodeType="afterEffect">
                                  <p:stCondLst>
                                    <p:cond delay="250"/>
                                  </p:stCondLst>
                                  <p:childTnLst>
                                    <p:set>
                                      <p:cBhvr>
                                        <p:cTn id="14" dur="1" fill="hold">
                                          <p:stCondLst>
                                            <p:cond delay="0"/>
                                          </p:stCondLst>
                                        </p:cTn>
                                        <p:tgtEl>
                                          <p:spTgt spid="3074"/>
                                        </p:tgtEl>
                                        <p:attrNameLst>
                                          <p:attrName>style.visibility</p:attrName>
                                        </p:attrNameLst>
                                      </p:cBhvr>
                                      <p:to>
                                        <p:strVal val="visible"/>
                                      </p:to>
                                    </p:set>
                                    <p:animEffect transition="in" filter="wipe(up)">
                                      <p:cBhvr>
                                        <p:cTn id="15" dur="500"/>
                                        <p:tgtEl>
                                          <p:spTgt spid="3074"/>
                                        </p:tgtEl>
                                      </p:cBhvr>
                                    </p:animEffect>
                                  </p:childTnLst>
                                </p:cTn>
                              </p:par>
                            </p:childTnLst>
                          </p:cTn>
                        </p:par>
                        <p:par>
                          <p:cTn id="16" fill="hold">
                            <p:stCondLst>
                              <p:cond delay="3000"/>
                            </p:stCondLst>
                            <p:childTnLst>
                              <p:par>
                                <p:cTn id="17" presetID="22" presetClass="entr" presetSubtype="1" fill="hold" grpId="0" nodeType="afterEffect">
                                  <p:stCondLst>
                                    <p:cond delay="250"/>
                                  </p:stCondLst>
                                  <p:childTnLst>
                                    <p:set>
                                      <p:cBhvr>
                                        <p:cTn id="18" dur="1" fill="hold">
                                          <p:stCondLst>
                                            <p:cond delay="0"/>
                                          </p:stCondLst>
                                        </p:cTn>
                                        <p:tgtEl>
                                          <p:spTgt spid="22"/>
                                        </p:tgtEl>
                                        <p:attrNameLst>
                                          <p:attrName>style.visibility</p:attrName>
                                        </p:attrNameLst>
                                      </p:cBhvr>
                                      <p:to>
                                        <p:strVal val="visible"/>
                                      </p:to>
                                    </p:set>
                                    <p:animEffect transition="in" filter="wipe(up)">
                                      <p:cBhvr>
                                        <p:cTn id="19" dur="500"/>
                                        <p:tgtEl>
                                          <p:spTgt spid="2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right)">
                                      <p:cBhvr>
                                        <p:cTn id="24" dur="500"/>
                                        <p:tgtEl>
                                          <p:spTgt spid="13"/>
                                        </p:tgtEl>
                                      </p:cBhvr>
                                    </p:animEffect>
                                  </p:childTnLst>
                                </p:cTn>
                              </p:par>
                            </p:childTnLst>
                          </p:cTn>
                        </p:par>
                        <p:par>
                          <p:cTn id="25" fill="hold">
                            <p:stCondLst>
                              <p:cond delay="500"/>
                            </p:stCondLst>
                            <p:childTnLst>
                              <p:par>
                                <p:cTn id="26" presetID="22" presetClass="entr" presetSubtype="2" fill="hold" grpId="0" nodeType="afterEffect">
                                  <p:stCondLst>
                                    <p:cond delay="250"/>
                                  </p:stCondLst>
                                  <p:childTnLst>
                                    <p:set>
                                      <p:cBhvr>
                                        <p:cTn id="27" dur="1" fill="hold">
                                          <p:stCondLst>
                                            <p:cond delay="0"/>
                                          </p:stCondLst>
                                        </p:cTn>
                                        <p:tgtEl>
                                          <p:spTgt spid="17"/>
                                        </p:tgtEl>
                                        <p:attrNameLst>
                                          <p:attrName>style.visibility</p:attrName>
                                        </p:attrNameLst>
                                      </p:cBhvr>
                                      <p:to>
                                        <p:strVal val="visible"/>
                                      </p:to>
                                    </p:set>
                                    <p:animEffect transition="in" filter="wipe(right)">
                                      <p:cBhvr>
                                        <p:cTn id="28" dur="500"/>
                                        <p:tgtEl>
                                          <p:spTgt spid="17"/>
                                        </p:tgtEl>
                                      </p:cBhvr>
                                    </p:animEffect>
                                  </p:childTnLst>
                                </p:cTn>
                              </p:par>
                            </p:childTnLst>
                          </p:cTn>
                        </p:par>
                        <p:par>
                          <p:cTn id="29" fill="hold">
                            <p:stCondLst>
                              <p:cond delay="1750"/>
                            </p:stCondLst>
                            <p:childTnLst>
                              <p:par>
                                <p:cTn id="30" presetID="22" presetClass="entr" presetSubtype="2" fill="hold" nodeType="afterEffect">
                                  <p:stCondLst>
                                    <p:cond delay="250"/>
                                  </p:stCondLst>
                                  <p:childTnLst>
                                    <p:set>
                                      <p:cBhvr>
                                        <p:cTn id="31" dur="1" fill="hold">
                                          <p:stCondLst>
                                            <p:cond delay="0"/>
                                          </p:stCondLst>
                                        </p:cTn>
                                        <p:tgtEl>
                                          <p:spTgt spid="30"/>
                                        </p:tgtEl>
                                        <p:attrNameLst>
                                          <p:attrName>style.visibility</p:attrName>
                                        </p:attrNameLst>
                                      </p:cBhvr>
                                      <p:to>
                                        <p:strVal val="visible"/>
                                      </p:to>
                                    </p:set>
                                    <p:animEffect transition="in" filter="wipe(right)">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par>
                          <p:cTn id="38" fill="hold">
                            <p:stCondLst>
                              <p:cond delay="500"/>
                            </p:stCondLst>
                            <p:childTnLst>
                              <p:par>
                                <p:cTn id="39" presetID="22" presetClass="entr" presetSubtype="8" fill="hold" grpId="0" nodeType="afterEffect">
                                  <p:stCondLst>
                                    <p:cond delay="250"/>
                                  </p:stCondLst>
                                  <p:childTnLst>
                                    <p:set>
                                      <p:cBhvr>
                                        <p:cTn id="40" dur="1" fill="hold">
                                          <p:stCondLst>
                                            <p:cond delay="0"/>
                                          </p:stCondLst>
                                        </p:cTn>
                                        <p:tgtEl>
                                          <p:spTgt spid="11"/>
                                        </p:tgtEl>
                                        <p:attrNameLst>
                                          <p:attrName>style.visibility</p:attrName>
                                        </p:attrNameLst>
                                      </p:cBhvr>
                                      <p:to>
                                        <p:strVal val="visible"/>
                                      </p:to>
                                    </p:set>
                                    <p:animEffect transition="in" filter="wipe(left)">
                                      <p:cBhvr>
                                        <p:cTn id="41" dur="500"/>
                                        <p:tgtEl>
                                          <p:spTgt spid="11"/>
                                        </p:tgtEl>
                                      </p:cBhvr>
                                    </p:animEffect>
                                  </p:childTnLst>
                                </p:cTn>
                              </p:par>
                            </p:childTnLst>
                          </p:cTn>
                        </p:par>
                        <p:par>
                          <p:cTn id="42" fill="hold">
                            <p:stCondLst>
                              <p:cond delay="1250"/>
                            </p:stCondLst>
                            <p:childTnLst>
                              <p:par>
                                <p:cTn id="43" presetID="22" presetClass="entr" presetSubtype="8" fill="hold" nodeType="afterEffect">
                                  <p:stCondLst>
                                    <p:cond delay="250"/>
                                  </p:stCondLst>
                                  <p:childTnLst>
                                    <p:set>
                                      <p:cBhvr>
                                        <p:cTn id="44" dur="1" fill="hold">
                                          <p:stCondLst>
                                            <p:cond delay="0"/>
                                          </p:stCondLst>
                                        </p:cTn>
                                        <p:tgtEl>
                                          <p:spTgt spid="26"/>
                                        </p:tgtEl>
                                        <p:attrNameLst>
                                          <p:attrName>style.visibility</p:attrName>
                                        </p:attrNameLst>
                                      </p:cBhvr>
                                      <p:to>
                                        <p:strVal val="visible"/>
                                      </p:to>
                                    </p:set>
                                    <p:animEffect transition="in" filter="wipe(left)">
                                      <p:cBhvr>
                                        <p:cTn id="45" dur="500"/>
                                        <p:tgtEl>
                                          <p:spTgt spid="26"/>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up)">
                                      <p:cBhvr>
                                        <p:cTn id="50" dur="500"/>
                                        <p:tgtEl>
                                          <p:spTgt spid="21"/>
                                        </p:tgtEl>
                                      </p:cBhvr>
                                    </p:animEffect>
                                  </p:childTnLst>
                                </p:cTn>
                              </p:par>
                            </p:childTnLst>
                          </p:cTn>
                        </p:par>
                        <p:par>
                          <p:cTn id="51" fill="hold">
                            <p:stCondLst>
                              <p:cond delay="500"/>
                            </p:stCondLst>
                            <p:childTnLst>
                              <p:par>
                                <p:cTn id="52" presetID="22" presetClass="entr" presetSubtype="1" fill="hold" grpId="0" nodeType="afterEffect">
                                  <p:stCondLst>
                                    <p:cond delay="250"/>
                                  </p:stCondLst>
                                  <p:childTnLst>
                                    <p:set>
                                      <p:cBhvr>
                                        <p:cTn id="53" dur="1" fill="hold">
                                          <p:stCondLst>
                                            <p:cond delay="0"/>
                                          </p:stCondLst>
                                        </p:cTn>
                                        <p:tgtEl>
                                          <p:spTgt spid="3"/>
                                        </p:tgtEl>
                                        <p:attrNameLst>
                                          <p:attrName>style.visibility</p:attrName>
                                        </p:attrNameLst>
                                      </p:cBhvr>
                                      <p:to>
                                        <p:strVal val="visible"/>
                                      </p:to>
                                    </p:set>
                                    <p:animEffect transition="in" filter="wipe(up)">
                                      <p:cBhvr>
                                        <p:cTn id="54" dur="500"/>
                                        <p:tgtEl>
                                          <p:spTgt spid="3"/>
                                        </p:tgtEl>
                                      </p:cBhvr>
                                    </p:animEffect>
                                  </p:childTnLst>
                                </p:cTn>
                              </p:par>
                            </p:childTnLst>
                          </p:cTn>
                        </p:par>
                        <p:par>
                          <p:cTn id="55" fill="hold">
                            <p:stCondLst>
                              <p:cond delay="1250"/>
                            </p:stCondLst>
                            <p:childTnLst>
                              <p:par>
                                <p:cTn id="56" presetID="22" presetClass="entr" presetSubtype="1" fill="hold" nodeType="afterEffect">
                                  <p:stCondLst>
                                    <p:cond delay="250"/>
                                  </p:stCondLst>
                                  <p:childTnLst>
                                    <p:set>
                                      <p:cBhvr>
                                        <p:cTn id="57" dur="1" fill="hold">
                                          <p:stCondLst>
                                            <p:cond delay="0"/>
                                          </p:stCondLst>
                                        </p:cTn>
                                        <p:tgtEl>
                                          <p:spTgt spid="6"/>
                                        </p:tgtEl>
                                        <p:attrNameLst>
                                          <p:attrName>style.visibility</p:attrName>
                                        </p:attrNameLst>
                                      </p:cBhvr>
                                      <p:to>
                                        <p:strVal val="visible"/>
                                      </p:to>
                                    </p:set>
                                    <p:animEffect transition="in" filter="wipe(up)">
                                      <p:cBhvr>
                                        <p:cTn id="58" dur="500"/>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left)">
                                      <p:cBhvr>
                                        <p:cTn id="63" dur="500"/>
                                        <p:tgtEl>
                                          <p:spTgt spid="14"/>
                                        </p:tgtEl>
                                      </p:cBhvr>
                                    </p:animEffect>
                                  </p:childTnLst>
                                </p:cTn>
                              </p:par>
                            </p:childTnLst>
                          </p:cTn>
                        </p:par>
                        <p:par>
                          <p:cTn id="64" fill="hold">
                            <p:stCondLst>
                              <p:cond delay="500"/>
                            </p:stCondLst>
                            <p:childTnLst>
                              <p:par>
                                <p:cTn id="65" presetID="22" presetClass="entr" presetSubtype="8" fill="hold" grpId="0" nodeType="afterEffect">
                                  <p:stCondLst>
                                    <p:cond delay="250"/>
                                  </p:stCondLst>
                                  <p:childTnLst>
                                    <p:set>
                                      <p:cBhvr>
                                        <p:cTn id="66" dur="1" fill="hold">
                                          <p:stCondLst>
                                            <p:cond delay="0"/>
                                          </p:stCondLst>
                                        </p:cTn>
                                        <p:tgtEl>
                                          <p:spTgt spid="16"/>
                                        </p:tgtEl>
                                        <p:attrNameLst>
                                          <p:attrName>style.visibility</p:attrName>
                                        </p:attrNameLst>
                                      </p:cBhvr>
                                      <p:to>
                                        <p:strVal val="visible"/>
                                      </p:to>
                                    </p:set>
                                    <p:animEffect transition="in" filter="wipe(left)">
                                      <p:cBhvr>
                                        <p:cTn id="67" dur="500"/>
                                        <p:tgtEl>
                                          <p:spTgt spid="16"/>
                                        </p:tgtEl>
                                      </p:cBhvr>
                                    </p:animEffect>
                                  </p:childTnLst>
                                </p:cTn>
                              </p:par>
                            </p:childTnLst>
                          </p:cTn>
                        </p:par>
                        <p:par>
                          <p:cTn id="68" fill="hold">
                            <p:stCondLst>
                              <p:cond delay="1250"/>
                            </p:stCondLst>
                            <p:childTnLst>
                              <p:par>
                                <p:cTn id="69" presetID="22" presetClass="entr" presetSubtype="8" fill="hold" nodeType="afterEffect">
                                  <p:stCondLst>
                                    <p:cond delay="250"/>
                                  </p:stCondLst>
                                  <p:childTnLst>
                                    <p:set>
                                      <p:cBhvr>
                                        <p:cTn id="70" dur="1" fill="hold">
                                          <p:stCondLst>
                                            <p:cond delay="0"/>
                                          </p:stCondLst>
                                        </p:cTn>
                                        <p:tgtEl>
                                          <p:spTgt spid="28"/>
                                        </p:tgtEl>
                                        <p:attrNameLst>
                                          <p:attrName>style.visibility</p:attrName>
                                        </p:attrNameLst>
                                      </p:cBhvr>
                                      <p:to>
                                        <p:strVal val="visible"/>
                                      </p:to>
                                    </p:set>
                                    <p:animEffect transition="in" filter="wipe(left)">
                                      <p:cBhvr>
                                        <p:cTn id="71" dur="500"/>
                                        <p:tgtEl>
                                          <p:spTgt spid="28"/>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2"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right)">
                                      <p:cBhvr>
                                        <p:cTn id="76" dur="500"/>
                                        <p:tgtEl>
                                          <p:spTgt spid="23"/>
                                        </p:tgtEl>
                                      </p:cBhvr>
                                    </p:animEffect>
                                  </p:childTnLst>
                                </p:cTn>
                              </p:par>
                            </p:childTnLst>
                          </p:cTn>
                        </p:par>
                        <p:par>
                          <p:cTn id="77" fill="hold">
                            <p:stCondLst>
                              <p:cond delay="500"/>
                            </p:stCondLst>
                            <p:childTnLst>
                              <p:par>
                                <p:cTn id="78" presetID="22" presetClass="entr" presetSubtype="8" fill="hold" grpId="0" nodeType="afterEffect">
                                  <p:stCondLst>
                                    <p:cond delay="25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1250"/>
                            </p:stCondLst>
                            <p:childTnLst>
                              <p:par>
                                <p:cTn id="82" presetID="22" presetClass="entr" presetSubtype="2" fill="hold" grpId="0" nodeType="afterEffect">
                                  <p:stCondLst>
                                    <p:cond delay="250"/>
                                  </p:stCondLst>
                                  <p:childTnLst>
                                    <p:set>
                                      <p:cBhvr>
                                        <p:cTn id="83" dur="1" fill="hold">
                                          <p:stCondLst>
                                            <p:cond delay="0"/>
                                          </p:stCondLst>
                                        </p:cTn>
                                        <p:tgtEl>
                                          <p:spTgt spid="4"/>
                                        </p:tgtEl>
                                        <p:attrNameLst>
                                          <p:attrName>style.visibility</p:attrName>
                                        </p:attrNameLst>
                                      </p:cBhvr>
                                      <p:to>
                                        <p:strVal val="visible"/>
                                      </p:to>
                                    </p:set>
                                    <p:animEffect transition="in" filter="wipe(right)">
                                      <p:cBhvr>
                                        <p:cTn id="84" dur="500"/>
                                        <p:tgtEl>
                                          <p:spTgt spid="4"/>
                                        </p:tgtEl>
                                      </p:cBhvr>
                                    </p:animEffect>
                                  </p:childTnLst>
                                </p:cTn>
                              </p:par>
                            </p:childTnLst>
                          </p:cTn>
                        </p:par>
                        <p:par>
                          <p:cTn id="85" fill="hold">
                            <p:stCondLst>
                              <p:cond delay="2000"/>
                            </p:stCondLst>
                            <p:childTnLst>
                              <p:par>
                                <p:cTn id="86" presetID="22" presetClass="entr" presetSubtype="8" fill="hold" grpId="0" nodeType="afterEffect">
                                  <p:stCondLst>
                                    <p:cond delay="250"/>
                                  </p:stCondLst>
                                  <p:childTnLst>
                                    <p:set>
                                      <p:cBhvr>
                                        <p:cTn id="87" dur="1" fill="hold">
                                          <p:stCondLst>
                                            <p:cond delay="0"/>
                                          </p:stCondLst>
                                        </p:cTn>
                                        <p:tgtEl>
                                          <p:spTgt spid="2053"/>
                                        </p:tgtEl>
                                        <p:attrNameLst>
                                          <p:attrName>style.visibility</p:attrName>
                                        </p:attrNameLst>
                                      </p:cBhvr>
                                      <p:to>
                                        <p:strVal val="visible"/>
                                      </p:to>
                                    </p:set>
                                    <p:animEffect transition="in" filter="wipe(left)">
                                      <p:cBhvr>
                                        <p:cTn id="88" dur="500"/>
                                        <p:tgtEl>
                                          <p:spTgt spid="2053"/>
                                        </p:tgtEl>
                                      </p:cBhvr>
                                    </p:animEffect>
                                  </p:childTnLst>
                                </p:cTn>
                              </p:par>
                            </p:childTnLst>
                          </p:cTn>
                        </p:par>
                        <p:par>
                          <p:cTn id="89" fill="hold">
                            <p:stCondLst>
                              <p:cond delay="2750"/>
                            </p:stCondLst>
                            <p:childTnLst>
                              <p:par>
                                <p:cTn id="90" presetID="22" presetClass="entr" presetSubtype="1" fill="hold" grpId="0" nodeType="afterEffect">
                                  <p:stCondLst>
                                    <p:cond delay="250"/>
                                  </p:stCondLst>
                                  <p:childTnLst>
                                    <p:set>
                                      <p:cBhvr>
                                        <p:cTn id="91" dur="1" fill="hold">
                                          <p:stCondLst>
                                            <p:cond delay="0"/>
                                          </p:stCondLst>
                                        </p:cTn>
                                        <p:tgtEl>
                                          <p:spTgt spid="2055"/>
                                        </p:tgtEl>
                                        <p:attrNameLst>
                                          <p:attrName>style.visibility</p:attrName>
                                        </p:attrNameLst>
                                      </p:cBhvr>
                                      <p:to>
                                        <p:strVal val="visible"/>
                                      </p:to>
                                    </p:set>
                                    <p:animEffect transition="in" filter="wipe(up)">
                                      <p:cBhvr>
                                        <p:cTn id="92" dur="1500"/>
                                        <p:tgtEl>
                                          <p:spTgt spid="2055"/>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1" fill="hold" grpId="0" nodeType="clickEffect">
                                  <p:stCondLst>
                                    <p:cond delay="0"/>
                                  </p:stCondLst>
                                  <p:childTnLst>
                                    <p:set>
                                      <p:cBhvr>
                                        <p:cTn id="96" dur="1" fill="hold">
                                          <p:stCondLst>
                                            <p:cond delay="0"/>
                                          </p:stCondLst>
                                        </p:cTn>
                                        <p:tgtEl>
                                          <p:spTgt spid="24"/>
                                        </p:tgtEl>
                                        <p:attrNameLst>
                                          <p:attrName>style.visibility</p:attrName>
                                        </p:attrNameLst>
                                      </p:cBhvr>
                                      <p:to>
                                        <p:strVal val="visible"/>
                                      </p:to>
                                    </p:set>
                                    <p:animEffect transition="in" filter="wipe(up)">
                                      <p:cBhvr>
                                        <p:cTn id="97" dur="500"/>
                                        <p:tgtEl>
                                          <p:spTgt spid="24"/>
                                        </p:tgtEl>
                                      </p:cBhvr>
                                    </p:animEffect>
                                  </p:childTnLst>
                                </p:cTn>
                              </p:par>
                            </p:childTnLst>
                          </p:cTn>
                        </p:par>
                        <p:par>
                          <p:cTn id="98" fill="hold">
                            <p:stCondLst>
                              <p:cond delay="500"/>
                            </p:stCondLst>
                            <p:childTnLst>
                              <p:par>
                                <p:cTn id="99" presetID="22" presetClass="entr" presetSubtype="2" fill="hold" grpId="0" nodeType="afterEffect">
                                  <p:stCondLst>
                                    <p:cond delay="250"/>
                                  </p:stCondLst>
                                  <p:childTnLst>
                                    <p:set>
                                      <p:cBhvr>
                                        <p:cTn id="100" dur="1" fill="hold">
                                          <p:stCondLst>
                                            <p:cond delay="0"/>
                                          </p:stCondLst>
                                        </p:cTn>
                                        <p:tgtEl>
                                          <p:spTgt spid="15"/>
                                        </p:tgtEl>
                                        <p:attrNameLst>
                                          <p:attrName>style.visibility</p:attrName>
                                        </p:attrNameLst>
                                      </p:cBhvr>
                                      <p:to>
                                        <p:strVal val="visible"/>
                                      </p:to>
                                    </p:set>
                                    <p:animEffect transition="in" filter="wipe(right)">
                                      <p:cBhvr>
                                        <p:cTn id="101" dur="500"/>
                                        <p:tgtEl>
                                          <p:spTgt spid="15"/>
                                        </p:tgtEl>
                                      </p:cBhvr>
                                    </p:animEffect>
                                  </p:childTnLst>
                                </p:cTn>
                              </p:par>
                            </p:childTnLst>
                          </p:cTn>
                        </p:par>
                        <p:par>
                          <p:cTn id="102" fill="hold">
                            <p:stCondLst>
                              <p:cond delay="1250"/>
                            </p:stCondLst>
                            <p:childTnLst>
                              <p:par>
                                <p:cTn id="103" presetID="22" presetClass="entr" presetSubtype="2" fill="hold" grpId="0" nodeType="afterEffect">
                                  <p:stCondLst>
                                    <p:cond delay="250"/>
                                  </p:stCondLst>
                                  <p:childTnLst>
                                    <p:set>
                                      <p:cBhvr>
                                        <p:cTn id="104" dur="1" fill="hold">
                                          <p:stCondLst>
                                            <p:cond delay="0"/>
                                          </p:stCondLst>
                                        </p:cTn>
                                        <p:tgtEl>
                                          <p:spTgt spid="19"/>
                                        </p:tgtEl>
                                        <p:attrNameLst>
                                          <p:attrName>style.visibility</p:attrName>
                                        </p:attrNameLst>
                                      </p:cBhvr>
                                      <p:to>
                                        <p:strVal val="visible"/>
                                      </p:to>
                                    </p:set>
                                    <p:animEffect transition="in" filter="wipe(right)">
                                      <p:cBhvr>
                                        <p:cTn id="10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 grpId="0" animBg="1"/>
      <p:bldP spid="4" grpId="0" animBg="1"/>
      <p:bldP spid="11" grpId="0" animBg="1"/>
      <p:bldP spid="17" grpId="0" animBg="1"/>
      <p:bldP spid="16" grpId="0" animBg="1"/>
      <p:bldP spid="19" grpId="0" animBg="1"/>
      <p:bldP spid="10" grpId="0" animBg="1"/>
      <p:bldP spid="12" grpId="0" animBg="1"/>
      <p:bldP spid="13" grpId="0" animBg="1"/>
      <p:bldP spid="14" grpId="0" animBg="1"/>
      <p:bldP spid="15" grpId="0" animBg="1"/>
      <p:bldP spid="21" grpId="0" animBg="1"/>
      <p:bldP spid="22" grpId="0" animBg="1"/>
      <p:bldP spid="23" grpId="0" animBg="1"/>
      <p:bldP spid="24" grpId="0" animBg="1"/>
      <p:bldP spid="2053" grpId="0" animBg="1"/>
      <p:bldP spid="2054" grpId="0"/>
      <p:bldP spid="205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5554960" cy="1143000"/>
          </a:xfrm>
        </p:spPr>
        <p:txBody>
          <a:bodyPr>
            <a:normAutofit fontScale="90000"/>
          </a:bodyPr>
          <a:lstStyle/>
          <a:p>
            <a:r>
              <a:rPr lang="en-US" altLang="ja-JP" b="1" dirty="0">
                <a:latin typeface="Times New Roman" pitchFamily="18" charset="0"/>
                <a:cs typeface="Times New Roman" pitchFamily="18" charset="0"/>
              </a:rPr>
              <a:t>Coffee</a:t>
            </a:r>
            <a:r>
              <a:rPr lang="ja-JP" altLang="en-US" b="1" dirty="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Break (1)</a:t>
            </a:r>
            <a:r>
              <a:rPr lang="ja-JP" altLang="en-US" b="1" dirty="0" smtClean="0">
                <a:latin typeface="Times New Roman" pitchFamily="18" charset="0"/>
                <a:cs typeface="Times New Roman" pitchFamily="18" charset="0"/>
              </a:rPr>
              <a:t>　</a:t>
            </a:r>
            <a:r>
              <a:rPr lang="ja-JP" altLang="en-US" sz="3100" b="1" dirty="0" smtClean="0">
                <a:latin typeface="Times New Roman" pitchFamily="18" charset="0"/>
                <a:cs typeface="Times New Roman" pitchFamily="18" charset="0"/>
              </a:rPr>
              <a:t>→</a:t>
            </a:r>
            <a:r>
              <a:rPr lang="en-US" altLang="ja-JP" sz="3100" b="1" dirty="0" smtClean="0">
                <a:latin typeface="Times New Roman" pitchFamily="18" charset="0"/>
                <a:cs typeface="Times New Roman" pitchFamily="18" charset="0"/>
                <a:hlinkClick r:id="rId2" action="ppaction://hlinksldjump"/>
              </a:rPr>
              <a:t>(2)</a:t>
            </a:r>
            <a:r>
              <a:rPr lang="en-US" altLang="ja-JP" b="1" dirty="0" smtClean="0">
                <a:latin typeface="Times New Roman" pitchFamily="18" charset="0"/>
                <a:cs typeface="Times New Roman" pitchFamily="18" charset="0"/>
              </a:rPr>
              <a:t/>
            </a:r>
            <a:br>
              <a:rPr lang="en-US" altLang="ja-JP" b="1" dirty="0" smtClean="0">
                <a:latin typeface="Times New Roman" pitchFamily="18" charset="0"/>
                <a:cs typeface="Times New Roman" pitchFamily="18" charset="0"/>
              </a:rPr>
            </a:br>
            <a:r>
              <a:rPr lang="ja-JP" altLang="en-US" sz="4000" dirty="0" smtClean="0">
                <a:hlinkClick r:id="rId3" action="ppaction://hlinksldjump"/>
              </a:rPr>
              <a:t>担保</a:t>
            </a:r>
            <a:r>
              <a:rPr lang="ja-JP" altLang="en-US" sz="4000" dirty="0">
                <a:hlinkClick r:id="rId3" action="ppaction://hlinksldjump"/>
              </a:rPr>
              <a:t>物権</a:t>
            </a:r>
            <a:r>
              <a:rPr lang="ja-JP" altLang="en-US" sz="4000" dirty="0"/>
              <a:t>の</a:t>
            </a:r>
            <a:r>
              <a:rPr lang="ja-JP" altLang="en-US" sz="4000" dirty="0" smtClean="0"/>
              <a:t>性質</a:t>
            </a:r>
            <a:endParaRPr kumimoji="1" lang="ja-JP" altLang="en-US" dirty="0"/>
          </a:p>
        </p:txBody>
      </p:sp>
      <p:sp>
        <p:nvSpPr>
          <p:cNvPr id="7" name="テキスト プレースホルダー 6"/>
          <p:cNvSpPr>
            <a:spLocks noGrp="1"/>
          </p:cNvSpPr>
          <p:nvPr>
            <p:ph type="body" idx="1"/>
          </p:nvPr>
        </p:nvSpPr>
        <p:spPr>
          <a:xfrm>
            <a:off x="611560" y="1637110"/>
            <a:ext cx="3168352" cy="639762"/>
          </a:xfrm>
        </p:spPr>
        <p:txBody>
          <a:bodyPr anchor="ctr"/>
          <a:lstStyle/>
          <a:p>
            <a:pPr marL="0" lvl="1" algn="ctr">
              <a:buClr>
                <a:schemeClr val="tx2"/>
              </a:buClr>
            </a:pPr>
            <a:r>
              <a:rPr lang="ja-JP" altLang="en-US" sz="2800" dirty="0" smtClean="0"/>
              <a:t>通説</a:t>
            </a:r>
            <a:endParaRPr lang="en-US" altLang="ja-JP" sz="2800" dirty="0"/>
          </a:p>
        </p:txBody>
      </p:sp>
      <p:sp>
        <p:nvSpPr>
          <p:cNvPr id="8" name="コンテンツ プレースホルダー 7"/>
          <p:cNvSpPr>
            <a:spLocks noGrp="1"/>
          </p:cNvSpPr>
          <p:nvPr>
            <p:ph sz="half" idx="2"/>
          </p:nvPr>
        </p:nvSpPr>
        <p:spPr>
          <a:xfrm>
            <a:off x="611560" y="2318891"/>
            <a:ext cx="3168352" cy="3774405"/>
          </a:xfrm>
        </p:spPr>
        <p:txBody>
          <a:bodyPr>
            <a:noAutofit/>
          </a:bodyPr>
          <a:lstStyle/>
          <a:p>
            <a:pPr marL="314325" lvl="1" indent="-261938"/>
            <a:r>
              <a:rPr lang="ja-JP" altLang="en-US" sz="1800" dirty="0" smtClean="0"/>
              <a:t>通説は，担保物権を</a:t>
            </a:r>
            <a:r>
              <a:rPr kumimoji="1" lang="ja-JP" altLang="en-US" sz="1800" dirty="0" smtClean="0"/>
              <a:t>，物権の権能（使用・収益・換価・処分）のうち，換価・処分の権能を</a:t>
            </a:r>
            <a:r>
              <a:rPr lang="ja-JP" altLang="en-US" sz="1800" dirty="0" smtClean="0"/>
              <a:t>有する物権として構成する。</a:t>
            </a:r>
            <a:endParaRPr lang="en-US" altLang="ja-JP" sz="1800" dirty="0" smtClean="0"/>
          </a:p>
          <a:p>
            <a:pPr marL="314325" lvl="1" indent="-261938"/>
            <a:r>
              <a:rPr lang="ja-JP" altLang="en-US" sz="1800" dirty="0" smtClean="0"/>
              <a:t>しかし，留置権は，これに該当しないし，他の担保物権も，</a:t>
            </a:r>
            <a:r>
              <a:rPr lang="ja-JP" altLang="en-US" sz="1800" b="1" dirty="0" smtClean="0">
                <a:solidFill>
                  <a:srgbClr val="FF0000"/>
                </a:solidFill>
              </a:rPr>
              <a:t>物権総則（物権変動の対抗要件）に従っていない</a:t>
            </a:r>
            <a:r>
              <a:rPr lang="ja-JP" altLang="en-US" sz="1800" dirty="0" smtClean="0"/>
              <a:t>。</a:t>
            </a:r>
            <a:endParaRPr lang="en-US" altLang="ja-JP" sz="1800" dirty="0" smtClean="0"/>
          </a:p>
          <a:p>
            <a:pPr marL="314325" lvl="1" indent="-261938"/>
            <a:r>
              <a:rPr lang="ja-JP" altLang="en-US" sz="1800" dirty="0"/>
              <a:t>通説に</a:t>
            </a:r>
            <a:r>
              <a:rPr lang="ja-JP" altLang="en-US" sz="1800" dirty="0" smtClean="0"/>
              <a:t>従って勉強すると，</a:t>
            </a:r>
            <a:r>
              <a:rPr lang="ja-JP" altLang="en-US" sz="1800" b="1" dirty="0" smtClean="0">
                <a:solidFill>
                  <a:srgbClr val="FF0000"/>
                </a:solidFill>
              </a:rPr>
              <a:t>原則よりも例外が多いため，暗記に頼るほかない</a:t>
            </a:r>
            <a:r>
              <a:rPr lang="ja-JP" altLang="en-US" sz="1800" dirty="0" smtClean="0"/>
              <a:t>。</a:t>
            </a:r>
            <a:endParaRPr lang="en-US" altLang="ja-JP" sz="1800" dirty="0" smtClean="0"/>
          </a:p>
        </p:txBody>
      </p:sp>
      <p:sp>
        <p:nvSpPr>
          <p:cNvPr id="9" name="テキスト プレースホルダー 8"/>
          <p:cNvSpPr>
            <a:spLocks noGrp="1"/>
          </p:cNvSpPr>
          <p:nvPr>
            <p:ph type="body" sz="quarter" idx="3"/>
          </p:nvPr>
        </p:nvSpPr>
        <p:spPr>
          <a:xfrm>
            <a:off x="4067944" y="1637110"/>
            <a:ext cx="4618856" cy="639762"/>
          </a:xfrm>
        </p:spPr>
        <p:txBody>
          <a:bodyPr anchor="ctr">
            <a:normAutofit/>
          </a:bodyPr>
          <a:lstStyle/>
          <a:p>
            <a:pPr marL="0" lvl="1" algn="ctr">
              <a:buClr>
                <a:schemeClr val="tx2"/>
              </a:buClr>
            </a:pPr>
            <a:r>
              <a:rPr lang="ja-JP" altLang="en-US" sz="2800" dirty="0" smtClean="0"/>
              <a:t>加賀山説</a:t>
            </a:r>
            <a:endParaRPr lang="en-US" altLang="ja-JP" sz="2800" dirty="0"/>
          </a:p>
        </p:txBody>
      </p:sp>
      <p:sp>
        <p:nvSpPr>
          <p:cNvPr id="10" name="コンテンツ プレースホルダー 9"/>
          <p:cNvSpPr>
            <a:spLocks noGrp="1"/>
          </p:cNvSpPr>
          <p:nvPr>
            <p:ph sz="quarter" idx="4"/>
          </p:nvPr>
        </p:nvSpPr>
        <p:spPr>
          <a:xfrm>
            <a:off x="4067944" y="2318891"/>
            <a:ext cx="4618856" cy="3774405"/>
          </a:xfrm>
        </p:spPr>
        <p:txBody>
          <a:bodyPr>
            <a:normAutofit/>
          </a:bodyPr>
          <a:lstStyle/>
          <a:p>
            <a:pPr marL="314325" lvl="1" indent="-261938"/>
            <a:r>
              <a:rPr lang="ja-JP" altLang="en-US" sz="1800" dirty="0"/>
              <a:t>担保物権とは，一定の債権者（目的物の価値の保存に貢献した者，合意による優先権を公示によって明らかにした債権者）を保護するために，</a:t>
            </a:r>
            <a:r>
              <a:rPr lang="ja-JP" altLang="en-US" sz="1800" b="1" dirty="0">
                <a:solidFill>
                  <a:schemeClr val="tx2">
                    <a:lumMod val="75000"/>
                  </a:schemeClr>
                </a:solidFill>
              </a:rPr>
              <a:t>債権者の権利が対抗力のある権利（優先弁済権）へと強化されたもの</a:t>
            </a:r>
            <a:r>
              <a:rPr lang="ja-JP" altLang="en-US" sz="1800" dirty="0"/>
              <a:t>である。</a:t>
            </a:r>
            <a:endParaRPr lang="en-US" altLang="ja-JP" sz="1800" dirty="0"/>
          </a:p>
          <a:p>
            <a:pPr marL="314325" lvl="1" indent="-261938"/>
            <a:r>
              <a:rPr lang="ja-JP" altLang="en-US" sz="1800" dirty="0"/>
              <a:t>担保物権の冒頭条文にあるように，担保物権とは，物権上の権利ではなく，「他の債権者に先立って弁済を受ける権利」という，債権上の権利と考えるべきである。</a:t>
            </a:r>
            <a:endParaRPr lang="en-US" altLang="ja-JP" sz="1800" dirty="0"/>
          </a:p>
          <a:p>
            <a:pPr marL="314325" lvl="1" indent="-261938"/>
            <a:r>
              <a:rPr lang="ja-JP" altLang="en-US" sz="1800" dirty="0"/>
              <a:t>加賀山説は，</a:t>
            </a:r>
            <a:r>
              <a:rPr lang="ja-JP" altLang="en-US" sz="1800" b="1" dirty="0">
                <a:solidFill>
                  <a:schemeClr val="tx2">
                    <a:lumMod val="75000"/>
                  </a:schemeClr>
                </a:solidFill>
              </a:rPr>
              <a:t>論理的で，例外がないため，理解が容易で，暗記の必要がない</a:t>
            </a:r>
            <a:r>
              <a:rPr lang="ja-JP" altLang="en-US" sz="1800" dirty="0" smtClean="0"/>
              <a:t>。</a:t>
            </a:r>
            <a:endParaRPr lang="en-US" altLang="ja-JP" sz="18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pic>
        <p:nvPicPr>
          <p:cNvPr id="6" name="Picture 7" descr="C:\kagayama\Photo\FujiFinePix\2011-09-09温泉学会・有馬温泉\s-DSC02206.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88224" y="260648"/>
            <a:ext cx="1584176" cy="118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40718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Effect transition="in" filter="fade">
                                      <p:cBhvr>
                                        <p:cTn id="9" dur="1000"/>
                                        <p:tgtEl>
                                          <p:spTgt spid="6"/>
                                        </p:tgtEl>
                                      </p:cBhvr>
                                    </p:animEffect>
                                  </p:childTnLst>
                                </p:cTn>
                              </p:par>
                            </p:childTnLst>
                          </p:cTn>
                        </p:par>
                        <p:par>
                          <p:cTn id="10" fill="hold">
                            <p:stCondLst>
                              <p:cond delay="1000"/>
                            </p:stCondLst>
                            <p:childTnLst>
                              <p:par>
                                <p:cTn id="11" presetID="22" presetClass="entr" presetSubtype="1" fill="hold" grpId="0" nodeType="afterEffect">
                                  <p:stCondLst>
                                    <p:cond delay="50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wipe(up)">
                                      <p:cBhvr>
                                        <p:cTn id="13" dur="1750"/>
                                        <p:tgtEl>
                                          <p:spTgt spid="8">
                                            <p:txEl>
                                              <p:pRg st="0" end="0"/>
                                            </p:txEl>
                                          </p:spTgt>
                                        </p:tgtEl>
                                      </p:cBhvr>
                                    </p:animEffect>
                                  </p:childTnLst>
                                </p:cTn>
                              </p:par>
                            </p:childTnLst>
                          </p:cTn>
                        </p:par>
                        <p:par>
                          <p:cTn id="14" fill="hold">
                            <p:stCondLst>
                              <p:cond delay="3250"/>
                            </p:stCondLst>
                            <p:childTnLst>
                              <p:par>
                                <p:cTn id="15" presetID="22" presetClass="entr" presetSubtype="1" fill="hold" grpId="0" nodeType="afterEffect">
                                  <p:stCondLst>
                                    <p:cond delay="50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wipe(up)">
                                      <p:cBhvr>
                                        <p:cTn id="17" dur="1750"/>
                                        <p:tgtEl>
                                          <p:spTgt spid="8">
                                            <p:txEl>
                                              <p:pRg st="1" end="1"/>
                                            </p:txEl>
                                          </p:spTgt>
                                        </p:tgtEl>
                                      </p:cBhvr>
                                    </p:animEffect>
                                  </p:childTnLst>
                                </p:cTn>
                              </p:par>
                            </p:childTnLst>
                          </p:cTn>
                        </p:par>
                        <p:par>
                          <p:cTn id="18" fill="hold">
                            <p:stCondLst>
                              <p:cond delay="5500"/>
                            </p:stCondLst>
                            <p:childTnLst>
                              <p:par>
                                <p:cTn id="19" presetID="22" presetClass="entr" presetSubtype="1" fill="hold" grpId="0" nodeType="afterEffect">
                                  <p:stCondLst>
                                    <p:cond delay="50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wipe(up)">
                                      <p:cBhvr>
                                        <p:cTn id="21" dur="1000"/>
                                        <p:tgtEl>
                                          <p:spTgt spid="8">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animEffect transition="in" filter="wipe(up)">
                                      <p:cBhvr>
                                        <p:cTn id="26" dur="2750"/>
                                        <p:tgtEl>
                                          <p:spTgt spid="10">
                                            <p:txEl>
                                              <p:pRg st="0" end="0"/>
                                            </p:txEl>
                                          </p:spTgt>
                                        </p:tgtEl>
                                      </p:cBhvr>
                                    </p:animEffect>
                                  </p:childTnLst>
                                </p:cTn>
                              </p:par>
                            </p:childTnLst>
                          </p:cTn>
                        </p:par>
                        <p:par>
                          <p:cTn id="27" fill="hold">
                            <p:stCondLst>
                              <p:cond delay="2750"/>
                            </p:stCondLst>
                            <p:childTnLst>
                              <p:par>
                                <p:cTn id="28" presetID="22" presetClass="entr" presetSubtype="1" fill="hold" grpId="0" nodeType="afterEffect">
                                  <p:stCondLst>
                                    <p:cond delay="500"/>
                                  </p:stCondLst>
                                  <p:childTnLst>
                                    <p:set>
                                      <p:cBhvr>
                                        <p:cTn id="29" dur="1" fill="hold">
                                          <p:stCondLst>
                                            <p:cond delay="0"/>
                                          </p:stCondLst>
                                        </p:cTn>
                                        <p:tgtEl>
                                          <p:spTgt spid="10">
                                            <p:txEl>
                                              <p:pRg st="1" end="1"/>
                                            </p:txEl>
                                          </p:spTgt>
                                        </p:tgtEl>
                                        <p:attrNameLst>
                                          <p:attrName>style.visibility</p:attrName>
                                        </p:attrNameLst>
                                      </p:cBhvr>
                                      <p:to>
                                        <p:strVal val="visible"/>
                                      </p:to>
                                    </p:set>
                                    <p:animEffect transition="in" filter="wipe(up)">
                                      <p:cBhvr>
                                        <p:cTn id="30" dur="2250"/>
                                        <p:tgtEl>
                                          <p:spTgt spid="10">
                                            <p:txEl>
                                              <p:pRg st="1" end="1"/>
                                            </p:txEl>
                                          </p:spTgt>
                                        </p:tgtEl>
                                      </p:cBhvr>
                                    </p:animEffect>
                                  </p:childTnLst>
                                </p:cTn>
                              </p:par>
                            </p:childTnLst>
                          </p:cTn>
                        </p:par>
                        <p:par>
                          <p:cTn id="31" fill="hold">
                            <p:stCondLst>
                              <p:cond delay="5500"/>
                            </p:stCondLst>
                            <p:childTnLst>
                              <p:par>
                                <p:cTn id="32" presetID="22" presetClass="entr" presetSubtype="1" fill="hold" grpId="0" nodeType="afterEffect">
                                  <p:stCondLst>
                                    <p:cond delay="500"/>
                                  </p:stCondLst>
                                  <p:childTnLst>
                                    <p:set>
                                      <p:cBhvr>
                                        <p:cTn id="33" dur="1" fill="hold">
                                          <p:stCondLst>
                                            <p:cond delay="0"/>
                                          </p:stCondLst>
                                        </p:cTn>
                                        <p:tgtEl>
                                          <p:spTgt spid="10">
                                            <p:txEl>
                                              <p:pRg st="2" end="2"/>
                                            </p:txEl>
                                          </p:spTgt>
                                        </p:tgtEl>
                                        <p:attrNameLst>
                                          <p:attrName>style.visibility</p:attrName>
                                        </p:attrNameLst>
                                      </p:cBhvr>
                                      <p:to>
                                        <p:strVal val="visible"/>
                                      </p:to>
                                    </p:set>
                                    <p:animEffect transition="in" filter="wipe(up)">
                                      <p:cBhvr>
                                        <p:cTn id="34" dur="1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10"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右矢印 13"/>
          <p:cNvSpPr/>
          <p:nvPr/>
        </p:nvSpPr>
        <p:spPr>
          <a:xfrm>
            <a:off x="3491880" y="2906018"/>
            <a:ext cx="3034703" cy="1061640"/>
          </a:xfrm>
          <a:prstGeom prst="rightArrow">
            <a:avLst/>
          </a:prstGeom>
          <a:ln w="28575">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履行</a:t>
            </a:r>
            <a:r>
              <a:rPr lang="ja-JP" altLang="en-US" dirty="0" smtClean="0"/>
              <a:t>請求権</a:t>
            </a:r>
            <a:endParaRPr lang="en-US" altLang="ja-JP" dirty="0"/>
          </a:p>
          <a:p>
            <a:pPr algn="ctr"/>
            <a:r>
              <a:rPr lang="ja-JP" altLang="en-US" dirty="0" smtClean="0"/>
              <a:t>（従たる責任）</a:t>
            </a:r>
            <a:endParaRPr lang="en-US" altLang="ja-JP" dirty="0" smtClean="0"/>
          </a:p>
        </p:txBody>
      </p:sp>
      <p:sp>
        <p:nvSpPr>
          <p:cNvPr id="2" name="タイトル 1"/>
          <p:cNvSpPr>
            <a:spLocks noGrp="1"/>
          </p:cNvSpPr>
          <p:nvPr>
            <p:ph type="title"/>
          </p:nvPr>
        </p:nvSpPr>
        <p:spPr/>
        <p:txBody>
          <a:bodyPr/>
          <a:lstStyle/>
          <a:p>
            <a:r>
              <a:rPr kumimoji="1" lang="ja-JP" altLang="en-US" dirty="0" smtClean="0"/>
              <a:t>保証人の責任の性質</a:t>
            </a:r>
            <a:r>
              <a:rPr kumimoji="1" lang="ja-JP" altLang="en-US" sz="2800" dirty="0" smtClean="0">
                <a:hlinkClick r:id="rId2" action="ppaction://hlinksldjump"/>
              </a:rPr>
              <a:t>→まとめ</a:t>
            </a:r>
            <a:endParaRPr kumimoji="1" lang="ja-JP" altLang="en-US" dirty="0"/>
          </a:p>
        </p:txBody>
      </p:sp>
      <p:sp>
        <p:nvSpPr>
          <p:cNvPr id="6" name="コンテンツ プレースホルダー 5"/>
          <p:cNvSpPr>
            <a:spLocks noGrp="1"/>
          </p:cNvSpPr>
          <p:nvPr>
            <p:ph idx="1"/>
          </p:nvPr>
        </p:nvSpPr>
        <p:spPr>
          <a:xfrm>
            <a:off x="457200" y="1268759"/>
            <a:ext cx="8229600" cy="1440161"/>
          </a:xfrm>
        </p:spPr>
        <p:txBody>
          <a:bodyPr>
            <a:normAutofit/>
          </a:bodyPr>
          <a:lstStyle/>
          <a:p>
            <a:r>
              <a:rPr lang="ja-JP" altLang="en-US" sz="2800" b="1" dirty="0"/>
              <a:t>第</a:t>
            </a:r>
            <a:r>
              <a:rPr lang="en-US" altLang="ja-JP" sz="2800" b="1" dirty="0"/>
              <a:t>446</a:t>
            </a:r>
            <a:r>
              <a:rPr lang="ja-JP" altLang="en-US" sz="2800" b="1" dirty="0"/>
              <a:t>条</a:t>
            </a:r>
            <a:r>
              <a:rPr lang="ja-JP" altLang="en-US" sz="2800" dirty="0"/>
              <a:t>（保証人の責任等</a:t>
            </a:r>
            <a:r>
              <a:rPr lang="ja-JP" altLang="en-US" sz="2800" dirty="0" smtClean="0"/>
              <a:t>）</a:t>
            </a:r>
            <a:endParaRPr lang="en-US" altLang="ja-JP" sz="2800" dirty="0" smtClean="0"/>
          </a:p>
          <a:p>
            <a:pPr lvl="1"/>
            <a:r>
              <a:rPr lang="ja-JP" altLang="en-US" sz="2400" dirty="0" smtClean="0"/>
              <a:t>①</a:t>
            </a:r>
            <a:r>
              <a:rPr lang="ja-JP" altLang="en-US" sz="2400" dirty="0"/>
              <a:t>保証人は，主たる債務者が</a:t>
            </a:r>
            <a:r>
              <a:rPr lang="ja-JP" altLang="en-US" sz="2400" b="1" dirty="0"/>
              <a:t>その債務</a:t>
            </a:r>
            <a:r>
              <a:rPr lang="ja-JP" altLang="en-US" sz="2400" dirty="0"/>
              <a:t>を履行しないときに，</a:t>
            </a:r>
            <a:r>
              <a:rPr lang="ja-JP" altLang="en-US" sz="2400" b="1" dirty="0"/>
              <a:t>その履行</a:t>
            </a:r>
            <a:r>
              <a:rPr lang="ja-JP" altLang="en-US" sz="2400" dirty="0"/>
              <a:t>をする</a:t>
            </a:r>
            <a:r>
              <a:rPr lang="ja-JP" altLang="en-US" sz="2400" b="1" dirty="0"/>
              <a:t>責任</a:t>
            </a:r>
            <a:r>
              <a:rPr lang="ja-JP" altLang="en-US" sz="2400" dirty="0"/>
              <a:t>を負う</a:t>
            </a:r>
            <a:r>
              <a:rPr lang="ja-JP" altLang="en-US" sz="2400" dirty="0" smtClean="0"/>
              <a:t>。</a:t>
            </a:r>
            <a:endParaRPr lang="en-US" altLang="ja-JP" sz="2400" dirty="0" smtClean="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
        <p:nvSpPr>
          <p:cNvPr id="10" name="右矢印 9"/>
          <p:cNvSpPr/>
          <p:nvPr/>
        </p:nvSpPr>
        <p:spPr>
          <a:xfrm>
            <a:off x="4572000" y="2768437"/>
            <a:ext cx="1944216" cy="1308635"/>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債権</a:t>
            </a:r>
            <a:endParaRPr kumimoji="1" lang="en-US" altLang="ja-JP" dirty="0" smtClean="0"/>
          </a:p>
          <a:p>
            <a:pPr algn="ctr"/>
            <a:r>
              <a:rPr lang="en-US" altLang="ja-JP" dirty="0" smtClean="0"/>
              <a:t>  </a:t>
            </a:r>
            <a:r>
              <a:rPr lang="ja-JP" altLang="en-US" dirty="0" smtClean="0"/>
              <a:t>（主たる債務）</a:t>
            </a:r>
            <a:endParaRPr kumimoji="1" lang="ja-JP" altLang="en-US" dirty="0"/>
          </a:p>
        </p:txBody>
      </p:sp>
      <p:sp>
        <p:nvSpPr>
          <p:cNvPr id="11" name="上下矢印 10"/>
          <p:cNvSpPr/>
          <p:nvPr/>
        </p:nvSpPr>
        <p:spPr>
          <a:xfrm>
            <a:off x="6732240" y="3621620"/>
            <a:ext cx="1224136" cy="1725166"/>
          </a:xfrm>
          <a:prstGeom prst="upDownArrow">
            <a:avLst/>
          </a:prstGeom>
          <a:ln w="28575">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800"/>
              </a:lnSpc>
            </a:pPr>
            <a:r>
              <a:rPr kumimoji="1" lang="ja-JP" altLang="en-US" dirty="0" smtClean="0"/>
              <a:t>保証委託</a:t>
            </a:r>
            <a:endParaRPr kumimoji="1" lang="ja-JP" altLang="en-US" dirty="0"/>
          </a:p>
        </p:txBody>
      </p:sp>
      <p:sp>
        <p:nvSpPr>
          <p:cNvPr id="8" name="円/楕円 7"/>
          <p:cNvSpPr/>
          <p:nvPr/>
        </p:nvSpPr>
        <p:spPr>
          <a:xfrm>
            <a:off x="6516216" y="2996952"/>
            <a:ext cx="1656184" cy="83918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債務者</a:t>
            </a:r>
            <a:endParaRPr kumimoji="1" lang="en-US" altLang="ja-JP" dirty="0" smtClean="0"/>
          </a:p>
          <a:p>
            <a:pPr algn="ctr"/>
            <a:r>
              <a:rPr lang="en-US" altLang="ja-JP" b="1" dirty="0" err="1" smtClean="0">
                <a:latin typeface="Times New Roman" pitchFamily="18" charset="0"/>
                <a:cs typeface="Times New Roman" pitchFamily="18" charset="0"/>
              </a:rPr>
              <a:t>S</a:t>
            </a:r>
            <a:r>
              <a:rPr lang="en-US" altLang="ja-JP" dirty="0" err="1" smtClean="0">
                <a:latin typeface="Times New Roman" pitchFamily="18" charset="0"/>
                <a:cs typeface="Times New Roman" pitchFamily="18" charset="0"/>
              </a:rPr>
              <a:t>chuldner</a:t>
            </a:r>
            <a:endParaRPr kumimoji="1" lang="ja-JP" altLang="en-US" dirty="0">
              <a:latin typeface="Times New Roman" pitchFamily="18" charset="0"/>
              <a:cs typeface="Times New Roman" pitchFamily="18" charset="0"/>
            </a:endParaRPr>
          </a:p>
        </p:txBody>
      </p:sp>
      <p:sp>
        <p:nvSpPr>
          <p:cNvPr id="13" name="テキスト ボックス 12"/>
          <p:cNvSpPr txBox="1"/>
          <p:nvPr/>
        </p:nvSpPr>
        <p:spPr>
          <a:xfrm>
            <a:off x="467544" y="4020740"/>
            <a:ext cx="4176465" cy="2000548"/>
          </a:xfrm>
          <a:prstGeom prst="rect">
            <a:avLst/>
          </a:prstGeom>
          <a:noFill/>
        </p:spPr>
        <p:txBody>
          <a:bodyPr wrap="square" rtlCol="0">
            <a:spAutoFit/>
          </a:bodyPr>
          <a:lstStyle/>
          <a:p>
            <a:pPr marL="285750" indent="-285750">
              <a:buClr>
                <a:srgbClr val="00B050"/>
              </a:buClr>
              <a:buFont typeface="Wingdings" pitchFamily="2" charset="2"/>
              <a:buChar char="n"/>
            </a:pPr>
            <a:r>
              <a:rPr lang="ja-JP" altLang="en-US" sz="2400" dirty="0" smtClean="0"/>
              <a:t>条文の厳密な解釈</a:t>
            </a:r>
            <a:endParaRPr lang="en-US" altLang="ja-JP" sz="2400" dirty="0" smtClean="0"/>
          </a:p>
          <a:p>
            <a:pPr marL="742950" lvl="1" indent="-285750">
              <a:buClr>
                <a:srgbClr val="00B050"/>
              </a:buClr>
              <a:buFont typeface="Wingdings" pitchFamily="2" charset="2"/>
              <a:buChar char="n"/>
            </a:pPr>
            <a:r>
              <a:rPr lang="ja-JP" altLang="en-US" sz="2000" dirty="0" smtClean="0"/>
              <a:t>その債務：主たる債務</a:t>
            </a:r>
            <a:endParaRPr lang="en-US" altLang="ja-JP" sz="2000" dirty="0" smtClean="0"/>
          </a:p>
          <a:p>
            <a:pPr marL="742950" lvl="1" indent="-285750">
              <a:buClr>
                <a:srgbClr val="00B050"/>
              </a:buClr>
              <a:buFont typeface="Wingdings" pitchFamily="2" charset="2"/>
              <a:buChar char="n"/>
            </a:pPr>
            <a:r>
              <a:rPr lang="ja-JP" altLang="en-US" sz="2000" dirty="0" smtClean="0"/>
              <a:t>その履行：主たる債務の履行</a:t>
            </a:r>
            <a:endParaRPr lang="en-US" altLang="ja-JP" sz="2000" dirty="0" smtClean="0"/>
          </a:p>
          <a:p>
            <a:pPr marL="742950" lvl="1" indent="-285750">
              <a:buClr>
                <a:srgbClr val="00B050"/>
              </a:buClr>
              <a:buFont typeface="Wingdings" pitchFamily="2" charset="2"/>
              <a:buChar char="n"/>
            </a:pPr>
            <a:r>
              <a:rPr kumimoji="1" lang="ja-JP" altLang="en-US" sz="2000" dirty="0" smtClean="0"/>
              <a:t>責任：</a:t>
            </a:r>
            <a:r>
              <a:rPr lang="ja-JP" altLang="en-US" sz="2000" dirty="0" smtClean="0"/>
              <a:t>債務者に代わって履行</a:t>
            </a:r>
            <a:r>
              <a:rPr lang="en-US" altLang="ja-JP" sz="2000" dirty="0" smtClean="0"/>
              <a:t/>
            </a:r>
            <a:br>
              <a:rPr lang="en-US" altLang="ja-JP" sz="2000" dirty="0" smtClean="0"/>
            </a:br>
            <a:r>
              <a:rPr lang="ja-JP" altLang="en-US" sz="2000" dirty="0" smtClean="0"/>
              <a:t>　　　　する責任，すなわち，</a:t>
            </a:r>
            <a:r>
              <a:rPr lang="en-US" altLang="ja-JP" sz="2000" dirty="0"/>
              <a:t/>
            </a:r>
            <a:br>
              <a:rPr lang="en-US" altLang="ja-JP" sz="2000" dirty="0"/>
            </a:br>
            <a:r>
              <a:rPr lang="ja-JP" altLang="en-US" sz="2000" dirty="0" smtClean="0"/>
              <a:t>　　　　「</a:t>
            </a:r>
            <a:r>
              <a:rPr lang="ja-JP" altLang="en-US" sz="2000" b="1" dirty="0" smtClean="0">
                <a:solidFill>
                  <a:srgbClr val="00B050"/>
                </a:solidFill>
              </a:rPr>
              <a:t>債務のない責任</a:t>
            </a:r>
            <a:r>
              <a:rPr lang="ja-JP" altLang="en-US" sz="2000" b="1" dirty="0" smtClean="0"/>
              <a:t>」</a:t>
            </a:r>
            <a:endParaRPr lang="en-US" altLang="ja-JP" sz="2000" b="1" dirty="0" smtClean="0"/>
          </a:p>
        </p:txBody>
      </p:sp>
      <p:sp>
        <p:nvSpPr>
          <p:cNvPr id="15" name="左右矢印 14"/>
          <p:cNvSpPr/>
          <p:nvPr/>
        </p:nvSpPr>
        <p:spPr>
          <a:xfrm rot="2091902">
            <a:off x="3485615" y="4282777"/>
            <a:ext cx="3560188" cy="1022819"/>
          </a:xfrm>
          <a:prstGeom prst="lef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dirty="0" smtClean="0"/>
              <a:t>保証契約</a:t>
            </a:r>
            <a:endParaRPr kumimoji="1" lang="ja-JP" altLang="en-US" dirty="0"/>
          </a:p>
        </p:txBody>
      </p:sp>
      <p:sp>
        <p:nvSpPr>
          <p:cNvPr id="7" name="円/楕円 6"/>
          <p:cNvSpPr/>
          <p:nvPr/>
        </p:nvSpPr>
        <p:spPr>
          <a:xfrm>
            <a:off x="3131840" y="2996952"/>
            <a:ext cx="1656184" cy="83918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債権者</a:t>
            </a:r>
            <a:endParaRPr kumimoji="1" lang="en-US" altLang="ja-JP" dirty="0" smtClean="0"/>
          </a:p>
          <a:p>
            <a:pPr algn="ctr"/>
            <a:r>
              <a:rPr lang="en-US" altLang="ja-JP" b="1" dirty="0" err="1" smtClean="0">
                <a:latin typeface="Times New Roman" pitchFamily="18" charset="0"/>
                <a:cs typeface="Times New Roman" pitchFamily="18" charset="0"/>
              </a:rPr>
              <a:t>G</a:t>
            </a:r>
            <a:r>
              <a:rPr lang="en-US" altLang="ja-JP" dirty="0" err="1" smtClean="0">
                <a:latin typeface="Times New Roman" pitchFamily="18" charset="0"/>
                <a:cs typeface="Times New Roman" pitchFamily="18" charset="0"/>
              </a:rPr>
              <a:t>äubiger</a:t>
            </a:r>
            <a:endParaRPr kumimoji="1" lang="ja-JP" altLang="en-US" dirty="0">
              <a:latin typeface="Times New Roman" pitchFamily="18" charset="0"/>
              <a:cs typeface="Times New Roman" pitchFamily="18" charset="0"/>
            </a:endParaRPr>
          </a:p>
        </p:txBody>
      </p:sp>
      <p:sp>
        <p:nvSpPr>
          <p:cNvPr id="9" name="円/楕円 8"/>
          <p:cNvSpPr/>
          <p:nvPr/>
        </p:nvSpPr>
        <p:spPr>
          <a:xfrm>
            <a:off x="6516216" y="5132276"/>
            <a:ext cx="1656184" cy="83918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保証人</a:t>
            </a:r>
            <a:endParaRPr kumimoji="1" lang="en-US" altLang="ja-JP" dirty="0" smtClean="0"/>
          </a:p>
          <a:p>
            <a:pPr algn="ctr"/>
            <a:r>
              <a:rPr lang="en-US" altLang="ja-JP" b="1" dirty="0" err="1" smtClean="0">
                <a:latin typeface="Times New Roman" pitchFamily="18" charset="0"/>
                <a:cs typeface="Times New Roman" pitchFamily="18" charset="0"/>
              </a:rPr>
              <a:t>B</a:t>
            </a:r>
            <a:r>
              <a:rPr lang="en-US" altLang="ja-JP" dirty="0" err="1" smtClean="0">
                <a:latin typeface="Times New Roman" pitchFamily="18" charset="0"/>
                <a:cs typeface="Times New Roman" pitchFamily="18" charset="0"/>
              </a:rPr>
              <a:t>ürge</a:t>
            </a:r>
            <a:endParaRPr kumimoji="1" lang="ja-JP" altLang="en-US" dirty="0">
              <a:latin typeface="Times New Roman" pitchFamily="18" charset="0"/>
              <a:cs typeface="Times New Roman" pitchFamily="18" charset="0"/>
            </a:endParaRPr>
          </a:p>
        </p:txBody>
      </p:sp>
      <p:sp>
        <p:nvSpPr>
          <p:cNvPr id="18" name="円形吹き出し 17"/>
          <p:cNvSpPr/>
          <p:nvPr/>
        </p:nvSpPr>
        <p:spPr>
          <a:xfrm>
            <a:off x="611560" y="2636912"/>
            <a:ext cx="1872208" cy="1199220"/>
          </a:xfrm>
          <a:prstGeom prst="wedgeEllipseCallout">
            <a:avLst>
              <a:gd name="adj1" fmla="val 139471"/>
              <a:gd name="adj2" fmla="val -57205"/>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ja-JP" altLang="en-US" dirty="0"/>
              <a:t>冒頭条文はいつでも大切</a:t>
            </a:r>
          </a:p>
        </p:txBody>
      </p:sp>
    </p:spTree>
    <p:extLst>
      <p:ext uri="{BB962C8B-B14F-4D97-AF65-F5344CB8AC3E}">
        <p14:creationId xmlns:p14="http://schemas.microsoft.com/office/powerpoint/2010/main" val="1825991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par>
                          <p:cTn id="8" fill="hold">
                            <p:stCondLst>
                              <p:cond delay="1000"/>
                            </p:stCondLst>
                            <p:childTnLst>
                              <p:par>
                                <p:cTn id="9" presetID="22" presetClass="entr" presetSubtype="1" fill="hold" grpId="0" nodeType="afterEffect">
                                  <p:stCondLst>
                                    <p:cond delay="50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wipe(up)">
                                      <p:cBhvr>
                                        <p:cTn id="11" dur="2000"/>
                                        <p:tgtEl>
                                          <p:spTgt spid="6">
                                            <p:txEl>
                                              <p:pRg st="1" end="1"/>
                                            </p:txEl>
                                          </p:spTgt>
                                        </p:tgtEl>
                                      </p:cBhvr>
                                    </p:animEffect>
                                  </p:childTnLst>
                                </p:cTn>
                              </p:par>
                            </p:childTnLst>
                          </p:cTn>
                        </p:par>
                        <p:par>
                          <p:cTn id="12" fill="hold">
                            <p:stCondLst>
                              <p:cond delay="3500"/>
                            </p:stCondLst>
                            <p:childTnLst>
                              <p:par>
                                <p:cTn id="13" presetID="22" presetClass="entr" presetSubtype="1" fill="hold" grpId="0" nodeType="afterEffect">
                                  <p:stCondLst>
                                    <p:cond delay="250"/>
                                  </p:stCondLst>
                                  <p:childTnLst>
                                    <p:set>
                                      <p:cBhvr>
                                        <p:cTn id="14" dur="1" fill="hold">
                                          <p:stCondLst>
                                            <p:cond delay="0"/>
                                          </p:stCondLst>
                                        </p:cTn>
                                        <p:tgtEl>
                                          <p:spTgt spid="18"/>
                                        </p:tgtEl>
                                        <p:attrNameLst>
                                          <p:attrName>style.visibility</p:attrName>
                                        </p:attrNameLst>
                                      </p:cBhvr>
                                      <p:to>
                                        <p:strVal val="visible"/>
                                      </p:to>
                                    </p:set>
                                    <p:animEffect transition="in" filter="wipe(up)">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par>
                          <p:cTn id="21" fill="hold">
                            <p:stCondLst>
                              <p:cond delay="500"/>
                            </p:stCondLst>
                            <p:childTnLst>
                              <p:par>
                                <p:cTn id="22" presetID="22" presetClass="entr" presetSubtype="8" fill="hold" grpId="0" nodeType="afterEffect">
                                  <p:stCondLst>
                                    <p:cond delay="25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par>
                          <p:cTn id="25" fill="hold">
                            <p:stCondLst>
                              <p:cond delay="1250"/>
                            </p:stCondLst>
                            <p:childTnLst>
                              <p:par>
                                <p:cTn id="26" presetID="22" presetClass="entr" presetSubtype="8" fill="hold" grpId="0" nodeType="afterEffect">
                                  <p:stCondLst>
                                    <p:cond delay="25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par>
                          <p:cTn id="29" fill="hold">
                            <p:stCondLst>
                              <p:cond delay="2000"/>
                            </p:stCondLst>
                            <p:childTnLst>
                              <p:par>
                                <p:cTn id="30" presetID="22" presetClass="entr" presetSubtype="8" fill="hold" grpId="0" nodeType="afterEffect">
                                  <p:stCondLst>
                                    <p:cond delay="25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par>
                          <p:cTn id="33" fill="hold">
                            <p:stCondLst>
                              <p:cond delay="2750"/>
                            </p:stCondLst>
                            <p:childTnLst>
                              <p:par>
                                <p:cTn id="34" presetID="16" presetClass="entr" presetSubtype="42" fill="hold" grpId="0" nodeType="afterEffect">
                                  <p:stCondLst>
                                    <p:cond delay="250"/>
                                  </p:stCondLst>
                                  <p:childTnLst>
                                    <p:set>
                                      <p:cBhvr>
                                        <p:cTn id="35" dur="1" fill="hold">
                                          <p:stCondLst>
                                            <p:cond delay="0"/>
                                          </p:stCondLst>
                                        </p:cTn>
                                        <p:tgtEl>
                                          <p:spTgt spid="11"/>
                                        </p:tgtEl>
                                        <p:attrNameLst>
                                          <p:attrName>style.visibility</p:attrName>
                                        </p:attrNameLst>
                                      </p:cBhvr>
                                      <p:to>
                                        <p:strVal val="visible"/>
                                      </p:to>
                                    </p:set>
                                    <p:animEffect transition="in" filter="barn(outHorizontal)">
                                      <p:cBhvr>
                                        <p:cTn id="36" dur="500"/>
                                        <p:tgtEl>
                                          <p:spTgt spid="11"/>
                                        </p:tgtEl>
                                      </p:cBhvr>
                                    </p:animEffect>
                                  </p:childTnLst>
                                </p:cTn>
                              </p:par>
                            </p:childTnLst>
                          </p:cTn>
                        </p:par>
                        <p:par>
                          <p:cTn id="37" fill="hold">
                            <p:stCondLst>
                              <p:cond delay="3500"/>
                            </p:stCondLst>
                            <p:childTnLst>
                              <p:par>
                                <p:cTn id="38" presetID="16" presetClass="entr" presetSubtype="42" fill="hold" grpId="0" nodeType="afterEffect">
                                  <p:stCondLst>
                                    <p:cond delay="250"/>
                                  </p:stCondLst>
                                  <p:childTnLst>
                                    <p:set>
                                      <p:cBhvr>
                                        <p:cTn id="39" dur="1" fill="hold">
                                          <p:stCondLst>
                                            <p:cond delay="0"/>
                                          </p:stCondLst>
                                        </p:cTn>
                                        <p:tgtEl>
                                          <p:spTgt spid="15"/>
                                        </p:tgtEl>
                                        <p:attrNameLst>
                                          <p:attrName>style.visibility</p:attrName>
                                        </p:attrNameLst>
                                      </p:cBhvr>
                                      <p:to>
                                        <p:strVal val="visible"/>
                                      </p:to>
                                    </p:set>
                                    <p:animEffect transition="in" filter="barn(outHorizontal)">
                                      <p:cBhvr>
                                        <p:cTn id="40" dur="500"/>
                                        <p:tgtEl>
                                          <p:spTgt spid="15"/>
                                        </p:tgtEl>
                                      </p:cBhvr>
                                    </p:animEffect>
                                  </p:childTnLst>
                                </p:cTn>
                              </p:par>
                            </p:childTnLst>
                          </p:cTn>
                        </p:par>
                        <p:par>
                          <p:cTn id="41" fill="hold">
                            <p:stCondLst>
                              <p:cond delay="4250"/>
                            </p:stCondLst>
                            <p:childTnLst>
                              <p:par>
                                <p:cTn id="42" presetID="22" presetClass="entr" presetSubtype="8"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left)">
                                      <p:cBhvr>
                                        <p:cTn id="44" dur="1000"/>
                                        <p:tgtEl>
                                          <p:spTgt spid="14"/>
                                        </p:tgtEl>
                                      </p:cBhvr>
                                    </p:animEffect>
                                  </p:childTnLst>
                                </p:cTn>
                              </p:par>
                              <p:par>
                                <p:cTn id="45" presetID="42" presetClass="path" presetSubtype="0" accel="50000" decel="50000" fill="hold" grpId="1" nodeType="withEffect">
                                  <p:stCondLst>
                                    <p:cond delay="0"/>
                                  </p:stCondLst>
                                  <p:childTnLst>
                                    <p:animMotion origin="layout" path="M -3.05556E-6 1.96532E-6 L 0.05469 0.13526 " pathEditMode="relative" rAng="0" ptsTypes="AA">
                                      <p:cBhvr>
                                        <p:cTn id="46" dur="2000" fill="hold"/>
                                        <p:tgtEl>
                                          <p:spTgt spid="14"/>
                                        </p:tgtEl>
                                        <p:attrNameLst>
                                          <p:attrName>ppt_x</p:attrName>
                                          <p:attrName>ppt_y</p:attrName>
                                        </p:attrNameLst>
                                      </p:cBhvr>
                                      <p:rCtr x="2726" y="6751"/>
                                    </p:animMotion>
                                  </p:childTnLst>
                                </p:cTn>
                              </p:par>
                              <p:par>
                                <p:cTn id="47" presetID="8" presetClass="emph" presetSubtype="0" fill="hold" grpId="2" nodeType="withEffect">
                                  <p:stCondLst>
                                    <p:cond delay="0"/>
                                  </p:stCondLst>
                                  <p:childTnLst>
                                    <p:animRot by="2100000">
                                      <p:cBhvr>
                                        <p:cTn id="48" dur="2000" fill="hold"/>
                                        <p:tgtEl>
                                          <p:spTgt spid="14"/>
                                        </p:tgtEl>
                                        <p:attrNameLst>
                                          <p:attrName>r</p:attrName>
                                        </p:attrNameLst>
                                      </p:cBhvr>
                                    </p:animRo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wipe(left)">
                                      <p:cBhvr>
                                        <p:cTn id="53" dur="500"/>
                                        <p:tgtEl>
                                          <p:spTgt spid="13">
                                            <p:txEl>
                                              <p:pRg st="0" end="0"/>
                                            </p:txEl>
                                          </p:spTgt>
                                        </p:tgtEl>
                                      </p:cBhvr>
                                    </p:animEffect>
                                  </p:childTnLst>
                                </p:cTn>
                              </p:par>
                            </p:childTnLst>
                          </p:cTn>
                        </p:par>
                        <p:par>
                          <p:cTn id="54" fill="hold">
                            <p:stCondLst>
                              <p:cond delay="500"/>
                            </p:stCondLst>
                            <p:childTnLst>
                              <p:par>
                                <p:cTn id="55" presetID="22" presetClass="entr" presetSubtype="8" fill="hold" grpId="0" nodeType="afterEffect">
                                  <p:stCondLst>
                                    <p:cond delay="500"/>
                                  </p:stCondLst>
                                  <p:childTnLst>
                                    <p:set>
                                      <p:cBhvr>
                                        <p:cTn id="56" dur="1" fill="hold">
                                          <p:stCondLst>
                                            <p:cond delay="0"/>
                                          </p:stCondLst>
                                        </p:cTn>
                                        <p:tgtEl>
                                          <p:spTgt spid="13">
                                            <p:txEl>
                                              <p:pRg st="1" end="1"/>
                                            </p:txEl>
                                          </p:spTgt>
                                        </p:tgtEl>
                                        <p:attrNameLst>
                                          <p:attrName>style.visibility</p:attrName>
                                        </p:attrNameLst>
                                      </p:cBhvr>
                                      <p:to>
                                        <p:strVal val="visible"/>
                                      </p:to>
                                    </p:set>
                                    <p:animEffect transition="in" filter="wipe(left)">
                                      <p:cBhvr>
                                        <p:cTn id="57" dur="750"/>
                                        <p:tgtEl>
                                          <p:spTgt spid="13">
                                            <p:txEl>
                                              <p:pRg st="1" end="1"/>
                                            </p:txEl>
                                          </p:spTgt>
                                        </p:tgtEl>
                                      </p:cBhvr>
                                    </p:animEffect>
                                  </p:childTnLst>
                                </p:cTn>
                              </p:par>
                            </p:childTnLst>
                          </p:cTn>
                        </p:par>
                        <p:par>
                          <p:cTn id="58" fill="hold">
                            <p:stCondLst>
                              <p:cond delay="1750"/>
                            </p:stCondLst>
                            <p:childTnLst>
                              <p:par>
                                <p:cTn id="59" presetID="27" presetClass="emph" presetSubtype="0" fill="remove" grpId="1" nodeType="afterEffect">
                                  <p:stCondLst>
                                    <p:cond delay="0"/>
                                  </p:stCondLst>
                                  <p:childTnLst>
                                    <p:animClr clrSpc="rgb" dir="cw">
                                      <p:cBhvr override="childStyle">
                                        <p:cTn id="60" dur="375" autoRev="1" fill="remove"/>
                                        <p:tgtEl>
                                          <p:spTgt spid="10"/>
                                        </p:tgtEl>
                                        <p:attrNameLst>
                                          <p:attrName>style.color</p:attrName>
                                        </p:attrNameLst>
                                      </p:cBhvr>
                                      <p:to>
                                        <a:schemeClr val="bg1"/>
                                      </p:to>
                                    </p:animClr>
                                    <p:animClr clrSpc="rgb" dir="cw">
                                      <p:cBhvr>
                                        <p:cTn id="61" dur="375" autoRev="1" fill="remove"/>
                                        <p:tgtEl>
                                          <p:spTgt spid="10"/>
                                        </p:tgtEl>
                                        <p:attrNameLst>
                                          <p:attrName>fillcolor</p:attrName>
                                        </p:attrNameLst>
                                      </p:cBhvr>
                                      <p:to>
                                        <a:schemeClr val="bg1"/>
                                      </p:to>
                                    </p:animClr>
                                    <p:set>
                                      <p:cBhvr>
                                        <p:cTn id="62" dur="375" autoRev="1" fill="remove"/>
                                        <p:tgtEl>
                                          <p:spTgt spid="10"/>
                                        </p:tgtEl>
                                        <p:attrNameLst>
                                          <p:attrName>fill.type</p:attrName>
                                        </p:attrNameLst>
                                      </p:cBhvr>
                                      <p:to>
                                        <p:strVal val="solid"/>
                                      </p:to>
                                    </p:set>
                                    <p:set>
                                      <p:cBhvr>
                                        <p:cTn id="63" dur="375" autoRev="1" fill="remove"/>
                                        <p:tgtEl>
                                          <p:spTgt spid="10"/>
                                        </p:tgtEl>
                                        <p:attrNameLst>
                                          <p:attrName>fill.on</p:attrName>
                                        </p:attrNameLst>
                                      </p:cBhvr>
                                      <p:to>
                                        <p:strVal val="true"/>
                                      </p:to>
                                    </p:set>
                                  </p:childTnLst>
                                </p:cTn>
                              </p:par>
                            </p:childTnLst>
                          </p:cTn>
                        </p:par>
                        <p:par>
                          <p:cTn id="64" fill="hold">
                            <p:stCondLst>
                              <p:cond delay="2500"/>
                            </p:stCondLst>
                            <p:childTnLst>
                              <p:par>
                                <p:cTn id="65" presetID="22" presetClass="entr" presetSubtype="8" fill="hold" grpId="0" nodeType="afterEffect">
                                  <p:stCondLst>
                                    <p:cond delay="500"/>
                                  </p:stCondLst>
                                  <p:childTnLst>
                                    <p:set>
                                      <p:cBhvr>
                                        <p:cTn id="66" dur="1" fill="hold">
                                          <p:stCondLst>
                                            <p:cond delay="0"/>
                                          </p:stCondLst>
                                        </p:cTn>
                                        <p:tgtEl>
                                          <p:spTgt spid="13">
                                            <p:txEl>
                                              <p:pRg st="2" end="2"/>
                                            </p:txEl>
                                          </p:spTgt>
                                        </p:tgtEl>
                                        <p:attrNameLst>
                                          <p:attrName>style.visibility</p:attrName>
                                        </p:attrNameLst>
                                      </p:cBhvr>
                                      <p:to>
                                        <p:strVal val="visible"/>
                                      </p:to>
                                    </p:set>
                                    <p:animEffect transition="in" filter="wipe(left)">
                                      <p:cBhvr>
                                        <p:cTn id="67" dur="750"/>
                                        <p:tgtEl>
                                          <p:spTgt spid="13">
                                            <p:txEl>
                                              <p:pRg st="2" end="2"/>
                                            </p:txEl>
                                          </p:spTgt>
                                        </p:tgtEl>
                                      </p:cBhvr>
                                    </p:animEffect>
                                  </p:childTnLst>
                                </p:cTn>
                              </p:par>
                            </p:childTnLst>
                          </p:cTn>
                        </p:par>
                        <p:par>
                          <p:cTn id="68" fill="hold">
                            <p:stCondLst>
                              <p:cond delay="3750"/>
                            </p:stCondLst>
                            <p:childTnLst>
                              <p:par>
                                <p:cTn id="69" presetID="27" presetClass="emph" presetSubtype="0" fill="remove" grpId="3" nodeType="afterEffect">
                                  <p:stCondLst>
                                    <p:cond delay="0"/>
                                  </p:stCondLst>
                                  <p:childTnLst>
                                    <p:animClr clrSpc="rgb" dir="cw">
                                      <p:cBhvr override="childStyle">
                                        <p:cTn id="70" dur="375" autoRev="1" fill="remove"/>
                                        <p:tgtEl>
                                          <p:spTgt spid="14"/>
                                        </p:tgtEl>
                                        <p:attrNameLst>
                                          <p:attrName>style.color</p:attrName>
                                        </p:attrNameLst>
                                      </p:cBhvr>
                                      <p:to>
                                        <a:schemeClr val="bg1"/>
                                      </p:to>
                                    </p:animClr>
                                    <p:animClr clrSpc="rgb" dir="cw">
                                      <p:cBhvr>
                                        <p:cTn id="71" dur="375" autoRev="1" fill="remove"/>
                                        <p:tgtEl>
                                          <p:spTgt spid="14"/>
                                        </p:tgtEl>
                                        <p:attrNameLst>
                                          <p:attrName>fillcolor</p:attrName>
                                        </p:attrNameLst>
                                      </p:cBhvr>
                                      <p:to>
                                        <a:schemeClr val="bg1"/>
                                      </p:to>
                                    </p:animClr>
                                    <p:set>
                                      <p:cBhvr>
                                        <p:cTn id="72" dur="375" autoRev="1" fill="remove"/>
                                        <p:tgtEl>
                                          <p:spTgt spid="14"/>
                                        </p:tgtEl>
                                        <p:attrNameLst>
                                          <p:attrName>fill.type</p:attrName>
                                        </p:attrNameLst>
                                      </p:cBhvr>
                                      <p:to>
                                        <p:strVal val="solid"/>
                                      </p:to>
                                    </p:set>
                                    <p:set>
                                      <p:cBhvr>
                                        <p:cTn id="73" dur="375" autoRev="1" fill="remove"/>
                                        <p:tgtEl>
                                          <p:spTgt spid="14"/>
                                        </p:tgtEl>
                                        <p:attrNameLst>
                                          <p:attrName>fill.on</p:attrName>
                                        </p:attrNameLst>
                                      </p:cBhvr>
                                      <p:to>
                                        <p:strVal val="true"/>
                                      </p:to>
                                    </p:set>
                                  </p:childTnLst>
                                </p:cTn>
                              </p:par>
                            </p:childTnLst>
                          </p:cTn>
                        </p:par>
                        <p:par>
                          <p:cTn id="74" fill="hold">
                            <p:stCondLst>
                              <p:cond delay="4500"/>
                            </p:stCondLst>
                            <p:childTnLst>
                              <p:par>
                                <p:cTn id="75" presetID="22" presetClass="entr" presetSubtype="1" fill="hold" grpId="0" nodeType="afterEffect">
                                  <p:stCondLst>
                                    <p:cond delay="500"/>
                                  </p:stCondLst>
                                  <p:childTnLst>
                                    <p:set>
                                      <p:cBhvr>
                                        <p:cTn id="76" dur="1" fill="hold">
                                          <p:stCondLst>
                                            <p:cond delay="0"/>
                                          </p:stCondLst>
                                        </p:cTn>
                                        <p:tgtEl>
                                          <p:spTgt spid="13">
                                            <p:txEl>
                                              <p:pRg st="3" end="3"/>
                                            </p:txEl>
                                          </p:spTgt>
                                        </p:tgtEl>
                                        <p:attrNameLst>
                                          <p:attrName>style.visibility</p:attrName>
                                        </p:attrNameLst>
                                      </p:cBhvr>
                                      <p:to>
                                        <p:strVal val="visible"/>
                                      </p:to>
                                    </p:set>
                                    <p:animEffect transition="in" filter="wipe(up)">
                                      <p:cBhvr>
                                        <p:cTn id="77" dur="2000"/>
                                        <p:tgtEl>
                                          <p:spTgt spid="13">
                                            <p:txEl>
                                              <p:pRg st="3" end="3"/>
                                            </p:txEl>
                                          </p:spTgt>
                                        </p:tgtEl>
                                      </p:cBhvr>
                                    </p:animEffect>
                                  </p:childTnLst>
                                </p:cTn>
                              </p:par>
                            </p:childTnLst>
                          </p:cTn>
                        </p:par>
                        <p:par>
                          <p:cTn id="78" fill="hold">
                            <p:stCondLst>
                              <p:cond delay="7000"/>
                            </p:stCondLst>
                            <p:childTnLst>
                              <p:par>
                                <p:cTn id="79" presetID="27" presetClass="emph" presetSubtype="0" fill="remove" grpId="4" nodeType="afterEffect">
                                  <p:stCondLst>
                                    <p:cond delay="0"/>
                                  </p:stCondLst>
                                  <p:childTnLst>
                                    <p:animClr clrSpc="rgb" dir="cw">
                                      <p:cBhvr override="childStyle">
                                        <p:cTn id="80" dur="250" autoRev="1" fill="remove"/>
                                        <p:tgtEl>
                                          <p:spTgt spid="14"/>
                                        </p:tgtEl>
                                        <p:attrNameLst>
                                          <p:attrName>style.color</p:attrName>
                                        </p:attrNameLst>
                                      </p:cBhvr>
                                      <p:to>
                                        <a:schemeClr val="bg1"/>
                                      </p:to>
                                    </p:animClr>
                                    <p:animClr clrSpc="rgb" dir="cw">
                                      <p:cBhvr>
                                        <p:cTn id="81" dur="250" autoRev="1" fill="remove"/>
                                        <p:tgtEl>
                                          <p:spTgt spid="14"/>
                                        </p:tgtEl>
                                        <p:attrNameLst>
                                          <p:attrName>fillcolor</p:attrName>
                                        </p:attrNameLst>
                                      </p:cBhvr>
                                      <p:to>
                                        <a:schemeClr val="bg1"/>
                                      </p:to>
                                    </p:animClr>
                                    <p:set>
                                      <p:cBhvr>
                                        <p:cTn id="82" dur="250" autoRev="1" fill="remove"/>
                                        <p:tgtEl>
                                          <p:spTgt spid="14"/>
                                        </p:tgtEl>
                                        <p:attrNameLst>
                                          <p:attrName>fill.type</p:attrName>
                                        </p:attrNameLst>
                                      </p:cBhvr>
                                      <p:to>
                                        <p:strVal val="solid"/>
                                      </p:to>
                                    </p:set>
                                    <p:set>
                                      <p:cBhvr>
                                        <p:cTn id="83" dur="250" autoRev="1" fill="remove"/>
                                        <p:tgtEl>
                                          <p:spTgt spid="14"/>
                                        </p:tgtEl>
                                        <p:attrNameLst>
                                          <p:attrName>fill.on</p:attrName>
                                        </p:attrNameLst>
                                      </p:cBhvr>
                                      <p:to>
                                        <p:strVal val="true"/>
                                      </p:to>
                                    </p:set>
                                  </p:childTnLst>
                                </p:cTn>
                              </p:par>
                            </p:childTnLst>
                          </p:cTn>
                        </p:par>
                        <p:par>
                          <p:cTn id="84" fill="hold">
                            <p:stCondLst>
                              <p:cond delay="7500"/>
                            </p:stCondLst>
                            <p:childTnLst>
                              <p:par>
                                <p:cTn id="85" presetID="10" presetClass="exit" presetSubtype="0" fill="hold" grpId="1" nodeType="afterEffect">
                                  <p:stCondLst>
                                    <p:cond delay="500"/>
                                  </p:stCondLst>
                                  <p:childTnLst>
                                    <p:animEffect transition="out" filter="fade">
                                      <p:cBhvr>
                                        <p:cTn id="86" dur="500"/>
                                        <p:tgtEl>
                                          <p:spTgt spid="18"/>
                                        </p:tgtEl>
                                      </p:cBhvr>
                                    </p:animEffect>
                                    <p:set>
                                      <p:cBhvr>
                                        <p:cTn id="87"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14" grpId="3" animBg="1"/>
      <p:bldP spid="14" grpId="4" animBg="1"/>
      <p:bldP spid="6" grpId="0" build="p"/>
      <p:bldP spid="10" grpId="0" animBg="1"/>
      <p:bldP spid="10" grpId="1" animBg="1"/>
      <p:bldP spid="11" grpId="0" animBg="1"/>
      <p:bldP spid="8" grpId="0" animBg="1"/>
      <p:bldP spid="13" grpId="0" build="p"/>
      <p:bldP spid="15" grpId="0" animBg="1"/>
      <p:bldP spid="7" grpId="0" animBg="1"/>
      <p:bldP spid="9" grpId="0" animBg="1"/>
      <p:bldP spid="18" grpId="0" animBg="1"/>
      <p:bldP spid="1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円形吹き出し 7"/>
          <p:cNvSpPr/>
          <p:nvPr/>
        </p:nvSpPr>
        <p:spPr>
          <a:xfrm>
            <a:off x="7308304" y="2924944"/>
            <a:ext cx="1512168" cy="720080"/>
          </a:xfrm>
          <a:prstGeom prst="wedgeEllipseCallout">
            <a:avLst>
              <a:gd name="adj1" fmla="val -61958"/>
              <a:gd name="adj2" fmla="val -113529"/>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smtClean="0"/>
              <a:t>明らかな矛盾</a:t>
            </a:r>
            <a:endParaRPr kumimoji="1" lang="ja-JP" altLang="en-US" dirty="0"/>
          </a:p>
        </p:txBody>
      </p:sp>
      <p:sp>
        <p:nvSpPr>
          <p:cNvPr id="7" name="円形吹き出し 6"/>
          <p:cNvSpPr/>
          <p:nvPr/>
        </p:nvSpPr>
        <p:spPr>
          <a:xfrm>
            <a:off x="7308304" y="2924944"/>
            <a:ext cx="1512168" cy="720080"/>
          </a:xfrm>
          <a:prstGeom prst="wedgeEllipseCallout">
            <a:avLst>
              <a:gd name="adj1" fmla="val -126956"/>
              <a:gd name="adj2" fmla="val -61556"/>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smtClean="0"/>
              <a:t>明らかな矛盾</a:t>
            </a:r>
            <a:endParaRPr kumimoji="1" lang="ja-JP" altLang="en-US" dirty="0"/>
          </a:p>
        </p:txBody>
      </p:sp>
      <p:sp>
        <p:nvSpPr>
          <p:cNvPr id="2" name="タイトル 1"/>
          <p:cNvSpPr>
            <a:spLocks noGrp="1"/>
          </p:cNvSpPr>
          <p:nvPr>
            <p:ph type="title"/>
          </p:nvPr>
        </p:nvSpPr>
        <p:spPr>
          <a:xfrm>
            <a:off x="641540" y="304618"/>
            <a:ext cx="7848872" cy="1143000"/>
          </a:xfrm>
        </p:spPr>
        <p:txBody>
          <a:bodyPr>
            <a:noAutofit/>
          </a:bodyPr>
          <a:lstStyle/>
          <a:p>
            <a:r>
              <a:rPr kumimoji="1" lang="ja-JP" altLang="en-US" sz="3600" dirty="0" smtClean="0"/>
              <a:t>保証に関する神話 </a:t>
            </a:r>
            <a:r>
              <a:rPr kumimoji="1" lang="ja-JP" altLang="en-US" sz="2800" dirty="0" smtClean="0"/>
              <a:t>→</a:t>
            </a:r>
            <a:r>
              <a:rPr kumimoji="1" lang="ja-JP" altLang="en-US" sz="2800" dirty="0" smtClean="0">
                <a:hlinkClick r:id="rId2" action="ppaction://hlinksldjump"/>
              </a:rPr>
              <a:t>保証の範囲</a:t>
            </a:r>
            <a:r>
              <a:rPr kumimoji="1" lang="en-US" altLang="ja-JP" sz="3600" dirty="0" smtClean="0"/>
              <a:t/>
            </a:r>
            <a:br>
              <a:rPr kumimoji="1" lang="en-US" altLang="ja-JP" sz="3600" dirty="0" smtClean="0"/>
            </a:br>
            <a:r>
              <a:rPr kumimoji="1" lang="ja-JP" altLang="en-US" sz="3600" dirty="0" smtClean="0"/>
              <a:t>（保証債務の別個・独立性）への挑戦</a:t>
            </a:r>
            <a:endParaRPr kumimoji="1" lang="ja-JP" altLang="en-US" sz="3600" dirty="0"/>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13</a:t>
            </a:fld>
            <a:endParaRPr kumimoji="1" lang="ja-JP" altLang="en-US" dirty="0"/>
          </a:p>
        </p:txBody>
      </p:sp>
      <p:sp>
        <p:nvSpPr>
          <p:cNvPr id="3" name="コンテンツ プレースホルダー 2"/>
          <p:cNvSpPr>
            <a:spLocks noGrp="1"/>
          </p:cNvSpPr>
          <p:nvPr>
            <p:ph idx="1"/>
          </p:nvPr>
        </p:nvSpPr>
        <p:spPr>
          <a:xfrm>
            <a:off x="467544" y="1600200"/>
            <a:ext cx="8229600" cy="4525963"/>
          </a:xfrm>
        </p:spPr>
        <p:txBody>
          <a:bodyPr>
            <a:noAutofit/>
          </a:bodyPr>
          <a:lstStyle/>
          <a:p>
            <a:r>
              <a:rPr kumimoji="1" lang="ja-JP" altLang="en-US" sz="2800" dirty="0" smtClean="0"/>
              <a:t>保証「債務」の別個・独立性（通説）</a:t>
            </a:r>
            <a:endParaRPr kumimoji="1" lang="en-US" altLang="ja-JP" sz="2800" dirty="0" smtClean="0"/>
          </a:p>
          <a:p>
            <a:pPr lvl="1"/>
            <a:r>
              <a:rPr lang="ja-JP" altLang="en-US" sz="2400" dirty="0" smtClean="0"/>
              <a:t>通説は，「</a:t>
            </a:r>
            <a:r>
              <a:rPr kumimoji="1" lang="ja-JP" altLang="en-US" sz="2400" dirty="0" smtClean="0"/>
              <a:t>保証債務は，主たる債務と</a:t>
            </a:r>
            <a:r>
              <a:rPr kumimoji="1" lang="ja-JP" altLang="en-US" sz="2400" b="1" dirty="0" smtClean="0">
                <a:solidFill>
                  <a:srgbClr val="FF0000"/>
                </a:solidFill>
              </a:rPr>
              <a:t>別個独立の債務</a:t>
            </a:r>
            <a:r>
              <a:rPr kumimoji="1" lang="ja-JP" altLang="en-US" sz="2400" dirty="0" smtClean="0"/>
              <a:t>である</a:t>
            </a:r>
            <a:r>
              <a:rPr kumimoji="1" lang="en-US" altLang="ja-JP" sz="2400" dirty="0" smtClean="0"/>
              <a:t>〔</a:t>
            </a:r>
            <a:r>
              <a:rPr kumimoji="1" lang="ja-JP" altLang="en-US" sz="2400" dirty="0" smtClean="0"/>
              <a:t>独立性</a:t>
            </a:r>
            <a:r>
              <a:rPr kumimoji="1" lang="en-US" altLang="ja-JP" sz="2400" dirty="0" smtClean="0"/>
              <a:t>〕</a:t>
            </a:r>
            <a:r>
              <a:rPr kumimoji="1" lang="ja-JP" altLang="en-US" sz="2400" dirty="0" smtClean="0"/>
              <a:t>が，主たる</a:t>
            </a:r>
            <a:r>
              <a:rPr kumimoji="1" lang="ja-JP" altLang="en-US" sz="2400" b="1" dirty="0" smtClean="0">
                <a:solidFill>
                  <a:schemeClr val="tx2"/>
                </a:solidFill>
              </a:rPr>
              <a:t>債務に付従する</a:t>
            </a:r>
            <a:r>
              <a:rPr kumimoji="1" lang="en-US" altLang="ja-JP" sz="2400" dirty="0" smtClean="0"/>
              <a:t>〔</a:t>
            </a:r>
            <a:r>
              <a:rPr kumimoji="1" lang="ja-JP" altLang="en-US" sz="2400" dirty="0" smtClean="0"/>
              <a:t>付従性</a:t>
            </a:r>
            <a:r>
              <a:rPr kumimoji="1" lang="en-US" altLang="ja-JP" sz="2400" dirty="0" smtClean="0"/>
              <a:t>〕</a:t>
            </a:r>
            <a:r>
              <a:rPr kumimoji="1" lang="ja-JP" altLang="en-US" sz="2400" dirty="0" smtClean="0"/>
              <a:t>」と考えている（</a:t>
            </a:r>
            <a:r>
              <a:rPr kumimoji="1" lang="en-US" altLang="ja-JP" sz="2400" dirty="0" smtClean="0"/>
              <a:t>[</a:t>
            </a:r>
            <a:r>
              <a:rPr kumimoji="1" lang="ja-JP" altLang="en-US" sz="2400" dirty="0" smtClean="0"/>
              <a:t>於保・債権総論（</a:t>
            </a:r>
            <a:r>
              <a:rPr kumimoji="1" lang="en-US" altLang="ja-JP" sz="2400" dirty="0" smtClean="0"/>
              <a:t>1972</a:t>
            </a:r>
            <a:r>
              <a:rPr kumimoji="1" lang="ja-JP" altLang="en-US" sz="2400" dirty="0" smtClean="0"/>
              <a:t>）</a:t>
            </a:r>
            <a:r>
              <a:rPr kumimoji="1" lang="en-US" altLang="ja-JP" sz="2400" dirty="0" smtClean="0"/>
              <a:t>254</a:t>
            </a:r>
            <a:r>
              <a:rPr kumimoji="1" lang="ja-JP" altLang="en-US" sz="2400" dirty="0" smtClean="0"/>
              <a:t>頁</a:t>
            </a:r>
            <a:r>
              <a:rPr kumimoji="1" lang="en-US" altLang="ja-JP" sz="2400" dirty="0" smtClean="0"/>
              <a:t>]</a:t>
            </a:r>
            <a:r>
              <a:rPr kumimoji="1" lang="ja-JP" altLang="en-US" sz="2400" dirty="0" smtClean="0"/>
              <a:t>）。</a:t>
            </a:r>
            <a:endParaRPr kumimoji="1" lang="en-US" altLang="ja-JP" sz="2400" dirty="0" smtClean="0"/>
          </a:p>
          <a:p>
            <a:pPr>
              <a:buClr>
                <a:srgbClr val="00B050"/>
              </a:buClr>
              <a:buFont typeface="Wingdings" pitchFamily="2" charset="2"/>
              <a:buChar char="u"/>
            </a:pPr>
            <a:r>
              <a:rPr lang="ja-JP" altLang="en-US" sz="2800" dirty="0" smtClean="0"/>
              <a:t>保証は「債務なき責任」である（加賀山説）</a:t>
            </a:r>
            <a:endParaRPr kumimoji="1" lang="en-US" altLang="ja-JP" sz="2800" dirty="0" smtClean="0"/>
          </a:p>
          <a:p>
            <a:pPr lvl="1">
              <a:buClr>
                <a:srgbClr val="00B050"/>
              </a:buClr>
              <a:buFont typeface="Wingdings" pitchFamily="2" charset="2"/>
              <a:buChar char="u"/>
            </a:pPr>
            <a:r>
              <a:rPr lang="ja-JP" altLang="en-US" sz="2400" dirty="0" smtClean="0"/>
              <a:t>主たる債務と保証とは「別個・独立の債務」であると考えると，保証の「付従性」と</a:t>
            </a:r>
            <a:r>
              <a:rPr lang="ja-JP" altLang="en-US" sz="2400" b="1" dirty="0" smtClean="0">
                <a:solidFill>
                  <a:srgbClr val="FF0000"/>
                </a:solidFill>
              </a:rPr>
              <a:t>矛盾</a:t>
            </a:r>
            <a:r>
              <a:rPr lang="ja-JP" altLang="en-US" sz="2400" dirty="0" smtClean="0"/>
              <a:t>する。</a:t>
            </a:r>
            <a:endParaRPr lang="en-US" altLang="ja-JP" sz="2400" dirty="0" smtClean="0"/>
          </a:p>
          <a:p>
            <a:pPr lvl="1">
              <a:buClr>
                <a:srgbClr val="00B050"/>
              </a:buClr>
              <a:buFont typeface="Wingdings" pitchFamily="2" charset="2"/>
              <a:buChar char="u"/>
            </a:pPr>
            <a:r>
              <a:rPr lang="ja-JP" altLang="en-US" sz="2400" dirty="0" smtClean="0"/>
              <a:t>保証は，物上保証（「債務なき責任」であることに異論は存在しない）と同じく，主たる債務が履行されないときに，その債務を肩代わりして履行する責任（</a:t>
            </a:r>
            <a:r>
              <a:rPr lang="ja-JP" altLang="en-US" sz="2400" b="1" dirty="0" smtClean="0">
                <a:solidFill>
                  <a:schemeClr val="tx2"/>
                </a:solidFill>
              </a:rPr>
              <a:t>債務なき責任</a:t>
            </a:r>
            <a:r>
              <a:rPr lang="ja-JP" altLang="en-US" sz="2400" dirty="0" smtClean="0"/>
              <a:t>）と考えるべきである。</a:t>
            </a:r>
            <a:endParaRPr lang="en-US" altLang="ja-JP" sz="2400" dirty="0"/>
          </a:p>
        </p:txBody>
      </p:sp>
    </p:spTree>
    <p:extLst>
      <p:ext uri="{BB962C8B-B14F-4D97-AF65-F5344CB8AC3E}">
        <p14:creationId xmlns:p14="http://schemas.microsoft.com/office/powerpoint/2010/main" val="28936030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500"/>
                                        <p:tgtEl>
                                          <p:spTgt spid="3">
                                            <p:txEl>
                                              <p:pRg st="0" end="0"/>
                                            </p:txEl>
                                          </p:spTgt>
                                        </p:tgtEl>
                                      </p:cBhvr>
                                    </p:animEffect>
                                  </p:childTnLst>
                                </p:cTn>
                              </p:par>
                            </p:childTnLst>
                          </p:cTn>
                        </p:par>
                        <p:par>
                          <p:cTn id="8" fill="hold">
                            <p:stCondLst>
                              <p:cond delay="2000"/>
                            </p:stCondLst>
                            <p:childTnLst>
                              <p:par>
                                <p:cTn id="9" presetID="22" presetClass="entr" presetSubtype="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3500"/>
                                        <p:tgtEl>
                                          <p:spTgt spid="3">
                                            <p:txEl>
                                              <p:pRg st="1" end="1"/>
                                            </p:txEl>
                                          </p:spTgt>
                                        </p:tgtEl>
                                      </p:cBhvr>
                                    </p:animEffect>
                                  </p:childTnLst>
                                </p:cTn>
                              </p:par>
                            </p:childTnLst>
                          </p:cTn>
                        </p:par>
                        <p:par>
                          <p:cTn id="12" fill="hold">
                            <p:stCondLst>
                              <p:cond delay="6000"/>
                            </p:stCondLst>
                            <p:childTnLst>
                              <p:par>
                                <p:cTn id="13" presetID="22" presetClass="entr" presetSubtype="4"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1000"/>
                                        <p:tgtEl>
                                          <p:spTgt spid="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1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left)">
                                      <p:cBhvr>
                                        <p:cTn id="23" dur="1500"/>
                                        <p:tgtEl>
                                          <p:spTgt spid="3">
                                            <p:txEl>
                                              <p:pRg st="2" end="2"/>
                                            </p:txEl>
                                          </p:spTgt>
                                        </p:tgtEl>
                                      </p:cBhvr>
                                    </p:animEffect>
                                  </p:childTnLst>
                                </p:cTn>
                              </p:par>
                            </p:childTnLst>
                          </p:cTn>
                        </p:par>
                        <p:par>
                          <p:cTn id="24" fill="hold">
                            <p:stCondLst>
                              <p:cond delay="1500"/>
                            </p:stCondLst>
                            <p:childTnLst>
                              <p:par>
                                <p:cTn id="25" presetID="22" presetClass="entr" presetSubtype="1" fill="hold" grpId="0" nodeType="afterEffect">
                                  <p:stCondLst>
                                    <p:cond delay="50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up)">
                                      <p:cBhvr>
                                        <p:cTn id="27" dur="2500"/>
                                        <p:tgtEl>
                                          <p:spTgt spid="3">
                                            <p:txEl>
                                              <p:pRg st="3" end="3"/>
                                            </p:txEl>
                                          </p:spTgt>
                                        </p:tgtEl>
                                      </p:cBhvr>
                                    </p:animEffect>
                                  </p:childTnLst>
                                </p:cTn>
                              </p:par>
                              <p:par>
                                <p:cTn id="28" presetID="27" presetClass="emph" presetSubtype="0" fill="remove" grpId="1" nodeType="withEffect">
                                  <p:stCondLst>
                                    <p:cond delay="2000"/>
                                  </p:stCondLst>
                                  <p:childTnLst>
                                    <p:animClr clrSpc="rgb" dir="cw">
                                      <p:cBhvr override="childStyle">
                                        <p:cTn id="29" dur="250" autoRev="1" fill="remove"/>
                                        <p:tgtEl>
                                          <p:spTgt spid="8"/>
                                        </p:tgtEl>
                                        <p:attrNameLst>
                                          <p:attrName>style.color</p:attrName>
                                        </p:attrNameLst>
                                      </p:cBhvr>
                                      <p:to>
                                        <a:schemeClr val="bg1"/>
                                      </p:to>
                                    </p:animClr>
                                    <p:animClr clrSpc="rgb" dir="cw">
                                      <p:cBhvr>
                                        <p:cTn id="30" dur="250" autoRev="1" fill="remove"/>
                                        <p:tgtEl>
                                          <p:spTgt spid="8"/>
                                        </p:tgtEl>
                                        <p:attrNameLst>
                                          <p:attrName>fillcolor</p:attrName>
                                        </p:attrNameLst>
                                      </p:cBhvr>
                                      <p:to>
                                        <a:schemeClr val="bg1"/>
                                      </p:to>
                                    </p:animClr>
                                    <p:set>
                                      <p:cBhvr>
                                        <p:cTn id="31" dur="250" autoRev="1" fill="remove"/>
                                        <p:tgtEl>
                                          <p:spTgt spid="8"/>
                                        </p:tgtEl>
                                        <p:attrNameLst>
                                          <p:attrName>fill.type</p:attrName>
                                        </p:attrNameLst>
                                      </p:cBhvr>
                                      <p:to>
                                        <p:strVal val="solid"/>
                                      </p:to>
                                    </p:set>
                                    <p:set>
                                      <p:cBhvr>
                                        <p:cTn id="32" dur="250" autoRev="1" fill="remove"/>
                                        <p:tgtEl>
                                          <p:spTgt spid="8"/>
                                        </p:tgtEl>
                                        <p:attrNameLst>
                                          <p:attrName>fill.on</p:attrName>
                                        </p:attrNameLst>
                                      </p:cBhvr>
                                      <p:to>
                                        <p:strVal val="true"/>
                                      </p:to>
                                    </p:set>
                                  </p:childTnLst>
                                </p:cTn>
                              </p:par>
                              <p:par>
                                <p:cTn id="33" presetID="27" presetClass="emph" presetSubtype="0" fill="remove" grpId="1" nodeType="withEffect">
                                  <p:stCondLst>
                                    <p:cond delay="2250"/>
                                  </p:stCondLst>
                                  <p:childTnLst>
                                    <p:animClr clrSpc="rgb" dir="cw">
                                      <p:cBhvr override="childStyle">
                                        <p:cTn id="34" dur="250" autoRev="1" fill="remove"/>
                                        <p:tgtEl>
                                          <p:spTgt spid="7"/>
                                        </p:tgtEl>
                                        <p:attrNameLst>
                                          <p:attrName>style.color</p:attrName>
                                        </p:attrNameLst>
                                      </p:cBhvr>
                                      <p:to>
                                        <a:schemeClr val="bg1"/>
                                      </p:to>
                                    </p:animClr>
                                    <p:animClr clrSpc="rgb" dir="cw">
                                      <p:cBhvr>
                                        <p:cTn id="35" dur="250" autoRev="1" fill="remove"/>
                                        <p:tgtEl>
                                          <p:spTgt spid="7"/>
                                        </p:tgtEl>
                                        <p:attrNameLst>
                                          <p:attrName>fillcolor</p:attrName>
                                        </p:attrNameLst>
                                      </p:cBhvr>
                                      <p:to>
                                        <a:schemeClr val="bg1"/>
                                      </p:to>
                                    </p:animClr>
                                    <p:set>
                                      <p:cBhvr>
                                        <p:cTn id="36" dur="250" autoRev="1" fill="remove"/>
                                        <p:tgtEl>
                                          <p:spTgt spid="7"/>
                                        </p:tgtEl>
                                        <p:attrNameLst>
                                          <p:attrName>fill.type</p:attrName>
                                        </p:attrNameLst>
                                      </p:cBhvr>
                                      <p:to>
                                        <p:strVal val="solid"/>
                                      </p:to>
                                    </p:set>
                                    <p:set>
                                      <p:cBhvr>
                                        <p:cTn id="37" dur="250" autoRev="1" fill="remove"/>
                                        <p:tgtEl>
                                          <p:spTgt spid="7"/>
                                        </p:tgtEl>
                                        <p:attrNameLst>
                                          <p:attrName>fill.on</p:attrName>
                                        </p:attrNameLst>
                                      </p:cBhvr>
                                      <p:to>
                                        <p:strVal val="true"/>
                                      </p:to>
                                    </p:set>
                                  </p:childTnLst>
                                </p:cTn>
                              </p:par>
                            </p:childTnLst>
                          </p:cTn>
                        </p:par>
                        <p:par>
                          <p:cTn id="38" fill="hold">
                            <p:stCondLst>
                              <p:cond delay="4500"/>
                            </p:stCondLst>
                            <p:childTnLst>
                              <p:par>
                                <p:cTn id="39" presetID="22" presetClass="entr" presetSubtype="1" fill="hold" grpId="0" nodeType="afterEffect">
                                  <p:stCondLst>
                                    <p:cond delay="50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wipe(up)">
                                      <p:cBhvr>
                                        <p:cTn id="41" dur="6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7" grpId="0" animBg="1"/>
      <p:bldP spid="7" grpId="1" animBg="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上矢印 31"/>
          <p:cNvSpPr/>
          <p:nvPr/>
        </p:nvSpPr>
        <p:spPr>
          <a:xfrm rot="1236452">
            <a:off x="2642843" y="3658696"/>
            <a:ext cx="954254" cy="896835"/>
          </a:xfrm>
          <a:prstGeom prst="upArrow">
            <a:avLst/>
          </a:prstGeom>
          <a:ln>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050" dirty="0" smtClean="0"/>
              <a:t>0</a:t>
            </a:r>
            <a:r>
              <a:rPr lang="ja-JP" altLang="en-US" sz="1050" dirty="0" smtClean="0"/>
              <a:t>円</a:t>
            </a:r>
            <a:endParaRPr lang="ja-JP" altLang="en-US" sz="1050" dirty="0"/>
          </a:p>
        </p:txBody>
      </p:sp>
      <p:sp>
        <p:nvSpPr>
          <p:cNvPr id="30" name="上矢印 29"/>
          <p:cNvSpPr/>
          <p:nvPr/>
        </p:nvSpPr>
        <p:spPr>
          <a:xfrm rot="20251076">
            <a:off x="1311100" y="3624542"/>
            <a:ext cx="963095" cy="911437"/>
          </a:xfrm>
          <a:prstGeom prst="upArrow">
            <a:avLst/>
          </a:prstGeom>
          <a:solidFill>
            <a:schemeClr val="bg1"/>
          </a:solidFill>
          <a:ln w="19050">
            <a:solidFill>
              <a:schemeClr val="bg2">
                <a:lumMod val="25000"/>
              </a:schemeClr>
            </a:solidFill>
            <a:prstDash val="sysDash"/>
          </a:ln>
        </p:spPr>
        <p:style>
          <a:lnRef idx="1">
            <a:schemeClr val="dk1"/>
          </a:lnRef>
          <a:fillRef idx="2">
            <a:schemeClr val="dk1"/>
          </a:fillRef>
          <a:effectRef idx="1">
            <a:schemeClr val="dk1"/>
          </a:effectRef>
          <a:fontRef idx="minor">
            <a:schemeClr val="dk1"/>
          </a:fontRef>
        </p:style>
        <p:txBody>
          <a:bodyPr rtlCol="0" anchor="ctr"/>
          <a:lstStyle/>
          <a:p>
            <a:pPr algn="ctr"/>
            <a:r>
              <a:rPr lang="en-US" altLang="ja-JP" sz="1050" dirty="0" smtClean="0"/>
              <a:t>0</a:t>
            </a:r>
            <a:r>
              <a:rPr kumimoji="1" lang="ja-JP" altLang="en-US" sz="1050" dirty="0" smtClean="0"/>
              <a:t>円</a:t>
            </a:r>
            <a:endParaRPr kumimoji="1" lang="ja-JP" altLang="en-US" sz="1050" dirty="0"/>
          </a:p>
        </p:txBody>
      </p:sp>
      <p:sp>
        <p:nvSpPr>
          <p:cNvPr id="31" name="左矢印 30"/>
          <p:cNvSpPr/>
          <p:nvPr/>
        </p:nvSpPr>
        <p:spPr>
          <a:xfrm>
            <a:off x="6228184" y="2276872"/>
            <a:ext cx="1144496" cy="936104"/>
          </a:xfrm>
          <a:prstGeom prst="lef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1200" dirty="0" smtClean="0"/>
              <a:t>1000</a:t>
            </a:r>
            <a:r>
              <a:rPr kumimoji="1" lang="ja-JP" altLang="en-US" sz="1200" dirty="0" smtClean="0"/>
              <a:t>万円</a:t>
            </a:r>
            <a:endParaRPr kumimoji="1" lang="ja-JP" altLang="en-US" sz="1200" dirty="0"/>
          </a:p>
        </p:txBody>
      </p:sp>
      <p:sp>
        <p:nvSpPr>
          <p:cNvPr id="6" name="タイトル 5"/>
          <p:cNvSpPr>
            <a:spLocks noGrp="1"/>
          </p:cNvSpPr>
          <p:nvPr>
            <p:ph type="title"/>
          </p:nvPr>
        </p:nvSpPr>
        <p:spPr>
          <a:xfrm>
            <a:off x="457200" y="274638"/>
            <a:ext cx="8229600" cy="1066130"/>
          </a:xfrm>
        </p:spPr>
        <p:txBody>
          <a:bodyPr>
            <a:normAutofit fontScale="90000"/>
          </a:bodyPr>
          <a:lstStyle/>
          <a:p>
            <a:r>
              <a:rPr kumimoji="1" lang="ja-JP" altLang="en-US" dirty="0" smtClean="0"/>
              <a:t>債務と保証との決定的な相違点</a:t>
            </a:r>
            <a:r>
              <a:rPr kumimoji="1" lang="en-US" altLang="ja-JP" dirty="0" smtClean="0"/>
              <a:t/>
            </a:r>
            <a:br>
              <a:rPr kumimoji="1" lang="en-US" altLang="ja-JP" dirty="0" smtClean="0"/>
            </a:br>
            <a:r>
              <a:rPr kumimoji="1" lang="ja-JP" altLang="en-US" sz="2700" dirty="0" smtClean="0"/>
              <a:t>→</a:t>
            </a:r>
            <a:r>
              <a:rPr lang="ja-JP" altLang="en-US" sz="2700" dirty="0" smtClean="0">
                <a:hlinkClick r:id="rId2" action="ppaction://hlinksldjump"/>
              </a:rPr>
              <a:t>連帯債務者の一人による全額弁済への応用</a:t>
            </a:r>
            <a:endParaRPr kumimoji="1" lang="ja-JP" altLang="en-US" sz="27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
        <p:nvSpPr>
          <p:cNvPr id="7" name="テキスト プレースホルダー 6"/>
          <p:cNvSpPr>
            <a:spLocks noGrp="1"/>
          </p:cNvSpPr>
          <p:nvPr>
            <p:ph type="body" idx="4294967295"/>
          </p:nvPr>
        </p:nvSpPr>
        <p:spPr>
          <a:xfrm>
            <a:off x="674628" y="1463105"/>
            <a:ext cx="3249300" cy="453727"/>
          </a:xfrm>
        </p:spPr>
        <p:txBody>
          <a:bodyPr>
            <a:normAutofit fontScale="70000" lnSpcReduction="20000"/>
          </a:bodyPr>
          <a:lstStyle/>
          <a:p>
            <a:pPr algn="ctr"/>
            <a:r>
              <a:rPr kumimoji="1" lang="ja-JP" altLang="en-US" dirty="0" smtClean="0"/>
              <a:t>債務者が弁済した場合</a:t>
            </a:r>
            <a:endParaRPr kumimoji="1" lang="ja-JP" altLang="en-US" dirty="0"/>
          </a:p>
        </p:txBody>
      </p:sp>
      <p:sp>
        <p:nvSpPr>
          <p:cNvPr id="9" name="テキスト プレースホルダー 8"/>
          <p:cNvSpPr>
            <a:spLocks noGrp="1"/>
          </p:cNvSpPr>
          <p:nvPr>
            <p:ph type="body" sz="quarter" idx="4294967295"/>
          </p:nvPr>
        </p:nvSpPr>
        <p:spPr>
          <a:xfrm>
            <a:off x="5004048" y="1463105"/>
            <a:ext cx="3250576" cy="453727"/>
          </a:xfrm>
        </p:spPr>
        <p:txBody>
          <a:bodyPr>
            <a:normAutofit fontScale="70000" lnSpcReduction="20000"/>
          </a:bodyPr>
          <a:lstStyle/>
          <a:p>
            <a:pPr algn="ctr"/>
            <a:r>
              <a:rPr kumimoji="1" lang="ja-JP" altLang="en-US" dirty="0" smtClean="0"/>
              <a:t>保証人が弁済した場合</a:t>
            </a:r>
            <a:endParaRPr kumimoji="1" lang="ja-JP" altLang="en-US" dirty="0"/>
          </a:p>
        </p:txBody>
      </p:sp>
      <p:sp>
        <p:nvSpPr>
          <p:cNvPr id="11" name="正方形/長方形 10"/>
          <p:cNvSpPr/>
          <p:nvPr/>
        </p:nvSpPr>
        <p:spPr>
          <a:xfrm>
            <a:off x="755576" y="1916832"/>
            <a:ext cx="1152128" cy="1720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債務者</a:t>
            </a:r>
            <a:endParaRPr kumimoji="1" lang="ja-JP" altLang="en-US" dirty="0"/>
          </a:p>
        </p:txBody>
      </p:sp>
      <p:sp>
        <p:nvSpPr>
          <p:cNvPr id="12" name="正方形/長方形 11"/>
          <p:cNvSpPr/>
          <p:nvPr/>
        </p:nvSpPr>
        <p:spPr>
          <a:xfrm>
            <a:off x="2987824" y="1920528"/>
            <a:ext cx="1152128" cy="17208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保証人</a:t>
            </a:r>
            <a:endParaRPr kumimoji="1" lang="ja-JP" altLang="en-US" dirty="0"/>
          </a:p>
        </p:txBody>
      </p:sp>
      <p:sp>
        <p:nvSpPr>
          <p:cNvPr id="14" name="上矢印 13"/>
          <p:cNvSpPr/>
          <p:nvPr/>
        </p:nvSpPr>
        <p:spPr>
          <a:xfrm rot="20251076">
            <a:off x="1320210" y="3628342"/>
            <a:ext cx="963095" cy="911437"/>
          </a:xfrm>
          <a:prstGeom prst="upArrow">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050" dirty="0" smtClean="0"/>
              <a:t>10</a:t>
            </a:r>
            <a:r>
              <a:rPr lang="en-US" altLang="ja-JP" sz="1050" dirty="0" smtClean="0"/>
              <a:t>00</a:t>
            </a:r>
            <a:r>
              <a:rPr lang="ja-JP" altLang="en-US" sz="1050" dirty="0" smtClean="0"/>
              <a:t>万</a:t>
            </a:r>
            <a:r>
              <a:rPr kumimoji="1" lang="ja-JP" altLang="en-US" sz="1050" dirty="0" smtClean="0"/>
              <a:t>円</a:t>
            </a:r>
            <a:endParaRPr kumimoji="1" lang="ja-JP" altLang="en-US" sz="1050" dirty="0"/>
          </a:p>
        </p:txBody>
      </p:sp>
      <p:sp>
        <p:nvSpPr>
          <p:cNvPr id="15" name="上矢印 14"/>
          <p:cNvSpPr/>
          <p:nvPr/>
        </p:nvSpPr>
        <p:spPr>
          <a:xfrm rot="1236452">
            <a:off x="2642842" y="3646078"/>
            <a:ext cx="954254" cy="896835"/>
          </a:xfrm>
          <a:prstGeom prst="up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050" dirty="0" smtClean="0"/>
              <a:t>1000</a:t>
            </a:r>
            <a:r>
              <a:rPr lang="ja-JP" altLang="en-US" sz="1050" dirty="0" smtClean="0"/>
              <a:t>万円</a:t>
            </a:r>
            <a:endParaRPr lang="ja-JP" altLang="en-US" sz="1050" dirty="0"/>
          </a:p>
        </p:txBody>
      </p:sp>
      <p:sp>
        <p:nvSpPr>
          <p:cNvPr id="16" name="円弧 15"/>
          <p:cNvSpPr/>
          <p:nvPr/>
        </p:nvSpPr>
        <p:spPr>
          <a:xfrm rot="20105029">
            <a:off x="1101175" y="3576307"/>
            <a:ext cx="557889" cy="1303621"/>
          </a:xfrm>
          <a:prstGeom prst="arc">
            <a:avLst>
              <a:gd name="adj1" fmla="val 5909240"/>
              <a:gd name="adj2" fmla="val 15814865"/>
            </a:avLst>
          </a:prstGeom>
          <a:ln w="44450">
            <a:solidFill>
              <a:schemeClr val="accent6">
                <a:lumMod val="75000"/>
              </a:schemeClr>
            </a:solidFill>
            <a:prstDash val="sysDot"/>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rot="1194015">
            <a:off x="7541351" y="3641221"/>
            <a:ext cx="557889" cy="1154050"/>
          </a:xfrm>
          <a:prstGeom prst="arc">
            <a:avLst>
              <a:gd name="adj1" fmla="val 16410053"/>
              <a:gd name="adj2" fmla="val 5682955"/>
            </a:avLst>
          </a:prstGeom>
          <a:ln w="44450">
            <a:solidFill>
              <a:schemeClr val="accent6">
                <a:lumMod val="75000"/>
              </a:schemeClr>
            </a:solidFill>
            <a:prstDash val="sysDot"/>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正方形/長方形 19"/>
          <p:cNvSpPr/>
          <p:nvPr/>
        </p:nvSpPr>
        <p:spPr>
          <a:xfrm>
            <a:off x="5004048" y="1920528"/>
            <a:ext cx="1152128" cy="1720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債務者</a:t>
            </a:r>
            <a:endParaRPr kumimoji="1" lang="ja-JP" altLang="en-US" dirty="0"/>
          </a:p>
        </p:txBody>
      </p:sp>
      <p:sp>
        <p:nvSpPr>
          <p:cNvPr id="23" name="上矢印 22"/>
          <p:cNvSpPr/>
          <p:nvPr/>
        </p:nvSpPr>
        <p:spPr>
          <a:xfrm rot="20251076">
            <a:off x="5532824" y="3606976"/>
            <a:ext cx="963095" cy="911437"/>
          </a:xfrm>
          <a:prstGeom prst="upArrow">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050" dirty="0" smtClean="0"/>
              <a:t>10</a:t>
            </a:r>
            <a:r>
              <a:rPr lang="en-US" altLang="ja-JP" sz="1050" dirty="0" smtClean="0"/>
              <a:t>00</a:t>
            </a:r>
            <a:r>
              <a:rPr lang="ja-JP" altLang="en-US" sz="1050" dirty="0" smtClean="0"/>
              <a:t>万</a:t>
            </a:r>
            <a:r>
              <a:rPr kumimoji="1" lang="ja-JP" altLang="en-US" sz="1050" dirty="0" smtClean="0"/>
              <a:t>円</a:t>
            </a:r>
            <a:endParaRPr kumimoji="1" lang="ja-JP" altLang="en-US" sz="1050" dirty="0"/>
          </a:p>
        </p:txBody>
      </p:sp>
      <p:sp>
        <p:nvSpPr>
          <p:cNvPr id="24" name="上矢印 23"/>
          <p:cNvSpPr/>
          <p:nvPr/>
        </p:nvSpPr>
        <p:spPr>
          <a:xfrm rot="1236452">
            <a:off x="6891314" y="3631845"/>
            <a:ext cx="954254" cy="896835"/>
          </a:xfrm>
          <a:prstGeom prst="up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050" dirty="0" smtClean="0"/>
              <a:t>1000</a:t>
            </a:r>
            <a:r>
              <a:rPr lang="ja-JP" altLang="en-US" sz="1050" dirty="0" smtClean="0"/>
              <a:t>万円</a:t>
            </a:r>
            <a:endParaRPr lang="ja-JP" altLang="en-US" sz="1050" dirty="0"/>
          </a:p>
        </p:txBody>
      </p:sp>
      <p:sp>
        <p:nvSpPr>
          <p:cNvPr id="25" name="テキスト ボックス 24"/>
          <p:cNvSpPr txBox="1"/>
          <p:nvPr/>
        </p:nvSpPr>
        <p:spPr>
          <a:xfrm>
            <a:off x="539552" y="4582869"/>
            <a:ext cx="648072" cy="646331"/>
          </a:xfrm>
          <a:prstGeom prst="rect">
            <a:avLst/>
          </a:prstGeom>
          <a:noFill/>
        </p:spPr>
        <p:txBody>
          <a:bodyPr wrap="square" rtlCol="0">
            <a:spAutoFit/>
          </a:bodyPr>
          <a:lstStyle/>
          <a:p>
            <a:r>
              <a:rPr kumimoji="1" lang="ja-JP" altLang="en-US" dirty="0" smtClean="0"/>
              <a:t>全額弁済</a:t>
            </a:r>
            <a:endParaRPr kumimoji="1" lang="ja-JP" altLang="en-US" dirty="0"/>
          </a:p>
        </p:txBody>
      </p:sp>
      <p:sp>
        <p:nvSpPr>
          <p:cNvPr id="26" name="テキスト ボックス 25"/>
          <p:cNvSpPr txBox="1"/>
          <p:nvPr/>
        </p:nvSpPr>
        <p:spPr>
          <a:xfrm>
            <a:off x="7956376" y="4582869"/>
            <a:ext cx="648072" cy="646331"/>
          </a:xfrm>
          <a:prstGeom prst="rect">
            <a:avLst/>
          </a:prstGeom>
          <a:noFill/>
        </p:spPr>
        <p:txBody>
          <a:bodyPr wrap="square" rtlCol="0">
            <a:spAutoFit/>
          </a:bodyPr>
          <a:lstStyle/>
          <a:p>
            <a:r>
              <a:rPr lang="ja-JP" altLang="en-US" dirty="0"/>
              <a:t>全額</a:t>
            </a:r>
            <a:r>
              <a:rPr kumimoji="1" lang="ja-JP" altLang="en-US" dirty="0" smtClean="0"/>
              <a:t>弁済</a:t>
            </a:r>
            <a:endParaRPr kumimoji="1" lang="ja-JP" altLang="en-US" dirty="0"/>
          </a:p>
        </p:txBody>
      </p:sp>
      <p:sp>
        <p:nvSpPr>
          <p:cNvPr id="27" name="テキスト プレースホルダー 6"/>
          <p:cNvSpPr txBox="1">
            <a:spLocks/>
          </p:cNvSpPr>
          <p:nvPr/>
        </p:nvSpPr>
        <p:spPr>
          <a:xfrm>
            <a:off x="827584" y="5229200"/>
            <a:ext cx="3249300" cy="10081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Wingdings" pitchFamily="2" charset="2"/>
              <a:buChar char="n"/>
              <a:defRPr kumimoji="1" sz="3200" kern="1200">
                <a:solidFill>
                  <a:schemeClr val="tx1"/>
                </a:solidFill>
                <a:latin typeface="+mn-lt"/>
                <a:ea typeface="+mn-ea"/>
                <a:cs typeface="+mn-cs"/>
              </a:defRPr>
            </a:lvl1pPr>
            <a:lvl2pPr marL="914400" indent="-457200" algn="l" defTabSz="914400" rtl="0" eaLnBrk="1" latinLnBrk="0" hangingPunct="1">
              <a:spcBef>
                <a:spcPct val="20000"/>
              </a:spcBef>
              <a:buFont typeface="Wingdings" pitchFamily="2" charset="2"/>
              <a:buChar char="p"/>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u"/>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l"/>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1800" b="1" dirty="0" smtClean="0"/>
              <a:t>債務は消滅</a:t>
            </a:r>
            <a:r>
              <a:rPr lang="ja-JP" altLang="en-US" sz="1800" dirty="0" smtClean="0"/>
              <a:t>し，保証</a:t>
            </a:r>
            <a:r>
              <a:rPr lang="ja-JP" altLang="en-US" sz="1800" b="1" dirty="0" smtClean="0"/>
              <a:t>責任も</a:t>
            </a:r>
            <a:endParaRPr lang="en-US" altLang="ja-JP" sz="1800" b="1" dirty="0" smtClean="0"/>
          </a:p>
          <a:p>
            <a:pPr marL="0" indent="0" algn="ctr">
              <a:buNone/>
            </a:pPr>
            <a:r>
              <a:rPr lang="ja-JP" altLang="en-US" sz="1800" dirty="0" smtClean="0">
                <a:hlinkClick r:id="rId3" action="ppaction://hlinksldjump"/>
              </a:rPr>
              <a:t>付従性</a:t>
            </a:r>
            <a:r>
              <a:rPr lang="ja-JP" altLang="en-US" sz="1800" dirty="0" smtClean="0"/>
              <a:t>によって</a:t>
            </a:r>
            <a:r>
              <a:rPr lang="ja-JP" altLang="en-US" sz="1800" b="1" dirty="0" smtClean="0"/>
              <a:t>消滅する</a:t>
            </a:r>
            <a:r>
              <a:rPr lang="ja-JP" altLang="en-US" sz="1800" dirty="0" smtClean="0"/>
              <a:t>。</a:t>
            </a:r>
            <a:endParaRPr lang="en-US" altLang="ja-JP" sz="1800" dirty="0" smtClean="0"/>
          </a:p>
          <a:p>
            <a:pPr marL="0" indent="0" algn="ctr">
              <a:buNone/>
            </a:pPr>
            <a:r>
              <a:rPr lang="ja-JP" altLang="en-US" sz="1800" dirty="0" smtClean="0"/>
              <a:t>（</a:t>
            </a:r>
            <a:r>
              <a:rPr lang="ja-JP" altLang="en-US" sz="1800" b="1" dirty="0" smtClean="0"/>
              <a:t>求償権は</a:t>
            </a:r>
            <a:r>
              <a:rPr lang="ja-JP" altLang="en-US" sz="1800" b="1" dirty="0"/>
              <a:t>発生</a:t>
            </a:r>
            <a:r>
              <a:rPr lang="ja-JP" altLang="en-US" sz="1800" b="1" dirty="0" smtClean="0"/>
              <a:t>しない</a:t>
            </a:r>
            <a:r>
              <a:rPr lang="ja-JP" altLang="en-US" sz="1800" dirty="0" smtClean="0"/>
              <a:t>）</a:t>
            </a:r>
            <a:endParaRPr lang="en-US" altLang="ja-JP" sz="1800" dirty="0" smtClean="0"/>
          </a:p>
          <a:p>
            <a:pPr marL="0" indent="0" algn="ctr">
              <a:buNone/>
            </a:pPr>
            <a:endParaRPr lang="en-US" altLang="ja-JP" sz="1800" dirty="0" smtClean="0"/>
          </a:p>
          <a:p>
            <a:pPr marL="0" indent="0" algn="ctr">
              <a:buNone/>
            </a:pPr>
            <a:endParaRPr lang="ja-JP" altLang="en-US" sz="1800" dirty="0"/>
          </a:p>
        </p:txBody>
      </p:sp>
      <p:sp>
        <p:nvSpPr>
          <p:cNvPr id="28" name="テキスト プレースホルダー 8"/>
          <p:cNvSpPr txBox="1">
            <a:spLocks/>
          </p:cNvSpPr>
          <p:nvPr/>
        </p:nvSpPr>
        <p:spPr>
          <a:xfrm>
            <a:off x="4356532" y="5229200"/>
            <a:ext cx="4536504" cy="10081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Wingdings" pitchFamily="2" charset="2"/>
              <a:buChar char="n"/>
              <a:defRPr kumimoji="1" sz="3200" kern="1200">
                <a:solidFill>
                  <a:schemeClr val="tx1"/>
                </a:solidFill>
                <a:latin typeface="+mn-lt"/>
                <a:ea typeface="+mn-ea"/>
                <a:cs typeface="+mn-cs"/>
              </a:defRPr>
            </a:lvl1pPr>
            <a:lvl2pPr marL="914400" indent="-457200" algn="l" defTabSz="914400" rtl="0" eaLnBrk="1" latinLnBrk="0" hangingPunct="1">
              <a:spcBef>
                <a:spcPct val="20000"/>
              </a:spcBef>
              <a:buFont typeface="Wingdings" pitchFamily="2" charset="2"/>
              <a:buChar char="p"/>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u"/>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l"/>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1800" dirty="0" smtClean="0"/>
              <a:t>保証人の求償権を確保するために，</a:t>
            </a:r>
            <a:endParaRPr lang="en-US" altLang="ja-JP" sz="1800" dirty="0" smtClean="0"/>
          </a:p>
          <a:p>
            <a:pPr marL="0" indent="0" algn="ctr">
              <a:buNone/>
            </a:pPr>
            <a:r>
              <a:rPr lang="ja-JP" altLang="en-US" sz="1800" b="1" dirty="0"/>
              <a:t>債務は消滅せず</a:t>
            </a:r>
            <a:r>
              <a:rPr lang="ja-JP" altLang="en-US" sz="1800" dirty="0" smtClean="0"/>
              <a:t>，保証人へと法定移転する。</a:t>
            </a:r>
            <a:endParaRPr lang="en-US" altLang="ja-JP" sz="1800" dirty="0" smtClean="0"/>
          </a:p>
          <a:p>
            <a:pPr marL="0" indent="0" algn="ctr">
              <a:buNone/>
            </a:pPr>
            <a:r>
              <a:rPr lang="ja-JP" altLang="en-US" sz="1800" dirty="0" smtClean="0"/>
              <a:t>（</a:t>
            </a:r>
            <a:r>
              <a:rPr lang="ja-JP" altLang="en-US" sz="1800" b="1" dirty="0" smtClean="0"/>
              <a:t>求償権が</a:t>
            </a:r>
            <a:r>
              <a:rPr lang="ja-JP" altLang="en-US" sz="1800" b="1" dirty="0"/>
              <a:t>発生</a:t>
            </a:r>
            <a:r>
              <a:rPr lang="ja-JP" altLang="en-US" sz="1800" b="1" dirty="0" smtClean="0"/>
              <a:t>する</a:t>
            </a:r>
            <a:r>
              <a:rPr lang="ja-JP" altLang="en-US" sz="1800" dirty="0" smtClean="0"/>
              <a:t>）</a:t>
            </a:r>
            <a:endParaRPr lang="ja-JP" altLang="en-US" sz="1800" dirty="0"/>
          </a:p>
        </p:txBody>
      </p:sp>
      <p:sp>
        <p:nvSpPr>
          <p:cNvPr id="29" name="左矢印 28"/>
          <p:cNvSpPr/>
          <p:nvPr/>
        </p:nvSpPr>
        <p:spPr>
          <a:xfrm>
            <a:off x="6163808" y="2276872"/>
            <a:ext cx="1144496" cy="936104"/>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200" dirty="0" smtClean="0"/>
              <a:t>1000</a:t>
            </a:r>
            <a:r>
              <a:rPr kumimoji="1" lang="ja-JP" altLang="en-US" sz="1200" dirty="0" smtClean="0"/>
              <a:t>万円</a:t>
            </a:r>
            <a:endParaRPr kumimoji="1" lang="ja-JP" altLang="en-US" sz="1200" dirty="0"/>
          </a:p>
        </p:txBody>
      </p:sp>
      <p:sp>
        <p:nvSpPr>
          <p:cNvPr id="21" name="正方形/長方形 20"/>
          <p:cNvSpPr/>
          <p:nvPr/>
        </p:nvSpPr>
        <p:spPr>
          <a:xfrm>
            <a:off x="7308304" y="1924224"/>
            <a:ext cx="1152128" cy="17208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保証人</a:t>
            </a:r>
            <a:endParaRPr kumimoji="1" lang="ja-JP" altLang="en-US" dirty="0"/>
          </a:p>
        </p:txBody>
      </p:sp>
      <p:sp>
        <p:nvSpPr>
          <p:cNvPr id="13" name="円/楕円 12"/>
          <p:cNvSpPr/>
          <p:nvPr/>
        </p:nvSpPr>
        <p:spPr>
          <a:xfrm>
            <a:off x="1547664" y="4448200"/>
            <a:ext cx="1800200" cy="6480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債権者</a:t>
            </a:r>
            <a:endParaRPr kumimoji="1" lang="ja-JP" altLang="en-US" dirty="0"/>
          </a:p>
        </p:txBody>
      </p:sp>
      <p:sp>
        <p:nvSpPr>
          <p:cNvPr id="22" name="円/楕円 21"/>
          <p:cNvSpPr/>
          <p:nvPr/>
        </p:nvSpPr>
        <p:spPr>
          <a:xfrm>
            <a:off x="5796136" y="4451896"/>
            <a:ext cx="1800200" cy="6480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債権者</a:t>
            </a:r>
            <a:endParaRPr kumimoji="1" lang="ja-JP" altLang="en-US" dirty="0"/>
          </a:p>
        </p:txBody>
      </p:sp>
      <p:sp>
        <p:nvSpPr>
          <p:cNvPr id="8" name="テキスト ボックス 7"/>
          <p:cNvSpPr txBox="1"/>
          <p:nvPr/>
        </p:nvSpPr>
        <p:spPr>
          <a:xfrm>
            <a:off x="4499992" y="3668831"/>
            <a:ext cx="4248472" cy="830997"/>
          </a:xfrm>
          <a:prstGeom prst="rect">
            <a:avLst/>
          </a:prstGeom>
          <a:noFill/>
        </p:spPr>
        <p:txBody>
          <a:bodyPr wrap="square" rtlCol="0">
            <a:spAutoFit/>
          </a:bodyPr>
          <a:lstStyle/>
          <a:p>
            <a:r>
              <a:rPr lang="ja-JP" altLang="en-US" sz="1600" b="1" dirty="0">
                <a:solidFill>
                  <a:schemeClr val="tx2"/>
                </a:solidFill>
              </a:rPr>
              <a:t>第</a:t>
            </a:r>
            <a:r>
              <a:rPr lang="en-US" altLang="ja-JP" sz="1600" b="1" dirty="0">
                <a:solidFill>
                  <a:schemeClr val="tx2"/>
                </a:solidFill>
              </a:rPr>
              <a:t>500</a:t>
            </a:r>
            <a:r>
              <a:rPr lang="ja-JP" altLang="en-US" sz="1600" b="1" dirty="0">
                <a:solidFill>
                  <a:schemeClr val="tx2"/>
                </a:solidFill>
              </a:rPr>
              <a:t>条（法定代位）</a:t>
            </a:r>
          </a:p>
          <a:p>
            <a:r>
              <a:rPr lang="ja-JP" altLang="en-US" sz="1600" dirty="0">
                <a:solidFill>
                  <a:schemeClr val="tx2"/>
                </a:solidFill>
              </a:rPr>
              <a:t>弁済をするについて正当な利益を有する者は，弁済によって当然に債権者に代位する。</a:t>
            </a:r>
            <a:endParaRPr kumimoji="1" lang="ja-JP" altLang="en-US" sz="1600" dirty="0">
              <a:solidFill>
                <a:schemeClr val="tx2"/>
              </a:solidFill>
            </a:endParaRPr>
          </a:p>
        </p:txBody>
      </p:sp>
      <p:sp>
        <p:nvSpPr>
          <p:cNvPr id="33" name="正方形/長方形 32"/>
          <p:cNvSpPr/>
          <p:nvPr/>
        </p:nvSpPr>
        <p:spPr>
          <a:xfrm>
            <a:off x="774181" y="1913783"/>
            <a:ext cx="1152128" cy="1755048"/>
          </a:xfrm>
          <a:prstGeom prst="rect">
            <a:avLst/>
          </a:prstGeom>
          <a:ln>
            <a:solidFill>
              <a:schemeClr val="tx1">
                <a:lumMod val="50000"/>
                <a:lumOff val="50000"/>
              </a:schemeClr>
            </a:solidFill>
            <a:prstDash val="sysDot"/>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債務者</a:t>
            </a:r>
            <a:endParaRPr kumimoji="1" lang="ja-JP" altLang="en-US" dirty="0"/>
          </a:p>
        </p:txBody>
      </p:sp>
      <p:sp>
        <p:nvSpPr>
          <p:cNvPr id="34" name="正方形/長方形 33"/>
          <p:cNvSpPr/>
          <p:nvPr/>
        </p:nvSpPr>
        <p:spPr>
          <a:xfrm>
            <a:off x="2987824" y="1913783"/>
            <a:ext cx="1152128" cy="1755048"/>
          </a:xfrm>
          <a:prstGeom prst="rect">
            <a:avLst/>
          </a:prstGeom>
          <a:ln>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保証人</a:t>
            </a:r>
            <a:endParaRPr kumimoji="1" lang="ja-JP" altLang="en-US" dirty="0"/>
          </a:p>
        </p:txBody>
      </p:sp>
    </p:spTree>
    <p:extLst>
      <p:ext uri="{BB962C8B-B14F-4D97-AF65-F5344CB8AC3E}">
        <p14:creationId xmlns:p14="http://schemas.microsoft.com/office/powerpoint/2010/main" val="17655678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25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750"/>
                            </p:stCondLst>
                            <p:childTnLst>
                              <p:par>
                                <p:cTn id="13" presetID="22" presetClass="entr" presetSubtype="4"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par>
                          <p:cTn id="16" fill="hold">
                            <p:stCondLst>
                              <p:cond delay="2250"/>
                            </p:stCondLst>
                            <p:childTnLst>
                              <p:par>
                                <p:cTn id="17" presetID="22" presetClass="entr" presetSubtype="4"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par>
                          <p:cTn id="20" fill="hold">
                            <p:stCondLst>
                              <p:cond delay="2750"/>
                            </p:stCondLst>
                            <p:childTnLst>
                              <p:par>
                                <p:cTn id="21" presetID="22" presetClass="entr" presetSubtype="4"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down)">
                                      <p:cBhvr>
                                        <p:cTn id="23" dur="500"/>
                                        <p:tgtEl>
                                          <p:spTgt spid="15"/>
                                        </p:tgtEl>
                                      </p:cBhvr>
                                    </p:animEffect>
                                  </p:childTnLst>
                                </p:cTn>
                              </p:par>
                            </p:childTnLst>
                          </p:cTn>
                        </p:par>
                        <p:par>
                          <p:cTn id="24" fill="hold">
                            <p:stCondLst>
                              <p:cond delay="3250"/>
                            </p:stCondLst>
                            <p:childTnLst>
                              <p:par>
                                <p:cTn id="25" presetID="22" presetClass="entr" presetSubtype="4"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up)">
                                      <p:cBhvr>
                                        <p:cTn id="32" dur="500"/>
                                        <p:tgtEl>
                                          <p:spTgt spid="16"/>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childTnLst>
                          </p:cTn>
                        </p:par>
                        <p:par>
                          <p:cTn id="36" fill="hold">
                            <p:stCondLst>
                              <p:cond delay="500"/>
                            </p:stCondLst>
                            <p:childTnLst>
                              <p:par>
                                <p:cTn id="37" presetID="42" presetClass="exit" presetSubtype="0" fill="hold" grpId="1" nodeType="afterEffect">
                                  <p:stCondLst>
                                    <p:cond delay="250"/>
                                  </p:stCondLst>
                                  <p:childTnLst>
                                    <p:animEffect transition="out" filter="fade">
                                      <p:cBhvr>
                                        <p:cTn id="38" dur="500"/>
                                        <p:tgtEl>
                                          <p:spTgt spid="11"/>
                                        </p:tgtEl>
                                      </p:cBhvr>
                                    </p:animEffect>
                                    <p:anim calcmode="lin" valueType="num">
                                      <p:cBhvr>
                                        <p:cTn id="39" dur="500"/>
                                        <p:tgtEl>
                                          <p:spTgt spid="11"/>
                                        </p:tgtEl>
                                        <p:attrNameLst>
                                          <p:attrName>ppt_x</p:attrName>
                                        </p:attrNameLst>
                                      </p:cBhvr>
                                      <p:tavLst>
                                        <p:tav tm="0">
                                          <p:val>
                                            <p:strVal val="ppt_x"/>
                                          </p:val>
                                        </p:tav>
                                        <p:tav tm="100000">
                                          <p:val>
                                            <p:strVal val="ppt_x"/>
                                          </p:val>
                                        </p:tav>
                                      </p:tavLst>
                                    </p:anim>
                                    <p:anim calcmode="lin" valueType="num">
                                      <p:cBhvr>
                                        <p:cTn id="40" dur="500"/>
                                        <p:tgtEl>
                                          <p:spTgt spid="11"/>
                                        </p:tgtEl>
                                        <p:attrNameLst>
                                          <p:attrName>ppt_y</p:attrName>
                                        </p:attrNameLst>
                                      </p:cBhvr>
                                      <p:tavLst>
                                        <p:tav tm="0">
                                          <p:val>
                                            <p:strVal val="ppt_y"/>
                                          </p:val>
                                        </p:tav>
                                        <p:tav tm="100000">
                                          <p:val>
                                            <p:strVal val="ppt_y+.1"/>
                                          </p:val>
                                        </p:tav>
                                      </p:tavLst>
                                    </p:anim>
                                    <p:set>
                                      <p:cBhvr>
                                        <p:cTn id="41" dur="1" fill="hold">
                                          <p:stCondLst>
                                            <p:cond delay="499"/>
                                          </p:stCondLst>
                                        </p:cTn>
                                        <p:tgtEl>
                                          <p:spTgt spid="11"/>
                                        </p:tgtEl>
                                        <p:attrNameLst>
                                          <p:attrName>style.visibility</p:attrName>
                                        </p:attrNameLst>
                                      </p:cBhvr>
                                      <p:to>
                                        <p:strVal val="hidden"/>
                                      </p:to>
                                    </p:set>
                                  </p:childTnLst>
                                </p:cTn>
                              </p:par>
                              <p:par>
                                <p:cTn id="42" presetID="10" presetClass="entr" presetSubtype="0" fill="hold" grpId="0" nodeType="withEffect">
                                  <p:stCondLst>
                                    <p:cond delay="25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500"/>
                                        <p:tgtEl>
                                          <p:spTgt spid="33"/>
                                        </p:tgtEl>
                                      </p:cBhvr>
                                    </p:animEffect>
                                  </p:childTnLst>
                                </p:cTn>
                              </p:par>
                              <p:par>
                                <p:cTn id="45" presetID="42" presetClass="exit" presetSubtype="0" fill="hold" grpId="1" nodeType="withEffect">
                                  <p:stCondLst>
                                    <p:cond delay="250"/>
                                  </p:stCondLst>
                                  <p:childTnLst>
                                    <p:animEffect transition="out" filter="fade">
                                      <p:cBhvr>
                                        <p:cTn id="46" dur="500"/>
                                        <p:tgtEl>
                                          <p:spTgt spid="14"/>
                                        </p:tgtEl>
                                      </p:cBhvr>
                                    </p:animEffect>
                                    <p:anim calcmode="lin" valueType="num">
                                      <p:cBhvr>
                                        <p:cTn id="47" dur="500"/>
                                        <p:tgtEl>
                                          <p:spTgt spid="14"/>
                                        </p:tgtEl>
                                        <p:attrNameLst>
                                          <p:attrName>ppt_x</p:attrName>
                                        </p:attrNameLst>
                                      </p:cBhvr>
                                      <p:tavLst>
                                        <p:tav tm="0">
                                          <p:val>
                                            <p:strVal val="ppt_x"/>
                                          </p:val>
                                        </p:tav>
                                        <p:tav tm="100000">
                                          <p:val>
                                            <p:strVal val="ppt_x"/>
                                          </p:val>
                                        </p:tav>
                                      </p:tavLst>
                                    </p:anim>
                                    <p:anim calcmode="lin" valueType="num">
                                      <p:cBhvr>
                                        <p:cTn id="48" dur="500"/>
                                        <p:tgtEl>
                                          <p:spTgt spid="14"/>
                                        </p:tgtEl>
                                        <p:attrNameLst>
                                          <p:attrName>ppt_y</p:attrName>
                                        </p:attrNameLst>
                                      </p:cBhvr>
                                      <p:tavLst>
                                        <p:tav tm="0">
                                          <p:val>
                                            <p:strVal val="ppt_y"/>
                                          </p:val>
                                        </p:tav>
                                        <p:tav tm="100000">
                                          <p:val>
                                            <p:strVal val="ppt_y+.1"/>
                                          </p:val>
                                        </p:tav>
                                      </p:tavLst>
                                    </p:anim>
                                    <p:set>
                                      <p:cBhvr>
                                        <p:cTn id="49" dur="1" fill="hold">
                                          <p:stCondLst>
                                            <p:cond delay="499"/>
                                          </p:stCondLst>
                                        </p:cTn>
                                        <p:tgtEl>
                                          <p:spTgt spid="14"/>
                                        </p:tgtEl>
                                        <p:attrNameLst>
                                          <p:attrName>style.visibility</p:attrName>
                                        </p:attrNameLst>
                                      </p:cBhvr>
                                      <p:to>
                                        <p:strVal val="hidden"/>
                                      </p:to>
                                    </p:set>
                                  </p:childTnLst>
                                </p:cTn>
                              </p:par>
                              <p:par>
                                <p:cTn id="50" presetID="10" presetClass="entr" presetSubtype="0" fill="hold" grpId="0" nodeType="withEffect">
                                  <p:stCondLst>
                                    <p:cond delay="25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500"/>
                                        <p:tgtEl>
                                          <p:spTgt spid="30"/>
                                        </p:tgtEl>
                                      </p:cBhvr>
                                    </p:animEffect>
                                  </p:childTnLst>
                                </p:cTn>
                              </p:par>
                            </p:childTnLst>
                          </p:cTn>
                        </p:par>
                        <p:par>
                          <p:cTn id="53" fill="hold">
                            <p:stCondLst>
                              <p:cond delay="1250"/>
                            </p:stCondLst>
                            <p:childTnLst>
                              <p:par>
                                <p:cTn id="54" presetID="42" presetClass="exit" presetSubtype="0" fill="hold" grpId="1" nodeType="afterEffect">
                                  <p:stCondLst>
                                    <p:cond delay="250"/>
                                  </p:stCondLst>
                                  <p:childTnLst>
                                    <p:animEffect transition="out" filter="fade">
                                      <p:cBhvr>
                                        <p:cTn id="55" dur="500"/>
                                        <p:tgtEl>
                                          <p:spTgt spid="12"/>
                                        </p:tgtEl>
                                      </p:cBhvr>
                                    </p:animEffect>
                                    <p:anim calcmode="lin" valueType="num">
                                      <p:cBhvr>
                                        <p:cTn id="56" dur="500"/>
                                        <p:tgtEl>
                                          <p:spTgt spid="12"/>
                                        </p:tgtEl>
                                        <p:attrNameLst>
                                          <p:attrName>ppt_x</p:attrName>
                                        </p:attrNameLst>
                                      </p:cBhvr>
                                      <p:tavLst>
                                        <p:tav tm="0">
                                          <p:val>
                                            <p:strVal val="ppt_x"/>
                                          </p:val>
                                        </p:tav>
                                        <p:tav tm="100000">
                                          <p:val>
                                            <p:strVal val="ppt_x"/>
                                          </p:val>
                                        </p:tav>
                                      </p:tavLst>
                                    </p:anim>
                                    <p:anim calcmode="lin" valueType="num">
                                      <p:cBhvr>
                                        <p:cTn id="57" dur="500"/>
                                        <p:tgtEl>
                                          <p:spTgt spid="12"/>
                                        </p:tgtEl>
                                        <p:attrNameLst>
                                          <p:attrName>ppt_y</p:attrName>
                                        </p:attrNameLst>
                                      </p:cBhvr>
                                      <p:tavLst>
                                        <p:tav tm="0">
                                          <p:val>
                                            <p:strVal val="ppt_y"/>
                                          </p:val>
                                        </p:tav>
                                        <p:tav tm="100000">
                                          <p:val>
                                            <p:strVal val="ppt_y+.1"/>
                                          </p:val>
                                        </p:tav>
                                      </p:tavLst>
                                    </p:anim>
                                    <p:set>
                                      <p:cBhvr>
                                        <p:cTn id="58" dur="1" fill="hold">
                                          <p:stCondLst>
                                            <p:cond delay="499"/>
                                          </p:stCondLst>
                                        </p:cTn>
                                        <p:tgtEl>
                                          <p:spTgt spid="12"/>
                                        </p:tgtEl>
                                        <p:attrNameLst>
                                          <p:attrName>style.visibility</p:attrName>
                                        </p:attrNameLst>
                                      </p:cBhvr>
                                      <p:to>
                                        <p:strVal val="hidden"/>
                                      </p:to>
                                    </p:set>
                                  </p:childTnLst>
                                </p:cTn>
                              </p:par>
                              <p:par>
                                <p:cTn id="59" presetID="10" presetClass="entr" presetSubtype="0" fill="hold" grpId="0" nodeType="withEffect">
                                  <p:stCondLst>
                                    <p:cond delay="250"/>
                                  </p:stCondLst>
                                  <p:childTnLst>
                                    <p:set>
                                      <p:cBhvr>
                                        <p:cTn id="60" dur="1" fill="hold">
                                          <p:stCondLst>
                                            <p:cond delay="0"/>
                                          </p:stCondLst>
                                        </p:cTn>
                                        <p:tgtEl>
                                          <p:spTgt spid="34"/>
                                        </p:tgtEl>
                                        <p:attrNameLst>
                                          <p:attrName>style.visibility</p:attrName>
                                        </p:attrNameLst>
                                      </p:cBhvr>
                                      <p:to>
                                        <p:strVal val="visible"/>
                                      </p:to>
                                    </p:set>
                                    <p:animEffect transition="in" filter="fade">
                                      <p:cBhvr>
                                        <p:cTn id="61" dur="500"/>
                                        <p:tgtEl>
                                          <p:spTgt spid="34"/>
                                        </p:tgtEl>
                                      </p:cBhvr>
                                    </p:animEffect>
                                  </p:childTnLst>
                                </p:cTn>
                              </p:par>
                              <p:par>
                                <p:cTn id="62" presetID="42" presetClass="exit" presetSubtype="0" fill="hold" grpId="1" nodeType="withEffect">
                                  <p:stCondLst>
                                    <p:cond delay="250"/>
                                  </p:stCondLst>
                                  <p:childTnLst>
                                    <p:animEffect transition="out" filter="fade">
                                      <p:cBhvr>
                                        <p:cTn id="63" dur="500"/>
                                        <p:tgtEl>
                                          <p:spTgt spid="15"/>
                                        </p:tgtEl>
                                      </p:cBhvr>
                                    </p:animEffect>
                                    <p:anim calcmode="lin" valueType="num">
                                      <p:cBhvr>
                                        <p:cTn id="64" dur="500"/>
                                        <p:tgtEl>
                                          <p:spTgt spid="15"/>
                                        </p:tgtEl>
                                        <p:attrNameLst>
                                          <p:attrName>ppt_x</p:attrName>
                                        </p:attrNameLst>
                                      </p:cBhvr>
                                      <p:tavLst>
                                        <p:tav tm="0">
                                          <p:val>
                                            <p:strVal val="ppt_x"/>
                                          </p:val>
                                        </p:tav>
                                        <p:tav tm="100000">
                                          <p:val>
                                            <p:strVal val="ppt_x"/>
                                          </p:val>
                                        </p:tav>
                                      </p:tavLst>
                                    </p:anim>
                                    <p:anim calcmode="lin" valueType="num">
                                      <p:cBhvr>
                                        <p:cTn id="65" dur="500"/>
                                        <p:tgtEl>
                                          <p:spTgt spid="15"/>
                                        </p:tgtEl>
                                        <p:attrNameLst>
                                          <p:attrName>ppt_y</p:attrName>
                                        </p:attrNameLst>
                                      </p:cBhvr>
                                      <p:tavLst>
                                        <p:tav tm="0">
                                          <p:val>
                                            <p:strVal val="ppt_y"/>
                                          </p:val>
                                        </p:tav>
                                        <p:tav tm="100000">
                                          <p:val>
                                            <p:strVal val="ppt_y+.1"/>
                                          </p:val>
                                        </p:tav>
                                      </p:tavLst>
                                    </p:anim>
                                    <p:set>
                                      <p:cBhvr>
                                        <p:cTn id="66" dur="1" fill="hold">
                                          <p:stCondLst>
                                            <p:cond delay="499"/>
                                          </p:stCondLst>
                                        </p:cTn>
                                        <p:tgtEl>
                                          <p:spTgt spid="15"/>
                                        </p:tgtEl>
                                        <p:attrNameLst>
                                          <p:attrName>style.visibility</p:attrName>
                                        </p:attrNameLst>
                                      </p:cBhvr>
                                      <p:to>
                                        <p:strVal val="hidden"/>
                                      </p:to>
                                    </p:set>
                                  </p:childTnLst>
                                </p:cTn>
                              </p:par>
                              <p:par>
                                <p:cTn id="67" presetID="10" presetClass="entr" presetSubtype="0" fill="hold" grpId="0" nodeType="withEffect">
                                  <p:stCondLst>
                                    <p:cond delay="25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par>
                                <p:cTn id="70" presetID="22" presetClass="entr" presetSubtype="1" fill="hold" grpId="0" nodeType="withEffect">
                                  <p:stCondLst>
                                    <p:cond delay="750"/>
                                  </p:stCondLst>
                                  <p:childTnLst>
                                    <p:set>
                                      <p:cBhvr>
                                        <p:cTn id="71" dur="1" fill="hold">
                                          <p:stCondLst>
                                            <p:cond delay="0"/>
                                          </p:stCondLst>
                                        </p:cTn>
                                        <p:tgtEl>
                                          <p:spTgt spid="27"/>
                                        </p:tgtEl>
                                        <p:attrNameLst>
                                          <p:attrName>style.visibility</p:attrName>
                                        </p:attrNameLst>
                                      </p:cBhvr>
                                      <p:to>
                                        <p:strVal val="visible"/>
                                      </p:to>
                                    </p:set>
                                    <p:animEffect transition="in" filter="wipe(up)">
                                      <p:cBhvr>
                                        <p:cTn id="72" dur="20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9">
                                            <p:txEl>
                                              <p:pRg st="0" end="0"/>
                                            </p:txEl>
                                          </p:spTgt>
                                        </p:tgtEl>
                                        <p:attrNameLst>
                                          <p:attrName>style.visibility</p:attrName>
                                        </p:attrNameLst>
                                      </p:cBhvr>
                                      <p:to>
                                        <p:strVal val="visible"/>
                                      </p:to>
                                    </p:set>
                                    <p:animEffect transition="in" filter="wipe(left)">
                                      <p:cBhvr>
                                        <p:cTn id="77" dur="1000"/>
                                        <p:tgtEl>
                                          <p:spTgt spid="9">
                                            <p:txEl>
                                              <p:pRg st="0" end="0"/>
                                            </p:txEl>
                                          </p:spTgt>
                                        </p:tgtEl>
                                      </p:cBhvr>
                                    </p:animEffect>
                                  </p:childTnLst>
                                </p:cTn>
                              </p:par>
                            </p:childTnLst>
                          </p:cTn>
                        </p:par>
                        <p:par>
                          <p:cTn id="78" fill="hold">
                            <p:stCondLst>
                              <p:cond delay="1000"/>
                            </p:stCondLst>
                            <p:childTnLst>
                              <p:par>
                                <p:cTn id="79" presetID="22" presetClass="entr" presetSubtype="4" fill="hold" grpId="0" nodeType="after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wipe(down)">
                                      <p:cBhvr>
                                        <p:cTn id="81" dur="500"/>
                                        <p:tgtEl>
                                          <p:spTgt spid="22"/>
                                        </p:tgtEl>
                                      </p:cBhvr>
                                    </p:animEffect>
                                  </p:childTnLst>
                                </p:cTn>
                              </p:par>
                            </p:childTnLst>
                          </p:cTn>
                        </p:par>
                        <p:par>
                          <p:cTn id="82" fill="hold">
                            <p:stCondLst>
                              <p:cond delay="1500"/>
                            </p:stCondLst>
                            <p:childTnLst>
                              <p:par>
                                <p:cTn id="83" presetID="22" presetClass="entr" presetSubtype="4" fill="hold" grpId="1" nodeType="after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wipe(down)">
                                      <p:cBhvr>
                                        <p:cTn id="85" dur="500"/>
                                        <p:tgtEl>
                                          <p:spTgt spid="23"/>
                                        </p:tgtEl>
                                      </p:cBhvr>
                                    </p:animEffect>
                                  </p:childTnLst>
                                </p:cTn>
                              </p:par>
                            </p:childTnLst>
                          </p:cTn>
                        </p:par>
                        <p:par>
                          <p:cTn id="86" fill="hold">
                            <p:stCondLst>
                              <p:cond delay="2000"/>
                            </p:stCondLst>
                            <p:childTnLst>
                              <p:par>
                                <p:cTn id="87" presetID="22" presetClass="entr" presetSubtype="4" fill="hold" grpId="0" nodeType="afterEffect">
                                  <p:stCondLst>
                                    <p:cond delay="0"/>
                                  </p:stCondLst>
                                  <p:childTnLst>
                                    <p:set>
                                      <p:cBhvr>
                                        <p:cTn id="88" dur="1" fill="hold">
                                          <p:stCondLst>
                                            <p:cond delay="0"/>
                                          </p:stCondLst>
                                        </p:cTn>
                                        <p:tgtEl>
                                          <p:spTgt spid="20"/>
                                        </p:tgtEl>
                                        <p:attrNameLst>
                                          <p:attrName>style.visibility</p:attrName>
                                        </p:attrNameLst>
                                      </p:cBhvr>
                                      <p:to>
                                        <p:strVal val="visible"/>
                                      </p:to>
                                    </p:set>
                                    <p:animEffect transition="in" filter="wipe(down)">
                                      <p:cBhvr>
                                        <p:cTn id="89" dur="500"/>
                                        <p:tgtEl>
                                          <p:spTgt spid="20"/>
                                        </p:tgtEl>
                                      </p:cBhvr>
                                    </p:animEffect>
                                  </p:childTnLst>
                                </p:cTn>
                              </p:par>
                            </p:childTnLst>
                          </p:cTn>
                        </p:par>
                        <p:par>
                          <p:cTn id="90" fill="hold">
                            <p:stCondLst>
                              <p:cond delay="2500"/>
                            </p:stCondLst>
                            <p:childTnLst>
                              <p:par>
                                <p:cTn id="91" presetID="22" presetClass="entr" presetSubtype="4" fill="hold" grpId="0" nodeType="after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wipe(down)">
                                      <p:cBhvr>
                                        <p:cTn id="93" dur="500"/>
                                        <p:tgtEl>
                                          <p:spTgt spid="24"/>
                                        </p:tgtEl>
                                      </p:cBhvr>
                                    </p:animEffect>
                                  </p:childTnLst>
                                </p:cTn>
                              </p:par>
                            </p:childTnLst>
                          </p:cTn>
                        </p:par>
                        <p:par>
                          <p:cTn id="94" fill="hold">
                            <p:stCondLst>
                              <p:cond delay="3000"/>
                            </p:stCondLst>
                            <p:childTnLst>
                              <p:par>
                                <p:cTn id="95" presetID="22" presetClass="entr" presetSubtype="4" fill="hold" grpId="0" nodeType="after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wipe(down)">
                                      <p:cBhvr>
                                        <p:cTn id="97" dur="500"/>
                                        <p:tgtEl>
                                          <p:spTgt spid="2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1" fill="hold" grpId="0" nodeType="clickEffect">
                                  <p:stCondLst>
                                    <p:cond delay="0"/>
                                  </p:stCondLst>
                                  <p:childTnLst>
                                    <p:set>
                                      <p:cBhvr>
                                        <p:cTn id="101" dur="1" fill="hold">
                                          <p:stCondLst>
                                            <p:cond delay="0"/>
                                          </p:stCondLst>
                                        </p:cTn>
                                        <p:tgtEl>
                                          <p:spTgt spid="19"/>
                                        </p:tgtEl>
                                        <p:attrNameLst>
                                          <p:attrName>style.visibility</p:attrName>
                                        </p:attrNameLst>
                                      </p:cBhvr>
                                      <p:to>
                                        <p:strVal val="visible"/>
                                      </p:to>
                                    </p:set>
                                    <p:animEffect transition="in" filter="wipe(up)">
                                      <p:cBhvr>
                                        <p:cTn id="102" dur="500"/>
                                        <p:tgtEl>
                                          <p:spTgt spid="19"/>
                                        </p:tgtEl>
                                      </p:cBhvr>
                                    </p:animEffect>
                                  </p:childTnLst>
                                </p:cTn>
                              </p:par>
                              <p:par>
                                <p:cTn id="103" presetID="22" presetClass="entr" presetSubtype="1" fill="hold" grpId="0" nodeType="withEffect">
                                  <p:stCondLst>
                                    <p:cond delay="1000"/>
                                  </p:stCondLst>
                                  <p:childTnLst>
                                    <p:set>
                                      <p:cBhvr>
                                        <p:cTn id="104" dur="1" fill="hold">
                                          <p:stCondLst>
                                            <p:cond delay="0"/>
                                          </p:stCondLst>
                                        </p:cTn>
                                        <p:tgtEl>
                                          <p:spTgt spid="26"/>
                                        </p:tgtEl>
                                        <p:attrNameLst>
                                          <p:attrName>style.visibility</p:attrName>
                                        </p:attrNameLst>
                                      </p:cBhvr>
                                      <p:to>
                                        <p:strVal val="visible"/>
                                      </p:to>
                                    </p:set>
                                    <p:animEffect transition="in" filter="wipe(up)">
                                      <p:cBhvr>
                                        <p:cTn id="105" dur="500"/>
                                        <p:tgtEl>
                                          <p:spTgt spid="26"/>
                                        </p:tgtEl>
                                      </p:cBhvr>
                                    </p:animEffect>
                                  </p:childTnLst>
                                </p:cTn>
                              </p:par>
                              <p:par>
                                <p:cTn id="106" presetID="42" presetClass="path" presetSubtype="0" accel="50000" decel="50000" fill="hold" grpId="0" nodeType="withEffect">
                                  <p:stCondLst>
                                    <p:cond delay="500"/>
                                  </p:stCondLst>
                                  <p:childTnLst>
                                    <p:animMotion origin="layout" path="M 1.11111E-6 2.59259E-6 L 0.08646 -0.20787 " pathEditMode="relative" rAng="0" ptsTypes="AA">
                                      <p:cBhvr>
                                        <p:cTn id="107" dur="2000" fill="hold"/>
                                        <p:tgtEl>
                                          <p:spTgt spid="23"/>
                                        </p:tgtEl>
                                        <p:attrNameLst>
                                          <p:attrName>ppt_x</p:attrName>
                                          <p:attrName>ppt_y</p:attrName>
                                        </p:attrNameLst>
                                      </p:cBhvr>
                                      <p:rCtr x="4323" y="-10394"/>
                                    </p:animMotion>
                                  </p:childTnLst>
                                </p:cTn>
                              </p:par>
                              <p:par>
                                <p:cTn id="108" presetID="10" presetClass="exit" presetSubtype="0" fill="hold" grpId="2" nodeType="withEffect">
                                  <p:stCondLst>
                                    <p:cond delay="1250"/>
                                  </p:stCondLst>
                                  <p:childTnLst>
                                    <p:animEffect transition="out" filter="fade">
                                      <p:cBhvr>
                                        <p:cTn id="109" dur="500"/>
                                        <p:tgtEl>
                                          <p:spTgt spid="23"/>
                                        </p:tgtEl>
                                      </p:cBhvr>
                                    </p:animEffect>
                                    <p:set>
                                      <p:cBhvr>
                                        <p:cTn id="110" dur="1" fill="hold">
                                          <p:stCondLst>
                                            <p:cond delay="499"/>
                                          </p:stCondLst>
                                        </p:cTn>
                                        <p:tgtEl>
                                          <p:spTgt spid="23"/>
                                        </p:tgtEl>
                                        <p:attrNameLst>
                                          <p:attrName>style.visibility</p:attrName>
                                        </p:attrNameLst>
                                      </p:cBhvr>
                                      <p:to>
                                        <p:strVal val="hidden"/>
                                      </p:to>
                                    </p:set>
                                  </p:childTnLst>
                                </p:cTn>
                              </p:par>
                              <p:par>
                                <p:cTn id="111" presetID="31" presetClass="entr" presetSubtype="0" fill="hold" grpId="0" nodeType="withEffect">
                                  <p:stCondLst>
                                    <p:cond delay="1250"/>
                                  </p:stCondLst>
                                  <p:childTnLst>
                                    <p:set>
                                      <p:cBhvr>
                                        <p:cTn id="112" dur="1" fill="hold">
                                          <p:stCondLst>
                                            <p:cond delay="0"/>
                                          </p:stCondLst>
                                        </p:cTn>
                                        <p:tgtEl>
                                          <p:spTgt spid="29"/>
                                        </p:tgtEl>
                                        <p:attrNameLst>
                                          <p:attrName>style.visibility</p:attrName>
                                        </p:attrNameLst>
                                      </p:cBhvr>
                                      <p:to>
                                        <p:strVal val="visible"/>
                                      </p:to>
                                    </p:set>
                                    <p:anim calcmode="lin" valueType="num">
                                      <p:cBhvr>
                                        <p:cTn id="113" dur="500" fill="hold"/>
                                        <p:tgtEl>
                                          <p:spTgt spid="29"/>
                                        </p:tgtEl>
                                        <p:attrNameLst>
                                          <p:attrName>ppt_w</p:attrName>
                                        </p:attrNameLst>
                                      </p:cBhvr>
                                      <p:tavLst>
                                        <p:tav tm="0">
                                          <p:val>
                                            <p:fltVal val="0"/>
                                          </p:val>
                                        </p:tav>
                                        <p:tav tm="100000">
                                          <p:val>
                                            <p:strVal val="#ppt_w"/>
                                          </p:val>
                                        </p:tav>
                                      </p:tavLst>
                                    </p:anim>
                                    <p:anim calcmode="lin" valueType="num">
                                      <p:cBhvr>
                                        <p:cTn id="114" dur="500" fill="hold"/>
                                        <p:tgtEl>
                                          <p:spTgt spid="29"/>
                                        </p:tgtEl>
                                        <p:attrNameLst>
                                          <p:attrName>ppt_h</p:attrName>
                                        </p:attrNameLst>
                                      </p:cBhvr>
                                      <p:tavLst>
                                        <p:tav tm="0">
                                          <p:val>
                                            <p:fltVal val="0"/>
                                          </p:val>
                                        </p:tav>
                                        <p:tav tm="100000">
                                          <p:val>
                                            <p:strVal val="#ppt_h"/>
                                          </p:val>
                                        </p:tav>
                                      </p:tavLst>
                                    </p:anim>
                                    <p:anim calcmode="lin" valueType="num">
                                      <p:cBhvr>
                                        <p:cTn id="115" dur="500" fill="hold"/>
                                        <p:tgtEl>
                                          <p:spTgt spid="29"/>
                                        </p:tgtEl>
                                        <p:attrNameLst>
                                          <p:attrName>style.rotation</p:attrName>
                                        </p:attrNameLst>
                                      </p:cBhvr>
                                      <p:tavLst>
                                        <p:tav tm="0">
                                          <p:val>
                                            <p:fltVal val="90"/>
                                          </p:val>
                                        </p:tav>
                                        <p:tav tm="100000">
                                          <p:val>
                                            <p:fltVal val="0"/>
                                          </p:val>
                                        </p:tav>
                                      </p:tavLst>
                                    </p:anim>
                                    <p:animEffect transition="in" filter="fade">
                                      <p:cBhvr>
                                        <p:cTn id="116" dur="500"/>
                                        <p:tgtEl>
                                          <p:spTgt spid="29"/>
                                        </p:tgtEl>
                                      </p:cBhvr>
                                    </p:animEffect>
                                  </p:childTnLst>
                                </p:cTn>
                              </p:par>
                              <p:par>
                                <p:cTn id="117" presetID="42" presetClass="path" presetSubtype="0" accel="50000" decel="50000" fill="hold" grpId="2" nodeType="withEffect">
                                  <p:stCondLst>
                                    <p:cond delay="500"/>
                                  </p:stCondLst>
                                  <p:childTnLst>
                                    <p:animMotion origin="layout" path="M 8.33333E-7 -3.7037E-6 L -0.06163 -0.21041 " pathEditMode="relative" rAng="0" ptsTypes="AA">
                                      <p:cBhvr>
                                        <p:cTn id="118" dur="2000" fill="hold"/>
                                        <p:tgtEl>
                                          <p:spTgt spid="24"/>
                                        </p:tgtEl>
                                        <p:attrNameLst>
                                          <p:attrName>ppt_x</p:attrName>
                                          <p:attrName>ppt_y</p:attrName>
                                        </p:attrNameLst>
                                      </p:cBhvr>
                                      <p:rCtr x="-3090" y="-10532"/>
                                    </p:animMotion>
                                  </p:childTnLst>
                                </p:cTn>
                              </p:par>
                              <p:par>
                                <p:cTn id="119" presetID="10" presetClass="exit" presetSubtype="0" fill="hold" grpId="1" nodeType="withEffect">
                                  <p:stCondLst>
                                    <p:cond delay="1750"/>
                                  </p:stCondLst>
                                  <p:childTnLst>
                                    <p:animEffect transition="out" filter="fade">
                                      <p:cBhvr>
                                        <p:cTn id="120" dur="500"/>
                                        <p:tgtEl>
                                          <p:spTgt spid="24"/>
                                        </p:tgtEl>
                                      </p:cBhvr>
                                    </p:animEffect>
                                    <p:set>
                                      <p:cBhvr>
                                        <p:cTn id="121" dur="1" fill="hold">
                                          <p:stCondLst>
                                            <p:cond delay="499"/>
                                          </p:stCondLst>
                                        </p:cTn>
                                        <p:tgtEl>
                                          <p:spTgt spid="24"/>
                                        </p:tgtEl>
                                        <p:attrNameLst>
                                          <p:attrName>style.visibility</p:attrName>
                                        </p:attrNameLst>
                                      </p:cBhvr>
                                      <p:to>
                                        <p:strVal val="hidden"/>
                                      </p:to>
                                    </p:set>
                                  </p:childTnLst>
                                </p:cTn>
                              </p:par>
                              <p:par>
                                <p:cTn id="122" presetID="31" presetClass="entr" presetSubtype="0" fill="hold" grpId="0" nodeType="withEffect">
                                  <p:stCondLst>
                                    <p:cond delay="1750"/>
                                  </p:stCondLst>
                                  <p:childTnLst>
                                    <p:set>
                                      <p:cBhvr>
                                        <p:cTn id="123" dur="1" fill="hold">
                                          <p:stCondLst>
                                            <p:cond delay="0"/>
                                          </p:stCondLst>
                                        </p:cTn>
                                        <p:tgtEl>
                                          <p:spTgt spid="31"/>
                                        </p:tgtEl>
                                        <p:attrNameLst>
                                          <p:attrName>style.visibility</p:attrName>
                                        </p:attrNameLst>
                                      </p:cBhvr>
                                      <p:to>
                                        <p:strVal val="visible"/>
                                      </p:to>
                                    </p:set>
                                    <p:anim calcmode="lin" valueType="num">
                                      <p:cBhvr>
                                        <p:cTn id="124" dur="500" fill="hold"/>
                                        <p:tgtEl>
                                          <p:spTgt spid="31"/>
                                        </p:tgtEl>
                                        <p:attrNameLst>
                                          <p:attrName>ppt_w</p:attrName>
                                        </p:attrNameLst>
                                      </p:cBhvr>
                                      <p:tavLst>
                                        <p:tav tm="0">
                                          <p:val>
                                            <p:fltVal val="0"/>
                                          </p:val>
                                        </p:tav>
                                        <p:tav tm="100000">
                                          <p:val>
                                            <p:strVal val="#ppt_w"/>
                                          </p:val>
                                        </p:tav>
                                      </p:tavLst>
                                    </p:anim>
                                    <p:anim calcmode="lin" valueType="num">
                                      <p:cBhvr>
                                        <p:cTn id="125" dur="500" fill="hold"/>
                                        <p:tgtEl>
                                          <p:spTgt spid="31"/>
                                        </p:tgtEl>
                                        <p:attrNameLst>
                                          <p:attrName>ppt_h</p:attrName>
                                        </p:attrNameLst>
                                      </p:cBhvr>
                                      <p:tavLst>
                                        <p:tav tm="0">
                                          <p:val>
                                            <p:fltVal val="0"/>
                                          </p:val>
                                        </p:tav>
                                        <p:tav tm="100000">
                                          <p:val>
                                            <p:strVal val="#ppt_h"/>
                                          </p:val>
                                        </p:tav>
                                      </p:tavLst>
                                    </p:anim>
                                    <p:anim calcmode="lin" valueType="num">
                                      <p:cBhvr>
                                        <p:cTn id="126" dur="500" fill="hold"/>
                                        <p:tgtEl>
                                          <p:spTgt spid="31"/>
                                        </p:tgtEl>
                                        <p:attrNameLst>
                                          <p:attrName>style.rotation</p:attrName>
                                        </p:attrNameLst>
                                      </p:cBhvr>
                                      <p:tavLst>
                                        <p:tav tm="0">
                                          <p:val>
                                            <p:fltVal val="90"/>
                                          </p:val>
                                        </p:tav>
                                        <p:tav tm="100000">
                                          <p:val>
                                            <p:fltVal val="0"/>
                                          </p:val>
                                        </p:tav>
                                      </p:tavLst>
                                    </p:anim>
                                    <p:animEffect transition="in" filter="fade">
                                      <p:cBhvr>
                                        <p:cTn id="127" dur="500"/>
                                        <p:tgtEl>
                                          <p:spTgt spid="31"/>
                                        </p:tgtEl>
                                      </p:cBhvr>
                                    </p:animEffect>
                                  </p:childTnLst>
                                </p:cTn>
                              </p:par>
                              <p:par>
                                <p:cTn id="128" presetID="22" presetClass="entr" presetSubtype="1" fill="hold" grpId="0" nodeType="withEffect">
                                  <p:stCondLst>
                                    <p:cond delay="500"/>
                                  </p:stCondLst>
                                  <p:childTnLst>
                                    <p:set>
                                      <p:cBhvr>
                                        <p:cTn id="129" dur="1" fill="hold">
                                          <p:stCondLst>
                                            <p:cond delay="0"/>
                                          </p:stCondLst>
                                        </p:cTn>
                                        <p:tgtEl>
                                          <p:spTgt spid="8"/>
                                        </p:tgtEl>
                                        <p:attrNameLst>
                                          <p:attrName>style.visibility</p:attrName>
                                        </p:attrNameLst>
                                      </p:cBhvr>
                                      <p:to>
                                        <p:strVal val="visible"/>
                                      </p:to>
                                    </p:set>
                                    <p:animEffect transition="in" filter="wipe(up)">
                                      <p:cBhvr>
                                        <p:cTn id="130" dur="1750"/>
                                        <p:tgtEl>
                                          <p:spTgt spid="8"/>
                                        </p:tgtEl>
                                      </p:cBhvr>
                                    </p:animEffect>
                                  </p:childTnLst>
                                </p:cTn>
                              </p:par>
                            </p:childTnLst>
                          </p:cTn>
                        </p:par>
                        <p:par>
                          <p:cTn id="131" fill="hold">
                            <p:stCondLst>
                              <p:cond delay="2500"/>
                            </p:stCondLst>
                            <p:childTnLst>
                              <p:par>
                                <p:cTn id="132" presetID="22" presetClass="entr" presetSubtype="1" fill="hold" grpId="0" nodeType="afterEffect">
                                  <p:stCondLst>
                                    <p:cond delay="200"/>
                                  </p:stCondLst>
                                  <p:childTnLst>
                                    <p:set>
                                      <p:cBhvr>
                                        <p:cTn id="133" dur="1" fill="hold">
                                          <p:stCondLst>
                                            <p:cond delay="0"/>
                                          </p:stCondLst>
                                        </p:cTn>
                                        <p:tgtEl>
                                          <p:spTgt spid="28"/>
                                        </p:tgtEl>
                                        <p:attrNameLst>
                                          <p:attrName>style.visibility</p:attrName>
                                        </p:attrNameLst>
                                      </p:cBhvr>
                                      <p:to>
                                        <p:strVal val="visible"/>
                                      </p:to>
                                    </p:set>
                                    <p:animEffect transition="in" filter="wipe(up)">
                                      <p:cBhvr>
                                        <p:cTn id="134"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0" grpId="0" animBg="1"/>
      <p:bldP spid="31" grpId="0" animBg="1"/>
      <p:bldP spid="11" grpId="0" animBg="1"/>
      <p:bldP spid="11" grpId="1" animBg="1"/>
      <p:bldP spid="12" grpId="0" animBg="1"/>
      <p:bldP spid="12" grpId="1" animBg="1"/>
      <p:bldP spid="14" grpId="0" animBg="1"/>
      <p:bldP spid="14" grpId="1" animBg="1"/>
      <p:bldP spid="15" grpId="0" animBg="1"/>
      <p:bldP spid="15" grpId="1" animBg="1"/>
      <p:bldP spid="16" grpId="0" animBg="1"/>
      <p:bldP spid="19" grpId="0" animBg="1"/>
      <p:bldP spid="20" grpId="0" animBg="1"/>
      <p:bldP spid="23" grpId="0" animBg="1"/>
      <p:bldP spid="23" grpId="1" animBg="1"/>
      <p:bldP spid="23" grpId="2" animBg="1"/>
      <p:bldP spid="24" grpId="0" animBg="1"/>
      <p:bldP spid="24" grpId="1" animBg="1"/>
      <p:bldP spid="24" grpId="2" animBg="1"/>
      <p:bldP spid="25" grpId="0"/>
      <p:bldP spid="26" grpId="0"/>
      <p:bldP spid="27" grpId="0"/>
      <p:bldP spid="28" grpId="0"/>
      <p:bldP spid="29" grpId="0" animBg="1"/>
      <p:bldP spid="21" grpId="0" animBg="1"/>
      <p:bldP spid="13" grpId="0" animBg="1"/>
      <p:bldP spid="22" grpId="0" animBg="1"/>
      <p:bldP spid="8" grpId="0"/>
      <p:bldP spid="33" grpId="0" animBg="1"/>
      <p:bldP spid="3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457200" y="274638"/>
            <a:ext cx="8229600" cy="1066130"/>
          </a:xfrm>
        </p:spPr>
        <p:txBody>
          <a:bodyPr>
            <a:normAutofit fontScale="90000"/>
          </a:bodyPr>
          <a:lstStyle/>
          <a:p>
            <a:r>
              <a:rPr kumimoji="1" lang="ja-JP" altLang="en-US" dirty="0" smtClean="0"/>
              <a:t>保証の付従性（免除の例）</a:t>
            </a:r>
            <a:r>
              <a:rPr kumimoji="1" lang="ja-JP" altLang="en-US" sz="2700" dirty="0" smtClean="0"/>
              <a:t>→（</a:t>
            </a:r>
            <a:r>
              <a:rPr kumimoji="1" lang="ja-JP" altLang="en-US" sz="2700" dirty="0" smtClean="0">
                <a:hlinkClick r:id="rId2" action="ppaction://hlinksldjump"/>
              </a:rPr>
              <a:t>弁済の例</a:t>
            </a:r>
            <a:r>
              <a:rPr kumimoji="1" lang="ja-JP" altLang="en-US" sz="2700" dirty="0" smtClean="0"/>
              <a:t>）</a:t>
            </a:r>
            <a:r>
              <a:rPr kumimoji="1" lang="en-US" altLang="ja-JP" dirty="0" smtClean="0"/>
              <a:t/>
            </a:r>
            <a:br>
              <a:rPr kumimoji="1" lang="en-US" altLang="ja-JP" dirty="0" smtClean="0"/>
            </a:br>
            <a:r>
              <a:rPr kumimoji="1" lang="ja-JP" altLang="en-US" sz="2700" dirty="0" smtClean="0"/>
              <a:t>→　</a:t>
            </a:r>
            <a:r>
              <a:rPr lang="ja-JP" altLang="en-US" sz="2700" dirty="0" smtClean="0">
                <a:hlinkClick r:id="rId3" action="ppaction://hlinksldjump"/>
              </a:rPr>
              <a:t>連帯債務の免除</a:t>
            </a:r>
            <a:r>
              <a:rPr lang="ja-JP" altLang="en-US" sz="2700" dirty="0" smtClean="0"/>
              <a:t>，連帯の</a:t>
            </a:r>
            <a:r>
              <a:rPr lang="ja-JP" altLang="en-US" sz="2700" dirty="0"/>
              <a:t>免除</a:t>
            </a:r>
            <a:r>
              <a:rPr lang="ja-JP" altLang="en-US" sz="2700" dirty="0" smtClean="0"/>
              <a:t>への応用</a:t>
            </a:r>
            <a:endParaRPr kumimoji="1" lang="ja-JP" altLang="en-US" sz="27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
        <p:nvSpPr>
          <p:cNvPr id="7" name="テキスト プレースホルダー 6"/>
          <p:cNvSpPr>
            <a:spLocks noGrp="1"/>
          </p:cNvSpPr>
          <p:nvPr>
            <p:ph type="body" idx="4294967295"/>
          </p:nvPr>
        </p:nvSpPr>
        <p:spPr>
          <a:xfrm>
            <a:off x="674628" y="1607121"/>
            <a:ext cx="3249300" cy="453727"/>
          </a:xfrm>
        </p:spPr>
        <p:txBody>
          <a:bodyPr>
            <a:normAutofit fontScale="77500" lnSpcReduction="20000"/>
          </a:bodyPr>
          <a:lstStyle/>
          <a:p>
            <a:pPr algn="ctr"/>
            <a:r>
              <a:rPr kumimoji="1" lang="ja-JP" altLang="en-US" dirty="0" smtClean="0"/>
              <a:t>債務を免除した場合</a:t>
            </a:r>
            <a:endParaRPr kumimoji="1" lang="ja-JP" altLang="en-US" dirty="0"/>
          </a:p>
        </p:txBody>
      </p:sp>
      <p:sp>
        <p:nvSpPr>
          <p:cNvPr id="9" name="テキスト プレースホルダー 8"/>
          <p:cNvSpPr>
            <a:spLocks noGrp="1"/>
          </p:cNvSpPr>
          <p:nvPr>
            <p:ph type="body" sz="quarter" idx="4294967295"/>
          </p:nvPr>
        </p:nvSpPr>
        <p:spPr>
          <a:xfrm>
            <a:off x="4499992" y="1607121"/>
            <a:ext cx="4248472" cy="453727"/>
          </a:xfrm>
        </p:spPr>
        <p:txBody>
          <a:bodyPr>
            <a:normAutofit fontScale="77500" lnSpcReduction="20000"/>
          </a:bodyPr>
          <a:lstStyle/>
          <a:p>
            <a:pPr algn="ctr"/>
            <a:r>
              <a:rPr kumimoji="1" lang="ja-JP" altLang="en-US" dirty="0" smtClean="0"/>
              <a:t>保証（連帯）を免除した場合</a:t>
            </a:r>
            <a:endParaRPr kumimoji="1" lang="ja-JP" altLang="en-US" dirty="0"/>
          </a:p>
        </p:txBody>
      </p:sp>
      <p:sp>
        <p:nvSpPr>
          <p:cNvPr id="11" name="正方形/長方形 10"/>
          <p:cNvSpPr/>
          <p:nvPr/>
        </p:nvSpPr>
        <p:spPr>
          <a:xfrm>
            <a:off x="755576" y="1988840"/>
            <a:ext cx="1152128" cy="1720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債務者</a:t>
            </a:r>
            <a:endParaRPr kumimoji="1" lang="ja-JP" altLang="en-US" dirty="0"/>
          </a:p>
        </p:txBody>
      </p:sp>
      <p:sp>
        <p:nvSpPr>
          <p:cNvPr id="12" name="正方形/長方形 11"/>
          <p:cNvSpPr/>
          <p:nvPr/>
        </p:nvSpPr>
        <p:spPr>
          <a:xfrm>
            <a:off x="2987824" y="1992536"/>
            <a:ext cx="1152128" cy="17208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保証人</a:t>
            </a:r>
            <a:endParaRPr kumimoji="1" lang="ja-JP" altLang="en-US" dirty="0"/>
          </a:p>
        </p:txBody>
      </p:sp>
      <p:sp>
        <p:nvSpPr>
          <p:cNvPr id="14" name="上矢印 13"/>
          <p:cNvSpPr/>
          <p:nvPr/>
        </p:nvSpPr>
        <p:spPr>
          <a:xfrm rot="20251076">
            <a:off x="1238990" y="3700350"/>
            <a:ext cx="963095" cy="911437"/>
          </a:xfrm>
          <a:prstGeom prst="upArrow">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050" dirty="0" smtClean="0"/>
              <a:t>10</a:t>
            </a:r>
            <a:r>
              <a:rPr lang="en-US" altLang="ja-JP" sz="1050" dirty="0" smtClean="0"/>
              <a:t>00</a:t>
            </a:r>
            <a:r>
              <a:rPr lang="ja-JP" altLang="en-US" sz="1050" dirty="0" smtClean="0"/>
              <a:t>万</a:t>
            </a:r>
            <a:r>
              <a:rPr kumimoji="1" lang="ja-JP" altLang="en-US" sz="1050" dirty="0" smtClean="0"/>
              <a:t>円</a:t>
            </a:r>
            <a:endParaRPr kumimoji="1" lang="ja-JP" altLang="en-US" sz="1050" dirty="0"/>
          </a:p>
        </p:txBody>
      </p:sp>
      <p:sp>
        <p:nvSpPr>
          <p:cNvPr id="15" name="上矢印 14"/>
          <p:cNvSpPr/>
          <p:nvPr/>
        </p:nvSpPr>
        <p:spPr>
          <a:xfrm rot="1236452">
            <a:off x="2683074" y="3718086"/>
            <a:ext cx="954254" cy="896835"/>
          </a:xfrm>
          <a:prstGeom prst="up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050" dirty="0" smtClean="0"/>
              <a:t>1000</a:t>
            </a:r>
            <a:r>
              <a:rPr lang="ja-JP" altLang="en-US" sz="1050" dirty="0" smtClean="0"/>
              <a:t>万円</a:t>
            </a:r>
            <a:endParaRPr lang="ja-JP" altLang="en-US" sz="1050" dirty="0"/>
          </a:p>
        </p:txBody>
      </p:sp>
      <p:sp>
        <p:nvSpPr>
          <p:cNvPr id="20" name="正方形/長方形 19"/>
          <p:cNvSpPr/>
          <p:nvPr/>
        </p:nvSpPr>
        <p:spPr>
          <a:xfrm>
            <a:off x="5004048" y="1992536"/>
            <a:ext cx="1152128" cy="1720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債務者</a:t>
            </a:r>
            <a:endParaRPr kumimoji="1" lang="ja-JP" altLang="en-US" dirty="0"/>
          </a:p>
        </p:txBody>
      </p:sp>
      <p:sp>
        <p:nvSpPr>
          <p:cNvPr id="23" name="上矢印 22"/>
          <p:cNvSpPr/>
          <p:nvPr/>
        </p:nvSpPr>
        <p:spPr>
          <a:xfrm rot="20251076">
            <a:off x="5532824" y="3678984"/>
            <a:ext cx="963095" cy="911437"/>
          </a:xfrm>
          <a:prstGeom prst="upArrow">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050" dirty="0" smtClean="0"/>
              <a:t>10</a:t>
            </a:r>
            <a:r>
              <a:rPr lang="en-US" altLang="ja-JP" sz="1050" dirty="0" smtClean="0"/>
              <a:t>00</a:t>
            </a:r>
            <a:r>
              <a:rPr lang="ja-JP" altLang="en-US" sz="1050" dirty="0" smtClean="0"/>
              <a:t>万</a:t>
            </a:r>
            <a:r>
              <a:rPr kumimoji="1" lang="ja-JP" altLang="en-US" sz="1050" dirty="0" smtClean="0"/>
              <a:t>円</a:t>
            </a:r>
            <a:endParaRPr kumimoji="1" lang="ja-JP" altLang="en-US" sz="1050" dirty="0"/>
          </a:p>
        </p:txBody>
      </p:sp>
      <p:sp>
        <p:nvSpPr>
          <p:cNvPr id="24" name="上矢印 23"/>
          <p:cNvSpPr/>
          <p:nvPr/>
        </p:nvSpPr>
        <p:spPr>
          <a:xfrm rot="1236452">
            <a:off x="6891314" y="3703853"/>
            <a:ext cx="954254" cy="896835"/>
          </a:xfrm>
          <a:prstGeom prst="up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1050" dirty="0" smtClean="0"/>
              <a:t>1000</a:t>
            </a:r>
            <a:r>
              <a:rPr lang="ja-JP" altLang="en-US" sz="1050" dirty="0" smtClean="0"/>
              <a:t>万円</a:t>
            </a:r>
            <a:endParaRPr lang="ja-JP" altLang="en-US" sz="1050" dirty="0"/>
          </a:p>
        </p:txBody>
      </p:sp>
      <p:sp>
        <p:nvSpPr>
          <p:cNvPr id="25" name="テキスト ボックス 24"/>
          <p:cNvSpPr txBox="1"/>
          <p:nvPr/>
        </p:nvSpPr>
        <p:spPr>
          <a:xfrm>
            <a:off x="395536" y="4290254"/>
            <a:ext cx="648072" cy="646331"/>
          </a:xfrm>
          <a:prstGeom prst="rect">
            <a:avLst/>
          </a:prstGeom>
          <a:noFill/>
        </p:spPr>
        <p:txBody>
          <a:bodyPr wrap="square" rtlCol="0">
            <a:spAutoFit/>
          </a:bodyPr>
          <a:lstStyle/>
          <a:p>
            <a:r>
              <a:rPr kumimoji="1" lang="ja-JP" altLang="en-US" dirty="0" smtClean="0"/>
              <a:t>全額免除</a:t>
            </a:r>
            <a:endParaRPr kumimoji="1" lang="ja-JP" altLang="en-US" dirty="0"/>
          </a:p>
        </p:txBody>
      </p:sp>
      <p:sp>
        <p:nvSpPr>
          <p:cNvPr id="26" name="テキスト ボックス 25"/>
          <p:cNvSpPr txBox="1"/>
          <p:nvPr/>
        </p:nvSpPr>
        <p:spPr>
          <a:xfrm>
            <a:off x="8100392" y="4276968"/>
            <a:ext cx="648072" cy="646331"/>
          </a:xfrm>
          <a:prstGeom prst="rect">
            <a:avLst/>
          </a:prstGeom>
          <a:noFill/>
        </p:spPr>
        <p:txBody>
          <a:bodyPr wrap="square" rtlCol="0">
            <a:spAutoFit/>
          </a:bodyPr>
          <a:lstStyle/>
          <a:p>
            <a:r>
              <a:rPr lang="ja-JP" altLang="en-US" dirty="0" smtClean="0"/>
              <a:t>全額免除</a:t>
            </a:r>
            <a:endParaRPr kumimoji="1" lang="ja-JP" altLang="en-US" dirty="0"/>
          </a:p>
        </p:txBody>
      </p:sp>
      <p:sp>
        <p:nvSpPr>
          <p:cNvPr id="27" name="テキスト プレースホルダー 6"/>
          <p:cNvSpPr txBox="1">
            <a:spLocks/>
          </p:cNvSpPr>
          <p:nvPr/>
        </p:nvSpPr>
        <p:spPr>
          <a:xfrm>
            <a:off x="827028" y="5373216"/>
            <a:ext cx="3249300" cy="7920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Wingdings" pitchFamily="2" charset="2"/>
              <a:buChar char="n"/>
              <a:defRPr kumimoji="1" sz="3200" kern="1200">
                <a:solidFill>
                  <a:schemeClr val="tx1"/>
                </a:solidFill>
                <a:latin typeface="+mn-lt"/>
                <a:ea typeface="+mn-ea"/>
                <a:cs typeface="+mn-cs"/>
              </a:defRPr>
            </a:lvl1pPr>
            <a:lvl2pPr marL="914400" indent="-457200" algn="l" defTabSz="914400" rtl="0" eaLnBrk="1" latinLnBrk="0" hangingPunct="1">
              <a:spcBef>
                <a:spcPct val="20000"/>
              </a:spcBef>
              <a:buFont typeface="Wingdings" pitchFamily="2" charset="2"/>
              <a:buChar char="p"/>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u"/>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l"/>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1800" b="1" dirty="0" smtClean="0"/>
              <a:t>債務は消滅</a:t>
            </a:r>
            <a:r>
              <a:rPr lang="ja-JP" altLang="en-US" sz="1800" dirty="0" smtClean="0"/>
              <a:t>し，</a:t>
            </a:r>
            <a:r>
              <a:rPr lang="ja-JP" altLang="en-US" sz="1800" b="1" dirty="0" smtClean="0"/>
              <a:t>付従性</a:t>
            </a:r>
            <a:r>
              <a:rPr lang="ja-JP" altLang="en-US" sz="1800" dirty="0" smtClean="0"/>
              <a:t>によって</a:t>
            </a:r>
            <a:endParaRPr lang="en-US" altLang="ja-JP" sz="1800" dirty="0" smtClean="0"/>
          </a:p>
          <a:p>
            <a:pPr marL="0" indent="0" algn="ctr">
              <a:buNone/>
            </a:pPr>
            <a:r>
              <a:rPr lang="ja-JP" altLang="en-US" sz="1800" dirty="0" smtClean="0"/>
              <a:t>保証</a:t>
            </a:r>
            <a:r>
              <a:rPr lang="ja-JP" altLang="en-US" sz="1800" b="1" dirty="0"/>
              <a:t>責任</a:t>
            </a:r>
            <a:r>
              <a:rPr lang="ja-JP" altLang="en-US" sz="1800" b="1" dirty="0" smtClean="0"/>
              <a:t>も消滅する</a:t>
            </a:r>
            <a:r>
              <a:rPr lang="ja-JP" altLang="en-US" sz="1800" dirty="0" smtClean="0"/>
              <a:t>。</a:t>
            </a:r>
            <a:endParaRPr lang="ja-JP" altLang="en-US" sz="1800" dirty="0"/>
          </a:p>
        </p:txBody>
      </p:sp>
      <p:sp>
        <p:nvSpPr>
          <p:cNvPr id="28" name="テキスト プレースホルダー 8"/>
          <p:cNvSpPr txBox="1">
            <a:spLocks/>
          </p:cNvSpPr>
          <p:nvPr/>
        </p:nvSpPr>
        <p:spPr>
          <a:xfrm>
            <a:off x="4355976" y="5373216"/>
            <a:ext cx="4536504" cy="7920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Wingdings" pitchFamily="2" charset="2"/>
              <a:buChar char="n"/>
              <a:defRPr kumimoji="1" sz="3200" kern="1200">
                <a:solidFill>
                  <a:schemeClr val="tx1"/>
                </a:solidFill>
                <a:latin typeface="+mn-lt"/>
                <a:ea typeface="+mn-ea"/>
                <a:cs typeface="+mn-cs"/>
              </a:defRPr>
            </a:lvl1pPr>
            <a:lvl2pPr marL="914400" indent="-457200" algn="l" defTabSz="914400" rtl="0" eaLnBrk="1" latinLnBrk="0" hangingPunct="1">
              <a:spcBef>
                <a:spcPct val="20000"/>
              </a:spcBef>
              <a:buFont typeface="Wingdings" pitchFamily="2" charset="2"/>
              <a:buChar char="p"/>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u"/>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l"/>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1800" dirty="0" smtClean="0"/>
              <a:t>保証（連帯）のない債務になるだけで，</a:t>
            </a:r>
            <a:endParaRPr lang="en-US" altLang="ja-JP" sz="1800" dirty="0" smtClean="0"/>
          </a:p>
          <a:p>
            <a:pPr marL="0" indent="0" algn="ctr">
              <a:buNone/>
            </a:pPr>
            <a:r>
              <a:rPr lang="ja-JP" altLang="en-US" sz="1800" b="1" dirty="0"/>
              <a:t>債務は</a:t>
            </a:r>
            <a:r>
              <a:rPr lang="ja-JP" altLang="en-US" sz="1800" b="1" dirty="0" smtClean="0"/>
              <a:t>消滅しない。</a:t>
            </a:r>
            <a:endParaRPr lang="en-US" altLang="ja-JP" sz="1800" dirty="0" smtClean="0"/>
          </a:p>
        </p:txBody>
      </p:sp>
      <p:sp>
        <p:nvSpPr>
          <p:cNvPr id="21" name="正方形/長方形 20"/>
          <p:cNvSpPr/>
          <p:nvPr/>
        </p:nvSpPr>
        <p:spPr>
          <a:xfrm>
            <a:off x="7308304" y="1996232"/>
            <a:ext cx="1152128" cy="17208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保証人</a:t>
            </a:r>
            <a:endParaRPr kumimoji="1" lang="ja-JP" altLang="en-US" dirty="0"/>
          </a:p>
        </p:txBody>
      </p:sp>
      <p:sp>
        <p:nvSpPr>
          <p:cNvPr id="13" name="円/楕円 12"/>
          <p:cNvSpPr/>
          <p:nvPr/>
        </p:nvSpPr>
        <p:spPr>
          <a:xfrm>
            <a:off x="1547664" y="4520208"/>
            <a:ext cx="1800200" cy="6480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債権者</a:t>
            </a:r>
            <a:endParaRPr kumimoji="1" lang="ja-JP" altLang="en-US" dirty="0"/>
          </a:p>
        </p:txBody>
      </p:sp>
      <p:sp>
        <p:nvSpPr>
          <p:cNvPr id="22" name="円/楕円 21"/>
          <p:cNvSpPr/>
          <p:nvPr/>
        </p:nvSpPr>
        <p:spPr>
          <a:xfrm>
            <a:off x="5796136" y="4523904"/>
            <a:ext cx="1800200" cy="64807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債権者</a:t>
            </a:r>
            <a:endParaRPr kumimoji="1" lang="ja-JP" altLang="en-US" dirty="0"/>
          </a:p>
        </p:txBody>
      </p:sp>
      <p:cxnSp>
        <p:nvCxnSpPr>
          <p:cNvPr id="8" name="直線コネクタ 7"/>
          <p:cNvCxnSpPr/>
          <p:nvPr/>
        </p:nvCxnSpPr>
        <p:spPr>
          <a:xfrm flipH="1">
            <a:off x="755576" y="1996232"/>
            <a:ext cx="1152128" cy="171340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755576" y="1996232"/>
            <a:ext cx="1152128" cy="1720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7308304" y="1988840"/>
            <a:ext cx="1152128" cy="171340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7308304" y="1988840"/>
            <a:ext cx="1152128" cy="1720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36545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par>
                          <p:cTn id="16" fill="hold">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par>
                          <p:cTn id="20" fill="hold">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down)">
                                      <p:cBhvr>
                                        <p:cTn id="23" dur="500"/>
                                        <p:tgtEl>
                                          <p:spTgt spid="15"/>
                                        </p:tgtEl>
                                      </p:cBhvr>
                                    </p:animEffect>
                                  </p:childTnLst>
                                </p:cTn>
                              </p:par>
                            </p:childTnLst>
                          </p:cTn>
                        </p:par>
                        <p:par>
                          <p:cTn id="24" fill="hold">
                            <p:stCondLst>
                              <p:cond delay="3000"/>
                            </p:stCondLst>
                            <p:childTnLst>
                              <p:par>
                                <p:cTn id="25" presetID="22" presetClass="entr" presetSubtype="4"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left)">
                                      <p:cBhvr>
                                        <p:cTn id="32" dur="500"/>
                                        <p:tgtEl>
                                          <p:spTgt spid="25"/>
                                        </p:tgtEl>
                                      </p:cBhvr>
                                    </p:animEffect>
                                  </p:childTnLst>
                                </p:cTn>
                              </p:par>
                              <p:par>
                                <p:cTn id="33" presetID="22" presetClass="entr" presetSubtype="4"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down)">
                                      <p:cBhvr>
                                        <p:cTn id="35" dur="500"/>
                                        <p:tgtEl>
                                          <p:spTgt spid="17"/>
                                        </p:tgtEl>
                                      </p:cBhvr>
                                    </p:animEffect>
                                  </p:childTnLst>
                                </p:cTn>
                              </p:par>
                              <p:par>
                                <p:cTn id="36" presetID="22" presetClass="entr" presetSubtype="4"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wipe(down)">
                                      <p:cBhvr>
                                        <p:cTn id="38" dur="500"/>
                                        <p:tgtEl>
                                          <p:spTgt spid="8"/>
                                        </p:tgtEl>
                                      </p:cBhvr>
                                    </p:animEffect>
                                  </p:childTnLst>
                                </p:cTn>
                              </p:par>
                            </p:childTnLst>
                          </p:cTn>
                        </p:par>
                        <p:par>
                          <p:cTn id="39" fill="hold">
                            <p:stCondLst>
                              <p:cond delay="500"/>
                            </p:stCondLst>
                            <p:childTnLst>
                              <p:par>
                                <p:cTn id="40" presetID="42" presetClass="exit" presetSubtype="0" fill="hold" grpId="1" nodeType="afterEffect">
                                  <p:stCondLst>
                                    <p:cond delay="250"/>
                                  </p:stCondLst>
                                  <p:childTnLst>
                                    <p:animEffect transition="out" filter="fade">
                                      <p:cBhvr>
                                        <p:cTn id="41" dur="1000"/>
                                        <p:tgtEl>
                                          <p:spTgt spid="11"/>
                                        </p:tgtEl>
                                      </p:cBhvr>
                                    </p:animEffect>
                                    <p:anim calcmode="lin" valueType="num">
                                      <p:cBhvr>
                                        <p:cTn id="42" dur="1000"/>
                                        <p:tgtEl>
                                          <p:spTgt spid="11"/>
                                        </p:tgtEl>
                                        <p:attrNameLst>
                                          <p:attrName>ppt_x</p:attrName>
                                        </p:attrNameLst>
                                      </p:cBhvr>
                                      <p:tavLst>
                                        <p:tav tm="0">
                                          <p:val>
                                            <p:strVal val="ppt_x"/>
                                          </p:val>
                                        </p:tav>
                                        <p:tav tm="100000">
                                          <p:val>
                                            <p:strVal val="ppt_x"/>
                                          </p:val>
                                        </p:tav>
                                      </p:tavLst>
                                    </p:anim>
                                    <p:anim calcmode="lin" valueType="num">
                                      <p:cBhvr>
                                        <p:cTn id="43" dur="1000"/>
                                        <p:tgtEl>
                                          <p:spTgt spid="11"/>
                                        </p:tgtEl>
                                        <p:attrNameLst>
                                          <p:attrName>ppt_y</p:attrName>
                                        </p:attrNameLst>
                                      </p:cBhvr>
                                      <p:tavLst>
                                        <p:tav tm="0">
                                          <p:val>
                                            <p:strVal val="ppt_y"/>
                                          </p:val>
                                        </p:tav>
                                        <p:tav tm="100000">
                                          <p:val>
                                            <p:strVal val="ppt_y+.1"/>
                                          </p:val>
                                        </p:tav>
                                      </p:tavLst>
                                    </p:anim>
                                    <p:set>
                                      <p:cBhvr>
                                        <p:cTn id="44" dur="1" fill="hold">
                                          <p:stCondLst>
                                            <p:cond delay="999"/>
                                          </p:stCondLst>
                                        </p:cTn>
                                        <p:tgtEl>
                                          <p:spTgt spid="11"/>
                                        </p:tgtEl>
                                        <p:attrNameLst>
                                          <p:attrName>style.visibility</p:attrName>
                                        </p:attrNameLst>
                                      </p:cBhvr>
                                      <p:to>
                                        <p:strVal val="hidden"/>
                                      </p:to>
                                    </p:set>
                                  </p:childTnLst>
                                </p:cTn>
                              </p:par>
                              <p:par>
                                <p:cTn id="45" presetID="42" presetClass="exit" presetSubtype="0" fill="hold" grpId="1" nodeType="withEffect">
                                  <p:stCondLst>
                                    <p:cond delay="250"/>
                                  </p:stCondLst>
                                  <p:childTnLst>
                                    <p:animEffect transition="out" filter="fade">
                                      <p:cBhvr>
                                        <p:cTn id="46" dur="1000"/>
                                        <p:tgtEl>
                                          <p:spTgt spid="14"/>
                                        </p:tgtEl>
                                      </p:cBhvr>
                                    </p:animEffect>
                                    <p:anim calcmode="lin" valueType="num">
                                      <p:cBhvr>
                                        <p:cTn id="47" dur="1000"/>
                                        <p:tgtEl>
                                          <p:spTgt spid="14"/>
                                        </p:tgtEl>
                                        <p:attrNameLst>
                                          <p:attrName>ppt_x</p:attrName>
                                        </p:attrNameLst>
                                      </p:cBhvr>
                                      <p:tavLst>
                                        <p:tav tm="0">
                                          <p:val>
                                            <p:strVal val="ppt_x"/>
                                          </p:val>
                                        </p:tav>
                                        <p:tav tm="100000">
                                          <p:val>
                                            <p:strVal val="ppt_x"/>
                                          </p:val>
                                        </p:tav>
                                      </p:tavLst>
                                    </p:anim>
                                    <p:anim calcmode="lin" valueType="num">
                                      <p:cBhvr>
                                        <p:cTn id="48" dur="1000"/>
                                        <p:tgtEl>
                                          <p:spTgt spid="14"/>
                                        </p:tgtEl>
                                        <p:attrNameLst>
                                          <p:attrName>ppt_y</p:attrName>
                                        </p:attrNameLst>
                                      </p:cBhvr>
                                      <p:tavLst>
                                        <p:tav tm="0">
                                          <p:val>
                                            <p:strVal val="ppt_y"/>
                                          </p:val>
                                        </p:tav>
                                        <p:tav tm="100000">
                                          <p:val>
                                            <p:strVal val="ppt_y+.1"/>
                                          </p:val>
                                        </p:tav>
                                      </p:tavLst>
                                    </p:anim>
                                    <p:set>
                                      <p:cBhvr>
                                        <p:cTn id="49" dur="1" fill="hold">
                                          <p:stCondLst>
                                            <p:cond delay="999"/>
                                          </p:stCondLst>
                                        </p:cTn>
                                        <p:tgtEl>
                                          <p:spTgt spid="14"/>
                                        </p:tgtEl>
                                        <p:attrNameLst>
                                          <p:attrName>style.visibility</p:attrName>
                                        </p:attrNameLst>
                                      </p:cBhvr>
                                      <p:to>
                                        <p:strVal val="hidden"/>
                                      </p:to>
                                    </p:set>
                                  </p:childTnLst>
                                </p:cTn>
                              </p:par>
                            </p:childTnLst>
                          </p:cTn>
                        </p:par>
                        <p:par>
                          <p:cTn id="50" fill="hold">
                            <p:stCondLst>
                              <p:cond delay="1750"/>
                            </p:stCondLst>
                            <p:childTnLst>
                              <p:par>
                                <p:cTn id="51" presetID="42" presetClass="exit" presetSubtype="0" fill="hold" grpId="1" nodeType="afterEffect">
                                  <p:stCondLst>
                                    <p:cond delay="250"/>
                                  </p:stCondLst>
                                  <p:childTnLst>
                                    <p:animEffect transition="out" filter="fade">
                                      <p:cBhvr>
                                        <p:cTn id="52" dur="1000"/>
                                        <p:tgtEl>
                                          <p:spTgt spid="12"/>
                                        </p:tgtEl>
                                      </p:cBhvr>
                                    </p:animEffect>
                                    <p:anim calcmode="lin" valueType="num">
                                      <p:cBhvr>
                                        <p:cTn id="53" dur="1000"/>
                                        <p:tgtEl>
                                          <p:spTgt spid="12"/>
                                        </p:tgtEl>
                                        <p:attrNameLst>
                                          <p:attrName>ppt_x</p:attrName>
                                        </p:attrNameLst>
                                      </p:cBhvr>
                                      <p:tavLst>
                                        <p:tav tm="0">
                                          <p:val>
                                            <p:strVal val="ppt_x"/>
                                          </p:val>
                                        </p:tav>
                                        <p:tav tm="100000">
                                          <p:val>
                                            <p:strVal val="ppt_x"/>
                                          </p:val>
                                        </p:tav>
                                      </p:tavLst>
                                    </p:anim>
                                    <p:anim calcmode="lin" valueType="num">
                                      <p:cBhvr>
                                        <p:cTn id="54" dur="1000"/>
                                        <p:tgtEl>
                                          <p:spTgt spid="12"/>
                                        </p:tgtEl>
                                        <p:attrNameLst>
                                          <p:attrName>ppt_y</p:attrName>
                                        </p:attrNameLst>
                                      </p:cBhvr>
                                      <p:tavLst>
                                        <p:tav tm="0">
                                          <p:val>
                                            <p:strVal val="ppt_y"/>
                                          </p:val>
                                        </p:tav>
                                        <p:tav tm="100000">
                                          <p:val>
                                            <p:strVal val="ppt_y+.1"/>
                                          </p:val>
                                        </p:tav>
                                      </p:tavLst>
                                    </p:anim>
                                    <p:set>
                                      <p:cBhvr>
                                        <p:cTn id="55" dur="1" fill="hold">
                                          <p:stCondLst>
                                            <p:cond delay="999"/>
                                          </p:stCondLst>
                                        </p:cTn>
                                        <p:tgtEl>
                                          <p:spTgt spid="12"/>
                                        </p:tgtEl>
                                        <p:attrNameLst>
                                          <p:attrName>style.visibility</p:attrName>
                                        </p:attrNameLst>
                                      </p:cBhvr>
                                      <p:to>
                                        <p:strVal val="hidden"/>
                                      </p:to>
                                    </p:set>
                                  </p:childTnLst>
                                </p:cTn>
                              </p:par>
                              <p:par>
                                <p:cTn id="56" presetID="42" presetClass="exit" presetSubtype="0" fill="hold" grpId="1" nodeType="withEffect">
                                  <p:stCondLst>
                                    <p:cond delay="250"/>
                                  </p:stCondLst>
                                  <p:childTnLst>
                                    <p:animEffect transition="out" filter="fade">
                                      <p:cBhvr>
                                        <p:cTn id="57" dur="1000"/>
                                        <p:tgtEl>
                                          <p:spTgt spid="15"/>
                                        </p:tgtEl>
                                      </p:cBhvr>
                                    </p:animEffect>
                                    <p:anim calcmode="lin" valueType="num">
                                      <p:cBhvr>
                                        <p:cTn id="58" dur="1000"/>
                                        <p:tgtEl>
                                          <p:spTgt spid="15"/>
                                        </p:tgtEl>
                                        <p:attrNameLst>
                                          <p:attrName>ppt_x</p:attrName>
                                        </p:attrNameLst>
                                      </p:cBhvr>
                                      <p:tavLst>
                                        <p:tav tm="0">
                                          <p:val>
                                            <p:strVal val="ppt_x"/>
                                          </p:val>
                                        </p:tav>
                                        <p:tav tm="100000">
                                          <p:val>
                                            <p:strVal val="ppt_x"/>
                                          </p:val>
                                        </p:tav>
                                      </p:tavLst>
                                    </p:anim>
                                    <p:anim calcmode="lin" valueType="num">
                                      <p:cBhvr>
                                        <p:cTn id="59" dur="1000"/>
                                        <p:tgtEl>
                                          <p:spTgt spid="15"/>
                                        </p:tgtEl>
                                        <p:attrNameLst>
                                          <p:attrName>ppt_y</p:attrName>
                                        </p:attrNameLst>
                                      </p:cBhvr>
                                      <p:tavLst>
                                        <p:tav tm="0">
                                          <p:val>
                                            <p:strVal val="ppt_y"/>
                                          </p:val>
                                        </p:tav>
                                        <p:tav tm="100000">
                                          <p:val>
                                            <p:strVal val="ppt_y+.1"/>
                                          </p:val>
                                        </p:tav>
                                      </p:tavLst>
                                    </p:anim>
                                    <p:set>
                                      <p:cBhvr>
                                        <p:cTn id="60" dur="1" fill="hold">
                                          <p:stCondLst>
                                            <p:cond delay="999"/>
                                          </p:stCondLst>
                                        </p:cTn>
                                        <p:tgtEl>
                                          <p:spTgt spid="15"/>
                                        </p:tgtEl>
                                        <p:attrNameLst>
                                          <p:attrName>style.visibility</p:attrName>
                                        </p:attrNameLst>
                                      </p:cBhvr>
                                      <p:to>
                                        <p:strVal val="hidden"/>
                                      </p:to>
                                    </p:set>
                                  </p:childTnLst>
                                </p:cTn>
                              </p:par>
                            </p:childTnLst>
                          </p:cTn>
                        </p:par>
                        <p:par>
                          <p:cTn id="61" fill="hold">
                            <p:stCondLst>
                              <p:cond delay="3000"/>
                            </p:stCondLst>
                            <p:childTnLst>
                              <p:par>
                                <p:cTn id="62" presetID="22" presetClass="entr" presetSubtype="1" fill="hold" grpId="0" nodeType="afterEffect">
                                  <p:stCondLst>
                                    <p:cond delay="500"/>
                                  </p:stCondLst>
                                  <p:childTnLst>
                                    <p:set>
                                      <p:cBhvr>
                                        <p:cTn id="63" dur="1" fill="hold">
                                          <p:stCondLst>
                                            <p:cond delay="0"/>
                                          </p:stCondLst>
                                        </p:cTn>
                                        <p:tgtEl>
                                          <p:spTgt spid="27"/>
                                        </p:tgtEl>
                                        <p:attrNameLst>
                                          <p:attrName>style.visibility</p:attrName>
                                        </p:attrNameLst>
                                      </p:cBhvr>
                                      <p:to>
                                        <p:strVal val="visible"/>
                                      </p:to>
                                    </p:set>
                                    <p:animEffect transition="in" filter="wipe(up)">
                                      <p:cBhvr>
                                        <p:cTn id="64" dur="1500"/>
                                        <p:tgtEl>
                                          <p:spTgt spid="2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9">
                                            <p:txEl>
                                              <p:pRg st="0" end="0"/>
                                            </p:txEl>
                                          </p:spTgt>
                                        </p:tgtEl>
                                        <p:attrNameLst>
                                          <p:attrName>style.visibility</p:attrName>
                                        </p:attrNameLst>
                                      </p:cBhvr>
                                      <p:to>
                                        <p:strVal val="visible"/>
                                      </p:to>
                                    </p:set>
                                    <p:animEffect transition="in" filter="wipe(left)">
                                      <p:cBhvr>
                                        <p:cTn id="69" dur="500"/>
                                        <p:tgtEl>
                                          <p:spTgt spid="9">
                                            <p:txEl>
                                              <p:pRg st="0" end="0"/>
                                            </p:txEl>
                                          </p:spTgt>
                                        </p:tgtEl>
                                      </p:cBhvr>
                                    </p:animEffect>
                                  </p:childTnLst>
                                </p:cTn>
                              </p:par>
                            </p:childTnLst>
                          </p:cTn>
                        </p:par>
                        <p:par>
                          <p:cTn id="70" fill="hold">
                            <p:stCondLst>
                              <p:cond delay="500"/>
                            </p:stCondLst>
                            <p:childTnLst>
                              <p:par>
                                <p:cTn id="71" presetID="22" presetClass="entr" presetSubtype="4"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wipe(down)">
                                      <p:cBhvr>
                                        <p:cTn id="73" dur="500"/>
                                        <p:tgtEl>
                                          <p:spTgt spid="22"/>
                                        </p:tgtEl>
                                      </p:cBhvr>
                                    </p:animEffect>
                                  </p:childTnLst>
                                </p:cTn>
                              </p:par>
                            </p:childTnLst>
                          </p:cTn>
                        </p:par>
                        <p:par>
                          <p:cTn id="74" fill="hold">
                            <p:stCondLst>
                              <p:cond delay="1000"/>
                            </p:stCondLst>
                            <p:childTnLst>
                              <p:par>
                                <p:cTn id="75" presetID="22" presetClass="entr" presetSubtype="4"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down)">
                                      <p:cBhvr>
                                        <p:cTn id="77" dur="500"/>
                                        <p:tgtEl>
                                          <p:spTgt spid="23"/>
                                        </p:tgtEl>
                                      </p:cBhvr>
                                    </p:animEffect>
                                  </p:childTnLst>
                                </p:cTn>
                              </p:par>
                            </p:childTnLst>
                          </p:cTn>
                        </p:par>
                        <p:par>
                          <p:cTn id="78" fill="hold">
                            <p:stCondLst>
                              <p:cond delay="1500"/>
                            </p:stCondLst>
                            <p:childTnLst>
                              <p:par>
                                <p:cTn id="79" presetID="22" presetClass="entr" presetSubtype="4" fill="hold" grpId="0" nodeType="afterEffect">
                                  <p:stCondLst>
                                    <p:cond delay="0"/>
                                  </p:stCondLst>
                                  <p:childTnLst>
                                    <p:set>
                                      <p:cBhvr>
                                        <p:cTn id="80" dur="1" fill="hold">
                                          <p:stCondLst>
                                            <p:cond delay="0"/>
                                          </p:stCondLst>
                                        </p:cTn>
                                        <p:tgtEl>
                                          <p:spTgt spid="20"/>
                                        </p:tgtEl>
                                        <p:attrNameLst>
                                          <p:attrName>style.visibility</p:attrName>
                                        </p:attrNameLst>
                                      </p:cBhvr>
                                      <p:to>
                                        <p:strVal val="visible"/>
                                      </p:to>
                                    </p:set>
                                    <p:animEffect transition="in" filter="wipe(down)">
                                      <p:cBhvr>
                                        <p:cTn id="81" dur="500"/>
                                        <p:tgtEl>
                                          <p:spTgt spid="20"/>
                                        </p:tgtEl>
                                      </p:cBhvr>
                                    </p:animEffect>
                                  </p:childTnLst>
                                </p:cTn>
                              </p:par>
                            </p:childTnLst>
                          </p:cTn>
                        </p:par>
                        <p:par>
                          <p:cTn id="82" fill="hold">
                            <p:stCondLst>
                              <p:cond delay="2000"/>
                            </p:stCondLst>
                            <p:childTnLst>
                              <p:par>
                                <p:cTn id="83" presetID="22" presetClass="entr" presetSubtype="4"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wipe(down)">
                                      <p:cBhvr>
                                        <p:cTn id="85" dur="500"/>
                                        <p:tgtEl>
                                          <p:spTgt spid="24"/>
                                        </p:tgtEl>
                                      </p:cBhvr>
                                    </p:animEffect>
                                  </p:childTnLst>
                                </p:cTn>
                              </p:par>
                            </p:childTnLst>
                          </p:cTn>
                        </p:par>
                        <p:par>
                          <p:cTn id="86" fill="hold">
                            <p:stCondLst>
                              <p:cond delay="2500"/>
                            </p:stCondLst>
                            <p:childTnLst>
                              <p:par>
                                <p:cTn id="87" presetID="22" presetClass="entr" presetSubtype="4" fill="hold" grpId="0" nodeType="afterEffect">
                                  <p:stCondLst>
                                    <p:cond delay="0"/>
                                  </p:stCondLst>
                                  <p:childTnLst>
                                    <p:set>
                                      <p:cBhvr>
                                        <p:cTn id="88" dur="1" fill="hold">
                                          <p:stCondLst>
                                            <p:cond delay="0"/>
                                          </p:stCondLst>
                                        </p:cTn>
                                        <p:tgtEl>
                                          <p:spTgt spid="21"/>
                                        </p:tgtEl>
                                        <p:attrNameLst>
                                          <p:attrName>style.visibility</p:attrName>
                                        </p:attrNameLst>
                                      </p:cBhvr>
                                      <p:to>
                                        <p:strVal val="visible"/>
                                      </p:to>
                                    </p:set>
                                    <p:animEffect transition="in" filter="wipe(down)">
                                      <p:cBhvr>
                                        <p:cTn id="89" dur="500"/>
                                        <p:tgtEl>
                                          <p:spTgt spid="21"/>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1" fill="hold" grpId="0" nodeType="clickEffect">
                                  <p:stCondLst>
                                    <p:cond delay="0"/>
                                  </p:stCondLst>
                                  <p:childTnLst>
                                    <p:set>
                                      <p:cBhvr>
                                        <p:cTn id="93" dur="1" fill="hold">
                                          <p:stCondLst>
                                            <p:cond delay="0"/>
                                          </p:stCondLst>
                                        </p:cTn>
                                        <p:tgtEl>
                                          <p:spTgt spid="26"/>
                                        </p:tgtEl>
                                        <p:attrNameLst>
                                          <p:attrName>style.visibility</p:attrName>
                                        </p:attrNameLst>
                                      </p:cBhvr>
                                      <p:to>
                                        <p:strVal val="visible"/>
                                      </p:to>
                                    </p:set>
                                    <p:animEffect transition="in" filter="wipe(up)">
                                      <p:cBhvr>
                                        <p:cTn id="94" dur="500"/>
                                        <p:tgtEl>
                                          <p:spTgt spid="26"/>
                                        </p:tgtEl>
                                      </p:cBhvr>
                                    </p:animEffect>
                                  </p:childTnLst>
                                </p:cTn>
                              </p:par>
                              <p:par>
                                <p:cTn id="95" presetID="22" presetClass="entr" presetSubtype="4" fill="hold" nodeType="withEffect">
                                  <p:stCondLst>
                                    <p:cond delay="0"/>
                                  </p:stCondLst>
                                  <p:childTnLst>
                                    <p:set>
                                      <p:cBhvr>
                                        <p:cTn id="96" dur="1" fill="hold">
                                          <p:stCondLst>
                                            <p:cond delay="0"/>
                                          </p:stCondLst>
                                        </p:cTn>
                                        <p:tgtEl>
                                          <p:spTgt spid="34"/>
                                        </p:tgtEl>
                                        <p:attrNameLst>
                                          <p:attrName>style.visibility</p:attrName>
                                        </p:attrNameLst>
                                      </p:cBhvr>
                                      <p:to>
                                        <p:strVal val="visible"/>
                                      </p:to>
                                    </p:set>
                                    <p:animEffect transition="in" filter="wipe(down)">
                                      <p:cBhvr>
                                        <p:cTn id="97" dur="500"/>
                                        <p:tgtEl>
                                          <p:spTgt spid="34"/>
                                        </p:tgtEl>
                                      </p:cBhvr>
                                    </p:animEffect>
                                  </p:childTnLst>
                                </p:cTn>
                              </p:par>
                              <p:par>
                                <p:cTn id="98" presetID="22" presetClass="entr" presetSubtype="4" fill="hold" nodeType="withEffect">
                                  <p:stCondLst>
                                    <p:cond delay="0"/>
                                  </p:stCondLst>
                                  <p:childTnLst>
                                    <p:set>
                                      <p:cBhvr>
                                        <p:cTn id="99" dur="1" fill="hold">
                                          <p:stCondLst>
                                            <p:cond delay="0"/>
                                          </p:stCondLst>
                                        </p:cTn>
                                        <p:tgtEl>
                                          <p:spTgt spid="33"/>
                                        </p:tgtEl>
                                        <p:attrNameLst>
                                          <p:attrName>style.visibility</p:attrName>
                                        </p:attrNameLst>
                                      </p:cBhvr>
                                      <p:to>
                                        <p:strVal val="visible"/>
                                      </p:to>
                                    </p:set>
                                    <p:animEffect transition="in" filter="wipe(down)">
                                      <p:cBhvr>
                                        <p:cTn id="100" dur="500"/>
                                        <p:tgtEl>
                                          <p:spTgt spid="33"/>
                                        </p:tgtEl>
                                      </p:cBhvr>
                                    </p:animEffect>
                                  </p:childTnLst>
                                </p:cTn>
                              </p:par>
                            </p:childTnLst>
                          </p:cTn>
                        </p:par>
                        <p:par>
                          <p:cTn id="101" fill="hold">
                            <p:stCondLst>
                              <p:cond delay="500"/>
                            </p:stCondLst>
                            <p:childTnLst>
                              <p:par>
                                <p:cTn id="102" presetID="42" presetClass="exit" presetSubtype="0" fill="hold" grpId="1" nodeType="afterEffect">
                                  <p:stCondLst>
                                    <p:cond delay="250"/>
                                  </p:stCondLst>
                                  <p:childTnLst>
                                    <p:animEffect transition="out" filter="fade">
                                      <p:cBhvr>
                                        <p:cTn id="103" dur="1000"/>
                                        <p:tgtEl>
                                          <p:spTgt spid="21"/>
                                        </p:tgtEl>
                                      </p:cBhvr>
                                    </p:animEffect>
                                    <p:anim calcmode="lin" valueType="num">
                                      <p:cBhvr>
                                        <p:cTn id="104" dur="1000"/>
                                        <p:tgtEl>
                                          <p:spTgt spid="21"/>
                                        </p:tgtEl>
                                        <p:attrNameLst>
                                          <p:attrName>ppt_x</p:attrName>
                                        </p:attrNameLst>
                                      </p:cBhvr>
                                      <p:tavLst>
                                        <p:tav tm="0">
                                          <p:val>
                                            <p:strVal val="ppt_x"/>
                                          </p:val>
                                        </p:tav>
                                        <p:tav tm="100000">
                                          <p:val>
                                            <p:strVal val="ppt_x"/>
                                          </p:val>
                                        </p:tav>
                                      </p:tavLst>
                                    </p:anim>
                                    <p:anim calcmode="lin" valueType="num">
                                      <p:cBhvr>
                                        <p:cTn id="105" dur="1000"/>
                                        <p:tgtEl>
                                          <p:spTgt spid="21"/>
                                        </p:tgtEl>
                                        <p:attrNameLst>
                                          <p:attrName>ppt_y</p:attrName>
                                        </p:attrNameLst>
                                      </p:cBhvr>
                                      <p:tavLst>
                                        <p:tav tm="0">
                                          <p:val>
                                            <p:strVal val="ppt_y"/>
                                          </p:val>
                                        </p:tav>
                                        <p:tav tm="100000">
                                          <p:val>
                                            <p:strVal val="ppt_y+.1"/>
                                          </p:val>
                                        </p:tav>
                                      </p:tavLst>
                                    </p:anim>
                                    <p:set>
                                      <p:cBhvr>
                                        <p:cTn id="106" dur="1" fill="hold">
                                          <p:stCondLst>
                                            <p:cond delay="999"/>
                                          </p:stCondLst>
                                        </p:cTn>
                                        <p:tgtEl>
                                          <p:spTgt spid="21"/>
                                        </p:tgtEl>
                                        <p:attrNameLst>
                                          <p:attrName>style.visibility</p:attrName>
                                        </p:attrNameLst>
                                      </p:cBhvr>
                                      <p:to>
                                        <p:strVal val="hidden"/>
                                      </p:to>
                                    </p:set>
                                  </p:childTnLst>
                                </p:cTn>
                              </p:par>
                              <p:par>
                                <p:cTn id="107" presetID="42" presetClass="exit" presetSubtype="0" fill="hold" grpId="1" nodeType="withEffect">
                                  <p:stCondLst>
                                    <p:cond delay="250"/>
                                  </p:stCondLst>
                                  <p:childTnLst>
                                    <p:animEffect transition="out" filter="fade">
                                      <p:cBhvr>
                                        <p:cTn id="108" dur="1000"/>
                                        <p:tgtEl>
                                          <p:spTgt spid="24"/>
                                        </p:tgtEl>
                                      </p:cBhvr>
                                    </p:animEffect>
                                    <p:anim calcmode="lin" valueType="num">
                                      <p:cBhvr>
                                        <p:cTn id="109" dur="1000"/>
                                        <p:tgtEl>
                                          <p:spTgt spid="24"/>
                                        </p:tgtEl>
                                        <p:attrNameLst>
                                          <p:attrName>ppt_x</p:attrName>
                                        </p:attrNameLst>
                                      </p:cBhvr>
                                      <p:tavLst>
                                        <p:tav tm="0">
                                          <p:val>
                                            <p:strVal val="ppt_x"/>
                                          </p:val>
                                        </p:tav>
                                        <p:tav tm="100000">
                                          <p:val>
                                            <p:strVal val="ppt_x"/>
                                          </p:val>
                                        </p:tav>
                                      </p:tavLst>
                                    </p:anim>
                                    <p:anim calcmode="lin" valueType="num">
                                      <p:cBhvr>
                                        <p:cTn id="110" dur="1000"/>
                                        <p:tgtEl>
                                          <p:spTgt spid="24"/>
                                        </p:tgtEl>
                                        <p:attrNameLst>
                                          <p:attrName>ppt_y</p:attrName>
                                        </p:attrNameLst>
                                      </p:cBhvr>
                                      <p:tavLst>
                                        <p:tav tm="0">
                                          <p:val>
                                            <p:strVal val="ppt_y"/>
                                          </p:val>
                                        </p:tav>
                                        <p:tav tm="100000">
                                          <p:val>
                                            <p:strVal val="ppt_y+.1"/>
                                          </p:val>
                                        </p:tav>
                                      </p:tavLst>
                                    </p:anim>
                                    <p:set>
                                      <p:cBhvr>
                                        <p:cTn id="111" dur="1" fill="hold">
                                          <p:stCondLst>
                                            <p:cond delay="999"/>
                                          </p:stCondLst>
                                        </p:cTn>
                                        <p:tgtEl>
                                          <p:spTgt spid="24"/>
                                        </p:tgtEl>
                                        <p:attrNameLst>
                                          <p:attrName>style.visibility</p:attrName>
                                        </p:attrNameLst>
                                      </p:cBhvr>
                                      <p:to>
                                        <p:strVal val="hidden"/>
                                      </p:to>
                                    </p:set>
                                  </p:childTnLst>
                                </p:cTn>
                              </p:par>
                            </p:childTnLst>
                          </p:cTn>
                        </p:par>
                        <p:par>
                          <p:cTn id="112" fill="hold">
                            <p:stCondLst>
                              <p:cond delay="1750"/>
                            </p:stCondLst>
                            <p:childTnLst>
                              <p:par>
                                <p:cTn id="113" presetID="22" presetClass="entr" presetSubtype="1" fill="hold" grpId="0" nodeType="afterEffect">
                                  <p:stCondLst>
                                    <p:cond delay="500"/>
                                  </p:stCondLst>
                                  <p:childTnLst>
                                    <p:set>
                                      <p:cBhvr>
                                        <p:cTn id="114" dur="1" fill="hold">
                                          <p:stCondLst>
                                            <p:cond delay="0"/>
                                          </p:stCondLst>
                                        </p:cTn>
                                        <p:tgtEl>
                                          <p:spTgt spid="28"/>
                                        </p:tgtEl>
                                        <p:attrNameLst>
                                          <p:attrName>style.visibility</p:attrName>
                                        </p:attrNameLst>
                                      </p:cBhvr>
                                      <p:to>
                                        <p:strVal val="visible"/>
                                      </p:to>
                                    </p:set>
                                    <p:animEffect transition="in" filter="wipe(up)">
                                      <p:cBhvr>
                                        <p:cTn id="115" dur="17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4" grpId="0" animBg="1"/>
      <p:bldP spid="14" grpId="1" animBg="1"/>
      <p:bldP spid="15" grpId="0" animBg="1"/>
      <p:bldP spid="15" grpId="1" animBg="1"/>
      <p:bldP spid="20" grpId="0" animBg="1"/>
      <p:bldP spid="23" grpId="0" animBg="1"/>
      <p:bldP spid="24" grpId="0" animBg="1"/>
      <p:bldP spid="24" grpId="1" animBg="1"/>
      <p:bldP spid="25" grpId="0"/>
      <p:bldP spid="26" grpId="0"/>
      <p:bldP spid="27" grpId="0"/>
      <p:bldP spid="28" grpId="0"/>
      <p:bldP spid="21" grpId="0" animBg="1"/>
      <p:bldP spid="21" grpId="1" animBg="1"/>
      <p:bldP spid="13"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6059016" cy="1143000"/>
          </a:xfrm>
        </p:spPr>
        <p:txBody>
          <a:bodyPr>
            <a:normAutofit fontScale="90000"/>
          </a:bodyPr>
          <a:lstStyle/>
          <a:p>
            <a:r>
              <a:rPr lang="en-US" altLang="ja-JP" b="1" dirty="0">
                <a:latin typeface="Times New Roman" pitchFamily="18" charset="0"/>
                <a:cs typeface="Times New Roman" pitchFamily="18" charset="0"/>
              </a:rPr>
              <a:t>Coffee</a:t>
            </a:r>
            <a:r>
              <a:rPr lang="ja-JP" altLang="en-US" b="1" dirty="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Break (2)</a:t>
            </a:r>
            <a:r>
              <a:rPr lang="ja-JP" altLang="en-US" b="1" dirty="0" smtClean="0">
                <a:latin typeface="Times New Roman" pitchFamily="18" charset="0"/>
                <a:cs typeface="Times New Roman" pitchFamily="18" charset="0"/>
              </a:rPr>
              <a:t>　</a:t>
            </a:r>
            <a:r>
              <a:rPr lang="ja-JP" altLang="en-US" sz="3100" b="1" dirty="0" smtClean="0">
                <a:latin typeface="Times New Roman" pitchFamily="18" charset="0"/>
                <a:cs typeface="Times New Roman" pitchFamily="18" charset="0"/>
              </a:rPr>
              <a:t>→</a:t>
            </a:r>
            <a:r>
              <a:rPr lang="en-US" altLang="ja-JP" sz="3100" b="1" dirty="0" smtClean="0">
                <a:latin typeface="Times New Roman" pitchFamily="18" charset="0"/>
                <a:cs typeface="Times New Roman" pitchFamily="18" charset="0"/>
                <a:hlinkClick r:id="rId2" action="ppaction://hlinksldjump"/>
              </a:rPr>
              <a:t>(3)</a:t>
            </a:r>
            <a:br>
              <a:rPr lang="en-US" altLang="ja-JP" sz="3100" b="1" dirty="0" smtClean="0">
                <a:latin typeface="Times New Roman" pitchFamily="18" charset="0"/>
                <a:cs typeface="Times New Roman" pitchFamily="18" charset="0"/>
                <a:hlinkClick r:id="rId2" action="ppaction://hlinksldjump"/>
              </a:rPr>
            </a:br>
            <a:r>
              <a:rPr lang="ja-JP" altLang="en-US" sz="4000" b="1" dirty="0" smtClean="0">
                <a:latin typeface="Times New Roman" pitchFamily="18" charset="0"/>
                <a:cs typeface="Times New Roman" pitchFamily="18" charset="0"/>
                <a:hlinkClick r:id="rId3" action="ppaction://hlinksldjump"/>
              </a:rPr>
              <a:t>保証の法的性質</a:t>
            </a:r>
            <a:endParaRPr lang="ja-JP" altLang="en-US" sz="4000" b="1" dirty="0">
              <a:latin typeface="Times New Roman" pitchFamily="18" charset="0"/>
              <a:cs typeface="Times New Roman" pitchFamily="18" charset="0"/>
            </a:endParaRPr>
          </a:p>
        </p:txBody>
      </p:sp>
      <p:sp>
        <p:nvSpPr>
          <p:cNvPr id="6" name="テキスト プレースホルダー 5"/>
          <p:cNvSpPr>
            <a:spLocks noGrp="1"/>
          </p:cNvSpPr>
          <p:nvPr>
            <p:ph type="body" idx="1"/>
          </p:nvPr>
        </p:nvSpPr>
        <p:spPr>
          <a:xfrm>
            <a:off x="457200" y="1535113"/>
            <a:ext cx="3826768" cy="639762"/>
          </a:xfrm>
        </p:spPr>
        <p:txBody>
          <a:bodyPr anchor="ctr"/>
          <a:lstStyle/>
          <a:p>
            <a:pPr algn="ctr"/>
            <a:r>
              <a:rPr kumimoji="1" lang="ja-JP" altLang="en-US" sz="2800" dirty="0" smtClean="0"/>
              <a:t>通説</a:t>
            </a:r>
            <a:endParaRPr kumimoji="1" lang="ja-JP" altLang="en-US" sz="2800" dirty="0"/>
          </a:p>
        </p:txBody>
      </p:sp>
      <p:sp>
        <p:nvSpPr>
          <p:cNvPr id="8" name="コンテンツ プレースホルダー 7"/>
          <p:cNvSpPr>
            <a:spLocks noGrp="1"/>
          </p:cNvSpPr>
          <p:nvPr>
            <p:ph sz="half" idx="2"/>
          </p:nvPr>
        </p:nvSpPr>
        <p:spPr>
          <a:xfrm>
            <a:off x="457200" y="2174875"/>
            <a:ext cx="3826768" cy="3951288"/>
          </a:xfrm>
        </p:spPr>
        <p:txBody>
          <a:bodyPr>
            <a:noAutofit/>
          </a:bodyPr>
          <a:lstStyle/>
          <a:p>
            <a:pPr marL="444500" lvl="1" indent="-261938"/>
            <a:r>
              <a:rPr kumimoji="1" lang="ja-JP" altLang="en-US" sz="2000" dirty="0" smtClean="0"/>
              <a:t>保証</a:t>
            </a:r>
            <a:r>
              <a:rPr kumimoji="1" lang="ja-JP" altLang="en-US" sz="2000" dirty="0"/>
              <a:t>は</a:t>
            </a:r>
            <a:r>
              <a:rPr kumimoji="1" lang="ja-JP" altLang="en-US" sz="2000" dirty="0" smtClean="0"/>
              <a:t>，「保証債務」といわれているように，その性質は主たる債務とは</a:t>
            </a:r>
            <a:r>
              <a:rPr kumimoji="1" lang="ja-JP" altLang="en-US" sz="2000" b="1" dirty="0" smtClean="0">
                <a:solidFill>
                  <a:srgbClr val="FF0000"/>
                </a:solidFill>
              </a:rPr>
              <a:t>別個独立の債務</a:t>
            </a:r>
            <a:r>
              <a:rPr kumimoji="1" lang="ja-JP" altLang="en-US" sz="2000" dirty="0" smtClean="0"/>
              <a:t>である。</a:t>
            </a:r>
            <a:endParaRPr kumimoji="1" lang="en-US" altLang="ja-JP" sz="2000" dirty="0" smtClean="0"/>
          </a:p>
          <a:p>
            <a:pPr marL="444500" lvl="1" indent="-261938"/>
            <a:r>
              <a:rPr lang="ja-JP" altLang="en-US" sz="2000" dirty="0"/>
              <a:t>しかし</a:t>
            </a:r>
            <a:r>
              <a:rPr lang="ja-JP" altLang="en-US" sz="2000" dirty="0" smtClean="0"/>
              <a:t>，主たる債務が成立しなければ，保証債務も成立しない。</a:t>
            </a:r>
            <a:endParaRPr lang="en-US" altLang="ja-JP" sz="2000" dirty="0" smtClean="0"/>
          </a:p>
          <a:p>
            <a:pPr marL="444500" lvl="1" indent="-261938"/>
            <a:r>
              <a:rPr lang="ja-JP" altLang="en-US" dirty="0"/>
              <a:t>また，</a:t>
            </a:r>
            <a:r>
              <a:rPr lang="ja-JP" altLang="en-US" sz="2000" dirty="0" smtClean="0"/>
              <a:t>主たる債務が弁済によって消滅すれば，保証債務も消滅する。</a:t>
            </a:r>
            <a:endParaRPr lang="en-US" altLang="ja-JP" sz="2000" dirty="0" smtClean="0"/>
          </a:p>
          <a:p>
            <a:pPr marL="444500" lvl="1" indent="-261938"/>
            <a:r>
              <a:rPr lang="ja-JP" altLang="en-US" dirty="0"/>
              <a:t>このように</a:t>
            </a:r>
            <a:r>
              <a:rPr lang="ja-JP" altLang="en-US" dirty="0" smtClean="0"/>
              <a:t>，保証債務は</a:t>
            </a:r>
            <a:r>
              <a:rPr lang="ja-JP" altLang="en-US" b="1" dirty="0" smtClean="0">
                <a:solidFill>
                  <a:srgbClr val="FF0000"/>
                </a:solidFill>
              </a:rPr>
              <a:t>，</a:t>
            </a:r>
            <a:r>
              <a:rPr lang="ja-JP" altLang="en-US" sz="2000" b="1" dirty="0" smtClean="0">
                <a:solidFill>
                  <a:srgbClr val="FF0000"/>
                </a:solidFill>
              </a:rPr>
              <a:t>「付従性」という性質を有している</a:t>
            </a:r>
            <a:r>
              <a:rPr lang="ja-JP" altLang="en-US" sz="2000" dirty="0" smtClean="0"/>
              <a:t>。</a:t>
            </a:r>
            <a:endParaRPr lang="en-US" altLang="ja-JP" sz="2000" dirty="0" smtClean="0"/>
          </a:p>
        </p:txBody>
      </p:sp>
      <p:sp>
        <p:nvSpPr>
          <p:cNvPr id="9" name="テキスト プレースホルダー 8"/>
          <p:cNvSpPr>
            <a:spLocks noGrp="1"/>
          </p:cNvSpPr>
          <p:nvPr>
            <p:ph type="body" sz="quarter" idx="3"/>
          </p:nvPr>
        </p:nvSpPr>
        <p:spPr>
          <a:xfrm>
            <a:off x="4427984" y="1535113"/>
            <a:ext cx="4258816" cy="639762"/>
          </a:xfrm>
        </p:spPr>
        <p:txBody>
          <a:bodyPr anchor="ctr">
            <a:normAutofit/>
          </a:bodyPr>
          <a:lstStyle/>
          <a:p>
            <a:pPr algn="ctr"/>
            <a:r>
              <a:rPr kumimoji="1" lang="ja-JP" altLang="en-US" sz="2800" dirty="0" smtClean="0"/>
              <a:t>加賀山説</a:t>
            </a:r>
            <a:endParaRPr kumimoji="1" lang="ja-JP" altLang="en-US" sz="2800" dirty="0"/>
          </a:p>
        </p:txBody>
      </p:sp>
      <p:sp>
        <p:nvSpPr>
          <p:cNvPr id="10" name="コンテンツ プレースホルダー 9"/>
          <p:cNvSpPr>
            <a:spLocks noGrp="1"/>
          </p:cNvSpPr>
          <p:nvPr>
            <p:ph sz="quarter" idx="4"/>
          </p:nvPr>
        </p:nvSpPr>
        <p:spPr>
          <a:xfrm>
            <a:off x="4427984" y="2174875"/>
            <a:ext cx="4258816" cy="3951288"/>
          </a:xfrm>
        </p:spPr>
        <p:txBody>
          <a:bodyPr>
            <a:normAutofit/>
          </a:bodyPr>
          <a:lstStyle/>
          <a:p>
            <a:pPr marL="444500" lvl="1" indent="-261938"/>
            <a:r>
              <a:rPr lang="ja-JP" altLang="en-US" dirty="0" smtClean="0"/>
              <a:t>保証</a:t>
            </a:r>
            <a:r>
              <a:rPr lang="ja-JP" altLang="en-US" dirty="0"/>
              <a:t>は，他人の債務の履行の引受けである。主たる債務だけが債務であり，保証は，従たる債務でもなく，</a:t>
            </a:r>
            <a:r>
              <a:rPr lang="ja-JP" altLang="en-US" b="1" dirty="0">
                <a:solidFill>
                  <a:schemeClr val="tx2">
                    <a:lumMod val="75000"/>
                  </a:schemeClr>
                </a:solidFill>
              </a:rPr>
              <a:t>「債務のない責任」</a:t>
            </a:r>
            <a:r>
              <a:rPr lang="ja-JP" altLang="en-US" dirty="0"/>
              <a:t>である。</a:t>
            </a:r>
            <a:endParaRPr lang="en-US" altLang="ja-JP" dirty="0"/>
          </a:p>
          <a:p>
            <a:pPr marL="444500" lvl="1" indent="-261938"/>
            <a:r>
              <a:rPr lang="ja-JP" altLang="en-US" dirty="0"/>
              <a:t>債務者が弁済すると，債務</a:t>
            </a:r>
            <a:r>
              <a:rPr lang="ja-JP" altLang="en-US" dirty="0" smtClean="0"/>
              <a:t>も責任</a:t>
            </a:r>
            <a:r>
              <a:rPr lang="ja-JP" altLang="en-US" dirty="0"/>
              <a:t>も消滅</a:t>
            </a:r>
            <a:r>
              <a:rPr lang="ja-JP" altLang="en-US" dirty="0" smtClean="0"/>
              <a:t>する。</a:t>
            </a:r>
            <a:endParaRPr lang="en-US" altLang="ja-JP" dirty="0" smtClean="0"/>
          </a:p>
          <a:p>
            <a:pPr marL="444500" lvl="1" indent="-261938"/>
            <a:r>
              <a:rPr lang="ja-JP" altLang="en-US" dirty="0"/>
              <a:t>しかし，</a:t>
            </a:r>
            <a:r>
              <a:rPr lang="ja-JP" altLang="en-US" b="1" dirty="0" smtClean="0">
                <a:solidFill>
                  <a:schemeClr val="tx2">
                    <a:lumMod val="75000"/>
                  </a:schemeClr>
                </a:solidFill>
              </a:rPr>
              <a:t>保証人</a:t>
            </a:r>
            <a:r>
              <a:rPr lang="ja-JP" altLang="en-US" b="1" dirty="0">
                <a:solidFill>
                  <a:schemeClr val="tx2">
                    <a:lumMod val="75000"/>
                  </a:schemeClr>
                </a:solidFill>
              </a:rPr>
              <a:t>が弁済すると，債務は</a:t>
            </a:r>
            <a:r>
              <a:rPr lang="ja-JP" altLang="en-US" b="1" dirty="0" smtClean="0">
                <a:solidFill>
                  <a:schemeClr val="tx2">
                    <a:lumMod val="75000"/>
                  </a:schemeClr>
                </a:solidFill>
              </a:rPr>
              <a:t>消滅しない</a:t>
            </a:r>
            <a:r>
              <a:rPr lang="ja-JP" altLang="en-US" dirty="0" smtClean="0"/>
              <a:t>（</a:t>
            </a:r>
            <a:r>
              <a:rPr lang="ja-JP" altLang="en-US" dirty="0"/>
              <a:t>この点が通説と決定的に異なる</a:t>
            </a:r>
            <a:r>
              <a:rPr lang="ja-JP" altLang="en-US" dirty="0" smtClean="0"/>
              <a:t>）。</a:t>
            </a:r>
            <a:endParaRPr lang="en-US" altLang="ja-JP" dirty="0" smtClean="0"/>
          </a:p>
          <a:p>
            <a:pPr marL="444500" lvl="1" indent="-261938"/>
            <a:r>
              <a:rPr lang="ja-JP" altLang="en-US" dirty="0"/>
              <a:t>そして，</a:t>
            </a:r>
            <a:r>
              <a:rPr lang="ja-JP" altLang="en-US" dirty="0" smtClean="0"/>
              <a:t>保証人</a:t>
            </a:r>
            <a:r>
              <a:rPr lang="ja-JP" altLang="en-US" dirty="0"/>
              <a:t>の</a:t>
            </a:r>
            <a:r>
              <a:rPr lang="ja-JP" altLang="en-US" b="1" dirty="0">
                <a:solidFill>
                  <a:schemeClr val="tx2">
                    <a:lumMod val="75000"/>
                  </a:schemeClr>
                </a:solidFill>
              </a:rPr>
              <a:t>求償権を確保するために</a:t>
            </a:r>
            <a:r>
              <a:rPr lang="ja-JP" altLang="en-US" b="1" dirty="0" smtClean="0">
                <a:solidFill>
                  <a:schemeClr val="tx2">
                    <a:lumMod val="75000"/>
                  </a:schemeClr>
                </a:solidFill>
              </a:rPr>
              <a:t>，債務は，法定</a:t>
            </a:r>
            <a:r>
              <a:rPr lang="ja-JP" altLang="en-US" b="1" dirty="0">
                <a:solidFill>
                  <a:schemeClr val="tx2">
                    <a:lumMod val="75000"/>
                  </a:schemeClr>
                </a:solidFill>
              </a:rPr>
              <a:t>移転</a:t>
            </a:r>
            <a:r>
              <a:rPr lang="ja-JP" altLang="en-US" dirty="0"/>
              <a:t>（弁済による代位）</a:t>
            </a:r>
            <a:r>
              <a:rPr lang="ja-JP" altLang="en-US" dirty="0" smtClean="0"/>
              <a:t>する。</a:t>
            </a:r>
            <a:endParaRPr lang="en-US" altLang="ja-JP"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pic>
        <p:nvPicPr>
          <p:cNvPr id="7" name="Picture 2" descr="C:\kagayama\Photo\FujiFinePix\2011-09-09温泉学会・有馬温泉\s-DSC0222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94648" y="260648"/>
            <a:ext cx="1577752" cy="1183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0610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childTnLst>
                          </p:cTn>
                        </p:par>
                        <p:par>
                          <p:cTn id="10" fill="hold">
                            <p:stCondLst>
                              <p:cond delay="1000"/>
                            </p:stCondLst>
                            <p:childTnLst>
                              <p:par>
                                <p:cTn id="11" presetID="22" presetClass="entr" presetSubtype="1" fill="hold" grpId="0" nodeType="afterEffect">
                                  <p:stCondLst>
                                    <p:cond delay="50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wipe(up)">
                                      <p:cBhvr>
                                        <p:cTn id="13" dur="1750"/>
                                        <p:tgtEl>
                                          <p:spTgt spid="8">
                                            <p:txEl>
                                              <p:pRg st="0" end="0"/>
                                            </p:txEl>
                                          </p:spTgt>
                                        </p:tgtEl>
                                      </p:cBhvr>
                                    </p:animEffect>
                                  </p:childTnLst>
                                </p:cTn>
                              </p:par>
                            </p:childTnLst>
                          </p:cTn>
                        </p:par>
                        <p:par>
                          <p:cTn id="14" fill="hold">
                            <p:stCondLst>
                              <p:cond delay="3250"/>
                            </p:stCondLst>
                            <p:childTnLst>
                              <p:par>
                                <p:cTn id="15" presetID="22" presetClass="entr" presetSubtype="1" fill="hold" grpId="0" nodeType="afterEffect">
                                  <p:stCondLst>
                                    <p:cond delay="50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wipe(up)">
                                      <p:cBhvr>
                                        <p:cTn id="17" dur="1000"/>
                                        <p:tgtEl>
                                          <p:spTgt spid="8">
                                            <p:txEl>
                                              <p:pRg st="1" end="1"/>
                                            </p:txEl>
                                          </p:spTgt>
                                        </p:tgtEl>
                                      </p:cBhvr>
                                    </p:animEffect>
                                  </p:childTnLst>
                                </p:cTn>
                              </p:par>
                            </p:childTnLst>
                          </p:cTn>
                        </p:par>
                        <p:par>
                          <p:cTn id="18" fill="hold">
                            <p:stCondLst>
                              <p:cond delay="4750"/>
                            </p:stCondLst>
                            <p:childTnLst>
                              <p:par>
                                <p:cTn id="19" presetID="22" presetClass="entr" presetSubtype="1" fill="hold" grpId="0" nodeType="afterEffect">
                                  <p:stCondLst>
                                    <p:cond delay="50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wipe(up)">
                                      <p:cBhvr>
                                        <p:cTn id="21" dur="1250"/>
                                        <p:tgtEl>
                                          <p:spTgt spid="8">
                                            <p:txEl>
                                              <p:pRg st="2" end="2"/>
                                            </p:txEl>
                                          </p:spTgt>
                                        </p:tgtEl>
                                      </p:cBhvr>
                                    </p:animEffect>
                                  </p:childTnLst>
                                </p:cTn>
                              </p:par>
                            </p:childTnLst>
                          </p:cTn>
                        </p:par>
                        <p:par>
                          <p:cTn id="22" fill="hold">
                            <p:stCondLst>
                              <p:cond delay="6500"/>
                            </p:stCondLst>
                            <p:childTnLst>
                              <p:par>
                                <p:cTn id="23" presetID="22" presetClass="entr" presetSubtype="1" fill="hold" grpId="0" nodeType="afterEffect">
                                  <p:stCondLst>
                                    <p:cond delay="500"/>
                                  </p:stCondLst>
                                  <p:childTnLst>
                                    <p:set>
                                      <p:cBhvr>
                                        <p:cTn id="24" dur="1" fill="hold">
                                          <p:stCondLst>
                                            <p:cond delay="0"/>
                                          </p:stCondLst>
                                        </p:cTn>
                                        <p:tgtEl>
                                          <p:spTgt spid="8">
                                            <p:txEl>
                                              <p:pRg st="3" end="3"/>
                                            </p:txEl>
                                          </p:spTgt>
                                        </p:tgtEl>
                                        <p:attrNameLst>
                                          <p:attrName>style.visibility</p:attrName>
                                        </p:attrNameLst>
                                      </p:cBhvr>
                                      <p:to>
                                        <p:strVal val="visible"/>
                                      </p:to>
                                    </p:set>
                                    <p:animEffect transition="in" filter="wipe(up)">
                                      <p:cBhvr>
                                        <p:cTn id="25" dur="1000"/>
                                        <p:tgtEl>
                                          <p:spTgt spid="8">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0">
                                            <p:txEl>
                                              <p:pRg st="0" end="0"/>
                                            </p:txEl>
                                          </p:spTgt>
                                        </p:tgtEl>
                                        <p:attrNameLst>
                                          <p:attrName>style.visibility</p:attrName>
                                        </p:attrNameLst>
                                      </p:cBhvr>
                                      <p:to>
                                        <p:strVal val="visible"/>
                                      </p:to>
                                    </p:set>
                                    <p:animEffect transition="in" filter="wipe(up)">
                                      <p:cBhvr>
                                        <p:cTn id="30" dur="2250"/>
                                        <p:tgtEl>
                                          <p:spTgt spid="10">
                                            <p:txEl>
                                              <p:pRg st="0" end="0"/>
                                            </p:txEl>
                                          </p:spTgt>
                                        </p:tgtEl>
                                      </p:cBhvr>
                                    </p:animEffect>
                                  </p:childTnLst>
                                </p:cTn>
                              </p:par>
                            </p:childTnLst>
                          </p:cTn>
                        </p:par>
                        <p:par>
                          <p:cTn id="31" fill="hold">
                            <p:stCondLst>
                              <p:cond delay="2250"/>
                            </p:stCondLst>
                            <p:childTnLst>
                              <p:par>
                                <p:cTn id="32" presetID="22" presetClass="entr" presetSubtype="1" fill="hold" grpId="0" nodeType="afterEffect">
                                  <p:stCondLst>
                                    <p:cond delay="500"/>
                                  </p:stCondLst>
                                  <p:childTnLst>
                                    <p:set>
                                      <p:cBhvr>
                                        <p:cTn id="33" dur="1" fill="hold">
                                          <p:stCondLst>
                                            <p:cond delay="0"/>
                                          </p:stCondLst>
                                        </p:cTn>
                                        <p:tgtEl>
                                          <p:spTgt spid="10">
                                            <p:txEl>
                                              <p:pRg st="1" end="1"/>
                                            </p:txEl>
                                          </p:spTgt>
                                        </p:tgtEl>
                                        <p:attrNameLst>
                                          <p:attrName>style.visibility</p:attrName>
                                        </p:attrNameLst>
                                      </p:cBhvr>
                                      <p:to>
                                        <p:strVal val="visible"/>
                                      </p:to>
                                    </p:set>
                                    <p:animEffect transition="in" filter="wipe(up)">
                                      <p:cBhvr>
                                        <p:cTn id="34" dur="1000"/>
                                        <p:tgtEl>
                                          <p:spTgt spid="10">
                                            <p:txEl>
                                              <p:pRg st="1" end="1"/>
                                            </p:txEl>
                                          </p:spTgt>
                                        </p:tgtEl>
                                      </p:cBhvr>
                                    </p:animEffect>
                                  </p:childTnLst>
                                </p:cTn>
                              </p:par>
                            </p:childTnLst>
                          </p:cTn>
                        </p:par>
                        <p:par>
                          <p:cTn id="35" fill="hold">
                            <p:stCondLst>
                              <p:cond delay="3750"/>
                            </p:stCondLst>
                            <p:childTnLst>
                              <p:par>
                                <p:cTn id="36" presetID="22" presetClass="entr" presetSubtype="1" fill="hold" grpId="0" nodeType="afterEffect">
                                  <p:stCondLst>
                                    <p:cond delay="500"/>
                                  </p:stCondLst>
                                  <p:childTnLst>
                                    <p:set>
                                      <p:cBhvr>
                                        <p:cTn id="37" dur="1" fill="hold">
                                          <p:stCondLst>
                                            <p:cond delay="0"/>
                                          </p:stCondLst>
                                        </p:cTn>
                                        <p:tgtEl>
                                          <p:spTgt spid="10">
                                            <p:txEl>
                                              <p:pRg st="2" end="2"/>
                                            </p:txEl>
                                          </p:spTgt>
                                        </p:tgtEl>
                                        <p:attrNameLst>
                                          <p:attrName>style.visibility</p:attrName>
                                        </p:attrNameLst>
                                      </p:cBhvr>
                                      <p:to>
                                        <p:strVal val="visible"/>
                                      </p:to>
                                    </p:set>
                                    <p:animEffect transition="in" filter="wipe(up)">
                                      <p:cBhvr>
                                        <p:cTn id="38" dur="1250"/>
                                        <p:tgtEl>
                                          <p:spTgt spid="10">
                                            <p:txEl>
                                              <p:pRg st="2" end="2"/>
                                            </p:txEl>
                                          </p:spTgt>
                                        </p:tgtEl>
                                      </p:cBhvr>
                                    </p:animEffect>
                                  </p:childTnLst>
                                </p:cTn>
                              </p:par>
                            </p:childTnLst>
                          </p:cTn>
                        </p:par>
                        <p:par>
                          <p:cTn id="39" fill="hold">
                            <p:stCondLst>
                              <p:cond delay="5500"/>
                            </p:stCondLst>
                            <p:childTnLst>
                              <p:par>
                                <p:cTn id="40" presetID="22" presetClass="entr" presetSubtype="1" fill="hold" grpId="0" nodeType="afterEffect">
                                  <p:stCondLst>
                                    <p:cond delay="500"/>
                                  </p:stCondLst>
                                  <p:childTnLst>
                                    <p:set>
                                      <p:cBhvr>
                                        <p:cTn id="41" dur="1" fill="hold">
                                          <p:stCondLst>
                                            <p:cond delay="0"/>
                                          </p:stCondLst>
                                        </p:cTn>
                                        <p:tgtEl>
                                          <p:spTgt spid="10">
                                            <p:txEl>
                                              <p:pRg st="3" end="3"/>
                                            </p:txEl>
                                          </p:spTgt>
                                        </p:tgtEl>
                                        <p:attrNameLst>
                                          <p:attrName>style.visibility</p:attrName>
                                        </p:attrNameLst>
                                      </p:cBhvr>
                                      <p:to>
                                        <p:strVal val="visible"/>
                                      </p:to>
                                    </p:set>
                                    <p:animEffect transition="in" filter="wipe(up)">
                                      <p:cBhvr>
                                        <p:cTn id="42" dur="1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10"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円形吹き出し 9"/>
          <p:cNvSpPr/>
          <p:nvPr/>
        </p:nvSpPr>
        <p:spPr>
          <a:xfrm>
            <a:off x="323528" y="5574000"/>
            <a:ext cx="1800200" cy="684656"/>
          </a:xfrm>
          <a:prstGeom prst="wedgeEllipseCallout">
            <a:avLst>
              <a:gd name="adj1" fmla="val 58856"/>
              <a:gd name="adj2" fmla="val -166993"/>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smtClean="0"/>
              <a:t>矛盾していないか</a:t>
            </a:r>
            <a:r>
              <a:rPr kumimoji="1" lang="en-US" altLang="ja-JP" dirty="0" smtClean="0"/>
              <a:t>?</a:t>
            </a:r>
            <a:endParaRPr kumimoji="1" lang="ja-JP" altLang="en-US" dirty="0"/>
          </a:p>
        </p:txBody>
      </p:sp>
      <p:sp>
        <p:nvSpPr>
          <p:cNvPr id="9" name="円形吹き出し 8"/>
          <p:cNvSpPr/>
          <p:nvPr/>
        </p:nvSpPr>
        <p:spPr>
          <a:xfrm>
            <a:off x="323528" y="5624664"/>
            <a:ext cx="1800200" cy="612648"/>
          </a:xfrm>
          <a:prstGeom prst="wedgeEllipseCallout">
            <a:avLst>
              <a:gd name="adj1" fmla="val 84296"/>
              <a:gd name="adj2" fmla="val -48014"/>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smtClean="0"/>
              <a:t>矛盾していないか</a:t>
            </a:r>
            <a:r>
              <a:rPr kumimoji="1" lang="en-US" altLang="ja-JP" dirty="0" smtClean="0"/>
              <a:t>?</a:t>
            </a:r>
            <a:endParaRPr kumimoji="1" lang="ja-JP" altLang="en-US" dirty="0"/>
          </a:p>
        </p:txBody>
      </p:sp>
      <p:sp>
        <p:nvSpPr>
          <p:cNvPr id="2" name="タイトル 1"/>
          <p:cNvSpPr>
            <a:spLocks noGrp="1"/>
          </p:cNvSpPr>
          <p:nvPr>
            <p:ph type="title"/>
          </p:nvPr>
        </p:nvSpPr>
        <p:spPr>
          <a:xfrm>
            <a:off x="457200" y="274638"/>
            <a:ext cx="8147248" cy="1143000"/>
          </a:xfrm>
        </p:spPr>
        <p:txBody>
          <a:bodyPr>
            <a:normAutofit fontScale="90000"/>
          </a:bodyPr>
          <a:lstStyle/>
          <a:p>
            <a:r>
              <a:rPr lang="ja-JP" altLang="en-US" dirty="0"/>
              <a:t>連帯債務に</a:t>
            </a:r>
            <a:r>
              <a:rPr lang="ja-JP" altLang="en-US" dirty="0" smtClean="0"/>
              <a:t>関する</a:t>
            </a:r>
            <a:r>
              <a:rPr lang="en-US" altLang="ja-JP" dirty="0"/>
              <a:t/>
            </a:r>
            <a:br>
              <a:rPr lang="en-US" altLang="ja-JP" dirty="0"/>
            </a:br>
            <a:r>
              <a:rPr lang="ja-JP" altLang="en-US" dirty="0"/>
              <a:t>冒頭条文</a:t>
            </a:r>
            <a:r>
              <a:rPr lang="ja-JP" altLang="en-US" dirty="0" smtClean="0"/>
              <a:t>，通説</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17</a:t>
            </a:fld>
            <a:endParaRPr kumimoji="1" lang="ja-JP" altLang="en-US" dirty="0"/>
          </a:p>
        </p:txBody>
      </p:sp>
      <p:sp>
        <p:nvSpPr>
          <p:cNvPr id="7" name="コンテンツ プレースホルダー 2"/>
          <p:cNvSpPr>
            <a:spLocks noGrp="1"/>
          </p:cNvSpPr>
          <p:nvPr>
            <p:ph idx="1"/>
          </p:nvPr>
        </p:nvSpPr>
        <p:spPr>
          <a:xfrm>
            <a:off x="827584" y="1600200"/>
            <a:ext cx="7859216" cy="4133056"/>
          </a:xfrm>
        </p:spPr>
        <p:txBody>
          <a:bodyPr>
            <a:noAutofit/>
          </a:bodyPr>
          <a:lstStyle/>
          <a:p>
            <a:r>
              <a:rPr lang="ja-JP" altLang="en-US" sz="2800" b="1" dirty="0"/>
              <a:t>第</a:t>
            </a:r>
            <a:r>
              <a:rPr lang="en-US" altLang="ja-JP" sz="2800" b="1" dirty="0"/>
              <a:t>432</a:t>
            </a:r>
            <a:r>
              <a:rPr lang="ja-JP" altLang="en-US" sz="2800" b="1" dirty="0"/>
              <a:t>条</a:t>
            </a:r>
            <a:r>
              <a:rPr lang="ja-JP" altLang="en-US" sz="2800" dirty="0"/>
              <a:t>（履行の請求</a:t>
            </a:r>
            <a:r>
              <a:rPr lang="ja-JP" altLang="en-US" sz="2800" dirty="0" smtClean="0"/>
              <a:t>）</a:t>
            </a:r>
            <a:endParaRPr lang="en-US" altLang="ja-JP" sz="2800" dirty="0" smtClean="0"/>
          </a:p>
          <a:p>
            <a:pPr lvl="1"/>
            <a:r>
              <a:rPr lang="ja-JP" altLang="en-US" sz="2400" dirty="0" smtClean="0"/>
              <a:t>数人</a:t>
            </a:r>
            <a:r>
              <a:rPr lang="ja-JP" altLang="en-US" sz="2400" dirty="0"/>
              <a:t>が連帯債務を負担するときは，債権者は，その連帯債務者</a:t>
            </a:r>
            <a:r>
              <a:rPr lang="ja-JP" altLang="en-US" sz="2400" dirty="0" smtClean="0"/>
              <a:t>の一人</a:t>
            </a:r>
            <a:r>
              <a:rPr lang="ja-JP" altLang="en-US" sz="2400" dirty="0"/>
              <a:t>に対し，又は同時に若しくは順次にすべての連帯債務者に対し，全部又は一部の履行を請求することができる</a:t>
            </a:r>
            <a:r>
              <a:rPr lang="ja-JP" altLang="en-US" sz="2400" dirty="0" smtClean="0"/>
              <a:t>。</a:t>
            </a:r>
            <a:endParaRPr lang="en-US" altLang="ja-JP" sz="2400" dirty="0" smtClean="0"/>
          </a:p>
          <a:p>
            <a:r>
              <a:rPr kumimoji="1" lang="ja-JP" altLang="en-US" sz="2800" dirty="0" smtClean="0"/>
              <a:t>通説（</a:t>
            </a:r>
            <a:r>
              <a:rPr kumimoji="1" lang="en-US" altLang="ja-JP" sz="2800" dirty="0" smtClean="0"/>
              <a:t>[</a:t>
            </a:r>
            <a:r>
              <a:rPr kumimoji="1" lang="ja-JP" altLang="en-US" sz="2800" dirty="0" smtClean="0"/>
              <a:t>我妻・債権総論（</a:t>
            </a:r>
            <a:r>
              <a:rPr kumimoji="1" lang="en-US" altLang="ja-JP" sz="2800" dirty="0" smtClean="0"/>
              <a:t>1954</a:t>
            </a:r>
            <a:r>
              <a:rPr kumimoji="1" lang="ja-JP" altLang="en-US" sz="2800" dirty="0" smtClean="0"/>
              <a:t>）</a:t>
            </a:r>
            <a:r>
              <a:rPr kumimoji="1" lang="en-US" altLang="ja-JP" sz="2800" dirty="0" smtClean="0"/>
              <a:t>401</a:t>
            </a:r>
            <a:r>
              <a:rPr kumimoji="1" lang="ja-JP" altLang="en-US" sz="2800" dirty="0" smtClean="0"/>
              <a:t>頁</a:t>
            </a:r>
            <a:r>
              <a:rPr kumimoji="1" lang="en-US" altLang="ja-JP" sz="2800" dirty="0" smtClean="0"/>
              <a:t>]</a:t>
            </a:r>
            <a:r>
              <a:rPr kumimoji="1" lang="ja-JP" altLang="en-US" sz="2800" dirty="0" smtClean="0"/>
              <a:t>）</a:t>
            </a:r>
            <a:endParaRPr kumimoji="1" lang="en-US" altLang="ja-JP" sz="2800" dirty="0" smtClean="0"/>
          </a:p>
          <a:p>
            <a:pPr lvl="1"/>
            <a:r>
              <a:rPr lang="ja-JP" altLang="en-US" sz="2400" dirty="0"/>
              <a:t>連帯債務とは</a:t>
            </a:r>
            <a:r>
              <a:rPr lang="ja-JP" altLang="en-US" sz="2400" dirty="0" smtClean="0"/>
              <a:t>，数人の債務者が，同一の給付について，</a:t>
            </a:r>
            <a:r>
              <a:rPr lang="ja-JP" altLang="en-US" sz="2400" b="1" dirty="0" smtClean="0">
                <a:solidFill>
                  <a:srgbClr val="FF0000"/>
                </a:solidFill>
              </a:rPr>
              <a:t>各自が独立に</a:t>
            </a:r>
            <a:r>
              <a:rPr lang="ja-JP" altLang="en-US" sz="2400" dirty="0" smtClean="0"/>
              <a:t>全部の給付をなすべき債務を負担し，　　　</a:t>
            </a:r>
            <a:r>
              <a:rPr lang="en-US" altLang="ja-JP" sz="2400" dirty="0" smtClean="0"/>
              <a:t/>
            </a:r>
            <a:br>
              <a:rPr lang="en-US" altLang="ja-JP" sz="2400" dirty="0" smtClean="0"/>
            </a:br>
            <a:r>
              <a:rPr lang="ja-JP" altLang="en-US" sz="2400" dirty="0" smtClean="0"/>
              <a:t>　しかもそのうちの</a:t>
            </a:r>
            <a:r>
              <a:rPr lang="ja-JP" altLang="en-US" sz="2400" b="1" dirty="0" smtClean="0">
                <a:solidFill>
                  <a:srgbClr val="FF0000"/>
                </a:solidFill>
              </a:rPr>
              <a:t>一人の給付があれば他の債務者も債務を免れる</a:t>
            </a:r>
            <a:r>
              <a:rPr lang="ja-JP" altLang="en-US" sz="2400" dirty="0" smtClean="0"/>
              <a:t>多数当事者の債務である。</a:t>
            </a:r>
            <a:endParaRPr kumimoji="1" lang="en-US" altLang="ja-JP" sz="2400" dirty="0" smtClean="0"/>
          </a:p>
        </p:txBody>
      </p:sp>
      <p:sp>
        <p:nvSpPr>
          <p:cNvPr id="8" name="円形吹き出し 7"/>
          <p:cNvSpPr/>
          <p:nvPr/>
        </p:nvSpPr>
        <p:spPr>
          <a:xfrm>
            <a:off x="6732240" y="692696"/>
            <a:ext cx="1872208" cy="1199220"/>
          </a:xfrm>
          <a:prstGeom prst="wedgeEllipseCallout">
            <a:avLst>
              <a:gd name="adj1" fmla="val -161115"/>
              <a:gd name="adj2" fmla="val 46647"/>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ja-JP" altLang="en-US" dirty="0"/>
              <a:t>冒頭条文はいつでも大切</a:t>
            </a:r>
          </a:p>
        </p:txBody>
      </p:sp>
    </p:spTree>
    <p:extLst>
      <p:ext uri="{BB962C8B-B14F-4D97-AF65-F5344CB8AC3E}">
        <p14:creationId xmlns:p14="http://schemas.microsoft.com/office/powerpoint/2010/main" val="13940723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par>
                          <p:cTn id="8" fill="hold">
                            <p:stCondLst>
                              <p:cond delay="1500"/>
                            </p:stCondLst>
                            <p:childTnLst>
                              <p:par>
                                <p:cTn id="9" presetID="22" presetClass="entr" presetSubtype="1" fill="hold" grpId="0" nodeType="afterEffect">
                                  <p:stCondLst>
                                    <p:cond delay="50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par>
                          <p:cTn id="12" fill="hold">
                            <p:stCondLst>
                              <p:cond delay="3000"/>
                            </p:stCondLst>
                            <p:childTnLst>
                              <p:par>
                                <p:cTn id="13" presetID="22" presetClass="entr" presetSubtype="1" fill="hold" grpId="0" nodeType="afterEffect">
                                  <p:stCondLst>
                                    <p:cond delay="50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up)">
                                      <p:cBhvr>
                                        <p:cTn id="15" dur="3500"/>
                                        <p:tgtEl>
                                          <p:spTgt spid="7">
                                            <p:txEl>
                                              <p:pRg st="1" end="1"/>
                                            </p:txEl>
                                          </p:spTgt>
                                        </p:tgtEl>
                                      </p:cBhvr>
                                    </p:animEffect>
                                  </p:childTnLst>
                                </p:cTn>
                              </p:par>
                            </p:childTnLst>
                          </p:cTn>
                        </p:par>
                        <p:par>
                          <p:cTn id="16" fill="hold">
                            <p:stCondLst>
                              <p:cond delay="7000"/>
                            </p:stCondLst>
                            <p:childTnLst>
                              <p:par>
                                <p:cTn id="17" presetID="22" presetClass="entr" presetSubtype="8" fill="hold" grpId="0" nodeType="afterEffect">
                                  <p:stCondLst>
                                    <p:cond delay="50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wipe(left)">
                                      <p:cBhvr>
                                        <p:cTn id="19" dur="1000"/>
                                        <p:tgtEl>
                                          <p:spTgt spid="7">
                                            <p:txEl>
                                              <p:pRg st="2" end="2"/>
                                            </p:txEl>
                                          </p:spTgt>
                                        </p:tgtEl>
                                      </p:cBhvr>
                                    </p:animEffect>
                                  </p:childTnLst>
                                </p:cTn>
                              </p:par>
                            </p:childTnLst>
                          </p:cTn>
                        </p:par>
                        <p:par>
                          <p:cTn id="20" fill="hold">
                            <p:stCondLst>
                              <p:cond delay="8500"/>
                            </p:stCondLst>
                            <p:childTnLst>
                              <p:par>
                                <p:cTn id="21" presetID="22" presetClass="entr" presetSubtype="1" fill="hold" grpId="0" nodeType="afterEffect">
                                  <p:stCondLst>
                                    <p:cond delay="50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wipe(up)">
                                      <p:cBhvr>
                                        <p:cTn id="23" dur="4000"/>
                                        <p:tgtEl>
                                          <p:spTgt spid="7">
                                            <p:txEl>
                                              <p:pRg st="3" end="3"/>
                                            </p:txEl>
                                          </p:spTgt>
                                        </p:tgtEl>
                                      </p:cBhvr>
                                    </p:animEffect>
                                  </p:childTnLst>
                                </p:cTn>
                              </p:par>
                            </p:childTnLst>
                          </p:cTn>
                        </p:par>
                        <p:par>
                          <p:cTn id="24" fill="hold">
                            <p:stCondLst>
                              <p:cond delay="13000"/>
                            </p:stCondLst>
                            <p:childTnLst>
                              <p:par>
                                <p:cTn id="25" presetID="10" presetClass="exit" presetSubtype="0" fill="hold" grpId="1" nodeType="afterEffect">
                                  <p:stCondLst>
                                    <p:cond delay="0"/>
                                  </p:stCondLst>
                                  <p:childTnLst>
                                    <p:animEffect transition="out" filter="fade">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par>
                          <p:cTn id="28" fill="hold">
                            <p:stCondLst>
                              <p:cond delay="13500"/>
                            </p:stCondLst>
                            <p:childTnLst>
                              <p:par>
                                <p:cTn id="29" presetID="22" presetClass="entr" presetSubtype="4" fill="hold" grpId="0" nodeType="afterEffect">
                                  <p:stCondLst>
                                    <p:cond delay="50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1000"/>
                                        <p:tgtEl>
                                          <p:spTgt spid="10"/>
                                        </p:tgtEl>
                                      </p:cBhvr>
                                    </p:animEffect>
                                  </p:childTnLst>
                                </p:cTn>
                              </p:par>
                              <p:par>
                                <p:cTn id="32" presetID="22" presetClass="entr" presetSubtype="4" fill="hold" grpId="0" nodeType="withEffect">
                                  <p:stCondLst>
                                    <p:cond delay="500"/>
                                  </p:stCondLst>
                                  <p:childTnLst>
                                    <p:set>
                                      <p:cBhvr>
                                        <p:cTn id="33" dur="1" fill="hold">
                                          <p:stCondLst>
                                            <p:cond delay="0"/>
                                          </p:stCondLst>
                                        </p:cTn>
                                        <p:tgtEl>
                                          <p:spTgt spid="9"/>
                                        </p:tgtEl>
                                        <p:attrNameLst>
                                          <p:attrName>style.visibility</p:attrName>
                                        </p:attrNameLst>
                                      </p:cBhvr>
                                      <p:to>
                                        <p:strVal val="visible"/>
                                      </p:to>
                                    </p:set>
                                    <p:animEffect transition="in" filter="wipe(down)">
                                      <p:cBhvr>
                                        <p:cTn id="3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7" grpId="0" build="p"/>
      <p:bldP spid="8" grpId="0" animBg="1"/>
      <p:bldP spid="8"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normAutofit fontScale="90000"/>
          </a:bodyPr>
          <a:lstStyle/>
          <a:p>
            <a:r>
              <a:rPr kumimoji="1" lang="ja-JP" altLang="en-US" dirty="0" smtClean="0"/>
              <a:t>通説によると連帯債務の理解が</a:t>
            </a:r>
            <a:r>
              <a:rPr kumimoji="1" lang="en-US" altLang="ja-JP" dirty="0" smtClean="0"/>
              <a:t/>
            </a:r>
            <a:br>
              <a:rPr kumimoji="1" lang="en-US" altLang="ja-JP" dirty="0" smtClean="0"/>
            </a:br>
            <a:r>
              <a:rPr kumimoji="1" lang="ja-JP" altLang="en-US" dirty="0" smtClean="0"/>
              <a:t>困難となるのはなぜか</a:t>
            </a:r>
            <a:r>
              <a:rPr kumimoji="1" lang="en-US" altLang="ja-JP" dirty="0" smtClean="0"/>
              <a:t>?</a:t>
            </a:r>
            <a:r>
              <a:rPr lang="ja-JP" altLang="en-US" dirty="0"/>
              <a:t> </a:t>
            </a:r>
            <a:r>
              <a:rPr lang="ja-JP" altLang="en-US" sz="2700" dirty="0"/>
              <a:t>→</a:t>
            </a:r>
            <a:r>
              <a:rPr lang="ja-JP" altLang="en-US" sz="2700" dirty="0">
                <a:hlinkClick r:id="rId2" action="ppaction://hlinksldjump"/>
              </a:rPr>
              <a:t>相互保証理論</a:t>
            </a:r>
            <a:endParaRPr kumimoji="1" lang="ja-JP" altLang="en-US" sz="2700" dirty="0"/>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18</a:t>
            </a:fld>
            <a:endParaRPr kumimoji="1" lang="ja-JP" altLang="en-US" dirty="0"/>
          </a:p>
        </p:txBody>
      </p:sp>
      <p:sp>
        <p:nvSpPr>
          <p:cNvPr id="8" name="上矢印 7"/>
          <p:cNvSpPr/>
          <p:nvPr/>
        </p:nvSpPr>
        <p:spPr>
          <a:xfrm rot="3134850">
            <a:off x="5816390" y="4529918"/>
            <a:ext cx="948891" cy="1235074"/>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400" dirty="0" smtClean="0"/>
              <a:t>600</a:t>
            </a:r>
            <a:endParaRPr kumimoji="1" lang="ja-JP" altLang="en-US" sz="1400" dirty="0"/>
          </a:p>
        </p:txBody>
      </p:sp>
      <p:sp>
        <p:nvSpPr>
          <p:cNvPr id="9" name="上矢印 8"/>
          <p:cNvSpPr/>
          <p:nvPr/>
        </p:nvSpPr>
        <p:spPr>
          <a:xfrm>
            <a:off x="3995936" y="4747192"/>
            <a:ext cx="1152128" cy="646786"/>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400" dirty="0" smtClean="0"/>
              <a:t>600</a:t>
            </a:r>
            <a:endParaRPr kumimoji="1" lang="ja-JP" altLang="en-US" sz="1400" dirty="0"/>
          </a:p>
        </p:txBody>
      </p:sp>
      <p:sp>
        <p:nvSpPr>
          <p:cNvPr id="10" name="上矢印 9"/>
          <p:cNvSpPr/>
          <p:nvPr/>
        </p:nvSpPr>
        <p:spPr>
          <a:xfrm rot="18432143">
            <a:off x="2368212" y="4512298"/>
            <a:ext cx="982079" cy="1242707"/>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400" dirty="0" smtClean="0"/>
              <a:t>600</a:t>
            </a:r>
            <a:endParaRPr kumimoji="1" lang="ja-JP" altLang="en-US" sz="1400" dirty="0"/>
          </a:p>
        </p:txBody>
      </p:sp>
      <p:sp>
        <p:nvSpPr>
          <p:cNvPr id="11" name="正方形/長方形 10"/>
          <p:cNvSpPr/>
          <p:nvPr/>
        </p:nvSpPr>
        <p:spPr>
          <a:xfrm>
            <a:off x="6761926" y="2424422"/>
            <a:ext cx="1410474" cy="230018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600</a:t>
            </a:r>
            <a:endParaRPr kumimoji="1" lang="ja-JP" altLang="en-US" dirty="0"/>
          </a:p>
        </p:txBody>
      </p:sp>
      <p:sp>
        <p:nvSpPr>
          <p:cNvPr id="12" name="正方形/長方形 11"/>
          <p:cNvSpPr/>
          <p:nvPr/>
        </p:nvSpPr>
        <p:spPr>
          <a:xfrm>
            <a:off x="3845112" y="2423903"/>
            <a:ext cx="1410474" cy="230018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600</a:t>
            </a:r>
            <a:endParaRPr kumimoji="1" lang="ja-JP" altLang="en-US" dirty="0"/>
          </a:p>
        </p:txBody>
      </p:sp>
      <p:sp>
        <p:nvSpPr>
          <p:cNvPr id="13" name="正方形/長方形 12"/>
          <p:cNvSpPr/>
          <p:nvPr/>
        </p:nvSpPr>
        <p:spPr>
          <a:xfrm>
            <a:off x="979582" y="2428496"/>
            <a:ext cx="1410474" cy="230018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600</a:t>
            </a:r>
            <a:endParaRPr kumimoji="1" lang="ja-JP" altLang="en-US" dirty="0"/>
          </a:p>
        </p:txBody>
      </p:sp>
      <p:sp>
        <p:nvSpPr>
          <p:cNvPr id="14" name="円/楕円 13"/>
          <p:cNvSpPr/>
          <p:nvPr/>
        </p:nvSpPr>
        <p:spPr>
          <a:xfrm>
            <a:off x="3131840" y="5393978"/>
            <a:ext cx="2880320" cy="698376"/>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1600" b="1" dirty="0" smtClean="0"/>
              <a:t>債権者</a:t>
            </a:r>
            <a:r>
              <a:rPr kumimoji="1" lang="en-US" altLang="ja-JP" b="1" dirty="0" smtClean="0">
                <a:latin typeface="Times New Roman" pitchFamily="18" charset="0"/>
                <a:cs typeface="Times New Roman" pitchFamily="18" charset="0"/>
              </a:rPr>
              <a:t>X</a:t>
            </a:r>
            <a:endParaRPr kumimoji="1" lang="ja-JP" altLang="en-US" b="1" dirty="0">
              <a:latin typeface="Times New Roman" pitchFamily="18" charset="0"/>
              <a:cs typeface="Times New Roman" pitchFamily="18" charset="0"/>
            </a:endParaRPr>
          </a:p>
        </p:txBody>
      </p:sp>
      <p:sp>
        <p:nvSpPr>
          <p:cNvPr id="15" name="テキスト ボックス 14"/>
          <p:cNvSpPr txBox="1"/>
          <p:nvPr/>
        </p:nvSpPr>
        <p:spPr>
          <a:xfrm>
            <a:off x="971600" y="1772816"/>
            <a:ext cx="1418456" cy="338554"/>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kumimoji="1" lang="en-US" altLang="ja-JP" sz="1600" b="1" baseline="-25000" dirty="0" smtClean="0">
                <a:latin typeface="Times New Roman" pitchFamily="18" charset="0"/>
                <a:cs typeface="Times New Roman" pitchFamily="18" charset="0"/>
              </a:rPr>
              <a:t>1</a:t>
            </a:r>
            <a:endParaRPr kumimoji="1" lang="ja-JP" altLang="en-US" sz="1600" b="1" baseline="-25000" dirty="0">
              <a:latin typeface="Times New Roman" pitchFamily="18" charset="0"/>
              <a:cs typeface="Times New Roman" pitchFamily="18" charset="0"/>
            </a:endParaRPr>
          </a:p>
        </p:txBody>
      </p:sp>
      <p:sp>
        <p:nvSpPr>
          <p:cNvPr id="16" name="テキスト ボックス 15"/>
          <p:cNvSpPr txBox="1"/>
          <p:nvPr/>
        </p:nvSpPr>
        <p:spPr>
          <a:xfrm>
            <a:off x="3873624" y="1772816"/>
            <a:ext cx="1418456" cy="338554"/>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kumimoji="1" lang="en-US" altLang="ja-JP" sz="1600" b="1" baseline="-25000" dirty="0" smtClean="0">
                <a:latin typeface="Times New Roman" pitchFamily="18" charset="0"/>
                <a:cs typeface="Times New Roman" pitchFamily="18" charset="0"/>
              </a:rPr>
              <a:t>2</a:t>
            </a:r>
            <a:endParaRPr kumimoji="1" lang="ja-JP" altLang="en-US" sz="1600" b="1" baseline="-25000" dirty="0">
              <a:latin typeface="Times New Roman" pitchFamily="18" charset="0"/>
              <a:cs typeface="Times New Roman" pitchFamily="18" charset="0"/>
            </a:endParaRPr>
          </a:p>
        </p:txBody>
      </p:sp>
      <p:sp>
        <p:nvSpPr>
          <p:cNvPr id="17" name="テキスト ボックス 16"/>
          <p:cNvSpPr txBox="1"/>
          <p:nvPr/>
        </p:nvSpPr>
        <p:spPr>
          <a:xfrm>
            <a:off x="6753944" y="1772816"/>
            <a:ext cx="1418456" cy="338554"/>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lang="en-US" altLang="ja-JP" sz="1600" b="1" baseline="-25000" dirty="0">
                <a:latin typeface="Times New Roman" pitchFamily="18" charset="0"/>
                <a:cs typeface="Times New Roman" pitchFamily="18" charset="0"/>
              </a:rPr>
              <a:t>3</a:t>
            </a:r>
            <a:endParaRPr kumimoji="1" lang="ja-JP" altLang="en-US" sz="1600" b="1" baseline="-25000" dirty="0">
              <a:latin typeface="Times New Roman" pitchFamily="18" charset="0"/>
              <a:cs typeface="Times New Roman" pitchFamily="18" charset="0"/>
            </a:endParaRPr>
          </a:p>
        </p:txBody>
      </p:sp>
      <p:sp>
        <p:nvSpPr>
          <p:cNvPr id="18" name="円弧 17"/>
          <p:cNvSpPr/>
          <p:nvPr/>
        </p:nvSpPr>
        <p:spPr>
          <a:xfrm rot="18882550">
            <a:off x="2096672" y="4118351"/>
            <a:ext cx="914400" cy="1937200"/>
          </a:xfrm>
          <a:prstGeom prst="arc">
            <a:avLst>
              <a:gd name="adj1" fmla="val 5891215"/>
              <a:gd name="adj2" fmla="val 14977908"/>
            </a:avLst>
          </a:prstGeom>
          <a:ln w="38100">
            <a:solidFill>
              <a:schemeClr val="accent6">
                <a:lumMod val="75000"/>
              </a:schemeClr>
            </a:solidFill>
            <a:prstDash val="sysDot"/>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テキスト ボックス 18"/>
          <p:cNvSpPr txBox="1"/>
          <p:nvPr/>
        </p:nvSpPr>
        <p:spPr>
          <a:xfrm>
            <a:off x="1430498" y="5304742"/>
            <a:ext cx="1269294" cy="646331"/>
          </a:xfrm>
          <a:prstGeom prst="rect">
            <a:avLst/>
          </a:prstGeom>
          <a:noFill/>
        </p:spPr>
        <p:txBody>
          <a:bodyPr wrap="square" rtlCol="0">
            <a:spAutoFit/>
          </a:bodyPr>
          <a:lstStyle/>
          <a:p>
            <a:pPr algn="ctr"/>
            <a:r>
              <a:rPr lang="en-US" altLang="ja-JP" b="1" dirty="0" smtClean="0">
                <a:latin typeface="Times New Roman" pitchFamily="18" charset="0"/>
                <a:cs typeface="Times New Roman" pitchFamily="18" charset="0"/>
              </a:rPr>
              <a:t>Y</a:t>
            </a:r>
            <a:r>
              <a:rPr lang="en-US" altLang="ja-JP" b="1" baseline="-25000" dirty="0" smtClean="0">
                <a:latin typeface="Times New Roman" pitchFamily="18" charset="0"/>
                <a:cs typeface="Times New Roman" pitchFamily="18" charset="0"/>
              </a:rPr>
              <a:t>1</a:t>
            </a:r>
            <a:r>
              <a:rPr kumimoji="1" lang="ja-JP" altLang="en-US" dirty="0" smtClean="0"/>
              <a:t>が</a:t>
            </a:r>
            <a:r>
              <a:rPr kumimoji="1" lang="en-US" altLang="ja-JP" dirty="0" smtClean="0"/>
              <a:t>600</a:t>
            </a:r>
          </a:p>
          <a:p>
            <a:pPr algn="ctr"/>
            <a:r>
              <a:rPr kumimoji="1" lang="ja-JP" altLang="en-US" dirty="0" smtClean="0"/>
              <a:t>全額弁済</a:t>
            </a:r>
            <a:endParaRPr kumimoji="1" lang="ja-JP" altLang="en-US" dirty="0"/>
          </a:p>
        </p:txBody>
      </p:sp>
      <p:sp>
        <p:nvSpPr>
          <p:cNvPr id="20" name="コンテンツ プレースホルダー 8"/>
          <p:cNvSpPr txBox="1">
            <a:spLocks/>
          </p:cNvSpPr>
          <p:nvPr/>
        </p:nvSpPr>
        <p:spPr>
          <a:xfrm>
            <a:off x="971600" y="2552148"/>
            <a:ext cx="7200800" cy="2317012"/>
          </a:xfrm>
          <a:prstGeom prst="rect">
            <a:avLst/>
          </a:prstGeom>
        </p:spPr>
        <p:txBody>
          <a:bodyPr/>
          <a:lst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914400" indent="-45720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257300" indent="-3429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l"/>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l"/>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Clr>
                <a:srgbClr val="00B050"/>
              </a:buClr>
              <a:buFont typeface="Wingdings" pitchFamily="2" charset="2"/>
              <a:buChar char="u"/>
            </a:pPr>
            <a:r>
              <a:rPr lang="ja-JP" altLang="en-US" sz="1800" dirty="0" smtClean="0"/>
              <a:t>一人の全額弁済によって，連帯債務は本当に消滅するのか</a:t>
            </a:r>
            <a:r>
              <a:rPr lang="en-US" altLang="ja-JP" sz="1800" dirty="0" smtClean="0"/>
              <a:t>?</a:t>
            </a:r>
          </a:p>
          <a:p>
            <a:pPr>
              <a:buClr>
                <a:srgbClr val="00B050"/>
              </a:buClr>
              <a:buFont typeface="Wingdings" pitchFamily="2" charset="2"/>
              <a:buChar char="u"/>
            </a:pPr>
            <a:r>
              <a:rPr lang="ja-JP" altLang="en-US" sz="1800" dirty="0" smtClean="0"/>
              <a:t>弁済者の求償権を確保するために，弁済による代位（民法</a:t>
            </a:r>
            <a:r>
              <a:rPr lang="en-US" altLang="ja-JP" sz="1800" dirty="0" smtClean="0"/>
              <a:t>500</a:t>
            </a:r>
            <a:r>
              <a:rPr lang="ja-JP" altLang="en-US" sz="1800" dirty="0" smtClean="0"/>
              <a:t>条以下）が発生するのではないのか</a:t>
            </a:r>
            <a:r>
              <a:rPr lang="en-US" altLang="ja-JP" sz="1800" dirty="0" smtClean="0"/>
              <a:t>?</a:t>
            </a:r>
          </a:p>
          <a:p>
            <a:pPr>
              <a:buClr>
                <a:srgbClr val="00B050"/>
              </a:buClr>
              <a:buFont typeface="Wingdings" pitchFamily="2" charset="2"/>
              <a:buChar char="u"/>
            </a:pPr>
            <a:r>
              <a:rPr lang="ja-JP" altLang="en-US" sz="1800" dirty="0" smtClean="0"/>
              <a:t>そうだとすると，その限りで，債務は消滅せず，存続するのではないのか</a:t>
            </a:r>
            <a:r>
              <a:rPr lang="en-US" altLang="ja-JP" sz="1800" dirty="0" smtClean="0"/>
              <a:t>?</a:t>
            </a:r>
          </a:p>
          <a:p>
            <a:pPr>
              <a:buClr>
                <a:srgbClr val="00B050"/>
              </a:buClr>
              <a:buFont typeface="Wingdings" pitchFamily="2" charset="2"/>
              <a:buChar char="u"/>
            </a:pPr>
            <a:r>
              <a:rPr lang="ja-JP" altLang="en-US" sz="1800" dirty="0"/>
              <a:t>求償</a:t>
            </a:r>
            <a:r>
              <a:rPr lang="ja-JP" altLang="en-US" sz="1800" dirty="0" smtClean="0"/>
              <a:t>は連帯保証人間の内部関係にすぎないと</a:t>
            </a:r>
            <a:r>
              <a:rPr lang="ja-JP" altLang="en-US" sz="1800" dirty="0"/>
              <a:t>して</a:t>
            </a:r>
            <a:r>
              <a:rPr lang="ja-JP" altLang="en-US" sz="1800" dirty="0" smtClean="0"/>
              <a:t>，考慮しなくてよいものなのだろうか</a:t>
            </a:r>
            <a:r>
              <a:rPr lang="en-US" altLang="ja-JP" sz="1800" dirty="0" smtClean="0"/>
              <a:t>?</a:t>
            </a:r>
            <a:endParaRPr lang="ja-JP" altLang="en-US" sz="1800" dirty="0"/>
          </a:p>
        </p:txBody>
      </p:sp>
      <p:sp>
        <p:nvSpPr>
          <p:cNvPr id="2" name="テキスト ボックス 1"/>
          <p:cNvSpPr txBox="1"/>
          <p:nvPr/>
        </p:nvSpPr>
        <p:spPr>
          <a:xfrm>
            <a:off x="979582" y="2060848"/>
            <a:ext cx="1410474" cy="369332"/>
          </a:xfrm>
          <a:prstGeom prst="rect">
            <a:avLst/>
          </a:prstGeom>
          <a:noFill/>
        </p:spPr>
        <p:txBody>
          <a:bodyPr wrap="square" rtlCol="0">
            <a:spAutoFit/>
          </a:bodyPr>
          <a:lstStyle/>
          <a:p>
            <a:pPr algn="ctr"/>
            <a:r>
              <a:rPr kumimoji="1" lang="en-US" altLang="ja-JP" dirty="0" smtClean="0"/>
              <a:t>600</a:t>
            </a:r>
            <a:r>
              <a:rPr kumimoji="1" lang="ja-JP" altLang="en-US" dirty="0" smtClean="0"/>
              <a:t>→</a:t>
            </a:r>
            <a:r>
              <a:rPr kumimoji="1" lang="en-US" altLang="ja-JP" dirty="0" smtClean="0"/>
              <a:t>0</a:t>
            </a:r>
            <a:endParaRPr kumimoji="1" lang="ja-JP" altLang="en-US" dirty="0"/>
          </a:p>
        </p:txBody>
      </p:sp>
      <p:sp>
        <p:nvSpPr>
          <p:cNvPr id="21" name="テキスト ボックス 20"/>
          <p:cNvSpPr txBox="1"/>
          <p:nvPr/>
        </p:nvSpPr>
        <p:spPr>
          <a:xfrm>
            <a:off x="3881606" y="2060848"/>
            <a:ext cx="1410474" cy="369332"/>
          </a:xfrm>
          <a:prstGeom prst="rect">
            <a:avLst/>
          </a:prstGeom>
          <a:noFill/>
        </p:spPr>
        <p:txBody>
          <a:bodyPr wrap="square" rtlCol="0">
            <a:spAutoFit/>
          </a:bodyPr>
          <a:lstStyle/>
          <a:p>
            <a:pPr algn="ctr"/>
            <a:r>
              <a:rPr kumimoji="1" lang="en-US" altLang="ja-JP" dirty="0" smtClean="0"/>
              <a:t>600</a:t>
            </a:r>
            <a:r>
              <a:rPr kumimoji="1" lang="ja-JP" altLang="en-US" dirty="0" smtClean="0"/>
              <a:t>→</a:t>
            </a:r>
            <a:r>
              <a:rPr kumimoji="1" lang="en-US" altLang="ja-JP" dirty="0" smtClean="0"/>
              <a:t>0</a:t>
            </a:r>
            <a:endParaRPr kumimoji="1" lang="ja-JP" altLang="en-US" dirty="0"/>
          </a:p>
        </p:txBody>
      </p:sp>
      <p:sp>
        <p:nvSpPr>
          <p:cNvPr id="22" name="テキスト ボックス 21"/>
          <p:cNvSpPr txBox="1"/>
          <p:nvPr/>
        </p:nvSpPr>
        <p:spPr>
          <a:xfrm>
            <a:off x="6761926" y="2060848"/>
            <a:ext cx="1410474" cy="369332"/>
          </a:xfrm>
          <a:prstGeom prst="rect">
            <a:avLst/>
          </a:prstGeom>
          <a:noFill/>
        </p:spPr>
        <p:txBody>
          <a:bodyPr wrap="square" rtlCol="0">
            <a:spAutoFit/>
          </a:bodyPr>
          <a:lstStyle/>
          <a:p>
            <a:pPr algn="ctr"/>
            <a:r>
              <a:rPr kumimoji="1" lang="en-US" altLang="ja-JP" dirty="0" smtClean="0"/>
              <a:t>600</a:t>
            </a:r>
            <a:r>
              <a:rPr kumimoji="1" lang="ja-JP" altLang="en-US" dirty="0" smtClean="0"/>
              <a:t>→</a:t>
            </a:r>
            <a:r>
              <a:rPr kumimoji="1" lang="en-US" altLang="ja-JP" dirty="0" smtClean="0"/>
              <a:t>0</a:t>
            </a:r>
            <a:endParaRPr kumimoji="1" lang="ja-JP" altLang="en-US" dirty="0"/>
          </a:p>
        </p:txBody>
      </p:sp>
    </p:spTree>
    <p:extLst>
      <p:ext uri="{BB962C8B-B14F-4D97-AF65-F5344CB8AC3E}">
        <p14:creationId xmlns:p14="http://schemas.microsoft.com/office/powerpoint/2010/main" val="26804110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150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childTnLst>
                          </p:cTn>
                        </p:par>
                        <p:par>
                          <p:cTn id="20" fill="hold">
                            <p:stCondLst>
                              <p:cond delay="3000"/>
                            </p:stCondLst>
                            <p:childTnLst>
                              <p:par>
                                <p:cTn id="21" presetID="22" presetClass="entr" presetSubtype="4"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childTnLst>
                          </p:cTn>
                        </p:par>
                        <p:par>
                          <p:cTn id="24" fill="hold">
                            <p:stCondLst>
                              <p:cond delay="3500"/>
                            </p:stCondLst>
                            <p:childTnLst>
                              <p:par>
                                <p:cTn id="25" presetID="22" presetClass="entr" presetSubtype="4"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par>
                          <p:cTn id="28" fill="hold">
                            <p:stCondLst>
                              <p:cond delay="4000"/>
                            </p:stCondLst>
                            <p:childTnLst>
                              <p:par>
                                <p:cTn id="29" presetID="2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childTnLst>
                          </p:cTn>
                        </p:par>
                        <p:par>
                          <p:cTn id="32" fill="hold">
                            <p:stCondLst>
                              <p:cond delay="4500"/>
                            </p:stCondLst>
                            <p:childTnLst>
                              <p:par>
                                <p:cTn id="33" presetID="22" presetClass="entr" presetSubtype="4"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down)">
                                      <p:cBhvr>
                                        <p:cTn id="35" dur="500"/>
                                        <p:tgtEl>
                                          <p:spTgt spid="12"/>
                                        </p:tgtEl>
                                      </p:cBhvr>
                                    </p:animEffect>
                                  </p:childTnLst>
                                </p:cTn>
                              </p:par>
                            </p:childTnLst>
                          </p:cTn>
                        </p:par>
                        <p:par>
                          <p:cTn id="36" fill="hold">
                            <p:stCondLst>
                              <p:cond delay="5000"/>
                            </p:stCondLst>
                            <p:childTnLst>
                              <p:par>
                                <p:cTn id="37" presetID="22" presetClass="entr" presetSubtype="4"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down)">
                                      <p:cBhvr>
                                        <p:cTn id="39" dur="500"/>
                                        <p:tgtEl>
                                          <p:spTgt spid="8"/>
                                        </p:tgtEl>
                                      </p:cBhvr>
                                    </p:animEffect>
                                  </p:childTnLst>
                                </p:cTn>
                              </p:par>
                            </p:childTnLst>
                          </p:cTn>
                        </p:par>
                        <p:par>
                          <p:cTn id="40" fill="hold">
                            <p:stCondLst>
                              <p:cond delay="5500"/>
                            </p:stCondLst>
                            <p:childTnLst>
                              <p:par>
                                <p:cTn id="41" presetID="22" presetClass="entr" presetSubtype="4"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down)">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wipe(up)">
                                      <p:cBhvr>
                                        <p:cTn id="48" dur="500"/>
                                        <p:tgtEl>
                                          <p:spTgt spid="18"/>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up)">
                                      <p:cBhvr>
                                        <p:cTn id="51" dur="500"/>
                                        <p:tgtEl>
                                          <p:spTgt spid="19"/>
                                        </p:tgtEl>
                                      </p:cBhvr>
                                    </p:animEffect>
                                  </p:childTnLst>
                                </p:cTn>
                              </p:par>
                            </p:childTnLst>
                          </p:cTn>
                        </p:par>
                        <p:par>
                          <p:cTn id="52" fill="hold">
                            <p:stCondLst>
                              <p:cond delay="500"/>
                            </p:stCondLst>
                            <p:childTnLst>
                              <p:par>
                                <p:cTn id="53" presetID="42" presetClass="exit" presetSubtype="0" fill="hold" grpId="1" nodeType="afterEffect">
                                  <p:stCondLst>
                                    <p:cond delay="500"/>
                                  </p:stCondLst>
                                  <p:childTnLst>
                                    <p:animEffect transition="out" filter="fade">
                                      <p:cBhvr>
                                        <p:cTn id="54" dur="1000"/>
                                        <p:tgtEl>
                                          <p:spTgt spid="13"/>
                                        </p:tgtEl>
                                      </p:cBhvr>
                                    </p:animEffect>
                                    <p:anim calcmode="lin" valueType="num">
                                      <p:cBhvr>
                                        <p:cTn id="55" dur="1000"/>
                                        <p:tgtEl>
                                          <p:spTgt spid="13"/>
                                        </p:tgtEl>
                                        <p:attrNameLst>
                                          <p:attrName>ppt_x</p:attrName>
                                        </p:attrNameLst>
                                      </p:cBhvr>
                                      <p:tavLst>
                                        <p:tav tm="0">
                                          <p:val>
                                            <p:strVal val="ppt_x"/>
                                          </p:val>
                                        </p:tav>
                                        <p:tav tm="100000">
                                          <p:val>
                                            <p:strVal val="ppt_x"/>
                                          </p:val>
                                        </p:tav>
                                      </p:tavLst>
                                    </p:anim>
                                    <p:anim calcmode="lin" valueType="num">
                                      <p:cBhvr>
                                        <p:cTn id="56" dur="1000"/>
                                        <p:tgtEl>
                                          <p:spTgt spid="13"/>
                                        </p:tgtEl>
                                        <p:attrNameLst>
                                          <p:attrName>ppt_y</p:attrName>
                                        </p:attrNameLst>
                                      </p:cBhvr>
                                      <p:tavLst>
                                        <p:tav tm="0">
                                          <p:val>
                                            <p:strVal val="ppt_y"/>
                                          </p:val>
                                        </p:tav>
                                        <p:tav tm="100000">
                                          <p:val>
                                            <p:strVal val="ppt_y+.1"/>
                                          </p:val>
                                        </p:tav>
                                      </p:tavLst>
                                    </p:anim>
                                    <p:set>
                                      <p:cBhvr>
                                        <p:cTn id="57" dur="1" fill="hold">
                                          <p:stCondLst>
                                            <p:cond delay="999"/>
                                          </p:stCondLst>
                                        </p:cTn>
                                        <p:tgtEl>
                                          <p:spTgt spid="13"/>
                                        </p:tgtEl>
                                        <p:attrNameLst>
                                          <p:attrName>style.visibility</p:attrName>
                                        </p:attrNameLst>
                                      </p:cBhvr>
                                      <p:to>
                                        <p:strVal val="hidden"/>
                                      </p:to>
                                    </p:set>
                                  </p:childTnLst>
                                </p:cTn>
                              </p:par>
                              <p:par>
                                <p:cTn id="58" presetID="10" presetClass="exit" presetSubtype="0" fill="hold" grpId="1" nodeType="withEffect">
                                  <p:stCondLst>
                                    <p:cond delay="500"/>
                                  </p:stCondLst>
                                  <p:childTnLst>
                                    <p:animEffect transition="out" filter="fade">
                                      <p:cBhvr>
                                        <p:cTn id="59" dur="500"/>
                                        <p:tgtEl>
                                          <p:spTgt spid="10"/>
                                        </p:tgtEl>
                                      </p:cBhvr>
                                    </p:animEffect>
                                    <p:set>
                                      <p:cBhvr>
                                        <p:cTn id="60" dur="1" fill="hold">
                                          <p:stCondLst>
                                            <p:cond delay="499"/>
                                          </p:stCondLst>
                                        </p:cTn>
                                        <p:tgtEl>
                                          <p:spTgt spid="10"/>
                                        </p:tgtEl>
                                        <p:attrNameLst>
                                          <p:attrName>style.visibility</p:attrName>
                                        </p:attrNameLst>
                                      </p:cBhvr>
                                      <p:to>
                                        <p:strVal val="hidden"/>
                                      </p:to>
                                    </p:set>
                                  </p:childTnLst>
                                </p:cTn>
                              </p:par>
                              <p:par>
                                <p:cTn id="61" presetID="22" presetClass="entr" presetSubtype="8" fill="hold" grpId="0" nodeType="withEffect">
                                  <p:stCondLst>
                                    <p:cond delay="500"/>
                                  </p:stCondLst>
                                  <p:childTnLst>
                                    <p:set>
                                      <p:cBhvr>
                                        <p:cTn id="62" dur="1" fill="hold">
                                          <p:stCondLst>
                                            <p:cond delay="0"/>
                                          </p:stCondLst>
                                        </p:cTn>
                                        <p:tgtEl>
                                          <p:spTgt spid="2"/>
                                        </p:tgtEl>
                                        <p:attrNameLst>
                                          <p:attrName>style.visibility</p:attrName>
                                        </p:attrNameLst>
                                      </p:cBhvr>
                                      <p:to>
                                        <p:strVal val="visible"/>
                                      </p:to>
                                    </p:set>
                                    <p:animEffect transition="in" filter="wipe(left)">
                                      <p:cBhvr>
                                        <p:cTn id="63" dur="1000"/>
                                        <p:tgtEl>
                                          <p:spTgt spid="2"/>
                                        </p:tgtEl>
                                      </p:cBhvr>
                                    </p:animEffect>
                                  </p:childTnLst>
                                </p:cTn>
                              </p:par>
                              <p:par>
                                <p:cTn id="64" presetID="42" presetClass="exit" presetSubtype="0" fill="hold" grpId="1" nodeType="withEffect">
                                  <p:stCondLst>
                                    <p:cond delay="500"/>
                                  </p:stCondLst>
                                  <p:childTnLst>
                                    <p:animEffect transition="out" filter="fade">
                                      <p:cBhvr>
                                        <p:cTn id="65" dur="1000"/>
                                        <p:tgtEl>
                                          <p:spTgt spid="12"/>
                                        </p:tgtEl>
                                      </p:cBhvr>
                                    </p:animEffect>
                                    <p:anim calcmode="lin" valueType="num">
                                      <p:cBhvr>
                                        <p:cTn id="66" dur="1000"/>
                                        <p:tgtEl>
                                          <p:spTgt spid="12"/>
                                        </p:tgtEl>
                                        <p:attrNameLst>
                                          <p:attrName>ppt_x</p:attrName>
                                        </p:attrNameLst>
                                      </p:cBhvr>
                                      <p:tavLst>
                                        <p:tav tm="0">
                                          <p:val>
                                            <p:strVal val="ppt_x"/>
                                          </p:val>
                                        </p:tav>
                                        <p:tav tm="100000">
                                          <p:val>
                                            <p:strVal val="ppt_x"/>
                                          </p:val>
                                        </p:tav>
                                      </p:tavLst>
                                    </p:anim>
                                    <p:anim calcmode="lin" valueType="num">
                                      <p:cBhvr>
                                        <p:cTn id="67" dur="1000"/>
                                        <p:tgtEl>
                                          <p:spTgt spid="12"/>
                                        </p:tgtEl>
                                        <p:attrNameLst>
                                          <p:attrName>ppt_y</p:attrName>
                                        </p:attrNameLst>
                                      </p:cBhvr>
                                      <p:tavLst>
                                        <p:tav tm="0">
                                          <p:val>
                                            <p:strVal val="ppt_y"/>
                                          </p:val>
                                        </p:tav>
                                        <p:tav tm="100000">
                                          <p:val>
                                            <p:strVal val="ppt_y+.1"/>
                                          </p:val>
                                        </p:tav>
                                      </p:tavLst>
                                    </p:anim>
                                    <p:set>
                                      <p:cBhvr>
                                        <p:cTn id="68" dur="1" fill="hold">
                                          <p:stCondLst>
                                            <p:cond delay="999"/>
                                          </p:stCondLst>
                                        </p:cTn>
                                        <p:tgtEl>
                                          <p:spTgt spid="12"/>
                                        </p:tgtEl>
                                        <p:attrNameLst>
                                          <p:attrName>style.visibility</p:attrName>
                                        </p:attrNameLst>
                                      </p:cBhvr>
                                      <p:to>
                                        <p:strVal val="hidden"/>
                                      </p:to>
                                    </p:set>
                                  </p:childTnLst>
                                </p:cTn>
                              </p:par>
                              <p:par>
                                <p:cTn id="69" presetID="10" presetClass="exit" presetSubtype="0" fill="hold" grpId="1" nodeType="withEffect">
                                  <p:stCondLst>
                                    <p:cond delay="500"/>
                                  </p:stCondLst>
                                  <p:childTnLst>
                                    <p:animEffect transition="out" filter="fade">
                                      <p:cBhvr>
                                        <p:cTn id="70" dur="500"/>
                                        <p:tgtEl>
                                          <p:spTgt spid="9"/>
                                        </p:tgtEl>
                                      </p:cBhvr>
                                    </p:animEffect>
                                    <p:set>
                                      <p:cBhvr>
                                        <p:cTn id="71" dur="1" fill="hold">
                                          <p:stCondLst>
                                            <p:cond delay="499"/>
                                          </p:stCondLst>
                                        </p:cTn>
                                        <p:tgtEl>
                                          <p:spTgt spid="9"/>
                                        </p:tgtEl>
                                        <p:attrNameLst>
                                          <p:attrName>style.visibility</p:attrName>
                                        </p:attrNameLst>
                                      </p:cBhvr>
                                      <p:to>
                                        <p:strVal val="hidden"/>
                                      </p:to>
                                    </p:set>
                                  </p:childTnLst>
                                </p:cTn>
                              </p:par>
                              <p:par>
                                <p:cTn id="72" presetID="22" presetClass="entr" presetSubtype="8" fill="hold" grpId="0" nodeType="withEffect">
                                  <p:stCondLst>
                                    <p:cond delay="500"/>
                                  </p:stCondLst>
                                  <p:childTnLst>
                                    <p:set>
                                      <p:cBhvr>
                                        <p:cTn id="73" dur="1" fill="hold">
                                          <p:stCondLst>
                                            <p:cond delay="0"/>
                                          </p:stCondLst>
                                        </p:cTn>
                                        <p:tgtEl>
                                          <p:spTgt spid="21"/>
                                        </p:tgtEl>
                                        <p:attrNameLst>
                                          <p:attrName>style.visibility</p:attrName>
                                        </p:attrNameLst>
                                      </p:cBhvr>
                                      <p:to>
                                        <p:strVal val="visible"/>
                                      </p:to>
                                    </p:set>
                                    <p:animEffect transition="in" filter="wipe(left)">
                                      <p:cBhvr>
                                        <p:cTn id="74" dur="1000"/>
                                        <p:tgtEl>
                                          <p:spTgt spid="21"/>
                                        </p:tgtEl>
                                      </p:cBhvr>
                                    </p:animEffect>
                                  </p:childTnLst>
                                </p:cTn>
                              </p:par>
                              <p:par>
                                <p:cTn id="75" presetID="42" presetClass="exit" presetSubtype="0" fill="hold" grpId="1" nodeType="withEffect">
                                  <p:stCondLst>
                                    <p:cond delay="500"/>
                                  </p:stCondLst>
                                  <p:childTnLst>
                                    <p:animEffect transition="out" filter="fade">
                                      <p:cBhvr>
                                        <p:cTn id="76" dur="1000"/>
                                        <p:tgtEl>
                                          <p:spTgt spid="11"/>
                                        </p:tgtEl>
                                      </p:cBhvr>
                                    </p:animEffect>
                                    <p:anim calcmode="lin" valueType="num">
                                      <p:cBhvr>
                                        <p:cTn id="77" dur="1000"/>
                                        <p:tgtEl>
                                          <p:spTgt spid="11"/>
                                        </p:tgtEl>
                                        <p:attrNameLst>
                                          <p:attrName>ppt_x</p:attrName>
                                        </p:attrNameLst>
                                      </p:cBhvr>
                                      <p:tavLst>
                                        <p:tav tm="0">
                                          <p:val>
                                            <p:strVal val="ppt_x"/>
                                          </p:val>
                                        </p:tav>
                                        <p:tav tm="100000">
                                          <p:val>
                                            <p:strVal val="ppt_x"/>
                                          </p:val>
                                        </p:tav>
                                      </p:tavLst>
                                    </p:anim>
                                    <p:anim calcmode="lin" valueType="num">
                                      <p:cBhvr>
                                        <p:cTn id="78" dur="1000"/>
                                        <p:tgtEl>
                                          <p:spTgt spid="11"/>
                                        </p:tgtEl>
                                        <p:attrNameLst>
                                          <p:attrName>ppt_y</p:attrName>
                                        </p:attrNameLst>
                                      </p:cBhvr>
                                      <p:tavLst>
                                        <p:tav tm="0">
                                          <p:val>
                                            <p:strVal val="ppt_y"/>
                                          </p:val>
                                        </p:tav>
                                        <p:tav tm="100000">
                                          <p:val>
                                            <p:strVal val="ppt_y+.1"/>
                                          </p:val>
                                        </p:tav>
                                      </p:tavLst>
                                    </p:anim>
                                    <p:set>
                                      <p:cBhvr>
                                        <p:cTn id="79" dur="1" fill="hold">
                                          <p:stCondLst>
                                            <p:cond delay="999"/>
                                          </p:stCondLst>
                                        </p:cTn>
                                        <p:tgtEl>
                                          <p:spTgt spid="11"/>
                                        </p:tgtEl>
                                        <p:attrNameLst>
                                          <p:attrName>style.visibility</p:attrName>
                                        </p:attrNameLst>
                                      </p:cBhvr>
                                      <p:to>
                                        <p:strVal val="hidden"/>
                                      </p:to>
                                    </p:set>
                                  </p:childTnLst>
                                </p:cTn>
                              </p:par>
                              <p:par>
                                <p:cTn id="80" presetID="10" presetClass="exit" presetSubtype="0" fill="hold" grpId="1" nodeType="withEffect">
                                  <p:stCondLst>
                                    <p:cond delay="500"/>
                                  </p:stCondLst>
                                  <p:childTnLst>
                                    <p:animEffect transition="out" filter="fade">
                                      <p:cBhvr>
                                        <p:cTn id="81" dur="500"/>
                                        <p:tgtEl>
                                          <p:spTgt spid="8"/>
                                        </p:tgtEl>
                                      </p:cBhvr>
                                    </p:animEffect>
                                    <p:set>
                                      <p:cBhvr>
                                        <p:cTn id="82" dur="1" fill="hold">
                                          <p:stCondLst>
                                            <p:cond delay="499"/>
                                          </p:stCondLst>
                                        </p:cTn>
                                        <p:tgtEl>
                                          <p:spTgt spid="8"/>
                                        </p:tgtEl>
                                        <p:attrNameLst>
                                          <p:attrName>style.visibility</p:attrName>
                                        </p:attrNameLst>
                                      </p:cBhvr>
                                      <p:to>
                                        <p:strVal val="hidden"/>
                                      </p:to>
                                    </p:set>
                                  </p:childTnLst>
                                </p:cTn>
                              </p:par>
                              <p:par>
                                <p:cTn id="83" presetID="22" presetClass="entr" presetSubtype="8" fill="hold" grpId="0" nodeType="withEffect">
                                  <p:stCondLst>
                                    <p:cond delay="500"/>
                                  </p:stCondLst>
                                  <p:childTnLst>
                                    <p:set>
                                      <p:cBhvr>
                                        <p:cTn id="84" dur="1" fill="hold">
                                          <p:stCondLst>
                                            <p:cond delay="0"/>
                                          </p:stCondLst>
                                        </p:cTn>
                                        <p:tgtEl>
                                          <p:spTgt spid="22"/>
                                        </p:tgtEl>
                                        <p:attrNameLst>
                                          <p:attrName>style.visibility</p:attrName>
                                        </p:attrNameLst>
                                      </p:cBhvr>
                                      <p:to>
                                        <p:strVal val="visible"/>
                                      </p:to>
                                    </p:set>
                                    <p:animEffect transition="in" filter="wipe(left)">
                                      <p:cBhvr>
                                        <p:cTn id="85" dur="1000"/>
                                        <p:tgtEl>
                                          <p:spTgt spid="22"/>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20">
                                            <p:txEl>
                                              <p:pRg st="0" end="0"/>
                                            </p:txEl>
                                          </p:spTgt>
                                        </p:tgtEl>
                                        <p:attrNameLst>
                                          <p:attrName>style.visibility</p:attrName>
                                        </p:attrNameLst>
                                      </p:cBhvr>
                                      <p:to>
                                        <p:strVal val="visible"/>
                                      </p:to>
                                    </p:set>
                                    <p:animEffect transition="in" filter="wipe(left)">
                                      <p:cBhvr>
                                        <p:cTn id="90" dur="1000"/>
                                        <p:tgtEl>
                                          <p:spTgt spid="20">
                                            <p:txEl>
                                              <p:pRg st="0" end="0"/>
                                            </p:txEl>
                                          </p:spTgt>
                                        </p:tgtEl>
                                      </p:cBhvr>
                                    </p:animEffect>
                                  </p:childTnLst>
                                </p:cTn>
                              </p:par>
                            </p:childTnLst>
                          </p:cTn>
                        </p:par>
                        <p:par>
                          <p:cTn id="91" fill="hold">
                            <p:stCondLst>
                              <p:cond delay="1000"/>
                            </p:stCondLst>
                            <p:childTnLst>
                              <p:par>
                                <p:cTn id="92" presetID="22" presetClass="entr" presetSubtype="1" fill="hold" grpId="0" nodeType="afterEffect">
                                  <p:stCondLst>
                                    <p:cond delay="500"/>
                                  </p:stCondLst>
                                  <p:childTnLst>
                                    <p:set>
                                      <p:cBhvr>
                                        <p:cTn id="93" dur="1" fill="hold">
                                          <p:stCondLst>
                                            <p:cond delay="0"/>
                                          </p:stCondLst>
                                        </p:cTn>
                                        <p:tgtEl>
                                          <p:spTgt spid="20">
                                            <p:txEl>
                                              <p:pRg st="1" end="1"/>
                                            </p:txEl>
                                          </p:spTgt>
                                        </p:tgtEl>
                                        <p:attrNameLst>
                                          <p:attrName>style.visibility</p:attrName>
                                        </p:attrNameLst>
                                      </p:cBhvr>
                                      <p:to>
                                        <p:strVal val="visible"/>
                                      </p:to>
                                    </p:set>
                                    <p:animEffect transition="in" filter="wipe(up)">
                                      <p:cBhvr>
                                        <p:cTn id="94" dur="2000"/>
                                        <p:tgtEl>
                                          <p:spTgt spid="20">
                                            <p:txEl>
                                              <p:pRg st="1" end="1"/>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1" fill="hold" grpId="0" nodeType="clickEffect">
                                  <p:stCondLst>
                                    <p:cond delay="0"/>
                                  </p:stCondLst>
                                  <p:childTnLst>
                                    <p:set>
                                      <p:cBhvr>
                                        <p:cTn id="98" dur="1" fill="hold">
                                          <p:stCondLst>
                                            <p:cond delay="0"/>
                                          </p:stCondLst>
                                        </p:cTn>
                                        <p:tgtEl>
                                          <p:spTgt spid="20">
                                            <p:txEl>
                                              <p:pRg st="2" end="2"/>
                                            </p:txEl>
                                          </p:spTgt>
                                        </p:tgtEl>
                                        <p:attrNameLst>
                                          <p:attrName>style.visibility</p:attrName>
                                        </p:attrNameLst>
                                      </p:cBhvr>
                                      <p:to>
                                        <p:strVal val="visible"/>
                                      </p:to>
                                    </p:set>
                                    <p:animEffect transition="in" filter="wipe(up)">
                                      <p:cBhvr>
                                        <p:cTn id="99" dur="2000"/>
                                        <p:tgtEl>
                                          <p:spTgt spid="20">
                                            <p:txEl>
                                              <p:pRg st="2" end="2"/>
                                            </p:txEl>
                                          </p:spTgt>
                                        </p:tgtEl>
                                      </p:cBhvr>
                                    </p:animEffect>
                                  </p:childTnLst>
                                </p:cTn>
                              </p:par>
                            </p:childTnLst>
                          </p:cTn>
                        </p:par>
                        <p:par>
                          <p:cTn id="100" fill="hold">
                            <p:stCondLst>
                              <p:cond delay="2000"/>
                            </p:stCondLst>
                            <p:childTnLst>
                              <p:par>
                                <p:cTn id="101" presetID="22" presetClass="entr" presetSubtype="1" fill="hold" grpId="0" nodeType="afterEffect">
                                  <p:stCondLst>
                                    <p:cond delay="500"/>
                                  </p:stCondLst>
                                  <p:childTnLst>
                                    <p:set>
                                      <p:cBhvr>
                                        <p:cTn id="102" dur="1" fill="hold">
                                          <p:stCondLst>
                                            <p:cond delay="0"/>
                                          </p:stCondLst>
                                        </p:cTn>
                                        <p:tgtEl>
                                          <p:spTgt spid="20">
                                            <p:txEl>
                                              <p:pRg st="3" end="3"/>
                                            </p:txEl>
                                          </p:spTgt>
                                        </p:tgtEl>
                                        <p:attrNameLst>
                                          <p:attrName>style.visibility</p:attrName>
                                        </p:attrNameLst>
                                      </p:cBhvr>
                                      <p:to>
                                        <p:strVal val="visible"/>
                                      </p:to>
                                    </p:set>
                                    <p:animEffect transition="in" filter="wipe(up)">
                                      <p:cBhvr>
                                        <p:cTn id="103" dur="20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5" grpId="0"/>
      <p:bldP spid="16" grpId="0"/>
      <p:bldP spid="17" grpId="0"/>
      <p:bldP spid="18" grpId="0" animBg="1"/>
      <p:bldP spid="19" grpId="0"/>
      <p:bldP spid="20" grpId="0" build="p"/>
      <p:bldP spid="2" grpId="0"/>
      <p:bldP spid="21" grpId="0"/>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円/楕円 32"/>
          <p:cNvSpPr/>
          <p:nvPr/>
        </p:nvSpPr>
        <p:spPr>
          <a:xfrm>
            <a:off x="3131840" y="5229200"/>
            <a:ext cx="2880320" cy="69837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600" b="1" dirty="0" smtClean="0"/>
              <a:t>債権者</a:t>
            </a:r>
            <a:r>
              <a:rPr kumimoji="1" lang="en-US" altLang="ja-JP" b="1" dirty="0" smtClean="0">
                <a:latin typeface="Times New Roman" pitchFamily="18" charset="0"/>
                <a:cs typeface="Times New Roman" pitchFamily="18" charset="0"/>
              </a:rPr>
              <a:t>X</a:t>
            </a:r>
          </a:p>
          <a:p>
            <a:pPr algn="ctr"/>
            <a:r>
              <a:rPr lang="en-US" altLang="ja-JP" b="1" dirty="0" smtClean="0">
                <a:latin typeface="Times New Roman" pitchFamily="18" charset="0"/>
                <a:cs typeface="Times New Roman" pitchFamily="18" charset="0"/>
              </a:rPr>
              <a:t>600</a:t>
            </a:r>
            <a:r>
              <a:rPr lang="ja-JP" altLang="en-US" b="1" dirty="0" smtClean="0">
                <a:latin typeface="Times New Roman" pitchFamily="18" charset="0"/>
                <a:cs typeface="Times New Roman" pitchFamily="18" charset="0"/>
              </a:rPr>
              <a:t>→</a:t>
            </a:r>
            <a:r>
              <a:rPr lang="en-US" altLang="ja-JP" b="1" dirty="0" smtClean="0">
                <a:latin typeface="Times New Roman" pitchFamily="18" charset="0"/>
                <a:cs typeface="Times New Roman" pitchFamily="18" charset="0"/>
              </a:rPr>
              <a:t>0</a:t>
            </a:r>
            <a:endParaRPr kumimoji="1" lang="ja-JP" altLang="en-US" b="1" dirty="0">
              <a:latin typeface="Times New Roman" pitchFamily="18" charset="0"/>
              <a:cs typeface="Times New Roman" pitchFamily="18" charset="0"/>
            </a:endParaRPr>
          </a:p>
        </p:txBody>
      </p:sp>
      <p:sp>
        <p:nvSpPr>
          <p:cNvPr id="2" name="タイトル 1"/>
          <p:cNvSpPr>
            <a:spLocks noGrp="1"/>
          </p:cNvSpPr>
          <p:nvPr>
            <p:ph type="title"/>
          </p:nvPr>
        </p:nvSpPr>
        <p:spPr/>
        <p:txBody>
          <a:bodyPr>
            <a:normAutofit fontScale="90000"/>
          </a:bodyPr>
          <a:lstStyle/>
          <a:p>
            <a:r>
              <a:rPr kumimoji="1" lang="ja-JP" altLang="en-US" dirty="0" smtClean="0"/>
              <a:t>相互保証理論のメリットは何か</a:t>
            </a:r>
            <a:r>
              <a:rPr kumimoji="1" lang="en-US" altLang="ja-JP" dirty="0" smtClean="0"/>
              <a:t>?</a:t>
            </a:r>
            <a:br>
              <a:rPr kumimoji="1" lang="en-US" altLang="ja-JP" dirty="0" smtClean="0"/>
            </a:br>
            <a:r>
              <a:rPr kumimoji="1" lang="ja-JP" altLang="en-US" sz="3100" dirty="0" smtClean="0"/>
              <a:t>連帯債務者間の求償関係の解明→</a:t>
            </a:r>
            <a:r>
              <a:rPr lang="ja-JP" altLang="en-US" sz="2800" b="1" dirty="0" smtClean="0">
                <a:hlinkClick r:id="rId2" action="ppaction://hlinksldjump"/>
              </a:rPr>
              <a:t>保証</a:t>
            </a:r>
            <a:r>
              <a:rPr lang="ja-JP" altLang="en-US" sz="2800" b="1" dirty="0">
                <a:hlinkClick r:id="rId2" action="ppaction://hlinksldjump"/>
              </a:rPr>
              <a:t>との</a:t>
            </a:r>
            <a:r>
              <a:rPr lang="ja-JP" altLang="en-US" sz="2800" b="1" dirty="0" smtClean="0">
                <a:hlinkClick r:id="rId2" action="ppaction://hlinksldjump"/>
              </a:rPr>
              <a:t>比較</a:t>
            </a:r>
            <a:endParaRPr kumimoji="1" lang="ja-JP" altLang="en-US" sz="3100" b="1"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19</a:t>
            </a:fld>
            <a:endParaRPr kumimoji="1" lang="ja-JP" altLang="en-US"/>
          </a:p>
        </p:txBody>
      </p:sp>
      <p:sp>
        <p:nvSpPr>
          <p:cNvPr id="6" name="正方形/長方形 5"/>
          <p:cNvSpPr/>
          <p:nvPr/>
        </p:nvSpPr>
        <p:spPr>
          <a:xfrm>
            <a:off x="971600" y="3515526"/>
            <a:ext cx="1418456" cy="104411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負担部分</a:t>
            </a:r>
            <a:endParaRPr lang="en-US" altLang="ja-JP" sz="1600" b="1" dirty="0" smtClean="0"/>
          </a:p>
          <a:p>
            <a:pPr algn="ctr"/>
            <a:r>
              <a:rPr kumimoji="1" lang="en-US" altLang="ja-JP" sz="1600" dirty="0" smtClean="0"/>
              <a:t>300</a:t>
            </a:r>
            <a:endParaRPr kumimoji="1" lang="ja-JP" altLang="en-US" sz="1600" dirty="0"/>
          </a:p>
        </p:txBody>
      </p:sp>
      <p:sp>
        <p:nvSpPr>
          <p:cNvPr id="7" name="正方形/長方形 6"/>
          <p:cNvSpPr/>
          <p:nvPr/>
        </p:nvSpPr>
        <p:spPr>
          <a:xfrm>
            <a:off x="971600" y="2759442"/>
            <a:ext cx="1418456" cy="7560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2</a:t>
            </a:r>
            <a:r>
              <a:rPr lang="ja-JP" altLang="en-US" sz="1600" b="1" dirty="0" smtClean="0"/>
              <a:t>保証部分</a:t>
            </a:r>
            <a:endParaRPr lang="en-US" altLang="ja-JP" sz="1600" b="1" dirty="0" smtClean="0"/>
          </a:p>
          <a:p>
            <a:pPr algn="ctr"/>
            <a:r>
              <a:rPr kumimoji="1" lang="en-US" altLang="ja-JP" sz="1600" dirty="0"/>
              <a:t>200</a:t>
            </a:r>
            <a:endParaRPr kumimoji="1" lang="ja-JP" altLang="en-US" sz="1600" dirty="0"/>
          </a:p>
        </p:txBody>
      </p:sp>
      <p:sp>
        <p:nvSpPr>
          <p:cNvPr id="8" name="正方形/長方形 7"/>
          <p:cNvSpPr/>
          <p:nvPr/>
        </p:nvSpPr>
        <p:spPr>
          <a:xfrm>
            <a:off x="968742" y="2255386"/>
            <a:ext cx="1418456"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b="1" dirty="0" smtClean="0">
                <a:latin typeface="Times New Roman" pitchFamily="18" charset="0"/>
                <a:cs typeface="Times New Roman" pitchFamily="18" charset="0"/>
              </a:rPr>
              <a:t>Y</a:t>
            </a:r>
            <a:r>
              <a:rPr lang="en-US" altLang="ja-JP" sz="1400" b="1" baseline="-25000" dirty="0" smtClean="0">
                <a:latin typeface="Times New Roman" pitchFamily="18" charset="0"/>
                <a:cs typeface="Times New Roman" pitchFamily="18" charset="0"/>
              </a:rPr>
              <a:t>3</a:t>
            </a:r>
            <a:r>
              <a:rPr kumimoji="1" lang="ja-JP" altLang="en-US" sz="1400" b="1" dirty="0" smtClean="0"/>
              <a:t>保証部分</a:t>
            </a:r>
            <a:endParaRPr kumimoji="1" lang="en-US" altLang="ja-JP" sz="1400" b="1" dirty="0" smtClean="0"/>
          </a:p>
          <a:p>
            <a:pPr algn="ctr"/>
            <a:r>
              <a:rPr lang="en-US" altLang="ja-JP" sz="1400" dirty="0" smtClean="0"/>
              <a:t>100</a:t>
            </a:r>
            <a:endParaRPr kumimoji="1" lang="ja-JP" altLang="en-US" sz="1400" dirty="0"/>
          </a:p>
        </p:txBody>
      </p:sp>
      <p:sp>
        <p:nvSpPr>
          <p:cNvPr id="9" name="正方形/長方形 8"/>
          <p:cNvSpPr/>
          <p:nvPr/>
        </p:nvSpPr>
        <p:spPr>
          <a:xfrm>
            <a:off x="3851920" y="2759442"/>
            <a:ext cx="1418456"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保証部分</a:t>
            </a:r>
            <a:endParaRPr lang="en-US" altLang="ja-JP" sz="1600" b="1" dirty="0"/>
          </a:p>
          <a:p>
            <a:pPr algn="ctr"/>
            <a:r>
              <a:rPr lang="en-US" altLang="ja-JP" sz="1600" dirty="0"/>
              <a:t>300</a:t>
            </a:r>
            <a:endParaRPr lang="ja-JP" altLang="en-US" sz="1600" dirty="0"/>
          </a:p>
        </p:txBody>
      </p:sp>
      <p:sp>
        <p:nvSpPr>
          <p:cNvPr id="10" name="正方形/長方形 9"/>
          <p:cNvSpPr/>
          <p:nvPr/>
        </p:nvSpPr>
        <p:spPr>
          <a:xfrm>
            <a:off x="3851920" y="3839562"/>
            <a:ext cx="1418456" cy="7200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2</a:t>
            </a:r>
            <a:r>
              <a:rPr lang="ja-JP" altLang="en-US" sz="1600" b="1" dirty="0" smtClean="0"/>
              <a:t>負担部分</a:t>
            </a:r>
            <a:endParaRPr lang="en-US" altLang="ja-JP" sz="1600" b="1" dirty="0"/>
          </a:p>
          <a:p>
            <a:pPr algn="ctr"/>
            <a:r>
              <a:rPr lang="en-US" altLang="ja-JP" sz="1600" dirty="0"/>
              <a:t>200</a:t>
            </a:r>
            <a:endParaRPr lang="ja-JP" altLang="en-US" sz="1600" dirty="0"/>
          </a:p>
        </p:txBody>
      </p:sp>
      <p:sp>
        <p:nvSpPr>
          <p:cNvPr id="11" name="正方形/長方形 10"/>
          <p:cNvSpPr/>
          <p:nvPr/>
        </p:nvSpPr>
        <p:spPr>
          <a:xfrm>
            <a:off x="3853668" y="2255386"/>
            <a:ext cx="1418456"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b="1" dirty="0" smtClean="0">
                <a:latin typeface="Times New Roman" pitchFamily="18" charset="0"/>
                <a:cs typeface="Times New Roman" pitchFamily="18" charset="0"/>
              </a:rPr>
              <a:t>Y</a:t>
            </a:r>
            <a:r>
              <a:rPr lang="en-US" altLang="ja-JP" sz="1400" b="1" baseline="-25000" dirty="0" smtClean="0">
                <a:latin typeface="Times New Roman" pitchFamily="18" charset="0"/>
                <a:cs typeface="Times New Roman" pitchFamily="18" charset="0"/>
              </a:rPr>
              <a:t>3</a:t>
            </a:r>
            <a:r>
              <a:rPr lang="ja-JP" altLang="en-US" sz="1400" b="1" dirty="0" smtClean="0"/>
              <a:t>保証</a:t>
            </a:r>
            <a:r>
              <a:rPr lang="ja-JP" altLang="en-US" sz="1400" b="1" dirty="0"/>
              <a:t>部分</a:t>
            </a:r>
            <a:endParaRPr lang="en-US" altLang="ja-JP" sz="1400" b="1" dirty="0"/>
          </a:p>
          <a:p>
            <a:pPr algn="ctr"/>
            <a:r>
              <a:rPr lang="en-US" altLang="ja-JP" sz="1400" dirty="0" smtClean="0"/>
              <a:t>100</a:t>
            </a:r>
            <a:endParaRPr lang="ja-JP" altLang="en-US" sz="1400" dirty="0"/>
          </a:p>
        </p:txBody>
      </p:sp>
      <p:sp>
        <p:nvSpPr>
          <p:cNvPr id="12" name="正方形/長方形 11"/>
          <p:cNvSpPr/>
          <p:nvPr/>
        </p:nvSpPr>
        <p:spPr>
          <a:xfrm>
            <a:off x="6752196" y="2975466"/>
            <a:ext cx="1418456"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保証部分</a:t>
            </a:r>
            <a:endParaRPr lang="en-US" altLang="ja-JP" sz="1600" b="1" dirty="0"/>
          </a:p>
          <a:p>
            <a:pPr algn="ctr"/>
            <a:r>
              <a:rPr lang="en-US" altLang="ja-JP" sz="1600" dirty="0"/>
              <a:t>300</a:t>
            </a:r>
            <a:endParaRPr lang="ja-JP" altLang="en-US" sz="1600" dirty="0"/>
          </a:p>
        </p:txBody>
      </p:sp>
      <p:sp>
        <p:nvSpPr>
          <p:cNvPr id="13" name="正方形/長方形 12"/>
          <p:cNvSpPr/>
          <p:nvPr/>
        </p:nvSpPr>
        <p:spPr>
          <a:xfrm>
            <a:off x="6752196" y="2255386"/>
            <a:ext cx="1418456" cy="7200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2</a:t>
            </a:r>
            <a:r>
              <a:rPr lang="ja-JP" altLang="en-US" sz="1600" b="1" dirty="0" smtClean="0"/>
              <a:t>保証</a:t>
            </a:r>
            <a:r>
              <a:rPr lang="ja-JP" altLang="en-US" sz="1600" b="1" dirty="0"/>
              <a:t>部分</a:t>
            </a:r>
            <a:endParaRPr lang="en-US" altLang="ja-JP" sz="1600" b="1" dirty="0"/>
          </a:p>
          <a:p>
            <a:pPr algn="ctr"/>
            <a:r>
              <a:rPr lang="en-US" altLang="ja-JP" sz="1600" dirty="0"/>
              <a:t>200</a:t>
            </a:r>
            <a:endParaRPr lang="ja-JP" altLang="en-US" sz="1600" dirty="0"/>
          </a:p>
        </p:txBody>
      </p:sp>
      <p:sp>
        <p:nvSpPr>
          <p:cNvPr id="14" name="正方形/長方形 13"/>
          <p:cNvSpPr/>
          <p:nvPr/>
        </p:nvSpPr>
        <p:spPr>
          <a:xfrm>
            <a:off x="6753944" y="4055586"/>
            <a:ext cx="1418456" cy="50405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ja-JP" sz="1400" b="1" dirty="0" smtClean="0">
                <a:latin typeface="Times New Roman" pitchFamily="18" charset="0"/>
                <a:cs typeface="Times New Roman" pitchFamily="18" charset="0"/>
              </a:rPr>
              <a:t>Y</a:t>
            </a:r>
            <a:r>
              <a:rPr lang="en-US" altLang="ja-JP" sz="1400" b="1" baseline="-25000" dirty="0" smtClean="0">
                <a:latin typeface="Times New Roman" pitchFamily="18" charset="0"/>
                <a:cs typeface="Times New Roman" pitchFamily="18" charset="0"/>
              </a:rPr>
              <a:t>3</a:t>
            </a:r>
            <a:r>
              <a:rPr kumimoji="1" lang="ja-JP" altLang="en-US" sz="1400" b="1" dirty="0" smtClean="0"/>
              <a:t>負担部分</a:t>
            </a:r>
            <a:endParaRPr kumimoji="1" lang="en-US" altLang="ja-JP" sz="1400" b="1" dirty="0" smtClean="0"/>
          </a:p>
          <a:p>
            <a:pPr algn="ctr"/>
            <a:r>
              <a:rPr lang="en-US" altLang="ja-JP" sz="1400" dirty="0"/>
              <a:t>100</a:t>
            </a:r>
            <a:endParaRPr kumimoji="1" lang="ja-JP" altLang="en-US" sz="1400" dirty="0"/>
          </a:p>
        </p:txBody>
      </p:sp>
      <p:sp>
        <p:nvSpPr>
          <p:cNvPr id="15" name="円/楕円 14"/>
          <p:cNvSpPr/>
          <p:nvPr/>
        </p:nvSpPr>
        <p:spPr>
          <a:xfrm>
            <a:off x="3131840" y="5229200"/>
            <a:ext cx="2880320" cy="698376"/>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1600" b="1" dirty="0" smtClean="0"/>
              <a:t>債権者</a:t>
            </a:r>
            <a:r>
              <a:rPr kumimoji="1" lang="en-US" altLang="ja-JP" b="1" dirty="0" smtClean="0">
                <a:latin typeface="Times New Roman" pitchFamily="18" charset="0"/>
                <a:cs typeface="Times New Roman" pitchFamily="18" charset="0"/>
              </a:rPr>
              <a:t>X</a:t>
            </a:r>
          </a:p>
          <a:p>
            <a:pPr algn="ctr"/>
            <a:r>
              <a:rPr lang="en-US" altLang="ja-JP" b="1" dirty="0">
                <a:latin typeface="Times New Roman" pitchFamily="18" charset="0"/>
                <a:cs typeface="Times New Roman" pitchFamily="18" charset="0"/>
              </a:rPr>
              <a:t>600</a:t>
            </a:r>
            <a:endParaRPr kumimoji="1" lang="ja-JP" altLang="en-US" b="1" dirty="0">
              <a:latin typeface="Times New Roman" pitchFamily="18" charset="0"/>
              <a:cs typeface="Times New Roman" pitchFamily="18" charset="0"/>
            </a:endParaRPr>
          </a:p>
        </p:txBody>
      </p:sp>
      <p:sp>
        <p:nvSpPr>
          <p:cNvPr id="16" name="上矢印 15"/>
          <p:cNvSpPr/>
          <p:nvPr/>
        </p:nvSpPr>
        <p:spPr>
          <a:xfrm rot="18487026">
            <a:off x="2082094" y="4229135"/>
            <a:ext cx="484632" cy="1859068"/>
          </a:xfrm>
          <a:prstGeom prst="up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sz="1200" dirty="0" smtClean="0"/>
              <a:t>300</a:t>
            </a:r>
            <a:endParaRPr kumimoji="1" lang="ja-JP" altLang="en-US" sz="1200" dirty="0"/>
          </a:p>
        </p:txBody>
      </p:sp>
      <p:sp>
        <p:nvSpPr>
          <p:cNvPr id="17" name="上矢印 16"/>
          <p:cNvSpPr/>
          <p:nvPr/>
        </p:nvSpPr>
        <p:spPr>
          <a:xfrm rot="18487026">
            <a:off x="2407728" y="4307039"/>
            <a:ext cx="484632" cy="1423540"/>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200" dirty="0" smtClean="0"/>
              <a:t>200</a:t>
            </a:r>
            <a:endParaRPr kumimoji="1" lang="ja-JP" altLang="en-US" sz="1200" dirty="0"/>
          </a:p>
        </p:txBody>
      </p:sp>
      <p:sp>
        <p:nvSpPr>
          <p:cNvPr id="18" name="上矢印 17"/>
          <p:cNvSpPr/>
          <p:nvPr/>
        </p:nvSpPr>
        <p:spPr>
          <a:xfrm rot="18487026">
            <a:off x="2754207" y="4316088"/>
            <a:ext cx="463235" cy="1186134"/>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t>100</a:t>
            </a:r>
            <a:endParaRPr kumimoji="1" lang="ja-JP" altLang="en-US" sz="1200" dirty="0"/>
          </a:p>
        </p:txBody>
      </p:sp>
      <p:sp>
        <p:nvSpPr>
          <p:cNvPr id="19" name="上矢印 18"/>
          <p:cNvSpPr/>
          <p:nvPr/>
        </p:nvSpPr>
        <p:spPr>
          <a:xfrm>
            <a:off x="3960803" y="4525870"/>
            <a:ext cx="484632" cy="699071"/>
          </a:xfrm>
          <a:prstGeom prst="up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en-US" altLang="ja-JP" sz="1200" dirty="0" smtClean="0"/>
              <a:t>200</a:t>
            </a:r>
            <a:endParaRPr kumimoji="1" lang="ja-JP" altLang="en-US" sz="1200" dirty="0"/>
          </a:p>
        </p:txBody>
      </p:sp>
      <p:sp>
        <p:nvSpPr>
          <p:cNvPr id="20" name="上矢印 19"/>
          <p:cNvSpPr/>
          <p:nvPr/>
        </p:nvSpPr>
        <p:spPr>
          <a:xfrm>
            <a:off x="4329684" y="4525870"/>
            <a:ext cx="484632" cy="699071"/>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t>300</a:t>
            </a:r>
            <a:endParaRPr kumimoji="1" lang="ja-JP" altLang="en-US" sz="1200" dirty="0"/>
          </a:p>
        </p:txBody>
      </p:sp>
      <p:sp>
        <p:nvSpPr>
          <p:cNvPr id="21" name="上矢印 20"/>
          <p:cNvSpPr/>
          <p:nvPr/>
        </p:nvSpPr>
        <p:spPr>
          <a:xfrm>
            <a:off x="4716016" y="4525870"/>
            <a:ext cx="484632" cy="699071"/>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t>100</a:t>
            </a:r>
            <a:endParaRPr kumimoji="1" lang="ja-JP" altLang="en-US" sz="1200" dirty="0"/>
          </a:p>
        </p:txBody>
      </p:sp>
      <p:sp>
        <p:nvSpPr>
          <p:cNvPr id="22" name="上矢印 21"/>
          <p:cNvSpPr/>
          <p:nvPr/>
        </p:nvSpPr>
        <p:spPr>
          <a:xfrm rot="3205735">
            <a:off x="5918814" y="4290165"/>
            <a:ext cx="484632" cy="1227483"/>
          </a:xfrm>
          <a:prstGeom prst="up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1200" dirty="0" smtClean="0"/>
              <a:t>100</a:t>
            </a:r>
            <a:endParaRPr kumimoji="1" lang="ja-JP" altLang="en-US" sz="1200" dirty="0"/>
          </a:p>
        </p:txBody>
      </p:sp>
      <p:sp>
        <p:nvSpPr>
          <p:cNvPr id="23" name="上矢印 22"/>
          <p:cNvSpPr/>
          <p:nvPr/>
        </p:nvSpPr>
        <p:spPr>
          <a:xfrm rot="3205735">
            <a:off x="6278048" y="4254830"/>
            <a:ext cx="484632" cy="1485044"/>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t>300</a:t>
            </a:r>
            <a:endParaRPr kumimoji="1" lang="ja-JP" altLang="en-US" sz="1200" dirty="0"/>
          </a:p>
        </p:txBody>
      </p:sp>
      <p:sp>
        <p:nvSpPr>
          <p:cNvPr id="24" name="上矢印 23"/>
          <p:cNvSpPr/>
          <p:nvPr/>
        </p:nvSpPr>
        <p:spPr>
          <a:xfrm rot="3205735">
            <a:off x="6613118" y="4180865"/>
            <a:ext cx="484632" cy="1927218"/>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200" dirty="0" smtClean="0"/>
              <a:t>200</a:t>
            </a:r>
            <a:endParaRPr kumimoji="1" lang="ja-JP" altLang="en-US" sz="1200" dirty="0"/>
          </a:p>
        </p:txBody>
      </p:sp>
      <p:sp>
        <p:nvSpPr>
          <p:cNvPr id="25" name="テキスト ボックス 24"/>
          <p:cNvSpPr txBox="1"/>
          <p:nvPr/>
        </p:nvSpPr>
        <p:spPr>
          <a:xfrm>
            <a:off x="971600" y="1665260"/>
            <a:ext cx="1418456" cy="523220"/>
          </a:xfrm>
          <a:prstGeom prst="rect">
            <a:avLst/>
          </a:prstGeom>
          <a:noFill/>
        </p:spPr>
        <p:txBody>
          <a:bodyPr wrap="square" rtlCol="0">
            <a:spAutoFit/>
          </a:bodyPr>
          <a:lstStyle/>
          <a:p>
            <a:pPr algn="ctr"/>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kumimoji="1" lang="en-US" altLang="ja-JP" sz="1600" b="1" baseline="-25000" dirty="0" smtClean="0">
                <a:latin typeface="Times New Roman" pitchFamily="18" charset="0"/>
                <a:cs typeface="Times New Roman" pitchFamily="18" charset="0"/>
              </a:rPr>
              <a:t>1</a:t>
            </a:r>
            <a:endParaRPr kumimoji="1" lang="en-US" altLang="ja-JP" sz="1600" b="1" dirty="0" smtClean="0">
              <a:latin typeface="Times New Roman" pitchFamily="18" charset="0"/>
              <a:cs typeface="Times New Roman" pitchFamily="18" charset="0"/>
            </a:endParaRPr>
          </a:p>
          <a:p>
            <a:pPr algn="ctr"/>
            <a:r>
              <a:rPr lang="en-US" altLang="ja-JP" b="1" baseline="-25000" dirty="0" smtClean="0">
                <a:latin typeface="Times New Roman" pitchFamily="18" charset="0"/>
                <a:cs typeface="Times New Roman" pitchFamily="18" charset="0"/>
              </a:rPr>
              <a:t>300+(300)</a:t>
            </a:r>
            <a:endParaRPr kumimoji="1" lang="ja-JP" altLang="en-US" b="1" baseline="-25000" dirty="0">
              <a:latin typeface="Times New Roman" pitchFamily="18" charset="0"/>
              <a:cs typeface="Times New Roman" pitchFamily="18" charset="0"/>
            </a:endParaRPr>
          </a:p>
        </p:txBody>
      </p:sp>
      <p:sp>
        <p:nvSpPr>
          <p:cNvPr id="26" name="テキスト ボックス 25"/>
          <p:cNvSpPr txBox="1"/>
          <p:nvPr/>
        </p:nvSpPr>
        <p:spPr>
          <a:xfrm>
            <a:off x="3873624" y="1665260"/>
            <a:ext cx="1418456" cy="523220"/>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kumimoji="1" lang="en-US" altLang="ja-JP" sz="1600" b="1" baseline="-25000" dirty="0" smtClean="0">
                <a:latin typeface="Times New Roman" pitchFamily="18" charset="0"/>
                <a:cs typeface="Times New Roman" pitchFamily="18" charset="0"/>
              </a:rPr>
              <a:t>2</a:t>
            </a:r>
            <a:endParaRPr kumimoji="1" lang="en-US" altLang="ja-JP" sz="1600" b="1" dirty="0" smtClean="0">
              <a:latin typeface="Times New Roman" pitchFamily="18" charset="0"/>
              <a:cs typeface="Times New Roman" pitchFamily="18" charset="0"/>
            </a:endParaRPr>
          </a:p>
          <a:p>
            <a:pPr algn="ctr"/>
            <a:r>
              <a:rPr lang="en-US" altLang="ja-JP" b="1" baseline="-25000" dirty="0" smtClean="0">
                <a:latin typeface="Times New Roman" pitchFamily="18" charset="0"/>
                <a:cs typeface="Times New Roman" pitchFamily="18" charset="0"/>
              </a:rPr>
              <a:t>200+(400)</a:t>
            </a:r>
            <a:endParaRPr kumimoji="1" lang="ja-JP" altLang="en-US" b="1" baseline="-25000" dirty="0">
              <a:latin typeface="Times New Roman" pitchFamily="18" charset="0"/>
              <a:cs typeface="Times New Roman" pitchFamily="18" charset="0"/>
            </a:endParaRPr>
          </a:p>
        </p:txBody>
      </p:sp>
      <p:sp>
        <p:nvSpPr>
          <p:cNvPr id="27" name="テキスト ボックス 26"/>
          <p:cNvSpPr txBox="1"/>
          <p:nvPr/>
        </p:nvSpPr>
        <p:spPr>
          <a:xfrm>
            <a:off x="6753944" y="1665260"/>
            <a:ext cx="1418456" cy="523220"/>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3</a:t>
            </a:r>
            <a:endParaRPr lang="en-US" altLang="ja-JP" sz="1600" b="1" dirty="0" smtClean="0">
              <a:latin typeface="Times New Roman" pitchFamily="18" charset="0"/>
              <a:cs typeface="Times New Roman" pitchFamily="18" charset="0"/>
            </a:endParaRPr>
          </a:p>
          <a:p>
            <a:pPr algn="ctr"/>
            <a:r>
              <a:rPr kumimoji="1" lang="en-US" altLang="ja-JP" b="1" baseline="-25000" dirty="0" smtClean="0">
                <a:latin typeface="Times New Roman" pitchFamily="18" charset="0"/>
                <a:cs typeface="Times New Roman" pitchFamily="18" charset="0"/>
              </a:rPr>
              <a:t>100+(500)</a:t>
            </a:r>
            <a:endParaRPr kumimoji="1" lang="ja-JP" altLang="en-US" b="1" baseline="-25000" dirty="0">
              <a:latin typeface="Times New Roman" pitchFamily="18" charset="0"/>
              <a:cs typeface="Times New Roman" pitchFamily="18" charset="0"/>
            </a:endParaRPr>
          </a:p>
        </p:txBody>
      </p:sp>
      <p:sp>
        <p:nvSpPr>
          <p:cNvPr id="28" name="テキスト ボックス 27"/>
          <p:cNvSpPr txBox="1"/>
          <p:nvPr/>
        </p:nvSpPr>
        <p:spPr>
          <a:xfrm>
            <a:off x="971600" y="5301208"/>
            <a:ext cx="1184907" cy="646331"/>
          </a:xfrm>
          <a:prstGeom prst="rect">
            <a:avLst/>
          </a:prstGeom>
          <a:noFill/>
        </p:spPr>
        <p:txBody>
          <a:bodyPr wrap="square" rtlCol="0">
            <a:spAutoFit/>
          </a:bodyPr>
          <a:lstStyle/>
          <a:p>
            <a:pPr algn="ctr"/>
            <a:r>
              <a:rPr lang="en-US" altLang="ja-JP" sz="1600" b="1" dirty="0">
                <a:latin typeface="Times New Roman" pitchFamily="18" charset="0"/>
                <a:cs typeface="Times New Roman" pitchFamily="18" charset="0"/>
              </a:rPr>
              <a:t>Y</a:t>
            </a:r>
            <a:r>
              <a:rPr lang="en-US" altLang="ja-JP" sz="1600" b="1" baseline="-25000" dirty="0">
                <a:latin typeface="Times New Roman" pitchFamily="18" charset="0"/>
                <a:cs typeface="Times New Roman" pitchFamily="18" charset="0"/>
              </a:rPr>
              <a:t>1</a:t>
            </a:r>
            <a:r>
              <a:rPr kumimoji="1" lang="ja-JP" altLang="en-US" sz="1600" dirty="0" smtClean="0"/>
              <a:t>が</a:t>
            </a:r>
            <a:r>
              <a:rPr kumimoji="1" lang="en-US" altLang="ja-JP" dirty="0" smtClean="0"/>
              <a:t>600</a:t>
            </a:r>
          </a:p>
          <a:p>
            <a:pPr algn="ctr"/>
            <a:r>
              <a:rPr lang="ja-JP" altLang="en-US" dirty="0" smtClean="0"/>
              <a:t>全額</a:t>
            </a:r>
            <a:r>
              <a:rPr kumimoji="1" lang="ja-JP" altLang="en-US" dirty="0" smtClean="0"/>
              <a:t>弁済</a:t>
            </a:r>
            <a:endParaRPr kumimoji="1" lang="ja-JP" altLang="en-US" dirty="0"/>
          </a:p>
        </p:txBody>
      </p:sp>
      <p:sp>
        <p:nvSpPr>
          <p:cNvPr id="29" name="右矢印 28"/>
          <p:cNvSpPr/>
          <p:nvPr/>
        </p:nvSpPr>
        <p:spPr>
          <a:xfrm rot="2397374">
            <a:off x="2297293" y="3175718"/>
            <a:ext cx="1696834"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600" dirty="0" smtClean="0"/>
              <a:t>200</a:t>
            </a:r>
            <a:endParaRPr kumimoji="1" lang="ja-JP" altLang="en-US" sz="1600" dirty="0"/>
          </a:p>
        </p:txBody>
      </p:sp>
      <p:sp>
        <p:nvSpPr>
          <p:cNvPr id="30" name="右矢印 29"/>
          <p:cNvSpPr/>
          <p:nvPr/>
        </p:nvSpPr>
        <p:spPr>
          <a:xfrm rot="2303997">
            <a:off x="2286639" y="3380952"/>
            <a:ext cx="1776862" cy="48463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en-US" altLang="ja-JP" sz="1600" dirty="0" smtClean="0"/>
              <a:t>200</a:t>
            </a:r>
            <a:endParaRPr kumimoji="1" lang="ja-JP" altLang="en-US" sz="1600" dirty="0"/>
          </a:p>
        </p:txBody>
      </p:sp>
      <p:sp>
        <p:nvSpPr>
          <p:cNvPr id="31" name="右矢印 30"/>
          <p:cNvSpPr/>
          <p:nvPr/>
        </p:nvSpPr>
        <p:spPr>
          <a:xfrm rot="1426357">
            <a:off x="2241060" y="3023766"/>
            <a:ext cx="4628810" cy="4846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600" dirty="0"/>
              <a:t>100</a:t>
            </a:r>
            <a:endParaRPr lang="ja-JP" altLang="en-US" sz="1600" dirty="0"/>
          </a:p>
        </p:txBody>
      </p:sp>
      <p:sp>
        <p:nvSpPr>
          <p:cNvPr id="32" name="右矢印 31"/>
          <p:cNvSpPr/>
          <p:nvPr/>
        </p:nvSpPr>
        <p:spPr>
          <a:xfrm rot="1435736">
            <a:off x="2238864" y="3178981"/>
            <a:ext cx="4656876" cy="484632"/>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1600" dirty="0" smtClean="0"/>
              <a:t>100</a:t>
            </a:r>
            <a:endParaRPr kumimoji="1" lang="ja-JP" altLang="en-US" sz="1600" dirty="0"/>
          </a:p>
        </p:txBody>
      </p:sp>
      <p:sp>
        <p:nvSpPr>
          <p:cNvPr id="34" name="円弧 33"/>
          <p:cNvSpPr/>
          <p:nvPr/>
        </p:nvSpPr>
        <p:spPr>
          <a:xfrm rot="18138934">
            <a:off x="1974765" y="3651554"/>
            <a:ext cx="1372790" cy="2801661"/>
          </a:xfrm>
          <a:prstGeom prst="arc">
            <a:avLst>
              <a:gd name="adj1" fmla="val 5781540"/>
              <a:gd name="adj2" fmla="val 15495747"/>
            </a:avLst>
          </a:prstGeom>
          <a:ln w="38100">
            <a:solidFill>
              <a:schemeClr val="accent6">
                <a:lumMod val="75000"/>
              </a:schemeClr>
            </a:solidFill>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34"/>
          <p:cNvSpPr txBox="1"/>
          <p:nvPr/>
        </p:nvSpPr>
        <p:spPr>
          <a:xfrm>
            <a:off x="5292080" y="2260029"/>
            <a:ext cx="3672408" cy="1384995"/>
          </a:xfrm>
          <a:prstGeom prst="rect">
            <a:avLst/>
          </a:prstGeom>
          <a:noFill/>
        </p:spPr>
        <p:txBody>
          <a:bodyPr wrap="square" rtlCol="0">
            <a:spAutoFit/>
          </a:bodyPr>
          <a:lstStyle/>
          <a:p>
            <a:r>
              <a:rPr lang="ja-JP" altLang="en-US" sz="1400" b="1" dirty="0">
                <a:solidFill>
                  <a:schemeClr val="tx2"/>
                </a:solidFill>
              </a:rPr>
              <a:t>第</a:t>
            </a:r>
            <a:r>
              <a:rPr lang="en-US" altLang="ja-JP" sz="1400" b="1" dirty="0">
                <a:solidFill>
                  <a:schemeClr val="tx2"/>
                </a:solidFill>
              </a:rPr>
              <a:t>501</a:t>
            </a:r>
            <a:r>
              <a:rPr lang="ja-JP" altLang="en-US" sz="1400" b="1" dirty="0">
                <a:solidFill>
                  <a:schemeClr val="tx2"/>
                </a:solidFill>
              </a:rPr>
              <a:t>条</a:t>
            </a:r>
            <a:r>
              <a:rPr lang="ja-JP" altLang="en-US" sz="1400" dirty="0">
                <a:solidFill>
                  <a:schemeClr val="tx2"/>
                </a:solidFill>
              </a:rPr>
              <a:t>（弁済による代位の効果）</a:t>
            </a:r>
            <a:endParaRPr lang="en-US" altLang="ja-JP" sz="1400" dirty="0">
              <a:solidFill>
                <a:schemeClr val="tx2"/>
              </a:solidFill>
            </a:endParaRPr>
          </a:p>
          <a:p>
            <a:pPr lvl="1"/>
            <a:r>
              <a:rPr lang="ja-JP" altLang="en-US" sz="1400" dirty="0">
                <a:solidFill>
                  <a:schemeClr val="tx2"/>
                </a:solidFill>
              </a:rPr>
              <a:t>前</a:t>
            </a:r>
            <a:r>
              <a:rPr lang="en-US" altLang="ja-JP" sz="1400" dirty="0">
                <a:solidFill>
                  <a:schemeClr val="tx2"/>
                </a:solidFill>
              </a:rPr>
              <a:t>2</a:t>
            </a:r>
            <a:r>
              <a:rPr lang="ja-JP" altLang="en-US" sz="1400" dirty="0">
                <a:solidFill>
                  <a:schemeClr val="tx2"/>
                </a:solidFill>
              </a:rPr>
              <a:t>条の規定により債権者に代位した者は，自己の権利に基づいて求償をすることができる範囲内において，債権の効力及び担保としてその債権者が有していた一切の権利を行使することができる</a:t>
            </a:r>
            <a:r>
              <a:rPr lang="ja-JP" altLang="en-US" sz="1400" dirty="0" smtClean="0">
                <a:solidFill>
                  <a:schemeClr val="tx2"/>
                </a:solidFill>
              </a:rPr>
              <a:t>。</a:t>
            </a:r>
            <a:endParaRPr lang="ja-JP" altLang="en-US" sz="1400" dirty="0">
              <a:solidFill>
                <a:schemeClr val="tx2"/>
              </a:solidFill>
            </a:endParaRPr>
          </a:p>
        </p:txBody>
      </p:sp>
      <p:sp>
        <p:nvSpPr>
          <p:cNvPr id="36" name="テキスト ボックス 35"/>
          <p:cNvSpPr txBox="1"/>
          <p:nvPr/>
        </p:nvSpPr>
        <p:spPr>
          <a:xfrm>
            <a:off x="6660232" y="5230941"/>
            <a:ext cx="2016224" cy="646331"/>
          </a:xfrm>
          <a:prstGeom prst="rect">
            <a:avLst/>
          </a:prstGeom>
          <a:noFill/>
        </p:spPr>
        <p:txBody>
          <a:bodyPr wrap="square" rtlCol="0">
            <a:spAutoFit/>
          </a:bodyPr>
          <a:lstStyle/>
          <a:p>
            <a:pPr algn="ctr"/>
            <a:r>
              <a:rPr kumimoji="1" lang="ja-JP" altLang="en-US" dirty="0" smtClean="0"/>
              <a:t>→</a:t>
            </a:r>
            <a:r>
              <a:rPr kumimoji="1" lang="ja-JP" altLang="en-US" dirty="0" smtClean="0">
                <a:hlinkClick r:id="rId3" action="ppaction://hlinksldjump"/>
              </a:rPr>
              <a:t>通説との対比</a:t>
            </a:r>
            <a:endParaRPr kumimoji="1" lang="en-US" altLang="ja-JP" dirty="0" smtClean="0"/>
          </a:p>
          <a:p>
            <a:r>
              <a:rPr lang="ja-JP" altLang="en-US" dirty="0" smtClean="0"/>
              <a:t>→</a:t>
            </a:r>
            <a:r>
              <a:rPr lang="ja-JP" altLang="en-US" dirty="0" smtClean="0">
                <a:hlinkClick r:id="rId4" action="ppaction://hlinksldjump"/>
              </a:rPr>
              <a:t>通説</a:t>
            </a:r>
            <a:r>
              <a:rPr lang="ja-JP" altLang="en-US" dirty="0">
                <a:hlinkClick r:id="rId4" action="ppaction://hlinksldjump"/>
              </a:rPr>
              <a:t>へ</a:t>
            </a:r>
            <a:r>
              <a:rPr lang="ja-JP" altLang="en-US" dirty="0" smtClean="0">
                <a:hlinkClick r:id="rId4" action="ppaction://hlinksldjump"/>
              </a:rPr>
              <a:t>の</a:t>
            </a:r>
            <a:r>
              <a:rPr lang="ja-JP" altLang="en-US" dirty="0">
                <a:hlinkClick r:id="rId4" action="ppaction://hlinksldjump"/>
              </a:rPr>
              <a:t>再批判</a:t>
            </a:r>
            <a:endParaRPr kumimoji="1" lang="ja-JP" altLang="en-US" dirty="0"/>
          </a:p>
        </p:txBody>
      </p:sp>
      <p:sp>
        <p:nvSpPr>
          <p:cNvPr id="37" name="テキスト ボックス 36"/>
          <p:cNvSpPr txBox="1"/>
          <p:nvPr/>
        </p:nvSpPr>
        <p:spPr>
          <a:xfrm>
            <a:off x="683568" y="3575918"/>
            <a:ext cx="2779534" cy="1077218"/>
          </a:xfrm>
          <a:prstGeom prst="rect">
            <a:avLst/>
          </a:prstGeom>
          <a:noFill/>
        </p:spPr>
        <p:txBody>
          <a:bodyPr wrap="square" rtlCol="0">
            <a:spAutoFit/>
          </a:bodyPr>
          <a:lstStyle/>
          <a:p>
            <a:pPr marL="285750" indent="-285750">
              <a:buClr>
                <a:srgbClr val="00B050"/>
              </a:buClr>
              <a:buFont typeface="Wingdings" pitchFamily="2" charset="2"/>
              <a:buChar char="u"/>
            </a:pPr>
            <a:r>
              <a:rPr kumimoji="1" lang="ja-JP" altLang="en-US" sz="1600" b="1" dirty="0" smtClean="0"/>
              <a:t>第</a:t>
            </a:r>
            <a:r>
              <a:rPr kumimoji="1" lang="en-US" altLang="ja-JP" sz="1600" b="1" dirty="0" smtClean="0"/>
              <a:t>1</a:t>
            </a:r>
            <a:r>
              <a:rPr kumimoji="1" lang="ja-JP" altLang="en-US" sz="1600" b="1" dirty="0" smtClean="0"/>
              <a:t>段階</a:t>
            </a:r>
            <a:r>
              <a:rPr kumimoji="1" lang="ja-JP" altLang="en-US" sz="1600" dirty="0" smtClean="0">
                <a:solidFill>
                  <a:schemeClr val="tx1">
                    <a:lumMod val="65000"/>
                    <a:lumOff val="35000"/>
                  </a:schemeClr>
                </a:solidFill>
              </a:rPr>
              <a:t>（債務の弁済）</a:t>
            </a:r>
            <a:endParaRPr kumimoji="1" lang="en-US" altLang="ja-JP" sz="1600" dirty="0" smtClean="0">
              <a:solidFill>
                <a:schemeClr val="tx1">
                  <a:lumMod val="65000"/>
                  <a:lumOff val="35000"/>
                </a:schemeClr>
              </a:solidFill>
            </a:endParaRPr>
          </a:p>
          <a:p>
            <a:pPr marL="742950" lvl="1" indent="-285750">
              <a:buClr>
                <a:srgbClr val="00B050"/>
              </a:buClr>
              <a:buFont typeface="Wingdings" pitchFamily="2" charset="2"/>
              <a:buChar char="u"/>
            </a:pPr>
            <a:r>
              <a:rPr lang="ja-JP" altLang="en-US" sz="1600" dirty="0"/>
              <a:t>付従性に</a:t>
            </a:r>
            <a:r>
              <a:rPr lang="ja-JP" altLang="en-US" sz="1600" dirty="0" smtClean="0"/>
              <a:t>よる消滅</a:t>
            </a:r>
            <a:endParaRPr kumimoji="1" lang="en-US" altLang="ja-JP" sz="1600" dirty="0" smtClean="0"/>
          </a:p>
          <a:p>
            <a:pPr marL="285750" indent="-285750">
              <a:buClr>
                <a:srgbClr val="00B050"/>
              </a:buClr>
              <a:buFont typeface="Wingdings" pitchFamily="2" charset="2"/>
              <a:buChar char="u"/>
            </a:pPr>
            <a:r>
              <a:rPr lang="ja-JP" altLang="en-US" sz="1600" b="1" dirty="0"/>
              <a:t>第</a:t>
            </a:r>
            <a:r>
              <a:rPr lang="en-US" altLang="ja-JP" sz="1600" b="1" dirty="0"/>
              <a:t>2</a:t>
            </a:r>
            <a:r>
              <a:rPr lang="ja-JP" altLang="en-US" sz="1600" b="1" dirty="0" smtClean="0"/>
              <a:t>段階</a:t>
            </a:r>
            <a:r>
              <a:rPr lang="ja-JP" altLang="en-US" sz="1600" dirty="0" smtClean="0">
                <a:solidFill>
                  <a:schemeClr val="tx1">
                    <a:lumMod val="65000"/>
                    <a:lumOff val="35000"/>
                  </a:schemeClr>
                </a:solidFill>
              </a:rPr>
              <a:t>（保証の履行）</a:t>
            </a:r>
            <a:endParaRPr lang="en-US" altLang="ja-JP" sz="1600" dirty="0" smtClean="0">
              <a:solidFill>
                <a:schemeClr val="tx1">
                  <a:lumMod val="65000"/>
                  <a:lumOff val="35000"/>
                </a:schemeClr>
              </a:solidFill>
            </a:endParaRPr>
          </a:p>
          <a:p>
            <a:pPr marL="742950" lvl="1" indent="-285750">
              <a:buClr>
                <a:srgbClr val="00B050"/>
              </a:buClr>
              <a:buFont typeface="Wingdings" pitchFamily="2" charset="2"/>
              <a:buChar char="u"/>
            </a:pPr>
            <a:r>
              <a:rPr kumimoji="1" lang="ja-JP" altLang="en-US" sz="1600" dirty="0"/>
              <a:t>求償権</a:t>
            </a:r>
            <a:r>
              <a:rPr kumimoji="1" lang="ja-JP" altLang="en-US" sz="1600" dirty="0" smtClean="0"/>
              <a:t>の</a:t>
            </a:r>
            <a:r>
              <a:rPr kumimoji="1" lang="ja-JP" altLang="en-US" sz="1600" dirty="0"/>
              <a:t>発生</a:t>
            </a:r>
            <a:r>
              <a:rPr kumimoji="1" lang="ja-JP" altLang="en-US" sz="1600" dirty="0" smtClean="0"/>
              <a:t>と代位</a:t>
            </a:r>
            <a:endParaRPr kumimoji="1" lang="ja-JP" altLang="en-US" sz="1600" dirty="0"/>
          </a:p>
        </p:txBody>
      </p:sp>
    </p:spTree>
    <p:extLst>
      <p:ext uri="{BB962C8B-B14F-4D97-AF65-F5344CB8AC3E}">
        <p14:creationId xmlns:p14="http://schemas.microsoft.com/office/powerpoint/2010/main" val="19045619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500"/>
                                        <p:tgtEl>
                                          <p:spTgt spid="2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left)">
                                      <p:cBhvr>
                                        <p:cTn id="15" dur="500"/>
                                        <p:tgtEl>
                                          <p:spTgt spid="2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wipe(left)">
                                      <p:cBhvr>
                                        <p:cTn id="19" dur="500"/>
                                        <p:tgtEl>
                                          <p:spTgt spid="27"/>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00"/>
                                        <p:tgtEl>
                                          <p:spTgt spid="16"/>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down)">
                                      <p:cBhvr>
                                        <p:cTn id="26" dur="500"/>
                                        <p:tgtEl>
                                          <p:spTgt spid="6"/>
                                        </p:tgtEl>
                                      </p:cBhvr>
                                    </p:animEffect>
                                  </p:childTnLst>
                                </p:cTn>
                              </p:par>
                            </p:childTnLst>
                          </p:cTn>
                        </p:par>
                        <p:par>
                          <p:cTn id="27" fill="hold">
                            <p:stCondLst>
                              <p:cond delay="2500"/>
                            </p:stCondLst>
                            <p:childTnLst>
                              <p:par>
                                <p:cTn id="28" presetID="22" presetClass="entr" presetSubtype="4" fill="hold" grpId="0" nodeType="after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down)">
                                      <p:cBhvr>
                                        <p:cTn id="30" dur="500"/>
                                        <p:tgtEl>
                                          <p:spTgt spid="17"/>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childTnLst>
                          </p:cTn>
                        </p:par>
                        <p:par>
                          <p:cTn id="34" fill="hold">
                            <p:stCondLst>
                              <p:cond delay="3000"/>
                            </p:stCondLst>
                            <p:childTnLst>
                              <p:par>
                                <p:cTn id="35" presetID="22" presetClass="entr" presetSubtype="4"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down)">
                                      <p:cBhvr>
                                        <p:cTn id="37" dur="500"/>
                                        <p:tgtEl>
                                          <p:spTgt spid="18"/>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down)">
                                      <p:cBhvr>
                                        <p:cTn id="40" dur="500"/>
                                        <p:tgtEl>
                                          <p:spTgt spid="8"/>
                                        </p:tgtEl>
                                      </p:cBhvr>
                                    </p:animEffect>
                                  </p:childTnLst>
                                </p:cTn>
                              </p:par>
                            </p:childTnLst>
                          </p:cTn>
                        </p:par>
                        <p:par>
                          <p:cTn id="41" fill="hold">
                            <p:stCondLst>
                              <p:cond delay="3500"/>
                            </p:stCondLst>
                            <p:childTnLst>
                              <p:par>
                                <p:cTn id="42" presetID="22" presetClass="entr" presetSubtype="4"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down)">
                                      <p:cBhvr>
                                        <p:cTn id="44" dur="500"/>
                                        <p:tgtEl>
                                          <p:spTgt spid="19"/>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down)">
                                      <p:cBhvr>
                                        <p:cTn id="47" dur="500"/>
                                        <p:tgtEl>
                                          <p:spTgt spid="10"/>
                                        </p:tgtEl>
                                      </p:cBhvr>
                                    </p:animEffect>
                                  </p:childTnLst>
                                </p:cTn>
                              </p:par>
                            </p:childTnLst>
                          </p:cTn>
                        </p:par>
                        <p:par>
                          <p:cTn id="48" fill="hold">
                            <p:stCondLst>
                              <p:cond delay="4000"/>
                            </p:stCondLst>
                            <p:childTnLst>
                              <p:par>
                                <p:cTn id="49" presetID="2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ipe(down)">
                                      <p:cBhvr>
                                        <p:cTn id="51" dur="500"/>
                                        <p:tgtEl>
                                          <p:spTgt spid="20"/>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down)">
                                      <p:cBhvr>
                                        <p:cTn id="54" dur="500"/>
                                        <p:tgtEl>
                                          <p:spTgt spid="9"/>
                                        </p:tgtEl>
                                      </p:cBhvr>
                                    </p:animEffect>
                                  </p:childTnLst>
                                </p:cTn>
                              </p:par>
                            </p:childTnLst>
                          </p:cTn>
                        </p:par>
                        <p:par>
                          <p:cTn id="55" fill="hold">
                            <p:stCondLst>
                              <p:cond delay="4500"/>
                            </p:stCondLst>
                            <p:childTnLst>
                              <p:par>
                                <p:cTn id="56" presetID="22" presetClass="entr" presetSubtype="4"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wipe(down)">
                                      <p:cBhvr>
                                        <p:cTn id="58" dur="500"/>
                                        <p:tgtEl>
                                          <p:spTgt spid="21"/>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down)">
                                      <p:cBhvr>
                                        <p:cTn id="61" dur="500"/>
                                        <p:tgtEl>
                                          <p:spTgt spid="11"/>
                                        </p:tgtEl>
                                      </p:cBhvr>
                                    </p:animEffect>
                                  </p:childTnLst>
                                </p:cTn>
                              </p:par>
                            </p:childTnLst>
                          </p:cTn>
                        </p:par>
                        <p:par>
                          <p:cTn id="62" fill="hold">
                            <p:stCondLst>
                              <p:cond delay="5000"/>
                            </p:stCondLst>
                            <p:childTnLst>
                              <p:par>
                                <p:cTn id="63" presetID="22" presetClass="entr" presetSubtype="4"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down)">
                                      <p:cBhvr>
                                        <p:cTn id="65" dur="500"/>
                                        <p:tgtEl>
                                          <p:spTgt spid="22"/>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wipe(down)">
                                      <p:cBhvr>
                                        <p:cTn id="68" dur="500"/>
                                        <p:tgtEl>
                                          <p:spTgt spid="14"/>
                                        </p:tgtEl>
                                      </p:cBhvr>
                                    </p:animEffect>
                                  </p:childTnLst>
                                </p:cTn>
                              </p:par>
                            </p:childTnLst>
                          </p:cTn>
                        </p:par>
                        <p:par>
                          <p:cTn id="69" fill="hold">
                            <p:stCondLst>
                              <p:cond delay="5500"/>
                            </p:stCondLst>
                            <p:childTnLst>
                              <p:par>
                                <p:cTn id="70" presetID="22" presetClass="entr" presetSubtype="4" fill="hold" grpId="0" nodeType="after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wipe(down)">
                                      <p:cBhvr>
                                        <p:cTn id="72" dur="500"/>
                                        <p:tgtEl>
                                          <p:spTgt spid="23"/>
                                        </p:tgtEl>
                                      </p:cBhvr>
                                    </p:animEffect>
                                  </p:childTnLst>
                                </p:cTn>
                              </p:par>
                              <p:par>
                                <p:cTn id="73" presetID="22" presetClass="entr" presetSubtype="4" fill="hold" grpId="0" nodeType="with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wipe(down)">
                                      <p:cBhvr>
                                        <p:cTn id="75" dur="500"/>
                                        <p:tgtEl>
                                          <p:spTgt spid="12"/>
                                        </p:tgtEl>
                                      </p:cBhvr>
                                    </p:animEffect>
                                  </p:childTnLst>
                                </p:cTn>
                              </p:par>
                            </p:childTnLst>
                          </p:cTn>
                        </p:par>
                        <p:par>
                          <p:cTn id="76" fill="hold">
                            <p:stCondLst>
                              <p:cond delay="6000"/>
                            </p:stCondLst>
                            <p:childTnLst>
                              <p:par>
                                <p:cTn id="77" presetID="22" presetClass="entr" presetSubtype="4"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ipe(down)">
                                      <p:cBhvr>
                                        <p:cTn id="79" dur="500"/>
                                        <p:tgtEl>
                                          <p:spTgt spid="24"/>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wipe(down)">
                                      <p:cBhvr>
                                        <p:cTn id="82" dur="500"/>
                                        <p:tgtEl>
                                          <p:spTgt spid="13"/>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wipe(up)">
                                      <p:cBhvr>
                                        <p:cTn id="87" dur="1000"/>
                                        <p:tgtEl>
                                          <p:spTgt spid="28"/>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wipe(up)">
                                      <p:cBhvr>
                                        <p:cTn id="90" dur="1000"/>
                                        <p:tgtEl>
                                          <p:spTgt spid="34"/>
                                        </p:tgtEl>
                                      </p:cBhvr>
                                    </p:animEffect>
                                  </p:childTnLst>
                                </p:cTn>
                              </p:par>
                            </p:childTnLst>
                          </p:cTn>
                        </p:par>
                        <p:par>
                          <p:cTn id="91" fill="hold">
                            <p:stCondLst>
                              <p:cond delay="1000"/>
                            </p:stCondLst>
                            <p:childTnLst>
                              <p:par>
                                <p:cTn id="92" presetID="10" presetClass="exit" presetSubtype="0" fill="hold" grpId="1" nodeType="afterEffect">
                                  <p:stCondLst>
                                    <p:cond delay="500"/>
                                  </p:stCondLst>
                                  <p:childTnLst>
                                    <p:animEffect transition="out" filter="fade">
                                      <p:cBhvr>
                                        <p:cTn id="93" dur="1000"/>
                                        <p:tgtEl>
                                          <p:spTgt spid="16"/>
                                        </p:tgtEl>
                                      </p:cBhvr>
                                    </p:animEffect>
                                    <p:set>
                                      <p:cBhvr>
                                        <p:cTn id="94" dur="1" fill="hold">
                                          <p:stCondLst>
                                            <p:cond delay="999"/>
                                          </p:stCondLst>
                                        </p:cTn>
                                        <p:tgtEl>
                                          <p:spTgt spid="16"/>
                                        </p:tgtEl>
                                        <p:attrNameLst>
                                          <p:attrName>style.visibility</p:attrName>
                                        </p:attrNameLst>
                                      </p:cBhvr>
                                      <p:to>
                                        <p:strVal val="hidden"/>
                                      </p:to>
                                    </p:set>
                                  </p:childTnLst>
                                </p:cTn>
                              </p:par>
                              <p:par>
                                <p:cTn id="95" presetID="10" presetClass="exit" presetSubtype="0" fill="hold" grpId="1" nodeType="withEffect">
                                  <p:stCondLst>
                                    <p:cond delay="500"/>
                                  </p:stCondLst>
                                  <p:childTnLst>
                                    <p:animEffect transition="out" filter="fade">
                                      <p:cBhvr>
                                        <p:cTn id="96" dur="500"/>
                                        <p:tgtEl>
                                          <p:spTgt spid="20"/>
                                        </p:tgtEl>
                                      </p:cBhvr>
                                    </p:animEffect>
                                    <p:set>
                                      <p:cBhvr>
                                        <p:cTn id="97" dur="1" fill="hold">
                                          <p:stCondLst>
                                            <p:cond delay="499"/>
                                          </p:stCondLst>
                                        </p:cTn>
                                        <p:tgtEl>
                                          <p:spTgt spid="20"/>
                                        </p:tgtEl>
                                        <p:attrNameLst>
                                          <p:attrName>style.visibility</p:attrName>
                                        </p:attrNameLst>
                                      </p:cBhvr>
                                      <p:to>
                                        <p:strVal val="hidden"/>
                                      </p:to>
                                    </p:set>
                                  </p:childTnLst>
                                </p:cTn>
                              </p:par>
                              <p:par>
                                <p:cTn id="98" presetID="10" presetClass="exit" presetSubtype="0" fill="hold" grpId="1" nodeType="withEffect">
                                  <p:stCondLst>
                                    <p:cond delay="500"/>
                                  </p:stCondLst>
                                  <p:childTnLst>
                                    <p:animEffect transition="out" filter="fade">
                                      <p:cBhvr>
                                        <p:cTn id="99" dur="500"/>
                                        <p:tgtEl>
                                          <p:spTgt spid="23"/>
                                        </p:tgtEl>
                                      </p:cBhvr>
                                    </p:animEffect>
                                    <p:set>
                                      <p:cBhvr>
                                        <p:cTn id="100" dur="1" fill="hold">
                                          <p:stCondLst>
                                            <p:cond delay="499"/>
                                          </p:stCondLst>
                                        </p:cTn>
                                        <p:tgtEl>
                                          <p:spTgt spid="23"/>
                                        </p:tgtEl>
                                        <p:attrNameLst>
                                          <p:attrName>style.visibility</p:attrName>
                                        </p:attrNameLst>
                                      </p:cBhvr>
                                      <p:to>
                                        <p:strVal val="hidden"/>
                                      </p:to>
                                    </p:set>
                                  </p:childTnLst>
                                </p:cTn>
                              </p:par>
                              <p:par>
                                <p:cTn id="101" presetID="10" presetClass="exit" presetSubtype="0" fill="hold" grpId="1" nodeType="withEffect">
                                  <p:stCondLst>
                                    <p:cond delay="500"/>
                                  </p:stCondLst>
                                  <p:childTnLst>
                                    <p:animEffect transition="out" filter="fade">
                                      <p:cBhvr>
                                        <p:cTn id="102" dur="500"/>
                                        <p:tgtEl>
                                          <p:spTgt spid="17"/>
                                        </p:tgtEl>
                                      </p:cBhvr>
                                    </p:animEffect>
                                    <p:set>
                                      <p:cBhvr>
                                        <p:cTn id="103" dur="1" fill="hold">
                                          <p:stCondLst>
                                            <p:cond delay="499"/>
                                          </p:stCondLst>
                                        </p:cTn>
                                        <p:tgtEl>
                                          <p:spTgt spid="17"/>
                                        </p:tgtEl>
                                        <p:attrNameLst>
                                          <p:attrName>style.visibility</p:attrName>
                                        </p:attrNameLst>
                                      </p:cBhvr>
                                      <p:to>
                                        <p:strVal val="hidden"/>
                                      </p:to>
                                    </p:set>
                                  </p:childTnLst>
                                </p:cTn>
                              </p:par>
                              <p:par>
                                <p:cTn id="104" presetID="10" presetClass="exit" presetSubtype="0" fill="hold" grpId="1" nodeType="withEffect">
                                  <p:stCondLst>
                                    <p:cond delay="500"/>
                                  </p:stCondLst>
                                  <p:childTnLst>
                                    <p:animEffect transition="out" filter="fade">
                                      <p:cBhvr>
                                        <p:cTn id="105" dur="500"/>
                                        <p:tgtEl>
                                          <p:spTgt spid="18"/>
                                        </p:tgtEl>
                                      </p:cBhvr>
                                    </p:animEffect>
                                    <p:set>
                                      <p:cBhvr>
                                        <p:cTn id="106" dur="1" fill="hold">
                                          <p:stCondLst>
                                            <p:cond delay="499"/>
                                          </p:stCondLst>
                                        </p:cTn>
                                        <p:tgtEl>
                                          <p:spTgt spid="18"/>
                                        </p:tgtEl>
                                        <p:attrNameLst>
                                          <p:attrName>style.visibility</p:attrName>
                                        </p:attrNameLst>
                                      </p:cBhvr>
                                      <p:to>
                                        <p:strVal val="hidden"/>
                                      </p:to>
                                    </p:set>
                                  </p:childTnLst>
                                </p:cTn>
                              </p:par>
                              <p:par>
                                <p:cTn id="107" presetID="10" presetClass="exit" presetSubtype="0" fill="hold" grpId="1" nodeType="withEffect">
                                  <p:stCondLst>
                                    <p:cond delay="500"/>
                                  </p:stCondLst>
                                  <p:childTnLst>
                                    <p:animEffect transition="out" filter="fade">
                                      <p:cBhvr>
                                        <p:cTn id="108" dur="1000"/>
                                        <p:tgtEl>
                                          <p:spTgt spid="6"/>
                                        </p:tgtEl>
                                      </p:cBhvr>
                                    </p:animEffect>
                                    <p:set>
                                      <p:cBhvr>
                                        <p:cTn id="109" dur="1" fill="hold">
                                          <p:stCondLst>
                                            <p:cond delay="999"/>
                                          </p:stCondLst>
                                        </p:cTn>
                                        <p:tgtEl>
                                          <p:spTgt spid="6"/>
                                        </p:tgtEl>
                                        <p:attrNameLst>
                                          <p:attrName>style.visibility</p:attrName>
                                        </p:attrNameLst>
                                      </p:cBhvr>
                                      <p:to>
                                        <p:strVal val="hidden"/>
                                      </p:to>
                                    </p:set>
                                  </p:childTnLst>
                                </p:cTn>
                              </p:par>
                            </p:childTnLst>
                          </p:cTn>
                        </p:par>
                        <p:par>
                          <p:cTn id="110" fill="hold">
                            <p:stCondLst>
                              <p:cond delay="2500"/>
                            </p:stCondLst>
                            <p:childTnLst>
                              <p:par>
                                <p:cTn id="111" presetID="22" presetClass="entr" presetSubtype="8" fill="hold" nodeType="afterEffect">
                                  <p:stCondLst>
                                    <p:cond delay="250"/>
                                  </p:stCondLst>
                                  <p:childTnLst>
                                    <p:set>
                                      <p:cBhvr>
                                        <p:cTn id="112" dur="1" fill="hold">
                                          <p:stCondLst>
                                            <p:cond delay="0"/>
                                          </p:stCondLst>
                                        </p:cTn>
                                        <p:tgtEl>
                                          <p:spTgt spid="37">
                                            <p:txEl>
                                              <p:pRg st="0" end="0"/>
                                            </p:txEl>
                                          </p:spTgt>
                                        </p:tgtEl>
                                        <p:attrNameLst>
                                          <p:attrName>style.visibility</p:attrName>
                                        </p:attrNameLst>
                                      </p:cBhvr>
                                      <p:to>
                                        <p:strVal val="visible"/>
                                      </p:to>
                                    </p:set>
                                    <p:animEffect transition="in" filter="wipe(left)">
                                      <p:cBhvr>
                                        <p:cTn id="113" dur="500"/>
                                        <p:tgtEl>
                                          <p:spTgt spid="37">
                                            <p:txEl>
                                              <p:pRg st="0" end="0"/>
                                            </p:txEl>
                                          </p:spTgt>
                                        </p:tgtEl>
                                      </p:cBhvr>
                                    </p:animEffect>
                                  </p:childTnLst>
                                </p:cTn>
                              </p:par>
                            </p:childTnLst>
                          </p:cTn>
                        </p:par>
                        <p:par>
                          <p:cTn id="114" fill="hold">
                            <p:stCondLst>
                              <p:cond delay="3250"/>
                            </p:stCondLst>
                            <p:childTnLst>
                              <p:par>
                                <p:cTn id="115" presetID="22" presetClass="entr" presetSubtype="8" fill="hold" nodeType="afterEffect">
                                  <p:stCondLst>
                                    <p:cond delay="250"/>
                                  </p:stCondLst>
                                  <p:childTnLst>
                                    <p:set>
                                      <p:cBhvr>
                                        <p:cTn id="116" dur="1" fill="hold">
                                          <p:stCondLst>
                                            <p:cond delay="0"/>
                                          </p:stCondLst>
                                        </p:cTn>
                                        <p:tgtEl>
                                          <p:spTgt spid="37">
                                            <p:txEl>
                                              <p:pRg st="1" end="1"/>
                                            </p:txEl>
                                          </p:spTgt>
                                        </p:tgtEl>
                                        <p:attrNameLst>
                                          <p:attrName>style.visibility</p:attrName>
                                        </p:attrNameLst>
                                      </p:cBhvr>
                                      <p:to>
                                        <p:strVal val="visible"/>
                                      </p:to>
                                    </p:set>
                                    <p:animEffect transition="in" filter="wipe(left)">
                                      <p:cBhvr>
                                        <p:cTn id="117" dur="750"/>
                                        <p:tgtEl>
                                          <p:spTgt spid="37">
                                            <p:txEl>
                                              <p:pRg st="1" end="1"/>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42" presetClass="exit" presetSubtype="0" fill="hold" grpId="1" nodeType="clickEffect">
                                  <p:stCondLst>
                                    <p:cond delay="0"/>
                                  </p:stCondLst>
                                  <p:childTnLst>
                                    <p:animEffect transition="out" filter="fade">
                                      <p:cBhvr>
                                        <p:cTn id="121" dur="1000"/>
                                        <p:tgtEl>
                                          <p:spTgt spid="9"/>
                                        </p:tgtEl>
                                      </p:cBhvr>
                                    </p:animEffect>
                                    <p:anim calcmode="lin" valueType="num">
                                      <p:cBhvr>
                                        <p:cTn id="122" dur="1000"/>
                                        <p:tgtEl>
                                          <p:spTgt spid="9"/>
                                        </p:tgtEl>
                                        <p:attrNameLst>
                                          <p:attrName>ppt_x</p:attrName>
                                        </p:attrNameLst>
                                      </p:cBhvr>
                                      <p:tavLst>
                                        <p:tav tm="0">
                                          <p:val>
                                            <p:strVal val="ppt_x"/>
                                          </p:val>
                                        </p:tav>
                                        <p:tav tm="100000">
                                          <p:val>
                                            <p:strVal val="ppt_x"/>
                                          </p:val>
                                        </p:tav>
                                      </p:tavLst>
                                    </p:anim>
                                    <p:anim calcmode="lin" valueType="num">
                                      <p:cBhvr>
                                        <p:cTn id="123" dur="1000"/>
                                        <p:tgtEl>
                                          <p:spTgt spid="9"/>
                                        </p:tgtEl>
                                        <p:attrNameLst>
                                          <p:attrName>ppt_y</p:attrName>
                                        </p:attrNameLst>
                                      </p:cBhvr>
                                      <p:tavLst>
                                        <p:tav tm="0">
                                          <p:val>
                                            <p:strVal val="ppt_y"/>
                                          </p:val>
                                        </p:tav>
                                        <p:tav tm="100000">
                                          <p:val>
                                            <p:strVal val="ppt_y+.1"/>
                                          </p:val>
                                        </p:tav>
                                      </p:tavLst>
                                    </p:anim>
                                    <p:set>
                                      <p:cBhvr>
                                        <p:cTn id="124" dur="1" fill="hold">
                                          <p:stCondLst>
                                            <p:cond delay="999"/>
                                          </p:stCondLst>
                                        </p:cTn>
                                        <p:tgtEl>
                                          <p:spTgt spid="9"/>
                                        </p:tgtEl>
                                        <p:attrNameLst>
                                          <p:attrName>style.visibility</p:attrName>
                                        </p:attrNameLst>
                                      </p:cBhvr>
                                      <p:to>
                                        <p:strVal val="hidden"/>
                                      </p:to>
                                    </p:set>
                                  </p:childTnLst>
                                </p:cTn>
                              </p:par>
                              <p:par>
                                <p:cTn id="125" presetID="42" presetClass="exit" presetSubtype="0" fill="hold" grpId="1" nodeType="withEffect">
                                  <p:stCondLst>
                                    <p:cond delay="0"/>
                                  </p:stCondLst>
                                  <p:childTnLst>
                                    <p:animEffect transition="out" filter="fade">
                                      <p:cBhvr>
                                        <p:cTn id="126" dur="1000"/>
                                        <p:tgtEl>
                                          <p:spTgt spid="12"/>
                                        </p:tgtEl>
                                      </p:cBhvr>
                                    </p:animEffect>
                                    <p:anim calcmode="lin" valueType="num">
                                      <p:cBhvr>
                                        <p:cTn id="127" dur="1000"/>
                                        <p:tgtEl>
                                          <p:spTgt spid="12"/>
                                        </p:tgtEl>
                                        <p:attrNameLst>
                                          <p:attrName>ppt_x</p:attrName>
                                        </p:attrNameLst>
                                      </p:cBhvr>
                                      <p:tavLst>
                                        <p:tav tm="0">
                                          <p:val>
                                            <p:strVal val="ppt_x"/>
                                          </p:val>
                                        </p:tav>
                                        <p:tav tm="100000">
                                          <p:val>
                                            <p:strVal val="ppt_x"/>
                                          </p:val>
                                        </p:tav>
                                      </p:tavLst>
                                    </p:anim>
                                    <p:anim calcmode="lin" valueType="num">
                                      <p:cBhvr>
                                        <p:cTn id="128" dur="1000"/>
                                        <p:tgtEl>
                                          <p:spTgt spid="12"/>
                                        </p:tgtEl>
                                        <p:attrNameLst>
                                          <p:attrName>ppt_y</p:attrName>
                                        </p:attrNameLst>
                                      </p:cBhvr>
                                      <p:tavLst>
                                        <p:tav tm="0">
                                          <p:val>
                                            <p:strVal val="ppt_y"/>
                                          </p:val>
                                        </p:tav>
                                        <p:tav tm="100000">
                                          <p:val>
                                            <p:strVal val="ppt_y+.1"/>
                                          </p:val>
                                        </p:tav>
                                      </p:tavLst>
                                    </p:anim>
                                    <p:set>
                                      <p:cBhvr>
                                        <p:cTn id="129" dur="1" fill="hold">
                                          <p:stCondLst>
                                            <p:cond delay="999"/>
                                          </p:stCondLst>
                                        </p:cTn>
                                        <p:tgtEl>
                                          <p:spTgt spid="12"/>
                                        </p:tgtEl>
                                        <p:attrNameLst>
                                          <p:attrName>style.visibility</p:attrName>
                                        </p:attrNameLst>
                                      </p:cBhvr>
                                      <p:to>
                                        <p:strVal val="hidden"/>
                                      </p:to>
                                    </p:set>
                                  </p:childTnLst>
                                </p:cTn>
                              </p:par>
                            </p:childTnLst>
                          </p:cTn>
                        </p:par>
                        <p:par>
                          <p:cTn id="130" fill="hold">
                            <p:stCondLst>
                              <p:cond delay="1000"/>
                            </p:stCondLst>
                            <p:childTnLst>
                              <p:par>
                                <p:cTn id="131" presetID="22" presetClass="entr" presetSubtype="8" fill="hold" nodeType="afterEffect">
                                  <p:stCondLst>
                                    <p:cond delay="250"/>
                                  </p:stCondLst>
                                  <p:childTnLst>
                                    <p:set>
                                      <p:cBhvr>
                                        <p:cTn id="132" dur="1" fill="hold">
                                          <p:stCondLst>
                                            <p:cond delay="0"/>
                                          </p:stCondLst>
                                        </p:cTn>
                                        <p:tgtEl>
                                          <p:spTgt spid="37">
                                            <p:txEl>
                                              <p:pRg st="2" end="2"/>
                                            </p:txEl>
                                          </p:spTgt>
                                        </p:tgtEl>
                                        <p:attrNameLst>
                                          <p:attrName>style.visibility</p:attrName>
                                        </p:attrNameLst>
                                      </p:cBhvr>
                                      <p:to>
                                        <p:strVal val="visible"/>
                                      </p:to>
                                    </p:set>
                                    <p:animEffect transition="in" filter="wipe(left)">
                                      <p:cBhvr>
                                        <p:cTn id="133" dur="500"/>
                                        <p:tgtEl>
                                          <p:spTgt spid="37">
                                            <p:txEl>
                                              <p:pRg st="2" end="2"/>
                                            </p:txEl>
                                          </p:spTgt>
                                        </p:tgtEl>
                                      </p:cBhvr>
                                    </p:animEffect>
                                  </p:childTnLst>
                                </p:cTn>
                              </p:par>
                            </p:childTnLst>
                          </p:cTn>
                        </p:par>
                        <p:par>
                          <p:cTn id="134" fill="hold">
                            <p:stCondLst>
                              <p:cond delay="1750"/>
                            </p:stCondLst>
                            <p:childTnLst>
                              <p:par>
                                <p:cTn id="135" presetID="22" presetClass="entr" presetSubtype="8" fill="hold" nodeType="afterEffect">
                                  <p:stCondLst>
                                    <p:cond delay="250"/>
                                  </p:stCondLst>
                                  <p:childTnLst>
                                    <p:set>
                                      <p:cBhvr>
                                        <p:cTn id="136" dur="1" fill="hold">
                                          <p:stCondLst>
                                            <p:cond delay="0"/>
                                          </p:stCondLst>
                                        </p:cTn>
                                        <p:tgtEl>
                                          <p:spTgt spid="37">
                                            <p:txEl>
                                              <p:pRg st="3" end="3"/>
                                            </p:txEl>
                                          </p:spTgt>
                                        </p:tgtEl>
                                        <p:attrNameLst>
                                          <p:attrName>style.visibility</p:attrName>
                                        </p:attrNameLst>
                                      </p:cBhvr>
                                      <p:to>
                                        <p:strVal val="visible"/>
                                      </p:to>
                                    </p:set>
                                    <p:animEffect transition="in" filter="wipe(left)">
                                      <p:cBhvr>
                                        <p:cTn id="137" dur="750"/>
                                        <p:tgtEl>
                                          <p:spTgt spid="37">
                                            <p:txEl>
                                              <p:pRg st="3" end="3"/>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42" presetClass="path" presetSubtype="0" accel="50000" decel="50000" fill="hold" grpId="1" nodeType="clickEffect">
                                  <p:stCondLst>
                                    <p:cond delay="0"/>
                                  </p:stCondLst>
                                  <p:childTnLst>
                                    <p:animMotion origin="layout" path="M 1.38889E-6 8.97317E-7 L -0.14861 -0.22433 " pathEditMode="relative" rAng="0" ptsTypes="AA">
                                      <p:cBhvr>
                                        <p:cTn id="141" dur="1000" fill="hold"/>
                                        <p:tgtEl>
                                          <p:spTgt spid="19"/>
                                        </p:tgtEl>
                                        <p:attrNameLst>
                                          <p:attrName>ppt_x</p:attrName>
                                          <p:attrName>ppt_y</p:attrName>
                                        </p:attrNameLst>
                                      </p:cBhvr>
                                      <p:rCtr x="-7431" y="-11216"/>
                                    </p:animMotion>
                                  </p:childTnLst>
                                </p:cTn>
                              </p:par>
                              <p:par>
                                <p:cTn id="142" presetID="10" presetClass="exit" presetSubtype="0" fill="hold" grpId="2" nodeType="withEffect">
                                  <p:stCondLst>
                                    <p:cond delay="500"/>
                                  </p:stCondLst>
                                  <p:childTnLst>
                                    <p:animEffect transition="out" filter="fade">
                                      <p:cBhvr>
                                        <p:cTn id="143" dur="550"/>
                                        <p:tgtEl>
                                          <p:spTgt spid="19"/>
                                        </p:tgtEl>
                                      </p:cBhvr>
                                    </p:animEffect>
                                    <p:set>
                                      <p:cBhvr>
                                        <p:cTn id="144" dur="1" fill="hold">
                                          <p:stCondLst>
                                            <p:cond delay="549"/>
                                          </p:stCondLst>
                                        </p:cTn>
                                        <p:tgtEl>
                                          <p:spTgt spid="19"/>
                                        </p:tgtEl>
                                        <p:attrNameLst>
                                          <p:attrName>style.visibility</p:attrName>
                                        </p:attrNameLst>
                                      </p:cBhvr>
                                      <p:to>
                                        <p:strVal val="hidden"/>
                                      </p:to>
                                    </p:set>
                                  </p:childTnLst>
                                </p:cTn>
                              </p:par>
                              <p:par>
                                <p:cTn id="145" presetID="31" presetClass="entr" presetSubtype="0" fill="hold" grpId="0" nodeType="withEffect">
                                  <p:stCondLst>
                                    <p:cond delay="500"/>
                                  </p:stCondLst>
                                  <p:childTnLst>
                                    <p:set>
                                      <p:cBhvr>
                                        <p:cTn id="146" dur="1" fill="hold">
                                          <p:stCondLst>
                                            <p:cond delay="0"/>
                                          </p:stCondLst>
                                        </p:cTn>
                                        <p:tgtEl>
                                          <p:spTgt spid="30"/>
                                        </p:tgtEl>
                                        <p:attrNameLst>
                                          <p:attrName>style.visibility</p:attrName>
                                        </p:attrNameLst>
                                      </p:cBhvr>
                                      <p:to>
                                        <p:strVal val="visible"/>
                                      </p:to>
                                    </p:set>
                                    <p:anim calcmode="lin" valueType="num">
                                      <p:cBhvr>
                                        <p:cTn id="147" dur="500" fill="hold"/>
                                        <p:tgtEl>
                                          <p:spTgt spid="30"/>
                                        </p:tgtEl>
                                        <p:attrNameLst>
                                          <p:attrName>ppt_w</p:attrName>
                                        </p:attrNameLst>
                                      </p:cBhvr>
                                      <p:tavLst>
                                        <p:tav tm="0">
                                          <p:val>
                                            <p:fltVal val="0"/>
                                          </p:val>
                                        </p:tav>
                                        <p:tav tm="100000">
                                          <p:val>
                                            <p:strVal val="#ppt_w"/>
                                          </p:val>
                                        </p:tav>
                                      </p:tavLst>
                                    </p:anim>
                                    <p:anim calcmode="lin" valueType="num">
                                      <p:cBhvr>
                                        <p:cTn id="148" dur="500" fill="hold"/>
                                        <p:tgtEl>
                                          <p:spTgt spid="30"/>
                                        </p:tgtEl>
                                        <p:attrNameLst>
                                          <p:attrName>ppt_h</p:attrName>
                                        </p:attrNameLst>
                                      </p:cBhvr>
                                      <p:tavLst>
                                        <p:tav tm="0">
                                          <p:val>
                                            <p:fltVal val="0"/>
                                          </p:val>
                                        </p:tav>
                                        <p:tav tm="100000">
                                          <p:val>
                                            <p:strVal val="#ppt_h"/>
                                          </p:val>
                                        </p:tav>
                                      </p:tavLst>
                                    </p:anim>
                                    <p:anim calcmode="lin" valueType="num">
                                      <p:cBhvr>
                                        <p:cTn id="149" dur="500" fill="hold"/>
                                        <p:tgtEl>
                                          <p:spTgt spid="30"/>
                                        </p:tgtEl>
                                        <p:attrNameLst>
                                          <p:attrName>style.rotation</p:attrName>
                                        </p:attrNameLst>
                                      </p:cBhvr>
                                      <p:tavLst>
                                        <p:tav tm="0">
                                          <p:val>
                                            <p:fltVal val="90"/>
                                          </p:val>
                                        </p:tav>
                                        <p:tav tm="100000">
                                          <p:val>
                                            <p:fltVal val="0"/>
                                          </p:val>
                                        </p:tav>
                                      </p:tavLst>
                                    </p:anim>
                                    <p:animEffect transition="in" filter="fade">
                                      <p:cBhvr>
                                        <p:cTn id="150" dur="500"/>
                                        <p:tgtEl>
                                          <p:spTgt spid="30"/>
                                        </p:tgtEl>
                                      </p:cBhvr>
                                    </p:animEffect>
                                  </p:childTnLst>
                                </p:cTn>
                              </p:par>
                            </p:childTnLst>
                          </p:cTn>
                        </p:par>
                        <p:par>
                          <p:cTn id="151" fill="hold">
                            <p:stCondLst>
                              <p:cond delay="1050"/>
                            </p:stCondLst>
                            <p:childTnLst>
                              <p:par>
                                <p:cTn id="152" presetID="42" presetClass="path" presetSubtype="0" accel="50000" decel="50000" fill="hold" grpId="1" nodeType="afterEffect">
                                  <p:stCondLst>
                                    <p:cond delay="0"/>
                                  </p:stCondLst>
                                  <p:childTnLst>
                                    <p:animMotion origin="layout" path="M -2.77778E-6 -4.55134E-6 L -0.40712 -0.26364 " pathEditMode="relative" rAng="0" ptsTypes="AA">
                                      <p:cBhvr>
                                        <p:cTn id="153" dur="1000" fill="hold"/>
                                        <p:tgtEl>
                                          <p:spTgt spid="24"/>
                                        </p:tgtEl>
                                        <p:attrNameLst>
                                          <p:attrName>ppt_x</p:attrName>
                                          <p:attrName>ppt_y</p:attrName>
                                        </p:attrNameLst>
                                      </p:cBhvr>
                                      <p:rCtr x="-20365" y="-13182"/>
                                    </p:animMotion>
                                  </p:childTnLst>
                                </p:cTn>
                              </p:par>
                              <p:par>
                                <p:cTn id="154" presetID="10" presetClass="exit" presetSubtype="0" fill="hold" grpId="2" nodeType="withEffect">
                                  <p:stCondLst>
                                    <p:cond delay="0"/>
                                  </p:stCondLst>
                                  <p:childTnLst>
                                    <p:animEffect transition="out" filter="fade">
                                      <p:cBhvr>
                                        <p:cTn id="155" dur="1000"/>
                                        <p:tgtEl>
                                          <p:spTgt spid="24"/>
                                        </p:tgtEl>
                                      </p:cBhvr>
                                    </p:animEffect>
                                    <p:set>
                                      <p:cBhvr>
                                        <p:cTn id="156" dur="1" fill="hold">
                                          <p:stCondLst>
                                            <p:cond delay="999"/>
                                          </p:stCondLst>
                                        </p:cTn>
                                        <p:tgtEl>
                                          <p:spTgt spid="24"/>
                                        </p:tgtEl>
                                        <p:attrNameLst>
                                          <p:attrName>style.visibility</p:attrName>
                                        </p:attrNameLst>
                                      </p:cBhvr>
                                      <p:to>
                                        <p:strVal val="hidden"/>
                                      </p:to>
                                    </p:set>
                                  </p:childTnLst>
                                </p:cTn>
                              </p:par>
                              <p:par>
                                <p:cTn id="157" presetID="31" presetClass="entr" presetSubtype="0" fill="hold" grpId="0" nodeType="withEffect">
                                  <p:stCondLst>
                                    <p:cond delay="500"/>
                                  </p:stCondLst>
                                  <p:childTnLst>
                                    <p:set>
                                      <p:cBhvr>
                                        <p:cTn id="158" dur="1" fill="hold">
                                          <p:stCondLst>
                                            <p:cond delay="0"/>
                                          </p:stCondLst>
                                        </p:cTn>
                                        <p:tgtEl>
                                          <p:spTgt spid="29"/>
                                        </p:tgtEl>
                                        <p:attrNameLst>
                                          <p:attrName>style.visibility</p:attrName>
                                        </p:attrNameLst>
                                      </p:cBhvr>
                                      <p:to>
                                        <p:strVal val="visible"/>
                                      </p:to>
                                    </p:set>
                                    <p:anim calcmode="lin" valueType="num">
                                      <p:cBhvr>
                                        <p:cTn id="159" dur="500" fill="hold"/>
                                        <p:tgtEl>
                                          <p:spTgt spid="29"/>
                                        </p:tgtEl>
                                        <p:attrNameLst>
                                          <p:attrName>ppt_w</p:attrName>
                                        </p:attrNameLst>
                                      </p:cBhvr>
                                      <p:tavLst>
                                        <p:tav tm="0">
                                          <p:val>
                                            <p:fltVal val="0"/>
                                          </p:val>
                                        </p:tav>
                                        <p:tav tm="100000">
                                          <p:val>
                                            <p:strVal val="#ppt_w"/>
                                          </p:val>
                                        </p:tav>
                                      </p:tavLst>
                                    </p:anim>
                                    <p:anim calcmode="lin" valueType="num">
                                      <p:cBhvr>
                                        <p:cTn id="160" dur="500" fill="hold"/>
                                        <p:tgtEl>
                                          <p:spTgt spid="29"/>
                                        </p:tgtEl>
                                        <p:attrNameLst>
                                          <p:attrName>ppt_h</p:attrName>
                                        </p:attrNameLst>
                                      </p:cBhvr>
                                      <p:tavLst>
                                        <p:tav tm="0">
                                          <p:val>
                                            <p:fltVal val="0"/>
                                          </p:val>
                                        </p:tav>
                                        <p:tav tm="100000">
                                          <p:val>
                                            <p:strVal val="#ppt_h"/>
                                          </p:val>
                                        </p:tav>
                                      </p:tavLst>
                                    </p:anim>
                                    <p:anim calcmode="lin" valueType="num">
                                      <p:cBhvr>
                                        <p:cTn id="161" dur="500" fill="hold"/>
                                        <p:tgtEl>
                                          <p:spTgt spid="29"/>
                                        </p:tgtEl>
                                        <p:attrNameLst>
                                          <p:attrName>style.rotation</p:attrName>
                                        </p:attrNameLst>
                                      </p:cBhvr>
                                      <p:tavLst>
                                        <p:tav tm="0">
                                          <p:val>
                                            <p:fltVal val="90"/>
                                          </p:val>
                                        </p:tav>
                                        <p:tav tm="100000">
                                          <p:val>
                                            <p:fltVal val="0"/>
                                          </p:val>
                                        </p:tav>
                                      </p:tavLst>
                                    </p:anim>
                                    <p:animEffect transition="in" filter="fade">
                                      <p:cBhvr>
                                        <p:cTn id="162" dur="500"/>
                                        <p:tgtEl>
                                          <p:spTgt spid="29"/>
                                        </p:tgtEl>
                                      </p:cBhvr>
                                    </p:animEffect>
                                  </p:childTnLst>
                                </p:cTn>
                              </p:par>
                              <p:par>
                                <p:cTn id="163" presetID="10" presetClass="exit" presetSubtype="0" fill="hold" grpId="1" nodeType="withEffect">
                                  <p:stCondLst>
                                    <p:cond delay="500"/>
                                  </p:stCondLst>
                                  <p:childTnLst>
                                    <p:animEffect transition="out" filter="fade">
                                      <p:cBhvr>
                                        <p:cTn id="164" dur="500"/>
                                        <p:tgtEl>
                                          <p:spTgt spid="13"/>
                                        </p:tgtEl>
                                      </p:cBhvr>
                                    </p:animEffect>
                                    <p:set>
                                      <p:cBhvr>
                                        <p:cTn id="165" dur="1" fill="hold">
                                          <p:stCondLst>
                                            <p:cond delay="499"/>
                                          </p:stCondLst>
                                        </p:cTn>
                                        <p:tgtEl>
                                          <p:spTgt spid="13"/>
                                        </p:tgtEl>
                                        <p:attrNameLst>
                                          <p:attrName>style.visibility</p:attrName>
                                        </p:attrNameLst>
                                      </p:cBhvr>
                                      <p:to>
                                        <p:strVal val="hidden"/>
                                      </p:to>
                                    </p:set>
                                  </p:childTnLst>
                                </p:cTn>
                              </p:par>
                            </p:childTnLst>
                          </p:cTn>
                        </p:par>
                        <p:par>
                          <p:cTn id="166" fill="hold">
                            <p:stCondLst>
                              <p:cond delay="2050"/>
                            </p:stCondLst>
                            <p:childTnLst>
                              <p:par>
                                <p:cTn id="167" presetID="22" presetClass="entr" presetSubtype="8" fill="hold" grpId="0" nodeType="afterEffect">
                                  <p:stCondLst>
                                    <p:cond delay="0"/>
                                  </p:stCondLst>
                                  <p:childTnLst>
                                    <p:set>
                                      <p:cBhvr>
                                        <p:cTn id="168" dur="1" fill="hold">
                                          <p:stCondLst>
                                            <p:cond delay="0"/>
                                          </p:stCondLst>
                                        </p:cTn>
                                        <p:tgtEl>
                                          <p:spTgt spid="35">
                                            <p:txEl>
                                              <p:pRg st="0" end="0"/>
                                            </p:txEl>
                                          </p:spTgt>
                                        </p:tgtEl>
                                        <p:attrNameLst>
                                          <p:attrName>style.visibility</p:attrName>
                                        </p:attrNameLst>
                                      </p:cBhvr>
                                      <p:to>
                                        <p:strVal val="visible"/>
                                      </p:to>
                                    </p:set>
                                    <p:animEffect transition="in" filter="wipe(left)">
                                      <p:cBhvr>
                                        <p:cTn id="169" dur="1000"/>
                                        <p:tgtEl>
                                          <p:spTgt spid="35">
                                            <p:txEl>
                                              <p:pRg st="0" end="0"/>
                                            </p:txEl>
                                          </p:spTgt>
                                        </p:tgtEl>
                                      </p:cBhvr>
                                    </p:animEffect>
                                  </p:childTnLst>
                                </p:cTn>
                              </p:par>
                            </p:childTnLst>
                          </p:cTn>
                        </p:par>
                        <p:par>
                          <p:cTn id="170" fill="hold">
                            <p:stCondLst>
                              <p:cond delay="3050"/>
                            </p:stCondLst>
                            <p:childTnLst>
                              <p:par>
                                <p:cTn id="171" presetID="22" presetClass="entr" presetSubtype="1" fill="hold" grpId="0" nodeType="afterEffect">
                                  <p:stCondLst>
                                    <p:cond delay="500"/>
                                  </p:stCondLst>
                                  <p:childTnLst>
                                    <p:set>
                                      <p:cBhvr>
                                        <p:cTn id="172" dur="1" fill="hold">
                                          <p:stCondLst>
                                            <p:cond delay="0"/>
                                          </p:stCondLst>
                                        </p:cTn>
                                        <p:tgtEl>
                                          <p:spTgt spid="35">
                                            <p:txEl>
                                              <p:pRg st="1" end="1"/>
                                            </p:txEl>
                                          </p:spTgt>
                                        </p:tgtEl>
                                        <p:attrNameLst>
                                          <p:attrName>style.visibility</p:attrName>
                                        </p:attrNameLst>
                                      </p:cBhvr>
                                      <p:to>
                                        <p:strVal val="visible"/>
                                      </p:to>
                                    </p:set>
                                    <p:animEffect transition="in" filter="wipe(up)">
                                      <p:cBhvr>
                                        <p:cTn id="173" dur="5000"/>
                                        <p:tgtEl>
                                          <p:spTgt spid="35">
                                            <p:txEl>
                                              <p:pRg st="1" end="1"/>
                                            </p:txEl>
                                          </p:spTgt>
                                        </p:tgtEl>
                                      </p:cBhvr>
                                    </p:animEffect>
                                  </p:childTnLst>
                                </p:cTn>
                              </p:par>
                            </p:childTnLst>
                          </p:cTn>
                        </p:par>
                      </p:childTnLst>
                    </p:cTn>
                  </p:par>
                  <p:par>
                    <p:cTn id="174" fill="hold">
                      <p:stCondLst>
                        <p:cond delay="indefinite"/>
                      </p:stCondLst>
                      <p:childTnLst>
                        <p:par>
                          <p:cTn id="175" fill="hold">
                            <p:stCondLst>
                              <p:cond delay="0"/>
                            </p:stCondLst>
                            <p:childTnLst>
                              <p:par>
                                <p:cTn id="176" presetID="42" presetClass="path" presetSubtype="0" accel="50000" decel="50000" fill="hold" grpId="1" nodeType="clickEffect">
                                  <p:stCondLst>
                                    <p:cond delay="0"/>
                                  </p:stCondLst>
                                  <p:childTnLst>
                                    <p:animMotion origin="layout" path="M -4.72222E-6 -1.91489E-6 L -0.37847 -0.34389 " pathEditMode="relative" rAng="0" ptsTypes="AA">
                                      <p:cBhvr>
                                        <p:cTn id="177" dur="1000" fill="hold"/>
                                        <p:tgtEl>
                                          <p:spTgt spid="22"/>
                                        </p:tgtEl>
                                        <p:attrNameLst>
                                          <p:attrName>ppt_x</p:attrName>
                                          <p:attrName>ppt_y</p:attrName>
                                        </p:attrNameLst>
                                      </p:cBhvr>
                                      <p:rCtr x="-18924" y="-17206"/>
                                    </p:animMotion>
                                  </p:childTnLst>
                                </p:cTn>
                              </p:par>
                              <p:par>
                                <p:cTn id="178" presetID="10" presetClass="exit" presetSubtype="0" fill="hold" grpId="3" nodeType="withEffect">
                                  <p:stCondLst>
                                    <p:cond delay="250"/>
                                  </p:stCondLst>
                                  <p:childTnLst>
                                    <p:animEffect transition="out" filter="fade">
                                      <p:cBhvr>
                                        <p:cTn id="179" dur="1000"/>
                                        <p:tgtEl>
                                          <p:spTgt spid="24"/>
                                        </p:tgtEl>
                                      </p:cBhvr>
                                    </p:animEffect>
                                    <p:set>
                                      <p:cBhvr>
                                        <p:cTn id="180" dur="1" fill="hold">
                                          <p:stCondLst>
                                            <p:cond delay="999"/>
                                          </p:stCondLst>
                                        </p:cTn>
                                        <p:tgtEl>
                                          <p:spTgt spid="24"/>
                                        </p:tgtEl>
                                        <p:attrNameLst>
                                          <p:attrName>style.visibility</p:attrName>
                                        </p:attrNameLst>
                                      </p:cBhvr>
                                      <p:to>
                                        <p:strVal val="hidden"/>
                                      </p:to>
                                    </p:set>
                                  </p:childTnLst>
                                </p:cTn>
                              </p:par>
                              <p:par>
                                <p:cTn id="181" presetID="10" presetClass="exit" presetSubtype="0" fill="hold" grpId="2" nodeType="withEffect">
                                  <p:stCondLst>
                                    <p:cond delay="250"/>
                                  </p:stCondLst>
                                  <p:childTnLst>
                                    <p:animEffect transition="out" filter="fade">
                                      <p:cBhvr>
                                        <p:cTn id="182" dur="1000"/>
                                        <p:tgtEl>
                                          <p:spTgt spid="22"/>
                                        </p:tgtEl>
                                      </p:cBhvr>
                                    </p:animEffect>
                                    <p:set>
                                      <p:cBhvr>
                                        <p:cTn id="183" dur="1" fill="hold">
                                          <p:stCondLst>
                                            <p:cond delay="999"/>
                                          </p:stCondLst>
                                        </p:cTn>
                                        <p:tgtEl>
                                          <p:spTgt spid="22"/>
                                        </p:tgtEl>
                                        <p:attrNameLst>
                                          <p:attrName>style.visibility</p:attrName>
                                        </p:attrNameLst>
                                      </p:cBhvr>
                                      <p:to>
                                        <p:strVal val="hidden"/>
                                      </p:to>
                                    </p:set>
                                  </p:childTnLst>
                                </p:cTn>
                              </p:par>
                              <p:par>
                                <p:cTn id="184" presetID="31" presetClass="entr" presetSubtype="0" fill="hold" grpId="0" nodeType="withEffect">
                                  <p:stCondLst>
                                    <p:cond delay="250"/>
                                  </p:stCondLst>
                                  <p:childTnLst>
                                    <p:set>
                                      <p:cBhvr>
                                        <p:cTn id="185" dur="1" fill="hold">
                                          <p:stCondLst>
                                            <p:cond delay="0"/>
                                          </p:stCondLst>
                                        </p:cTn>
                                        <p:tgtEl>
                                          <p:spTgt spid="32"/>
                                        </p:tgtEl>
                                        <p:attrNameLst>
                                          <p:attrName>style.visibility</p:attrName>
                                        </p:attrNameLst>
                                      </p:cBhvr>
                                      <p:to>
                                        <p:strVal val="visible"/>
                                      </p:to>
                                    </p:set>
                                    <p:anim calcmode="lin" valueType="num">
                                      <p:cBhvr>
                                        <p:cTn id="186" dur="1000" fill="hold"/>
                                        <p:tgtEl>
                                          <p:spTgt spid="32"/>
                                        </p:tgtEl>
                                        <p:attrNameLst>
                                          <p:attrName>ppt_w</p:attrName>
                                        </p:attrNameLst>
                                      </p:cBhvr>
                                      <p:tavLst>
                                        <p:tav tm="0">
                                          <p:val>
                                            <p:fltVal val="0"/>
                                          </p:val>
                                        </p:tav>
                                        <p:tav tm="100000">
                                          <p:val>
                                            <p:strVal val="#ppt_w"/>
                                          </p:val>
                                        </p:tav>
                                      </p:tavLst>
                                    </p:anim>
                                    <p:anim calcmode="lin" valueType="num">
                                      <p:cBhvr>
                                        <p:cTn id="187" dur="1000" fill="hold"/>
                                        <p:tgtEl>
                                          <p:spTgt spid="32"/>
                                        </p:tgtEl>
                                        <p:attrNameLst>
                                          <p:attrName>ppt_h</p:attrName>
                                        </p:attrNameLst>
                                      </p:cBhvr>
                                      <p:tavLst>
                                        <p:tav tm="0">
                                          <p:val>
                                            <p:fltVal val="0"/>
                                          </p:val>
                                        </p:tav>
                                        <p:tav tm="100000">
                                          <p:val>
                                            <p:strVal val="#ppt_h"/>
                                          </p:val>
                                        </p:tav>
                                      </p:tavLst>
                                    </p:anim>
                                    <p:anim calcmode="lin" valueType="num">
                                      <p:cBhvr>
                                        <p:cTn id="188" dur="1000" fill="hold"/>
                                        <p:tgtEl>
                                          <p:spTgt spid="32"/>
                                        </p:tgtEl>
                                        <p:attrNameLst>
                                          <p:attrName>style.rotation</p:attrName>
                                        </p:attrNameLst>
                                      </p:cBhvr>
                                      <p:tavLst>
                                        <p:tav tm="0">
                                          <p:val>
                                            <p:fltVal val="90"/>
                                          </p:val>
                                        </p:tav>
                                        <p:tav tm="100000">
                                          <p:val>
                                            <p:fltVal val="0"/>
                                          </p:val>
                                        </p:tav>
                                      </p:tavLst>
                                    </p:anim>
                                    <p:animEffect transition="in" filter="fade">
                                      <p:cBhvr>
                                        <p:cTn id="189" dur="1000"/>
                                        <p:tgtEl>
                                          <p:spTgt spid="32"/>
                                        </p:tgtEl>
                                      </p:cBhvr>
                                    </p:animEffect>
                                  </p:childTnLst>
                                </p:cTn>
                              </p:par>
                              <p:par>
                                <p:cTn id="190" presetID="42" presetClass="path" presetSubtype="0" accel="50000" decel="50000" fill="hold" grpId="1" nodeType="withEffect">
                                  <p:stCondLst>
                                    <p:cond delay="500"/>
                                  </p:stCondLst>
                                  <p:childTnLst>
                                    <p:animMotion origin="layout" path="M 2.5E-6 8.97317E-7 L -0.23906 -0.33973 " pathEditMode="relative" rAng="0" ptsTypes="AA">
                                      <p:cBhvr>
                                        <p:cTn id="191" dur="1000" fill="hold"/>
                                        <p:tgtEl>
                                          <p:spTgt spid="21"/>
                                        </p:tgtEl>
                                        <p:attrNameLst>
                                          <p:attrName>ppt_x</p:attrName>
                                          <p:attrName>ppt_y</p:attrName>
                                        </p:attrNameLst>
                                      </p:cBhvr>
                                      <p:rCtr x="-11962" y="-16998"/>
                                    </p:animMotion>
                                  </p:childTnLst>
                                </p:cTn>
                              </p:par>
                              <p:par>
                                <p:cTn id="192" presetID="10" presetClass="exit" presetSubtype="0" fill="hold" grpId="2" nodeType="withEffect">
                                  <p:stCondLst>
                                    <p:cond delay="500"/>
                                  </p:stCondLst>
                                  <p:childTnLst>
                                    <p:animEffect transition="out" filter="fade">
                                      <p:cBhvr>
                                        <p:cTn id="193" dur="1000"/>
                                        <p:tgtEl>
                                          <p:spTgt spid="21"/>
                                        </p:tgtEl>
                                      </p:cBhvr>
                                    </p:animEffect>
                                    <p:set>
                                      <p:cBhvr>
                                        <p:cTn id="194" dur="1" fill="hold">
                                          <p:stCondLst>
                                            <p:cond delay="999"/>
                                          </p:stCondLst>
                                        </p:cTn>
                                        <p:tgtEl>
                                          <p:spTgt spid="21"/>
                                        </p:tgtEl>
                                        <p:attrNameLst>
                                          <p:attrName>style.visibility</p:attrName>
                                        </p:attrNameLst>
                                      </p:cBhvr>
                                      <p:to>
                                        <p:strVal val="hidden"/>
                                      </p:to>
                                    </p:set>
                                  </p:childTnLst>
                                </p:cTn>
                              </p:par>
                              <p:par>
                                <p:cTn id="195" presetID="10" presetClass="exit" presetSubtype="0" fill="hold" grpId="1" nodeType="withEffect">
                                  <p:stCondLst>
                                    <p:cond delay="500"/>
                                  </p:stCondLst>
                                  <p:childTnLst>
                                    <p:animEffect transition="out" filter="fade">
                                      <p:cBhvr>
                                        <p:cTn id="196" dur="1000"/>
                                        <p:tgtEl>
                                          <p:spTgt spid="11"/>
                                        </p:tgtEl>
                                      </p:cBhvr>
                                    </p:animEffect>
                                    <p:set>
                                      <p:cBhvr>
                                        <p:cTn id="197" dur="1" fill="hold">
                                          <p:stCondLst>
                                            <p:cond delay="999"/>
                                          </p:stCondLst>
                                        </p:cTn>
                                        <p:tgtEl>
                                          <p:spTgt spid="11"/>
                                        </p:tgtEl>
                                        <p:attrNameLst>
                                          <p:attrName>style.visibility</p:attrName>
                                        </p:attrNameLst>
                                      </p:cBhvr>
                                      <p:to>
                                        <p:strVal val="hidden"/>
                                      </p:to>
                                    </p:set>
                                  </p:childTnLst>
                                </p:cTn>
                              </p:par>
                              <p:par>
                                <p:cTn id="198" presetID="31" presetClass="entr" presetSubtype="0" fill="hold" grpId="0" nodeType="withEffect">
                                  <p:stCondLst>
                                    <p:cond delay="750"/>
                                  </p:stCondLst>
                                  <p:childTnLst>
                                    <p:set>
                                      <p:cBhvr>
                                        <p:cTn id="199" dur="1" fill="hold">
                                          <p:stCondLst>
                                            <p:cond delay="0"/>
                                          </p:stCondLst>
                                        </p:cTn>
                                        <p:tgtEl>
                                          <p:spTgt spid="31"/>
                                        </p:tgtEl>
                                        <p:attrNameLst>
                                          <p:attrName>style.visibility</p:attrName>
                                        </p:attrNameLst>
                                      </p:cBhvr>
                                      <p:to>
                                        <p:strVal val="visible"/>
                                      </p:to>
                                    </p:set>
                                    <p:anim calcmode="lin" valueType="num">
                                      <p:cBhvr>
                                        <p:cTn id="200" dur="1000" fill="hold"/>
                                        <p:tgtEl>
                                          <p:spTgt spid="31"/>
                                        </p:tgtEl>
                                        <p:attrNameLst>
                                          <p:attrName>ppt_w</p:attrName>
                                        </p:attrNameLst>
                                      </p:cBhvr>
                                      <p:tavLst>
                                        <p:tav tm="0">
                                          <p:val>
                                            <p:fltVal val="0"/>
                                          </p:val>
                                        </p:tav>
                                        <p:tav tm="100000">
                                          <p:val>
                                            <p:strVal val="#ppt_w"/>
                                          </p:val>
                                        </p:tav>
                                      </p:tavLst>
                                    </p:anim>
                                    <p:anim calcmode="lin" valueType="num">
                                      <p:cBhvr>
                                        <p:cTn id="201" dur="1000" fill="hold"/>
                                        <p:tgtEl>
                                          <p:spTgt spid="31"/>
                                        </p:tgtEl>
                                        <p:attrNameLst>
                                          <p:attrName>ppt_h</p:attrName>
                                        </p:attrNameLst>
                                      </p:cBhvr>
                                      <p:tavLst>
                                        <p:tav tm="0">
                                          <p:val>
                                            <p:fltVal val="0"/>
                                          </p:val>
                                        </p:tav>
                                        <p:tav tm="100000">
                                          <p:val>
                                            <p:strVal val="#ppt_h"/>
                                          </p:val>
                                        </p:tav>
                                      </p:tavLst>
                                    </p:anim>
                                    <p:anim calcmode="lin" valueType="num">
                                      <p:cBhvr>
                                        <p:cTn id="202" dur="1000" fill="hold"/>
                                        <p:tgtEl>
                                          <p:spTgt spid="31"/>
                                        </p:tgtEl>
                                        <p:attrNameLst>
                                          <p:attrName>style.rotation</p:attrName>
                                        </p:attrNameLst>
                                      </p:cBhvr>
                                      <p:tavLst>
                                        <p:tav tm="0">
                                          <p:val>
                                            <p:fltVal val="90"/>
                                          </p:val>
                                        </p:tav>
                                        <p:tav tm="100000">
                                          <p:val>
                                            <p:fltVal val="0"/>
                                          </p:val>
                                        </p:tav>
                                      </p:tavLst>
                                    </p:anim>
                                    <p:animEffect transition="in" filter="fade">
                                      <p:cBhvr>
                                        <p:cTn id="203" dur="1000"/>
                                        <p:tgtEl>
                                          <p:spTgt spid="31"/>
                                        </p:tgtEl>
                                      </p:cBhvr>
                                    </p:animEffect>
                                  </p:childTnLst>
                                </p:cTn>
                              </p:par>
                              <p:par>
                                <p:cTn id="204" presetID="10" presetClass="exit" presetSubtype="0" fill="hold" grpId="1" nodeType="withEffect">
                                  <p:stCondLst>
                                    <p:cond delay="1250"/>
                                  </p:stCondLst>
                                  <p:childTnLst>
                                    <p:animEffect transition="out" filter="fade">
                                      <p:cBhvr>
                                        <p:cTn id="205" dur="500"/>
                                        <p:tgtEl>
                                          <p:spTgt spid="15"/>
                                        </p:tgtEl>
                                      </p:cBhvr>
                                    </p:animEffect>
                                    <p:set>
                                      <p:cBhvr>
                                        <p:cTn id="206" dur="1" fill="hold">
                                          <p:stCondLst>
                                            <p:cond delay="499"/>
                                          </p:stCondLst>
                                        </p:cTn>
                                        <p:tgtEl>
                                          <p:spTgt spid="15"/>
                                        </p:tgtEl>
                                        <p:attrNameLst>
                                          <p:attrName>style.visibility</p:attrName>
                                        </p:attrNameLst>
                                      </p:cBhvr>
                                      <p:to>
                                        <p:strVal val="hidden"/>
                                      </p:to>
                                    </p:set>
                                  </p:childTnLst>
                                </p:cTn>
                              </p:par>
                              <p:par>
                                <p:cTn id="207" presetID="10" presetClass="entr" presetSubtype="0" fill="hold" grpId="0" nodeType="withEffect">
                                  <p:stCondLst>
                                    <p:cond delay="750"/>
                                  </p:stCondLst>
                                  <p:childTnLst>
                                    <p:set>
                                      <p:cBhvr>
                                        <p:cTn id="208" dur="1" fill="hold">
                                          <p:stCondLst>
                                            <p:cond delay="0"/>
                                          </p:stCondLst>
                                        </p:cTn>
                                        <p:tgtEl>
                                          <p:spTgt spid="33"/>
                                        </p:tgtEl>
                                        <p:attrNameLst>
                                          <p:attrName>style.visibility</p:attrName>
                                        </p:attrNameLst>
                                      </p:cBhvr>
                                      <p:to>
                                        <p:strVal val="visible"/>
                                      </p:to>
                                    </p:set>
                                    <p:animEffect transition="in" filter="fade">
                                      <p:cBhvr>
                                        <p:cTn id="209" dur="1000"/>
                                        <p:tgtEl>
                                          <p:spTgt spid="33"/>
                                        </p:tgtEl>
                                      </p:cBhvr>
                                    </p:animEffect>
                                  </p:childTnLst>
                                </p:cTn>
                              </p:par>
                            </p:childTnLst>
                          </p:cTn>
                        </p:par>
                        <p:par>
                          <p:cTn id="210" fill="hold">
                            <p:stCondLst>
                              <p:cond delay="1750"/>
                            </p:stCondLst>
                            <p:childTnLst>
                              <p:par>
                                <p:cTn id="211" presetID="22" presetClass="entr" presetSubtype="1" fill="hold" grpId="0" nodeType="afterEffect">
                                  <p:stCondLst>
                                    <p:cond delay="0"/>
                                  </p:stCondLst>
                                  <p:childTnLst>
                                    <p:set>
                                      <p:cBhvr>
                                        <p:cTn id="212" dur="1" fill="hold">
                                          <p:stCondLst>
                                            <p:cond delay="0"/>
                                          </p:stCondLst>
                                        </p:cTn>
                                        <p:tgtEl>
                                          <p:spTgt spid="36"/>
                                        </p:tgtEl>
                                        <p:attrNameLst>
                                          <p:attrName>style.visibility</p:attrName>
                                        </p:attrNameLst>
                                      </p:cBhvr>
                                      <p:to>
                                        <p:strVal val="visible"/>
                                      </p:to>
                                    </p:set>
                                    <p:animEffect transition="in" filter="wipe(up)">
                                      <p:cBhvr>
                                        <p:cTn id="213"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6" grpId="0" animBg="1"/>
      <p:bldP spid="6" grpId="1" animBg="1"/>
      <p:bldP spid="7" grpId="0" animBg="1"/>
      <p:bldP spid="8" grpId="0" animBg="1"/>
      <p:bldP spid="9" grpId="0" animBg="1"/>
      <p:bldP spid="9" grpId="1" animBg="1"/>
      <p:bldP spid="10" grpId="0" animBg="1"/>
      <p:bldP spid="11" grpId="0" animBg="1"/>
      <p:bldP spid="11" grpId="1" animBg="1"/>
      <p:bldP spid="12" grpId="0" animBg="1"/>
      <p:bldP spid="12" grpId="1" animBg="1"/>
      <p:bldP spid="13" grpId="0" animBg="1"/>
      <p:bldP spid="13" grpId="1" animBg="1"/>
      <p:bldP spid="14" grpId="0"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19" grpId="2" animBg="1"/>
      <p:bldP spid="20" grpId="0" animBg="1"/>
      <p:bldP spid="20" grpId="1" animBg="1"/>
      <p:bldP spid="21" grpId="0" animBg="1"/>
      <p:bldP spid="21" grpId="1" animBg="1"/>
      <p:bldP spid="21" grpId="2" animBg="1"/>
      <p:bldP spid="22" grpId="0" animBg="1"/>
      <p:bldP spid="22" grpId="1" animBg="1"/>
      <p:bldP spid="22" grpId="2" animBg="1"/>
      <p:bldP spid="23" grpId="0" animBg="1"/>
      <p:bldP spid="23" grpId="1" animBg="1"/>
      <p:bldP spid="24" grpId="0" animBg="1"/>
      <p:bldP spid="24" grpId="1" animBg="1"/>
      <p:bldP spid="24" grpId="2" animBg="1"/>
      <p:bldP spid="24" grpId="3" animBg="1"/>
      <p:bldP spid="25" grpId="0"/>
      <p:bldP spid="26" grpId="0"/>
      <p:bldP spid="27" grpId="0"/>
      <p:bldP spid="28" grpId="0"/>
      <p:bldP spid="29" grpId="0" animBg="1"/>
      <p:bldP spid="30" grpId="0" animBg="1"/>
      <p:bldP spid="31" grpId="0" animBg="1"/>
      <p:bldP spid="32" grpId="0" animBg="1"/>
      <p:bldP spid="34" grpId="0" animBg="1"/>
      <p:bldP spid="35" grpId="0" build="p"/>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normAutofit/>
          </a:bodyPr>
          <a:lstStyle/>
          <a:p>
            <a:r>
              <a:rPr kumimoji="1" lang="ja-JP" altLang="en-US" sz="4800" dirty="0" smtClean="0"/>
              <a:t>担保法革命　目次</a:t>
            </a:r>
            <a:endParaRPr kumimoji="1" lang="ja-JP" altLang="en-US" sz="4800" dirty="0"/>
          </a:p>
        </p:txBody>
      </p:sp>
      <p:sp>
        <p:nvSpPr>
          <p:cNvPr id="9" name="テキスト プレースホルダー 8"/>
          <p:cNvSpPr>
            <a:spLocks noGrp="1"/>
          </p:cNvSpPr>
          <p:nvPr>
            <p:ph type="body" idx="1"/>
          </p:nvPr>
        </p:nvSpPr>
        <p:spPr>
          <a:xfrm>
            <a:off x="395536" y="2631994"/>
            <a:ext cx="4824536" cy="436966"/>
          </a:xfrm>
        </p:spPr>
        <p:txBody>
          <a:bodyPr anchor="ctr">
            <a:noAutofit/>
          </a:bodyPr>
          <a:lstStyle/>
          <a:p>
            <a:r>
              <a:rPr kumimoji="1" lang="en-US" altLang="ja-JP" sz="2000" dirty="0" smtClean="0"/>
              <a:t>Ⅱ </a:t>
            </a:r>
            <a:r>
              <a:rPr kumimoji="1" lang="ja-JP" altLang="en-US" sz="2000" dirty="0" smtClean="0"/>
              <a:t>物的担保（担保物権） </a:t>
            </a:r>
            <a:r>
              <a:rPr kumimoji="1" lang="ja-JP" altLang="en-US" sz="1400" b="0" dirty="0" smtClean="0"/>
              <a:t>→</a:t>
            </a:r>
            <a:r>
              <a:rPr kumimoji="1" lang="ja-JP" altLang="en-US" sz="1400" b="0" dirty="0" smtClean="0">
                <a:hlinkClick r:id="rId2" action="ppaction://hlinksldjump"/>
              </a:rPr>
              <a:t>まとめ</a:t>
            </a:r>
            <a:endParaRPr kumimoji="1" lang="ja-JP" altLang="en-US" sz="2000" b="0" dirty="0"/>
          </a:p>
        </p:txBody>
      </p:sp>
      <p:sp>
        <p:nvSpPr>
          <p:cNvPr id="4" name="コンテンツ プレースホルダー 3"/>
          <p:cNvSpPr>
            <a:spLocks noGrp="1"/>
          </p:cNvSpPr>
          <p:nvPr>
            <p:ph sz="half" idx="2"/>
          </p:nvPr>
        </p:nvSpPr>
        <p:spPr>
          <a:xfrm>
            <a:off x="395533" y="3140968"/>
            <a:ext cx="4824539" cy="3096344"/>
          </a:xfrm>
        </p:spPr>
        <p:txBody>
          <a:bodyPr>
            <a:noAutofit/>
          </a:bodyPr>
          <a:lstStyle/>
          <a:p>
            <a:r>
              <a:rPr kumimoji="1" lang="ja-JP" altLang="en-US" sz="1600" dirty="0" smtClean="0">
                <a:hlinkClick r:id="rId3" action="ppaction://hlinksldjump"/>
              </a:rPr>
              <a:t>留置権</a:t>
            </a:r>
            <a:endParaRPr kumimoji="1" lang="en-US" altLang="ja-JP" sz="1600" dirty="0" smtClean="0"/>
          </a:p>
          <a:p>
            <a:pPr lvl="1"/>
            <a:r>
              <a:rPr kumimoji="1" lang="ja-JP" altLang="en-US" sz="1400" dirty="0" smtClean="0"/>
              <a:t>物権ではなく，占有の継続を対抗要件とする引渡拒絶の抗弁権ではないのか</a:t>
            </a:r>
            <a:r>
              <a:rPr kumimoji="1" lang="en-US" altLang="ja-JP" sz="1400" dirty="0" smtClean="0"/>
              <a:t>?</a:t>
            </a:r>
          </a:p>
          <a:p>
            <a:r>
              <a:rPr lang="ja-JP" altLang="en-US" sz="1600" dirty="0" smtClean="0">
                <a:hlinkClick r:id="rId4" action="ppaction://hlinksldjump"/>
              </a:rPr>
              <a:t>先取特権</a:t>
            </a:r>
            <a:endParaRPr lang="en-US" altLang="ja-JP" sz="1600" dirty="0" smtClean="0"/>
          </a:p>
          <a:p>
            <a:pPr lvl="1"/>
            <a:r>
              <a:rPr lang="ja-JP" altLang="en-US" sz="1400" dirty="0"/>
              <a:t>優先</a:t>
            </a:r>
            <a:r>
              <a:rPr lang="ja-JP" altLang="en-US" sz="1400" dirty="0" smtClean="0"/>
              <a:t>弁済を受ける「債権」ではないのか</a:t>
            </a:r>
            <a:r>
              <a:rPr lang="en-US" altLang="ja-JP" sz="1400" dirty="0" smtClean="0"/>
              <a:t>?</a:t>
            </a:r>
          </a:p>
          <a:p>
            <a:pPr lvl="1"/>
            <a:r>
              <a:rPr kumimoji="1" lang="ja-JP" altLang="en-US" sz="1400" dirty="0">
                <a:hlinkClick r:id="rId5" action="ppaction://hlinksldjump"/>
              </a:rPr>
              <a:t>優先順位</a:t>
            </a:r>
            <a:r>
              <a:rPr kumimoji="1" lang="ja-JP" altLang="en-US" sz="1400" dirty="0" smtClean="0">
                <a:hlinkClick r:id="rId5" action="ppaction://hlinksldjump"/>
              </a:rPr>
              <a:t>の法則は，①保存（後の保存は先の保存に優先する），②供給，③環境設定ではないのか</a:t>
            </a:r>
            <a:r>
              <a:rPr kumimoji="1" lang="en-US" altLang="ja-JP" sz="1400" dirty="0" smtClean="0">
                <a:hlinkClick r:id="rId5" action="ppaction://hlinksldjump"/>
              </a:rPr>
              <a:t>?</a:t>
            </a:r>
            <a:endParaRPr kumimoji="1" lang="en-US" altLang="ja-JP" sz="1400" dirty="0" smtClean="0"/>
          </a:p>
          <a:p>
            <a:r>
              <a:rPr lang="ja-JP" altLang="en-US" sz="1600" dirty="0" smtClean="0">
                <a:hlinkClick r:id="rId6" action="ppaction://hlinksldjump"/>
              </a:rPr>
              <a:t>質権</a:t>
            </a:r>
            <a:endParaRPr lang="en-US" altLang="ja-JP" sz="1600" dirty="0" smtClean="0"/>
          </a:p>
          <a:p>
            <a:pPr lvl="1"/>
            <a:r>
              <a:rPr kumimoji="1" lang="ja-JP" altLang="en-US" sz="1400" dirty="0" smtClean="0"/>
              <a:t>留置的効力が付加された先取特権ではないのか</a:t>
            </a:r>
            <a:r>
              <a:rPr kumimoji="1" lang="en-US" altLang="ja-JP" sz="1400" dirty="0" smtClean="0"/>
              <a:t>?</a:t>
            </a:r>
          </a:p>
          <a:p>
            <a:r>
              <a:rPr lang="ja-JP" altLang="en-US" sz="1600" dirty="0" smtClean="0">
                <a:hlinkClick r:id="rId7" action="ppaction://hlinksldjump"/>
              </a:rPr>
              <a:t>抵当権</a:t>
            </a:r>
            <a:endParaRPr lang="en-US" altLang="ja-JP" sz="1600" dirty="0" smtClean="0"/>
          </a:p>
          <a:p>
            <a:pPr lvl="1"/>
            <a:r>
              <a:rPr kumimoji="1" lang="ja-JP" altLang="en-US" sz="1400" dirty="0"/>
              <a:t>追及効</a:t>
            </a:r>
            <a:r>
              <a:rPr kumimoji="1" lang="ja-JP" altLang="en-US" sz="1400" dirty="0" smtClean="0"/>
              <a:t>が</a:t>
            </a:r>
            <a:r>
              <a:rPr kumimoji="1" lang="ja-JP" altLang="en-US" sz="1400" dirty="0"/>
              <a:t>付加</a:t>
            </a:r>
            <a:r>
              <a:rPr kumimoji="1" lang="ja-JP" altLang="en-US" sz="1400" dirty="0" smtClean="0"/>
              <a:t>された不動産先取特権ではないのか</a:t>
            </a:r>
            <a:r>
              <a:rPr kumimoji="1" lang="en-US" altLang="ja-JP" sz="1400" dirty="0" smtClean="0"/>
              <a:t>?</a:t>
            </a:r>
          </a:p>
        </p:txBody>
      </p:sp>
      <p:sp>
        <p:nvSpPr>
          <p:cNvPr id="10" name="テキスト プレースホルダー 9"/>
          <p:cNvSpPr>
            <a:spLocks noGrp="1"/>
          </p:cNvSpPr>
          <p:nvPr>
            <p:ph type="body" sz="quarter" idx="3"/>
          </p:nvPr>
        </p:nvSpPr>
        <p:spPr>
          <a:xfrm>
            <a:off x="5364088" y="1268760"/>
            <a:ext cx="3456385" cy="480663"/>
          </a:xfrm>
        </p:spPr>
        <p:txBody>
          <a:bodyPr anchor="ctr">
            <a:noAutofit/>
          </a:bodyPr>
          <a:lstStyle/>
          <a:p>
            <a:r>
              <a:rPr kumimoji="1" lang="en-US" altLang="ja-JP" sz="2000" dirty="0" smtClean="0"/>
              <a:t>Ⅲ </a:t>
            </a:r>
            <a:r>
              <a:rPr kumimoji="1" lang="ja-JP" altLang="en-US" sz="2000" dirty="0" smtClean="0"/>
              <a:t>人的担保</a:t>
            </a:r>
            <a:endParaRPr kumimoji="1" lang="ja-JP" altLang="en-US" sz="2000" dirty="0"/>
          </a:p>
        </p:txBody>
      </p:sp>
      <p:sp>
        <p:nvSpPr>
          <p:cNvPr id="5" name="コンテンツ プレースホルダー 4"/>
          <p:cNvSpPr>
            <a:spLocks noGrp="1"/>
          </p:cNvSpPr>
          <p:nvPr>
            <p:ph sz="quarter" idx="4"/>
          </p:nvPr>
        </p:nvSpPr>
        <p:spPr>
          <a:xfrm>
            <a:off x="5364088" y="1795463"/>
            <a:ext cx="3447057" cy="4369841"/>
          </a:xfrm>
        </p:spPr>
        <p:txBody>
          <a:bodyPr>
            <a:noAutofit/>
          </a:bodyPr>
          <a:lstStyle/>
          <a:p>
            <a:r>
              <a:rPr kumimoji="1" lang="ja-JP" altLang="en-US" sz="1600" dirty="0" smtClean="0">
                <a:hlinkClick r:id="rId8" action="ppaction://hlinksldjump"/>
              </a:rPr>
              <a:t>保証</a:t>
            </a:r>
            <a:r>
              <a:rPr kumimoji="1" lang="ja-JP" altLang="en-US" sz="1600" dirty="0" smtClean="0"/>
              <a:t> </a:t>
            </a:r>
            <a:r>
              <a:rPr kumimoji="1" lang="ja-JP" altLang="en-US" sz="1400" dirty="0" smtClean="0"/>
              <a:t>→</a:t>
            </a:r>
            <a:r>
              <a:rPr kumimoji="1" lang="ja-JP" altLang="en-US" sz="1400" dirty="0" smtClean="0">
                <a:hlinkClick r:id="rId9" action="ppaction://hlinksldjump"/>
              </a:rPr>
              <a:t>まとめ</a:t>
            </a:r>
            <a:endParaRPr kumimoji="1" lang="en-US" altLang="ja-JP" sz="1600" dirty="0" smtClean="0"/>
          </a:p>
          <a:p>
            <a:pPr marL="534988" lvl="1" indent="-260350"/>
            <a:r>
              <a:rPr kumimoji="1" lang="ja-JP" altLang="en-US" sz="1400" dirty="0" smtClean="0"/>
              <a:t>「主たる債務と保証債務とは別個独立の債務だが，保証債務は主たる債務に付従する」というのは，矛盾ではないか</a:t>
            </a:r>
            <a:r>
              <a:rPr kumimoji="1" lang="en-US" altLang="ja-JP" sz="1400" dirty="0" smtClean="0"/>
              <a:t>?</a:t>
            </a:r>
          </a:p>
          <a:p>
            <a:pPr marL="534988" lvl="1" indent="-260350"/>
            <a:r>
              <a:rPr kumimoji="1" lang="ja-JP" altLang="en-US" sz="1400" dirty="0" smtClean="0"/>
              <a:t>債務ではなく，履行の引受による「</a:t>
            </a:r>
            <a:r>
              <a:rPr kumimoji="1" lang="ja-JP" altLang="en-US" sz="1400" dirty="0" smtClean="0">
                <a:hlinkClick r:id="rId10" action="ppaction://hlinksldjump"/>
              </a:rPr>
              <a:t>債務のない責任</a:t>
            </a:r>
            <a:r>
              <a:rPr kumimoji="1" lang="ja-JP" altLang="en-US" sz="1400" dirty="0" smtClean="0"/>
              <a:t>」ではないのか？</a:t>
            </a:r>
            <a:endParaRPr kumimoji="1" lang="en-US" altLang="ja-JP" sz="1400" dirty="0" smtClean="0"/>
          </a:p>
          <a:p>
            <a:pPr marL="534988" lvl="1" indent="-260350"/>
            <a:r>
              <a:rPr kumimoji="1" lang="ja-JP" altLang="en-US" sz="1400" dirty="0" smtClean="0">
                <a:hlinkClick r:id="rId11" action="ppaction://hlinksldjump"/>
              </a:rPr>
              <a:t>債務者の弁済と保証人の弁済とでは，決定的な違いがあるのはなぜか</a:t>
            </a:r>
            <a:r>
              <a:rPr kumimoji="1" lang="en-US" altLang="ja-JP" sz="1400" dirty="0" smtClean="0">
                <a:hlinkClick r:id="rId11" action="ppaction://hlinksldjump"/>
              </a:rPr>
              <a:t>?</a:t>
            </a:r>
            <a:endParaRPr lang="en-US" altLang="ja-JP" sz="1400" dirty="0"/>
          </a:p>
          <a:p>
            <a:r>
              <a:rPr lang="ja-JP" altLang="en-US" sz="1600" dirty="0" smtClean="0">
                <a:hlinkClick r:id="rId12" action="ppaction://hlinksldjump"/>
              </a:rPr>
              <a:t>連帯債務</a:t>
            </a:r>
            <a:r>
              <a:rPr lang="ja-JP" altLang="en-US" sz="1600" dirty="0" smtClean="0"/>
              <a:t> </a:t>
            </a:r>
            <a:r>
              <a:rPr lang="ja-JP" altLang="en-US" sz="1400" dirty="0" smtClean="0"/>
              <a:t>→</a:t>
            </a:r>
            <a:r>
              <a:rPr lang="ja-JP" altLang="en-US" sz="1400" dirty="0" smtClean="0">
                <a:hlinkClick r:id="rId13" action="ppaction://hlinksldjump"/>
              </a:rPr>
              <a:t>まとめ</a:t>
            </a:r>
            <a:endParaRPr lang="en-US" altLang="ja-JP" sz="1600" dirty="0" smtClean="0"/>
          </a:p>
          <a:p>
            <a:pPr marL="534988" lvl="1" indent="-260350"/>
            <a:r>
              <a:rPr lang="ja-JP" altLang="en-US" sz="1400" dirty="0" smtClean="0">
                <a:hlinkClick r:id="rId14" action="ppaction://hlinksldjump"/>
              </a:rPr>
              <a:t>連帯債務者の一人による全額弁済によって，債務は消滅するか</a:t>
            </a:r>
            <a:r>
              <a:rPr lang="en-US" altLang="ja-JP" sz="1400" dirty="0" smtClean="0">
                <a:hlinkClick r:id="rId14" action="ppaction://hlinksldjump"/>
              </a:rPr>
              <a:t>?</a:t>
            </a:r>
            <a:endParaRPr lang="en-US" altLang="ja-JP" sz="1400" dirty="0" smtClean="0"/>
          </a:p>
          <a:p>
            <a:pPr marL="534988" lvl="1" indent="-260350"/>
            <a:r>
              <a:rPr lang="ja-JP" altLang="en-US" sz="1400" dirty="0" smtClean="0">
                <a:hlinkClick r:id="rId15" action="ppaction://hlinksldjump"/>
              </a:rPr>
              <a:t>連帯債務者の一人に生じた事由が絶対的効力を生じるのはなぜか</a:t>
            </a:r>
            <a:r>
              <a:rPr lang="en-US" altLang="ja-JP" sz="1400" dirty="0" smtClean="0">
                <a:hlinkClick r:id="rId15" action="ppaction://hlinksldjump"/>
              </a:rPr>
              <a:t>?</a:t>
            </a:r>
            <a:endParaRPr lang="en-US" altLang="ja-JP" sz="1400" dirty="0" smtClean="0"/>
          </a:p>
          <a:p>
            <a:pPr marL="534988" lvl="1" indent="-260350"/>
            <a:r>
              <a:rPr lang="ja-JP" altLang="en-US" sz="1400" dirty="0" smtClean="0">
                <a:hlinkClick r:id="rId16" action="ppaction://hlinksldjump"/>
              </a:rPr>
              <a:t>求償の要件としての事前・事後の通知のそれぞれの意味は</a:t>
            </a:r>
            <a:r>
              <a:rPr lang="en-US" altLang="ja-JP" sz="1400" dirty="0" smtClean="0">
                <a:hlinkClick r:id="rId16" action="ppaction://hlinksldjump"/>
              </a:rPr>
              <a:t>?</a:t>
            </a:r>
            <a:r>
              <a:rPr lang="en-US" altLang="ja-JP" sz="1400" dirty="0" smtClean="0"/>
              <a:t> </a:t>
            </a:r>
            <a:r>
              <a:rPr lang="ja-JP" altLang="en-US" sz="1400" dirty="0" smtClean="0"/>
              <a:t>→</a:t>
            </a:r>
            <a:r>
              <a:rPr lang="ja-JP" altLang="en-US" sz="1400" dirty="0" smtClean="0">
                <a:hlinkClick r:id="rId17" action="ppaction://hlinksldjump"/>
              </a:rPr>
              <a:t>まとめ</a:t>
            </a:r>
            <a:endParaRPr lang="en-US" altLang="ja-JP" sz="1400" dirty="0" smtClean="0"/>
          </a:p>
        </p:txBody>
      </p:sp>
      <p:sp>
        <p:nvSpPr>
          <p:cNvPr id="6" name="日付プレースホルダー 5"/>
          <p:cNvSpPr>
            <a:spLocks noGrp="1"/>
          </p:cNvSpPr>
          <p:nvPr>
            <p:ph type="dt" sz="half" idx="10"/>
          </p:nvPr>
        </p:nvSpPr>
        <p:spPr/>
        <p:txBody>
          <a:bodyPr/>
          <a:lstStyle/>
          <a:p>
            <a:r>
              <a:rPr kumimoji="1" lang="en-US" altLang="ja-JP" smtClean="0"/>
              <a:t>2013/2/1</a:t>
            </a:r>
            <a:endParaRPr kumimoji="1" lang="ja-JP" altLang="en-US"/>
          </a:p>
        </p:txBody>
      </p:sp>
      <p:sp>
        <p:nvSpPr>
          <p:cNvPr id="7" name="フッター プレースホルダー 6"/>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8" name="スライド番号プレースホルダー 7"/>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
        <p:nvSpPr>
          <p:cNvPr id="3" name="テキスト ボックス 2"/>
          <p:cNvSpPr txBox="1"/>
          <p:nvPr/>
        </p:nvSpPr>
        <p:spPr>
          <a:xfrm>
            <a:off x="395536" y="1795463"/>
            <a:ext cx="4824536" cy="769441"/>
          </a:xfrm>
          <a:prstGeom prst="rect">
            <a:avLst/>
          </a:prstGeom>
          <a:noFill/>
        </p:spPr>
        <p:txBody>
          <a:bodyPr wrap="square" rtlCol="0">
            <a:spAutoFit/>
          </a:bodyPr>
          <a:lstStyle/>
          <a:p>
            <a:pPr marL="357188" lvl="1" indent="-357188">
              <a:buClr>
                <a:schemeClr val="tx2"/>
              </a:buClr>
              <a:buFont typeface="Wingdings" pitchFamily="2" charset="2"/>
              <a:buChar char="n"/>
            </a:pPr>
            <a:r>
              <a:rPr lang="ja-JP" altLang="en-US" sz="1600" dirty="0" smtClean="0"/>
              <a:t>担保物権を苦手とする学生が多いのはなぜか</a:t>
            </a:r>
            <a:r>
              <a:rPr lang="en-US" altLang="ja-JP" sz="1600" dirty="0" smtClean="0"/>
              <a:t>?</a:t>
            </a:r>
            <a:endParaRPr lang="en-US" altLang="ja-JP" sz="1600" dirty="0"/>
          </a:p>
          <a:p>
            <a:pPr marL="715963" lvl="2" indent="-265113">
              <a:buClr>
                <a:srgbClr val="FF0000"/>
              </a:buClr>
              <a:buFont typeface="Wingdings" pitchFamily="2" charset="2"/>
              <a:buChar char="n"/>
            </a:pPr>
            <a:r>
              <a:rPr lang="ja-JP" altLang="en-US" sz="1400" dirty="0" smtClean="0">
                <a:hlinkClick r:id="rId18" action="ppaction://hlinksldjump"/>
              </a:rPr>
              <a:t>担保物権は，債権の掴取力の強化に過ぎない</a:t>
            </a:r>
            <a:endParaRPr lang="en-US" altLang="ja-JP" sz="1400" dirty="0" smtClean="0"/>
          </a:p>
          <a:p>
            <a:pPr marL="715963" lvl="2" indent="-265113">
              <a:buClr>
                <a:srgbClr val="FF0000"/>
              </a:buClr>
              <a:buFont typeface="Wingdings" pitchFamily="2" charset="2"/>
              <a:buChar char="n"/>
            </a:pPr>
            <a:r>
              <a:rPr lang="ja-JP" altLang="en-US" sz="1400" dirty="0">
                <a:hlinkClick r:id="rId19" action="ppaction://hlinksldjump"/>
              </a:rPr>
              <a:t>冒頭条文は</a:t>
            </a:r>
            <a:r>
              <a:rPr lang="ja-JP" altLang="en-US" sz="1400" dirty="0" smtClean="0">
                <a:hlinkClick r:id="rId19" action="ppaction://hlinksldjump"/>
              </a:rPr>
              <a:t>，すべて「弁済を受ける」権利</a:t>
            </a:r>
            <a:endParaRPr lang="en-US" altLang="ja-JP" sz="1400" dirty="0"/>
          </a:p>
        </p:txBody>
      </p:sp>
      <p:sp>
        <p:nvSpPr>
          <p:cNvPr id="11" name="テキスト プレースホルダー 8"/>
          <p:cNvSpPr txBox="1">
            <a:spLocks/>
          </p:cNvSpPr>
          <p:nvPr/>
        </p:nvSpPr>
        <p:spPr>
          <a:xfrm>
            <a:off x="395536" y="1272934"/>
            <a:ext cx="4824536" cy="466494"/>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Clr>
                <a:schemeClr val="tx2"/>
              </a:buClr>
              <a:buFont typeface="Wingdings" pitchFamily="2" charset="2"/>
              <a:buNone/>
              <a:defRPr kumimoji="1" sz="2400" b="1" kern="1200">
                <a:solidFill>
                  <a:schemeClr val="tx1"/>
                </a:solidFill>
                <a:latin typeface="+mn-lt"/>
                <a:ea typeface="+mn-ea"/>
                <a:cs typeface="+mn-cs"/>
              </a:defRPr>
            </a:lvl1pPr>
            <a:lvl2pPr marL="457200" indent="0" algn="l" defTabSz="914400" rtl="0" eaLnBrk="1" latinLnBrk="0" hangingPunct="1">
              <a:spcBef>
                <a:spcPct val="20000"/>
              </a:spcBef>
              <a:buClr>
                <a:srgbClr val="FF0000"/>
              </a:buClr>
              <a:buFont typeface="Wingdings" pitchFamily="2" charset="2"/>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Clr>
                <a:schemeClr val="tx2"/>
              </a:buClr>
              <a:buFont typeface="Wingdings" pitchFamily="2" charset="2"/>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Clr>
                <a:srgbClr val="FF0000"/>
              </a:buClr>
              <a:buFont typeface="Wingdings" pitchFamily="2" charset="2"/>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Clr>
                <a:schemeClr val="tx2"/>
              </a:buClr>
              <a:buFont typeface="Wingdings" pitchFamily="2" charset="2"/>
              <a:buNone/>
              <a:defRPr kumimoji="1"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600" b="1" kern="1200">
                <a:solidFill>
                  <a:schemeClr val="tx1"/>
                </a:solidFill>
                <a:latin typeface="+mn-lt"/>
                <a:ea typeface="+mn-ea"/>
                <a:cs typeface="+mn-cs"/>
              </a:defRPr>
            </a:lvl9pPr>
          </a:lstStyle>
          <a:p>
            <a:r>
              <a:rPr lang="en-US" altLang="ja-JP" sz="2000" dirty="0" smtClean="0"/>
              <a:t>Ⅰ </a:t>
            </a:r>
            <a:r>
              <a:rPr lang="ja-JP" altLang="en-US" sz="2000" dirty="0" smtClean="0"/>
              <a:t>問題提起　</a:t>
            </a:r>
            <a:r>
              <a:rPr lang="ja-JP" altLang="en-US" sz="1600" dirty="0" smtClean="0">
                <a:hlinkClick r:id="rId20" action="ppaction://hlinksldjump"/>
              </a:rPr>
              <a:t>担保法革命の全貌</a:t>
            </a:r>
            <a:r>
              <a:rPr lang="ja-JP" altLang="en-US" sz="1600" dirty="0" smtClean="0"/>
              <a:t>とその必要性</a:t>
            </a:r>
            <a:endParaRPr lang="ja-JP" altLang="en-US" sz="2000" dirty="0"/>
          </a:p>
        </p:txBody>
      </p:sp>
    </p:spTree>
    <p:extLst>
      <p:ext uri="{BB962C8B-B14F-4D97-AF65-F5344CB8AC3E}">
        <p14:creationId xmlns:p14="http://schemas.microsoft.com/office/powerpoint/2010/main" val="38412857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wipe(up)">
                                      <p:cBhvr>
                                        <p:cTn id="19" dur="500"/>
                                        <p:tgtEl>
                                          <p:spTgt spid="4">
                                            <p:txEl>
                                              <p:pRg st="0" end="0"/>
                                            </p:tx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wipe(up)">
                                      <p:cBhvr>
                                        <p:cTn id="23" dur="500"/>
                                        <p:tgtEl>
                                          <p:spTgt spid="4">
                                            <p:txEl>
                                              <p:pRg st="1" end="1"/>
                                            </p:txEl>
                                          </p:spTgt>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up)">
                                      <p:cBhvr>
                                        <p:cTn id="27" dur="500"/>
                                        <p:tgtEl>
                                          <p:spTgt spid="4">
                                            <p:txEl>
                                              <p:pRg st="2" end="2"/>
                                            </p:txEl>
                                          </p:spTgt>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wipe(up)">
                                      <p:cBhvr>
                                        <p:cTn id="31" dur="500"/>
                                        <p:tgtEl>
                                          <p:spTgt spid="4">
                                            <p:txEl>
                                              <p:pRg st="3" end="3"/>
                                            </p:txEl>
                                          </p:spTgt>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wipe(up)">
                                      <p:cBhvr>
                                        <p:cTn id="35" dur="500"/>
                                        <p:tgtEl>
                                          <p:spTgt spid="4">
                                            <p:txEl>
                                              <p:pRg st="4" end="4"/>
                                            </p:txEl>
                                          </p:spTgt>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Effect transition="in" filter="wipe(up)">
                                      <p:cBhvr>
                                        <p:cTn id="39" dur="500"/>
                                        <p:tgtEl>
                                          <p:spTgt spid="4">
                                            <p:txEl>
                                              <p:pRg st="5" end="5"/>
                                            </p:txEl>
                                          </p:spTgt>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Effect transition="in" filter="wipe(up)">
                                      <p:cBhvr>
                                        <p:cTn id="43" dur="500"/>
                                        <p:tgtEl>
                                          <p:spTgt spid="4">
                                            <p:txEl>
                                              <p:pRg st="6" end="6"/>
                                            </p:txEl>
                                          </p:spTgt>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wipe(up)">
                                      <p:cBhvr>
                                        <p:cTn id="47" dur="500"/>
                                        <p:tgtEl>
                                          <p:spTgt spid="4">
                                            <p:txEl>
                                              <p:pRg st="7" end="7"/>
                                            </p:txEl>
                                          </p:spTgt>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4">
                                            <p:txEl>
                                              <p:pRg st="8" end="8"/>
                                            </p:txEl>
                                          </p:spTgt>
                                        </p:tgtEl>
                                        <p:attrNameLst>
                                          <p:attrName>style.visibility</p:attrName>
                                        </p:attrNameLst>
                                      </p:cBhvr>
                                      <p:to>
                                        <p:strVal val="visible"/>
                                      </p:to>
                                    </p:set>
                                    <p:animEffect transition="in" filter="wipe(up)">
                                      <p:cBhvr>
                                        <p:cTn id="51" dur="500"/>
                                        <p:tgtEl>
                                          <p:spTgt spid="4">
                                            <p:txEl>
                                              <p:pRg st="8" end="8"/>
                                            </p:txEl>
                                          </p:spTgt>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5">
                                            <p:txEl>
                                              <p:pRg st="0" end="0"/>
                                            </p:txEl>
                                          </p:spTgt>
                                        </p:tgtEl>
                                        <p:attrNameLst>
                                          <p:attrName>style.visibility</p:attrName>
                                        </p:attrNameLst>
                                      </p:cBhvr>
                                      <p:to>
                                        <p:strVal val="visible"/>
                                      </p:to>
                                    </p:set>
                                    <p:animEffect transition="in" filter="wipe(up)">
                                      <p:cBhvr>
                                        <p:cTn id="55" dur="500"/>
                                        <p:tgtEl>
                                          <p:spTgt spid="5">
                                            <p:txEl>
                                              <p:pRg st="0" end="0"/>
                                            </p:txEl>
                                          </p:spTgt>
                                        </p:tgtEl>
                                      </p:cBhvr>
                                    </p:animEffect>
                                  </p:childTnLst>
                                </p:cTn>
                              </p:par>
                            </p:childTnLst>
                          </p:cTn>
                        </p:par>
                        <p:par>
                          <p:cTn id="56" fill="hold">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5">
                                            <p:txEl>
                                              <p:pRg st="1" end="1"/>
                                            </p:txEl>
                                          </p:spTgt>
                                        </p:tgtEl>
                                        <p:attrNameLst>
                                          <p:attrName>style.visibility</p:attrName>
                                        </p:attrNameLst>
                                      </p:cBhvr>
                                      <p:to>
                                        <p:strVal val="visible"/>
                                      </p:to>
                                    </p:set>
                                    <p:animEffect transition="in" filter="wipe(up)">
                                      <p:cBhvr>
                                        <p:cTn id="59" dur="500"/>
                                        <p:tgtEl>
                                          <p:spTgt spid="5">
                                            <p:txEl>
                                              <p:pRg st="1" end="1"/>
                                            </p:txEl>
                                          </p:spTgt>
                                        </p:tgtEl>
                                      </p:cBhvr>
                                    </p:animEffect>
                                  </p:childTnLst>
                                </p:cTn>
                              </p:par>
                            </p:childTnLst>
                          </p:cTn>
                        </p:par>
                        <p:par>
                          <p:cTn id="60" fill="hold">
                            <p:stCondLst>
                              <p:cond delay="7000"/>
                            </p:stCondLst>
                            <p:childTnLst>
                              <p:par>
                                <p:cTn id="61" presetID="22" presetClass="entr" presetSubtype="1" fill="hold" grpId="0" nodeType="afterEffect">
                                  <p:stCondLst>
                                    <p:cond delay="0"/>
                                  </p:stCondLst>
                                  <p:childTnLst>
                                    <p:set>
                                      <p:cBhvr>
                                        <p:cTn id="62" dur="1" fill="hold">
                                          <p:stCondLst>
                                            <p:cond delay="0"/>
                                          </p:stCondLst>
                                        </p:cTn>
                                        <p:tgtEl>
                                          <p:spTgt spid="5">
                                            <p:txEl>
                                              <p:pRg st="2" end="2"/>
                                            </p:txEl>
                                          </p:spTgt>
                                        </p:tgtEl>
                                        <p:attrNameLst>
                                          <p:attrName>style.visibility</p:attrName>
                                        </p:attrNameLst>
                                      </p:cBhvr>
                                      <p:to>
                                        <p:strVal val="visible"/>
                                      </p:to>
                                    </p:set>
                                    <p:animEffect transition="in" filter="wipe(up)">
                                      <p:cBhvr>
                                        <p:cTn id="63" dur="500"/>
                                        <p:tgtEl>
                                          <p:spTgt spid="5">
                                            <p:txEl>
                                              <p:pRg st="2" end="2"/>
                                            </p:txEl>
                                          </p:spTgt>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5">
                                            <p:txEl>
                                              <p:pRg st="3" end="3"/>
                                            </p:txEl>
                                          </p:spTgt>
                                        </p:tgtEl>
                                        <p:attrNameLst>
                                          <p:attrName>style.visibility</p:attrName>
                                        </p:attrNameLst>
                                      </p:cBhvr>
                                      <p:to>
                                        <p:strVal val="visible"/>
                                      </p:to>
                                    </p:set>
                                    <p:animEffect transition="in" filter="wipe(up)">
                                      <p:cBhvr>
                                        <p:cTn id="67" dur="500"/>
                                        <p:tgtEl>
                                          <p:spTgt spid="5">
                                            <p:txEl>
                                              <p:pRg st="3" end="3"/>
                                            </p:txEl>
                                          </p:spTgt>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5">
                                            <p:txEl>
                                              <p:pRg st="4" end="4"/>
                                            </p:txEl>
                                          </p:spTgt>
                                        </p:tgtEl>
                                        <p:attrNameLst>
                                          <p:attrName>style.visibility</p:attrName>
                                        </p:attrNameLst>
                                      </p:cBhvr>
                                      <p:to>
                                        <p:strVal val="visible"/>
                                      </p:to>
                                    </p:set>
                                    <p:animEffect transition="in" filter="wipe(up)">
                                      <p:cBhvr>
                                        <p:cTn id="71" dur="500"/>
                                        <p:tgtEl>
                                          <p:spTgt spid="5">
                                            <p:txEl>
                                              <p:pRg st="4" end="4"/>
                                            </p:txEl>
                                          </p:spTgt>
                                        </p:tgtEl>
                                      </p:cBhvr>
                                    </p:animEffect>
                                  </p:childTnLst>
                                </p:cTn>
                              </p:par>
                            </p:childTnLst>
                          </p:cTn>
                        </p:par>
                        <p:par>
                          <p:cTn id="72" fill="hold">
                            <p:stCondLst>
                              <p:cond delay="8500"/>
                            </p:stCondLst>
                            <p:childTnLst>
                              <p:par>
                                <p:cTn id="73" presetID="22" presetClass="entr" presetSubtype="1" fill="hold" grpId="0" nodeType="afterEffect">
                                  <p:stCondLst>
                                    <p:cond delay="0"/>
                                  </p:stCondLst>
                                  <p:childTnLst>
                                    <p:set>
                                      <p:cBhvr>
                                        <p:cTn id="74" dur="1" fill="hold">
                                          <p:stCondLst>
                                            <p:cond delay="0"/>
                                          </p:stCondLst>
                                        </p:cTn>
                                        <p:tgtEl>
                                          <p:spTgt spid="5">
                                            <p:txEl>
                                              <p:pRg st="5" end="5"/>
                                            </p:txEl>
                                          </p:spTgt>
                                        </p:tgtEl>
                                        <p:attrNameLst>
                                          <p:attrName>style.visibility</p:attrName>
                                        </p:attrNameLst>
                                      </p:cBhvr>
                                      <p:to>
                                        <p:strVal val="visible"/>
                                      </p:to>
                                    </p:set>
                                    <p:animEffect transition="in" filter="wipe(up)">
                                      <p:cBhvr>
                                        <p:cTn id="75" dur="500"/>
                                        <p:tgtEl>
                                          <p:spTgt spid="5">
                                            <p:txEl>
                                              <p:pRg st="5" end="5"/>
                                            </p:txEl>
                                          </p:spTgt>
                                        </p:tgtEl>
                                      </p:cBhvr>
                                    </p:animEffect>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5">
                                            <p:txEl>
                                              <p:pRg st="6" end="6"/>
                                            </p:txEl>
                                          </p:spTgt>
                                        </p:tgtEl>
                                        <p:attrNameLst>
                                          <p:attrName>style.visibility</p:attrName>
                                        </p:attrNameLst>
                                      </p:cBhvr>
                                      <p:to>
                                        <p:strVal val="visible"/>
                                      </p:to>
                                    </p:set>
                                    <p:animEffect transition="in" filter="wipe(up)">
                                      <p:cBhvr>
                                        <p:cTn id="79" dur="500"/>
                                        <p:tgtEl>
                                          <p:spTgt spid="5">
                                            <p:txEl>
                                              <p:pRg st="6" end="6"/>
                                            </p:txEl>
                                          </p:spTgt>
                                        </p:tgtEl>
                                      </p:cBhvr>
                                    </p:animEffect>
                                  </p:childTnLst>
                                </p:cTn>
                              </p:par>
                            </p:childTnLst>
                          </p:cTn>
                        </p:par>
                        <p:par>
                          <p:cTn id="80" fill="hold">
                            <p:stCondLst>
                              <p:cond delay="9500"/>
                            </p:stCondLst>
                            <p:childTnLst>
                              <p:par>
                                <p:cTn id="81" presetID="22" presetClass="entr" presetSubtype="1" fill="hold" grpId="0" nodeType="afterEffect">
                                  <p:stCondLst>
                                    <p:cond delay="0"/>
                                  </p:stCondLst>
                                  <p:childTnLst>
                                    <p:set>
                                      <p:cBhvr>
                                        <p:cTn id="82" dur="1" fill="hold">
                                          <p:stCondLst>
                                            <p:cond delay="0"/>
                                          </p:stCondLst>
                                        </p:cTn>
                                        <p:tgtEl>
                                          <p:spTgt spid="5">
                                            <p:txEl>
                                              <p:pRg st="7" end="7"/>
                                            </p:txEl>
                                          </p:spTgt>
                                        </p:tgtEl>
                                        <p:attrNameLst>
                                          <p:attrName>style.visibility</p:attrName>
                                        </p:attrNameLst>
                                      </p:cBhvr>
                                      <p:to>
                                        <p:strVal val="visible"/>
                                      </p:to>
                                    </p:set>
                                    <p:animEffect transition="in" filter="wipe(up)">
                                      <p:cBhvr>
                                        <p:cTn id="83"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rmAutofit fontScale="90000"/>
          </a:bodyPr>
          <a:lstStyle/>
          <a:p>
            <a:r>
              <a:rPr kumimoji="1" lang="ja-JP" altLang="en-US" dirty="0" smtClean="0"/>
              <a:t>連帯債務の相互保証理論に対する</a:t>
            </a:r>
            <a:r>
              <a:rPr kumimoji="1" lang="en-US" altLang="ja-JP" dirty="0" smtClean="0"/>
              <a:t/>
            </a:r>
            <a:br>
              <a:rPr kumimoji="1" lang="en-US" altLang="ja-JP" dirty="0" smtClean="0"/>
            </a:br>
            <a:r>
              <a:rPr lang="ja-JP" altLang="en-US" dirty="0"/>
              <a:t>通説からの</a:t>
            </a:r>
            <a:r>
              <a:rPr kumimoji="1" lang="ja-JP" altLang="en-US" dirty="0" smtClean="0"/>
              <a:t>評価（</a:t>
            </a:r>
            <a:r>
              <a:rPr kumimoji="1" lang="en-US" altLang="ja-JP" dirty="0" smtClean="0"/>
              <a:t>1/2</a:t>
            </a:r>
            <a:r>
              <a:rPr kumimoji="1" lang="ja-JP" altLang="en-US" dirty="0" smtClean="0"/>
              <a:t>）</a:t>
            </a:r>
            <a:endParaRPr kumimoji="1" lang="ja-JP" altLang="en-US" dirty="0"/>
          </a:p>
        </p:txBody>
      </p:sp>
      <p:sp>
        <p:nvSpPr>
          <p:cNvPr id="7" name="コンテンツ プレースホルダー 6"/>
          <p:cNvSpPr>
            <a:spLocks noGrp="1"/>
          </p:cNvSpPr>
          <p:nvPr>
            <p:ph idx="1"/>
          </p:nvPr>
        </p:nvSpPr>
        <p:spPr/>
        <p:txBody>
          <a:bodyPr>
            <a:noAutofit/>
          </a:bodyPr>
          <a:lstStyle/>
          <a:p>
            <a:r>
              <a:rPr kumimoji="1" lang="ja-JP" altLang="en-US" dirty="0" smtClean="0"/>
              <a:t>平井説（</a:t>
            </a:r>
            <a:r>
              <a:rPr kumimoji="1" lang="en-US" altLang="ja-JP" dirty="0" smtClean="0"/>
              <a:t>[</a:t>
            </a:r>
            <a:r>
              <a:rPr kumimoji="1" lang="ja-JP" altLang="en-US" dirty="0" smtClean="0"/>
              <a:t>平井・債権総論（</a:t>
            </a:r>
            <a:r>
              <a:rPr kumimoji="1" lang="en-US" altLang="ja-JP" dirty="0" smtClean="0"/>
              <a:t>1994</a:t>
            </a:r>
            <a:r>
              <a:rPr kumimoji="1" lang="ja-JP" altLang="en-US" dirty="0" smtClean="0"/>
              <a:t>）</a:t>
            </a:r>
            <a:r>
              <a:rPr kumimoji="1" lang="en-US" altLang="ja-JP" dirty="0" smtClean="0"/>
              <a:t>327</a:t>
            </a:r>
            <a:r>
              <a:rPr kumimoji="1" lang="ja-JP" altLang="en-US" dirty="0" err="1" smtClean="0"/>
              <a:t>，</a:t>
            </a:r>
            <a:r>
              <a:rPr kumimoji="1" lang="en-US" altLang="ja-JP" dirty="0" smtClean="0"/>
              <a:t>330</a:t>
            </a:r>
            <a:r>
              <a:rPr kumimoji="1" lang="ja-JP" altLang="en-US" dirty="0" smtClean="0"/>
              <a:t>頁</a:t>
            </a:r>
            <a:r>
              <a:rPr kumimoji="1" lang="en-US" altLang="ja-JP" dirty="0" smtClean="0"/>
              <a:t>]</a:t>
            </a:r>
            <a:r>
              <a:rPr kumimoji="1" lang="ja-JP" altLang="en-US" dirty="0" smtClean="0"/>
              <a:t>）</a:t>
            </a:r>
            <a:endParaRPr kumimoji="1" lang="en-US" altLang="ja-JP" dirty="0" smtClean="0"/>
          </a:p>
          <a:p>
            <a:pPr lvl="1"/>
            <a:r>
              <a:rPr lang="en-US" altLang="ja-JP" sz="2400" dirty="0" smtClean="0"/>
              <a:t>〔</a:t>
            </a:r>
            <a:r>
              <a:rPr lang="ja-JP" altLang="en-US" sz="2400" dirty="0" smtClean="0"/>
              <a:t>保証と異なり</a:t>
            </a:r>
            <a:r>
              <a:rPr lang="en-US" altLang="ja-JP" sz="2400" dirty="0" smtClean="0"/>
              <a:t>〕</a:t>
            </a:r>
            <a:r>
              <a:rPr lang="ja-JP" altLang="en-US" sz="2400" dirty="0" smtClean="0"/>
              <a:t>連帯債務においては，複数の債務の間に主従の別</a:t>
            </a:r>
            <a:r>
              <a:rPr lang="ja-JP" altLang="en-US" sz="2400" b="1" dirty="0" smtClean="0">
                <a:solidFill>
                  <a:srgbClr val="FF0000"/>
                </a:solidFill>
              </a:rPr>
              <a:t>（付従性）が存在せず</a:t>
            </a:r>
            <a:r>
              <a:rPr lang="ja-JP" altLang="en-US" sz="2400" dirty="0" smtClean="0"/>
              <a:t>，各自が同一内容の独立の債務を負担しているにとどまる</a:t>
            </a:r>
            <a:r>
              <a:rPr lang="en-US" altLang="ja-JP" sz="2400" dirty="0" smtClean="0"/>
              <a:t>(327</a:t>
            </a:r>
            <a:r>
              <a:rPr lang="ja-JP" altLang="en-US" sz="2400" dirty="0" smtClean="0"/>
              <a:t>頁</a:t>
            </a:r>
            <a:r>
              <a:rPr lang="en-US" altLang="ja-JP" sz="2400" dirty="0" smtClean="0"/>
              <a:t>)</a:t>
            </a:r>
            <a:r>
              <a:rPr lang="ja-JP" altLang="en-US" sz="2400" dirty="0" err="1" smtClean="0"/>
              <a:t>。</a:t>
            </a:r>
            <a:endParaRPr lang="en-US" altLang="ja-JP" sz="2400" dirty="0" smtClean="0"/>
          </a:p>
          <a:p>
            <a:pPr lvl="1"/>
            <a:r>
              <a:rPr kumimoji="1" lang="en-US" altLang="ja-JP" sz="2400" dirty="0" smtClean="0"/>
              <a:t>〔</a:t>
            </a:r>
            <a:r>
              <a:rPr kumimoji="1" lang="ja-JP" altLang="en-US" sz="2400" dirty="0" smtClean="0"/>
              <a:t>相互保証</a:t>
            </a:r>
            <a:r>
              <a:rPr kumimoji="1" lang="en-US" altLang="ja-JP" sz="2400" dirty="0" smtClean="0"/>
              <a:t>〕</a:t>
            </a:r>
            <a:r>
              <a:rPr kumimoji="1" lang="ja-JP" altLang="en-US" sz="2400" dirty="0" smtClean="0"/>
              <a:t>説は</a:t>
            </a:r>
            <a:r>
              <a:rPr kumimoji="1" lang="ja-JP" altLang="en-US" sz="2400" b="1" dirty="0" smtClean="0">
                <a:solidFill>
                  <a:schemeClr val="tx2"/>
                </a:solidFill>
              </a:rPr>
              <a:t>きわめて明快</a:t>
            </a:r>
            <a:r>
              <a:rPr kumimoji="1" lang="ja-JP" altLang="en-US" sz="2400" dirty="0" smtClean="0"/>
              <a:t>であり，連帯債務を対人担保の側面において理解しようとする本書の立場の理論的根拠となるものではあるけれども，</a:t>
            </a:r>
            <a:endParaRPr kumimoji="1" lang="en-US" altLang="ja-JP" sz="2400" dirty="0" smtClean="0"/>
          </a:p>
          <a:p>
            <a:pPr lvl="1"/>
            <a:r>
              <a:rPr kumimoji="1" lang="ja-JP" altLang="en-US" sz="2400" b="1" dirty="0" smtClean="0">
                <a:solidFill>
                  <a:srgbClr val="FF0000"/>
                </a:solidFill>
              </a:rPr>
              <a:t>負担部分を基礎とした効果を生じる場合以外の場合</a:t>
            </a:r>
            <a:r>
              <a:rPr kumimoji="1" lang="ja-JP" altLang="en-US" sz="2400" dirty="0" smtClean="0"/>
              <a:t>（</a:t>
            </a:r>
            <a:r>
              <a:rPr kumimoji="1" lang="en-US" altLang="ja-JP" sz="2400" dirty="0" smtClean="0"/>
              <a:t>435</a:t>
            </a:r>
            <a:r>
              <a:rPr kumimoji="1" lang="ja-JP" altLang="en-US" sz="2400" dirty="0" smtClean="0"/>
              <a:t>条</a:t>
            </a:r>
            <a:r>
              <a:rPr kumimoji="1" lang="en-US" altLang="ja-JP" sz="2400" dirty="0" smtClean="0"/>
              <a:t>〔</a:t>
            </a:r>
            <a:r>
              <a:rPr kumimoji="1" lang="ja-JP" altLang="en-US" sz="2400" dirty="0" smtClean="0"/>
              <a:t>更改：代物弁済</a:t>
            </a:r>
            <a:r>
              <a:rPr kumimoji="1" lang="en-US" altLang="ja-JP" sz="2400" dirty="0" smtClean="0"/>
              <a:t>〕</a:t>
            </a:r>
            <a:r>
              <a:rPr kumimoji="1" lang="ja-JP" altLang="en-US" sz="2400" dirty="0" err="1" smtClean="0"/>
              <a:t>，</a:t>
            </a:r>
            <a:r>
              <a:rPr kumimoji="1" lang="en-US" altLang="ja-JP" sz="2400" dirty="0" smtClean="0"/>
              <a:t>438</a:t>
            </a:r>
            <a:r>
              <a:rPr kumimoji="1" lang="ja-JP" altLang="en-US" sz="2400" dirty="0" smtClean="0"/>
              <a:t>条</a:t>
            </a:r>
            <a:r>
              <a:rPr kumimoji="1" lang="en-US" altLang="ja-JP" sz="2400" dirty="0" smtClean="0"/>
              <a:t>〔</a:t>
            </a:r>
            <a:r>
              <a:rPr lang="ja-JP" altLang="en-US" sz="2400" dirty="0" smtClean="0"/>
              <a:t>混同：民法</a:t>
            </a:r>
            <a:r>
              <a:rPr lang="en-US" altLang="ja-JP" sz="2400" dirty="0" smtClean="0"/>
              <a:t>438</a:t>
            </a:r>
            <a:r>
              <a:rPr lang="ja-JP" altLang="en-US" sz="2400" dirty="0" smtClean="0"/>
              <a:t>条によって弁済をしたものとみなされる</a:t>
            </a:r>
            <a:r>
              <a:rPr lang="en-US" altLang="ja-JP" sz="2400" dirty="0" smtClean="0"/>
              <a:t>〕</a:t>
            </a:r>
            <a:r>
              <a:rPr lang="ja-JP" altLang="en-US" sz="2400" dirty="0" smtClean="0"/>
              <a:t>について</a:t>
            </a:r>
            <a:r>
              <a:rPr lang="ja-JP" altLang="en-US" sz="2400" b="1" dirty="0" smtClean="0">
                <a:solidFill>
                  <a:srgbClr val="FF0000"/>
                </a:solidFill>
              </a:rPr>
              <a:t>の説明に窮する</a:t>
            </a:r>
            <a:r>
              <a:rPr lang="ja-JP" altLang="en-US" sz="2400" dirty="0" smtClean="0"/>
              <a:t>（</a:t>
            </a:r>
            <a:r>
              <a:rPr lang="en-US" altLang="ja-JP" sz="2400" dirty="0" smtClean="0"/>
              <a:t>330</a:t>
            </a:r>
            <a:r>
              <a:rPr lang="ja-JP" altLang="en-US" sz="2400" dirty="0" smtClean="0"/>
              <a:t>頁）。</a:t>
            </a:r>
            <a:endParaRPr lang="en-US" altLang="ja-JP" sz="2400" dirty="0" smtClean="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a:xfrm>
            <a:off x="4283968" y="6237312"/>
            <a:ext cx="2133600" cy="365125"/>
          </a:xfrm>
        </p:spPr>
        <p:txBody>
          <a:bodyPr/>
          <a:lstStyle/>
          <a:p>
            <a:fld id="{D2D8002D-B5B0-4BAC-B1F6-782DDCCE6D9C}" type="slidenum">
              <a:rPr kumimoji="1" lang="ja-JP" altLang="en-US" smtClean="0"/>
              <a:t>20</a:t>
            </a:fld>
            <a:endParaRPr kumimoji="1" lang="ja-JP" altLang="en-US"/>
          </a:p>
        </p:txBody>
      </p:sp>
    </p:spTree>
    <p:extLst>
      <p:ext uri="{BB962C8B-B14F-4D97-AF65-F5344CB8AC3E}">
        <p14:creationId xmlns:p14="http://schemas.microsoft.com/office/powerpoint/2010/main" val="5894380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1000"/>
                                        <p:tgtEl>
                                          <p:spTgt spid="7">
                                            <p:txEl>
                                              <p:pRg st="0" end="0"/>
                                            </p:txEl>
                                          </p:spTgt>
                                        </p:tgtEl>
                                      </p:cBhvr>
                                    </p:animEffect>
                                  </p:childTnLst>
                                </p:cTn>
                              </p:par>
                            </p:childTnLst>
                          </p:cTn>
                        </p:par>
                        <p:par>
                          <p:cTn id="8" fill="hold">
                            <p:stCondLst>
                              <p:cond delay="1500"/>
                            </p:stCondLst>
                            <p:childTnLst>
                              <p:par>
                                <p:cTn id="9" presetID="22" presetClass="entr" presetSubtype="1" fill="hold" grpId="0" nodeType="afterEffect">
                                  <p:stCondLst>
                                    <p:cond delay="5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up)">
                                      <p:cBhvr>
                                        <p:cTn id="11" dur="2500"/>
                                        <p:tgtEl>
                                          <p:spTgt spid="7">
                                            <p:txEl>
                                              <p:pRg st="1" end="1"/>
                                            </p:txEl>
                                          </p:spTgt>
                                        </p:tgtEl>
                                      </p:cBhvr>
                                    </p:animEffect>
                                  </p:childTnLst>
                                </p:cTn>
                              </p:par>
                            </p:childTnLst>
                          </p:cTn>
                        </p:par>
                        <p:par>
                          <p:cTn id="12" fill="hold">
                            <p:stCondLst>
                              <p:cond delay="4500"/>
                            </p:stCondLst>
                            <p:childTnLst>
                              <p:par>
                                <p:cTn id="13" presetID="22" presetClass="entr" presetSubtype="1" fill="hold" grpId="0" nodeType="afterEffect">
                                  <p:stCondLst>
                                    <p:cond delay="5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up)">
                                      <p:cBhvr>
                                        <p:cTn id="15" dur="2250"/>
                                        <p:tgtEl>
                                          <p:spTgt spid="7">
                                            <p:txEl>
                                              <p:pRg st="2" end="2"/>
                                            </p:txEl>
                                          </p:spTgt>
                                        </p:tgtEl>
                                      </p:cBhvr>
                                    </p:animEffect>
                                  </p:childTnLst>
                                </p:cTn>
                              </p:par>
                            </p:childTnLst>
                          </p:cTn>
                        </p:par>
                        <p:par>
                          <p:cTn id="16" fill="hold">
                            <p:stCondLst>
                              <p:cond delay="7250"/>
                            </p:stCondLst>
                            <p:childTnLst>
                              <p:par>
                                <p:cTn id="17" presetID="22" presetClass="entr" presetSubtype="1" fill="hold" grpId="0" nodeType="afterEffect">
                                  <p:stCondLst>
                                    <p:cond delay="50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wipe(up)">
                                      <p:cBhvr>
                                        <p:cTn id="19" dur="3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rmAutofit fontScale="90000"/>
          </a:bodyPr>
          <a:lstStyle/>
          <a:p>
            <a:r>
              <a:rPr kumimoji="1" lang="ja-JP" altLang="en-US" dirty="0" smtClean="0"/>
              <a:t>連帯債務の相互保証理論に対する</a:t>
            </a:r>
            <a:r>
              <a:rPr kumimoji="1" lang="en-US" altLang="ja-JP" dirty="0" smtClean="0"/>
              <a:t/>
            </a:r>
            <a:br>
              <a:rPr kumimoji="1" lang="en-US" altLang="ja-JP" dirty="0" smtClean="0"/>
            </a:br>
            <a:r>
              <a:rPr lang="ja-JP" altLang="en-US" dirty="0"/>
              <a:t>通説からの</a:t>
            </a:r>
            <a:r>
              <a:rPr kumimoji="1" lang="ja-JP" altLang="en-US" dirty="0" smtClean="0"/>
              <a:t>評価（</a:t>
            </a:r>
            <a:r>
              <a:rPr kumimoji="1" lang="en-US" altLang="ja-JP" dirty="0" smtClean="0"/>
              <a:t>2/2</a:t>
            </a:r>
            <a:r>
              <a:rPr kumimoji="1" lang="ja-JP" altLang="en-US" dirty="0" smtClean="0"/>
              <a:t>）再批判</a:t>
            </a:r>
            <a:endParaRPr kumimoji="1" lang="ja-JP" altLang="en-US" dirty="0"/>
          </a:p>
        </p:txBody>
      </p:sp>
      <p:sp>
        <p:nvSpPr>
          <p:cNvPr id="7" name="コンテンツ プレースホルダー 6"/>
          <p:cNvSpPr>
            <a:spLocks noGrp="1"/>
          </p:cNvSpPr>
          <p:nvPr>
            <p:ph idx="1"/>
          </p:nvPr>
        </p:nvSpPr>
        <p:spPr/>
        <p:txBody>
          <a:bodyPr>
            <a:noAutofit/>
          </a:bodyPr>
          <a:lstStyle/>
          <a:p>
            <a:pPr>
              <a:buClr>
                <a:srgbClr val="00B050"/>
              </a:buClr>
            </a:pPr>
            <a:r>
              <a:rPr lang="ja-JP" altLang="en-US" sz="2800" dirty="0" smtClean="0"/>
              <a:t>通説</a:t>
            </a:r>
            <a:r>
              <a:rPr lang="ja-JP" altLang="en-US" sz="2800" dirty="0"/>
              <a:t>から</a:t>
            </a:r>
            <a:r>
              <a:rPr lang="ja-JP" altLang="en-US" sz="2800" dirty="0" smtClean="0"/>
              <a:t>の相互保証理論に対する</a:t>
            </a:r>
            <a:r>
              <a:rPr kumimoji="1" lang="ja-JP" altLang="en-US" sz="2800" dirty="0" smtClean="0"/>
              <a:t>批判は，無理解の暴露で</a:t>
            </a:r>
            <a:r>
              <a:rPr lang="ja-JP" altLang="en-US" sz="2800" dirty="0" smtClean="0"/>
              <a:t>あり，</a:t>
            </a:r>
            <a:r>
              <a:rPr kumimoji="1" lang="ja-JP" altLang="en-US" sz="2800" dirty="0" smtClean="0"/>
              <a:t>的外れ。</a:t>
            </a:r>
            <a:endParaRPr kumimoji="1" lang="en-US" altLang="ja-JP" sz="2800" dirty="0" smtClean="0"/>
          </a:p>
          <a:p>
            <a:pPr lvl="1">
              <a:buClr>
                <a:srgbClr val="00B050"/>
              </a:buClr>
            </a:pPr>
            <a:r>
              <a:rPr kumimoji="1" lang="ja-JP" altLang="en-US" sz="2000" dirty="0" smtClean="0"/>
              <a:t>平井説は，相互保証理論を理解した上での批判のように見える。</a:t>
            </a:r>
            <a:endParaRPr kumimoji="1" lang="en-US" altLang="ja-JP" sz="2000" dirty="0" smtClean="0"/>
          </a:p>
          <a:p>
            <a:pPr lvl="2">
              <a:buClr>
                <a:srgbClr val="00B050"/>
              </a:buClr>
            </a:pPr>
            <a:r>
              <a:rPr kumimoji="1" lang="en-US" altLang="ja-JP" sz="1800" dirty="0" smtClean="0"/>
              <a:t>[</a:t>
            </a:r>
            <a:r>
              <a:rPr kumimoji="1" lang="ja-JP" altLang="en-US" sz="1800" dirty="0" smtClean="0"/>
              <a:t>内田・民法</a:t>
            </a:r>
            <a:r>
              <a:rPr kumimoji="1" lang="en-US" altLang="ja-JP" sz="1800" dirty="0" smtClean="0"/>
              <a:t>Ⅲ</a:t>
            </a:r>
            <a:r>
              <a:rPr kumimoji="1" lang="ja-JP" altLang="en-US" sz="1800" dirty="0" smtClean="0"/>
              <a:t>（</a:t>
            </a:r>
            <a:r>
              <a:rPr kumimoji="1" lang="en-US" altLang="ja-JP" sz="1800" dirty="0" smtClean="0"/>
              <a:t>2005</a:t>
            </a:r>
            <a:r>
              <a:rPr kumimoji="1" lang="ja-JP" altLang="en-US" sz="1800" dirty="0" smtClean="0"/>
              <a:t>）</a:t>
            </a:r>
            <a:r>
              <a:rPr kumimoji="1" lang="en-US" altLang="ja-JP" sz="1800" dirty="0" smtClean="0"/>
              <a:t>374</a:t>
            </a:r>
            <a:r>
              <a:rPr kumimoji="1" lang="ja-JP" altLang="en-US" sz="1800" dirty="0" smtClean="0"/>
              <a:t>頁</a:t>
            </a:r>
            <a:r>
              <a:rPr kumimoji="1" lang="en-US" altLang="ja-JP" sz="1800" dirty="0" smtClean="0"/>
              <a:t>]</a:t>
            </a:r>
            <a:r>
              <a:rPr kumimoji="1" lang="ja-JP" altLang="en-US" sz="1800" dirty="0" smtClean="0"/>
              <a:t>も「この考え方は明快で理解しやすいが，</a:t>
            </a:r>
            <a:r>
              <a:rPr kumimoji="1" lang="ja-JP" altLang="en-US" sz="1800" b="1" dirty="0" smtClean="0"/>
              <a:t>請求の絶対効などはうまく説明できない</a:t>
            </a:r>
            <a:r>
              <a:rPr kumimoji="1" lang="ja-JP" altLang="en-US" sz="1800" dirty="0" smtClean="0"/>
              <a:t>」としている。</a:t>
            </a:r>
            <a:endParaRPr kumimoji="1" lang="en-US" altLang="ja-JP" sz="1800" dirty="0" smtClean="0"/>
          </a:p>
          <a:p>
            <a:pPr lvl="1">
              <a:buClr>
                <a:srgbClr val="00B050"/>
              </a:buClr>
            </a:pPr>
            <a:r>
              <a:rPr kumimoji="1" lang="ja-JP" altLang="en-US" sz="2000" dirty="0" smtClean="0"/>
              <a:t>しかし，</a:t>
            </a:r>
            <a:r>
              <a:rPr kumimoji="1" lang="ja-JP" altLang="en-US" sz="2000" b="1" dirty="0" smtClean="0"/>
              <a:t>平井説は，連帯債務には付従性が存在しないとしている</a:t>
            </a:r>
            <a:r>
              <a:rPr kumimoji="1" lang="ja-JP" altLang="en-US" sz="2000" dirty="0" smtClean="0"/>
              <a:t>ことから，</a:t>
            </a:r>
            <a:r>
              <a:rPr kumimoji="1" lang="ja-JP" altLang="en-US" sz="2000" b="1" dirty="0" smtClean="0"/>
              <a:t>相互保証理論の核心部分</a:t>
            </a:r>
            <a:r>
              <a:rPr kumimoji="1" lang="ja-JP" altLang="en-US" sz="2000" dirty="0" smtClean="0"/>
              <a:t>（連帯債務とは，本来の債務と連帯保証の結合であり，連帯債務者の一人の負担部分が消滅すると，他の連帯債務の保証部分も付従性によって消滅する）</a:t>
            </a:r>
            <a:r>
              <a:rPr kumimoji="1" lang="ja-JP" altLang="en-US" sz="2000" b="1" dirty="0" smtClean="0"/>
              <a:t>を理解せずに批判している</a:t>
            </a:r>
            <a:r>
              <a:rPr kumimoji="1" lang="ja-JP" altLang="en-US" sz="2000" dirty="0" smtClean="0"/>
              <a:t>ことがわかる。</a:t>
            </a:r>
            <a:endParaRPr kumimoji="1" lang="en-US" altLang="ja-JP" sz="2000" dirty="0" smtClean="0"/>
          </a:p>
          <a:p>
            <a:pPr lvl="1">
              <a:buClr>
                <a:srgbClr val="00B050"/>
              </a:buClr>
            </a:pPr>
            <a:r>
              <a:rPr kumimoji="1" lang="ja-JP" altLang="en-US" sz="2000" dirty="0" smtClean="0"/>
              <a:t>しかも，</a:t>
            </a:r>
            <a:r>
              <a:rPr kumimoji="1" lang="ja-JP" altLang="en-US" sz="2000" dirty="0" smtClean="0">
                <a:hlinkClick r:id="rId2" action="ppaction://hlinksldjump"/>
              </a:rPr>
              <a:t>弁済の絶対的効力</a:t>
            </a:r>
            <a:r>
              <a:rPr kumimoji="1" lang="ja-JP" altLang="en-US" sz="2000" dirty="0" smtClean="0"/>
              <a:t>（更改，混同の絶対的効力も同じ）をきちんと説明できるのは，相互保証理論だけであることに気づいていない。</a:t>
            </a:r>
            <a:endParaRPr kumimoji="1" lang="ja-JP" altLang="en-US" sz="20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a:xfrm>
            <a:off x="4283968" y="6237312"/>
            <a:ext cx="2133600" cy="365125"/>
          </a:xfrm>
        </p:spPr>
        <p:txBody>
          <a:bodyPr/>
          <a:lstStyle/>
          <a:p>
            <a:fld id="{D2D8002D-B5B0-4BAC-B1F6-782DDCCE6D9C}" type="slidenum">
              <a:rPr kumimoji="1" lang="ja-JP" altLang="en-US" smtClean="0"/>
              <a:t>21</a:t>
            </a:fld>
            <a:endParaRPr kumimoji="1" lang="ja-JP" altLang="en-US"/>
          </a:p>
        </p:txBody>
      </p:sp>
    </p:spTree>
    <p:extLst>
      <p:ext uri="{BB962C8B-B14F-4D97-AF65-F5344CB8AC3E}">
        <p14:creationId xmlns:p14="http://schemas.microsoft.com/office/powerpoint/2010/main" val="5894380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2000"/>
                                        <p:tgtEl>
                                          <p:spTgt spid="7">
                                            <p:txEl>
                                              <p:pRg st="0" end="0"/>
                                            </p:txEl>
                                          </p:spTgt>
                                        </p:tgtEl>
                                      </p:cBhvr>
                                    </p:animEffect>
                                  </p:childTnLst>
                                </p:cTn>
                              </p:par>
                            </p:childTnLst>
                          </p:cTn>
                        </p:par>
                        <p:par>
                          <p:cTn id="8" fill="hold">
                            <p:stCondLst>
                              <p:cond delay="2500"/>
                            </p:stCondLst>
                            <p:childTnLst>
                              <p:par>
                                <p:cTn id="9" presetID="22" presetClass="entr" presetSubtype="8" fill="hold" grpId="0" nodeType="afterEffect">
                                  <p:stCondLst>
                                    <p:cond delay="5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left)">
                                      <p:cBhvr>
                                        <p:cTn id="11" dur="1500"/>
                                        <p:tgtEl>
                                          <p:spTgt spid="7">
                                            <p:txEl>
                                              <p:pRg st="1" end="1"/>
                                            </p:txEl>
                                          </p:spTgt>
                                        </p:tgtEl>
                                      </p:cBhvr>
                                    </p:animEffect>
                                  </p:childTnLst>
                                </p:cTn>
                              </p:par>
                            </p:childTnLst>
                          </p:cTn>
                        </p:par>
                        <p:par>
                          <p:cTn id="12" fill="hold">
                            <p:stCondLst>
                              <p:cond delay="4500"/>
                            </p:stCondLst>
                            <p:childTnLst>
                              <p:par>
                                <p:cTn id="13" presetID="22" presetClass="entr" presetSubtype="1" fill="hold" grpId="0" nodeType="afterEffect">
                                  <p:stCondLst>
                                    <p:cond delay="5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up)">
                                      <p:cBhvr>
                                        <p:cTn id="15" dur="2500"/>
                                        <p:tgtEl>
                                          <p:spTgt spid="7">
                                            <p:txEl>
                                              <p:pRg st="2" end="2"/>
                                            </p:txEl>
                                          </p:spTgt>
                                        </p:tgtEl>
                                      </p:cBhvr>
                                    </p:animEffect>
                                  </p:childTnLst>
                                </p:cTn>
                              </p:par>
                            </p:childTnLst>
                          </p:cTn>
                        </p:par>
                        <p:par>
                          <p:cTn id="16" fill="hold">
                            <p:stCondLst>
                              <p:cond delay="7500"/>
                            </p:stCondLst>
                            <p:childTnLst>
                              <p:par>
                                <p:cTn id="17" presetID="22" presetClass="entr" presetSubtype="1" fill="hold" grpId="0" nodeType="afterEffect">
                                  <p:stCondLst>
                                    <p:cond delay="50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wipe(up)">
                                      <p:cBhvr>
                                        <p:cTn id="19" dur="6000"/>
                                        <p:tgtEl>
                                          <p:spTgt spid="7">
                                            <p:txEl>
                                              <p:pRg st="3" end="3"/>
                                            </p:txEl>
                                          </p:spTgt>
                                        </p:tgtEl>
                                      </p:cBhvr>
                                    </p:animEffect>
                                  </p:childTnLst>
                                </p:cTn>
                              </p:par>
                            </p:childTnLst>
                          </p:cTn>
                        </p:par>
                        <p:par>
                          <p:cTn id="20" fill="hold">
                            <p:stCondLst>
                              <p:cond delay="14000"/>
                            </p:stCondLst>
                            <p:childTnLst>
                              <p:par>
                                <p:cTn id="21" presetID="22" presetClass="entr" presetSubtype="1" fill="hold" grpId="0" nodeType="afterEffect">
                                  <p:stCondLst>
                                    <p:cond delay="50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wipe(up)">
                                      <p:cBhvr>
                                        <p:cTn id="23" dur="3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連帯債務の一人に生じた事由の</a:t>
            </a:r>
            <a:r>
              <a:rPr kumimoji="1" lang="en-US" altLang="ja-JP" dirty="0" smtClean="0"/>
              <a:t/>
            </a:r>
            <a:br>
              <a:rPr kumimoji="1" lang="en-US" altLang="ja-JP" dirty="0" smtClean="0"/>
            </a:br>
            <a:r>
              <a:rPr kumimoji="1" lang="ja-JP" altLang="en-US" dirty="0" smtClean="0"/>
              <a:t>他の連帯債務者に対する絶対的効力</a:t>
            </a:r>
            <a:endParaRPr kumimoji="1" lang="ja-JP" altLang="en-US" dirty="0"/>
          </a:p>
        </p:txBody>
      </p:sp>
      <p:sp>
        <p:nvSpPr>
          <p:cNvPr id="3" name="コンテンツ プレースホルダー 2"/>
          <p:cNvSpPr>
            <a:spLocks noGrp="1"/>
          </p:cNvSpPr>
          <p:nvPr>
            <p:ph idx="1"/>
          </p:nvPr>
        </p:nvSpPr>
        <p:spPr/>
        <p:txBody>
          <a:bodyPr>
            <a:noAutofit/>
          </a:bodyPr>
          <a:lstStyle/>
          <a:p>
            <a:r>
              <a:rPr lang="ja-JP" altLang="en-US" sz="2000" b="1" dirty="0"/>
              <a:t>第</a:t>
            </a:r>
            <a:r>
              <a:rPr lang="en-US" altLang="ja-JP" sz="2000" b="1" dirty="0"/>
              <a:t>440</a:t>
            </a:r>
            <a:r>
              <a:rPr lang="ja-JP" altLang="en-US" sz="2000" b="1" dirty="0"/>
              <a:t>条</a:t>
            </a:r>
            <a:r>
              <a:rPr lang="ja-JP" altLang="en-US" sz="2000" dirty="0"/>
              <a:t>（相対的効力の原則</a:t>
            </a:r>
            <a:r>
              <a:rPr lang="ja-JP" altLang="en-US" sz="2000" dirty="0" smtClean="0"/>
              <a:t>）</a:t>
            </a:r>
            <a:endParaRPr lang="en-US" altLang="ja-JP" sz="2000" dirty="0" smtClean="0"/>
          </a:p>
          <a:p>
            <a:pPr lvl="1"/>
            <a:r>
              <a:rPr lang="ja-JP" altLang="en-US" sz="1800" dirty="0" smtClean="0"/>
              <a:t>第</a:t>
            </a:r>
            <a:r>
              <a:rPr lang="en-US" altLang="ja-JP" sz="1800" dirty="0" smtClean="0"/>
              <a:t>434</a:t>
            </a:r>
            <a:r>
              <a:rPr lang="ja-JP" altLang="en-US" sz="1800" dirty="0"/>
              <a:t>条から前条</a:t>
            </a:r>
            <a:r>
              <a:rPr lang="ja-JP" altLang="en-US" sz="1800" dirty="0" smtClean="0"/>
              <a:t>までに</a:t>
            </a:r>
            <a:r>
              <a:rPr lang="ja-JP" altLang="en-US" sz="1800" dirty="0"/>
              <a:t>規定する</a:t>
            </a:r>
            <a:r>
              <a:rPr lang="ja-JP" altLang="en-US" sz="1800" dirty="0" smtClean="0"/>
              <a:t>場合</a:t>
            </a:r>
            <a:r>
              <a:rPr lang="en-US" altLang="ja-JP" sz="1800" dirty="0" smtClean="0"/>
              <a:t>〔</a:t>
            </a:r>
            <a:r>
              <a:rPr lang="ja-JP" altLang="en-US" sz="1800" dirty="0" smtClean="0"/>
              <a:t>履行の請求，更改，相殺，免除，混同，消滅時効</a:t>
            </a:r>
            <a:r>
              <a:rPr lang="en-US" altLang="ja-JP" sz="1800" dirty="0" smtClean="0"/>
              <a:t>〕</a:t>
            </a:r>
            <a:r>
              <a:rPr lang="ja-JP" altLang="en-US" sz="1800" dirty="0" smtClean="0"/>
              <a:t>を</a:t>
            </a:r>
            <a:r>
              <a:rPr lang="ja-JP" altLang="en-US" sz="1800" dirty="0"/>
              <a:t>除き，連帯債務者の</a:t>
            </a:r>
            <a:r>
              <a:rPr lang="en-US" altLang="ja-JP" sz="1800" dirty="0"/>
              <a:t>1</a:t>
            </a:r>
            <a:r>
              <a:rPr lang="ja-JP" altLang="en-US" sz="1800" dirty="0"/>
              <a:t>人について生じた事由は，他の連帯債務者に対してその効力を生じない</a:t>
            </a:r>
            <a:r>
              <a:rPr lang="ja-JP" altLang="en-US" sz="1800" dirty="0" smtClean="0"/>
              <a:t>。</a:t>
            </a:r>
            <a:endParaRPr lang="en-US" altLang="ja-JP" sz="1800" dirty="0" smtClean="0"/>
          </a:p>
          <a:p>
            <a:pPr>
              <a:buClr>
                <a:srgbClr val="00B050"/>
              </a:buClr>
              <a:buFont typeface="Wingdings" pitchFamily="2" charset="2"/>
              <a:buChar char="u"/>
            </a:pPr>
            <a:r>
              <a:rPr kumimoji="1" lang="ja-JP" altLang="en-US" sz="2000" dirty="0"/>
              <a:t>絶対的</a:t>
            </a:r>
            <a:r>
              <a:rPr kumimoji="1" lang="ja-JP" altLang="en-US" sz="2000" dirty="0" smtClean="0"/>
              <a:t>効力（以下の</a:t>
            </a:r>
            <a:r>
              <a:rPr kumimoji="1" lang="en-US" altLang="ja-JP" sz="2000" dirty="0" smtClean="0"/>
              <a:t>3</a:t>
            </a:r>
            <a:r>
              <a:rPr kumimoji="1" lang="ja-JP" altLang="en-US" sz="2000" dirty="0" err="1" smtClean="0"/>
              <a:t>つに</a:t>
            </a:r>
            <a:r>
              <a:rPr kumimoji="1" lang="ja-JP" altLang="en-US" sz="2000" dirty="0" smtClean="0"/>
              <a:t>まとめることができる）</a:t>
            </a:r>
            <a:endParaRPr kumimoji="1" lang="en-US" altLang="ja-JP" sz="2000" dirty="0" smtClean="0"/>
          </a:p>
          <a:p>
            <a:pPr marL="800100" lvl="1" indent="-342900">
              <a:buClr>
                <a:srgbClr val="00B050"/>
              </a:buClr>
              <a:buFont typeface="+mj-lt"/>
              <a:buAutoNum type="arabicPeriod"/>
            </a:pPr>
            <a:r>
              <a:rPr lang="ja-JP" altLang="en-US" sz="1800" b="1" dirty="0"/>
              <a:t>債権</a:t>
            </a:r>
            <a:r>
              <a:rPr lang="ja-JP" altLang="en-US" sz="1800" b="1" dirty="0" smtClean="0"/>
              <a:t>の</a:t>
            </a:r>
            <a:r>
              <a:rPr lang="ja-JP" altLang="en-US" sz="1800" b="1" dirty="0"/>
              <a:t>不満足</a:t>
            </a:r>
            <a:r>
              <a:rPr lang="ja-JP" altLang="en-US" sz="1800" b="1" dirty="0" smtClean="0"/>
              <a:t>消滅（付従性のみが生じる）</a:t>
            </a:r>
            <a:endParaRPr lang="en-US" altLang="ja-JP" sz="1800" b="1" dirty="0" smtClean="0"/>
          </a:p>
          <a:p>
            <a:pPr lvl="2">
              <a:buClr>
                <a:srgbClr val="00B050"/>
              </a:buClr>
              <a:buFont typeface="Wingdings" pitchFamily="2" charset="2"/>
              <a:buChar char="u"/>
            </a:pPr>
            <a:r>
              <a:rPr lang="ja-JP" altLang="en-US" sz="1600" dirty="0" smtClean="0"/>
              <a:t>連帯債務者の一人の負担部分の消滅（免除</a:t>
            </a:r>
            <a:r>
              <a:rPr lang="ja-JP" altLang="en-US" sz="1600" dirty="0"/>
              <a:t>，消滅時効</a:t>
            </a:r>
            <a:r>
              <a:rPr lang="ja-JP" altLang="en-US" sz="1600" dirty="0" smtClean="0"/>
              <a:t>）によって，他の連帯債務者の保証部分が付従性によって消滅する。</a:t>
            </a:r>
            <a:endParaRPr lang="en-US" altLang="ja-JP" sz="1600" dirty="0" smtClean="0"/>
          </a:p>
          <a:p>
            <a:pPr marL="800100" lvl="1" indent="-342900">
              <a:buClr>
                <a:srgbClr val="00B050"/>
              </a:buClr>
              <a:buFont typeface="+mj-lt"/>
              <a:buAutoNum type="arabicPeriod" startAt="2"/>
            </a:pPr>
            <a:r>
              <a:rPr kumimoji="1" lang="ja-JP" altLang="en-US" sz="1800" b="1" dirty="0"/>
              <a:t>債権</a:t>
            </a:r>
            <a:r>
              <a:rPr kumimoji="1" lang="ja-JP" altLang="en-US" sz="1800" b="1" dirty="0" smtClean="0"/>
              <a:t>の</a:t>
            </a:r>
            <a:r>
              <a:rPr kumimoji="1" lang="ja-JP" altLang="en-US" sz="1800" b="1" dirty="0"/>
              <a:t>満足</a:t>
            </a:r>
            <a:r>
              <a:rPr kumimoji="1" lang="ja-JP" altLang="en-US" sz="1800" b="1" dirty="0" smtClean="0"/>
              <a:t>消滅（付従性＋求償が生じる）</a:t>
            </a:r>
            <a:endParaRPr kumimoji="1" lang="en-US" altLang="ja-JP" sz="1800" b="1" dirty="0" smtClean="0"/>
          </a:p>
          <a:p>
            <a:pPr lvl="2">
              <a:buClr>
                <a:srgbClr val="00B050"/>
              </a:buClr>
              <a:buFont typeface="Wingdings" pitchFamily="2" charset="2"/>
              <a:buChar char="u"/>
            </a:pPr>
            <a:r>
              <a:rPr lang="ja-JP" altLang="en-US" sz="1600" dirty="0"/>
              <a:t>連帯債務者</a:t>
            </a:r>
            <a:r>
              <a:rPr lang="ja-JP" altLang="en-US" sz="1600" dirty="0" smtClean="0"/>
              <a:t>の</a:t>
            </a:r>
            <a:r>
              <a:rPr lang="ja-JP" altLang="en-US" sz="1600" dirty="0"/>
              <a:t>一人</a:t>
            </a:r>
            <a:r>
              <a:rPr lang="ja-JP" altLang="en-US" sz="1600" dirty="0" smtClean="0"/>
              <a:t>の負担部分を超えた</a:t>
            </a:r>
            <a:r>
              <a:rPr lang="ja-JP" altLang="en-US" sz="1600" b="1" dirty="0" smtClean="0">
                <a:solidFill>
                  <a:schemeClr val="tx2">
                    <a:lumMod val="75000"/>
                  </a:schemeClr>
                </a:solidFill>
              </a:rPr>
              <a:t>弁済</a:t>
            </a:r>
            <a:r>
              <a:rPr lang="ja-JP" altLang="en-US" sz="1600" dirty="0" smtClean="0"/>
              <a:t>，更改：</a:t>
            </a:r>
            <a:r>
              <a:rPr lang="ja-JP" altLang="en-US" sz="1600" b="1" dirty="0" smtClean="0">
                <a:solidFill>
                  <a:schemeClr val="tx2">
                    <a:lumMod val="75000"/>
                  </a:schemeClr>
                </a:solidFill>
              </a:rPr>
              <a:t>代物弁済</a:t>
            </a:r>
            <a:r>
              <a:rPr lang="ja-JP" altLang="en-US" sz="1600" dirty="0" smtClean="0"/>
              <a:t>，相殺，混同は，付従性による消滅の他に，求償権</a:t>
            </a:r>
            <a:r>
              <a:rPr lang="en-US" altLang="ja-JP" sz="1600" dirty="0" smtClean="0"/>
              <a:t>(</a:t>
            </a:r>
            <a:r>
              <a:rPr lang="ja-JP" altLang="en-US" sz="1600" dirty="0" smtClean="0"/>
              <a:t>通説によれば全部消滅）が生じる。</a:t>
            </a:r>
            <a:endParaRPr kumimoji="1" lang="en-US" altLang="ja-JP" sz="1600" dirty="0" smtClean="0"/>
          </a:p>
          <a:p>
            <a:pPr marL="800100" lvl="1" indent="-342900">
              <a:buClr>
                <a:srgbClr val="00B050"/>
              </a:buClr>
              <a:buFont typeface="+mj-lt"/>
              <a:buAutoNum type="arabicPeriod" startAt="3"/>
            </a:pPr>
            <a:r>
              <a:rPr kumimoji="1" lang="ja-JP" altLang="en-US" sz="1800" b="1" dirty="0" smtClean="0"/>
              <a:t>履行の請求（保証の規定の準用）</a:t>
            </a:r>
            <a:endParaRPr kumimoji="1" lang="en-US" altLang="ja-JP" sz="1800" b="1" dirty="0" smtClean="0"/>
          </a:p>
          <a:p>
            <a:pPr lvl="2">
              <a:buClr>
                <a:srgbClr val="00B050"/>
              </a:buClr>
              <a:buFont typeface="Wingdings" pitchFamily="2" charset="2"/>
              <a:buChar char="u"/>
            </a:pPr>
            <a:r>
              <a:rPr lang="ja-JP" altLang="en-US" sz="1600" dirty="0" smtClean="0"/>
              <a:t>民法</a:t>
            </a:r>
            <a:r>
              <a:rPr lang="en-US" altLang="ja-JP" sz="1600" dirty="0" smtClean="0"/>
              <a:t>457</a:t>
            </a:r>
            <a:r>
              <a:rPr lang="ja-JP" altLang="en-US" sz="1600" dirty="0" smtClean="0"/>
              <a:t>条</a:t>
            </a:r>
            <a:r>
              <a:rPr lang="en-US" altLang="ja-JP" sz="1600" dirty="0" smtClean="0"/>
              <a:t>1</a:t>
            </a:r>
            <a:r>
              <a:rPr lang="ja-JP" altLang="en-US" sz="1600" dirty="0" smtClean="0"/>
              <a:t>項（主たる債務者に対する履行の請求その他の事由による時効の中断は，保証人に対しても，その効力を生じる）の準用。</a:t>
            </a:r>
            <a:endParaRPr kumimoji="1" lang="ja-JP" altLang="en-US" sz="1600" dirty="0"/>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22</a:t>
            </a:fld>
            <a:endParaRPr kumimoji="1" lang="ja-JP" altLang="en-US" dirty="0"/>
          </a:p>
        </p:txBody>
      </p:sp>
    </p:spTree>
    <p:extLst>
      <p:ext uri="{BB962C8B-B14F-4D97-AF65-F5344CB8AC3E}">
        <p14:creationId xmlns:p14="http://schemas.microsoft.com/office/powerpoint/2010/main" val="14777792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1000"/>
                            </p:stCondLst>
                            <p:childTnLst>
                              <p:par>
                                <p:cTn id="9" presetID="22" presetClass="entr" presetSubtype="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500"/>
                                        <p:tgtEl>
                                          <p:spTgt spid="3">
                                            <p:txEl>
                                              <p:pRg st="1" end="1"/>
                                            </p:txEl>
                                          </p:spTgt>
                                        </p:tgtEl>
                                      </p:cBhvr>
                                    </p:animEffect>
                                  </p:childTnLst>
                                </p:cTn>
                              </p:par>
                            </p:childTnLst>
                          </p:cTn>
                        </p:par>
                        <p:par>
                          <p:cTn id="12" fill="hold">
                            <p:stCondLst>
                              <p:cond delay="4000"/>
                            </p:stCondLst>
                            <p:childTnLst>
                              <p:par>
                                <p:cTn id="13" presetID="22" presetClass="entr" presetSubtype="8"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75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par>
                          <p:cTn id="21" fill="hold">
                            <p:stCondLst>
                              <p:cond delay="500"/>
                            </p:stCondLst>
                            <p:childTnLst>
                              <p:par>
                                <p:cTn id="22" presetID="22" presetClass="entr" presetSubtype="1" fill="hold" grpId="0" nodeType="afterEffect">
                                  <p:stCondLst>
                                    <p:cond delay="50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up)">
                                      <p:cBhvr>
                                        <p:cTn id="24" dur="175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left)">
                                      <p:cBhvr>
                                        <p:cTn id="29" dur="500"/>
                                        <p:tgtEl>
                                          <p:spTgt spid="3">
                                            <p:txEl>
                                              <p:pRg st="5" end="5"/>
                                            </p:txEl>
                                          </p:spTgt>
                                        </p:tgtEl>
                                      </p:cBhvr>
                                    </p:animEffect>
                                  </p:childTnLst>
                                </p:cTn>
                              </p:par>
                            </p:childTnLst>
                          </p:cTn>
                        </p:par>
                        <p:par>
                          <p:cTn id="30" fill="hold">
                            <p:stCondLst>
                              <p:cond delay="500"/>
                            </p:stCondLst>
                            <p:childTnLst>
                              <p:par>
                                <p:cTn id="31" presetID="22" presetClass="entr" presetSubtype="1" fill="hold" grpId="0" nodeType="afterEffect">
                                  <p:stCondLst>
                                    <p:cond delay="50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up)">
                                      <p:cBhvr>
                                        <p:cTn id="33" dur="175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left)">
                                      <p:cBhvr>
                                        <p:cTn id="38" dur="500"/>
                                        <p:tgtEl>
                                          <p:spTgt spid="3">
                                            <p:txEl>
                                              <p:pRg st="7" end="7"/>
                                            </p:txEl>
                                          </p:spTgt>
                                        </p:tgtEl>
                                      </p:cBhvr>
                                    </p:animEffect>
                                  </p:childTnLst>
                                </p:cTn>
                              </p:par>
                            </p:childTnLst>
                          </p:cTn>
                        </p:par>
                        <p:par>
                          <p:cTn id="39" fill="hold">
                            <p:stCondLst>
                              <p:cond delay="500"/>
                            </p:stCondLst>
                            <p:childTnLst>
                              <p:par>
                                <p:cTn id="40" presetID="22" presetClass="entr" presetSubtype="1" fill="hold" grpId="0" nodeType="afterEffect">
                                  <p:stCondLst>
                                    <p:cond delay="50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up)">
                                      <p:cBhvr>
                                        <p:cTn id="42" dur="175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normAutofit/>
          </a:bodyPr>
          <a:lstStyle/>
          <a:p>
            <a:r>
              <a:rPr kumimoji="1" lang="ja-JP" altLang="en-US" sz="3600" dirty="0" smtClean="0"/>
              <a:t>連帯債務における絶対的効力の</a:t>
            </a:r>
            <a:r>
              <a:rPr kumimoji="1" lang="en-US" altLang="ja-JP" sz="3600" dirty="0" smtClean="0"/>
              <a:t>3</a:t>
            </a:r>
            <a:r>
              <a:rPr kumimoji="1" lang="ja-JP" altLang="en-US" sz="3600" dirty="0" smtClean="0"/>
              <a:t>分類</a:t>
            </a:r>
            <a:endParaRPr kumimoji="1" lang="ja-JP" altLang="en-US" sz="3600" dirty="0"/>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23</a:t>
            </a:fld>
            <a:endParaRPr kumimoji="1" lang="ja-JP" altLang="en-US" dirty="0"/>
          </a:p>
        </p:txBody>
      </p:sp>
      <p:graphicFrame>
        <p:nvGraphicFramePr>
          <p:cNvPr id="8" name="図表 7"/>
          <p:cNvGraphicFramePr/>
          <p:nvPr>
            <p:extLst>
              <p:ext uri="{D42A27DB-BD31-4B8C-83A1-F6EECF244321}">
                <p14:modId xmlns:p14="http://schemas.microsoft.com/office/powerpoint/2010/main" val="3486696453"/>
              </p:ext>
            </p:extLst>
          </p:nvPr>
        </p:nvGraphicFramePr>
        <p:xfrm>
          <a:off x="611560" y="1412776"/>
          <a:ext cx="7992888" cy="4640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02755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graphicEl>
                                              <a:dgm id="{261FBE65-02F0-4C78-A732-A114CD27FDD2}"/>
                                            </p:graphicEl>
                                          </p:spTgt>
                                        </p:tgtEl>
                                        <p:attrNameLst>
                                          <p:attrName>style.visibility</p:attrName>
                                        </p:attrNameLst>
                                      </p:cBhvr>
                                      <p:to>
                                        <p:strVal val="visible"/>
                                      </p:to>
                                    </p:set>
                                    <p:animEffect transition="in" filter="wipe(up)">
                                      <p:cBhvr>
                                        <p:cTn id="7" dur="1000"/>
                                        <p:tgtEl>
                                          <p:spTgt spid="8">
                                            <p:graphicEl>
                                              <a:dgm id="{261FBE65-02F0-4C78-A732-A114CD27FDD2}"/>
                                            </p:graphicEl>
                                          </p:spTgt>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8">
                                            <p:graphicEl>
                                              <a:dgm id="{158FDBE1-B25B-40A4-B7A8-A74432E4D444}"/>
                                            </p:graphicEl>
                                          </p:spTgt>
                                        </p:tgtEl>
                                        <p:attrNameLst>
                                          <p:attrName>style.visibility</p:attrName>
                                        </p:attrNameLst>
                                      </p:cBhvr>
                                      <p:to>
                                        <p:strVal val="visible"/>
                                      </p:to>
                                    </p:set>
                                    <p:animEffect transition="in" filter="wipe(up)">
                                      <p:cBhvr>
                                        <p:cTn id="11" dur="500"/>
                                        <p:tgtEl>
                                          <p:spTgt spid="8">
                                            <p:graphicEl>
                                              <a:dgm id="{158FDBE1-B25B-40A4-B7A8-A74432E4D444}"/>
                                            </p:graphicEl>
                                          </p:spTgt>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8">
                                            <p:graphicEl>
                                              <a:dgm id="{2B32E33D-E032-4411-A53F-253806A920F0}"/>
                                            </p:graphicEl>
                                          </p:spTgt>
                                        </p:tgtEl>
                                        <p:attrNameLst>
                                          <p:attrName>style.visibility</p:attrName>
                                        </p:attrNameLst>
                                      </p:cBhvr>
                                      <p:to>
                                        <p:strVal val="visible"/>
                                      </p:to>
                                    </p:set>
                                    <p:animEffect transition="in" filter="wipe(up)">
                                      <p:cBhvr>
                                        <p:cTn id="15" dur="1000"/>
                                        <p:tgtEl>
                                          <p:spTgt spid="8">
                                            <p:graphicEl>
                                              <a:dgm id="{2B32E33D-E032-4411-A53F-253806A920F0}"/>
                                            </p:graphicEl>
                                          </p:spTgt>
                                        </p:tgtEl>
                                      </p:cBhvr>
                                    </p:animEffect>
                                  </p:childTnLst>
                                </p:cTn>
                              </p:par>
                            </p:childTnLst>
                          </p:cTn>
                        </p:par>
                        <p:par>
                          <p:cTn id="16" fill="hold">
                            <p:stCondLst>
                              <p:cond delay="2500"/>
                            </p:stCondLst>
                            <p:childTnLst>
                              <p:par>
                                <p:cTn id="17" presetID="22" presetClass="entr" presetSubtype="1" fill="hold" grpId="0" nodeType="afterEffect">
                                  <p:stCondLst>
                                    <p:cond delay="0"/>
                                  </p:stCondLst>
                                  <p:childTnLst>
                                    <p:set>
                                      <p:cBhvr>
                                        <p:cTn id="18" dur="1" fill="hold">
                                          <p:stCondLst>
                                            <p:cond delay="0"/>
                                          </p:stCondLst>
                                        </p:cTn>
                                        <p:tgtEl>
                                          <p:spTgt spid="8">
                                            <p:graphicEl>
                                              <a:dgm id="{B9B4B457-426B-4380-BB94-80423442C8AB}"/>
                                            </p:graphicEl>
                                          </p:spTgt>
                                        </p:tgtEl>
                                        <p:attrNameLst>
                                          <p:attrName>style.visibility</p:attrName>
                                        </p:attrNameLst>
                                      </p:cBhvr>
                                      <p:to>
                                        <p:strVal val="visible"/>
                                      </p:to>
                                    </p:set>
                                    <p:animEffect transition="in" filter="wipe(up)">
                                      <p:cBhvr>
                                        <p:cTn id="19" dur="500"/>
                                        <p:tgtEl>
                                          <p:spTgt spid="8">
                                            <p:graphicEl>
                                              <a:dgm id="{B9B4B457-426B-4380-BB94-80423442C8AB}"/>
                                            </p:graphicEl>
                                          </p:spTgt>
                                        </p:tgtEl>
                                      </p:cBhvr>
                                    </p:animEffect>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8">
                                            <p:graphicEl>
                                              <a:dgm id="{08CC35D3-009D-4713-A2FC-330D12EB061A}"/>
                                            </p:graphicEl>
                                          </p:spTgt>
                                        </p:tgtEl>
                                        <p:attrNameLst>
                                          <p:attrName>style.visibility</p:attrName>
                                        </p:attrNameLst>
                                      </p:cBhvr>
                                      <p:to>
                                        <p:strVal val="visible"/>
                                      </p:to>
                                    </p:set>
                                    <p:animEffect transition="in" filter="wipe(up)">
                                      <p:cBhvr>
                                        <p:cTn id="23" dur="1000"/>
                                        <p:tgtEl>
                                          <p:spTgt spid="8">
                                            <p:graphicEl>
                                              <a:dgm id="{08CC35D3-009D-4713-A2FC-330D12EB061A}"/>
                                            </p:graphicEl>
                                          </p:spTgt>
                                        </p:tgtEl>
                                      </p:cBhvr>
                                    </p:animEffect>
                                  </p:childTnLst>
                                </p:cTn>
                              </p:par>
                            </p:childTnLst>
                          </p:cTn>
                        </p:par>
                        <p:par>
                          <p:cTn id="24" fill="hold">
                            <p:stCondLst>
                              <p:cond delay="4000"/>
                            </p:stCondLst>
                            <p:childTnLst>
                              <p:par>
                                <p:cTn id="25" presetID="22" presetClass="entr" presetSubtype="1" fill="hold" grpId="0" nodeType="afterEffect">
                                  <p:stCondLst>
                                    <p:cond delay="0"/>
                                  </p:stCondLst>
                                  <p:childTnLst>
                                    <p:set>
                                      <p:cBhvr>
                                        <p:cTn id="26" dur="1" fill="hold">
                                          <p:stCondLst>
                                            <p:cond delay="0"/>
                                          </p:stCondLst>
                                        </p:cTn>
                                        <p:tgtEl>
                                          <p:spTgt spid="8">
                                            <p:graphicEl>
                                              <a:dgm id="{0CA8166E-E19D-46FE-8B5D-D83B843EC60B}"/>
                                            </p:graphicEl>
                                          </p:spTgt>
                                        </p:tgtEl>
                                        <p:attrNameLst>
                                          <p:attrName>style.visibility</p:attrName>
                                        </p:attrNameLst>
                                      </p:cBhvr>
                                      <p:to>
                                        <p:strVal val="visible"/>
                                      </p:to>
                                    </p:set>
                                    <p:animEffect transition="in" filter="wipe(up)">
                                      <p:cBhvr>
                                        <p:cTn id="27" dur="500"/>
                                        <p:tgtEl>
                                          <p:spTgt spid="8">
                                            <p:graphicEl>
                                              <a:dgm id="{0CA8166E-E19D-46FE-8B5D-D83B843EC60B}"/>
                                            </p:graphicEl>
                                          </p:spTgt>
                                        </p:tgtEl>
                                      </p:cBhvr>
                                    </p:animEffect>
                                  </p:childTnLst>
                                </p:cTn>
                              </p:par>
                            </p:childTnLst>
                          </p:cTn>
                        </p:par>
                        <p:par>
                          <p:cTn id="28" fill="hold">
                            <p:stCondLst>
                              <p:cond delay="4500"/>
                            </p:stCondLst>
                            <p:childTnLst>
                              <p:par>
                                <p:cTn id="29" presetID="22" presetClass="entr" presetSubtype="1" fill="hold" grpId="0" nodeType="afterEffect">
                                  <p:stCondLst>
                                    <p:cond delay="0"/>
                                  </p:stCondLst>
                                  <p:childTnLst>
                                    <p:set>
                                      <p:cBhvr>
                                        <p:cTn id="30" dur="1" fill="hold">
                                          <p:stCondLst>
                                            <p:cond delay="0"/>
                                          </p:stCondLst>
                                        </p:cTn>
                                        <p:tgtEl>
                                          <p:spTgt spid="8">
                                            <p:graphicEl>
                                              <a:dgm id="{295414A7-C7C4-4A25-8408-135ED35E5BAB}"/>
                                            </p:graphicEl>
                                          </p:spTgt>
                                        </p:tgtEl>
                                        <p:attrNameLst>
                                          <p:attrName>style.visibility</p:attrName>
                                        </p:attrNameLst>
                                      </p:cBhvr>
                                      <p:to>
                                        <p:strVal val="visible"/>
                                      </p:to>
                                    </p:set>
                                    <p:animEffect transition="in" filter="wipe(up)">
                                      <p:cBhvr>
                                        <p:cTn id="31" dur="1000"/>
                                        <p:tgtEl>
                                          <p:spTgt spid="8">
                                            <p:graphicEl>
                                              <a:dgm id="{295414A7-C7C4-4A25-8408-135ED35E5BA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円/楕円 41"/>
          <p:cNvSpPr/>
          <p:nvPr/>
        </p:nvSpPr>
        <p:spPr>
          <a:xfrm>
            <a:off x="3131840" y="5322912"/>
            <a:ext cx="2880320" cy="6983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債権者</a:t>
            </a:r>
            <a:r>
              <a:rPr kumimoji="1" lang="en-US" altLang="ja-JP" b="1" dirty="0" smtClean="0">
                <a:latin typeface="Times New Roman" pitchFamily="18" charset="0"/>
                <a:cs typeface="Times New Roman" pitchFamily="18" charset="0"/>
              </a:rPr>
              <a:t>X</a:t>
            </a:r>
          </a:p>
          <a:p>
            <a:pPr algn="ctr"/>
            <a:r>
              <a:rPr lang="en-US" altLang="ja-JP" b="1" dirty="0" smtClean="0">
                <a:latin typeface="Times New Roman" pitchFamily="18" charset="0"/>
                <a:cs typeface="Times New Roman" pitchFamily="18" charset="0"/>
              </a:rPr>
              <a:t>600</a:t>
            </a:r>
            <a:r>
              <a:rPr lang="ja-JP" altLang="en-US" b="1" dirty="0" smtClean="0">
                <a:latin typeface="Times New Roman" pitchFamily="18" charset="0"/>
                <a:cs typeface="Times New Roman" pitchFamily="18" charset="0"/>
              </a:rPr>
              <a:t>→</a:t>
            </a:r>
            <a:r>
              <a:rPr lang="en-US" altLang="ja-JP" b="1" dirty="0" smtClean="0">
                <a:latin typeface="Times New Roman" pitchFamily="18" charset="0"/>
                <a:cs typeface="Times New Roman" pitchFamily="18" charset="0"/>
              </a:rPr>
              <a:t>300</a:t>
            </a:r>
            <a:endParaRPr kumimoji="1" lang="ja-JP" altLang="en-US" b="1" dirty="0">
              <a:latin typeface="Times New Roman" pitchFamily="18" charset="0"/>
              <a:cs typeface="Times New Roman" pitchFamily="18" charset="0"/>
            </a:endParaRPr>
          </a:p>
        </p:txBody>
      </p:sp>
      <p:sp>
        <p:nvSpPr>
          <p:cNvPr id="29" name="上矢印 28"/>
          <p:cNvSpPr/>
          <p:nvPr/>
        </p:nvSpPr>
        <p:spPr>
          <a:xfrm rot="3205735">
            <a:off x="6278048" y="4348542"/>
            <a:ext cx="484632" cy="1485044"/>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t>300</a:t>
            </a:r>
            <a:endParaRPr kumimoji="1" lang="ja-JP" altLang="en-US" sz="1200" dirty="0"/>
          </a:p>
        </p:txBody>
      </p:sp>
      <p:sp>
        <p:nvSpPr>
          <p:cNvPr id="26" name="上矢印 25"/>
          <p:cNvSpPr/>
          <p:nvPr/>
        </p:nvSpPr>
        <p:spPr>
          <a:xfrm>
            <a:off x="4329684" y="4619582"/>
            <a:ext cx="484632" cy="699071"/>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t>300</a:t>
            </a:r>
            <a:endParaRPr kumimoji="1" lang="ja-JP" altLang="en-US" sz="1200" dirty="0"/>
          </a:p>
        </p:txBody>
      </p:sp>
      <p:sp>
        <p:nvSpPr>
          <p:cNvPr id="23" name="上矢印 22"/>
          <p:cNvSpPr/>
          <p:nvPr/>
        </p:nvSpPr>
        <p:spPr>
          <a:xfrm rot="18487026">
            <a:off x="2407728" y="4400751"/>
            <a:ext cx="484632" cy="1423540"/>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200" dirty="0" smtClean="0"/>
              <a:t>200</a:t>
            </a:r>
            <a:endParaRPr kumimoji="1" lang="ja-JP" altLang="en-US" sz="1200" dirty="0"/>
          </a:p>
        </p:txBody>
      </p:sp>
      <p:sp>
        <p:nvSpPr>
          <p:cNvPr id="20" name="正方形/長方形 19"/>
          <p:cNvSpPr/>
          <p:nvPr/>
        </p:nvSpPr>
        <p:spPr>
          <a:xfrm>
            <a:off x="6753944" y="4149298"/>
            <a:ext cx="1418456" cy="50405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400" b="1" dirty="0" smtClean="0">
                <a:latin typeface="Times New Roman" pitchFamily="18" charset="0"/>
                <a:cs typeface="Times New Roman" pitchFamily="18" charset="0"/>
              </a:rPr>
              <a:t>Y</a:t>
            </a:r>
            <a:r>
              <a:rPr lang="en-US" altLang="ja-JP" sz="1400" b="1" baseline="-25000" dirty="0" smtClean="0">
                <a:latin typeface="Times New Roman" pitchFamily="18" charset="0"/>
                <a:cs typeface="Times New Roman" pitchFamily="18" charset="0"/>
              </a:rPr>
              <a:t>3</a:t>
            </a:r>
            <a:r>
              <a:rPr kumimoji="1" lang="ja-JP" altLang="en-US" sz="1400" b="1" dirty="0" smtClean="0"/>
              <a:t>負担部分</a:t>
            </a:r>
            <a:endParaRPr kumimoji="1" lang="en-US" altLang="ja-JP" sz="1400" b="1" dirty="0" smtClean="0"/>
          </a:p>
          <a:p>
            <a:pPr algn="ctr"/>
            <a:r>
              <a:rPr lang="en-US" altLang="ja-JP" sz="1400" dirty="0"/>
              <a:t>100</a:t>
            </a:r>
            <a:endParaRPr kumimoji="1" lang="ja-JP" altLang="en-US" sz="1400" dirty="0"/>
          </a:p>
        </p:txBody>
      </p:sp>
      <p:sp>
        <p:nvSpPr>
          <p:cNvPr id="16" name="正方形/長方形 15"/>
          <p:cNvSpPr/>
          <p:nvPr/>
        </p:nvSpPr>
        <p:spPr>
          <a:xfrm>
            <a:off x="3851920" y="3933274"/>
            <a:ext cx="1418456" cy="72008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2</a:t>
            </a:r>
            <a:r>
              <a:rPr lang="ja-JP" altLang="en-US" sz="1600" b="1" dirty="0" smtClean="0"/>
              <a:t>負担部分</a:t>
            </a:r>
            <a:endParaRPr lang="en-US" altLang="ja-JP" sz="1600" b="1" dirty="0"/>
          </a:p>
          <a:p>
            <a:pPr algn="ctr"/>
            <a:r>
              <a:rPr lang="en-US" altLang="ja-JP" sz="1600" dirty="0"/>
              <a:t>200</a:t>
            </a:r>
            <a:endParaRPr lang="ja-JP" altLang="en-US" sz="1600" dirty="0"/>
          </a:p>
        </p:txBody>
      </p:sp>
      <p:sp>
        <p:nvSpPr>
          <p:cNvPr id="12" name="正方形/長方形 11"/>
          <p:cNvSpPr/>
          <p:nvPr/>
        </p:nvSpPr>
        <p:spPr>
          <a:xfrm>
            <a:off x="971600" y="3609238"/>
            <a:ext cx="1418456" cy="104411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負担部分</a:t>
            </a:r>
            <a:endParaRPr lang="en-US" altLang="ja-JP" sz="1600" b="1" dirty="0" smtClean="0"/>
          </a:p>
          <a:p>
            <a:pPr algn="ctr"/>
            <a:r>
              <a:rPr kumimoji="1" lang="en-US" altLang="ja-JP" sz="1600" dirty="0" smtClean="0"/>
              <a:t>300</a:t>
            </a:r>
            <a:endParaRPr kumimoji="1" lang="ja-JP" altLang="en-US" sz="1600" dirty="0"/>
          </a:p>
        </p:txBody>
      </p:sp>
      <p:sp>
        <p:nvSpPr>
          <p:cNvPr id="2" name="タイトル 1"/>
          <p:cNvSpPr>
            <a:spLocks noGrp="1"/>
          </p:cNvSpPr>
          <p:nvPr>
            <p:ph type="title"/>
          </p:nvPr>
        </p:nvSpPr>
        <p:spPr>
          <a:xfrm>
            <a:off x="457200" y="346646"/>
            <a:ext cx="8229600" cy="1282154"/>
          </a:xfrm>
        </p:spPr>
        <p:txBody>
          <a:bodyPr>
            <a:noAutofit/>
          </a:bodyPr>
          <a:lstStyle/>
          <a:p>
            <a:r>
              <a:rPr kumimoji="1" lang="ja-JP" altLang="en-US" sz="3200" dirty="0" smtClean="0"/>
              <a:t>相互保証理論は，免除の絶対的効力</a:t>
            </a:r>
            <a:r>
              <a:rPr lang="ja-JP" altLang="en-US" sz="3200" dirty="0" smtClean="0"/>
              <a:t>を</a:t>
            </a:r>
            <a:r>
              <a:rPr lang="en-US" altLang="ja-JP" sz="3200" dirty="0" smtClean="0"/>
              <a:t/>
            </a:r>
            <a:br>
              <a:rPr lang="en-US" altLang="ja-JP" sz="3200" dirty="0" smtClean="0"/>
            </a:br>
            <a:r>
              <a:rPr lang="ja-JP" altLang="en-US" sz="3200" dirty="0" smtClean="0"/>
              <a:t>どの</a:t>
            </a:r>
            <a:r>
              <a:rPr lang="ja-JP" altLang="en-US" sz="3200" dirty="0"/>
              <a:t>ように</a:t>
            </a:r>
            <a:r>
              <a:rPr lang="ja-JP" altLang="en-US" sz="3200" dirty="0" smtClean="0"/>
              <a:t>説明するのか</a:t>
            </a:r>
            <a:r>
              <a:rPr lang="en-US" altLang="ja-JP" sz="3200" dirty="0" smtClean="0"/>
              <a:t>?</a:t>
            </a:r>
            <a:r>
              <a:rPr lang="ja-JP" altLang="en-US" sz="3200" dirty="0" smtClean="0"/>
              <a:t> </a:t>
            </a:r>
            <a:r>
              <a:rPr lang="ja-JP" altLang="en-US" sz="2000" dirty="0" smtClean="0"/>
              <a:t>→</a:t>
            </a:r>
            <a:r>
              <a:rPr lang="ja-JP" altLang="en-US" sz="2000" dirty="0" smtClean="0">
                <a:hlinkClick r:id="rId2" action="ppaction://hlinksldjump"/>
              </a:rPr>
              <a:t>保証の免除との比較</a:t>
            </a:r>
            <a:r>
              <a:rPr lang="ja-JP" altLang="en-US" sz="2000" dirty="0" smtClean="0"/>
              <a:t>　</a:t>
            </a:r>
            <a:endParaRPr kumimoji="1" lang="ja-JP" altLang="en-US" sz="20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sp>
        <p:nvSpPr>
          <p:cNvPr id="13" name="正方形/長方形 12"/>
          <p:cNvSpPr/>
          <p:nvPr/>
        </p:nvSpPr>
        <p:spPr>
          <a:xfrm>
            <a:off x="971600" y="2853154"/>
            <a:ext cx="1418456" cy="7560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2</a:t>
            </a:r>
            <a:r>
              <a:rPr lang="ja-JP" altLang="en-US" sz="1600" b="1" dirty="0" smtClean="0"/>
              <a:t>保証部分</a:t>
            </a:r>
            <a:endParaRPr lang="en-US" altLang="ja-JP" sz="1600" b="1" dirty="0" smtClean="0"/>
          </a:p>
          <a:p>
            <a:pPr algn="ctr"/>
            <a:r>
              <a:rPr kumimoji="1" lang="en-US" altLang="ja-JP" sz="1600" dirty="0"/>
              <a:t>200</a:t>
            </a:r>
            <a:endParaRPr kumimoji="1" lang="ja-JP" altLang="en-US" sz="1600" dirty="0"/>
          </a:p>
        </p:txBody>
      </p:sp>
      <p:sp>
        <p:nvSpPr>
          <p:cNvPr id="14" name="正方形/長方形 13"/>
          <p:cNvSpPr/>
          <p:nvPr/>
        </p:nvSpPr>
        <p:spPr>
          <a:xfrm>
            <a:off x="968742" y="2349098"/>
            <a:ext cx="1418456"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b="1" dirty="0" smtClean="0">
                <a:latin typeface="Times New Roman" pitchFamily="18" charset="0"/>
                <a:cs typeface="Times New Roman" pitchFamily="18" charset="0"/>
              </a:rPr>
              <a:t>Y</a:t>
            </a:r>
            <a:r>
              <a:rPr lang="en-US" altLang="ja-JP" sz="1400" b="1" baseline="-25000" dirty="0" smtClean="0">
                <a:latin typeface="Times New Roman" pitchFamily="18" charset="0"/>
                <a:cs typeface="Times New Roman" pitchFamily="18" charset="0"/>
              </a:rPr>
              <a:t>3</a:t>
            </a:r>
            <a:r>
              <a:rPr kumimoji="1" lang="ja-JP" altLang="en-US" sz="1400" b="1" dirty="0" smtClean="0"/>
              <a:t>保証部分</a:t>
            </a:r>
            <a:endParaRPr kumimoji="1" lang="en-US" altLang="ja-JP" sz="1400" b="1" dirty="0" smtClean="0"/>
          </a:p>
          <a:p>
            <a:pPr algn="ctr"/>
            <a:r>
              <a:rPr lang="en-US" altLang="ja-JP" sz="1400" dirty="0" smtClean="0"/>
              <a:t>100</a:t>
            </a:r>
            <a:endParaRPr kumimoji="1" lang="ja-JP" altLang="en-US" sz="1400" dirty="0"/>
          </a:p>
        </p:txBody>
      </p:sp>
      <p:sp>
        <p:nvSpPr>
          <p:cNvPr id="15" name="正方形/長方形 14"/>
          <p:cNvSpPr/>
          <p:nvPr/>
        </p:nvSpPr>
        <p:spPr>
          <a:xfrm>
            <a:off x="3851920" y="2853154"/>
            <a:ext cx="1418456"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保証部分</a:t>
            </a:r>
            <a:endParaRPr lang="en-US" altLang="ja-JP" sz="1600" b="1" dirty="0"/>
          </a:p>
          <a:p>
            <a:pPr algn="ctr"/>
            <a:r>
              <a:rPr lang="en-US" altLang="ja-JP" sz="1600" dirty="0"/>
              <a:t>300</a:t>
            </a:r>
            <a:endParaRPr lang="ja-JP" altLang="en-US" sz="1600" dirty="0"/>
          </a:p>
        </p:txBody>
      </p:sp>
      <p:sp>
        <p:nvSpPr>
          <p:cNvPr id="17" name="正方形/長方形 16"/>
          <p:cNvSpPr/>
          <p:nvPr/>
        </p:nvSpPr>
        <p:spPr>
          <a:xfrm>
            <a:off x="3853668" y="2349098"/>
            <a:ext cx="1418456"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b="1" dirty="0" smtClean="0">
                <a:latin typeface="Times New Roman" pitchFamily="18" charset="0"/>
                <a:cs typeface="Times New Roman" pitchFamily="18" charset="0"/>
              </a:rPr>
              <a:t>Y</a:t>
            </a:r>
            <a:r>
              <a:rPr lang="en-US" altLang="ja-JP" sz="1400" b="1" baseline="-25000" dirty="0" smtClean="0">
                <a:latin typeface="Times New Roman" pitchFamily="18" charset="0"/>
                <a:cs typeface="Times New Roman" pitchFamily="18" charset="0"/>
              </a:rPr>
              <a:t>3</a:t>
            </a:r>
            <a:r>
              <a:rPr lang="ja-JP" altLang="en-US" sz="1400" b="1" dirty="0" smtClean="0"/>
              <a:t>保証</a:t>
            </a:r>
            <a:r>
              <a:rPr lang="ja-JP" altLang="en-US" sz="1400" b="1" dirty="0"/>
              <a:t>部分</a:t>
            </a:r>
            <a:endParaRPr lang="en-US" altLang="ja-JP" sz="1400" b="1" dirty="0"/>
          </a:p>
          <a:p>
            <a:pPr algn="ctr"/>
            <a:r>
              <a:rPr lang="en-US" altLang="ja-JP" sz="1400" dirty="0" smtClean="0"/>
              <a:t>100</a:t>
            </a:r>
            <a:endParaRPr lang="ja-JP" altLang="en-US" sz="1400" dirty="0"/>
          </a:p>
        </p:txBody>
      </p:sp>
      <p:sp>
        <p:nvSpPr>
          <p:cNvPr id="18" name="正方形/長方形 17"/>
          <p:cNvSpPr/>
          <p:nvPr/>
        </p:nvSpPr>
        <p:spPr>
          <a:xfrm>
            <a:off x="6752196" y="3069178"/>
            <a:ext cx="1418456"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保証部分</a:t>
            </a:r>
            <a:endParaRPr lang="en-US" altLang="ja-JP" sz="1600" b="1" dirty="0"/>
          </a:p>
          <a:p>
            <a:pPr algn="ctr"/>
            <a:r>
              <a:rPr lang="en-US" altLang="ja-JP" sz="1600" dirty="0"/>
              <a:t>300</a:t>
            </a:r>
            <a:endParaRPr lang="ja-JP" altLang="en-US" sz="1600" dirty="0"/>
          </a:p>
        </p:txBody>
      </p:sp>
      <p:sp>
        <p:nvSpPr>
          <p:cNvPr id="19" name="正方形/長方形 18"/>
          <p:cNvSpPr/>
          <p:nvPr/>
        </p:nvSpPr>
        <p:spPr>
          <a:xfrm>
            <a:off x="6752196" y="2349098"/>
            <a:ext cx="1418456" cy="7200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2</a:t>
            </a:r>
            <a:r>
              <a:rPr lang="ja-JP" altLang="en-US" sz="1600" b="1" dirty="0" smtClean="0"/>
              <a:t>保証</a:t>
            </a:r>
            <a:r>
              <a:rPr lang="ja-JP" altLang="en-US" sz="1600" b="1" dirty="0"/>
              <a:t>部分</a:t>
            </a:r>
            <a:endParaRPr lang="en-US" altLang="ja-JP" sz="1600" b="1" dirty="0"/>
          </a:p>
          <a:p>
            <a:pPr algn="ctr"/>
            <a:r>
              <a:rPr lang="en-US" altLang="ja-JP" sz="1600" dirty="0"/>
              <a:t>200</a:t>
            </a:r>
            <a:endParaRPr lang="ja-JP" altLang="en-US" sz="1600" dirty="0"/>
          </a:p>
        </p:txBody>
      </p:sp>
      <p:sp>
        <p:nvSpPr>
          <p:cNvPr id="21" name="円/楕円 20"/>
          <p:cNvSpPr/>
          <p:nvPr/>
        </p:nvSpPr>
        <p:spPr>
          <a:xfrm>
            <a:off x="3131840" y="5318654"/>
            <a:ext cx="2880320" cy="6983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債権者</a:t>
            </a:r>
            <a:r>
              <a:rPr kumimoji="1" lang="en-US" altLang="ja-JP" b="1" dirty="0" smtClean="0">
                <a:latin typeface="Times New Roman" pitchFamily="18" charset="0"/>
                <a:cs typeface="Times New Roman" pitchFamily="18" charset="0"/>
              </a:rPr>
              <a:t>X</a:t>
            </a:r>
          </a:p>
          <a:p>
            <a:pPr algn="ctr"/>
            <a:r>
              <a:rPr lang="en-US" altLang="ja-JP" b="1" dirty="0">
                <a:latin typeface="Times New Roman" pitchFamily="18" charset="0"/>
                <a:cs typeface="Times New Roman" pitchFamily="18" charset="0"/>
              </a:rPr>
              <a:t>600</a:t>
            </a:r>
            <a:endParaRPr kumimoji="1" lang="ja-JP" altLang="en-US" b="1" dirty="0">
              <a:latin typeface="Times New Roman" pitchFamily="18" charset="0"/>
              <a:cs typeface="Times New Roman" pitchFamily="18" charset="0"/>
            </a:endParaRPr>
          </a:p>
        </p:txBody>
      </p:sp>
      <p:sp>
        <p:nvSpPr>
          <p:cNvPr id="22" name="上矢印 21"/>
          <p:cNvSpPr/>
          <p:nvPr/>
        </p:nvSpPr>
        <p:spPr>
          <a:xfrm rot="18487026">
            <a:off x="2082094" y="4322847"/>
            <a:ext cx="484632" cy="1859068"/>
          </a:xfrm>
          <a:prstGeom prst="up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sz="1200" dirty="0" smtClean="0"/>
              <a:t>300</a:t>
            </a:r>
            <a:endParaRPr kumimoji="1" lang="ja-JP" altLang="en-US" sz="1200" dirty="0"/>
          </a:p>
        </p:txBody>
      </p:sp>
      <p:sp>
        <p:nvSpPr>
          <p:cNvPr id="24" name="上矢印 23"/>
          <p:cNvSpPr/>
          <p:nvPr/>
        </p:nvSpPr>
        <p:spPr>
          <a:xfrm rot="18487026">
            <a:off x="2754207" y="4409800"/>
            <a:ext cx="463235" cy="1186134"/>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t>100</a:t>
            </a:r>
            <a:endParaRPr kumimoji="1" lang="ja-JP" altLang="en-US" sz="1200" dirty="0"/>
          </a:p>
        </p:txBody>
      </p:sp>
      <p:sp>
        <p:nvSpPr>
          <p:cNvPr id="25" name="上矢印 24"/>
          <p:cNvSpPr/>
          <p:nvPr/>
        </p:nvSpPr>
        <p:spPr>
          <a:xfrm>
            <a:off x="3960803" y="4619582"/>
            <a:ext cx="484632" cy="699071"/>
          </a:xfrm>
          <a:prstGeom prst="up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en-US" altLang="ja-JP" sz="1200" dirty="0" smtClean="0"/>
              <a:t>200</a:t>
            </a:r>
            <a:endParaRPr kumimoji="1" lang="ja-JP" altLang="en-US" sz="1200" dirty="0"/>
          </a:p>
        </p:txBody>
      </p:sp>
      <p:sp>
        <p:nvSpPr>
          <p:cNvPr id="27" name="上矢印 26"/>
          <p:cNvSpPr/>
          <p:nvPr/>
        </p:nvSpPr>
        <p:spPr>
          <a:xfrm>
            <a:off x="4716016" y="4619582"/>
            <a:ext cx="484632" cy="699071"/>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t>100</a:t>
            </a:r>
            <a:endParaRPr kumimoji="1" lang="ja-JP" altLang="en-US" sz="1200" dirty="0"/>
          </a:p>
        </p:txBody>
      </p:sp>
      <p:sp>
        <p:nvSpPr>
          <p:cNvPr id="28" name="上矢印 27"/>
          <p:cNvSpPr/>
          <p:nvPr/>
        </p:nvSpPr>
        <p:spPr>
          <a:xfrm rot="3205735">
            <a:off x="5918814" y="4383877"/>
            <a:ext cx="484632" cy="1227483"/>
          </a:xfrm>
          <a:prstGeom prst="up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1200" dirty="0" smtClean="0"/>
              <a:t>100</a:t>
            </a:r>
            <a:endParaRPr kumimoji="1" lang="ja-JP" altLang="en-US" sz="1200" dirty="0"/>
          </a:p>
        </p:txBody>
      </p:sp>
      <p:sp>
        <p:nvSpPr>
          <p:cNvPr id="30" name="上矢印 29"/>
          <p:cNvSpPr/>
          <p:nvPr/>
        </p:nvSpPr>
        <p:spPr>
          <a:xfrm rot="3205735">
            <a:off x="6613118" y="4274577"/>
            <a:ext cx="484632" cy="1927218"/>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200" dirty="0" smtClean="0"/>
              <a:t>200</a:t>
            </a:r>
            <a:endParaRPr kumimoji="1" lang="ja-JP" altLang="en-US" sz="1200" dirty="0"/>
          </a:p>
        </p:txBody>
      </p:sp>
      <p:sp>
        <p:nvSpPr>
          <p:cNvPr id="31" name="テキスト ボックス 30"/>
          <p:cNvSpPr txBox="1"/>
          <p:nvPr/>
        </p:nvSpPr>
        <p:spPr>
          <a:xfrm>
            <a:off x="971600" y="1743998"/>
            <a:ext cx="1418456" cy="338554"/>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kumimoji="1" lang="en-US" altLang="ja-JP" sz="1600" b="1" baseline="-25000" dirty="0" smtClean="0">
                <a:latin typeface="Times New Roman" pitchFamily="18" charset="0"/>
                <a:cs typeface="Times New Roman" pitchFamily="18" charset="0"/>
              </a:rPr>
              <a:t>1</a:t>
            </a:r>
            <a:endParaRPr kumimoji="1" lang="ja-JP" altLang="en-US" sz="1600" b="1" baseline="-25000" dirty="0">
              <a:latin typeface="Times New Roman" pitchFamily="18" charset="0"/>
              <a:cs typeface="Times New Roman" pitchFamily="18" charset="0"/>
            </a:endParaRPr>
          </a:p>
        </p:txBody>
      </p:sp>
      <p:sp>
        <p:nvSpPr>
          <p:cNvPr id="32" name="テキスト ボックス 31"/>
          <p:cNvSpPr txBox="1"/>
          <p:nvPr/>
        </p:nvSpPr>
        <p:spPr>
          <a:xfrm>
            <a:off x="3873624" y="1743998"/>
            <a:ext cx="1418456" cy="338554"/>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kumimoji="1" lang="en-US" altLang="ja-JP" sz="1600" b="1" baseline="-25000" dirty="0" smtClean="0">
                <a:latin typeface="Times New Roman" pitchFamily="18" charset="0"/>
                <a:cs typeface="Times New Roman" pitchFamily="18" charset="0"/>
              </a:rPr>
              <a:t>2</a:t>
            </a:r>
            <a:endParaRPr kumimoji="1" lang="ja-JP" altLang="en-US" sz="1600" b="1" baseline="-25000" dirty="0">
              <a:latin typeface="Times New Roman" pitchFamily="18" charset="0"/>
              <a:cs typeface="Times New Roman" pitchFamily="18" charset="0"/>
            </a:endParaRPr>
          </a:p>
        </p:txBody>
      </p:sp>
      <p:sp>
        <p:nvSpPr>
          <p:cNvPr id="33" name="テキスト ボックス 32"/>
          <p:cNvSpPr txBox="1"/>
          <p:nvPr/>
        </p:nvSpPr>
        <p:spPr>
          <a:xfrm>
            <a:off x="6753944" y="1743998"/>
            <a:ext cx="1418456" cy="338554"/>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lang="en-US" altLang="ja-JP" sz="1600" b="1" baseline="-25000" dirty="0">
                <a:latin typeface="Times New Roman" pitchFamily="18" charset="0"/>
                <a:cs typeface="Times New Roman" pitchFamily="18" charset="0"/>
              </a:rPr>
              <a:t>3</a:t>
            </a:r>
            <a:endParaRPr kumimoji="1" lang="ja-JP" altLang="en-US" sz="1600" b="1" baseline="-25000" dirty="0">
              <a:latin typeface="Times New Roman" pitchFamily="18" charset="0"/>
              <a:cs typeface="Times New Roman" pitchFamily="18" charset="0"/>
            </a:endParaRPr>
          </a:p>
        </p:txBody>
      </p:sp>
      <p:cxnSp>
        <p:nvCxnSpPr>
          <p:cNvPr id="35" name="直線コネクタ 34"/>
          <p:cNvCxnSpPr/>
          <p:nvPr/>
        </p:nvCxnSpPr>
        <p:spPr>
          <a:xfrm flipH="1">
            <a:off x="950086" y="2277888"/>
            <a:ext cx="1452102" cy="24172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935095" y="2277888"/>
            <a:ext cx="1454961" cy="234744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971600" y="1938536"/>
            <a:ext cx="1352810" cy="369332"/>
          </a:xfrm>
          <a:prstGeom prst="rect">
            <a:avLst/>
          </a:prstGeom>
          <a:noFill/>
        </p:spPr>
        <p:txBody>
          <a:bodyPr wrap="square" rtlCol="0">
            <a:spAutoFit/>
          </a:bodyPr>
          <a:lstStyle/>
          <a:p>
            <a:pPr algn="ctr"/>
            <a:r>
              <a:rPr kumimoji="1" lang="en-US" altLang="ja-JP" dirty="0" smtClean="0"/>
              <a:t>600</a:t>
            </a:r>
            <a:r>
              <a:rPr kumimoji="1" lang="ja-JP" altLang="en-US" dirty="0" smtClean="0"/>
              <a:t>→</a:t>
            </a:r>
            <a:r>
              <a:rPr kumimoji="1" lang="en-US" altLang="ja-JP" dirty="0" smtClean="0"/>
              <a:t>0</a:t>
            </a:r>
            <a:endParaRPr kumimoji="1" lang="ja-JP" altLang="en-US" dirty="0"/>
          </a:p>
        </p:txBody>
      </p:sp>
      <p:sp>
        <p:nvSpPr>
          <p:cNvPr id="44" name="テキスト ボックス 43"/>
          <p:cNvSpPr txBox="1"/>
          <p:nvPr/>
        </p:nvSpPr>
        <p:spPr>
          <a:xfrm>
            <a:off x="3867262" y="1938536"/>
            <a:ext cx="1352810" cy="369332"/>
          </a:xfrm>
          <a:prstGeom prst="rect">
            <a:avLst/>
          </a:prstGeom>
          <a:noFill/>
        </p:spPr>
        <p:txBody>
          <a:bodyPr wrap="square" rtlCol="0">
            <a:spAutoFit/>
          </a:bodyPr>
          <a:lstStyle/>
          <a:p>
            <a:pPr algn="ctr"/>
            <a:r>
              <a:rPr kumimoji="1" lang="en-US" altLang="ja-JP" dirty="0" smtClean="0"/>
              <a:t>600</a:t>
            </a:r>
            <a:r>
              <a:rPr kumimoji="1" lang="ja-JP" altLang="en-US" dirty="0" smtClean="0"/>
              <a:t>→</a:t>
            </a:r>
            <a:r>
              <a:rPr kumimoji="1" lang="en-US" altLang="ja-JP" dirty="0" smtClean="0"/>
              <a:t>300</a:t>
            </a:r>
            <a:endParaRPr kumimoji="1" lang="ja-JP" altLang="en-US" dirty="0"/>
          </a:p>
        </p:txBody>
      </p:sp>
      <p:sp>
        <p:nvSpPr>
          <p:cNvPr id="45" name="テキスト ボックス 44"/>
          <p:cNvSpPr txBox="1"/>
          <p:nvPr/>
        </p:nvSpPr>
        <p:spPr>
          <a:xfrm>
            <a:off x="6819590" y="1938536"/>
            <a:ext cx="1352810" cy="369332"/>
          </a:xfrm>
          <a:prstGeom prst="rect">
            <a:avLst/>
          </a:prstGeom>
          <a:noFill/>
        </p:spPr>
        <p:txBody>
          <a:bodyPr wrap="square" rtlCol="0">
            <a:spAutoFit/>
          </a:bodyPr>
          <a:lstStyle/>
          <a:p>
            <a:pPr algn="ctr"/>
            <a:r>
              <a:rPr kumimoji="1" lang="en-US" altLang="ja-JP" dirty="0" smtClean="0"/>
              <a:t>600</a:t>
            </a:r>
            <a:r>
              <a:rPr kumimoji="1" lang="ja-JP" altLang="en-US" dirty="0" smtClean="0"/>
              <a:t>→</a:t>
            </a:r>
            <a:r>
              <a:rPr kumimoji="1" lang="en-US" altLang="ja-JP" dirty="0" smtClean="0"/>
              <a:t>300</a:t>
            </a:r>
            <a:endParaRPr kumimoji="1" lang="ja-JP" altLang="en-US" dirty="0"/>
          </a:p>
        </p:txBody>
      </p:sp>
      <p:sp>
        <p:nvSpPr>
          <p:cNvPr id="46" name="テキスト ボックス 45"/>
          <p:cNvSpPr txBox="1"/>
          <p:nvPr/>
        </p:nvSpPr>
        <p:spPr>
          <a:xfrm>
            <a:off x="3007346" y="2252989"/>
            <a:ext cx="5544616" cy="1077218"/>
          </a:xfrm>
          <a:prstGeom prst="rect">
            <a:avLst/>
          </a:prstGeom>
          <a:noFill/>
        </p:spPr>
        <p:txBody>
          <a:bodyPr wrap="square" rtlCol="0">
            <a:spAutoFit/>
          </a:bodyPr>
          <a:lstStyle/>
          <a:p>
            <a:r>
              <a:rPr lang="ja-JP" altLang="en-US" sz="1600" b="1" dirty="0">
                <a:solidFill>
                  <a:schemeClr val="tx2"/>
                </a:solidFill>
              </a:rPr>
              <a:t>第</a:t>
            </a:r>
            <a:r>
              <a:rPr lang="en-US" altLang="ja-JP" sz="1600" b="1" dirty="0">
                <a:solidFill>
                  <a:schemeClr val="tx2"/>
                </a:solidFill>
              </a:rPr>
              <a:t>437</a:t>
            </a:r>
            <a:r>
              <a:rPr lang="ja-JP" altLang="en-US" sz="1600" b="1" dirty="0">
                <a:solidFill>
                  <a:schemeClr val="tx2"/>
                </a:solidFill>
              </a:rPr>
              <a:t>条</a:t>
            </a:r>
            <a:r>
              <a:rPr lang="ja-JP" altLang="en-US" sz="1600" dirty="0">
                <a:solidFill>
                  <a:schemeClr val="tx2"/>
                </a:solidFill>
              </a:rPr>
              <a:t>（連帯債務者の</a:t>
            </a:r>
            <a:r>
              <a:rPr lang="en-US" altLang="ja-JP" sz="1600" dirty="0">
                <a:solidFill>
                  <a:schemeClr val="tx2"/>
                </a:solidFill>
              </a:rPr>
              <a:t>1</a:t>
            </a:r>
            <a:r>
              <a:rPr lang="ja-JP" altLang="en-US" sz="1600" dirty="0">
                <a:solidFill>
                  <a:schemeClr val="tx2"/>
                </a:solidFill>
              </a:rPr>
              <a:t>人に対する免除</a:t>
            </a:r>
            <a:r>
              <a:rPr lang="ja-JP" altLang="en-US" sz="1600" dirty="0" smtClean="0">
                <a:solidFill>
                  <a:schemeClr val="tx2"/>
                </a:solidFill>
              </a:rPr>
              <a:t>）</a:t>
            </a:r>
            <a:endParaRPr lang="en-US" altLang="ja-JP" sz="1600" dirty="0" smtClean="0">
              <a:solidFill>
                <a:schemeClr val="tx2"/>
              </a:solidFill>
            </a:endParaRPr>
          </a:p>
          <a:p>
            <a:pPr lvl="1"/>
            <a:r>
              <a:rPr lang="ja-JP" altLang="en-US" sz="1600" dirty="0" smtClean="0">
                <a:solidFill>
                  <a:schemeClr val="tx2"/>
                </a:solidFill>
              </a:rPr>
              <a:t>連帯</a:t>
            </a:r>
            <a:r>
              <a:rPr lang="ja-JP" altLang="en-US" sz="1600" dirty="0">
                <a:solidFill>
                  <a:schemeClr val="tx2"/>
                </a:solidFill>
              </a:rPr>
              <a:t>債務者の</a:t>
            </a:r>
            <a:r>
              <a:rPr lang="en-US" altLang="ja-JP" sz="1600" dirty="0">
                <a:solidFill>
                  <a:schemeClr val="tx2"/>
                </a:solidFill>
              </a:rPr>
              <a:t>1</a:t>
            </a:r>
            <a:r>
              <a:rPr lang="ja-JP" altLang="en-US" sz="1600" dirty="0">
                <a:solidFill>
                  <a:schemeClr val="tx2"/>
                </a:solidFill>
              </a:rPr>
              <a:t>人に対してした債務の免除は，その連帯債務者の負担部分についてのみ，他の連帯債務者の利益のためにも，その効力を生ずる。</a:t>
            </a:r>
            <a:endParaRPr kumimoji="1" lang="ja-JP" altLang="en-US" sz="1600" dirty="0">
              <a:solidFill>
                <a:schemeClr val="tx2"/>
              </a:solidFill>
            </a:endParaRPr>
          </a:p>
        </p:txBody>
      </p:sp>
      <p:sp>
        <p:nvSpPr>
          <p:cNvPr id="6" name="テキスト ボックス 5"/>
          <p:cNvSpPr txBox="1"/>
          <p:nvPr/>
        </p:nvSpPr>
        <p:spPr>
          <a:xfrm>
            <a:off x="467544" y="3923764"/>
            <a:ext cx="2417792" cy="338554"/>
          </a:xfrm>
          <a:prstGeom prst="rect">
            <a:avLst/>
          </a:prstGeom>
          <a:noFill/>
        </p:spPr>
        <p:txBody>
          <a:bodyPr wrap="square" rtlCol="0">
            <a:spAutoFit/>
          </a:bodyPr>
          <a:lstStyle/>
          <a:p>
            <a:pPr algn="ctr"/>
            <a:r>
              <a:rPr kumimoji="1" lang="ja-JP" altLang="en-US" sz="1600" dirty="0" smtClean="0"/>
              <a:t>債務の消滅による付従性</a:t>
            </a:r>
            <a:endParaRPr kumimoji="1" lang="ja-JP" altLang="en-US" sz="1600" dirty="0"/>
          </a:p>
        </p:txBody>
      </p:sp>
    </p:spTree>
    <p:extLst>
      <p:ext uri="{BB962C8B-B14F-4D97-AF65-F5344CB8AC3E}">
        <p14:creationId xmlns:p14="http://schemas.microsoft.com/office/powerpoint/2010/main" val="7119079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1500"/>
                                  </p:stCondLst>
                                  <p:childTnLst>
                                    <p:set>
                                      <p:cBhvr>
                                        <p:cTn id="6" dur="1" fill="hold">
                                          <p:stCondLst>
                                            <p:cond delay="0"/>
                                          </p:stCondLst>
                                        </p:cTn>
                                        <p:tgtEl>
                                          <p:spTgt spid="35"/>
                                        </p:tgtEl>
                                        <p:attrNameLst>
                                          <p:attrName>style.visibility</p:attrName>
                                        </p:attrNameLst>
                                      </p:cBhvr>
                                      <p:to>
                                        <p:strVal val="visible"/>
                                      </p:to>
                                    </p:set>
                                    <p:animEffect transition="in" filter="wipe(up)">
                                      <p:cBhvr>
                                        <p:cTn id="7" dur="500"/>
                                        <p:tgtEl>
                                          <p:spTgt spid="35"/>
                                        </p:tgtEl>
                                      </p:cBhvr>
                                    </p:animEffect>
                                  </p:childTnLst>
                                </p:cTn>
                              </p:par>
                            </p:childTnLst>
                          </p:cTn>
                        </p:par>
                        <p:par>
                          <p:cTn id="8" fill="hold">
                            <p:stCondLst>
                              <p:cond delay="2000"/>
                            </p:stCondLst>
                            <p:childTnLst>
                              <p:par>
                                <p:cTn id="9" presetID="22" presetClass="entr" presetSubtype="1"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up)">
                                      <p:cBhvr>
                                        <p:cTn id="11" dur="500"/>
                                        <p:tgtEl>
                                          <p:spTgt spid="39"/>
                                        </p:tgtEl>
                                      </p:cBhvr>
                                    </p:animEffect>
                                  </p:childTnLst>
                                </p:cTn>
                              </p:par>
                            </p:childTnLst>
                          </p:cTn>
                        </p:par>
                        <p:par>
                          <p:cTn id="12" fill="hold">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wipe(left)">
                                      <p:cBhvr>
                                        <p:cTn id="15" dur="500"/>
                                        <p:tgtEl>
                                          <p:spTgt spid="43"/>
                                        </p:tgtEl>
                                      </p:cBhvr>
                                    </p:animEffect>
                                  </p:childTnLst>
                                </p:cTn>
                              </p:par>
                            </p:childTnLst>
                          </p:cTn>
                        </p:par>
                        <p:par>
                          <p:cTn id="16" fill="hold">
                            <p:stCondLst>
                              <p:cond delay="3000"/>
                            </p:stCondLst>
                            <p:childTnLst>
                              <p:par>
                                <p:cTn id="17" presetID="22" presetClass="exit" presetSubtype="4" fill="hold" grpId="0" nodeType="afterEffect">
                                  <p:stCondLst>
                                    <p:cond delay="250"/>
                                  </p:stCondLst>
                                  <p:childTnLst>
                                    <p:animEffect transition="out" filter="wipe(down)">
                                      <p:cBhvr>
                                        <p:cTn id="18" dur="500"/>
                                        <p:tgtEl>
                                          <p:spTgt spid="12"/>
                                        </p:tgtEl>
                                      </p:cBhvr>
                                    </p:animEffect>
                                    <p:set>
                                      <p:cBhvr>
                                        <p:cTn id="19" dur="1" fill="hold">
                                          <p:stCondLst>
                                            <p:cond delay="499"/>
                                          </p:stCondLst>
                                        </p:cTn>
                                        <p:tgtEl>
                                          <p:spTgt spid="12"/>
                                        </p:tgtEl>
                                        <p:attrNameLst>
                                          <p:attrName>style.visibility</p:attrName>
                                        </p:attrNameLst>
                                      </p:cBhvr>
                                      <p:to>
                                        <p:strVal val="hidden"/>
                                      </p:to>
                                    </p:set>
                                  </p:childTnLst>
                                </p:cTn>
                              </p:par>
                              <p:par>
                                <p:cTn id="20" presetID="10" presetClass="exit" presetSubtype="0" fill="hold" grpId="0" nodeType="withEffect">
                                  <p:stCondLst>
                                    <p:cond delay="250"/>
                                  </p:stCondLst>
                                  <p:childTnLst>
                                    <p:animEffect transition="out" filter="fade">
                                      <p:cBhvr>
                                        <p:cTn id="21" dur="500"/>
                                        <p:tgtEl>
                                          <p:spTgt spid="22"/>
                                        </p:tgtEl>
                                      </p:cBhvr>
                                    </p:animEffect>
                                    <p:set>
                                      <p:cBhvr>
                                        <p:cTn id="22" dur="1" fill="hold">
                                          <p:stCondLst>
                                            <p:cond delay="499"/>
                                          </p:stCondLst>
                                        </p:cTn>
                                        <p:tgtEl>
                                          <p:spTgt spid="22"/>
                                        </p:tgtEl>
                                        <p:attrNameLst>
                                          <p:attrName>style.visibility</p:attrName>
                                        </p:attrNameLst>
                                      </p:cBhvr>
                                      <p:to>
                                        <p:strVal val="hidden"/>
                                      </p:to>
                                    </p:set>
                                  </p:childTnLst>
                                </p:cTn>
                              </p:par>
                            </p:childTnLst>
                          </p:cTn>
                        </p:par>
                        <p:par>
                          <p:cTn id="23" fill="hold">
                            <p:stCondLst>
                              <p:cond delay="3750"/>
                            </p:stCondLst>
                            <p:childTnLst>
                              <p:par>
                                <p:cTn id="24" presetID="22" presetClass="entr" presetSubtype="8" fill="hold" grpId="0" nodeType="afterEffect">
                                  <p:stCondLst>
                                    <p:cond delay="25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childTnLst>
                          </p:cTn>
                        </p:par>
                        <p:par>
                          <p:cTn id="27" fill="hold">
                            <p:stCondLst>
                              <p:cond delay="4500"/>
                            </p:stCondLst>
                            <p:childTnLst>
                              <p:par>
                                <p:cTn id="28" presetID="42" presetClass="exit" presetSubtype="0" fill="hold" grpId="0" nodeType="afterEffect">
                                  <p:stCondLst>
                                    <p:cond delay="250"/>
                                  </p:stCondLst>
                                  <p:childTnLst>
                                    <p:animEffect transition="out" filter="fade">
                                      <p:cBhvr>
                                        <p:cTn id="29" dur="500"/>
                                        <p:tgtEl>
                                          <p:spTgt spid="15"/>
                                        </p:tgtEl>
                                      </p:cBhvr>
                                    </p:animEffect>
                                    <p:anim calcmode="lin" valueType="num">
                                      <p:cBhvr>
                                        <p:cTn id="30" dur="500"/>
                                        <p:tgtEl>
                                          <p:spTgt spid="15"/>
                                        </p:tgtEl>
                                        <p:attrNameLst>
                                          <p:attrName>ppt_x</p:attrName>
                                        </p:attrNameLst>
                                      </p:cBhvr>
                                      <p:tavLst>
                                        <p:tav tm="0">
                                          <p:val>
                                            <p:strVal val="ppt_x"/>
                                          </p:val>
                                        </p:tav>
                                        <p:tav tm="100000">
                                          <p:val>
                                            <p:strVal val="ppt_x"/>
                                          </p:val>
                                        </p:tav>
                                      </p:tavLst>
                                    </p:anim>
                                    <p:anim calcmode="lin" valueType="num">
                                      <p:cBhvr>
                                        <p:cTn id="31" dur="500"/>
                                        <p:tgtEl>
                                          <p:spTgt spid="15"/>
                                        </p:tgtEl>
                                        <p:attrNameLst>
                                          <p:attrName>ppt_y</p:attrName>
                                        </p:attrNameLst>
                                      </p:cBhvr>
                                      <p:tavLst>
                                        <p:tav tm="0">
                                          <p:val>
                                            <p:strVal val="ppt_y"/>
                                          </p:val>
                                        </p:tav>
                                        <p:tav tm="100000">
                                          <p:val>
                                            <p:strVal val="ppt_y+.1"/>
                                          </p:val>
                                        </p:tav>
                                      </p:tavLst>
                                    </p:anim>
                                    <p:set>
                                      <p:cBhvr>
                                        <p:cTn id="32" dur="1" fill="hold">
                                          <p:stCondLst>
                                            <p:cond delay="499"/>
                                          </p:stCondLst>
                                        </p:cTn>
                                        <p:tgtEl>
                                          <p:spTgt spid="15"/>
                                        </p:tgtEl>
                                        <p:attrNameLst>
                                          <p:attrName>style.visibility</p:attrName>
                                        </p:attrNameLst>
                                      </p:cBhvr>
                                      <p:to>
                                        <p:strVal val="hidden"/>
                                      </p:to>
                                    </p:set>
                                  </p:childTnLst>
                                </p:cTn>
                              </p:par>
                            </p:childTnLst>
                          </p:cTn>
                        </p:par>
                        <p:par>
                          <p:cTn id="33" fill="hold">
                            <p:stCondLst>
                              <p:cond delay="5250"/>
                            </p:stCondLst>
                            <p:childTnLst>
                              <p:par>
                                <p:cTn id="34" presetID="42" presetClass="path" presetSubtype="0" accel="50000" decel="50000" fill="hold" grpId="0" nodeType="afterEffect">
                                  <p:stCondLst>
                                    <p:cond delay="250"/>
                                  </p:stCondLst>
                                  <p:childTnLst>
                                    <p:animMotion origin="layout" path="M 1.66667E-6 0.00254 L 0.00104 0.15765 " pathEditMode="relative" rAng="0" ptsTypes="AA">
                                      <p:cBhvr>
                                        <p:cTn id="35" dur="1000" fill="hold"/>
                                        <p:tgtEl>
                                          <p:spTgt spid="17"/>
                                        </p:tgtEl>
                                        <p:attrNameLst>
                                          <p:attrName>ppt_x</p:attrName>
                                          <p:attrName>ppt_y</p:attrName>
                                        </p:attrNameLst>
                                      </p:cBhvr>
                                      <p:rCtr x="52" y="7744"/>
                                    </p:animMotion>
                                  </p:childTnLst>
                                </p:cTn>
                              </p:par>
                              <p:par>
                                <p:cTn id="36" presetID="10" presetClass="exit" presetSubtype="0" fill="hold" grpId="0" nodeType="withEffect">
                                  <p:stCondLst>
                                    <p:cond delay="250"/>
                                  </p:stCondLst>
                                  <p:childTnLst>
                                    <p:animEffect transition="out" filter="fade">
                                      <p:cBhvr>
                                        <p:cTn id="37" dur="1000"/>
                                        <p:tgtEl>
                                          <p:spTgt spid="26"/>
                                        </p:tgtEl>
                                      </p:cBhvr>
                                    </p:animEffect>
                                    <p:set>
                                      <p:cBhvr>
                                        <p:cTn id="38" dur="1" fill="hold">
                                          <p:stCondLst>
                                            <p:cond delay="999"/>
                                          </p:stCondLst>
                                        </p:cTn>
                                        <p:tgtEl>
                                          <p:spTgt spid="26"/>
                                        </p:tgtEl>
                                        <p:attrNameLst>
                                          <p:attrName>style.visibility</p:attrName>
                                        </p:attrNameLst>
                                      </p:cBhvr>
                                      <p:to>
                                        <p:strVal val="hidden"/>
                                      </p:to>
                                    </p:set>
                                  </p:childTnLst>
                                </p:cTn>
                              </p:par>
                            </p:childTnLst>
                          </p:cTn>
                        </p:par>
                        <p:par>
                          <p:cTn id="39" fill="hold">
                            <p:stCondLst>
                              <p:cond delay="6500"/>
                            </p:stCondLst>
                            <p:childTnLst>
                              <p:par>
                                <p:cTn id="40" presetID="22" presetClass="entr" presetSubtype="8" fill="hold" grpId="0" nodeType="afterEffect">
                                  <p:stCondLst>
                                    <p:cond delay="250"/>
                                  </p:stCondLst>
                                  <p:childTnLst>
                                    <p:set>
                                      <p:cBhvr>
                                        <p:cTn id="41" dur="1" fill="hold">
                                          <p:stCondLst>
                                            <p:cond delay="0"/>
                                          </p:stCondLst>
                                        </p:cTn>
                                        <p:tgtEl>
                                          <p:spTgt spid="44"/>
                                        </p:tgtEl>
                                        <p:attrNameLst>
                                          <p:attrName>style.visibility</p:attrName>
                                        </p:attrNameLst>
                                      </p:cBhvr>
                                      <p:to>
                                        <p:strVal val="visible"/>
                                      </p:to>
                                    </p:set>
                                    <p:animEffect transition="in" filter="wipe(left)">
                                      <p:cBhvr>
                                        <p:cTn id="42" dur="500"/>
                                        <p:tgtEl>
                                          <p:spTgt spid="44"/>
                                        </p:tgtEl>
                                      </p:cBhvr>
                                    </p:animEffect>
                                  </p:childTnLst>
                                </p:cTn>
                              </p:par>
                            </p:childTnLst>
                          </p:cTn>
                        </p:par>
                        <p:par>
                          <p:cTn id="43" fill="hold">
                            <p:stCondLst>
                              <p:cond delay="7250"/>
                            </p:stCondLst>
                            <p:childTnLst>
                              <p:par>
                                <p:cTn id="44" presetID="42" presetClass="exit" presetSubtype="0" fill="hold" grpId="0" nodeType="afterEffect">
                                  <p:stCondLst>
                                    <p:cond delay="250"/>
                                  </p:stCondLst>
                                  <p:childTnLst>
                                    <p:animEffect transition="out" filter="fade">
                                      <p:cBhvr>
                                        <p:cTn id="45" dur="500"/>
                                        <p:tgtEl>
                                          <p:spTgt spid="18"/>
                                        </p:tgtEl>
                                      </p:cBhvr>
                                    </p:animEffect>
                                    <p:anim calcmode="lin" valueType="num">
                                      <p:cBhvr>
                                        <p:cTn id="46" dur="500"/>
                                        <p:tgtEl>
                                          <p:spTgt spid="18"/>
                                        </p:tgtEl>
                                        <p:attrNameLst>
                                          <p:attrName>ppt_x</p:attrName>
                                        </p:attrNameLst>
                                      </p:cBhvr>
                                      <p:tavLst>
                                        <p:tav tm="0">
                                          <p:val>
                                            <p:strVal val="ppt_x"/>
                                          </p:val>
                                        </p:tav>
                                        <p:tav tm="100000">
                                          <p:val>
                                            <p:strVal val="ppt_x"/>
                                          </p:val>
                                        </p:tav>
                                      </p:tavLst>
                                    </p:anim>
                                    <p:anim calcmode="lin" valueType="num">
                                      <p:cBhvr>
                                        <p:cTn id="47" dur="500"/>
                                        <p:tgtEl>
                                          <p:spTgt spid="18"/>
                                        </p:tgtEl>
                                        <p:attrNameLst>
                                          <p:attrName>ppt_y</p:attrName>
                                        </p:attrNameLst>
                                      </p:cBhvr>
                                      <p:tavLst>
                                        <p:tav tm="0">
                                          <p:val>
                                            <p:strVal val="ppt_y"/>
                                          </p:val>
                                        </p:tav>
                                        <p:tav tm="100000">
                                          <p:val>
                                            <p:strVal val="ppt_y+.1"/>
                                          </p:val>
                                        </p:tav>
                                      </p:tavLst>
                                    </p:anim>
                                    <p:set>
                                      <p:cBhvr>
                                        <p:cTn id="48" dur="1" fill="hold">
                                          <p:stCondLst>
                                            <p:cond delay="499"/>
                                          </p:stCondLst>
                                        </p:cTn>
                                        <p:tgtEl>
                                          <p:spTgt spid="18"/>
                                        </p:tgtEl>
                                        <p:attrNameLst>
                                          <p:attrName>style.visibility</p:attrName>
                                        </p:attrNameLst>
                                      </p:cBhvr>
                                      <p:to>
                                        <p:strVal val="hidden"/>
                                      </p:to>
                                    </p:set>
                                  </p:childTnLst>
                                </p:cTn>
                              </p:par>
                            </p:childTnLst>
                          </p:cTn>
                        </p:par>
                        <p:par>
                          <p:cTn id="49" fill="hold">
                            <p:stCondLst>
                              <p:cond delay="8000"/>
                            </p:stCondLst>
                            <p:childTnLst>
                              <p:par>
                                <p:cTn id="50" presetID="42" presetClass="path" presetSubtype="0" accel="50000" decel="50000" fill="hold" grpId="0" nodeType="afterEffect">
                                  <p:stCondLst>
                                    <p:cond delay="250"/>
                                  </p:stCondLst>
                                  <p:childTnLst>
                                    <p:animMotion origin="layout" path="M -2.22222E-6 -0.00508 L -0.00104 0.15534 " pathEditMode="relative" rAng="0" ptsTypes="AA">
                                      <p:cBhvr>
                                        <p:cTn id="51" dur="1000" fill="hold"/>
                                        <p:tgtEl>
                                          <p:spTgt spid="19"/>
                                        </p:tgtEl>
                                        <p:attrNameLst>
                                          <p:attrName>ppt_x</p:attrName>
                                          <p:attrName>ppt_y</p:attrName>
                                        </p:attrNameLst>
                                      </p:cBhvr>
                                      <p:rCtr x="-52" y="8021"/>
                                    </p:animMotion>
                                  </p:childTnLst>
                                </p:cTn>
                              </p:par>
                              <p:par>
                                <p:cTn id="52" presetID="10" presetClass="exit" presetSubtype="0" fill="hold" grpId="0" nodeType="withEffect">
                                  <p:stCondLst>
                                    <p:cond delay="250"/>
                                  </p:stCondLst>
                                  <p:childTnLst>
                                    <p:animEffect transition="out" filter="fade">
                                      <p:cBhvr>
                                        <p:cTn id="53" dur="1000"/>
                                        <p:tgtEl>
                                          <p:spTgt spid="29"/>
                                        </p:tgtEl>
                                      </p:cBhvr>
                                    </p:animEffect>
                                    <p:set>
                                      <p:cBhvr>
                                        <p:cTn id="54" dur="1" fill="hold">
                                          <p:stCondLst>
                                            <p:cond delay="999"/>
                                          </p:stCondLst>
                                        </p:cTn>
                                        <p:tgtEl>
                                          <p:spTgt spid="29"/>
                                        </p:tgtEl>
                                        <p:attrNameLst>
                                          <p:attrName>style.visibility</p:attrName>
                                        </p:attrNameLst>
                                      </p:cBhvr>
                                      <p:to>
                                        <p:strVal val="hidden"/>
                                      </p:to>
                                    </p:set>
                                  </p:childTnLst>
                                </p:cTn>
                              </p:par>
                            </p:childTnLst>
                          </p:cTn>
                        </p:par>
                        <p:par>
                          <p:cTn id="55" fill="hold">
                            <p:stCondLst>
                              <p:cond delay="9250"/>
                            </p:stCondLst>
                            <p:childTnLst>
                              <p:par>
                                <p:cTn id="56" presetID="22" presetClass="entr" presetSubtype="8" fill="hold" grpId="0" nodeType="afterEffect">
                                  <p:stCondLst>
                                    <p:cond delay="250"/>
                                  </p:stCondLst>
                                  <p:childTnLst>
                                    <p:set>
                                      <p:cBhvr>
                                        <p:cTn id="57" dur="1" fill="hold">
                                          <p:stCondLst>
                                            <p:cond delay="0"/>
                                          </p:stCondLst>
                                        </p:cTn>
                                        <p:tgtEl>
                                          <p:spTgt spid="45"/>
                                        </p:tgtEl>
                                        <p:attrNameLst>
                                          <p:attrName>style.visibility</p:attrName>
                                        </p:attrNameLst>
                                      </p:cBhvr>
                                      <p:to>
                                        <p:strVal val="visible"/>
                                      </p:to>
                                    </p:set>
                                    <p:animEffect transition="in" filter="wipe(left)">
                                      <p:cBhvr>
                                        <p:cTn id="58" dur="500"/>
                                        <p:tgtEl>
                                          <p:spTgt spid="45"/>
                                        </p:tgtEl>
                                      </p:cBhvr>
                                    </p:animEffect>
                                  </p:childTnLst>
                                </p:cTn>
                              </p:par>
                            </p:childTnLst>
                          </p:cTn>
                        </p:par>
                        <p:par>
                          <p:cTn id="59" fill="hold">
                            <p:stCondLst>
                              <p:cond delay="10000"/>
                            </p:stCondLst>
                            <p:childTnLst>
                              <p:par>
                                <p:cTn id="60" presetID="22" presetClass="exit" presetSubtype="4" fill="hold" grpId="0" nodeType="afterEffect">
                                  <p:stCondLst>
                                    <p:cond delay="250"/>
                                  </p:stCondLst>
                                  <p:childTnLst>
                                    <p:animEffect transition="out" filter="wipe(down)">
                                      <p:cBhvr>
                                        <p:cTn id="61" dur="500"/>
                                        <p:tgtEl>
                                          <p:spTgt spid="13"/>
                                        </p:tgtEl>
                                      </p:cBhvr>
                                    </p:animEffect>
                                    <p:set>
                                      <p:cBhvr>
                                        <p:cTn id="62" dur="1" fill="hold">
                                          <p:stCondLst>
                                            <p:cond delay="499"/>
                                          </p:stCondLst>
                                        </p:cTn>
                                        <p:tgtEl>
                                          <p:spTgt spid="13"/>
                                        </p:tgtEl>
                                        <p:attrNameLst>
                                          <p:attrName>style.visibility</p:attrName>
                                        </p:attrNameLst>
                                      </p:cBhvr>
                                      <p:to>
                                        <p:strVal val="hidden"/>
                                      </p:to>
                                    </p:set>
                                  </p:childTnLst>
                                </p:cTn>
                              </p:par>
                              <p:par>
                                <p:cTn id="63" presetID="10" presetClass="exit" presetSubtype="0" fill="hold" grpId="0" nodeType="withEffect">
                                  <p:stCondLst>
                                    <p:cond delay="250"/>
                                  </p:stCondLst>
                                  <p:childTnLst>
                                    <p:animEffect transition="out" filter="fade">
                                      <p:cBhvr>
                                        <p:cTn id="64" dur="500"/>
                                        <p:tgtEl>
                                          <p:spTgt spid="23"/>
                                        </p:tgtEl>
                                      </p:cBhvr>
                                    </p:animEffect>
                                    <p:set>
                                      <p:cBhvr>
                                        <p:cTn id="65" dur="1" fill="hold">
                                          <p:stCondLst>
                                            <p:cond delay="499"/>
                                          </p:stCondLst>
                                        </p:cTn>
                                        <p:tgtEl>
                                          <p:spTgt spid="23"/>
                                        </p:tgtEl>
                                        <p:attrNameLst>
                                          <p:attrName>style.visibility</p:attrName>
                                        </p:attrNameLst>
                                      </p:cBhvr>
                                      <p:to>
                                        <p:strVal val="hidden"/>
                                      </p:to>
                                    </p:set>
                                  </p:childTnLst>
                                </p:cTn>
                              </p:par>
                            </p:childTnLst>
                          </p:cTn>
                        </p:par>
                        <p:par>
                          <p:cTn id="66" fill="hold">
                            <p:stCondLst>
                              <p:cond delay="10750"/>
                            </p:stCondLst>
                            <p:childTnLst>
                              <p:par>
                                <p:cTn id="67" presetID="22" presetClass="exit" presetSubtype="4" fill="hold" grpId="0" nodeType="afterEffect">
                                  <p:stCondLst>
                                    <p:cond delay="0"/>
                                  </p:stCondLst>
                                  <p:childTnLst>
                                    <p:animEffect transition="out" filter="wipe(down)">
                                      <p:cBhvr>
                                        <p:cTn id="68" dur="500"/>
                                        <p:tgtEl>
                                          <p:spTgt spid="14"/>
                                        </p:tgtEl>
                                      </p:cBhvr>
                                    </p:animEffect>
                                    <p:set>
                                      <p:cBhvr>
                                        <p:cTn id="69" dur="1" fill="hold">
                                          <p:stCondLst>
                                            <p:cond delay="499"/>
                                          </p:stCondLst>
                                        </p:cTn>
                                        <p:tgtEl>
                                          <p:spTgt spid="14"/>
                                        </p:tgtEl>
                                        <p:attrNameLst>
                                          <p:attrName>style.visibility</p:attrName>
                                        </p:attrNameLst>
                                      </p:cBhvr>
                                      <p:to>
                                        <p:strVal val="hidden"/>
                                      </p:to>
                                    </p:set>
                                  </p:childTnLst>
                                </p:cTn>
                              </p:par>
                              <p:par>
                                <p:cTn id="70" presetID="10" presetClass="exit" presetSubtype="0" fill="hold" grpId="0" nodeType="withEffect">
                                  <p:stCondLst>
                                    <p:cond delay="0"/>
                                  </p:stCondLst>
                                  <p:childTnLst>
                                    <p:animEffect transition="out" filter="fade">
                                      <p:cBhvr>
                                        <p:cTn id="71" dur="500"/>
                                        <p:tgtEl>
                                          <p:spTgt spid="24"/>
                                        </p:tgtEl>
                                      </p:cBhvr>
                                    </p:animEffect>
                                    <p:set>
                                      <p:cBhvr>
                                        <p:cTn id="72" dur="1" fill="hold">
                                          <p:stCondLst>
                                            <p:cond delay="499"/>
                                          </p:stCondLst>
                                        </p:cTn>
                                        <p:tgtEl>
                                          <p:spTgt spid="24"/>
                                        </p:tgtEl>
                                        <p:attrNameLst>
                                          <p:attrName>style.visibility</p:attrName>
                                        </p:attrNameLst>
                                      </p:cBhvr>
                                      <p:to>
                                        <p:strVal val="hidden"/>
                                      </p:to>
                                    </p:set>
                                  </p:childTnLst>
                                </p:cTn>
                              </p:par>
                            </p:childTnLst>
                          </p:cTn>
                        </p:par>
                        <p:par>
                          <p:cTn id="73" fill="hold">
                            <p:stCondLst>
                              <p:cond delay="11250"/>
                            </p:stCondLst>
                            <p:childTnLst>
                              <p:par>
                                <p:cTn id="74" presetID="10" presetClass="exit" presetSubtype="0" fill="hold" grpId="0" nodeType="afterEffect">
                                  <p:stCondLst>
                                    <p:cond delay="250"/>
                                  </p:stCondLst>
                                  <p:childTnLst>
                                    <p:animEffect transition="out" filter="fade">
                                      <p:cBhvr>
                                        <p:cTn id="75" dur="500"/>
                                        <p:tgtEl>
                                          <p:spTgt spid="21"/>
                                        </p:tgtEl>
                                      </p:cBhvr>
                                    </p:animEffect>
                                    <p:set>
                                      <p:cBhvr>
                                        <p:cTn id="76" dur="1" fill="hold">
                                          <p:stCondLst>
                                            <p:cond delay="499"/>
                                          </p:stCondLst>
                                        </p:cTn>
                                        <p:tgtEl>
                                          <p:spTgt spid="21"/>
                                        </p:tgtEl>
                                        <p:attrNameLst>
                                          <p:attrName>style.visibility</p:attrName>
                                        </p:attrNameLst>
                                      </p:cBhvr>
                                      <p:to>
                                        <p:strVal val="hidden"/>
                                      </p:to>
                                    </p:set>
                                  </p:childTnLst>
                                </p:cTn>
                              </p:par>
                              <p:par>
                                <p:cTn id="77" presetID="10" presetClass="entr" presetSubtype="0" fill="hold" grpId="0" nodeType="withEffect">
                                  <p:stCondLst>
                                    <p:cond delay="250"/>
                                  </p:stCondLst>
                                  <p:childTnLst>
                                    <p:set>
                                      <p:cBhvr>
                                        <p:cTn id="78" dur="1" fill="hold">
                                          <p:stCondLst>
                                            <p:cond delay="0"/>
                                          </p:stCondLst>
                                        </p:cTn>
                                        <p:tgtEl>
                                          <p:spTgt spid="42"/>
                                        </p:tgtEl>
                                        <p:attrNameLst>
                                          <p:attrName>style.visibility</p:attrName>
                                        </p:attrNameLst>
                                      </p:cBhvr>
                                      <p:to>
                                        <p:strVal val="visible"/>
                                      </p:to>
                                    </p:set>
                                    <p:animEffect transition="in" filter="fade">
                                      <p:cBhvr>
                                        <p:cTn id="79" dur="500"/>
                                        <p:tgtEl>
                                          <p:spTgt spid="42"/>
                                        </p:tgtEl>
                                      </p:cBhvr>
                                    </p:animEffect>
                                  </p:childTnLst>
                                </p:cTn>
                              </p:par>
                            </p:childTnLst>
                          </p:cTn>
                        </p:par>
                        <p:par>
                          <p:cTn id="80" fill="hold">
                            <p:stCondLst>
                              <p:cond delay="12000"/>
                            </p:stCondLst>
                            <p:childTnLst>
                              <p:par>
                                <p:cTn id="81" presetID="22" presetClass="entr" presetSubtype="8" fill="hold" grpId="0" nodeType="afterEffect">
                                  <p:stCondLst>
                                    <p:cond delay="500"/>
                                  </p:stCondLst>
                                  <p:childTnLst>
                                    <p:set>
                                      <p:cBhvr>
                                        <p:cTn id="82" dur="1" fill="hold">
                                          <p:stCondLst>
                                            <p:cond delay="0"/>
                                          </p:stCondLst>
                                        </p:cTn>
                                        <p:tgtEl>
                                          <p:spTgt spid="46">
                                            <p:txEl>
                                              <p:pRg st="0" end="0"/>
                                            </p:txEl>
                                          </p:spTgt>
                                        </p:tgtEl>
                                        <p:attrNameLst>
                                          <p:attrName>style.visibility</p:attrName>
                                        </p:attrNameLst>
                                      </p:cBhvr>
                                      <p:to>
                                        <p:strVal val="visible"/>
                                      </p:to>
                                    </p:set>
                                    <p:animEffect transition="in" filter="wipe(left)">
                                      <p:cBhvr>
                                        <p:cTn id="83" dur="1000"/>
                                        <p:tgtEl>
                                          <p:spTgt spid="46">
                                            <p:txEl>
                                              <p:pRg st="0" end="0"/>
                                            </p:txEl>
                                          </p:spTgt>
                                        </p:tgtEl>
                                      </p:cBhvr>
                                    </p:animEffect>
                                  </p:childTnLst>
                                </p:cTn>
                              </p:par>
                            </p:childTnLst>
                          </p:cTn>
                        </p:par>
                        <p:par>
                          <p:cTn id="84" fill="hold">
                            <p:stCondLst>
                              <p:cond delay="13500"/>
                            </p:stCondLst>
                            <p:childTnLst>
                              <p:par>
                                <p:cTn id="85" presetID="22" presetClass="entr" presetSubtype="1" fill="hold" grpId="0" nodeType="afterEffect">
                                  <p:stCondLst>
                                    <p:cond delay="500"/>
                                  </p:stCondLst>
                                  <p:childTnLst>
                                    <p:set>
                                      <p:cBhvr>
                                        <p:cTn id="86" dur="1" fill="hold">
                                          <p:stCondLst>
                                            <p:cond delay="0"/>
                                          </p:stCondLst>
                                        </p:cTn>
                                        <p:tgtEl>
                                          <p:spTgt spid="46">
                                            <p:txEl>
                                              <p:pRg st="1" end="1"/>
                                            </p:txEl>
                                          </p:spTgt>
                                        </p:tgtEl>
                                        <p:attrNameLst>
                                          <p:attrName>style.visibility</p:attrName>
                                        </p:attrNameLst>
                                      </p:cBhvr>
                                      <p:to>
                                        <p:strVal val="visible"/>
                                      </p:to>
                                    </p:set>
                                    <p:animEffect transition="in" filter="wipe(up)">
                                      <p:cBhvr>
                                        <p:cTn id="87" dur="3500"/>
                                        <p:tgtEl>
                                          <p:spTgt spid="4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29" grpId="0" animBg="1"/>
      <p:bldP spid="26" grpId="0" animBg="1"/>
      <p:bldP spid="23" grpId="0" animBg="1"/>
      <p:bldP spid="12" grpId="0" animBg="1"/>
      <p:bldP spid="13" grpId="0" animBg="1"/>
      <p:bldP spid="14" grpId="0" animBg="1"/>
      <p:bldP spid="15" grpId="0" animBg="1"/>
      <p:bldP spid="17" grpId="0" animBg="1"/>
      <p:bldP spid="18" grpId="0" animBg="1"/>
      <p:bldP spid="19" grpId="0" animBg="1"/>
      <p:bldP spid="21" grpId="0" animBg="1"/>
      <p:bldP spid="22" grpId="0" animBg="1"/>
      <p:bldP spid="24" grpId="0" animBg="1"/>
      <p:bldP spid="43" grpId="0"/>
      <p:bldP spid="44" grpId="0"/>
      <p:bldP spid="45" grpId="0"/>
      <p:bldP spid="46" grpId="0" build="p"/>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968742" y="2349098"/>
            <a:ext cx="1418456"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b="1" dirty="0" smtClean="0">
                <a:latin typeface="Times New Roman" pitchFamily="18" charset="0"/>
                <a:cs typeface="Times New Roman" pitchFamily="18" charset="0"/>
              </a:rPr>
              <a:t>Y</a:t>
            </a:r>
            <a:r>
              <a:rPr lang="en-US" altLang="ja-JP" sz="1400" b="1" baseline="-25000" dirty="0" smtClean="0">
                <a:latin typeface="Times New Roman" pitchFamily="18" charset="0"/>
                <a:cs typeface="Times New Roman" pitchFamily="18" charset="0"/>
              </a:rPr>
              <a:t>3</a:t>
            </a:r>
            <a:r>
              <a:rPr kumimoji="1" lang="ja-JP" altLang="en-US" sz="1400" b="1" dirty="0" smtClean="0"/>
              <a:t>保証部分</a:t>
            </a:r>
            <a:endParaRPr kumimoji="1" lang="en-US" altLang="ja-JP" sz="1400" b="1" dirty="0" smtClean="0"/>
          </a:p>
          <a:p>
            <a:pPr algn="ctr"/>
            <a:r>
              <a:rPr lang="en-US" altLang="ja-JP" sz="1400" dirty="0" smtClean="0"/>
              <a:t>100</a:t>
            </a:r>
            <a:endParaRPr kumimoji="1" lang="ja-JP" altLang="en-US" sz="1400" dirty="0"/>
          </a:p>
        </p:txBody>
      </p:sp>
      <p:sp>
        <p:nvSpPr>
          <p:cNvPr id="13" name="正方形/長方形 12"/>
          <p:cNvSpPr/>
          <p:nvPr/>
        </p:nvSpPr>
        <p:spPr>
          <a:xfrm>
            <a:off x="971600" y="2853154"/>
            <a:ext cx="1418456" cy="7560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2</a:t>
            </a:r>
            <a:r>
              <a:rPr lang="ja-JP" altLang="en-US" sz="1600" b="1" dirty="0" smtClean="0"/>
              <a:t>保証部分</a:t>
            </a:r>
            <a:endParaRPr lang="en-US" altLang="ja-JP" sz="1600" b="1" dirty="0" smtClean="0"/>
          </a:p>
          <a:p>
            <a:pPr algn="ctr"/>
            <a:r>
              <a:rPr kumimoji="1" lang="en-US" altLang="ja-JP" sz="1600" dirty="0"/>
              <a:t>200</a:t>
            </a:r>
            <a:endParaRPr kumimoji="1" lang="ja-JP" altLang="en-US" sz="1600" dirty="0"/>
          </a:p>
        </p:txBody>
      </p:sp>
      <p:sp>
        <p:nvSpPr>
          <p:cNvPr id="29" name="上矢印 28"/>
          <p:cNvSpPr/>
          <p:nvPr/>
        </p:nvSpPr>
        <p:spPr>
          <a:xfrm rot="3205735">
            <a:off x="6278048" y="4348542"/>
            <a:ext cx="484632" cy="1485044"/>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t>300</a:t>
            </a:r>
            <a:endParaRPr kumimoji="1" lang="ja-JP" altLang="en-US" sz="1200" dirty="0"/>
          </a:p>
        </p:txBody>
      </p:sp>
      <p:sp>
        <p:nvSpPr>
          <p:cNvPr id="26" name="上矢印 25"/>
          <p:cNvSpPr/>
          <p:nvPr/>
        </p:nvSpPr>
        <p:spPr>
          <a:xfrm>
            <a:off x="4329684" y="4619582"/>
            <a:ext cx="484632" cy="699071"/>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t>300</a:t>
            </a:r>
            <a:endParaRPr kumimoji="1" lang="ja-JP" altLang="en-US" sz="1200" dirty="0"/>
          </a:p>
        </p:txBody>
      </p:sp>
      <p:sp>
        <p:nvSpPr>
          <p:cNvPr id="23" name="上矢印 22"/>
          <p:cNvSpPr/>
          <p:nvPr/>
        </p:nvSpPr>
        <p:spPr>
          <a:xfrm rot="18487026">
            <a:off x="2407728" y="4400751"/>
            <a:ext cx="484632" cy="1423540"/>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200" dirty="0" smtClean="0"/>
              <a:t>200</a:t>
            </a:r>
            <a:endParaRPr kumimoji="1" lang="ja-JP" altLang="en-US" sz="1200" dirty="0"/>
          </a:p>
        </p:txBody>
      </p:sp>
      <p:sp>
        <p:nvSpPr>
          <p:cNvPr id="12" name="正方形/長方形 11"/>
          <p:cNvSpPr/>
          <p:nvPr/>
        </p:nvSpPr>
        <p:spPr>
          <a:xfrm>
            <a:off x="971600" y="3609238"/>
            <a:ext cx="1418456" cy="104411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負担部分</a:t>
            </a:r>
            <a:endParaRPr lang="en-US" altLang="ja-JP" sz="1600" b="1" dirty="0" smtClean="0"/>
          </a:p>
          <a:p>
            <a:pPr algn="ctr"/>
            <a:r>
              <a:rPr kumimoji="1" lang="en-US" altLang="ja-JP" sz="1600" dirty="0" smtClean="0"/>
              <a:t>300</a:t>
            </a:r>
            <a:endParaRPr kumimoji="1" lang="ja-JP" altLang="en-US" sz="1600" dirty="0"/>
          </a:p>
        </p:txBody>
      </p:sp>
      <p:sp>
        <p:nvSpPr>
          <p:cNvPr id="2" name="タイトル 1"/>
          <p:cNvSpPr>
            <a:spLocks noGrp="1"/>
          </p:cNvSpPr>
          <p:nvPr>
            <p:ph type="title"/>
          </p:nvPr>
        </p:nvSpPr>
        <p:spPr>
          <a:xfrm>
            <a:off x="457200" y="274638"/>
            <a:ext cx="8229600" cy="1066130"/>
          </a:xfrm>
        </p:spPr>
        <p:txBody>
          <a:bodyPr>
            <a:noAutofit/>
          </a:bodyPr>
          <a:lstStyle/>
          <a:p>
            <a:r>
              <a:rPr lang="ja-JP" altLang="en-US" sz="3600" dirty="0" smtClean="0"/>
              <a:t>一部（半額）免除</a:t>
            </a:r>
            <a:r>
              <a:rPr lang="ja-JP" altLang="en-US" sz="3600" dirty="0"/>
              <a:t>の絶対的</a:t>
            </a:r>
            <a:r>
              <a:rPr lang="ja-JP" altLang="en-US" sz="3600" dirty="0" smtClean="0"/>
              <a:t>効力</a:t>
            </a:r>
            <a:r>
              <a:rPr lang="en-US" altLang="ja-JP" sz="3600" dirty="0"/>
              <a:t/>
            </a:r>
            <a:br>
              <a:rPr lang="en-US" altLang="ja-JP" sz="3600" dirty="0"/>
            </a:br>
            <a:r>
              <a:rPr lang="ja-JP" altLang="en-US" sz="3200" dirty="0" smtClean="0"/>
              <a:t>判例（大判昭</a:t>
            </a:r>
            <a:r>
              <a:rPr lang="en-US" altLang="ja-JP" sz="3200" dirty="0" smtClean="0"/>
              <a:t>15</a:t>
            </a:r>
            <a:r>
              <a:rPr lang="ja-JP" altLang="en-US" sz="3200" dirty="0" smtClean="0"/>
              <a:t>・</a:t>
            </a:r>
            <a:r>
              <a:rPr lang="en-US" altLang="ja-JP" sz="3200" dirty="0" smtClean="0"/>
              <a:t>9</a:t>
            </a:r>
            <a:r>
              <a:rPr lang="ja-JP" altLang="en-US" sz="3200" dirty="0" smtClean="0"/>
              <a:t>・</a:t>
            </a:r>
            <a:r>
              <a:rPr lang="en-US" altLang="ja-JP" sz="3200" dirty="0" smtClean="0"/>
              <a:t>21</a:t>
            </a:r>
            <a:r>
              <a:rPr lang="ja-JP" altLang="en-US" sz="3200" dirty="0" smtClean="0"/>
              <a:t>）法理を説明</a:t>
            </a:r>
            <a:r>
              <a:rPr lang="ja-JP" altLang="en-US" sz="3200" dirty="0"/>
              <a:t>できるか</a:t>
            </a:r>
            <a:r>
              <a:rPr lang="en-US" altLang="ja-JP" sz="3200" dirty="0"/>
              <a:t>?</a:t>
            </a:r>
            <a:endParaRPr kumimoji="1" lang="ja-JP" altLang="en-US" sz="32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25</a:t>
            </a:fld>
            <a:endParaRPr kumimoji="1" lang="ja-JP" altLang="en-US"/>
          </a:p>
        </p:txBody>
      </p:sp>
      <p:sp>
        <p:nvSpPr>
          <p:cNvPr id="15" name="正方形/長方形 14"/>
          <p:cNvSpPr/>
          <p:nvPr/>
        </p:nvSpPr>
        <p:spPr>
          <a:xfrm>
            <a:off x="3851920" y="2853154"/>
            <a:ext cx="1418456"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保証部分</a:t>
            </a:r>
            <a:endParaRPr lang="en-US" altLang="ja-JP" sz="1600" b="1" dirty="0"/>
          </a:p>
          <a:p>
            <a:pPr algn="ctr"/>
            <a:r>
              <a:rPr lang="en-US" altLang="ja-JP" sz="1600" dirty="0"/>
              <a:t>300</a:t>
            </a:r>
            <a:endParaRPr lang="ja-JP" altLang="en-US" sz="1600" dirty="0"/>
          </a:p>
        </p:txBody>
      </p:sp>
      <p:sp>
        <p:nvSpPr>
          <p:cNvPr id="17" name="正方形/長方形 16"/>
          <p:cNvSpPr/>
          <p:nvPr/>
        </p:nvSpPr>
        <p:spPr>
          <a:xfrm>
            <a:off x="3853668" y="2349098"/>
            <a:ext cx="1418456"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b="1" dirty="0" smtClean="0">
                <a:latin typeface="Times New Roman" pitchFamily="18" charset="0"/>
                <a:cs typeface="Times New Roman" pitchFamily="18" charset="0"/>
              </a:rPr>
              <a:t>Y</a:t>
            </a:r>
            <a:r>
              <a:rPr lang="en-US" altLang="ja-JP" sz="1400" b="1" baseline="-25000" dirty="0" smtClean="0">
                <a:latin typeface="Times New Roman" pitchFamily="18" charset="0"/>
                <a:cs typeface="Times New Roman" pitchFamily="18" charset="0"/>
              </a:rPr>
              <a:t>3</a:t>
            </a:r>
            <a:r>
              <a:rPr lang="ja-JP" altLang="en-US" sz="1400" b="1" dirty="0" smtClean="0"/>
              <a:t>保証</a:t>
            </a:r>
            <a:r>
              <a:rPr lang="ja-JP" altLang="en-US" sz="1400" b="1" dirty="0"/>
              <a:t>部分</a:t>
            </a:r>
            <a:endParaRPr lang="en-US" altLang="ja-JP" sz="1400" b="1" dirty="0"/>
          </a:p>
          <a:p>
            <a:pPr algn="ctr"/>
            <a:r>
              <a:rPr lang="en-US" altLang="ja-JP" sz="1400" dirty="0" smtClean="0"/>
              <a:t>100</a:t>
            </a:r>
            <a:endParaRPr lang="ja-JP" altLang="en-US" sz="1400" dirty="0"/>
          </a:p>
        </p:txBody>
      </p:sp>
      <p:sp>
        <p:nvSpPr>
          <p:cNvPr id="18" name="正方形/長方形 17"/>
          <p:cNvSpPr/>
          <p:nvPr/>
        </p:nvSpPr>
        <p:spPr>
          <a:xfrm>
            <a:off x="6752196" y="3069178"/>
            <a:ext cx="1418456"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保証部分</a:t>
            </a:r>
            <a:endParaRPr lang="en-US" altLang="ja-JP" sz="1600" b="1" dirty="0"/>
          </a:p>
          <a:p>
            <a:pPr algn="ctr"/>
            <a:r>
              <a:rPr lang="en-US" altLang="ja-JP" sz="1600" dirty="0"/>
              <a:t>300</a:t>
            </a:r>
            <a:endParaRPr lang="ja-JP" altLang="en-US" sz="1600" dirty="0"/>
          </a:p>
        </p:txBody>
      </p:sp>
      <p:sp>
        <p:nvSpPr>
          <p:cNvPr id="19" name="正方形/長方形 18"/>
          <p:cNvSpPr/>
          <p:nvPr/>
        </p:nvSpPr>
        <p:spPr>
          <a:xfrm>
            <a:off x="6752196" y="2349098"/>
            <a:ext cx="1418456" cy="7200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2</a:t>
            </a:r>
            <a:r>
              <a:rPr lang="ja-JP" altLang="en-US" sz="1600" b="1" dirty="0" smtClean="0"/>
              <a:t>保証</a:t>
            </a:r>
            <a:r>
              <a:rPr lang="ja-JP" altLang="en-US" sz="1600" b="1" dirty="0"/>
              <a:t>部分</a:t>
            </a:r>
            <a:endParaRPr lang="en-US" altLang="ja-JP" sz="1600" b="1" dirty="0"/>
          </a:p>
          <a:p>
            <a:pPr algn="ctr"/>
            <a:r>
              <a:rPr lang="en-US" altLang="ja-JP" sz="1600" dirty="0"/>
              <a:t>200</a:t>
            </a:r>
            <a:endParaRPr lang="ja-JP" altLang="en-US" sz="1600" dirty="0"/>
          </a:p>
        </p:txBody>
      </p:sp>
      <p:sp>
        <p:nvSpPr>
          <p:cNvPr id="22" name="上矢印 21"/>
          <p:cNvSpPr/>
          <p:nvPr/>
        </p:nvSpPr>
        <p:spPr>
          <a:xfrm rot="18487026">
            <a:off x="2082094" y="4322847"/>
            <a:ext cx="484632" cy="1859068"/>
          </a:xfrm>
          <a:prstGeom prst="up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en-US" altLang="ja-JP" sz="1200" dirty="0" smtClean="0"/>
              <a:t>300</a:t>
            </a:r>
            <a:endParaRPr kumimoji="1" lang="ja-JP" altLang="en-US" sz="1200" dirty="0"/>
          </a:p>
        </p:txBody>
      </p:sp>
      <p:sp>
        <p:nvSpPr>
          <p:cNvPr id="24" name="上矢印 23"/>
          <p:cNvSpPr/>
          <p:nvPr/>
        </p:nvSpPr>
        <p:spPr>
          <a:xfrm rot="18487026">
            <a:off x="2754207" y="4409800"/>
            <a:ext cx="463235" cy="1186134"/>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t>100</a:t>
            </a:r>
            <a:endParaRPr kumimoji="1" lang="ja-JP" altLang="en-US" sz="1200" dirty="0"/>
          </a:p>
        </p:txBody>
      </p:sp>
      <p:sp>
        <p:nvSpPr>
          <p:cNvPr id="27" name="上矢印 26"/>
          <p:cNvSpPr/>
          <p:nvPr/>
        </p:nvSpPr>
        <p:spPr>
          <a:xfrm>
            <a:off x="4716016" y="4619582"/>
            <a:ext cx="484632" cy="699071"/>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t>100</a:t>
            </a:r>
            <a:endParaRPr kumimoji="1" lang="ja-JP" altLang="en-US" sz="1200" dirty="0"/>
          </a:p>
        </p:txBody>
      </p:sp>
      <p:sp>
        <p:nvSpPr>
          <p:cNvPr id="30" name="上矢印 29"/>
          <p:cNvSpPr/>
          <p:nvPr/>
        </p:nvSpPr>
        <p:spPr>
          <a:xfrm rot="3205735">
            <a:off x="6613118" y="4274577"/>
            <a:ext cx="484632" cy="1927218"/>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200" dirty="0" smtClean="0"/>
              <a:t>200</a:t>
            </a:r>
            <a:endParaRPr kumimoji="1" lang="ja-JP" altLang="en-US" sz="1200" dirty="0"/>
          </a:p>
        </p:txBody>
      </p:sp>
      <p:sp>
        <p:nvSpPr>
          <p:cNvPr id="31" name="テキスト ボックス 30"/>
          <p:cNvSpPr txBox="1"/>
          <p:nvPr/>
        </p:nvSpPr>
        <p:spPr>
          <a:xfrm>
            <a:off x="971600" y="1743998"/>
            <a:ext cx="1418456" cy="338554"/>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kumimoji="1" lang="en-US" altLang="ja-JP" sz="1600" b="1" baseline="-25000" dirty="0" smtClean="0">
                <a:latin typeface="Times New Roman" pitchFamily="18" charset="0"/>
                <a:cs typeface="Times New Roman" pitchFamily="18" charset="0"/>
              </a:rPr>
              <a:t>1</a:t>
            </a:r>
            <a:endParaRPr kumimoji="1" lang="ja-JP" altLang="en-US" sz="1600" b="1" baseline="-25000" dirty="0">
              <a:latin typeface="Times New Roman" pitchFamily="18" charset="0"/>
              <a:cs typeface="Times New Roman" pitchFamily="18" charset="0"/>
            </a:endParaRPr>
          </a:p>
        </p:txBody>
      </p:sp>
      <p:sp>
        <p:nvSpPr>
          <p:cNvPr id="32" name="テキスト ボックス 31"/>
          <p:cNvSpPr txBox="1"/>
          <p:nvPr/>
        </p:nvSpPr>
        <p:spPr>
          <a:xfrm>
            <a:off x="3873624" y="1743998"/>
            <a:ext cx="1418456" cy="338554"/>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kumimoji="1" lang="en-US" altLang="ja-JP" sz="1600" b="1" baseline="-25000" dirty="0" smtClean="0">
                <a:latin typeface="Times New Roman" pitchFamily="18" charset="0"/>
                <a:cs typeface="Times New Roman" pitchFamily="18" charset="0"/>
              </a:rPr>
              <a:t>2</a:t>
            </a:r>
            <a:endParaRPr kumimoji="1" lang="ja-JP" altLang="en-US" sz="1600" b="1" baseline="-25000" dirty="0">
              <a:latin typeface="Times New Roman" pitchFamily="18" charset="0"/>
              <a:cs typeface="Times New Roman" pitchFamily="18" charset="0"/>
            </a:endParaRPr>
          </a:p>
        </p:txBody>
      </p:sp>
      <p:sp>
        <p:nvSpPr>
          <p:cNvPr id="33" name="テキスト ボックス 32"/>
          <p:cNvSpPr txBox="1"/>
          <p:nvPr/>
        </p:nvSpPr>
        <p:spPr>
          <a:xfrm>
            <a:off x="6753944" y="1743998"/>
            <a:ext cx="1418456" cy="338554"/>
          </a:xfrm>
          <a:prstGeom prst="rect">
            <a:avLst/>
          </a:prstGeom>
          <a:noFill/>
        </p:spPr>
        <p:txBody>
          <a:bodyPr wrap="square" rtlCol="0">
            <a:spAutoFit/>
          </a:bodyPr>
          <a:lstStyle/>
          <a:p>
            <a:r>
              <a:rPr kumimoji="1" lang="ja-JP" altLang="en-US" sz="1600" dirty="0" smtClean="0"/>
              <a:t>連帯債務者</a:t>
            </a:r>
            <a:r>
              <a:rPr kumimoji="1" lang="en-US" altLang="ja-JP" sz="1600" b="1" dirty="0" smtClean="0">
                <a:latin typeface="Times New Roman" pitchFamily="18" charset="0"/>
                <a:cs typeface="Times New Roman" pitchFamily="18" charset="0"/>
              </a:rPr>
              <a:t>Y</a:t>
            </a:r>
            <a:r>
              <a:rPr lang="en-US" altLang="ja-JP" sz="1600" b="1" baseline="-25000" dirty="0">
                <a:latin typeface="Times New Roman" pitchFamily="18" charset="0"/>
                <a:cs typeface="Times New Roman" pitchFamily="18" charset="0"/>
              </a:rPr>
              <a:t>3</a:t>
            </a:r>
            <a:endParaRPr kumimoji="1" lang="ja-JP" altLang="en-US" sz="1600" b="1" baseline="-25000" dirty="0">
              <a:latin typeface="Times New Roman" pitchFamily="18" charset="0"/>
              <a:cs typeface="Times New Roman" pitchFamily="18" charset="0"/>
            </a:endParaRPr>
          </a:p>
        </p:txBody>
      </p:sp>
      <p:cxnSp>
        <p:nvCxnSpPr>
          <p:cNvPr id="35" name="直線コネクタ 34"/>
          <p:cNvCxnSpPr/>
          <p:nvPr/>
        </p:nvCxnSpPr>
        <p:spPr>
          <a:xfrm flipH="1">
            <a:off x="983732" y="2261882"/>
            <a:ext cx="679263" cy="239557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953752" y="2251866"/>
            <a:ext cx="650930" cy="231427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971600" y="1938536"/>
            <a:ext cx="1352810" cy="369332"/>
          </a:xfrm>
          <a:prstGeom prst="rect">
            <a:avLst/>
          </a:prstGeom>
          <a:noFill/>
        </p:spPr>
        <p:txBody>
          <a:bodyPr wrap="square" rtlCol="0">
            <a:spAutoFit/>
          </a:bodyPr>
          <a:lstStyle/>
          <a:p>
            <a:pPr algn="ctr"/>
            <a:r>
              <a:rPr kumimoji="1" lang="en-US" altLang="ja-JP" dirty="0" smtClean="0"/>
              <a:t>600</a:t>
            </a:r>
            <a:r>
              <a:rPr kumimoji="1" lang="ja-JP" altLang="en-US" dirty="0" smtClean="0"/>
              <a:t>→</a:t>
            </a:r>
            <a:r>
              <a:rPr kumimoji="1" lang="en-US" altLang="ja-JP" dirty="0" smtClean="0"/>
              <a:t>300</a:t>
            </a:r>
            <a:endParaRPr kumimoji="1" lang="ja-JP" altLang="en-US" dirty="0"/>
          </a:p>
        </p:txBody>
      </p:sp>
      <p:sp>
        <p:nvSpPr>
          <p:cNvPr id="44" name="テキスト ボックス 43"/>
          <p:cNvSpPr txBox="1"/>
          <p:nvPr/>
        </p:nvSpPr>
        <p:spPr>
          <a:xfrm>
            <a:off x="3867262" y="1938536"/>
            <a:ext cx="1352810" cy="369332"/>
          </a:xfrm>
          <a:prstGeom prst="rect">
            <a:avLst/>
          </a:prstGeom>
          <a:noFill/>
        </p:spPr>
        <p:txBody>
          <a:bodyPr wrap="square" rtlCol="0">
            <a:spAutoFit/>
          </a:bodyPr>
          <a:lstStyle/>
          <a:p>
            <a:pPr algn="ctr"/>
            <a:r>
              <a:rPr kumimoji="1" lang="en-US" altLang="ja-JP" dirty="0" smtClean="0"/>
              <a:t>600</a:t>
            </a:r>
            <a:r>
              <a:rPr kumimoji="1" lang="ja-JP" altLang="en-US" dirty="0" smtClean="0"/>
              <a:t>→</a:t>
            </a:r>
            <a:r>
              <a:rPr kumimoji="1" lang="en-US" altLang="ja-JP" dirty="0" smtClean="0"/>
              <a:t>450</a:t>
            </a:r>
            <a:endParaRPr kumimoji="1" lang="ja-JP" altLang="en-US" dirty="0"/>
          </a:p>
        </p:txBody>
      </p:sp>
      <p:sp>
        <p:nvSpPr>
          <p:cNvPr id="45" name="テキスト ボックス 44"/>
          <p:cNvSpPr txBox="1"/>
          <p:nvPr/>
        </p:nvSpPr>
        <p:spPr>
          <a:xfrm>
            <a:off x="6819590" y="1938536"/>
            <a:ext cx="1352810" cy="369332"/>
          </a:xfrm>
          <a:prstGeom prst="rect">
            <a:avLst/>
          </a:prstGeom>
          <a:noFill/>
        </p:spPr>
        <p:txBody>
          <a:bodyPr wrap="square" rtlCol="0">
            <a:spAutoFit/>
          </a:bodyPr>
          <a:lstStyle/>
          <a:p>
            <a:pPr algn="ctr"/>
            <a:r>
              <a:rPr kumimoji="1" lang="en-US" altLang="ja-JP" dirty="0" smtClean="0"/>
              <a:t>600</a:t>
            </a:r>
            <a:r>
              <a:rPr kumimoji="1" lang="ja-JP" altLang="en-US" dirty="0" smtClean="0"/>
              <a:t>→</a:t>
            </a:r>
            <a:r>
              <a:rPr kumimoji="1" lang="en-US" altLang="ja-JP" dirty="0" smtClean="0"/>
              <a:t>450</a:t>
            </a:r>
            <a:endParaRPr kumimoji="1" lang="ja-JP" altLang="en-US" dirty="0"/>
          </a:p>
        </p:txBody>
      </p:sp>
      <p:cxnSp>
        <p:nvCxnSpPr>
          <p:cNvPr id="34" name="直線コネクタ 33"/>
          <p:cNvCxnSpPr>
            <a:stCxn id="43" idx="2"/>
          </p:cNvCxnSpPr>
          <p:nvPr/>
        </p:nvCxnSpPr>
        <p:spPr>
          <a:xfrm flipH="1">
            <a:off x="1619673" y="2307868"/>
            <a:ext cx="28332" cy="2395572"/>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3853668" y="3432797"/>
            <a:ext cx="1418456" cy="54006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保証部分</a:t>
            </a:r>
            <a:endParaRPr lang="en-US" altLang="ja-JP" sz="1600" b="1" dirty="0"/>
          </a:p>
          <a:p>
            <a:pPr algn="ctr"/>
            <a:r>
              <a:rPr lang="en-US" altLang="ja-JP" sz="1600" dirty="0" smtClean="0"/>
              <a:t>150</a:t>
            </a:r>
            <a:endParaRPr lang="ja-JP" altLang="en-US" sz="1600" dirty="0"/>
          </a:p>
        </p:txBody>
      </p:sp>
      <p:sp>
        <p:nvSpPr>
          <p:cNvPr id="50" name="正方形/長方形 49"/>
          <p:cNvSpPr/>
          <p:nvPr/>
        </p:nvSpPr>
        <p:spPr>
          <a:xfrm>
            <a:off x="6753944" y="3609238"/>
            <a:ext cx="1418456" cy="54006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保証部分</a:t>
            </a:r>
            <a:endParaRPr lang="en-US" altLang="ja-JP" sz="1600" b="1" dirty="0"/>
          </a:p>
          <a:p>
            <a:pPr algn="ctr"/>
            <a:r>
              <a:rPr lang="en-US" altLang="ja-JP" sz="1600" dirty="0" smtClean="0"/>
              <a:t>150</a:t>
            </a:r>
            <a:endParaRPr lang="ja-JP" altLang="en-US" sz="1600" dirty="0"/>
          </a:p>
        </p:txBody>
      </p:sp>
      <p:sp>
        <p:nvSpPr>
          <p:cNvPr id="52" name="正方形/長方形 51"/>
          <p:cNvSpPr/>
          <p:nvPr/>
        </p:nvSpPr>
        <p:spPr>
          <a:xfrm>
            <a:off x="968742" y="3489896"/>
            <a:ext cx="1418456" cy="2520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200" b="1" dirty="0" smtClean="0">
                <a:latin typeface="Times New Roman" pitchFamily="18" charset="0"/>
                <a:cs typeface="Times New Roman" pitchFamily="18" charset="0"/>
              </a:rPr>
              <a:t>Y</a:t>
            </a:r>
            <a:r>
              <a:rPr lang="en-US" altLang="ja-JP" sz="1200" b="1" baseline="-25000" dirty="0" smtClean="0">
                <a:latin typeface="Times New Roman" pitchFamily="18" charset="0"/>
                <a:cs typeface="Times New Roman" pitchFamily="18" charset="0"/>
              </a:rPr>
              <a:t>3</a:t>
            </a:r>
            <a:r>
              <a:rPr kumimoji="1" lang="ja-JP" altLang="en-US" sz="1200" b="1" dirty="0" smtClean="0"/>
              <a:t>保証部分</a:t>
            </a:r>
            <a:r>
              <a:rPr lang="ja-JP" altLang="en-US" sz="1200" dirty="0" smtClean="0"/>
              <a:t>（</a:t>
            </a:r>
            <a:r>
              <a:rPr lang="en-US" altLang="ja-JP" sz="1200" dirty="0" smtClean="0"/>
              <a:t>50</a:t>
            </a:r>
            <a:r>
              <a:rPr lang="ja-JP" altLang="en-US" sz="1200" dirty="0" smtClean="0"/>
              <a:t>）</a:t>
            </a:r>
            <a:endParaRPr kumimoji="1" lang="en-US" altLang="ja-JP" sz="1200" b="1" dirty="0" smtClean="0"/>
          </a:p>
        </p:txBody>
      </p:sp>
      <p:sp>
        <p:nvSpPr>
          <p:cNvPr id="53" name="上矢印 52"/>
          <p:cNvSpPr/>
          <p:nvPr/>
        </p:nvSpPr>
        <p:spPr>
          <a:xfrm>
            <a:off x="4340536" y="4648082"/>
            <a:ext cx="484632" cy="699071"/>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t>150</a:t>
            </a:r>
            <a:endParaRPr kumimoji="1" lang="ja-JP" altLang="en-US" sz="1200" dirty="0"/>
          </a:p>
        </p:txBody>
      </p:sp>
      <p:sp>
        <p:nvSpPr>
          <p:cNvPr id="54" name="上矢印 53"/>
          <p:cNvSpPr/>
          <p:nvPr/>
        </p:nvSpPr>
        <p:spPr>
          <a:xfrm rot="3205735">
            <a:off x="6278048" y="4331825"/>
            <a:ext cx="484632" cy="1485044"/>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200" dirty="0" smtClean="0"/>
              <a:t>150</a:t>
            </a:r>
            <a:endParaRPr kumimoji="1" lang="ja-JP" altLang="en-US" sz="1200" dirty="0"/>
          </a:p>
        </p:txBody>
      </p:sp>
      <p:sp>
        <p:nvSpPr>
          <p:cNvPr id="21" name="円/楕円 20"/>
          <p:cNvSpPr/>
          <p:nvPr/>
        </p:nvSpPr>
        <p:spPr>
          <a:xfrm>
            <a:off x="3131840" y="5322912"/>
            <a:ext cx="2880320" cy="6983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債権者</a:t>
            </a:r>
            <a:r>
              <a:rPr kumimoji="1" lang="en-US" altLang="ja-JP" b="1" dirty="0" smtClean="0">
                <a:latin typeface="Times New Roman" pitchFamily="18" charset="0"/>
                <a:cs typeface="Times New Roman" pitchFamily="18" charset="0"/>
              </a:rPr>
              <a:t>X</a:t>
            </a:r>
          </a:p>
          <a:p>
            <a:pPr algn="ctr"/>
            <a:r>
              <a:rPr lang="en-US" altLang="ja-JP" b="1" dirty="0">
                <a:latin typeface="Times New Roman" pitchFamily="18" charset="0"/>
                <a:cs typeface="Times New Roman" pitchFamily="18" charset="0"/>
              </a:rPr>
              <a:t>600</a:t>
            </a:r>
            <a:endParaRPr kumimoji="1" lang="ja-JP" altLang="en-US" b="1" dirty="0">
              <a:latin typeface="Times New Roman" pitchFamily="18" charset="0"/>
              <a:cs typeface="Times New Roman" pitchFamily="18" charset="0"/>
            </a:endParaRPr>
          </a:p>
        </p:txBody>
      </p:sp>
      <p:sp>
        <p:nvSpPr>
          <p:cNvPr id="68" name="上矢印 67"/>
          <p:cNvSpPr/>
          <p:nvPr/>
        </p:nvSpPr>
        <p:spPr>
          <a:xfrm rot="18487026">
            <a:off x="2754207" y="4416533"/>
            <a:ext cx="463235" cy="1186134"/>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200" dirty="0"/>
              <a:t>5</a:t>
            </a:r>
            <a:r>
              <a:rPr kumimoji="1" lang="en-US" altLang="ja-JP" sz="1200" dirty="0" smtClean="0"/>
              <a:t>0</a:t>
            </a:r>
            <a:endParaRPr kumimoji="1" lang="ja-JP" altLang="en-US" sz="1200" dirty="0"/>
          </a:p>
        </p:txBody>
      </p:sp>
      <p:sp>
        <p:nvSpPr>
          <p:cNvPr id="16" name="正方形/長方形 15"/>
          <p:cNvSpPr/>
          <p:nvPr/>
        </p:nvSpPr>
        <p:spPr>
          <a:xfrm>
            <a:off x="3851920" y="3933274"/>
            <a:ext cx="1418456" cy="72008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2</a:t>
            </a:r>
            <a:r>
              <a:rPr lang="ja-JP" altLang="en-US" sz="1600" b="1" dirty="0" smtClean="0"/>
              <a:t>負担部分</a:t>
            </a:r>
            <a:endParaRPr lang="en-US" altLang="ja-JP" sz="1600" b="1" dirty="0"/>
          </a:p>
          <a:p>
            <a:pPr algn="ctr"/>
            <a:r>
              <a:rPr lang="en-US" altLang="ja-JP" sz="1600" dirty="0"/>
              <a:t>200</a:t>
            </a:r>
            <a:endParaRPr lang="ja-JP" altLang="en-US" sz="1600" dirty="0"/>
          </a:p>
        </p:txBody>
      </p:sp>
      <p:sp>
        <p:nvSpPr>
          <p:cNvPr id="20" name="正方形/長方形 19"/>
          <p:cNvSpPr/>
          <p:nvPr/>
        </p:nvSpPr>
        <p:spPr>
          <a:xfrm>
            <a:off x="6753944" y="4149298"/>
            <a:ext cx="1418456" cy="50405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sz="1400" b="1" dirty="0" smtClean="0">
                <a:latin typeface="Times New Roman" pitchFamily="18" charset="0"/>
                <a:cs typeface="Times New Roman" pitchFamily="18" charset="0"/>
              </a:rPr>
              <a:t>Y</a:t>
            </a:r>
            <a:r>
              <a:rPr lang="en-US" altLang="ja-JP" sz="1400" b="1" baseline="-25000" dirty="0" smtClean="0">
                <a:latin typeface="Times New Roman" pitchFamily="18" charset="0"/>
                <a:cs typeface="Times New Roman" pitchFamily="18" charset="0"/>
              </a:rPr>
              <a:t>3</a:t>
            </a:r>
            <a:r>
              <a:rPr kumimoji="1" lang="ja-JP" altLang="en-US" sz="1400" b="1" dirty="0" smtClean="0"/>
              <a:t>負担部分</a:t>
            </a:r>
            <a:endParaRPr kumimoji="1" lang="en-US" altLang="ja-JP" sz="1400" b="1" dirty="0" smtClean="0"/>
          </a:p>
          <a:p>
            <a:pPr algn="ctr"/>
            <a:r>
              <a:rPr lang="en-US" altLang="ja-JP" sz="1400" dirty="0"/>
              <a:t>100</a:t>
            </a:r>
            <a:endParaRPr kumimoji="1" lang="ja-JP" altLang="en-US" sz="1400" dirty="0"/>
          </a:p>
        </p:txBody>
      </p:sp>
      <p:sp>
        <p:nvSpPr>
          <p:cNvPr id="67" name="上矢印 66"/>
          <p:cNvSpPr/>
          <p:nvPr/>
        </p:nvSpPr>
        <p:spPr>
          <a:xfrm rot="18487026">
            <a:off x="2407729" y="4406191"/>
            <a:ext cx="484632" cy="1423540"/>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dirty="0"/>
              <a:t>1</a:t>
            </a:r>
            <a:r>
              <a:rPr kumimoji="1" lang="en-US" altLang="ja-JP" sz="1200" dirty="0" smtClean="0"/>
              <a:t>00</a:t>
            </a:r>
            <a:endParaRPr kumimoji="1" lang="ja-JP" altLang="en-US" sz="1200" dirty="0"/>
          </a:p>
        </p:txBody>
      </p:sp>
      <p:sp>
        <p:nvSpPr>
          <p:cNvPr id="48" name="上矢印 47"/>
          <p:cNvSpPr/>
          <p:nvPr/>
        </p:nvSpPr>
        <p:spPr>
          <a:xfrm rot="18487026">
            <a:off x="2114227" y="4344003"/>
            <a:ext cx="484632" cy="1859068"/>
          </a:xfrm>
          <a:prstGeom prst="up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altLang="ja-JP" sz="1200" dirty="0"/>
              <a:t>150</a:t>
            </a:r>
            <a:endParaRPr kumimoji="1" lang="ja-JP" altLang="en-US" sz="1200" dirty="0"/>
          </a:p>
        </p:txBody>
      </p:sp>
      <p:sp>
        <p:nvSpPr>
          <p:cNvPr id="51" name="正方形/長方形 50"/>
          <p:cNvSpPr/>
          <p:nvPr/>
        </p:nvSpPr>
        <p:spPr>
          <a:xfrm>
            <a:off x="971600" y="3741924"/>
            <a:ext cx="1418456" cy="37804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lnSpc>
                <a:spcPts val="1200"/>
              </a:lnSpc>
            </a:pPr>
            <a:r>
              <a:rPr lang="en-US" altLang="ja-JP" sz="1200" b="1" dirty="0" smtClean="0">
                <a:latin typeface="Times New Roman" pitchFamily="18" charset="0"/>
                <a:cs typeface="Times New Roman" pitchFamily="18" charset="0"/>
              </a:rPr>
              <a:t>Y</a:t>
            </a:r>
            <a:r>
              <a:rPr lang="en-US" altLang="ja-JP" sz="1200" b="1" baseline="-25000" dirty="0" smtClean="0">
                <a:latin typeface="Times New Roman" pitchFamily="18" charset="0"/>
                <a:cs typeface="Times New Roman" pitchFamily="18" charset="0"/>
              </a:rPr>
              <a:t>2</a:t>
            </a:r>
            <a:r>
              <a:rPr lang="ja-JP" altLang="en-US" sz="1200" b="1" dirty="0" smtClean="0"/>
              <a:t>保証部分</a:t>
            </a:r>
            <a:endParaRPr lang="en-US" altLang="ja-JP" sz="1200" b="1" dirty="0" smtClean="0"/>
          </a:p>
          <a:p>
            <a:pPr algn="ctr">
              <a:lnSpc>
                <a:spcPts val="1100"/>
              </a:lnSpc>
            </a:pPr>
            <a:r>
              <a:rPr lang="en-US" altLang="ja-JP" sz="1200" dirty="0"/>
              <a:t>1</a:t>
            </a:r>
            <a:r>
              <a:rPr kumimoji="1" lang="en-US" altLang="ja-JP" sz="1200" dirty="0" smtClean="0"/>
              <a:t>00</a:t>
            </a:r>
            <a:endParaRPr kumimoji="1" lang="ja-JP" altLang="en-US" sz="1200" dirty="0"/>
          </a:p>
        </p:txBody>
      </p:sp>
      <p:sp>
        <p:nvSpPr>
          <p:cNvPr id="47" name="正方形/長方形 46"/>
          <p:cNvSpPr/>
          <p:nvPr/>
        </p:nvSpPr>
        <p:spPr>
          <a:xfrm>
            <a:off x="968742" y="4127852"/>
            <a:ext cx="1418456" cy="542859"/>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altLang="ja-JP" sz="1600" b="1" dirty="0" smtClean="0">
                <a:latin typeface="Times New Roman" pitchFamily="18" charset="0"/>
                <a:cs typeface="Times New Roman" pitchFamily="18" charset="0"/>
              </a:rPr>
              <a:t>Y</a:t>
            </a:r>
            <a:r>
              <a:rPr lang="en-US" altLang="ja-JP" sz="1600" b="1" baseline="-25000" dirty="0" smtClean="0">
                <a:latin typeface="Times New Roman" pitchFamily="18" charset="0"/>
                <a:cs typeface="Times New Roman" pitchFamily="18" charset="0"/>
              </a:rPr>
              <a:t>1</a:t>
            </a:r>
            <a:r>
              <a:rPr lang="ja-JP" altLang="en-US" sz="1600" b="1" dirty="0" smtClean="0"/>
              <a:t>負担部分</a:t>
            </a:r>
            <a:endParaRPr lang="en-US" altLang="ja-JP" sz="1600" b="1" dirty="0" smtClean="0"/>
          </a:p>
          <a:p>
            <a:pPr algn="ctr"/>
            <a:r>
              <a:rPr lang="en-US" altLang="ja-JP" sz="1600" dirty="0"/>
              <a:t>15</a:t>
            </a:r>
            <a:r>
              <a:rPr kumimoji="1" lang="en-US" altLang="ja-JP" sz="1600" dirty="0" smtClean="0"/>
              <a:t>0</a:t>
            </a:r>
            <a:endParaRPr kumimoji="1" lang="ja-JP" altLang="en-US" sz="1600" dirty="0"/>
          </a:p>
        </p:txBody>
      </p:sp>
      <p:sp>
        <p:nvSpPr>
          <p:cNvPr id="25" name="上矢印 24"/>
          <p:cNvSpPr/>
          <p:nvPr/>
        </p:nvSpPr>
        <p:spPr>
          <a:xfrm>
            <a:off x="3960803" y="4619582"/>
            <a:ext cx="484632" cy="699071"/>
          </a:xfrm>
          <a:prstGeom prst="up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en-US" altLang="ja-JP" sz="1200" dirty="0" smtClean="0"/>
              <a:t>200</a:t>
            </a:r>
            <a:endParaRPr kumimoji="1" lang="ja-JP" altLang="en-US" sz="1200" dirty="0"/>
          </a:p>
        </p:txBody>
      </p:sp>
      <p:sp>
        <p:nvSpPr>
          <p:cNvPr id="28" name="上矢印 27"/>
          <p:cNvSpPr/>
          <p:nvPr/>
        </p:nvSpPr>
        <p:spPr>
          <a:xfrm rot="3205735">
            <a:off x="5918814" y="4383877"/>
            <a:ext cx="484632" cy="1227483"/>
          </a:xfrm>
          <a:prstGeom prst="up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1200" dirty="0" smtClean="0"/>
              <a:t>100</a:t>
            </a:r>
            <a:endParaRPr kumimoji="1" lang="ja-JP" altLang="en-US" sz="1200" dirty="0"/>
          </a:p>
        </p:txBody>
      </p:sp>
      <p:sp>
        <p:nvSpPr>
          <p:cNvPr id="42" name="円/楕円 41"/>
          <p:cNvSpPr/>
          <p:nvPr/>
        </p:nvSpPr>
        <p:spPr>
          <a:xfrm>
            <a:off x="3131840" y="5322912"/>
            <a:ext cx="2880320" cy="6983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債権者</a:t>
            </a:r>
            <a:r>
              <a:rPr kumimoji="1" lang="en-US" altLang="ja-JP" b="1" dirty="0" smtClean="0">
                <a:latin typeface="Times New Roman" pitchFamily="18" charset="0"/>
                <a:cs typeface="Times New Roman" pitchFamily="18" charset="0"/>
              </a:rPr>
              <a:t>X</a:t>
            </a:r>
          </a:p>
          <a:p>
            <a:pPr algn="ctr"/>
            <a:r>
              <a:rPr lang="en-US" altLang="ja-JP" b="1" dirty="0" smtClean="0">
                <a:latin typeface="Times New Roman" pitchFamily="18" charset="0"/>
                <a:cs typeface="Times New Roman" pitchFamily="18" charset="0"/>
              </a:rPr>
              <a:t>600</a:t>
            </a:r>
            <a:r>
              <a:rPr lang="ja-JP" altLang="en-US" b="1" dirty="0" smtClean="0">
                <a:latin typeface="Times New Roman" pitchFamily="18" charset="0"/>
                <a:cs typeface="Times New Roman" pitchFamily="18" charset="0"/>
              </a:rPr>
              <a:t>→</a:t>
            </a:r>
            <a:r>
              <a:rPr lang="en-US" altLang="ja-JP" b="1" dirty="0" smtClean="0">
                <a:latin typeface="Times New Roman" pitchFamily="18" charset="0"/>
                <a:cs typeface="Times New Roman" pitchFamily="18" charset="0"/>
              </a:rPr>
              <a:t>300, 450</a:t>
            </a:r>
            <a:endParaRPr kumimoji="1" lang="ja-JP" alt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1385514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down)">
                                      <p:cBhvr>
                                        <p:cTn id="7" dur="1000"/>
                                        <p:tgtEl>
                                          <p:spTgt spid="34"/>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down)">
                                      <p:cBhvr>
                                        <p:cTn id="11" dur="1000"/>
                                        <p:tgtEl>
                                          <p:spTgt spid="35"/>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down)">
                                      <p:cBhvr>
                                        <p:cTn id="15" dur="1000"/>
                                        <p:tgtEl>
                                          <p:spTgt spid="39"/>
                                        </p:tgtEl>
                                      </p:cBhvr>
                                    </p:animEffect>
                                  </p:childTnLst>
                                </p:cTn>
                              </p:par>
                            </p:childTnLst>
                          </p:cTn>
                        </p:par>
                        <p:par>
                          <p:cTn id="16" fill="hold">
                            <p:stCondLst>
                              <p:cond delay="3000"/>
                            </p:stCondLst>
                            <p:childTnLst>
                              <p:par>
                                <p:cTn id="17" presetID="22" presetClass="exit" presetSubtype="4" fill="hold" grpId="0" nodeType="afterEffect">
                                  <p:stCondLst>
                                    <p:cond delay="0"/>
                                  </p:stCondLst>
                                  <p:childTnLst>
                                    <p:animEffect transition="out" filter="wipe(down)">
                                      <p:cBhvr>
                                        <p:cTn id="18" dur="1000"/>
                                        <p:tgtEl>
                                          <p:spTgt spid="12"/>
                                        </p:tgtEl>
                                      </p:cBhvr>
                                    </p:animEffect>
                                    <p:set>
                                      <p:cBhvr>
                                        <p:cTn id="19" dur="1" fill="hold">
                                          <p:stCondLst>
                                            <p:cond delay="999"/>
                                          </p:stCondLst>
                                        </p:cTn>
                                        <p:tgtEl>
                                          <p:spTgt spid="12"/>
                                        </p:tgtEl>
                                        <p:attrNameLst>
                                          <p:attrName>style.visibility</p:attrName>
                                        </p:attrNameLst>
                                      </p:cBhvr>
                                      <p:to>
                                        <p:strVal val="hidden"/>
                                      </p:to>
                                    </p:set>
                                  </p:childTnLst>
                                </p:cTn>
                              </p:par>
                              <p:par>
                                <p:cTn id="20" presetID="22" presetClass="entr" presetSubtype="4"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down)">
                                      <p:cBhvr>
                                        <p:cTn id="22" dur="1000"/>
                                        <p:tgtEl>
                                          <p:spTgt spid="47"/>
                                        </p:tgtEl>
                                      </p:cBhvr>
                                    </p:animEffect>
                                  </p:childTnLst>
                                </p:cTn>
                              </p:par>
                              <p:par>
                                <p:cTn id="23" presetID="10" presetClass="exit" presetSubtype="0" fill="hold" grpId="0" nodeType="withEffect">
                                  <p:stCondLst>
                                    <p:cond delay="0"/>
                                  </p:stCondLst>
                                  <p:childTnLst>
                                    <p:animEffect transition="out" filter="fade">
                                      <p:cBhvr>
                                        <p:cTn id="24" dur="1000"/>
                                        <p:tgtEl>
                                          <p:spTgt spid="22"/>
                                        </p:tgtEl>
                                      </p:cBhvr>
                                    </p:animEffect>
                                    <p:set>
                                      <p:cBhvr>
                                        <p:cTn id="25" dur="1" fill="hold">
                                          <p:stCondLst>
                                            <p:cond delay="999"/>
                                          </p:stCondLst>
                                        </p:cTn>
                                        <p:tgtEl>
                                          <p:spTgt spid="22"/>
                                        </p:tgtEl>
                                        <p:attrNameLst>
                                          <p:attrName>style.visibility</p:attrName>
                                        </p:attrNameLst>
                                      </p:cBhvr>
                                      <p:to>
                                        <p:strVal val="hidden"/>
                                      </p:to>
                                    </p:set>
                                  </p:childTnLst>
                                </p:cTn>
                              </p:par>
                              <p:par>
                                <p:cTn id="26" presetID="22" presetClass="entr" presetSubtype="4" fill="hold" grpId="0" nodeType="with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wipe(down)">
                                      <p:cBhvr>
                                        <p:cTn id="28" dur="1000"/>
                                        <p:tgtEl>
                                          <p:spTgt spid="48"/>
                                        </p:tgtEl>
                                      </p:cBhvr>
                                    </p:animEffect>
                                  </p:childTnLst>
                                </p:cTn>
                              </p:par>
                              <p:par>
                                <p:cTn id="29" presetID="10" presetClass="exit" presetSubtype="0" fill="hold" grpId="0" nodeType="withEffect">
                                  <p:stCondLst>
                                    <p:cond delay="0"/>
                                  </p:stCondLst>
                                  <p:childTnLst>
                                    <p:animEffect transition="out" filter="fade">
                                      <p:cBhvr>
                                        <p:cTn id="30" dur="1000"/>
                                        <p:tgtEl>
                                          <p:spTgt spid="13"/>
                                        </p:tgtEl>
                                      </p:cBhvr>
                                    </p:animEffect>
                                    <p:set>
                                      <p:cBhvr>
                                        <p:cTn id="31" dur="1" fill="hold">
                                          <p:stCondLst>
                                            <p:cond delay="999"/>
                                          </p:stCondLst>
                                        </p:cTn>
                                        <p:tgtEl>
                                          <p:spTgt spid="13"/>
                                        </p:tgtEl>
                                        <p:attrNameLst>
                                          <p:attrName>style.visibility</p:attrName>
                                        </p:attrNameLst>
                                      </p:cBhvr>
                                      <p:to>
                                        <p:strVal val="hidden"/>
                                      </p:to>
                                    </p:set>
                                  </p:childTnLst>
                                </p:cTn>
                              </p:par>
                              <p:par>
                                <p:cTn id="32" presetID="22" presetClass="entr" presetSubtype="4" fill="hold" grpId="0" nodeType="withEffect">
                                  <p:stCondLst>
                                    <p:cond delay="0"/>
                                  </p:stCondLst>
                                  <p:childTnLst>
                                    <p:set>
                                      <p:cBhvr>
                                        <p:cTn id="33" dur="1" fill="hold">
                                          <p:stCondLst>
                                            <p:cond delay="0"/>
                                          </p:stCondLst>
                                        </p:cTn>
                                        <p:tgtEl>
                                          <p:spTgt spid="51"/>
                                        </p:tgtEl>
                                        <p:attrNameLst>
                                          <p:attrName>style.visibility</p:attrName>
                                        </p:attrNameLst>
                                      </p:cBhvr>
                                      <p:to>
                                        <p:strVal val="visible"/>
                                      </p:to>
                                    </p:set>
                                    <p:animEffect transition="in" filter="wipe(down)">
                                      <p:cBhvr>
                                        <p:cTn id="34" dur="1000"/>
                                        <p:tgtEl>
                                          <p:spTgt spid="51"/>
                                        </p:tgtEl>
                                      </p:cBhvr>
                                    </p:animEffect>
                                  </p:childTnLst>
                                </p:cTn>
                              </p:par>
                              <p:par>
                                <p:cTn id="35" presetID="10" presetClass="exit" presetSubtype="0" fill="hold" grpId="0" nodeType="withEffect">
                                  <p:stCondLst>
                                    <p:cond delay="0"/>
                                  </p:stCondLst>
                                  <p:childTnLst>
                                    <p:animEffect transition="out" filter="fade">
                                      <p:cBhvr>
                                        <p:cTn id="36" dur="1000"/>
                                        <p:tgtEl>
                                          <p:spTgt spid="23"/>
                                        </p:tgtEl>
                                      </p:cBhvr>
                                    </p:animEffect>
                                    <p:set>
                                      <p:cBhvr>
                                        <p:cTn id="37" dur="1" fill="hold">
                                          <p:stCondLst>
                                            <p:cond delay="999"/>
                                          </p:stCondLst>
                                        </p:cTn>
                                        <p:tgtEl>
                                          <p:spTgt spid="23"/>
                                        </p:tgtEl>
                                        <p:attrNameLst>
                                          <p:attrName>style.visibility</p:attrName>
                                        </p:attrNameLst>
                                      </p:cBhvr>
                                      <p:to>
                                        <p:strVal val="hidden"/>
                                      </p:to>
                                    </p:set>
                                  </p:childTnLst>
                                </p:cTn>
                              </p:par>
                              <p:par>
                                <p:cTn id="38" presetID="22" presetClass="entr" presetSubtype="4" fill="hold" grpId="0" nodeType="withEffect">
                                  <p:stCondLst>
                                    <p:cond delay="0"/>
                                  </p:stCondLst>
                                  <p:childTnLst>
                                    <p:set>
                                      <p:cBhvr>
                                        <p:cTn id="39" dur="1" fill="hold">
                                          <p:stCondLst>
                                            <p:cond delay="0"/>
                                          </p:stCondLst>
                                        </p:cTn>
                                        <p:tgtEl>
                                          <p:spTgt spid="67"/>
                                        </p:tgtEl>
                                        <p:attrNameLst>
                                          <p:attrName>style.visibility</p:attrName>
                                        </p:attrNameLst>
                                      </p:cBhvr>
                                      <p:to>
                                        <p:strVal val="visible"/>
                                      </p:to>
                                    </p:set>
                                    <p:animEffect transition="in" filter="wipe(down)">
                                      <p:cBhvr>
                                        <p:cTn id="40" dur="1000"/>
                                        <p:tgtEl>
                                          <p:spTgt spid="67"/>
                                        </p:tgtEl>
                                      </p:cBhvr>
                                    </p:animEffect>
                                  </p:childTnLst>
                                </p:cTn>
                              </p:par>
                              <p:par>
                                <p:cTn id="41" presetID="10" presetClass="exit" presetSubtype="0" fill="hold" grpId="0" nodeType="withEffect">
                                  <p:stCondLst>
                                    <p:cond delay="0"/>
                                  </p:stCondLst>
                                  <p:childTnLst>
                                    <p:animEffect transition="out" filter="fade">
                                      <p:cBhvr>
                                        <p:cTn id="42" dur="1000"/>
                                        <p:tgtEl>
                                          <p:spTgt spid="14"/>
                                        </p:tgtEl>
                                      </p:cBhvr>
                                    </p:animEffect>
                                    <p:set>
                                      <p:cBhvr>
                                        <p:cTn id="43" dur="1" fill="hold">
                                          <p:stCondLst>
                                            <p:cond delay="999"/>
                                          </p:stCondLst>
                                        </p:cTn>
                                        <p:tgtEl>
                                          <p:spTgt spid="14"/>
                                        </p:tgtEl>
                                        <p:attrNameLst>
                                          <p:attrName>style.visibility</p:attrName>
                                        </p:attrNameLst>
                                      </p:cBhvr>
                                      <p:to>
                                        <p:strVal val="hidden"/>
                                      </p:to>
                                    </p:set>
                                  </p:childTnLst>
                                </p:cTn>
                              </p:par>
                              <p:par>
                                <p:cTn id="44" presetID="22" presetClass="entr" presetSubtype="4" fill="hold" grpId="0" nodeType="with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wipe(down)">
                                      <p:cBhvr>
                                        <p:cTn id="46" dur="1000"/>
                                        <p:tgtEl>
                                          <p:spTgt spid="52"/>
                                        </p:tgtEl>
                                      </p:cBhvr>
                                    </p:animEffect>
                                  </p:childTnLst>
                                </p:cTn>
                              </p:par>
                              <p:par>
                                <p:cTn id="47" presetID="10" presetClass="exit" presetSubtype="0" fill="hold" grpId="0" nodeType="withEffect">
                                  <p:stCondLst>
                                    <p:cond delay="0"/>
                                  </p:stCondLst>
                                  <p:childTnLst>
                                    <p:animEffect transition="out" filter="fade">
                                      <p:cBhvr>
                                        <p:cTn id="48" dur="1000"/>
                                        <p:tgtEl>
                                          <p:spTgt spid="24"/>
                                        </p:tgtEl>
                                      </p:cBhvr>
                                    </p:animEffect>
                                    <p:set>
                                      <p:cBhvr>
                                        <p:cTn id="49" dur="1" fill="hold">
                                          <p:stCondLst>
                                            <p:cond delay="999"/>
                                          </p:stCondLst>
                                        </p:cTn>
                                        <p:tgtEl>
                                          <p:spTgt spid="24"/>
                                        </p:tgtEl>
                                        <p:attrNameLst>
                                          <p:attrName>style.visibility</p:attrName>
                                        </p:attrNameLst>
                                      </p:cBhvr>
                                      <p:to>
                                        <p:strVal val="hidden"/>
                                      </p:to>
                                    </p:set>
                                  </p:childTnLst>
                                </p:cTn>
                              </p:par>
                              <p:par>
                                <p:cTn id="50" presetID="22" presetClass="entr" presetSubtype="4" fill="hold" grpId="0" nodeType="withEffect">
                                  <p:stCondLst>
                                    <p:cond delay="0"/>
                                  </p:stCondLst>
                                  <p:childTnLst>
                                    <p:set>
                                      <p:cBhvr>
                                        <p:cTn id="51" dur="1" fill="hold">
                                          <p:stCondLst>
                                            <p:cond delay="0"/>
                                          </p:stCondLst>
                                        </p:cTn>
                                        <p:tgtEl>
                                          <p:spTgt spid="68"/>
                                        </p:tgtEl>
                                        <p:attrNameLst>
                                          <p:attrName>style.visibility</p:attrName>
                                        </p:attrNameLst>
                                      </p:cBhvr>
                                      <p:to>
                                        <p:strVal val="visible"/>
                                      </p:to>
                                    </p:set>
                                    <p:animEffect transition="in" filter="wipe(down)">
                                      <p:cBhvr>
                                        <p:cTn id="52" dur="1000"/>
                                        <p:tgtEl>
                                          <p:spTgt spid="68"/>
                                        </p:tgtEl>
                                      </p:cBhvr>
                                    </p:animEffect>
                                  </p:childTnLst>
                                </p:cTn>
                              </p:par>
                            </p:childTnLst>
                          </p:cTn>
                        </p:par>
                        <p:par>
                          <p:cTn id="53" fill="hold">
                            <p:stCondLst>
                              <p:cond delay="4000"/>
                            </p:stCondLst>
                            <p:childTnLst>
                              <p:par>
                                <p:cTn id="54" presetID="22" presetClass="entr" presetSubtype="8" fill="hold" grpId="0" nodeType="afterEffect">
                                  <p:stCondLst>
                                    <p:cond delay="250"/>
                                  </p:stCondLst>
                                  <p:childTnLst>
                                    <p:set>
                                      <p:cBhvr>
                                        <p:cTn id="55" dur="1" fill="hold">
                                          <p:stCondLst>
                                            <p:cond delay="0"/>
                                          </p:stCondLst>
                                        </p:cTn>
                                        <p:tgtEl>
                                          <p:spTgt spid="43"/>
                                        </p:tgtEl>
                                        <p:attrNameLst>
                                          <p:attrName>style.visibility</p:attrName>
                                        </p:attrNameLst>
                                      </p:cBhvr>
                                      <p:to>
                                        <p:strVal val="visible"/>
                                      </p:to>
                                    </p:set>
                                    <p:animEffect transition="in" filter="wipe(left)">
                                      <p:cBhvr>
                                        <p:cTn id="56" dur="1000"/>
                                        <p:tgtEl>
                                          <p:spTgt spid="43"/>
                                        </p:tgtEl>
                                      </p:cBhvr>
                                    </p:animEffect>
                                  </p:childTnLst>
                                </p:cTn>
                              </p:par>
                            </p:childTnLst>
                          </p:cTn>
                        </p:par>
                        <p:par>
                          <p:cTn id="57" fill="hold">
                            <p:stCondLst>
                              <p:cond delay="5250"/>
                            </p:stCondLst>
                            <p:childTnLst>
                              <p:par>
                                <p:cTn id="58" presetID="42" presetClass="exit" presetSubtype="0" fill="hold" grpId="0" nodeType="afterEffect">
                                  <p:stCondLst>
                                    <p:cond delay="250"/>
                                  </p:stCondLst>
                                  <p:childTnLst>
                                    <p:animEffect transition="out" filter="fade">
                                      <p:cBhvr>
                                        <p:cTn id="59" dur="1000"/>
                                        <p:tgtEl>
                                          <p:spTgt spid="15"/>
                                        </p:tgtEl>
                                      </p:cBhvr>
                                    </p:animEffect>
                                    <p:anim calcmode="lin" valueType="num">
                                      <p:cBhvr>
                                        <p:cTn id="60" dur="1000"/>
                                        <p:tgtEl>
                                          <p:spTgt spid="15"/>
                                        </p:tgtEl>
                                        <p:attrNameLst>
                                          <p:attrName>ppt_x</p:attrName>
                                        </p:attrNameLst>
                                      </p:cBhvr>
                                      <p:tavLst>
                                        <p:tav tm="0">
                                          <p:val>
                                            <p:strVal val="ppt_x"/>
                                          </p:val>
                                        </p:tav>
                                        <p:tav tm="100000">
                                          <p:val>
                                            <p:strVal val="ppt_x"/>
                                          </p:val>
                                        </p:tav>
                                      </p:tavLst>
                                    </p:anim>
                                    <p:anim calcmode="lin" valueType="num">
                                      <p:cBhvr>
                                        <p:cTn id="61" dur="1000"/>
                                        <p:tgtEl>
                                          <p:spTgt spid="15"/>
                                        </p:tgtEl>
                                        <p:attrNameLst>
                                          <p:attrName>ppt_y</p:attrName>
                                        </p:attrNameLst>
                                      </p:cBhvr>
                                      <p:tavLst>
                                        <p:tav tm="0">
                                          <p:val>
                                            <p:strVal val="ppt_y"/>
                                          </p:val>
                                        </p:tav>
                                        <p:tav tm="100000">
                                          <p:val>
                                            <p:strVal val="ppt_y+.1"/>
                                          </p:val>
                                        </p:tav>
                                      </p:tavLst>
                                    </p:anim>
                                    <p:set>
                                      <p:cBhvr>
                                        <p:cTn id="62" dur="1" fill="hold">
                                          <p:stCondLst>
                                            <p:cond delay="999"/>
                                          </p:stCondLst>
                                        </p:cTn>
                                        <p:tgtEl>
                                          <p:spTgt spid="15"/>
                                        </p:tgtEl>
                                        <p:attrNameLst>
                                          <p:attrName>style.visibility</p:attrName>
                                        </p:attrNameLst>
                                      </p:cBhvr>
                                      <p:to>
                                        <p:strVal val="hidden"/>
                                      </p:to>
                                    </p:set>
                                  </p:childTnLst>
                                </p:cTn>
                              </p:par>
                              <p:par>
                                <p:cTn id="63" presetID="22" presetClass="entr" presetSubtype="4" fill="hold" grpId="0" nodeType="withEffect">
                                  <p:stCondLst>
                                    <p:cond delay="250"/>
                                  </p:stCondLst>
                                  <p:childTnLst>
                                    <p:set>
                                      <p:cBhvr>
                                        <p:cTn id="64" dur="1" fill="hold">
                                          <p:stCondLst>
                                            <p:cond delay="0"/>
                                          </p:stCondLst>
                                        </p:cTn>
                                        <p:tgtEl>
                                          <p:spTgt spid="49"/>
                                        </p:tgtEl>
                                        <p:attrNameLst>
                                          <p:attrName>style.visibility</p:attrName>
                                        </p:attrNameLst>
                                      </p:cBhvr>
                                      <p:to>
                                        <p:strVal val="visible"/>
                                      </p:to>
                                    </p:set>
                                    <p:animEffect transition="in" filter="wipe(down)">
                                      <p:cBhvr>
                                        <p:cTn id="65" dur="1000"/>
                                        <p:tgtEl>
                                          <p:spTgt spid="49"/>
                                        </p:tgtEl>
                                      </p:cBhvr>
                                    </p:animEffect>
                                  </p:childTnLst>
                                </p:cTn>
                              </p:par>
                            </p:childTnLst>
                          </p:cTn>
                        </p:par>
                        <p:par>
                          <p:cTn id="66" fill="hold">
                            <p:stCondLst>
                              <p:cond delay="6500"/>
                            </p:stCondLst>
                            <p:childTnLst>
                              <p:par>
                                <p:cTn id="67" presetID="42" presetClass="path" presetSubtype="0" accel="50000" decel="50000" fill="hold" grpId="0" nodeType="afterEffect">
                                  <p:stCondLst>
                                    <p:cond delay="250"/>
                                  </p:stCondLst>
                                  <p:childTnLst>
                                    <p:animMotion origin="layout" path="M 1.66667E-6 0.00208 L 0.00104 0.08393 " pathEditMode="relative" rAng="0" ptsTypes="AA">
                                      <p:cBhvr>
                                        <p:cTn id="68" dur="1500" fill="hold"/>
                                        <p:tgtEl>
                                          <p:spTgt spid="17"/>
                                        </p:tgtEl>
                                        <p:attrNameLst>
                                          <p:attrName>ppt_x</p:attrName>
                                          <p:attrName>ppt_y</p:attrName>
                                        </p:attrNameLst>
                                      </p:cBhvr>
                                      <p:rCtr x="52" y="4092"/>
                                    </p:animMotion>
                                  </p:childTnLst>
                                </p:cTn>
                              </p:par>
                              <p:par>
                                <p:cTn id="69" presetID="10" presetClass="exit" presetSubtype="0" fill="hold" grpId="0" nodeType="withEffect">
                                  <p:stCondLst>
                                    <p:cond delay="250"/>
                                  </p:stCondLst>
                                  <p:childTnLst>
                                    <p:animEffect transition="out" filter="fade">
                                      <p:cBhvr>
                                        <p:cTn id="70" dur="1000"/>
                                        <p:tgtEl>
                                          <p:spTgt spid="26"/>
                                        </p:tgtEl>
                                      </p:cBhvr>
                                    </p:animEffect>
                                    <p:set>
                                      <p:cBhvr>
                                        <p:cTn id="71" dur="1" fill="hold">
                                          <p:stCondLst>
                                            <p:cond delay="999"/>
                                          </p:stCondLst>
                                        </p:cTn>
                                        <p:tgtEl>
                                          <p:spTgt spid="26"/>
                                        </p:tgtEl>
                                        <p:attrNameLst>
                                          <p:attrName>style.visibility</p:attrName>
                                        </p:attrNameLst>
                                      </p:cBhvr>
                                      <p:to>
                                        <p:strVal val="hidden"/>
                                      </p:to>
                                    </p:set>
                                  </p:childTnLst>
                                </p:cTn>
                              </p:par>
                              <p:par>
                                <p:cTn id="72" presetID="22" presetClass="entr" presetSubtype="4" fill="hold" grpId="0" nodeType="withEffect">
                                  <p:stCondLst>
                                    <p:cond delay="250"/>
                                  </p:stCondLst>
                                  <p:childTnLst>
                                    <p:set>
                                      <p:cBhvr>
                                        <p:cTn id="73" dur="1" fill="hold">
                                          <p:stCondLst>
                                            <p:cond delay="0"/>
                                          </p:stCondLst>
                                        </p:cTn>
                                        <p:tgtEl>
                                          <p:spTgt spid="53"/>
                                        </p:tgtEl>
                                        <p:attrNameLst>
                                          <p:attrName>style.visibility</p:attrName>
                                        </p:attrNameLst>
                                      </p:cBhvr>
                                      <p:to>
                                        <p:strVal val="visible"/>
                                      </p:to>
                                    </p:set>
                                    <p:animEffect transition="in" filter="wipe(down)">
                                      <p:cBhvr>
                                        <p:cTn id="74" dur="1000"/>
                                        <p:tgtEl>
                                          <p:spTgt spid="53"/>
                                        </p:tgtEl>
                                      </p:cBhvr>
                                    </p:animEffect>
                                  </p:childTnLst>
                                </p:cTn>
                              </p:par>
                            </p:childTnLst>
                          </p:cTn>
                        </p:par>
                        <p:par>
                          <p:cTn id="75" fill="hold">
                            <p:stCondLst>
                              <p:cond delay="8250"/>
                            </p:stCondLst>
                            <p:childTnLst>
                              <p:par>
                                <p:cTn id="76" presetID="22" presetClass="entr" presetSubtype="8" fill="hold" grpId="0" nodeType="afterEffect">
                                  <p:stCondLst>
                                    <p:cond delay="250"/>
                                  </p:stCondLst>
                                  <p:childTnLst>
                                    <p:set>
                                      <p:cBhvr>
                                        <p:cTn id="77" dur="1" fill="hold">
                                          <p:stCondLst>
                                            <p:cond delay="0"/>
                                          </p:stCondLst>
                                        </p:cTn>
                                        <p:tgtEl>
                                          <p:spTgt spid="44"/>
                                        </p:tgtEl>
                                        <p:attrNameLst>
                                          <p:attrName>style.visibility</p:attrName>
                                        </p:attrNameLst>
                                      </p:cBhvr>
                                      <p:to>
                                        <p:strVal val="visible"/>
                                      </p:to>
                                    </p:set>
                                    <p:animEffect transition="in" filter="wipe(left)">
                                      <p:cBhvr>
                                        <p:cTn id="78" dur="1000"/>
                                        <p:tgtEl>
                                          <p:spTgt spid="44"/>
                                        </p:tgtEl>
                                      </p:cBhvr>
                                    </p:animEffect>
                                  </p:childTnLst>
                                </p:cTn>
                              </p:par>
                            </p:childTnLst>
                          </p:cTn>
                        </p:par>
                        <p:par>
                          <p:cTn id="79" fill="hold">
                            <p:stCondLst>
                              <p:cond delay="9500"/>
                            </p:stCondLst>
                            <p:childTnLst>
                              <p:par>
                                <p:cTn id="80" presetID="42" presetClass="exit" presetSubtype="0" fill="hold" grpId="0" nodeType="afterEffect">
                                  <p:stCondLst>
                                    <p:cond delay="250"/>
                                  </p:stCondLst>
                                  <p:childTnLst>
                                    <p:animEffect transition="out" filter="fade">
                                      <p:cBhvr>
                                        <p:cTn id="81" dur="1000"/>
                                        <p:tgtEl>
                                          <p:spTgt spid="18"/>
                                        </p:tgtEl>
                                      </p:cBhvr>
                                    </p:animEffect>
                                    <p:anim calcmode="lin" valueType="num">
                                      <p:cBhvr>
                                        <p:cTn id="82" dur="1000"/>
                                        <p:tgtEl>
                                          <p:spTgt spid="18"/>
                                        </p:tgtEl>
                                        <p:attrNameLst>
                                          <p:attrName>ppt_x</p:attrName>
                                        </p:attrNameLst>
                                      </p:cBhvr>
                                      <p:tavLst>
                                        <p:tav tm="0">
                                          <p:val>
                                            <p:strVal val="ppt_x"/>
                                          </p:val>
                                        </p:tav>
                                        <p:tav tm="100000">
                                          <p:val>
                                            <p:strVal val="ppt_x"/>
                                          </p:val>
                                        </p:tav>
                                      </p:tavLst>
                                    </p:anim>
                                    <p:anim calcmode="lin" valueType="num">
                                      <p:cBhvr>
                                        <p:cTn id="83" dur="1000"/>
                                        <p:tgtEl>
                                          <p:spTgt spid="18"/>
                                        </p:tgtEl>
                                        <p:attrNameLst>
                                          <p:attrName>ppt_y</p:attrName>
                                        </p:attrNameLst>
                                      </p:cBhvr>
                                      <p:tavLst>
                                        <p:tav tm="0">
                                          <p:val>
                                            <p:strVal val="ppt_y"/>
                                          </p:val>
                                        </p:tav>
                                        <p:tav tm="100000">
                                          <p:val>
                                            <p:strVal val="ppt_y+.1"/>
                                          </p:val>
                                        </p:tav>
                                      </p:tavLst>
                                    </p:anim>
                                    <p:set>
                                      <p:cBhvr>
                                        <p:cTn id="84" dur="1" fill="hold">
                                          <p:stCondLst>
                                            <p:cond delay="999"/>
                                          </p:stCondLst>
                                        </p:cTn>
                                        <p:tgtEl>
                                          <p:spTgt spid="18"/>
                                        </p:tgtEl>
                                        <p:attrNameLst>
                                          <p:attrName>style.visibility</p:attrName>
                                        </p:attrNameLst>
                                      </p:cBhvr>
                                      <p:to>
                                        <p:strVal val="hidden"/>
                                      </p:to>
                                    </p:set>
                                  </p:childTnLst>
                                </p:cTn>
                              </p:par>
                              <p:par>
                                <p:cTn id="85" presetID="22" presetClass="entr" presetSubtype="4" fill="hold" grpId="0" nodeType="withEffect">
                                  <p:stCondLst>
                                    <p:cond delay="250"/>
                                  </p:stCondLst>
                                  <p:childTnLst>
                                    <p:set>
                                      <p:cBhvr>
                                        <p:cTn id="86" dur="1" fill="hold">
                                          <p:stCondLst>
                                            <p:cond delay="0"/>
                                          </p:stCondLst>
                                        </p:cTn>
                                        <p:tgtEl>
                                          <p:spTgt spid="50"/>
                                        </p:tgtEl>
                                        <p:attrNameLst>
                                          <p:attrName>style.visibility</p:attrName>
                                        </p:attrNameLst>
                                      </p:cBhvr>
                                      <p:to>
                                        <p:strVal val="visible"/>
                                      </p:to>
                                    </p:set>
                                    <p:animEffect transition="in" filter="wipe(down)">
                                      <p:cBhvr>
                                        <p:cTn id="87" dur="1000"/>
                                        <p:tgtEl>
                                          <p:spTgt spid="50"/>
                                        </p:tgtEl>
                                      </p:cBhvr>
                                    </p:animEffect>
                                  </p:childTnLst>
                                </p:cTn>
                              </p:par>
                            </p:childTnLst>
                          </p:cTn>
                        </p:par>
                        <p:par>
                          <p:cTn id="88" fill="hold">
                            <p:stCondLst>
                              <p:cond delay="10750"/>
                            </p:stCondLst>
                            <p:childTnLst>
                              <p:par>
                                <p:cTn id="89" presetID="42" presetClass="path" presetSubtype="0" accel="50000" decel="50000" fill="hold" grpId="0" nodeType="afterEffect">
                                  <p:stCondLst>
                                    <p:cond delay="250"/>
                                  </p:stCondLst>
                                  <p:childTnLst>
                                    <p:animMotion origin="layout" path="M -2.22222E-6 -0.00416 L -0.00104 0.07977 " pathEditMode="relative" rAng="0" ptsTypes="AA">
                                      <p:cBhvr>
                                        <p:cTn id="90" dur="1500" fill="hold"/>
                                        <p:tgtEl>
                                          <p:spTgt spid="19"/>
                                        </p:tgtEl>
                                        <p:attrNameLst>
                                          <p:attrName>ppt_x</p:attrName>
                                          <p:attrName>ppt_y</p:attrName>
                                        </p:attrNameLst>
                                      </p:cBhvr>
                                      <p:rCtr x="-52" y="4185"/>
                                    </p:animMotion>
                                  </p:childTnLst>
                                </p:cTn>
                              </p:par>
                              <p:par>
                                <p:cTn id="91" presetID="10" presetClass="exit" presetSubtype="0" fill="hold" grpId="0" nodeType="withEffect">
                                  <p:stCondLst>
                                    <p:cond delay="250"/>
                                  </p:stCondLst>
                                  <p:childTnLst>
                                    <p:animEffect transition="out" filter="fade">
                                      <p:cBhvr>
                                        <p:cTn id="92" dur="1000"/>
                                        <p:tgtEl>
                                          <p:spTgt spid="29"/>
                                        </p:tgtEl>
                                      </p:cBhvr>
                                    </p:animEffect>
                                    <p:set>
                                      <p:cBhvr>
                                        <p:cTn id="93" dur="1" fill="hold">
                                          <p:stCondLst>
                                            <p:cond delay="999"/>
                                          </p:stCondLst>
                                        </p:cTn>
                                        <p:tgtEl>
                                          <p:spTgt spid="29"/>
                                        </p:tgtEl>
                                        <p:attrNameLst>
                                          <p:attrName>style.visibility</p:attrName>
                                        </p:attrNameLst>
                                      </p:cBhvr>
                                      <p:to>
                                        <p:strVal val="hidden"/>
                                      </p:to>
                                    </p:set>
                                  </p:childTnLst>
                                </p:cTn>
                              </p:par>
                              <p:par>
                                <p:cTn id="94" presetID="22" presetClass="entr" presetSubtype="4" fill="hold" grpId="0" nodeType="withEffect">
                                  <p:stCondLst>
                                    <p:cond delay="250"/>
                                  </p:stCondLst>
                                  <p:childTnLst>
                                    <p:set>
                                      <p:cBhvr>
                                        <p:cTn id="95" dur="1" fill="hold">
                                          <p:stCondLst>
                                            <p:cond delay="0"/>
                                          </p:stCondLst>
                                        </p:cTn>
                                        <p:tgtEl>
                                          <p:spTgt spid="54"/>
                                        </p:tgtEl>
                                        <p:attrNameLst>
                                          <p:attrName>style.visibility</p:attrName>
                                        </p:attrNameLst>
                                      </p:cBhvr>
                                      <p:to>
                                        <p:strVal val="visible"/>
                                      </p:to>
                                    </p:set>
                                    <p:animEffect transition="in" filter="wipe(down)">
                                      <p:cBhvr>
                                        <p:cTn id="96" dur="1000"/>
                                        <p:tgtEl>
                                          <p:spTgt spid="54"/>
                                        </p:tgtEl>
                                      </p:cBhvr>
                                    </p:animEffect>
                                  </p:childTnLst>
                                </p:cTn>
                              </p:par>
                            </p:childTnLst>
                          </p:cTn>
                        </p:par>
                        <p:par>
                          <p:cTn id="97" fill="hold">
                            <p:stCondLst>
                              <p:cond delay="12500"/>
                            </p:stCondLst>
                            <p:childTnLst>
                              <p:par>
                                <p:cTn id="98" presetID="22" presetClass="entr" presetSubtype="8" fill="hold" grpId="0" nodeType="afterEffect">
                                  <p:stCondLst>
                                    <p:cond delay="250"/>
                                  </p:stCondLst>
                                  <p:childTnLst>
                                    <p:set>
                                      <p:cBhvr>
                                        <p:cTn id="99" dur="1" fill="hold">
                                          <p:stCondLst>
                                            <p:cond delay="0"/>
                                          </p:stCondLst>
                                        </p:cTn>
                                        <p:tgtEl>
                                          <p:spTgt spid="45"/>
                                        </p:tgtEl>
                                        <p:attrNameLst>
                                          <p:attrName>style.visibility</p:attrName>
                                        </p:attrNameLst>
                                      </p:cBhvr>
                                      <p:to>
                                        <p:strVal val="visible"/>
                                      </p:to>
                                    </p:set>
                                    <p:animEffect transition="in" filter="wipe(left)">
                                      <p:cBhvr>
                                        <p:cTn id="100" dur="1000"/>
                                        <p:tgtEl>
                                          <p:spTgt spid="45"/>
                                        </p:tgtEl>
                                      </p:cBhvr>
                                    </p:animEffect>
                                  </p:childTnLst>
                                </p:cTn>
                              </p:par>
                            </p:childTnLst>
                          </p:cTn>
                        </p:par>
                        <p:par>
                          <p:cTn id="101" fill="hold">
                            <p:stCondLst>
                              <p:cond delay="13750"/>
                            </p:stCondLst>
                            <p:childTnLst>
                              <p:par>
                                <p:cTn id="102" presetID="10" presetClass="exit" presetSubtype="0" fill="hold" grpId="0" nodeType="afterEffect">
                                  <p:stCondLst>
                                    <p:cond delay="250"/>
                                  </p:stCondLst>
                                  <p:childTnLst>
                                    <p:animEffect transition="out" filter="fade">
                                      <p:cBhvr>
                                        <p:cTn id="103" dur="500"/>
                                        <p:tgtEl>
                                          <p:spTgt spid="21"/>
                                        </p:tgtEl>
                                      </p:cBhvr>
                                    </p:animEffect>
                                    <p:set>
                                      <p:cBhvr>
                                        <p:cTn id="104" dur="1" fill="hold">
                                          <p:stCondLst>
                                            <p:cond delay="499"/>
                                          </p:stCondLst>
                                        </p:cTn>
                                        <p:tgtEl>
                                          <p:spTgt spid="21"/>
                                        </p:tgtEl>
                                        <p:attrNameLst>
                                          <p:attrName>style.visibility</p:attrName>
                                        </p:attrNameLst>
                                      </p:cBhvr>
                                      <p:to>
                                        <p:strVal val="hidden"/>
                                      </p:to>
                                    </p:set>
                                  </p:childTnLst>
                                </p:cTn>
                              </p:par>
                              <p:par>
                                <p:cTn id="105" presetID="10" presetClass="entr" presetSubtype="0" fill="hold" grpId="0" nodeType="withEffect">
                                  <p:stCondLst>
                                    <p:cond delay="25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P spid="29" grpId="0" animBg="1"/>
      <p:bldP spid="26" grpId="0" animBg="1"/>
      <p:bldP spid="23" grpId="0" animBg="1"/>
      <p:bldP spid="12" grpId="0" animBg="1"/>
      <p:bldP spid="15" grpId="0" animBg="1"/>
      <p:bldP spid="17" grpId="0" animBg="1"/>
      <p:bldP spid="18" grpId="0" animBg="1"/>
      <p:bldP spid="19" grpId="0" animBg="1"/>
      <p:bldP spid="22" grpId="0" animBg="1"/>
      <p:bldP spid="24" grpId="0" animBg="1"/>
      <p:bldP spid="43" grpId="0"/>
      <p:bldP spid="44" grpId="0"/>
      <p:bldP spid="45" grpId="0"/>
      <p:bldP spid="49" grpId="0" animBg="1"/>
      <p:bldP spid="50" grpId="0" animBg="1"/>
      <p:bldP spid="52" grpId="0" animBg="1"/>
      <p:bldP spid="53" grpId="0" animBg="1"/>
      <p:bldP spid="54" grpId="0" animBg="1"/>
      <p:bldP spid="21" grpId="0" animBg="1"/>
      <p:bldP spid="68" grpId="0" animBg="1"/>
      <p:bldP spid="67" grpId="0" animBg="1"/>
      <p:bldP spid="48" grpId="0" animBg="1"/>
      <p:bldP spid="51" grpId="0" animBg="1"/>
      <p:bldP spid="47" grpId="0" animBg="1"/>
      <p:bldP spid="4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円形吹き出し 16"/>
          <p:cNvSpPr/>
          <p:nvPr/>
        </p:nvSpPr>
        <p:spPr>
          <a:xfrm>
            <a:off x="3779912" y="5301208"/>
            <a:ext cx="3312368" cy="998822"/>
          </a:xfrm>
          <a:prstGeom prst="wedgeEllipseCallout">
            <a:avLst>
              <a:gd name="adj1" fmla="val -69604"/>
              <a:gd name="adj2" fmla="val -25316"/>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smtClean="0"/>
              <a:t>準用関係は，順序を変更すると，意味が全く異なる場合がある。</a:t>
            </a:r>
            <a:endParaRPr kumimoji="1" lang="ja-JP" altLang="en-US" dirty="0"/>
          </a:p>
        </p:txBody>
      </p:sp>
      <p:sp>
        <p:nvSpPr>
          <p:cNvPr id="14" name="円形吹き出し 13"/>
          <p:cNvSpPr/>
          <p:nvPr/>
        </p:nvSpPr>
        <p:spPr>
          <a:xfrm>
            <a:off x="3779912" y="5301208"/>
            <a:ext cx="3312368" cy="998822"/>
          </a:xfrm>
          <a:prstGeom prst="wedgeEllipseCallout">
            <a:avLst>
              <a:gd name="adj1" fmla="val 50481"/>
              <a:gd name="adj2" fmla="val -54307"/>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dirty="0" smtClean="0">
                <a:solidFill>
                  <a:srgbClr val="FFFF00"/>
                </a:solidFill>
              </a:rPr>
              <a:t>準用</a:t>
            </a:r>
            <a:r>
              <a:rPr kumimoji="1" lang="ja-JP" altLang="en-US" dirty="0" smtClean="0"/>
              <a:t>関係は，順序を変えると，意味が違ってしまう場合がある。</a:t>
            </a:r>
            <a:endParaRPr kumimoji="1" lang="ja-JP" altLang="en-US" dirty="0"/>
          </a:p>
        </p:txBody>
      </p:sp>
      <p:sp>
        <p:nvSpPr>
          <p:cNvPr id="2" name="タイトル 1"/>
          <p:cNvSpPr>
            <a:spLocks noGrp="1"/>
          </p:cNvSpPr>
          <p:nvPr>
            <p:ph type="title"/>
          </p:nvPr>
        </p:nvSpPr>
        <p:spPr>
          <a:xfrm>
            <a:off x="457200" y="274638"/>
            <a:ext cx="8229600" cy="994122"/>
          </a:xfrm>
        </p:spPr>
        <p:txBody>
          <a:bodyPr>
            <a:noAutofit/>
          </a:bodyPr>
          <a:lstStyle/>
          <a:p>
            <a:r>
              <a:rPr kumimoji="1" lang="ja-JP" altLang="en-US" sz="3600" dirty="0" smtClean="0"/>
              <a:t>負担部分の範囲内の弁済と</a:t>
            </a:r>
            <a:r>
              <a:rPr kumimoji="1" lang="en-US" altLang="ja-JP" sz="3600" dirty="0" smtClean="0"/>
              <a:t/>
            </a:r>
            <a:br>
              <a:rPr kumimoji="1" lang="en-US" altLang="ja-JP" sz="3600" dirty="0" smtClean="0"/>
            </a:br>
            <a:r>
              <a:rPr kumimoji="1" lang="ja-JP" altLang="en-US" sz="3600" dirty="0" smtClean="0"/>
              <a:t>負担分を超える弁済との区別</a:t>
            </a:r>
            <a:endParaRPr kumimoji="1" lang="ja-JP" altLang="en-US" sz="3600" dirty="0"/>
          </a:p>
        </p:txBody>
      </p:sp>
      <p:sp>
        <p:nvSpPr>
          <p:cNvPr id="7" name="テキスト プレースホルダー 6"/>
          <p:cNvSpPr>
            <a:spLocks noGrp="1"/>
          </p:cNvSpPr>
          <p:nvPr>
            <p:ph type="body" idx="1"/>
          </p:nvPr>
        </p:nvSpPr>
        <p:spPr>
          <a:xfrm>
            <a:off x="457200" y="1340768"/>
            <a:ext cx="4040188" cy="453727"/>
          </a:xfrm>
        </p:spPr>
        <p:txBody>
          <a:bodyPr>
            <a:normAutofit lnSpcReduction="10000"/>
          </a:bodyPr>
          <a:lstStyle/>
          <a:p>
            <a:pPr algn="ctr"/>
            <a:r>
              <a:rPr kumimoji="1" lang="ja-JP" altLang="en-US" dirty="0" smtClean="0"/>
              <a:t>現行民法の規定</a:t>
            </a:r>
            <a:endParaRPr kumimoji="1" lang="ja-JP" altLang="en-US" dirty="0"/>
          </a:p>
        </p:txBody>
      </p:sp>
      <p:sp>
        <p:nvSpPr>
          <p:cNvPr id="8" name="コンテンツ プレースホルダー 7"/>
          <p:cNvSpPr>
            <a:spLocks noGrp="1"/>
          </p:cNvSpPr>
          <p:nvPr>
            <p:ph sz="half" idx="2"/>
          </p:nvPr>
        </p:nvSpPr>
        <p:spPr>
          <a:xfrm>
            <a:off x="457200" y="1794495"/>
            <a:ext cx="4040188" cy="2118221"/>
          </a:xfrm>
        </p:spPr>
        <p:txBody>
          <a:bodyPr>
            <a:noAutofit/>
          </a:bodyPr>
          <a:lstStyle/>
          <a:p>
            <a:r>
              <a:rPr lang="ja-JP" altLang="en-US" sz="1800" b="1" dirty="0"/>
              <a:t>第</a:t>
            </a:r>
            <a:r>
              <a:rPr lang="en-US" altLang="ja-JP" sz="1800" b="1" dirty="0"/>
              <a:t>442</a:t>
            </a:r>
            <a:r>
              <a:rPr lang="ja-JP" altLang="en-US" sz="1800" b="1" dirty="0"/>
              <a:t>条</a:t>
            </a:r>
            <a:r>
              <a:rPr lang="ja-JP" altLang="en-US" sz="1800" dirty="0"/>
              <a:t>（連帯債務者間の求償権</a:t>
            </a:r>
            <a:r>
              <a:rPr lang="ja-JP" altLang="en-US" sz="1800" dirty="0" smtClean="0"/>
              <a:t>）</a:t>
            </a:r>
            <a:endParaRPr lang="en-US" altLang="ja-JP" sz="1800" dirty="0" smtClean="0"/>
          </a:p>
          <a:p>
            <a:pPr lvl="1"/>
            <a:r>
              <a:rPr lang="ja-JP" altLang="en-US" sz="1800" dirty="0" smtClean="0"/>
              <a:t>①</a:t>
            </a:r>
            <a:r>
              <a:rPr lang="ja-JP" altLang="en-US" sz="1800" dirty="0"/>
              <a:t>連帯債務者の</a:t>
            </a:r>
            <a:r>
              <a:rPr lang="en-US" altLang="ja-JP" sz="1800" dirty="0"/>
              <a:t>1</a:t>
            </a:r>
            <a:r>
              <a:rPr lang="ja-JP" altLang="en-US" sz="1800" dirty="0"/>
              <a:t>人が弁済をし，その他自己の財産をもって</a:t>
            </a:r>
            <a:r>
              <a:rPr lang="ja-JP" altLang="en-US" sz="1800" b="1" dirty="0"/>
              <a:t>共同の免責を得たとき</a:t>
            </a:r>
            <a:r>
              <a:rPr lang="ja-JP" altLang="en-US" sz="1800" dirty="0"/>
              <a:t>は，その連帯債務者は，他の連帯債務者に対し，各自の負担部分について求償権を有する</a:t>
            </a:r>
            <a:r>
              <a:rPr lang="ja-JP" altLang="en-US" sz="1800" dirty="0" smtClean="0"/>
              <a:t>。</a:t>
            </a:r>
            <a:endParaRPr kumimoji="1" lang="ja-JP" altLang="en-US" sz="1800" dirty="0"/>
          </a:p>
        </p:txBody>
      </p:sp>
      <p:sp>
        <p:nvSpPr>
          <p:cNvPr id="9" name="テキスト プレースホルダー 8"/>
          <p:cNvSpPr>
            <a:spLocks noGrp="1"/>
          </p:cNvSpPr>
          <p:nvPr>
            <p:ph type="body" sz="quarter" idx="3"/>
          </p:nvPr>
        </p:nvSpPr>
        <p:spPr>
          <a:xfrm>
            <a:off x="4645025" y="1340768"/>
            <a:ext cx="4041775" cy="453727"/>
          </a:xfrm>
        </p:spPr>
        <p:txBody>
          <a:bodyPr>
            <a:normAutofit lnSpcReduction="10000"/>
          </a:bodyPr>
          <a:lstStyle/>
          <a:p>
            <a:pPr algn="ctr"/>
            <a:r>
              <a:rPr kumimoji="1" lang="ja-JP" altLang="en-US" dirty="0" smtClean="0"/>
              <a:t>旧民法の順序への復帰（案）</a:t>
            </a:r>
            <a:endParaRPr kumimoji="1" lang="ja-JP" altLang="en-US" dirty="0"/>
          </a:p>
        </p:txBody>
      </p:sp>
      <p:sp>
        <p:nvSpPr>
          <p:cNvPr id="10" name="コンテンツ プレースホルダー 9"/>
          <p:cNvSpPr>
            <a:spLocks noGrp="1"/>
          </p:cNvSpPr>
          <p:nvPr>
            <p:ph sz="quarter" idx="4"/>
          </p:nvPr>
        </p:nvSpPr>
        <p:spPr>
          <a:xfrm>
            <a:off x="4645025" y="1794496"/>
            <a:ext cx="4247455" cy="2153061"/>
          </a:xfrm>
        </p:spPr>
        <p:txBody>
          <a:bodyPr>
            <a:normAutofit lnSpcReduction="10000"/>
          </a:bodyPr>
          <a:lstStyle/>
          <a:p>
            <a:pPr>
              <a:buClr>
                <a:srgbClr val="00B050"/>
              </a:buClr>
              <a:buFont typeface="Wingdings" pitchFamily="2" charset="2"/>
              <a:buChar char="u"/>
            </a:pPr>
            <a:r>
              <a:rPr lang="ja-JP" altLang="en-US" sz="1800" b="1" dirty="0"/>
              <a:t>第</a:t>
            </a:r>
            <a:r>
              <a:rPr lang="en-US" altLang="ja-JP" sz="1800" b="1" dirty="0"/>
              <a:t>465</a:t>
            </a:r>
            <a:r>
              <a:rPr lang="ja-JP" altLang="en-US" sz="1800" b="1" dirty="0"/>
              <a:t>条</a:t>
            </a:r>
            <a:r>
              <a:rPr lang="ja-JP" altLang="en-US" sz="1800" dirty="0"/>
              <a:t>（共同保証人間の求償権）</a:t>
            </a:r>
            <a:endParaRPr lang="en-US" altLang="ja-JP" sz="1800" dirty="0"/>
          </a:p>
          <a:p>
            <a:pPr lvl="1">
              <a:buClr>
                <a:srgbClr val="00B050"/>
              </a:buClr>
              <a:buFont typeface="Wingdings" pitchFamily="2" charset="2"/>
              <a:buChar char="u"/>
            </a:pPr>
            <a:r>
              <a:rPr lang="ja-JP" altLang="en-US" sz="1800" dirty="0" smtClean="0"/>
              <a:t>①数人の保証人がある場合において，</a:t>
            </a:r>
            <a:r>
              <a:rPr lang="en-US" altLang="ja-JP" sz="1800" dirty="0"/>
              <a:t>…</a:t>
            </a:r>
            <a:r>
              <a:rPr lang="ja-JP" altLang="en-US" sz="1800" dirty="0"/>
              <a:t>各保証人が全額を弁済すべき旨の特約があるため，その全額又は</a:t>
            </a:r>
            <a:r>
              <a:rPr lang="ja-JP" altLang="en-US" sz="1800" b="1" dirty="0"/>
              <a:t>自己の負担部分を超える額を弁済した</a:t>
            </a:r>
            <a:r>
              <a:rPr lang="ja-JP" altLang="en-US" sz="1800" b="1" dirty="0" smtClean="0"/>
              <a:t>とき</a:t>
            </a:r>
            <a:r>
              <a:rPr lang="ja-JP" altLang="en-US" sz="1800" dirty="0" smtClean="0"/>
              <a:t>は，他の保証人に対し，各自の負担部分について求償権を有する。</a:t>
            </a:r>
            <a:r>
              <a:rPr lang="ja-JP" altLang="en-US" sz="1600" dirty="0"/>
              <a:t>　</a:t>
            </a:r>
            <a:endParaRPr kumimoji="1" lang="ja-JP" altLang="en-US" sz="1600" dirty="0"/>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26</a:t>
            </a:fld>
            <a:endParaRPr kumimoji="1" lang="ja-JP" altLang="en-US" dirty="0"/>
          </a:p>
        </p:txBody>
      </p:sp>
      <p:sp>
        <p:nvSpPr>
          <p:cNvPr id="11" name="テキスト ボックス 10"/>
          <p:cNvSpPr txBox="1"/>
          <p:nvPr/>
        </p:nvSpPr>
        <p:spPr>
          <a:xfrm>
            <a:off x="467544" y="3882727"/>
            <a:ext cx="4032448" cy="1754326"/>
          </a:xfrm>
          <a:prstGeom prst="rect">
            <a:avLst/>
          </a:prstGeom>
          <a:noFill/>
        </p:spPr>
        <p:txBody>
          <a:bodyPr wrap="square" rtlCol="0">
            <a:spAutoFit/>
          </a:bodyPr>
          <a:lstStyle/>
          <a:p>
            <a:pPr marL="285750" indent="-285750">
              <a:buClr>
                <a:schemeClr val="tx2"/>
              </a:buClr>
              <a:buFont typeface="Wingdings" pitchFamily="2" charset="2"/>
              <a:buChar char="n"/>
            </a:pPr>
            <a:r>
              <a:rPr lang="ja-JP" altLang="en-US" b="1" dirty="0"/>
              <a:t>第</a:t>
            </a:r>
            <a:r>
              <a:rPr lang="en-US" altLang="ja-JP" b="1" dirty="0"/>
              <a:t>465</a:t>
            </a:r>
            <a:r>
              <a:rPr lang="ja-JP" altLang="en-US" b="1" dirty="0"/>
              <a:t>条</a:t>
            </a:r>
            <a:r>
              <a:rPr lang="ja-JP" altLang="en-US" dirty="0"/>
              <a:t>（共同保証人間の求償権</a:t>
            </a:r>
            <a:r>
              <a:rPr lang="ja-JP" altLang="en-US" dirty="0" smtClean="0"/>
              <a:t>）</a:t>
            </a:r>
            <a:endParaRPr lang="en-US" altLang="ja-JP" dirty="0" smtClean="0"/>
          </a:p>
          <a:p>
            <a:pPr marL="742950" lvl="1" indent="-285750">
              <a:buClr>
                <a:srgbClr val="FF0000"/>
              </a:buClr>
              <a:buFont typeface="Wingdings" pitchFamily="2" charset="2"/>
              <a:buChar char="n"/>
            </a:pPr>
            <a:r>
              <a:rPr lang="ja-JP" altLang="en-US" dirty="0" smtClean="0"/>
              <a:t>①</a:t>
            </a:r>
            <a:r>
              <a:rPr lang="ja-JP" altLang="en-US" dirty="0"/>
              <a:t>第</a:t>
            </a:r>
            <a:r>
              <a:rPr lang="en-US" altLang="ja-JP" dirty="0"/>
              <a:t>442</a:t>
            </a:r>
            <a:r>
              <a:rPr lang="ja-JP" altLang="en-US" dirty="0" smtClean="0"/>
              <a:t>条</a:t>
            </a:r>
            <a:r>
              <a:rPr lang="en-US" altLang="ja-JP" dirty="0" smtClean="0"/>
              <a:t>…</a:t>
            </a:r>
            <a:r>
              <a:rPr lang="ja-JP" altLang="en-US" dirty="0" smtClean="0"/>
              <a:t>の</a:t>
            </a:r>
            <a:r>
              <a:rPr lang="ja-JP" altLang="en-US" dirty="0"/>
              <a:t>規定は</a:t>
            </a:r>
            <a:r>
              <a:rPr lang="ja-JP" altLang="en-US" dirty="0" smtClean="0"/>
              <a:t>，</a:t>
            </a:r>
            <a:r>
              <a:rPr lang="en-US" altLang="ja-JP" dirty="0" smtClean="0"/>
              <a:t>…</a:t>
            </a:r>
            <a:r>
              <a:rPr lang="ja-JP" altLang="en-US" dirty="0" smtClean="0"/>
              <a:t>各保証人</a:t>
            </a:r>
            <a:r>
              <a:rPr lang="ja-JP" altLang="en-US" dirty="0"/>
              <a:t>が全額を弁済すべき旨の特約があるため，その全額又は</a:t>
            </a:r>
            <a:r>
              <a:rPr lang="ja-JP" altLang="en-US" b="1" dirty="0"/>
              <a:t>自己の負担部分を超える額を弁済したとき</a:t>
            </a:r>
            <a:r>
              <a:rPr lang="ja-JP" altLang="en-US" dirty="0"/>
              <a:t>について</a:t>
            </a:r>
            <a:r>
              <a:rPr lang="ja-JP" altLang="en-US" b="1" dirty="0">
                <a:solidFill>
                  <a:srgbClr val="FF0000"/>
                </a:solidFill>
              </a:rPr>
              <a:t>準用</a:t>
            </a:r>
            <a:r>
              <a:rPr lang="ja-JP" altLang="en-US" dirty="0"/>
              <a:t>する。</a:t>
            </a:r>
            <a:r>
              <a:rPr kumimoji="1" lang="ja-JP" altLang="en-US" dirty="0" smtClean="0"/>
              <a:t>　　</a:t>
            </a:r>
            <a:endParaRPr kumimoji="1" lang="ja-JP" altLang="en-US" dirty="0"/>
          </a:p>
        </p:txBody>
      </p:sp>
      <p:sp>
        <p:nvSpPr>
          <p:cNvPr id="12" name="テキスト ボックス 11"/>
          <p:cNvSpPr txBox="1"/>
          <p:nvPr/>
        </p:nvSpPr>
        <p:spPr>
          <a:xfrm>
            <a:off x="4644008" y="3917567"/>
            <a:ext cx="3960440" cy="1477328"/>
          </a:xfrm>
          <a:prstGeom prst="rect">
            <a:avLst/>
          </a:prstGeom>
          <a:noFill/>
        </p:spPr>
        <p:txBody>
          <a:bodyPr wrap="square" rtlCol="0">
            <a:spAutoFit/>
          </a:bodyPr>
          <a:lstStyle/>
          <a:p>
            <a:pPr marL="342900" indent="-342900">
              <a:buClr>
                <a:srgbClr val="00B050"/>
              </a:buClr>
              <a:buFont typeface="Wingdings" pitchFamily="2" charset="2"/>
              <a:buChar char="u"/>
            </a:pPr>
            <a:r>
              <a:rPr lang="ja-JP" altLang="en-US" b="1" dirty="0"/>
              <a:t>第</a:t>
            </a:r>
            <a:r>
              <a:rPr lang="en-US" altLang="ja-JP" b="1" dirty="0"/>
              <a:t>442</a:t>
            </a:r>
            <a:r>
              <a:rPr lang="ja-JP" altLang="en-US" b="1" dirty="0"/>
              <a:t>条</a:t>
            </a:r>
            <a:r>
              <a:rPr lang="ja-JP" altLang="en-US" dirty="0"/>
              <a:t>（連帯債務者間の求償権</a:t>
            </a:r>
            <a:r>
              <a:rPr lang="ja-JP" altLang="en-US" dirty="0" smtClean="0"/>
              <a:t>）</a:t>
            </a:r>
            <a:endParaRPr lang="en-US" altLang="ja-JP" dirty="0"/>
          </a:p>
          <a:p>
            <a:pPr marL="800100" lvl="1" indent="-342900">
              <a:buClr>
                <a:srgbClr val="00B050"/>
              </a:buClr>
              <a:buFont typeface="Wingdings" pitchFamily="2" charset="2"/>
              <a:buChar char="u"/>
            </a:pPr>
            <a:r>
              <a:rPr lang="ja-JP" altLang="en-US" dirty="0" smtClean="0"/>
              <a:t>①</a:t>
            </a:r>
            <a:r>
              <a:rPr lang="ja-JP" altLang="en-US" dirty="0"/>
              <a:t>連帯債務者の</a:t>
            </a:r>
            <a:r>
              <a:rPr lang="en-US" altLang="ja-JP" dirty="0"/>
              <a:t>1</a:t>
            </a:r>
            <a:r>
              <a:rPr lang="ja-JP" altLang="en-US" dirty="0"/>
              <a:t>人が弁済をし，その他自己の財産をもって</a:t>
            </a:r>
            <a:r>
              <a:rPr lang="ja-JP" altLang="en-US" b="1" dirty="0"/>
              <a:t>共同の免責を得たとき</a:t>
            </a:r>
            <a:r>
              <a:rPr lang="ja-JP" altLang="en-US" dirty="0"/>
              <a:t>は</a:t>
            </a:r>
            <a:r>
              <a:rPr lang="ja-JP" altLang="en-US" dirty="0" smtClean="0"/>
              <a:t>，第</a:t>
            </a:r>
            <a:r>
              <a:rPr lang="en-US" altLang="ja-JP" dirty="0" smtClean="0"/>
              <a:t>465</a:t>
            </a:r>
            <a:r>
              <a:rPr lang="ja-JP" altLang="en-US" dirty="0" smtClean="0"/>
              <a:t>条の規定を</a:t>
            </a:r>
            <a:r>
              <a:rPr lang="ja-JP" altLang="en-US" b="1" dirty="0" smtClean="0">
                <a:solidFill>
                  <a:schemeClr val="tx2"/>
                </a:solidFill>
              </a:rPr>
              <a:t>準用</a:t>
            </a:r>
            <a:r>
              <a:rPr lang="ja-JP" altLang="en-US" dirty="0" smtClean="0"/>
              <a:t>する。</a:t>
            </a:r>
            <a:r>
              <a:rPr kumimoji="1" lang="ja-JP" altLang="en-US" dirty="0" smtClean="0"/>
              <a:t>　</a:t>
            </a:r>
            <a:endParaRPr kumimoji="1" lang="en-US" altLang="ja-JP" dirty="0" smtClean="0"/>
          </a:p>
        </p:txBody>
      </p:sp>
      <p:cxnSp>
        <p:nvCxnSpPr>
          <p:cNvPr id="16" name="直線矢印コネクタ 15"/>
          <p:cNvCxnSpPr/>
          <p:nvPr/>
        </p:nvCxnSpPr>
        <p:spPr>
          <a:xfrm flipV="1">
            <a:off x="4211960" y="2082527"/>
            <a:ext cx="792088" cy="187220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4355976" y="2082527"/>
            <a:ext cx="792088" cy="18350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雲形吹き出し 14"/>
          <p:cNvSpPr/>
          <p:nvPr/>
        </p:nvSpPr>
        <p:spPr>
          <a:xfrm>
            <a:off x="611560" y="5661248"/>
            <a:ext cx="2736304" cy="612648"/>
          </a:xfrm>
          <a:prstGeom prst="cloudCallout">
            <a:avLst>
              <a:gd name="adj1" fmla="val 37680"/>
              <a:gd name="adj2" fmla="val -7182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反対解釈が可能</a:t>
            </a:r>
            <a:endParaRPr kumimoji="1" lang="ja-JP" altLang="en-US" dirty="0"/>
          </a:p>
        </p:txBody>
      </p:sp>
      <p:sp>
        <p:nvSpPr>
          <p:cNvPr id="20" name="雲形吹き出し 19"/>
          <p:cNvSpPr/>
          <p:nvPr/>
        </p:nvSpPr>
        <p:spPr>
          <a:xfrm>
            <a:off x="7164288" y="5517232"/>
            <a:ext cx="1728192" cy="718953"/>
          </a:xfrm>
          <a:prstGeom prst="cloudCallout">
            <a:avLst>
              <a:gd name="adj1" fmla="val -40339"/>
              <a:gd name="adj2" fmla="val -8020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反対解釈できない</a:t>
            </a:r>
            <a:endParaRPr kumimoji="1" lang="ja-JP" altLang="en-US" dirty="0"/>
          </a:p>
        </p:txBody>
      </p:sp>
    </p:spTree>
    <p:extLst>
      <p:ext uri="{BB962C8B-B14F-4D97-AF65-F5344CB8AC3E}">
        <p14:creationId xmlns:p14="http://schemas.microsoft.com/office/powerpoint/2010/main" val="6377506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1000"/>
                                        <p:tgtEl>
                                          <p:spTgt spid="8">
                                            <p:txEl>
                                              <p:pRg st="0" end="0"/>
                                            </p:txEl>
                                          </p:spTgt>
                                        </p:tgtEl>
                                      </p:cBhvr>
                                    </p:animEffect>
                                  </p:childTnLst>
                                </p:cTn>
                              </p:par>
                            </p:childTnLst>
                          </p:cTn>
                        </p:par>
                        <p:par>
                          <p:cTn id="8" fill="hold">
                            <p:stCondLst>
                              <p:cond delay="1500"/>
                            </p:stCondLst>
                            <p:childTnLst>
                              <p:par>
                                <p:cTn id="9" presetID="22" presetClass="entr" presetSubtype="1" fill="hold" grpId="0" nodeType="afterEffect">
                                  <p:stCondLst>
                                    <p:cond delay="50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wipe(up)">
                                      <p:cBhvr>
                                        <p:cTn id="11" dur="1000"/>
                                        <p:tgtEl>
                                          <p:spTgt spid="8">
                                            <p:txEl>
                                              <p:pRg st="1" end="1"/>
                                            </p:txEl>
                                          </p:spTgt>
                                        </p:tgtEl>
                                      </p:cBhvr>
                                    </p:animEffect>
                                  </p:childTnLst>
                                </p:cTn>
                              </p:par>
                            </p:childTnLst>
                          </p:cTn>
                        </p:par>
                        <p:par>
                          <p:cTn id="12" fill="hold">
                            <p:stCondLst>
                              <p:cond delay="3000"/>
                            </p:stCondLst>
                            <p:childTnLst>
                              <p:par>
                                <p:cTn id="13" presetID="22" presetClass="entr" presetSubtype="1" fill="hold" nodeType="afterEffect">
                                  <p:stCondLst>
                                    <p:cond delay="500"/>
                                  </p:stCondLst>
                                  <p:childTnLst>
                                    <p:set>
                                      <p:cBhvr>
                                        <p:cTn id="14" dur="1" fill="hold">
                                          <p:stCondLst>
                                            <p:cond delay="0"/>
                                          </p:stCondLst>
                                        </p:cTn>
                                        <p:tgtEl>
                                          <p:spTgt spid="21"/>
                                        </p:tgtEl>
                                        <p:attrNameLst>
                                          <p:attrName>style.visibility</p:attrName>
                                        </p:attrNameLst>
                                      </p:cBhvr>
                                      <p:to>
                                        <p:strVal val="visible"/>
                                      </p:to>
                                    </p:set>
                                    <p:animEffect transition="in" filter="wipe(up)">
                                      <p:cBhvr>
                                        <p:cTn id="15" dur="500"/>
                                        <p:tgtEl>
                                          <p:spTgt spid="21"/>
                                        </p:tgtEl>
                                      </p:cBhvr>
                                    </p:animEffect>
                                  </p:childTnLst>
                                </p:cTn>
                              </p:par>
                            </p:childTnLst>
                          </p:cTn>
                        </p:par>
                        <p:par>
                          <p:cTn id="16" fill="hold">
                            <p:stCondLst>
                              <p:cond delay="4000"/>
                            </p:stCondLst>
                            <p:childTnLst>
                              <p:par>
                                <p:cTn id="17" presetID="22" presetClass="entr" presetSubtype="8" fill="hold" grpId="0" nodeType="afterEffect">
                                  <p:stCondLst>
                                    <p:cond delay="50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wipe(left)">
                                      <p:cBhvr>
                                        <p:cTn id="19" dur="1000"/>
                                        <p:tgtEl>
                                          <p:spTgt spid="12">
                                            <p:txEl>
                                              <p:pRg st="0" end="0"/>
                                            </p:txEl>
                                          </p:spTgt>
                                        </p:tgtEl>
                                      </p:cBhvr>
                                    </p:animEffect>
                                  </p:childTnLst>
                                </p:cTn>
                              </p:par>
                            </p:childTnLst>
                          </p:cTn>
                        </p:par>
                        <p:par>
                          <p:cTn id="20" fill="hold">
                            <p:stCondLst>
                              <p:cond delay="5500"/>
                            </p:stCondLst>
                            <p:childTnLst>
                              <p:par>
                                <p:cTn id="21" presetID="22" presetClass="entr" presetSubtype="1" fill="hold" grpId="0" nodeType="afterEffect">
                                  <p:stCondLst>
                                    <p:cond delay="550"/>
                                  </p:stCondLst>
                                  <p:childTnLst>
                                    <p:set>
                                      <p:cBhvr>
                                        <p:cTn id="22" dur="1" fill="hold">
                                          <p:stCondLst>
                                            <p:cond delay="0"/>
                                          </p:stCondLst>
                                        </p:cTn>
                                        <p:tgtEl>
                                          <p:spTgt spid="12">
                                            <p:txEl>
                                              <p:pRg st="1" end="1"/>
                                            </p:txEl>
                                          </p:spTgt>
                                        </p:tgtEl>
                                        <p:attrNameLst>
                                          <p:attrName>style.visibility</p:attrName>
                                        </p:attrNameLst>
                                      </p:cBhvr>
                                      <p:to>
                                        <p:strVal val="visible"/>
                                      </p:to>
                                    </p:set>
                                    <p:animEffect transition="in" filter="wipe(up)">
                                      <p:cBhvr>
                                        <p:cTn id="23" dur="1000"/>
                                        <p:tgtEl>
                                          <p:spTgt spid="12">
                                            <p:txEl>
                                              <p:pRg st="1" end="1"/>
                                            </p:txEl>
                                          </p:spTgt>
                                        </p:tgtEl>
                                      </p:cBhvr>
                                    </p:animEffect>
                                  </p:childTnLst>
                                </p:cTn>
                              </p:par>
                            </p:childTnLst>
                          </p:cTn>
                        </p:par>
                        <p:par>
                          <p:cTn id="24" fill="hold">
                            <p:stCondLst>
                              <p:cond delay="7050"/>
                            </p:stCondLst>
                            <p:childTnLst>
                              <p:par>
                                <p:cTn id="25" presetID="22" presetClass="entr" presetSubtype="8" fill="hold" grpId="0" nodeType="afterEffect">
                                  <p:stCondLst>
                                    <p:cond delay="500"/>
                                  </p:stCondLst>
                                  <p:childTnLst>
                                    <p:set>
                                      <p:cBhvr>
                                        <p:cTn id="26" dur="1" fill="hold">
                                          <p:stCondLst>
                                            <p:cond delay="0"/>
                                          </p:stCondLst>
                                        </p:cTn>
                                        <p:tgtEl>
                                          <p:spTgt spid="11">
                                            <p:txEl>
                                              <p:pRg st="0" end="0"/>
                                            </p:txEl>
                                          </p:spTgt>
                                        </p:tgtEl>
                                        <p:attrNameLst>
                                          <p:attrName>style.visibility</p:attrName>
                                        </p:attrNameLst>
                                      </p:cBhvr>
                                      <p:to>
                                        <p:strVal val="visible"/>
                                      </p:to>
                                    </p:set>
                                    <p:animEffect transition="in" filter="wipe(left)">
                                      <p:cBhvr>
                                        <p:cTn id="27" dur="1000"/>
                                        <p:tgtEl>
                                          <p:spTgt spid="11">
                                            <p:txEl>
                                              <p:pRg st="0" end="0"/>
                                            </p:txEl>
                                          </p:spTgt>
                                        </p:tgtEl>
                                      </p:cBhvr>
                                    </p:animEffect>
                                  </p:childTnLst>
                                </p:cTn>
                              </p:par>
                            </p:childTnLst>
                          </p:cTn>
                        </p:par>
                        <p:par>
                          <p:cTn id="28" fill="hold">
                            <p:stCondLst>
                              <p:cond delay="8550"/>
                            </p:stCondLst>
                            <p:childTnLst>
                              <p:par>
                                <p:cTn id="29" presetID="22" presetClass="entr" presetSubtype="1" fill="hold" grpId="0" nodeType="afterEffect">
                                  <p:stCondLst>
                                    <p:cond delay="500"/>
                                  </p:stCondLst>
                                  <p:childTnLst>
                                    <p:set>
                                      <p:cBhvr>
                                        <p:cTn id="30" dur="1" fill="hold">
                                          <p:stCondLst>
                                            <p:cond delay="0"/>
                                          </p:stCondLst>
                                        </p:cTn>
                                        <p:tgtEl>
                                          <p:spTgt spid="11">
                                            <p:txEl>
                                              <p:pRg st="1" end="1"/>
                                            </p:txEl>
                                          </p:spTgt>
                                        </p:tgtEl>
                                        <p:attrNameLst>
                                          <p:attrName>style.visibility</p:attrName>
                                        </p:attrNameLst>
                                      </p:cBhvr>
                                      <p:to>
                                        <p:strVal val="visible"/>
                                      </p:to>
                                    </p:set>
                                    <p:animEffect transition="in" filter="wipe(up)">
                                      <p:cBhvr>
                                        <p:cTn id="31" dur="1000"/>
                                        <p:tgtEl>
                                          <p:spTgt spid="11">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left)">
                                      <p:cBhvr>
                                        <p:cTn id="36" dur="1000"/>
                                        <p:tgtEl>
                                          <p:spTgt spid="15"/>
                                        </p:tgtEl>
                                      </p:cBhvr>
                                    </p:animEffect>
                                  </p:childTnLst>
                                </p:cTn>
                              </p:par>
                            </p:childTnLst>
                          </p:cTn>
                        </p:par>
                        <p:par>
                          <p:cTn id="37" fill="hold">
                            <p:stCondLst>
                              <p:cond delay="1000"/>
                            </p:stCondLst>
                            <p:childTnLst>
                              <p:par>
                                <p:cTn id="38" presetID="22" presetClass="entr" presetSubtype="4" fill="hold" nodeType="afterEffect">
                                  <p:stCondLst>
                                    <p:cond delay="500"/>
                                  </p:stCondLst>
                                  <p:childTnLst>
                                    <p:set>
                                      <p:cBhvr>
                                        <p:cTn id="39" dur="1" fill="hold">
                                          <p:stCondLst>
                                            <p:cond delay="0"/>
                                          </p:stCondLst>
                                        </p:cTn>
                                        <p:tgtEl>
                                          <p:spTgt spid="16"/>
                                        </p:tgtEl>
                                        <p:attrNameLst>
                                          <p:attrName>style.visibility</p:attrName>
                                        </p:attrNameLst>
                                      </p:cBhvr>
                                      <p:to>
                                        <p:strVal val="visible"/>
                                      </p:to>
                                    </p:set>
                                    <p:animEffect transition="in" filter="wipe(down)">
                                      <p:cBhvr>
                                        <p:cTn id="40" dur="500"/>
                                        <p:tgtEl>
                                          <p:spTgt spid="16"/>
                                        </p:tgtEl>
                                      </p:cBhvr>
                                    </p:animEffect>
                                  </p:childTnLst>
                                </p:cTn>
                              </p:par>
                            </p:childTnLst>
                          </p:cTn>
                        </p:par>
                        <p:par>
                          <p:cTn id="41" fill="hold">
                            <p:stCondLst>
                              <p:cond delay="2000"/>
                            </p:stCondLst>
                            <p:childTnLst>
                              <p:par>
                                <p:cTn id="42" presetID="22" presetClass="entr" presetSubtype="8" fill="hold" grpId="0" nodeType="afterEffect">
                                  <p:stCondLst>
                                    <p:cond delay="500"/>
                                  </p:stCondLst>
                                  <p:childTnLst>
                                    <p:set>
                                      <p:cBhvr>
                                        <p:cTn id="43" dur="1" fill="hold">
                                          <p:stCondLst>
                                            <p:cond delay="0"/>
                                          </p:stCondLst>
                                        </p:cTn>
                                        <p:tgtEl>
                                          <p:spTgt spid="10">
                                            <p:txEl>
                                              <p:pRg st="0" end="0"/>
                                            </p:txEl>
                                          </p:spTgt>
                                        </p:tgtEl>
                                        <p:attrNameLst>
                                          <p:attrName>style.visibility</p:attrName>
                                        </p:attrNameLst>
                                      </p:cBhvr>
                                      <p:to>
                                        <p:strVal val="visible"/>
                                      </p:to>
                                    </p:set>
                                    <p:animEffect transition="in" filter="wipe(left)">
                                      <p:cBhvr>
                                        <p:cTn id="44" dur="1000"/>
                                        <p:tgtEl>
                                          <p:spTgt spid="10">
                                            <p:txEl>
                                              <p:pRg st="0" end="0"/>
                                            </p:txEl>
                                          </p:spTgt>
                                        </p:tgtEl>
                                      </p:cBhvr>
                                    </p:animEffect>
                                  </p:childTnLst>
                                </p:cTn>
                              </p:par>
                            </p:childTnLst>
                          </p:cTn>
                        </p:par>
                        <p:par>
                          <p:cTn id="45" fill="hold">
                            <p:stCondLst>
                              <p:cond delay="3500"/>
                            </p:stCondLst>
                            <p:childTnLst>
                              <p:par>
                                <p:cTn id="46" presetID="22" presetClass="entr" presetSubtype="1" fill="hold" grpId="0" nodeType="afterEffect">
                                  <p:stCondLst>
                                    <p:cond delay="500"/>
                                  </p:stCondLst>
                                  <p:childTnLst>
                                    <p:set>
                                      <p:cBhvr>
                                        <p:cTn id="47" dur="1" fill="hold">
                                          <p:stCondLst>
                                            <p:cond delay="0"/>
                                          </p:stCondLst>
                                        </p:cTn>
                                        <p:tgtEl>
                                          <p:spTgt spid="10">
                                            <p:txEl>
                                              <p:pRg st="1" end="1"/>
                                            </p:txEl>
                                          </p:spTgt>
                                        </p:tgtEl>
                                        <p:attrNameLst>
                                          <p:attrName>style.visibility</p:attrName>
                                        </p:attrNameLst>
                                      </p:cBhvr>
                                      <p:to>
                                        <p:strVal val="visible"/>
                                      </p:to>
                                    </p:set>
                                    <p:animEffect transition="in" filter="wipe(up)">
                                      <p:cBhvr>
                                        <p:cTn id="48" dur="1000"/>
                                        <p:tgtEl>
                                          <p:spTgt spid="10">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up)">
                                      <p:cBhvr>
                                        <p:cTn id="53" dur="1000"/>
                                        <p:tgtEl>
                                          <p:spTgt spid="20"/>
                                        </p:tgtEl>
                                      </p:cBhvr>
                                    </p:animEffect>
                                  </p:childTnLst>
                                </p:cTn>
                              </p:par>
                            </p:childTnLst>
                          </p:cTn>
                        </p:par>
                        <p:par>
                          <p:cTn id="54" fill="hold">
                            <p:stCondLst>
                              <p:cond delay="1000"/>
                            </p:stCondLst>
                            <p:childTnLst>
                              <p:par>
                                <p:cTn id="55" presetID="16" presetClass="entr" presetSubtype="37" fill="hold" grpId="0" nodeType="afterEffect">
                                  <p:stCondLst>
                                    <p:cond delay="500"/>
                                  </p:stCondLst>
                                  <p:childTnLst>
                                    <p:set>
                                      <p:cBhvr>
                                        <p:cTn id="56" dur="1" fill="hold">
                                          <p:stCondLst>
                                            <p:cond delay="0"/>
                                          </p:stCondLst>
                                        </p:cTn>
                                        <p:tgtEl>
                                          <p:spTgt spid="17"/>
                                        </p:tgtEl>
                                        <p:attrNameLst>
                                          <p:attrName>style.visibility</p:attrName>
                                        </p:attrNameLst>
                                      </p:cBhvr>
                                      <p:to>
                                        <p:strVal val="visible"/>
                                      </p:to>
                                    </p:set>
                                    <p:animEffect transition="in" filter="barn(outVertical)">
                                      <p:cBhvr>
                                        <p:cTn id="57" dur="1000"/>
                                        <p:tgtEl>
                                          <p:spTgt spid="17"/>
                                        </p:tgtEl>
                                      </p:cBhvr>
                                    </p:animEffect>
                                  </p:childTnLst>
                                </p:cTn>
                              </p:par>
                              <p:par>
                                <p:cTn id="58" presetID="16" presetClass="entr" presetSubtype="37" fill="hold" grpId="0" nodeType="withEffect">
                                  <p:stCondLst>
                                    <p:cond delay="500"/>
                                  </p:stCondLst>
                                  <p:childTnLst>
                                    <p:set>
                                      <p:cBhvr>
                                        <p:cTn id="59" dur="1" fill="hold">
                                          <p:stCondLst>
                                            <p:cond delay="0"/>
                                          </p:stCondLst>
                                        </p:cTn>
                                        <p:tgtEl>
                                          <p:spTgt spid="14"/>
                                        </p:tgtEl>
                                        <p:attrNameLst>
                                          <p:attrName>style.visibility</p:attrName>
                                        </p:attrNameLst>
                                      </p:cBhvr>
                                      <p:to>
                                        <p:strVal val="visible"/>
                                      </p:to>
                                    </p:set>
                                    <p:animEffect transition="in" filter="barn(outVertical)">
                                      <p:cBhvr>
                                        <p:cTn id="6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4" grpId="0" animBg="1"/>
      <p:bldP spid="8" grpId="0" build="p"/>
      <p:bldP spid="10" grpId="0" build="p"/>
      <p:bldP spid="11" grpId="0" build="p"/>
      <p:bldP spid="12" grpId="0" build="p"/>
      <p:bldP spid="15" grpId="0" animBg="1"/>
      <p:bldP spid="2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600" dirty="0" smtClean="0"/>
              <a:t>債務と保証</a:t>
            </a:r>
            <a:r>
              <a:rPr lang="ja-JP" altLang="en-US" sz="3600" dirty="0"/>
              <a:t>の</a:t>
            </a:r>
            <a:r>
              <a:rPr kumimoji="1" lang="ja-JP" altLang="en-US" sz="3600" dirty="0" smtClean="0"/>
              <a:t>区別に立ち返る</a:t>
            </a:r>
            <a:r>
              <a:rPr kumimoji="1" lang="en-US" altLang="ja-JP" sz="3600" dirty="0" smtClean="0"/>
              <a:t/>
            </a:r>
            <a:br>
              <a:rPr kumimoji="1" lang="en-US" altLang="ja-JP" sz="3600" dirty="0" smtClean="0"/>
            </a:br>
            <a:r>
              <a:rPr kumimoji="1" lang="ja-JP" altLang="en-US" sz="3600" dirty="0" smtClean="0"/>
              <a:t>部分弁済の場合，</a:t>
            </a:r>
            <a:r>
              <a:rPr lang="ja-JP" altLang="en-US" sz="3600" dirty="0" smtClean="0"/>
              <a:t>先に</a:t>
            </a:r>
            <a:r>
              <a:rPr lang="ja-JP" altLang="en-US" sz="3600" dirty="0"/>
              <a:t>充当</a:t>
            </a:r>
            <a:r>
              <a:rPr lang="ja-JP" altLang="en-US" sz="3600" dirty="0" smtClean="0"/>
              <a:t>されるのは</a:t>
            </a:r>
            <a:r>
              <a:rPr lang="en-US" altLang="ja-JP" sz="3600" dirty="0" smtClean="0"/>
              <a:t>?</a:t>
            </a:r>
            <a:endParaRPr kumimoji="1" lang="ja-JP" altLang="en-US" sz="3600" dirty="0"/>
          </a:p>
        </p:txBody>
      </p:sp>
      <p:sp>
        <p:nvSpPr>
          <p:cNvPr id="3" name="コンテンツ プレースホルダー 2"/>
          <p:cNvSpPr>
            <a:spLocks noGrp="1"/>
          </p:cNvSpPr>
          <p:nvPr>
            <p:ph idx="1"/>
          </p:nvPr>
        </p:nvSpPr>
        <p:spPr/>
        <p:txBody>
          <a:bodyPr>
            <a:noAutofit/>
          </a:bodyPr>
          <a:lstStyle/>
          <a:p>
            <a:r>
              <a:rPr lang="ja-JP" altLang="en-US" sz="2400" b="1" dirty="0"/>
              <a:t>第</a:t>
            </a:r>
            <a:r>
              <a:rPr lang="en-US" altLang="ja-JP" sz="2400" b="1" dirty="0"/>
              <a:t>489</a:t>
            </a:r>
            <a:r>
              <a:rPr lang="ja-JP" altLang="en-US" sz="2400" b="1" dirty="0"/>
              <a:t>条</a:t>
            </a:r>
            <a:r>
              <a:rPr lang="ja-JP" altLang="en-US" sz="2400" dirty="0"/>
              <a:t>（法定充当</a:t>
            </a:r>
            <a:r>
              <a:rPr lang="ja-JP" altLang="en-US" sz="2400" dirty="0" smtClean="0"/>
              <a:t>）</a:t>
            </a:r>
            <a:endParaRPr lang="en-US" altLang="ja-JP" sz="2400" dirty="0" smtClean="0"/>
          </a:p>
          <a:p>
            <a:pPr lvl="1"/>
            <a:r>
              <a:rPr lang="ja-JP" altLang="en-US" sz="2000" dirty="0" smtClean="0"/>
              <a:t>弁済</a:t>
            </a:r>
            <a:r>
              <a:rPr lang="ja-JP" altLang="en-US" sz="2000" dirty="0"/>
              <a:t>をする者及び弁済を受領する者がいずれも前条の規定による弁済の充当の指定をしないときは，次の各号の定めるところに従い，その弁済を充当する</a:t>
            </a:r>
            <a:r>
              <a:rPr lang="ja-JP" altLang="en-US" sz="2000" dirty="0" smtClean="0"/>
              <a:t>。</a:t>
            </a:r>
            <a:endParaRPr lang="en-US" altLang="ja-JP" sz="2000" dirty="0" smtClean="0"/>
          </a:p>
          <a:p>
            <a:pPr lvl="2"/>
            <a:r>
              <a:rPr lang="ja-JP" altLang="en-US" sz="1800" dirty="0" smtClean="0"/>
              <a:t>二</a:t>
            </a:r>
            <a:r>
              <a:rPr lang="ja-JP" altLang="en-US" sz="1800" dirty="0"/>
              <a:t>　すべての債務が弁済期にあるとき，又は弁済期にないときは，</a:t>
            </a:r>
            <a:r>
              <a:rPr lang="ja-JP" altLang="en-US" sz="1800" b="1" dirty="0"/>
              <a:t>債務者のために弁済の利益が多いもの</a:t>
            </a:r>
            <a:r>
              <a:rPr lang="ja-JP" altLang="en-US" sz="1800" dirty="0"/>
              <a:t>に先に充当する</a:t>
            </a:r>
            <a:r>
              <a:rPr lang="ja-JP" altLang="en-US" sz="1800" dirty="0" smtClean="0"/>
              <a:t>。</a:t>
            </a:r>
            <a:endParaRPr lang="en-US" altLang="ja-JP" sz="1800" dirty="0" smtClean="0"/>
          </a:p>
          <a:p>
            <a:r>
              <a:rPr lang="ja-JP" altLang="en-US" sz="2400" dirty="0" smtClean="0"/>
              <a:t>ヨーロッパ契約法原則</a:t>
            </a:r>
            <a:r>
              <a:rPr lang="en-US" altLang="ja-JP" sz="2400" dirty="0" smtClean="0"/>
              <a:t>10</a:t>
            </a:r>
            <a:r>
              <a:rPr lang="ja-JP" altLang="en-US" sz="2400" dirty="0" smtClean="0"/>
              <a:t>：</a:t>
            </a:r>
            <a:r>
              <a:rPr lang="en-US" altLang="ja-JP" sz="2400" dirty="0" smtClean="0"/>
              <a:t>106</a:t>
            </a:r>
            <a:r>
              <a:rPr lang="ja-JP" altLang="en-US" sz="2400" dirty="0" smtClean="0"/>
              <a:t>条（求償の要件）</a:t>
            </a:r>
            <a:endParaRPr lang="en-US" altLang="ja-JP" sz="2400" dirty="0" smtClean="0"/>
          </a:p>
          <a:p>
            <a:pPr lvl="1"/>
            <a:r>
              <a:rPr lang="ja-JP" altLang="en-US" sz="2000" dirty="0"/>
              <a:t>連帯</a:t>
            </a:r>
            <a:r>
              <a:rPr lang="ja-JP" altLang="en-US" sz="2000" dirty="0" smtClean="0"/>
              <a:t>債務者の一人が負担部分を超えて履行したときは，他のいずれの連帯債務者に対しても，それらの債務者各自の未履行部分を限度として，自らの</a:t>
            </a:r>
            <a:r>
              <a:rPr lang="ja-JP" altLang="en-US" sz="2000" b="1" dirty="0" smtClean="0"/>
              <a:t>負担部分を超える部分を求償することができる</a:t>
            </a:r>
            <a:r>
              <a:rPr lang="ja-JP" altLang="en-US" sz="2000" dirty="0" smtClean="0"/>
              <a:t>。</a:t>
            </a:r>
            <a:endParaRPr lang="en-US" altLang="ja-JP" sz="2000" dirty="0" smtClean="0"/>
          </a:p>
          <a:p>
            <a:pPr lvl="2"/>
            <a:r>
              <a:rPr lang="ja-JP" altLang="en-US" sz="1800" dirty="0" smtClean="0"/>
              <a:t>潮見他・ヨーロッパ契約法原則</a:t>
            </a:r>
            <a:r>
              <a:rPr lang="en-US" altLang="ja-JP" sz="1800" dirty="0" smtClean="0"/>
              <a:t>Ⅲ</a:t>
            </a:r>
            <a:r>
              <a:rPr lang="ja-JP" altLang="en-US" sz="1800" dirty="0" smtClean="0"/>
              <a:t>（</a:t>
            </a:r>
            <a:r>
              <a:rPr lang="en-US" altLang="ja-JP" sz="1800" dirty="0" smtClean="0"/>
              <a:t>2008</a:t>
            </a:r>
            <a:r>
              <a:rPr lang="ja-JP" altLang="en-US" sz="1800" dirty="0" smtClean="0"/>
              <a:t>）</a:t>
            </a:r>
            <a:r>
              <a:rPr lang="en-US" altLang="ja-JP" sz="1800" dirty="0" smtClean="0"/>
              <a:t>32</a:t>
            </a:r>
            <a:r>
              <a:rPr lang="ja-JP" altLang="en-US" sz="1800" dirty="0" smtClean="0"/>
              <a:t>頁。</a:t>
            </a:r>
            <a:endParaRPr lang="en-US" altLang="ja-JP" sz="1800" dirty="0" smtClean="0"/>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27</a:t>
            </a:fld>
            <a:endParaRPr kumimoji="1" lang="ja-JP" altLang="en-US" dirty="0"/>
          </a:p>
        </p:txBody>
      </p:sp>
    </p:spTree>
    <p:extLst>
      <p:ext uri="{BB962C8B-B14F-4D97-AF65-F5344CB8AC3E}">
        <p14:creationId xmlns:p14="http://schemas.microsoft.com/office/powerpoint/2010/main" val="20000671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par>
                          <p:cTn id="8" fill="hold">
                            <p:stCondLst>
                              <p:cond delay="1250"/>
                            </p:stCondLst>
                            <p:childTnLst>
                              <p:par>
                                <p:cTn id="9" presetID="22" presetClass="entr" presetSubtype="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3500"/>
                                        <p:tgtEl>
                                          <p:spTgt spid="3">
                                            <p:txEl>
                                              <p:pRg st="1" end="1"/>
                                            </p:txEl>
                                          </p:spTgt>
                                        </p:tgtEl>
                                      </p:cBhvr>
                                    </p:animEffect>
                                  </p:childTnLst>
                                </p:cTn>
                              </p:par>
                            </p:childTnLst>
                          </p:cTn>
                        </p:par>
                        <p:par>
                          <p:cTn id="12" fill="hold">
                            <p:stCondLst>
                              <p:cond delay="5250"/>
                            </p:stCondLst>
                            <p:childTnLst>
                              <p:par>
                                <p:cTn id="13" presetID="22" presetClass="entr" presetSubtype="1"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3000"/>
                                        <p:tgtEl>
                                          <p:spTgt spid="3">
                                            <p:txEl>
                                              <p:pRg st="2" end="2"/>
                                            </p:txEl>
                                          </p:spTgt>
                                        </p:tgtEl>
                                      </p:cBhvr>
                                    </p:animEffect>
                                  </p:childTnLst>
                                </p:cTn>
                              </p:par>
                            </p:childTnLst>
                          </p:cTn>
                        </p:par>
                        <p:par>
                          <p:cTn id="16" fill="hold">
                            <p:stCondLst>
                              <p:cond delay="8750"/>
                            </p:stCondLst>
                            <p:childTnLst>
                              <p:par>
                                <p:cTn id="17" presetID="22" presetClass="entr" presetSubtype="8" fill="hold" grpId="0"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500"/>
                                        <p:tgtEl>
                                          <p:spTgt spid="3">
                                            <p:txEl>
                                              <p:pRg st="3" end="3"/>
                                            </p:txEl>
                                          </p:spTgt>
                                        </p:tgtEl>
                                      </p:cBhvr>
                                    </p:animEffect>
                                  </p:childTnLst>
                                </p:cTn>
                              </p:par>
                            </p:childTnLst>
                          </p:cTn>
                        </p:par>
                        <p:par>
                          <p:cTn id="20" fill="hold">
                            <p:stCondLst>
                              <p:cond delay="10750"/>
                            </p:stCondLst>
                            <p:childTnLst>
                              <p:par>
                                <p:cTn id="21" presetID="22" presetClass="entr" presetSubtype="1" fill="hold" grpId="0"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0"/>
                                        <p:tgtEl>
                                          <p:spTgt spid="3">
                                            <p:txEl>
                                              <p:pRg st="4" end="4"/>
                                            </p:txEl>
                                          </p:spTgt>
                                        </p:tgtEl>
                                      </p:cBhvr>
                                    </p:animEffect>
                                  </p:childTnLst>
                                </p:cTn>
                              </p:par>
                            </p:childTnLst>
                          </p:cTn>
                        </p:par>
                        <p:par>
                          <p:cTn id="24" fill="hold">
                            <p:stCondLst>
                              <p:cond delay="16250"/>
                            </p:stCondLst>
                            <p:childTnLst>
                              <p:par>
                                <p:cTn id="25" presetID="22" presetClass="entr" presetSubtype="8" fill="hold" grpId="0"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5987008" cy="1143000"/>
          </a:xfrm>
        </p:spPr>
        <p:txBody>
          <a:bodyPr>
            <a:normAutofit fontScale="90000"/>
          </a:bodyPr>
          <a:lstStyle/>
          <a:p>
            <a:r>
              <a:rPr lang="en-US" altLang="ja-JP" b="1" dirty="0">
                <a:latin typeface="Times New Roman" pitchFamily="18" charset="0"/>
                <a:cs typeface="Times New Roman" pitchFamily="18" charset="0"/>
              </a:rPr>
              <a:t>Coffee</a:t>
            </a:r>
            <a:r>
              <a:rPr lang="ja-JP" altLang="en-US" b="1" dirty="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Break (3)</a:t>
            </a:r>
            <a:r>
              <a:rPr lang="ja-JP" altLang="en-US" b="1" dirty="0" smtClean="0">
                <a:latin typeface="Times New Roman" pitchFamily="18" charset="0"/>
                <a:cs typeface="Times New Roman" pitchFamily="18" charset="0"/>
              </a:rPr>
              <a:t>　</a:t>
            </a:r>
            <a:r>
              <a:rPr lang="ja-JP" altLang="en-US" sz="3100" b="1" dirty="0" smtClean="0">
                <a:latin typeface="Times New Roman" pitchFamily="18" charset="0"/>
                <a:cs typeface="Times New Roman" pitchFamily="18" charset="0"/>
              </a:rPr>
              <a:t>→</a:t>
            </a:r>
            <a:r>
              <a:rPr lang="en-US" altLang="ja-JP" sz="3100" b="1" dirty="0" smtClean="0">
                <a:latin typeface="Times New Roman" pitchFamily="18" charset="0"/>
                <a:cs typeface="Times New Roman" pitchFamily="18" charset="0"/>
                <a:hlinkClick r:id="rId2" action="ppaction://hlinksldjump"/>
              </a:rPr>
              <a:t>(4)</a:t>
            </a:r>
            <a:r>
              <a:rPr lang="en-US" altLang="ja-JP" sz="3100" b="1" dirty="0" smtClean="0">
                <a:latin typeface="Times New Roman" pitchFamily="18" charset="0"/>
                <a:cs typeface="Times New Roman" pitchFamily="18" charset="0"/>
              </a:rPr>
              <a:t/>
            </a:r>
            <a:br>
              <a:rPr lang="en-US" altLang="ja-JP" sz="3100" b="1" dirty="0" smtClean="0">
                <a:latin typeface="Times New Roman" pitchFamily="18" charset="0"/>
                <a:cs typeface="Times New Roman" pitchFamily="18" charset="0"/>
              </a:rPr>
            </a:br>
            <a:r>
              <a:rPr lang="ja-JP" altLang="en-US" sz="4000" b="1" dirty="0" smtClean="0">
                <a:latin typeface="Times New Roman" pitchFamily="18" charset="0"/>
                <a:cs typeface="Times New Roman" pitchFamily="18" charset="0"/>
                <a:hlinkClick r:id="rId3" action="ppaction://hlinksldjump"/>
              </a:rPr>
              <a:t>連帯債務の法的性質</a:t>
            </a:r>
            <a:endParaRPr kumimoji="1" lang="ja-JP" altLang="en-US" sz="3600" dirty="0"/>
          </a:p>
        </p:txBody>
      </p:sp>
      <p:sp>
        <p:nvSpPr>
          <p:cNvPr id="7" name="テキスト プレースホルダー 6"/>
          <p:cNvSpPr>
            <a:spLocks noGrp="1"/>
          </p:cNvSpPr>
          <p:nvPr>
            <p:ph type="body" idx="1"/>
          </p:nvPr>
        </p:nvSpPr>
        <p:spPr>
          <a:xfrm>
            <a:off x="539500" y="1535113"/>
            <a:ext cx="2806503" cy="639762"/>
          </a:xfrm>
        </p:spPr>
        <p:txBody>
          <a:bodyPr anchor="ctr"/>
          <a:lstStyle/>
          <a:p>
            <a:pPr algn="ctr"/>
            <a:r>
              <a:rPr kumimoji="1" lang="ja-JP" altLang="en-US" sz="2800" dirty="0" smtClean="0"/>
              <a:t>通説</a:t>
            </a:r>
            <a:endParaRPr kumimoji="1" lang="ja-JP" altLang="en-US" sz="2800" dirty="0"/>
          </a:p>
        </p:txBody>
      </p:sp>
      <p:sp>
        <p:nvSpPr>
          <p:cNvPr id="8" name="コンテンツ プレースホルダー 7"/>
          <p:cNvSpPr>
            <a:spLocks noGrp="1"/>
          </p:cNvSpPr>
          <p:nvPr>
            <p:ph sz="half" idx="2"/>
          </p:nvPr>
        </p:nvSpPr>
        <p:spPr>
          <a:xfrm>
            <a:off x="539552" y="2174875"/>
            <a:ext cx="2808312" cy="3951288"/>
          </a:xfrm>
        </p:spPr>
        <p:txBody>
          <a:bodyPr>
            <a:noAutofit/>
          </a:bodyPr>
          <a:lstStyle/>
          <a:p>
            <a:pPr marL="444500" lvl="1" indent="-261938"/>
            <a:r>
              <a:rPr kumimoji="1" lang="ja-JP" altLang="en-US" sz="1800" dirty="0" smtClean="0"/>
              <a:t>連帯</a:t>
            </a:r>
            <a:r>
              <a:rPr kumimoji="1" lang="ja-JP" altLang="en-US" sz="1800" dirty="0"/>
              <a:t>債務</a:t>
            </a:r>
            <a:r>
              <a:rPr kumimoji="1" lang="ja-JP" altLang="en-US" sz="1800" dirty="0" smtClean="0"/>
              <a:t>は，保証と異なり，本来の債務である。</a:t>
            </a:r>
            <a:endParaRPr kumimoji="1" lang="en-US" altLang="ja-JP" sz="1800" dirty="0" smtClean="0"/>
          </a:p>
          <a:p>
            <a:pPr marL="444500" lvl="1" indent="-261938"/>
            <a:r>
              <a:rPr lang="ja-JP" altLang="en-US" sz="1800" dirty="0" smtClean="0"/>
              <a:t>したがって，</a:t>
            </a:r>
            <a:r>
              <a:rPr lang="ja-JP" altLang="en-US" sz="1800" b="1" dirty="0" smtClean="0">
                <a:solidFill>
                  <a:srgbClr val="FF0000"/>
                </a:solidFill>
              </a:rPr>
              <a:t>連帯債務には，付従性という性質は存在しない</a:t>
            </a:r>
            <a:r>
              <a:rPr lang="ja-JP" altLang="en-US" sz="1800" dirty="0" smtClean="0"/>
              <a:t>。</a:t>
            </a:r>
            <a:endParaRPr lang="en-US" altLang="ja-JP" sz="1800" dirty="0" smtClean="0"/>
          </a:p>
          <a:p>
            <a:pPr marL="444500" lvl="1" indent="-261938"/>
            <a:r>
              <a:rPr lang="ja-JP" altLang="en-US" sz="1800" dirty="0"/>
              <a:t>連帯債務者</a:t>
            </a:r>
            <a:r>
              <a:rPr lang="ja-JP" altLang="en-US" sz="1800" dirty="0" smtClean="0"/>
              <a:t>の</a:t>
            </a:r>
            <a:r>
              <a:rPr lang="ja-JP" altLang="en-US" sz="1800" dirty="0"/>
              <a:t>一人に</a:t>
            </a:r>
            <a:r>
              <a:rPr lang="ja-JP" altLang="en-US" sz="1800" dirty="0" smtClean="0"/>
              <a:t>生じた事由の</a:t>
            </a:r>
            <a:r>
              <a:rPr lang="ja-JP" altLang="en-US" sz="1800" b="1" dirty="0" smtClean="0">
                <a:solidFill>
                  <a:srgbClr val="FF0000"/>
                </a:solidFill>
              </a:rPr>
              <a:t>絶対的効力は，政策的考慮に基づくもの</a:t>
            </a:r>
            <a:r>
              <a:rPr lang="ja-JP" altLang="en-US" sz="1800" dirty="0" smtClean="0"/>
              <a:t>であって，制限的に解釈すべきである（</a:t>
            </a:r>
            <a:r>
              <a:rPr lang="ja-JP" altLang="en-US" sz="1800" b="1" dirty="0" smtClean="0">
                <a:solidFill>
                  <a:srgbClr val="FF0000"/>
                </a:solidFill>
              </a:rPr>
              <a:t>理論の放棄</a:t>
            </a:r>
            <a:r>
              <a:rPr lang="ja-JP" altLang="en-US" sz="1800" dirty="0" smtClean="0"/>
              <a:t>）。</a:t>
            </a:r>
            <a:endParaRPr lang="en-US" altLang="ja-JP" sz="1800" dirty="0" smtClean="0"/>
          </a:p>
        </p:txBody>
      </p:sp>
      <p:sp>
        <p:nvSpPr>
          <p:cNvPr id="9" name="テキスト プレースホルダー 8"/>
          <p:cNvSpPr>
            <a:spLocks noGrp="1"/>
          </p:cNvSpPr>
          <p:nvPr>
            <p:ph type="body" sz="quarter" idx="3"/>
          </p:nvPr>
        </p:nvSpPr>
        <p:spPr>
          <a:xfrm>
            <a:off x="3563888" y="1535113"/>
            <a:ext cx="5122913" cy="639762"/>
          </a:xfrm>
        </p:spPr>
        <p:txBody>
          <a:bodyPr anchor="ctr">
            <a:normAutofit/>
          </a:bodyPr>
          <a:lstStyle/>
          <a:p>
            <a:pPr algn="ctr"/>
            <a:r>
              <a:rPr kumimoji="1" lang="ja-JP" altLang="en-US" sz="2800" dirty="0" smtClean="0"/>
              <a:t>加賀山説</a:t>
            </a:r>
            <a:endParaRPr kumimoji="1" lang="ja-JP" altLang="en-US" sz="2800" dirty="0"/>
          </a:p>
        </p:txBody>
      </p:sp>
      <p:sp>
        <p:nvSpPr>
          <p:cNvPr id="10" name="コンテンツ プレースホルダー 9"/>
          <p:cNvSpPr>
            <a:spLocks noGrp="1"/>
          </p:cNvSpPr>
          <p:nvPr>
            <p:ph sz="quarter" idx="4"/>
          </p:nvPr>
        </p:nvSpPr>
        <p:spPr>
          <a:xfrm>
            <a:off x="3563888" y="2174875"/>
            <a:ext cx="5122913" cy="3951288"/>
          </a:xfrm>
        </p:spPr>
        <p:txBody>
          <a:bodyPr>
            <a:noAutofit/>
          </a:bodyPr>
          <a:lstStyle/>
          <a:p>
            <a:pPr marL="444500" lvl="1" indent="-261938"/>
            <a:r>
              <a:rPr lang="ja-JP" altLang="en-US" sz="1800" dirty="0"/>
              <a:t>連帯債務は，本来の債務（負担部分）と保証（連帯保証部分）とが結合したものである。</a:t>
            </a:r>
            <a:endParaRPr lang="en-US" altLang="ja-JP" sz="1800" dirty="0"/>
          </a:p>
          <a:p>
            <a:pPr marL="444500" lvl="1" indent="-261938"/>
            <a:r>
              <a:rPr lang="ja-JP" altLang="en-US" sz="1800" dirty="0"/>
              <a:t>したがって，負担部分が消滅した場合には，他の連帯債務者の連帯保証部分が付従性によって消滅する</a:t>
            </a:r>
            <a:r>
              <a:rPr lang="ja-JP" altLang="en-US" sz="1800" dirty="0" smtClean="0"/>
              <a:t>。</a:t>
            </a:r>
            <a:endParaRPr lang="en-US" altLang="ja-JP" sz="1800" dirty="0" smtClean="0"/>
          </a:p>
          <a:p>
            <a:pPr marL="444500" lvl="1" indent="-261938"/>
            <a:r>
              <a:rPr lang="ja-JP" altLang="en-US" sz="1800" b="1" dirty="0" smtClean="0">
                <a:solidFill>
                  <a:schemeClr val="tx2">
                    <a:lumMod val="75000"/>
                  </a:schemeClr>
                </a:solidFill>
              </a:rPr>
              <a:t>免除</a:t>
            </a:r>
            <a:r>
              <a:rPr lang="ja-JP" altLang="en-US" sz="1800" b="1" dirty="0">
                <a:solidFill>
                  <a:schemeClr val="tx2">
                    <a:lumMod val="75000"/>
                  </a:schemeClr>
                </a:solidFill>
              </a:rPr>
              <a:t>等の</a:t>
            </a:r>
            <a:r>
              <a:rPr lang="ja-JP" altLang="en-US" sz="1800" b="1" dirty="0" smtClean="0">
                <a:solidFill>
                  <a:schemeClr val="tx2">
                    <a:lumMod val="75000"/>
                  </a:schemeClr>
                </a:solidFill>
              </a:rPr>
              <a:t>絶対的効力</a:t>
            </a:r>
            <a:r>
              <a:rPr lang="ja-JP" altLang="en-US" sz="1800" dirty="0" smtClean="0"/>
              <a:t>は，</a:t>
            </a:r>
            <a:r>
              <a:rPr lang="ja-JP" altLang="en-US" sz="1800" b="1" dirty="0" smtClean="0">
                <a:solidFill>
                  <a:schemeClr val="tx2">
                    <a:lumMod val="75000"/>
                  </a:schemeClr>
                </a:solidFill>
              </a:rPr>
              <a:t>付</a:t>
            </a:r>
            <a:r>
              <a:rPr lang="ja-JP" altLang="en-US" sz="1800" b="1" dirty="0">
                <a:solidFill>
                  <a:schemeClr val="tx2">
                    <a:lumMod val="75000"/>
                  </a:schemeClr>
                </a:solidFill>
              </a:rPr>
              <a:t>従性によって論理的な説明が可能</a:t>
            </a:r>
            <a:r>
              <a:rPr lang="ja-JP" altLang="en-US" sz="1800" dirty="0"/>
              <a:t>である（この点が，通説と決定的に異なる）。</a:t>
            </a:r>
            <a:endParaRPr lang="en-US" altLang="ja-JP" sz="1800" dirty="0"/>
          </a:p>
          <a:p>
            <a:pPr marL="444500" lvl="1" indent="-261938"/>
            <a:r>
              <a:rPr lang="ja-JP" altLang="en-US" sz="1800" dirty="0"/>
              <a:t>連帯債務者の一人が，</a:t>
            </a:r>
            <a:r>
              <a:rPr lang="ja-JP" altLang="en-US" sz="1800" b="1" dirty="0">
                <a:solidFill>
                  <a:schemeClr val="tx2">
                    <a:lumMod val="75000"/>
                  </a:schemeClr>
                </a:solidFill>
              </a:rPr>
              <a:t>負担部分を超えて弁済・相殺・更改等を行った場合</a:t>
            </a:r>
            <a:r>
              <a:rPr lang="ja-JP" altLang="en-US" sz="1800" dirty="0"/>
              <a:t>には，</a:t>
            </a:r>
            <a:r>
              <a:rPr lang="ja-JP" altLang="en-US" sz="1800" b="1" dirty="0">
                <a:solidFill>
                  <a:schemeClr val="tx2">
                    <a:lumMod val="75000"/>
                  </a:schemeClr>
                </a:solidFill>
              </a:rPr>
              <a:t>債務者の</a:t>
            </a:r>
            <a:r>
              <a:rPr lang="ja-JP" altLang="en-US" sz="1800" b="1" dirty="0" smtClean="0">
                <a:solidFill>
                  <a:schemeClr val="tx2">
                    <a:lumMod val="75000"/>
                  </a:schemeClr>
                </a:solidFill>
              </a:rPr>
              <a:t>弁済</a:t>
            </a:r>
            <a:r>
              <a:rPr lang="ja-JP" altLang="en-US" sz="1800" dirty="0" smtClean="0"/>
              <a:t>として消滅の</a:t>
            </a:r>
            <a:r>
              <a:rPr lang="ja-JP" altLang="en-US" sz="1800" b="1" dirty="0" smtClean="0">
                <a:solidFill>
                  <a:schemeClr val="tx2">
                    <a:lumMod val="75000"/>
                  </a:schemeClr>
                </a:solidFill>
              </a:rPr>
              <a:t>付</a:t>
            </a:r>
            <a:r>
              <a:rPr lang="ja-JP" altLang="en-US" sz="1800" b="1" dirty="0">
                <a:solidFill>
                  <a:schemeClr val="tx2">
                    <a:lumMod val="75000"/>
                  </a:schemeClr>
                </a:solidFill>
              </a:rPr>
              <a:t>従性が問題となるだけでなく</a:t>
            </a:r>
            <a:r>
              <a:rPr lang="ja-JP" altLang="en-US" sz="1800" dirty="0"/>
              <a:t>，連帯</a:t>
            </a:r>
            <a:r>
              <a:rPr lang="ja-JP" altLang="en-US" sz="1800" b="1" dirty="0"/>
              <a:t>保証人の弁済</a:t>
            </a:r>
            <a:r>
              <a:rPr lang="ja-JP" altLang="en-US" sz="1800" b="1" dirty="0" smtClean="0"/>
              <a:t>として</a:t>
            </a:r>
            <a:r>
              <a:rPr lang="ja-JP" altLang="en-US" sz="1800" dirty="0" smtClean="0"/>
              <a:t>，</a:t>
            </a:r>
            <a:r>
              <a:rPr lang="ja-JP" altLang="en-US" sz="1800" b="1" dirty="0">
                <a:solidFill>
                  <a:schemeClr val="tx2">
                    <a:lumMod val="75000"/>
                  </a:schemeClr>
                </a:solidFill>
              </a:rPr>
              <a:t>他の連帯債務者に対して求償権を取得する</a:t>
            </a:r>
            <a:r>
              <a:rPr lang="ja-JP" altLang="en-US" sz="1800" dirty="0"/>
              <a:t>ことになる</a:t>
            </a:r>
            <a:r>
              <a:rPr lang="ja-JP" altLang="en-US" sz="1800" dirty="0" smtClean="0"/>
              <a:t>。</a:t>
            </a:r>
            <a:endParaRPr lang="ja-JP" altLang="en-US" sz="18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28</a:t>
            </a:fld>
            <a:endParaRPr kumimoji="1" lang="ja-JP" altLang="en-US"/>
          </a:p>
        </p:txBody>
      </p:sp>
      <p:pic>
        <p:nvPicPr>
          <p:cNvPr id="6" name="Picture 7" descr="C:\kagayama\Photo\FujiFinePix\2011-09-09温泉学会・有馬温泉\s-DSC02206.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70646" y="260648"/>
            <a:ext cx="1601754" cy="1201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97209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Effect transition="in" filter="fade">
                                      <p:cBhvr>
                                        <p:cTn id="9" dur="1000"/>
                                        <p:tgtEl>
                                          <p:spTgt spid="6"/>
                                        </p:tgtEl>
                                      </p:cBhvr>
                                    </p:animEffect>
                                  </p:childTnLst>
                                </p:cTn>
                              </p:par>
                            </p:childTnLst>
                          </p:cTn>
                        </p:par>
                        <p:par>
                          <p:cTn id="10" fill="hold">
                            <p:stCondLst>
                              <p:cond delay="1000"/>
                            </p:stCondLst>
                            <p:childTnLst>
                              <p:par>
                                <p:cTn id="11" presetID="22" presetClass="entr" presetSubtype="1" fill="hold" grpId="0" nodeType="afterEffect">
                                  <p:stCondLst>
                                    <p:cond delay="50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wipe(up)">
                                      <p:cBhvr>
                                        <p:cTn id="13" dur="750"/>
                                        <p:tgtEl>
                                          <p:spTgt spid="8">
                                            <p:txEl>
                                              <p:pRg st="0" end="0"/>
                                            </p:txEl>
                                          </p:spTgt>
                                        </p:tgtEl>
                                      </p:cBhvr>
                                    </p:animEffect>
                                  </p:childTnLst>
                                </p:cTn>
                              </p:par>
                            </p:childTnLst>
                          </p:cTn>
                        </p:par>
                        <p:par>
                          <p:cTn id="14" fill="hold">
                            <p:stCondLst>
                              <p:cond delay="2250"/>
                            </p:stCondLst>
                            <p:childTnLst>
                              <p:par>
                                <p:cTn id="15" presetID="22" presetClass="entr" presetSubtype="1" fill="hold" grpId="0" nodeType="afterEffect">
                                  <p:stCondLst>
                                    <p:cond delay="50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wipe(up)">
                                      <p:cBhvr>
                                        <p:cTn id="17" dur="1000"/>
                                        <p:tgtEl>
                                          <p:spTgt spid="8">
                                            <p:txEl>
                                              <p:pRg st="1" end="1"/>
                                            </p:txEl>
                                          </p:spTgt>
                                        </p:tgtEl>
                                      </p:cBhvr>
                                    </p:animEffect>
                                  </p:childTnLst>
                                </p:cTn>
                              </p:par>
                            </p:childTnLst>
                          </p:cTn>
                        </p:par>
                        <p:par>
                          <p:cTn id="18" fill="hold">
                            <p:stCondLst>
                              <p:cond delay="3750"/>
                            </p:stCondLst>
                            <p:childTnLst>
                              <p:par>
                                <p:cTn id="19" presetID="22" presetClass="entr" presetSubtype="1" fill="hold" grpId="0" nodeType="afterEffect">
                                  <p:stCondLst>
                                    <p:cond delay="50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wipe(up)">
                                      <p:cBhvr>
                                        <p:cTn id="21" dur="2000"/>
                                        <p:tgtEl>
                                          <p:spTgt spid="8">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animEffect transition="in" filter="wipe(up)">
                                      <p:cBhvr>
                                        <p:cTn id="26" dur="1250"/>
                                        <p:tgtEl>
                                          <p:spTgt spid="10">
                                            <p:txEl>
                                              <p:pRg st="0" end="0"/>
                                            </p:txEl>
                                          </p:spTgt>
                                        </p:tgtEl>
                                      </p:cBhvr>
                                    </p:animEffect>
                                  </p:childTnLst>
                                </p:cTn>
                              </p:par>
                            </p:childTnLst>
                          </p:cTn>
                        </p:par>
                        <p:par>
                          <p:cTn id="27" fill="hold">
                            <p:stCondLst>
                              <p:cond delay="1250"/>
                            </p:stCondLst>
                            <p:childTnLst>
                              <p:par>
                                <p:cTn id="28" presetID="22" presetClass="entr" presetSubtype="1" fill="hold" grpId="0" nodeType="afterEffect">
                                  <p:stCondLst>
                                    <p:cond delay="500"/>
                                  </p:stCondLst>
                                  <p:childTnLst>
                                    <p:set>
                                      <p:cBhvr>
                                        <p:cTn id="29" dur="1" fill="hold">
                                          <p:stCondLst>
                                            <p:cond delay="0"/>
                                          </p:stCondLst>
                                        </p:cTn>
                                        <p:tgtEl>
                                          <p:spTgt spid="10">
                                            <p:txEl>
                                              <p:pRg st="1" end="1"/>
                                            </p:txEl>
                                          </p:spTgt>
                                        </p:tgtEl>
                                        <p:attrNameLst>
                                          <p:attrName>style.visibility</p:attrName>
                                        </p:attrNameLst>
                                      </p:cBhvr>
                                      <p:to>
                                        <p:strVal val="visible"/>
                                      </p:to>
                                    </p:set>
                                    <p:animEffect transition="in" filter="wipe(up)">
                                      <p:cBhvr>
                                        <p:cTn id="30" dur="1750"/>
                                        <p:tgtEl>
                                          <p:spTgt spid="10">
                                            <p:txEl>
                                              <p:pRg st="1" end="1"/>
                                            </p:txEl>
                                          </p:spTgt>
                                        </p:tgtEl>
                                      </p:cBhvr>
                                    </p:animEffect>
                                  </p:childTnLst>
                                </p:cTn>
                              </p:par>
                            </p:childTnLst>
                          </p:cTn>
                        </p:par>
                        <p:par>
                          <p:cTn id="31" fill="hold">
                            <p:stCondLst>
                              <p:cond delay="3500"/>
                            </p:stCondLst>
                            <p:childTnLst>
                              <p:par>
                                <p:cTn id="32" presetID="22" presetClass="entr" presetSubtype="1" fill="hold" grpId="0" nodeType="afterEffect">
                                  <p:stCondLst>
                                    <p:cond delay="500"/>
                                  </p:stCondLst>
                                  <p:childTnLst>
                                    <p:set>
                                      <p:cBhvr>
                                        <p:cTn id="33" dur="1" fill="hold">
                                          <p:stCondLst>
                                            <p:cond delay="0"/>
                                          </p:stCondLst>
                                        </p:cTn>
                                        <p:tgtEl>
                                          <p:spTgt spid="10">
                                            <p:txEl>
                                              <p:pRg st="2" end="2"/>
                                            </p:txEl>
                                          </p:spTgt>
                                        </p:tgtEl>
                                        <p:attrNameLst>
                                          <p:attrName>style.visibility</p:attrName>
                                        </p:attrNameLst>
                                      </p:cBhvr>
                                      <p:to>
                                        <p:strVal val="visible"/>
                                      </p:to>
                                    </p:set>
                                    <p:animEffect transition="in" filter="wipe(up)">
                                      <p:cBhvr>
                                        <p:cTn id="34" dur="1750"/>
                                        <p:tgtEl>
                                          <p:spTgt spid="10">
                                            <p:txEl>
                                              <p:pRg st="2" end="2"/>
                                            </p:txEl>
                                          </p:spTgt>
                                        </p:tgtEl>
                                      </p:cBhvr>
                                    </p:animEffect>
                                  </p:childTnLst>
                                </p:cTn>
                              </p:par>
                            </p:childTnLst>
                          </p:cTn>
                        </p:par>
                        <p:par>
                          <p:cTn id="35" fill="hold">
                            <p:stCondLst>
                              <p:cond delay="5750"/>
                            </p:stCondLst>
                            <p:childTnLst>
                              <p:par>
                                <p:cTn id="36" presetID="22" presetClass="entr" presetSubtype="1" fill="hold" grpId="0" nodeType="afterEffect">
                                  <p:stCondLst>
                                    <p:cond delay="500"/>
                                  </p:stCondLst>
                                  <p:childTnLst>
                                    <p:set>
                                      <p:cBhvr>
                                        <p:cTn id="37" dur="1" fill="hold">
                                          <p:stCondLst>
                                            <p:cond delay="0"/>
                                          </p:stCondLst>
                                        </p:cTn>
                                        <p:tgtEl>
                                          <p:spTgt spid="10">
                                            <p:txEl>
                                              <p:pRg st="3" end="3"/>
                                            </p:txEl>
                                          </p:spTgt>
                                        </p:tgtEl>
                                        <p:attrNameLst>
                                          <p:attrName>style.visibility</p:attrName>
                                        </p:attrNameLst>
                                      </p:cBhvr>
                                      <p:to>
                                        <p:strVal val="visible"/>
                                      </p:to>
                                    </p:set>
                                    <p:animEffect transition="in" filter="wipe(up)">
                                      <p:cBhvr>
                                        <p:cTn id="38" dur="325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10"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Autofit/>
          </a:bodyPr>
          <a:lstStyle/>
          <a:p>
            <a:r>
              <a:rPr lang="ja-JP" altLang="en-US" sz="3600" dirty="0" smtClean="0"/>
              <a:t>　　　　求償の</a:t>
            </a:r>
            <a:r>
              <a:rPr lang="ja-JP" altLang="en-US" sz="3600" dirty="0"/>
              <a:t>要件としての　</a:t>
            </a:r>
            <a:r>
              <a:rPr lang="ja-JP" altLang="en-US" sz="2000" dirty="0" smtClean="0"/>
              <a:t>→</a:t>
            </a:r>
            <a:r>
              <a:rPr lang="ja-JP" altLang="en-US" sz="2000" dirty="0" smtClean="0">
                <a:hlinkClick r:id="rId2" action="ppaction://hlinksldjump"/>
              </a:rPr>
              <a:t>保証の場合の条文</a:t>
            </a:r>
            <a:r>
              <a:rPr lang="en-US" altLang="ja-JP" sz="3600" dirty="0" smtClean="0"/>
              <a:t/>
            </a:r>
            <a:br>
              <a:rPr lang="en-US" altLang="ja-JP" sz="3600" dirty="0" smtClean="0"/>
            </a:br>
            <a:r>
              <a:rPr lang="ja-JP" altLang="en-US" sz="3600" dirty="0" smtClean="0"/>
              <a:t>事前・事後の通知の要件（条文）</a:t>
            </a:r>
            <a:r>
              <a:rPr lang="ja-JP" altLang="en-US" sz="2000" dirty="0" smtClean="0"/>
              <a:t>→</a:t>
            </a:r>
            <a:r>
              <a:rPr lang="ja-JP" altLang="en-US" sz="2000" dirty="0" smtClean="0">
                <a:hlinkClick r:id="rId3" action="ppaction://hlinksldjump"/>
              </a:rPr>
              <a:t>判例</a:t>
            </a:r>
            <a:r>
              <a:rPr lang="ja-JP" altLang="en-US" sz="2000" dirty="0" smtClean="0"/>
              <a:t>，</a:t>
            </a:r>
            <a:r>
              <a:rPr lang="ja-JP" altLang="en-US" sz="2000" dirty="0" smtClean="0">
                <a:hlinkClick r:id="rId4" action="ppaction://hlinksldjump"/>
              </a:rPr>
              <a:t>まとめ</a:t>
            </a:r>
            <a:endParaRPr kumimoji="1" lang="ja-JP" altLang="en-US" sz="2000" dirty="0"/>
          </a:p>
        </p:txBody>
      </p:sp>
      <p:sp>
        <p:nvSpPr>
          <p:cNvPr id="7" name="コンテンツ プレースホルダー 6"/>
          <p:cNvSpPr>
            <a:spLocks noGrp="1"/>
          </p:cNvSpPr>
          <p:nvPr>
            <p:ph sz="half" idx="1"/>
          </p:nvPr>
        </p:nvSpPr>
        <p:spPr>
          <a:xfrm>
            <a:off x="457200" y="1600200"/>
            <a:ext cx="5266928" cy="4525963"/>
          </a:xfrm>
        </p:spPr>
        <p:txBody>
          <a:bodyPr>
            <a:noAutofit/>
          </a:bodyPr>
          <a:lstStyle/>
          <a:p>
            <a:r>
              <a:rPr lang="ja-JP" altLang="en-US" sz="2000" b="1" dirty="0"/>
              <a:t>第</a:t>
            </a:r>
            <a:r>
              <a:rPr lang="en-US" altLang="ja-JP" sz="2000" b="1" dirty="0"/>
              <a:t>443</a:t>
            </a:r>
            <a:r>
              <a:rPr lang="ja-JP" altLang="en-US" sz="2000" b="1" dirty="0"/>
              <a:t>条</a:t>
            </a:r>
            <a:r>
              <a:rPr lang="ja-JP" altLang="en-US" sz="2000" dirty="0"/>
              <a:t>（通知を怠った連帯債務者の求償の制限</a:t>
            </a:r>
            <a:r>
              <a:rPr lang="ja-JP" altLang="en-US" sz="2000" dirty="0" smtClean="0"/>
              <a:t>）</a:t>
            </a:r>
            <a:endParaRPr lang="en-US" altLang="ja-JP" sz="2000" dirty="0" smtClean="0"/>
          </a:p>
          <a:p>
            <a:pPr lvl="1"/>
            <a:r>
              <a:rPr lang="ja-JP" altLang="en-US" sz="1800" dirty="0"/>
              <a:t>①</a:t>
            </a:r>
            <a:r>
              <a:rPr lang="en-US" altLang="ja-JP" sz="1800" dirty="0"/>
              <a:t>〔</a:t>
            </a:r>
            <a:r>
              <a:rPr lang="ja-JP" altLang="en-US" sz="1800" b="1" dirty="0"/>
              <a:t>事前通知</a:t>
            </a:r>
            <a:r>
              <a:rPr lang="en-US" altLang="ja-JP" sz="1800" dirty="0"/>
              <a:t>〕</a:t>
            </a:r>
            <a:r>
              <a:rPr lang="ja-JP" altLang="en-US" sz="1800" dirty="0"/>
              <a:t>連帯債務者の</a:t>
            </a:r>
            <a:r>
              <a:rPr lang="en-US" altLang="ja-JP" sz="1800" dirty="0"/>
              <a:t>1</a:t>
            </a:r>
            <a:r>
              <a:rPr lang="ja-JP" altLang="en-US" sz="1800" dirty="0"/>
              <a:t>人が債権者から履行の請求を受けたことを他の連帯債務者に通知 しないで弁済をし，その他自己の財産をもって共同の免責を得た場合において</a:t>
            </a:r>
            <a:r>
              <a:rPr lang="ja-JP" altLang="en-US" sz="1800" dirty="0" smtClean="0"/>
              <a:t>，</a:t>
            </a:r>
            <a:endParaRPr lang="en-US" altLang="ja-JP" sz="1800" dirty="0" smtClean="0"/>
          </a:p>
          <a:p>
            <a:pPr lvl="1"/>
            <a:r>
              <a:rPr lang="ja-JP" altLang="en-US" sz="1800" dirty="0" smtClean="0"/>
              <a:t>他</a:t>
            </a:r>
            <a:r>
              <a:rPr lang="ja-JP" altLang="en-US" sz="1800" dirty="0"/>
              <a:t>の連帯債務者は，債権者に対抗することができる事由を有していたときは，そ の負担部分について，その事由をもってその免責を得た連帯債務者に対抗することができる</a:t>
            </a:r>
            <a:r>
              <a:rPr lang="ja-JP" altLang="en-US" sz="1800" dirty="0" smtClean="0"/>
              <a:t>。</a:t>
            </a:r>
            <a:endParaRPr lang="en-US" altLang="ja-JP" sz="1800" dirty="0" smtClean="0"/>
          </a:p>
          <a:p>
            <a:pPr lvl="1"/>
            <a:r>
              <a:rPr lang="ja-JP" altLang="en-US" sz="1800" dirty="0" smtClean="0"/>
              <a:t>この</a:t>
            </a:r>
            <a:r>
              <a:rPr lang="ja-JP" altLang="en-US" sz="1800" dirty="0"/>
              <a:t>場合において，相殺をもってその免責を得た連帯債務者に対抗 したときは，過失のある連帯債務者は，債権者に対し，相殺によって消滅すべきであった債務の履行を請求することができる</a:t>
            </a:r>
            <a:r>
              <a:rPr lang="ja-JP" altLang="en-US" sz="1800" dirty="0" smtClean="0"/>
              <a:t>。</a:t>
            </a:r>
            <a:endParaRPr lang="en-US" altLang="ja-JP" sz="1800" dirty="0"/>
          </a:p>
        </p:txBody>
      </p:sp>
      <p:sp>
        <p:nvSpPr>
          <p:cNvPr id="2" name="コンテンツ プレースホルダー 1"/>
          <p:cNvSpPr>
            <a:spLocks noGrp="1"/>
          </p:cNvSpPr>
          <p:nvPr>
            <p:ph sz="half" idx="2"/>
          </p:nvPr>
        </p:nvSpPr>
        <p:spPr>
          <a:xfrm>
            <a:off x="5940152" y="1600200"/>
            <a:ext cx="2746648" cy="4525963"/>
          </a:xfrm>
        </p:spPr>
        <p:txBody>
          <a:bodyPr>
            <a:noAutofit/>
          </a:bodyPr>
          <a:lstStyle/>
          <a:p>
            <a:pPr marL="265113" lvl="1" indent="-265113"/>
            <a:r>
              <a:rPr lang="ja-JP" altLang="en-US" sz="1800" dirty="0" smtClean="0"/>
              <a:t>②</a:t>
            </a:r>
            <a:r>
              <a:rPr lang="en-US" altLang="ja-JP" sz="1800" dirty="0"/>
              <a:t>〔</a:t>
            </a:r>
            <a:r>
              <a:rPr lang="ja-JP" altLang="en-US" sz="1800" b="1" dirty="0"/>
              <a:t>事後通知</a:t>
            </a:r>
            <a:r>
              <a:rPr lang="en-US" altLang="ja-JP" sz="1800" dirty="0"/>
              <a:t>〕</a:t>
            </a:r>
            <a:r>
              <a:rPr lang="ja-JP" altLang="en-US" sz="1800" dirty="0"/>
              <a:t>連帯債務者の</a:t>
            </a:r>
            <a:r>
              <a:rPr lang="en-US" altLang="ja-JP" sz="1800" dirty="0"/>
              <a:t>1</a:t>
            </a:r>
            <a:r>
              <a:rPr lang="ja-JP" altLang="en-US" sz="1800" dirty="0"/>
              <a:t>人が弁 済をし，その他自己の財産をもって共同の免責を得たことを他の連帯債務者に通知することを怠ったため，</a:t>
            </a:r>
            <a:endParaRPr lang="en-US" altLang="ja-JP" sz="1800" dirty="0"/>
          </a:p>
          <a:p>
            <a:pPr marL="265113" lvl="1" indent="-265113"/>
            <a:r>
              <a:rPr lang="ja-JP" altLang="en-US" sz="1800" dirty="0"/>
              <a:t>他の連帯債務者が善意で弁済をし，その他有償の行為 をもって免責を得たときは，</a:t>
            </a:r>
            <a:endParaRPr lang="en-US" altLang="ja-JP" sz="1800" dirty="0"/>
          </a:p>
          <a:p>
            <a:pPr marL="265113" lvl="1" indent="-265113"/>
            <a:r>
              <a:rPr lang="ja-JP" altLang="en-US" sz="1800" dirty="0"/>
              <a:t>その免責を得た連帯債務者は，自己の弁済その他免責のためにした行為を有効であったものとみなすことができる</a:t>
            </a:r>
            <a:r>
              <a:rPr lang="ja-JP" altLang="en-US" sz="1800" dirty="0" smtClean="0"/>
              <a:t>。</a:t>
            </a:r>
            <a:endParaRPr lang="ja-JP" altLang="en-US" sz="18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29</a:t>
            </a:fld>
            <a:endParaRPr kumimoji="1" lang="ja-JP" altLang="en-US"/>
          </a:p>
        </p:txBody>
      </p:sp>
    </p:spTree>
    <p:extLst>
      <p:ext uri="{BB962C8B-B14F-4D97-AF65-F5344CB8AC3E}">
        <p14:creationId xmlns:p14="http://schemas.microsoft.com/office/powerpoint/2010/main" val="35289877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1000"/>
                                        <p:tgtEl>
                                          <p:spTgt spid="7">
                                            <p:txEl>
                                              <p:pRg st="0" end="0"/>
                                            </p:txEl>
                                          </p:spTgt>
                                        </p:tgtEl>
                                      </p:cBhvr>
                                    </p:animEffect>
                                  </p:childTnLst>
                                </p:cTn>
                              </p:par>
                            </p:childTnLst>
                          </p:cTn>
                        </p:par>
                        <p:par>
                          <p:cTn id="8" fill="hold">
                            <p:stCondLst>
                              <p:cond delay="1500"/>
                            </p:stCondLst>
                            <p:childTnLst>
                              <p:par>
                                <p:cTn id="9" presetID="22" presetClass="entr" presetSubtype="1" fill="hold" grpId="0" nodeType="afterEffect">
                                  <p:stCondLst>
                                    <p:cond delay="5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up)">
                                      <p:cBhvr>
                                        <p:cTn id="11" dur="2500"/>
                                        <p:tgtEl>
                                          <p:spTgt spid="7">
                                            <p:txEl>
                                              <p:pRg st="1" end="1"/>
                                            </p:txEl>
                                          </p:spTgt>
                                        </p:tgtEl>
                                      </p:cBhvr>
                                    </p:animEffect>
                                  </p:childTnLst>
                                </p:cTn>
                              </p:par>
                            </p:childTnLst>
                          </p:cTn>
                        </p:par>
                        <p:par>
                          <p:cTn id="12" fill="hold">
                            <p:stCondLst>
                              <p:cond delay="4500"/>
                            </p:stCondLst>
                            <p:childTnLst>
                              <p:par>
                                <p:cTn id="13" presetID="22" presetClass="entr" presetSubtype="1" fill="hold" grpId="0" nodeType="afterEffect">
                                  <p:stCondLst>
                                    <p:cond delay="5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up)">
                                      <p:cBhvr>
                                        <p:cTn id="15" dur="2500"/>
                                        <p:tgtEl>
                                          <p:spTgt spid="7">
                                            <p:txEl>
                                              <p:pRg st="2" end="2"/>
                                            </p:txEl>
                                          </p:spTgt>
                                        </p:tgtEl>
                                      </p:cBhvr>
                                    </p:animEffect>
                                  </p:childTnLst>
                                </p:cTn>
                              </p:par>
                            </p:childTnLst>
                          </p:cTn>
                        </p:par>
                        <p:par>
                          <p:cTn id="16" fill="hold">
                            <p:stCondLst>
                              <p:cond delay="7500"/>
                            </p:stCondLst>
                            <p:childTnLst>
                              <p:par>
                                <p:cTn id="17" presetID="22" presetClass="entr" presetSubtype="1" fill="hold" grpId="0" nodeType="afterEffect">
                                  <p:stCondLst>
                                    <p:cond delay="50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wipe(up)">
                                      <p:cBhvr>
                                        <p:cTn id="19" dur="3000"/>
                                        <p:tgtEl>
                                          <p:spTgt spid="7">
                                            <p:txEl>
                                              <p:pRg st="3" end="3"/>
                                            </p:txEl>
                                          </p:spTgt>
                                        </p:tgtEl>
                                      </p:cBhvr>
                                    </p:animEffect>
                                  </p:childTnLst>
                                </p:cTn>
                              </p:par>
                            </p:childTnLst>
                          </p:cTn>
                        </p:par>
                        <p:par>
                          <p:cTn id="20" fill="hold">
                            <p:stCondLst>
                              <p:cond delay="11000"/>
                            </p:stCondLst>
                            <p:childTnLst>
                              <p:par>
                                <p:cTn id="21" presetID="22" presetClass="entr" presetSubtype="1" fill="hold" grpId="0" nodeType="afterEffect">
                                  <p:stCondLst>
                                    <p:cond delay="500"/>
                                  </p:stCondLst>
                                  <p:childTnLst>
                                    <p:set>
                                      <p:cBhvr>
                                        <p:cTn id="22" dur="1" fill="hold">
                                          <p:stCondLst>
                                            <p:cond delay="0"/>
                                          </p:stCondLst>
                                        </p:cTn>
                                        <p:tgtEl>
                                          <p:spTgt spid="2">
                                            <p:txEl>
                                              <p:pRg st="0" end="0"/>
                                            </p:txEl>
                                          </p:spTgt>
                                        </p:tgtEl>
                                        <p:attrNameLst>
                                          <p:attrName>style.visibility</p:attrName>
                                        </p:attrNameLst>
                                      </p:cBhvr>
                                      <p:to>
                                        <p:strVal val="visible"/>
                                      </p:to>
                                    </p:set>
                                    <p:animEffect transition="in" filter="wipe(up)">
                                      <p:cBhvr>
                                        <p:cTn id="23" dur="3000"/>
                                        <p:tgtEl>
                                          <p:spTgt spid="2">
                                            <p:txEl>
                                              <p:pRg st="0" end="0"/>
                                            </p:txEl>
                                          </p:spTgt>
                                        </p:tgtEl>
                                      </p:cBhvr>
                                    </p:animEffect>
                                  </p:childTnLst>
                                </p:cTn>
                              </p:par>
                            </p:childTnLst>
                          </p:cTn>
                        </p:par>
                        <p:par>
                          <p:cTn id="24" fill="hold">
                            <p:stCondLst>
                              <p:cond delay="14500"/>
                            </p:stCondLst>
                            <p:childTnLst>
                              <p:par>
                                <p:cTn id="25" presetID="22" presetClass="entr" presetSubtype="1" fill="hold" grpId="0" nodeType="afterEffect">
                                  <p:stCondLst>
                                    <p:cond delay="50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wipe(up)">
                                      <p:cBhvr>
                                        <p:cTn id="27" dur="2000"/>
                                        <p:tgtEl>
                                          <p:spTgt spid="2">
                                            <p:txEl>
                                              <p:pRg st="1" end="1"/>
                                            </p:txEl>
                                          </p:spTgt>
                                        </p:tgtEl>
                                      </p:cBhvr>
                                    </p:animEffect>
                                  </p:childTnLst>
                                </p:cTn>
                              </p:par>
                            </p:childTnLst>
                          </p:cTn>
                        </p:par>
                        <p:par>
                          <p:cTn id="28" fill="hold">
                            <p:stCondLst>
                              <p:cond delay="17000"/>
                            </p:stCondLst>
                            <p:childTnLst>
                              <p:par>
                                <p:cTn id="29" presetID="22" presetClass="entr" presetSubtype="1" fill="hold" grpId="0" nodeType="afterEffect">
                                  <p:stCondLst>
                                    <p:cond delay="500"/>
                                  </p:stCondLst>
                                  <p:childTnLst>
                                    <p:set>
                                      <p:cBhvr>
                                        <p:cTn id="30" dur="1" fill="hold">
                                          <p:stCondLst>
                                            <p:cond delay="0"/>
                                          </p:stCondLst>
                                        </p:cTn>
                                        <p:tgtEl>
                                          <p:spTgt spid="2">
                                            <p:txEl>
                                              <p:pRg st="2" end="2"/>
                                            </p:txEl>
                                          </p:spTgt>
                                        </p:tgtEl>
                                        <p:attrNameLst>
                                          <p:attrName>style.visibility</p:attrName>
                                        </p:attrNameLst>
                                      </p:cBhvr>
                                      <p:to>
                                        <p:strVal val="visible"/>
                                      </p:to>
                                    </p:set>
                                    <p:animEffect transition="in" filter="wipe(up)">
                                      <p:cBhvr>
                                        <p:cTn id="31" dur="2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normAutofit fontScale="90000"/>
          </a:bodyPr>
          <a:lstStyle/>
          <a:p>
            <a:r>
              <a:rPr kumimoji="1" lang="ja-JP" altLang="en-US" dirty="0" smtClean="0"/>
              <a:t>担保法革命の全貌</a:t>
            </a:r>
            <a:r>
              <a:rPr kumimoji="1" lang="en-US" altLang="ja-JP" dirty="0" smtClean="0"/>
              <a:t/>
            </a:r>
            <a:br>
              <a:rPr kumimoji="1" lang="en-US" altLang="ja-JP" dirty="0" smtClean="0"/>
            </a:br>
            <a:r>
              <a:rPr kumimoji="1" lang="ja-JP" altLang="en-US" sz="3100" dirty="0" smtClean="0"/>
              <a:t>－</a:t>
            </a:r>
            <a:r>
              <a:rPr lang="ja-JP" altLang="en-US" sz="3100" dirty="0" smtClean="0"/>
              <a:t>担保法</a:t>
            </a:r>
            <a:r>
              <a:rPr kumimoji="1" lang="ja-JP" altLang="en-US" sz="3100" dirty="0" smtClean="0"/>
              <a:t>の新体系－</a:t>
            </a:r>
            <a:endParaRPr kumimoji="1" lang="ja-JP" altLang="en-US" sz="3100" dirty="0"/>
          </a:p>
        </p:txBody>
      </p:sp>
      <p:sp>
        <p:nvSpPr>
          <p:cNvPr id="7" name="日付プレースホルダー 6"/>
          <p:cNvSpPr>
            <a:spLocks noGrp="1"/>
          </p:cNvSpPr>
          <p:nvPr>
            <p:ph type="dt" sz="half" idx="10"/>
          </p:nvPr>
        </p:nvSpPr>
        <p:spPr/>
        <p:txBody>
          <a:bodyPr/>
          <a:lstStyle/>
          <a:p>
            <a:r>
              <a:rPr kumimoji="1" lang="en-US" altLang="ja-JP" smtClean="0"/>
              <a:t>2013/2/1</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graphicFrame>
        <p:nvGraphicFramePr>
          <p:cNvPr id="11" name="図表 10"/>
          <p:cNvGraphicFramePr/>
          <p:nvPr>
            <p:extLst>
              <p:ext uri="{D42A27DB-BD31-4B8C-83A1-F6EECF244321}">
                <p14:modId xmlns:p14="http://schemas.microsoft.com/office/powerpoint/2010/main" val="1935974646"/>
              </p:ext>
            </p:extLst>
          </p:nvPr>
        </p:nvGraphicFramePr>
        <p:xfrm>
          <a:off x="367093" y="1484784"/>
          <a:ext cx="8525387"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スマイル 11"/>
          <p:cNvSpPr/>
          <p:nvPr/>
        </p:nvSpPr>
        <p:spPr>
          <a:xfrm>
            <a:off x="2321230" y="2768049"/>
            <a:ext cx="1245954" cy="1025380"/>
          </a:xfrm>
          <a:prstGeom prst="smileyFac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ltLang="ja-JP" sz="1200" b="1" dirty="0"/>
          </a:p>
          <a:p>
            <a:pPr algn="ctr"/>
            <a:r>
              <a:rPr kumimoji="1" lang="ja-JP" altLang="en-US" sz="1200" b="1" dirty="0" smtClean="0"/>
              <a:t>付従性</a:t>
            </a:r>
            <a:endParaRPr kumimoji="1" lang="ja-JP" altLang="en-US" sz="1200" b="1" dirty="0"/>
          </a:p>
        </p:txBody>
      </p:sp>
    </p:spTree>
    <p:extLst>
      <p:ext uri="{BB962C8B-B14F-4D97-AF65-F5344CB8AC3E}">
        <p14:creationId xmlns:p14="http://schemas.microsoft.com/office/powerpoint/2010/main" val="12254514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graphicEl>
                                              <a:dgm id="{D32A8103-642D-4B7B-87CA-61291B72B5D7}"/>
                                            </p:graphicEl>
                                          </p:spTgt>
                                        </p:tgtEl>
                                        <p:attrNameLst>
                                          <p:attrName>style.visibility</p:attrName>
                                        </p:attrNameLst>
                                      </p:cBhvr>
                                      <p:to>
                                        <p:strVal val="visible"/>
                                      </p:to>
                                    </p:set>
                                    <p:animEffect transition="in" filter="wipe(left)">
                                      <p:cBhvr>
                                        <p:cTn id="7" dur="500"/>
                                        <p:tgtEl>
                                          <p:spTgt spid="11">
                                            <p:graphicEl>
                                              <a:dgm id="{D32A8103-642D-4B7B-87CA-61291B72B5D7}"/>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graphicEl>
                                              <a:dgm id="{8B59849E-AA06-4FEB-89AB-6CDA740175AC}"/>
                                            </p:graphicEl>
                                          </p:spTgt>
                                        </p:tgtEl>
                                        <p:attrNameLst>
                                          <p:attrName>style.visibility</p:attrName>
                                        </p:attrNameLst>
                                      </p:cBhvr>
                                      <p:to>
                                        <p:strVal val="visible"/>
                                      </p:to>
                                    </p:set>
                                    <p:animEffect transition="in" filter="wipe(left)">
                                      <p:cBhvr>
                                        <p:cTn id="11" dur="500"/>
                                        <p:tgtEl>
                                          <p:spTgt spid="11">
                                            <p:graphicEl>
                                              <a:dgm id="{8B59849E-AA06-4FEB-89AB-6CDA740175AC}"/>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graphicEl>
                                              <a:dgm id="{0BFB35EB-52CB-4851-B64A-1F274210194C}"/>
                                            </p:graphicEl>
                                          </p:spTgt>
                                        </p:tgtEl>
                                        <p:attrNameLst>
                                          <p:attrName>style.visibility</p:attrName>
                                        </p:attrNameLst>
                                      </p:cBhvr>
                                      <p:to>
                                        <p:strVal val="visible"/>
                                      </p:to>
                                    </p:set>
                                    <p:animEffect transition="in" filter="wipe(left)">
                                      <p:cBhvr>
                                        <p:cTn id="15" dur="500"/>
                                        <p:tgtEl>
                                          <p:spTgt spid="11">
                                            <p:graphicEl>
                                              <a:dgm id="{0BFB35EB-52CB-4851-B64A-1F274210194C}"/>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1">
                                            <p:graphicEl>
                                              <a:dgm id="{FC305540-65E2-4653-916F-785EC598D09F}"/>
                                            </p:graphicEl>
                                          </p:spTgt>
                                        </p:tgtEl>
                                        <p:attrNameLst>
                                          <p:attrName>style.visibility</p:attrName>
                                        </p:attrNameLst>
                                      </p:cBhvr>
                                      <p:to>
                                        <p:strVal val="visible"/>
                                      </p:to>
                                    </p:set>
                                    <p:animEffect transition="in" filter="wipe(left)">
                                      <p:cBhvr>
                                        <p:cTn id="19" dur="500"/>
                                        <p:tgtEl>
                                          <p:spTgt spid="11">
                                            <p:graphicEl>
                                              <a:dgm id="{FC305540-65E2-4653-916F-785EC598D09F}"/>
                                            </p:graphic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1">
                                            <p:graphicEl>
                                              <a:dgm id="{600B2E6D-0C03-4098-AA17-C9A86AC0AB0C}"/>
                                            </p:graphicEl>
                                          </p:spTgt>
                                        </p:tgtEl>
                                        <p:attrNameLst>
                                          <p:attrName>style.visibility</p:attrName>
                                        </p:attrNameLst>
                                      </p:cBhvr>
                                      <p:to>
                                        <p:strVal val="visible"/>
                                      </p:to>
                                    </p:set>
                                    <p:animEffect transition="in" filter="wipe(left)">
                                      <p:cBhvr>
                                        <p:cTn id="23" dur="500"/>
                                        <p:tgtEl>
                                          <p:spTgt spid="11">
                                            <p:graphicEl>
                                              <a:dgm id="{600B2E6D-0C03-4098-AA17-C9A86AC0AB0C}"/>
                                            </p:graphic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1">
                                            <p:graphicEl>
                                              <a:dgm id="{B050AD57-94F5-4FBC-91D6-863D577BBCE5}"/>
                                            </p:graphicEl>
                                          </p:spTgt>
                                        </p:tgtEl>
                                        <p:attrNameLst>
                                          <p:attrName>style.visibility</p:attrName>
                                        </p:attrNameLst>
                                      </p:cBhvr>
                                      <p:to>
                                        <p:strVal val="visible"/>
                                      </p:to>
                                    </p:set>
                                    <p:animEffect transition="in" filter="wipe(left)">
                                      <p:cBhvr>
                                        <p:cTn id="27" dur="500"/>
                                        <p:tgtEl>
                                          <p:spTgt spid="11">
                                            <p:graphicEl>
                                              <a:dgm id="{B050AD57-94F5-4FBC-91D6-863D577BBCE5}"/>
                                            </p:graphic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graphicEl>
                                              <a:dgm id="{1FFA53D1-6BF8-4A26-83BE-946C0F469C2F}"/>
                                            </p:graphicEl>
                                          </p:spTgt>
                                        </p:tgtEl>
                                        <p:attrNameLst>
                                          <p:attrName>style.visibility</p:attrName>
                                        </p:attrNameLst>
                                      </p:cBhvr>
                                      <p:to>
                                        <p:strVal val="visible"/>
                                      </p:to>
                                    </p:set>
                                    <p:animEffect transition="in" filter="wipe(left)">
                                      <p:cBhvr>
                                        <p:cTn id="31" dur="500"/>
                                        <p:tgtEl>
                                          <p:spTgt spid="11">
                                            <p:graphicEl>
                                              <a:dgm id="{1FFA53D1-6BF8-4A26-83BE-946C0F469C2F}"/>
                                            </p:graphic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1">
                                            <p:graphicEl>
                                              <a:dgm id="{220C9A61-DCD4-4BDC-ABC0-EC52E471E2A8}"/>
                                            </p:graphicEl>
                                          </p:spTgt>
                                        </p:tgtEl>
                                        <p:attrNameLst>
                                          <p:attrName>style.visibility</p:attrName>
                                        </p:attrNameLst>
                                      </p:cBhvr>
                                      <p:to>
                                        <p:strVal val="visible"/>
                                      </p:to>
                                    </p:set>
                                    <p:animEffect transition="in" filter="wipe(left)">
                                      <p:cBhvr>
                                        <p:cTn id="35" dur="500"/>
                                        <p:tgtEl>
                                          <p:spTgt spid="11">
                                            <p:graphicEl>
                                              <a:dgm id="{220C9A61-DCD4-4BDC-ABC0-EC52E471E2A8}"/>
                                            </p:graphicEl>
                                          </p:spTgt>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1">
                                            <p:graphicEl>
                                              <a:dgm id="{0EE78313-1BC6-41E4-BA26-7E890A7F409A}"/>
                                            </p:graphicEl>
                                          </p:spTgt>
                                        </p:tgtEl>
                                        <p:attrNameLst>
                                          <p:attrName>style.visibility</p:attrName>
                                        </p:attrNameLst>
                                      </p:cBhvr>
                                      <p:to>
                                        <p:strVal val="visible"/>
                                      </p:to>
                                    </p:set>
                                    <p:animEffect transition="in" filter="wipe(left)">
                                      <p:cBhvr>
                                        <p:cTn id="39" dur="500"/>
                                        <p:tgtEl>
                                          <p:spTgt spid="11">
                                            <p:graphicEl>
                                              <a:dgm id="{0EE78313-1BC6-41E4-BA26-7E890A7F409A}"/>
                                            </p:graphicEl>
                                          </p:spTgt>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11">
                                            <p:graphicEl>
                                              <a:dgm id="{3B806F02-3769-4D8E-8F01-8295A261DBDD}"/>
                                            </p:graphicEl>
                                          </p:spTgt>
                                        </p:tgtEl>
                                        <p:attrNameLst>
                                          <p:attrName>style.visibility</p:attrName>
                                        </p:attrNameLst>
                                      </p:cBhvr>
                                      <p:to>
                                        <p:strVal val="visible"/>
                                      </p:to>
                                    </p:set>
                                    <p:animEffect transition="in" filter="wipe(left)">
                                      <p:cBhvr>
                                        <p:cTn id="43" dur="500"/>
                                        <p:tgtEl>
                                          <p:spTgt spid="11">
                                            <p:graphicEl>
                                              <a:dgm id="{3B806F02-3769-4D8E-8F01-8295A261DBDD}"/>
                                            </p:graphicEl>
                                          </p:spTgt>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11">
                                            <p:graphicEl>
                                              <a:dgm id="{27B40409-4380-4D05-811B-23154A436DFF}"/>
                                            </p:graphicEl>
                                          </p:spTgt>
                                        </p:tgtEl>
                                        <p:attrNameLst>
                                          <p:attrName>style.visibility</p:attrName>
                                        </p:attrNameLst>
                                      </p:cBhvr>
                                      <p:to>
                                        <p:strVal val="visible"/>
                                      </p:to>
                                    </p:set>
                                    <p:animEffect transition="in" filter="wipe(left)">
                                      <p:cBhvr>
                                        <p:cTn id="47" dur="500"/>
                                        <p:tgtEl>
                                          <p:spTgt spid="11">
                                            <p:graphicEl>
                                              <a:dgm id="{27B40409-4380-4D05-811B-23154A436DFF}"/>
                                            </p:graphicEl>
                                          </p:spTgt>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11">
                                            <p:graphicEl>
                                              <a:dgm id="{94F7FD00-E5AE-4783-8212-E33DE6E92C16}"/>
                                            </p:graphicEl>
                                          </p:spTgt>
                                        </p:tgtEl>
                                        <p:attrNameLst>
                                          <p:attrName>style.visibility</p:attrName>
                                        </p:attrNameLst>
                                      </p:cBhvr>
                                      <p:to>
                                        <p:strVal val="visible"/>
                                      </p:to>
                                    </p:set>
                                    <p:animEffect transition="in" filter="wipe(left)">
                                      <p:cBhvr>
                                        <p:cTn id="51" dur="500"/>
                                        <p:tgtEl>
                                          <p:spTgt spid="11">
                                            <p:graphicEl>
                                              <a:dgm id="{94F7FD00-E5AE-4783-8212-E33DE6E92C16}"/>
                                            </p:graphicEl>
                                          </p:spTgt>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11">
                                            <p:graphicEl>
                                              <a:dgm id="{EE07FF54-DB2C-48C9-9236-20B572909366}"/>
                                            </p:graphicEl>
                                          </p:spTgt>
                                        </p:tgtEl>
                                        <p:attrNameLst>
                                          <p:attrName>style.visibility</p:attrName>
                                        </p:attrNameLst>
                                      </p:cBhvr>
                                      <p:to>
                                        <p:strVal val="visible"/>
                                      </p:to>
                                    </p:set>
                                    <p:animEffect transition="in" filter="wipe(left)">
                                      <p:cBhvr>
                                        <p:cTn id="55" dur="500"/>
                                        <p:tgtEl>
                                          <p:spTgt spid="11">
                                            <p:graphicEl>
                                              <a:dgm id="{EE07FF54-DB2C-48C9-9236-20B572909366}"/>
                                            </p:graphicEl>
                                          </p:spTgt>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11">
                                            <p:graphicEl>
                                              <a:dgm id="{CC4BFA90-27F2-4EC6-85B3-E5DF8E1BC93B}"/>
                                            </p:graphicEl>
                                          </p:spTgt>
                                        </p:tgtEl>
                                        <p:attrNameLst>
                                          <p:attrName>style.visibility</p:attrName>
                                        </p:attrNameLst>
                                      </p:cBhvr>
                                      <p:to>
                                        <p:strVal val="visible"/>
                                      </p:to>
                                    </p:set>
                                    <p:animEffect transition="in" filter="wipe(left)">
                                      <p:cBhvr>
                                        <p:cTn id="59" dur="500"/>
                                        <p:tgtEl>
                                          <p:spTgt spid="11">
                                            <p:graphicEl>
                                              <a:dgm id="{CC4BFA90-27F2-4EC6-85B3-E5DF8E1BC93B}"/>
                                            </p:graphic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1">
                                            <p:graphicEl>
                                              <a:dgm id="{C1138CC5-B269-42AA-9A0E-07A4AEA6B437}"/>
                                            </p:graphicEl>
                                          </p:spTgt>
                                        </p:tgtEl>
                                        <p:attrNameLst>
                                          <p:attrName>style.visibility</p:attrName>
                                        </p:attrNameLst>
                                      </p:cBhvr>
                                      <p:to>
                                        <p:strVal val="visible"/>
                                      </p:to>
                                    </p:set>
                                    <p:animEffect transition="in" filter="wipe(left)">
                                      <p:cBhvr>
                                        <p:cTn id="64" dur="500"/>
                                        <p:tgtEl>
                                          <p:spTgt spid="11">
                                            <p:graphicEl>
                                              <a:dgm id="{C1138CC5-B269-42AA-9A0E-07A4AEA6B437}"/>
                                            </p:graphicEl>
                                          </p:spTgt>
                                        </p:tgtEl>
                                      </p:cBhvr>
                                    </p:animEffect>
                                  </p:childTnLst>
                                </p:cTn>
                              </p:par>
                            </p:childTnLst>
                          </p:cTn>
                        </p:par>
                        <p:par>
                          <p:cTn id="65" fill="hold">
                            <p:stCondLst>
                              <p:cond delay="500"/>
                            </p:stCondLst>
                            <p:childTnLst>
                              <p:par>
                                <p:cTn id="66" presetID="22" presetClass="entr" presetSubtype="8" fill="hold" grpId="0" nodeType="afterEffect">
                                  <p:stCondLst>
                                    <p:cond delay="0"/>
                                  </p:stCondLst>
                                  <p:childTnLst>
                                    <p:set>
                                      <p:cBhvr>
                                        <p:cTn id="67" dur="1" fill="hold">
                                          <p:stCondLst>
                                            <p:cond delay="0"/>
                                          </p:stCondLst>
                                        </p:cTn>
                                        <p:tgtEl>
                                          <p:spTgt spid="11">
                                            <p:graphicEl>
                                              <a:dgm id="{923A00A4-E2F4-4282-94C4-610A69AC37D0}"/>
                                            </p:graphicEl>
                                          </p:spTgt>
                                        </p:tgtEl>
                                        <p:attrNameLst>
                                          <p:attrName>style.visibility</p:attrName>
                                        </p:attrNameLst>
                                      </p:cBhvr>
                                      <p:to>
                                        <p:strVal val="visible"/>
                                      </p:to>
                                    </p:set>
                                    <p:animEffect transition="in" filter="wipe(left)">
                                      <p:cBhvr>
                                        <p:cTn id="68" dur="500"/>
                                        <p:tgtEl>
                                          <p:spTgt spid="11">
                                            <p:graphicEl>
                                              <a:dgm id="{923A00A4-E2F4-4282-94C4-610A69AC37D0}"/>
                                            </p:graphicEl>
                                          </p:spTgt>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11">
                                            <p:graphicEl>
                                              <a:dgm id="{54968BB5-5E54-4858-AB9C-AD37887B41A0}"/>
                                            </p:graphicEl>
                                          </p:spTgt>
                                        </p:tgtEl>
                                        <p:attrNameLst>
                                          <p:attrName>style.visibility</p:attrName>
                                        </p:attrNameLst>
                                      </p:cBhvr>
                                      <p:to>
                                        <p:strVal val="visible"/>
                                      </p:to>
                                    </p:set>
                                    <p:animEffect transition="in" filter="wipe(left)">
                                      <p:cBhvr>
                                        <p:cTn id="73" dur="500"/>
                                        <p:tgtEl>
                                          <p:spTgt spid="11">
                                            <p:graphicEl>
                                              <a:dgm id="{54968BB5-5E54-4858-AB9C-AD37887B41A0}"/>
                                            </p:graphicEl>
                                          </p:spTgt>
                                        </p:tgtEl>
                                      </p:cBhvr>
                                    </p:animEffect>
                                  </p:childTnLst>
                                </p:cTn>
                              </p:par>
                            </p:childTnLst>
                          </p:cTn>
                        </p:par>
                        <p:par>
                          <p:cTn id="74" fill="hold">
                            <p:stCondLst>
                              <p:cond delay="500"/>
                            </p:stCondLst>
                            <p:childTnLst>
                              <p:par>
                                <p:cTn id="75" presetID="22" presetClass="entr" presetSubtype="8" fill="hold" grpId="0" nodeType="afterEffect">
                                  <p:stCondLst>
                                    <p:cond delay="0"/>
                                  </p:stCondLst>
                                  <p:childTnLst>
                                    <p:set>
                                      <p:cBhvr>
                                        <p:cTn id="76" dur="1" fill="hold">
                                          <p:stCondLst>
                                            <p:cond delay="0"/>
                                          </p:stCondLst>
                                        </p:cTn>
                                        <p:tgtEl>
                                          <p:spTgt spid="11">
                                            <p:graphicEl>
                                              <a:dgm id="{BCC37230-AE56-4F33-995F-F35BD37DB790}"/>
                                            </p:graphicEl>
                                          </p:spTgt>
                                        </p:tgtEl>
                                        <p:attrNameLst>
                                          <p:attrName>style.visibility</p:attrName>
                                        </p:attrNameLst>
                                      </p:cBhvr>
                                      <p:to>
                                        <p:strVal val="visible"/>
                                      </p:to>
                                    </p:set>
                                    <p:animEffect transition="in" filter="wipe(left)">
                                      <p:cBhvr>
                                        <p:cTn id="77" dur="500"/>
                                        <p:tgtEl>
                                          <p:spTgt spid="11">
                                            <p:graphicEl>
                                              <a:dgm id="{BCC37230-AE56-4F33-995F-F35BD37DB790}"/>
                                            </p:graphicEl>
                                          </p:spTgt>
                                        </p:tgtEl>
                                      </p:cBhvr>
                                    </p:animEffect>
                                  </p:childTnLst>
                                </p:cTn>
                              </p:par>
                            </p:childTnLst>
                          </p:cTn>
                        </p:par>
                        <p:par>
                          <p:cTn id="78" fill="hold">
                            <p:stCondLst>
                              <p:cond delay="1000"/>
                            </p:stCondLst>
                            <p:childTnLst>
                              <p:par>
                                <p:cTn id="79" presetID="22" presetClass="entr" presetSubtype="8" fill="hold" grpId="0" nodeType="afterEffect">
                                  <p:stCondLst>
                                    <p:cond delay="0"/>
                                  </p:stCondLst>
                                  <p:childTnLst>
                                    <p:set>
                                      <p:cBhvr>
                                        <p:cTn id="80" dur="1" fill="hold">
                                          <p:stCondLst>
                                            <p:cond delay="0"/>
                                          </p:stCondLst>
                                        </p:cTn>
                                        <p:tgtEl>
                                          <p:spTgt spid="11">
                                            <p:graphicEl>
                                              <a:dgm id="{2CCD5B36-061F-4002-88EA-4EDAD8214AAF}"/>
                                            </p:graphicEl>
                                          </p:spTgt>
                                        </p:tgtEl>
                                        <p:attrNameLst>
                                          <p:attrName>style.visibility</p:attrName>
                                        </p:attrNameLst>
                                      </p:cBhvr>
                                      <p:to>
                                        <p:strVal val="visible"/>
                                      </p:to>
                                    </p:set>
                                    <p:animEffect transition="in" filter="wipe(left)">
                                      <p:cBhvr>
                                        <p:cTn id="81" dur="500"/>
                                        <p:tgtEl>
                                          <p:spTgt spid="11">
                                            <p:graphicEl>
                                              <a:dgm id="{2CCD5B36-061F-4002-88EA-4EDAD8214AAF}"/>
                                            </p:graphicEl>
                                          </p:spTgt>
                                        </p:tgtEl>
                                      </p:cBhvr>
                                    </p:animEffect>
                                  </p:childTnLst>
                                </p:cTn>
                              </p:par>
                            </p:childTnLst>
                          </p:cTn>
                        </p:par>
                        <p:par>
                          <p:cTn id="82" fill="hold">
                            <p:stCondLst>
                              <p:cond delay="1500"/>
                            </p:stCondLst>
                            <p:childTnLst>
                              <p:par>
                                <p:cTn id="83" presetID="22" presetClass="entr" presetSubtype="8" fill="hold" grpId="0" nodeType="afterEffect">
                                  <p:stCondLst>
                                    <p:cond delay="0"/>
                                  </p:stCondLst>
                                  <p:childTnLst>
                                    <p:set>
                                      <p:cBhvr>
                                        <p:cTn id="84" dur="1" fill="hold">
                                          <p:stCondLst>
                                            <p:cond delay="0"/>
                                          </p:stCondLst>
                                        </p:cTn>
                                        <p:tgtEl>
                                          <p:spTgt spid="11">
                                            <p:graphicEl>
                                              <a:dgm id="{1303CE9F-43BA-4BD5-A69B-DF2CE3336029}"/>
                                            </p:graphicEl>
                                          </p:spTgt>
                                        </p:tgtEl>
                                        <p:attrNameLst>
                                          <p:attrName>style.visibility</p:attrName>
                                        </p:attrNameLst>
                                      </p:cBhvr>
                                      <p:to>
                                        <p:strVal val="visible"/>
                                      </p:to>
                                    </p:set>
                                    <p:animEffect transition="in" filter="wipe(left)">
                                      <p:cBhvr>
                                        <p:cTn id="85" dur="500"/>
                                        <p:tgtEl>
                                          <p:spTgt spid="11">
                                            <p:graphicEl>
                                              <a:dgm id="{1303CE9F-43BA-4BD5-A69B-DF2CE3336029}"/>
                                            </p:graphicEl>
                                          </p:spTgt>
                                        </p:tgtEl>
                                      </p:cBhvr>
                                    </p:animEffect>
                                  </p:childTnLst>
                                </p:cTn>
                              </p:par>
                            </p:childTnLst>
                          </p:cTn>
                        </p:par>
                        <p:par>
                          <p:cTn id="86" fill="hold">
                            <p:stCondLst>
                              <p:cond delay="2000"/>
                            </p:stCondLst>
                            <p:childTnLst>
                              <p:par>
                                <p:cTn id="87" presetID="22" presetClass="entr" presetSubtype="8" fill="hold" grpId="0" nodeType="afterEffect">
                                  <p:stCondLst>
                                    <p:cond delay="0"/>
                                  </p:stCondLst>
                                  <p:childTnLst>
                                    <p:set>
                                      <p:cBhvr>
                                        <p:cTn id="88" dur="1" fill="hold">
                                          <p:stCondLst>
                                            <p:cond delay="0"/>
                                          </p:stCondLst>
                                        </p:cTn>
                                        <p:tgtEl>
                                          <p:spTgt spid="11">
                                            <p:graphicEl>
                                              <a:dgm id="{87211E38-4568-4BB1-8059-D29DD999E909}"/>
                                            </p:graphicEl>
                                          </p:spTgt>
                                        </p:tgtEl>
                                        <p:attrNameLst>
                                          <p:attrName>style.visibility</p:attrName>
                                        </p:attrNameLst>
                                      </p:cBhvr>
                                      <p:to>
                                        <p:strVal val="visible"/>
                                      </p:to>
                                    </p:set>
                                    <p:animEffect transition="in" filter="wipe(left)">
                                      <p:cBhvr>
                                        <p:cTn id="89" dur="500"/>
                                        <p:tgtEl>
                                          <p:spTgt spid="11">
                                            <p:graphicEl>
                                              <a:dgm id="{87211E38-4568-4BB1-8059-D29DD999E909}"/>
                                            </p:graphicEl>
                                          </p:spTgt>
                                        </p:tgtEl>
                                      </p:cBhvr>
                                    </p:animEffect>
                                  </p:childTnLst>
                                </p:cTn>
                              </p:par>
                            </p:childTnLst>
                          </p:cTn>
                        </p:par>
                        <p:par>
                          <p:cTn id="90" fill="hold">
                            <p:stCondLst>
                              <p:cond delay="2500"/>
                            </p:stCondLst>
                            <p:childTnLst>
                              <p:par>
                                <p:cTn id="91" presetID="22" presetClass="entr" presetSubtype="8" fill="hold" grpId="0" nodeType="afterEffect">
                                  <p:stCondLst>
                                    <p:cond delay="0"/>
                                  </p:stCondLst>
                                  <p:childTnLst>
                                    <p:set>
                                      <p:cBhvr>
                                        <p:cTn id="92" dur="1" fill="hold">
                                          <p:stCondLst>
                                            <p:cond delay="0"/>
                                          </p:stCondLst>
                                        </p:cTn>
                                        <p:tgtEl>
                                          <p:spTgt spid="11">
                                            <p:graphicEl>
                                              <a:dgm id="{A3F60D46-991A-4F09-AB68-2D47B6556471}"/>
                                            </p:graphicEl>
                                          </p:spTgt>
                                        </p:tgtEl>
                                        <p:attrNameLst>
                                          <p:attrName>style.visibility</p:attrName>
                                        </p:attrNameLst>
                                      </p:cBhvr>
                                      <p:to>
                                        <p:strVal val="visible"/>
                                      </p:to>
                                    </p:set>
                                    <p:animEffect transition="in" filter="wipe(left)">
                                      <p:cBhvr>
                                        <p:cTn id="93" dur="500"/>
                                        <p:tgtEl>
                                          <p:spTgt spid="11">
                                            <p:graphicEl>
                                              <a:dgm id="{A3F60D46-991A-4F09-AB68-2D47B6556471}"/>
                                            </p:graphicEl>
                                          </p:spTgt>
                                        </p:tgtEl>
                                      </p:cBhvr>
                                    </p:animEffect>
                                  </p:childTnLst>
                                </p:cTn>
                              </p:par>
                            </p:childTnLst>
                          </p:cTn>
                        </p:par>
                        <p:par>
                          <p:cTn id="94" fill="hold">
                            <p:stCondLst>
                              <p:cond delay="3000"/>
                            </p:stCondLst>
                            <p:childTnLst>
                              <p:par>
                                <p:cTn id="95" presetID="22" presetClass="entr" presetSubtype="8" fill="hold" grpId="0" nodeType="afterEffect">
                                  <p:stCondLst>
                                    <p:cond delay="0"/>
                                  </p:stCondLst>
                                  <p:childTnLst>
                                    <p:set>
                                      <p:cBhvr>
                                        <p:cTn id="96" dur="1" fill="hold">
                                          <p:stCondLst>
                                            <p:cond delay="0"/>
                                          </p:stCondLst>
                                        </p:cTn>
                                        <p:tgtEl>
                                          <p:spTgt spid="11">
                                            <p:graphicEl>
                                              <a:dgm id="{88A5BCE1-8862-4495-824C-587517D497ED}"/>
                                            </p:graphicEl>
                                          </p:spTgt>
                                        </p:tgtEl>
                                        <p:attrNameLst>
                                          <p:attrName>style.visibility</p:attrName>
                                        </p:attrNameLst>
                                      </p:cBhvr>
                                      <p:to>
                                        <p:strVal val="visible"/>
                                      </p:to>
                                    </p:set>
                                    <p:animEffect transition="in" filter="wipe(left)">
                                      <p:cBhvr>
                                        <p:cTn id="97" dur="500"/>
                                        <p:tgtEl>
                                          <p:spTgt spid="11">
                                            <p:graphicEl>
                                              <a:dgm id="{88A5BCE1-8862-4495-824C-587517D497ED}"/>
                                            </p:graphicEl>
                                          </p:spTgt>
                                        </p:tgtEl>
                                      </p:cBhvr>
                                    </p:animEffect>
                                  </p:childTnLst>
                                </p:cTn>
                              </p:par>
                            </p:childTnLst>
                          </p:cTn>
                        </p:par>
                        <p:par>
                          <p:cTn id="98" fill="hold">
                            <p:stCondLst>
                              <p:cond delay="3500"/>
                            </p:stCondLst>
                            <p:childTnLst>
                              <p:par>
                                <p:cTn id="99" presetID="22" presetClass="entr" presetSubtype="8" fill="hold" grpId="0" nodeType="afterEffect">
                                  <p:stCondLst>
                                    <p:cond delay="0"/>
                                  </p:stCondLst>
                                  <p:childTnLst>
                                    <p:set>
                                      <p:cBhvr>
                                        <p:cTn id="100" dur="1" fill="hold">
                                          <p:stCondLst>
                                            <p:cond delay="0"/>
                                          </p:stCondLst>
                                        </p:cTn>
                                        <p:tgtEl>
                                          <p:spTgt spid="11">
                                            <p:graphicEl>
                                              <a:dgm id="{415523C6-E76C-4066-A969-22B02D228170}"/>
                                            </p:graphicEl>
                                          </p:spTgt>
                                        </p:tgtEl>
                                        <p:attrNameLst>
                                          <p:attrName>style.visibility</p:attrName>
                                        </p:attrNameLst>
                                      </p:cBhvr>
                                      <p:to>
                                        <p:strVal val="visible"/>
                                      </p:to>
                                    </p:set>
                                    <p:animEffect transition="in" filter="wipe(left)">
                                      <p:cBhvr>
                                        <p:cTn id="101" dur="500"/>
                                        <p:tgtEl>
                                          <p:spTgt spid="11">
                                            <p:graphicEl>
                                              <a:dgm id="{415523C6-E76C-4066-A969-22B02D228170}"/>
                                            </p:graphicEl>
                                          </p:spTgt>
                                        </p:tgtEl>
                                      </p:cBhvr>
                                    </p:animEffect>
                                  </p:childTnLst>
                                </p:cTn>
                              </p:par>
                            </p:childTnLst>
                          </p:cTn>
                        </p:par>
                        <p:par>
                          <p:cTn id="102" fill="hold">
                            <p:stCondLst>
                              <p:cond delay="4000"/>
                            </p:stCondLst>
                            <p:childTnLst>
                              <p:par>
                                <p:cTn id="103" presetID="22" presetClass="entr" presetSubtype="8" fill="hold" grpId="0" nodeType="afterEffect">
                                  <p:stCondLst>
                                    <p:cond delay="0"/>
                                  </p:stCondLst>
                                  <p:childTnLst>
                                    <p:set>
                                      <p:cBhvr>
                                        <p:cTn id="104" dur="1" fill="hold">
                                          <p:stCondLst>
                                            <p:cond delay="0"/>
                                          </p:stCondLst>
                                        </p:cTn>
                                        <p:tgtEl>
                                          <p:spTgt spid="11">
                                            <p:graphicEl>
                                              <a:dgm id="{61F314E9-8CE6-4C97-950B-3CA5B6B712A0}"/>
                                            </p:graphicEl>
                                          </p:spTgt>
                                        </p:tgtEl>
                                        <p:attrNameLst>
                                          <p:attrName>style.visibility</p:attrName>
                                        </p:attrNameLst>
                                      </p:cBhvr>
                                      <p:to>
                                        <p:strVal val="visible"/>
                                      </p:to>
                                    </p:set>
                                    <p:animEffect transition="in" filter="wipe(left)">
                                      <p:cBhvr>
                                        <p:cTn id="105" dur="500"/>
                                        <p:tgtEl>
                                          <p:spTgt spid="11">
                                            <p:graphicEl>
                                              <a:dgm id="{61F314E9-8CE6-4C97-950B-3CA5B6B712A0}"/>
                                            </p:graphicEl>
                                          </p:spTgt>
                                        </p:tgtEl>
                                      </p:cBhvr>
                                    </p:animEffect>
                                  </p:childTnLst>
                                </p:cTn>
                              </p:par>
                            </p:childTnLst>
                          </p:cTn>
                        </p:par>
                        <p:par>
                          <p:cTn id="106" fill="hold">
                            <p:stCondLst>
                              <p:cond delay="4500"/>
                            </p:stCondLst>
                            <p:childTnLst>
                              <p:par>
                                <p:cTn id="107" presetID="22" presetClass="entr" presetSubtype="8" fill="hold" grpId="0" nodeType="afterEffect">
                                  <p:stCondLst>
                                    <p:cond delay="0"/>
                                  </p:stCondLst>
                                  <p:childTnLst>
                                    <p:set>
                                      <p:cBhvr>
                                        <p:cTn id="108" dur="1" fill="hold">
                                          <p:stCondLst>
                                            <p:cond delay="0"/>
                                          </p:stCondLst>
                                        </p:cTn>
                                        <p:tgtEl>
                                          <p:spTgt spid="11">
                                            <p:graphicEl>
                                              <a:dgm id="{B50397F5-C4B6-413A-AF72-687932145BAF}"/>
                                            </p:graphicEl>
                                          </p:spTgt>
                                        </p:tgtEl>
                                        <p:attrNameLst>
                                          <p:attrName>style.visibility</p:attrName>
                                        </p:attrNameLst>
                                      </p:cBhvr>
                                      <p:to>
                                        <p:strVal val="visible"/>
                                      </p:to>
                                    </p:set>
                                    <p:animEffect transition="in" filter="wipe(left)">
                                      <p:cBhvr>
                                        <p:cTn id="109" dur="500"/>
                                        <p:tgtEl>
                                          <p:spTgt spid="11">
                                            <p:graphicEl>
                                              <a:dgm id="{B50397F5-C4B6-413A-AF72-687932145BAF}"/>
                                            </p:graphicEl>
                                          </p:spTgt>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grpId="0" nodeType="clickEffect">
                                  <p:stCondLst>
                                    <p:cond delay="0"/>
                                  </p:stCondLst>
                                  <p:childTnLst>
                                    <p:set>
                                      <p:cBhvr>
                                        <p:cTn id="113" dur="1" fill="hold">
                                          <p:stCondLst>
                                            <p:cond delay="0"/>
                                          </p:stCondLst>
                                        </p:cTn>
                                        <p:tgtEl>
                                          <p:spTgt spid="11">
                                            <p:graphicEl>
                                              <a:dgm id="{E06E6810-59C1-4FC3-B5B7-1107ED4BE69B}"/>
                                            </p:graphicEl>
                                          </p:spTgt>
                                        </p:tgtEl>
                                        <p:attrNameLst>
                                          <p:attrName>style.visibility</p:attrName>
                                        </p:attrNameLst>
                                      </p:cBhvr>
                                      <p:to>
                                        <p:strVal val="visible"/>
                                      </p:to>
                                    </p:set>
                                    <p:animEffect transition="in" filter="wipe(left)">
                                      <p:cBhvr>
                                        <p:cTn id="114" dur="500"/>
                                        <p:tgtEl>
                                          <p:spTgt spid="11">
                                            <p:graphicEl>
                                              <a:dgm id="{E06E6810-59C1-4FC3-B5B7-1107ED4BE69B}"/>
                                            </p:graphicEl>
                                          </p:spTgt>
                                        </p:tgtEl>
                                      </p:cBhvr>
                                    </p:animEffect>
                                  </p:childTnLst>
                                </p:cTn>
                              </p:par>
                            </p:childTnLst>
                          </p:cTn>
                        </p:par>
                        <p:par>
                          <p:cTn id="115" fill="hold">
                            <p:stCondLst>
                              <p:cond delay="500"/>
                            </p:stCondLst>
                            <p:childTnLst>
                              <p:par>
                                <p:cTn id="116" presetID="22" presetClass="entr" presetSubtype="8" fill="hold" grpId="0" nodeType="afterEffect">
                                  <p:stCondLst>
                                    <p:cond delay="0"/>
                                  </p:stCondLst>
                                  <p:childTnLst>
                                    <p:set>
                                      <p:cBhvr>
                                        <p:cTn id="117" dur="1" fill="hold">
                                          <p:stCondLst>
                                            <p:cond delay="0"/>
                                          </p:stCondLst>
                                        </p:cTn>
                                        <p:tgtEl>
                                          <p:spTgt spid="11">
                                            <p:graphicEl>
                                              <a:dgm id="{861DC03A-A891-406E-8050-5F107830B26A}"/>
                                            </p:graphicEl>
                                          </p:spTgt>
                                        </p:tgtEl>
                                        <p:attrNameLst>
                                          <p:attrName>style.visibility</p:attrName>
                                        </p:attrNameLst>
                                      </p:cBhvr>
                                      <p:to>
                                        <p:strVal val="visible"/>
                                      </p:to>
                                    </p:set>
                                    <p:animEffect transition="in" filter="wipe(left)">
                                      <p:cBhvr>
                                        <p:cTn id="118" dur="500"/>
                                        <p:tgtEl>
                                          <p:spTgt spid="11">
                                            <p:graphicEl>
                                              <a:dgm id="{861DC03A-A891-406E-8050-5F107830B26A}"/>
                                            </p:graphicEl>
                                          </p:spTgt>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grpId="0" nodeType="clickEffect">
                                  <p:stCondLst>
                                    <p:cond delay="0"/>
                                  </p:stCondLst>
                                  <p:childTnLst>
                                    <p:set>
                                      <p:cBhvr>
                                        <p:cTn id="122" dur="1" fill="hold">
                                          <p:stCondLst>
                                            <p:cond delay="0"/>
                                          </p:stCondLst>
                                        </p:cTn>
                                        <p:tgtEl>
                                          <p:spTgt spid="11">
                                            <p:graphicEl>
                                              <a:dgm id="{E3B075B5-36F8-4952-B030-0BD10AB95567}"/>
                                            </p:graphicEl>
                                          </p:spTgt>
                                        </p:tgtEl>
                                        <p:attrNameLst>
                                          <p:attrName>style.visibility</p:attrName>
                                        </p:attrNameLst>
                                      </p:cBhvr>
                                      <p:to>
                                        <p:strVal val="visible"/>
                                      </p:to>
                                    </p:set>
                                    <p:animEffect transition="in" filter="wipe(left)">
                                      <p:cBhvr>
                                        <p:cTn id="123" dur="500"/>
                                        <p:tgtEl>
                                          <p:spTgt spid="11">
                                            <p:graphicEl>
                                              <a:dgm id="{E3B075B5-36F8-4952-B030-0BD10AB95567}"/>
                                            </p:graphicEl>
                                          </p:spTgt>
                                        </p:tgtEl>
                                      </p:cBhvr>
                                    </p:animEffect>
                                  </p:childTnLst>
                                </p:cTn>
                              </p:par>
                            </p:childTnLst>
                          </p:cTn>
                        </p:par>
                        <p:par>
                          <p:cTn id="124" fill="hold">
                            <p:stCondLst>
                              <p:cond delay="500"/>
                            </p:stCondLst>
                            <p:childTnLst>
                              <p:par>
                                <p:cTn id="125" presetID="22" presetClass="entr" presetSubtype="8" fill="hold" grpId="0" nodeType="afterEffect">
                                  <p:stCondLst>
                                    <p:cond delay="0"/>
                                  </p:stCondLst>
                                  <p:childTnLst>
                                    <p:set>
                                      <p:cBhvr>
                                        <p:cTn id="126" dur="1" fill="hold">
                                          <p:stCondLst>
                                            <p:cond delay="0"/>
                                          </p:stCondLst>
                                        </p:cTn>
                                        <p:tgtEl>
                                          <p:spTgt spid="11">
                                            <p:graphicEl>
                                              <a:dgm id="{B4C607A8-7FDD-4069-BA74-15D04607D245}"/>
                                            </p:graphicEl>
                                          </p:spTgt>
                                        </p:tgtEl>
                                        <p:attrNameLst>
                                          <p:attrName>style.visibility</p:attrName>
                                        </p:attrNameLst>
                                      </p:cBhvr>
                                      <p:to>
                                        <p:strVal val="visible"/>
                                      </p:to>
                                    </p:set>
                                    <p:animEffect transition="in" filter="wipe(left)">
                                      <p:cBhvr>
                                        <p:cTn id="127" dur="500"/>
                                        <p:tgtEl>
                                          <p:spTgt spid="11">
                                            <p:graphicEl>
                                              <a:dgm id="{B4C607A8-7FDD-4069-BA74-15D04607D245}"/>
                                            </p:graphicEl>
                                          </p:spTgt>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11">
                                            <p:graphicEl>
                                              <a:dgm id="{6AD5EC50-ED65-40CC-BA38-369DEA8FD767}"/>
                                            </p:graphicEl>
                                          </p:spTgt>
                                        </p:tgtEl>
                                        <p:attrNameLst>
                                          <p:attrName>style.visibility</p:attrName>
                                        </p:attrNameLst>
                                      </p:cBhvr>
                                      <p:to>
                                        <p:strVal val="visible"/>
                                      </p:to>
                                    </p:set>
                                    <p:animEffect transition="in" filter="wipe(left)">
                                      <p:cBhvr>
                                        <p:cTn id="132" dur="500"/>
                                        <p:tgtEl>
                                          <p:spTgt spid="11">
                                            <p:graphicEl>
                                              <a:dgm id="{6AD5EC50-ED65-40CC-BA38-369DEA8FD767}"/>
                                            </p:graphicEl>
                                          </p:spTgt>
                                        </p:tgtEl>
                                      </p:cBhvr>
                                    </p:animEffect>
                                  </p:childTnLst>
                                </p:cTn>
                              </p:par>
                            </p:childTnLst>
                          </p:cTn>
                        </p:par>
                        <p:par>
                          <p:cTn id="133" fill="hold">
                            <p:stCondLst>
                              <p:cond delay="500"/>
                            </p:stCondLst>
                            <p:childTnLst>
                              <p:par>
                                <p:cTn id="134" presetID="22" presetClass="entr" presetSubtype="8" fill="hold" grpId="0" nodeType="afterEffect">
                                  <p:stCondLst>
                                    <p:cond delay="0"/>
                                  </p:stCondLst>
                                  <p:childTnLst>
                                    <p:set>
                                      <p:cBhvr>
                                        <p:cTn id="135" dur="1" fill="hold">
                                          <p:stCondLst>
                                            <p:cond delay="0"/>
                                          </p:stCondLst>
                                        </p:cTn>
                                        <p:tgtEl>
                                          <p:spTgt spid="11">
                                            <p:graphicEl>
                                              <a:dgm id="{3FF1DFF1-563B-4C7A-9035-65E4AAEF345D}"/>
                                            </p:graphicEl>
                                          </p:spTgt>
                                        </p:tgtEl>
                                        <p:attrNameLst>
                                          <p:attrName>style.visibility</p:attrName>
                                        </p:attrNameLst>
                                      </p:cBhvr>
                                      <p:to>
                                        <p:strVal val="visible"/>
                                      </p:to>
                                    </p:set>
                                    <p:animEffect transition="in" filter="wipe(left)">
                                      <p:cBhvr>
                                        <p:cTn id="136" dur="500"/>
                                        <p:tgtEl>
                                          <p:spTgt spid="11">
                                            <p:graphicEl>
                                              <a:dgm id="{3FF1DFF1-563B-4C7A-9035-65E4AAEF345D}"/>
                                            </p:graphicEl>
                                          </p:spTgt>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11">
                                            <p:graphicEl>
                                              <a:dgm id="{AA6B2A88-19B0-4553-9CF3-58D5E6EF457C}"/>
                                            </p:graphicEl>
                                          </p:spTgt>
                                        </p:tgtEl>
                                        <p:attrNameLst>
                                          <p:attrName>style.visibility</p:attrName>
                                        </p:attrNameLst>
                                      </p:cBhvr>
                                      <p:to>
                                        <p:strVal val="visible"/>
                                      </p:to>
                                    </p:set>
                                    <p:animEffect transition="in" filter="wipe(left)">
                                      <p:cBhvr>
                                        <p:cTn id="141" dur="500"/>
                                        <p:tgtEl>
                                          <p:spTgt spid="11">
                                            <p:graphicEl>
                                              <a:dgm id="{AA6B2A88-19B0-4553-9CF3-58D5E6EF457C}"/>
                                            </p:graphicEl>
                                          </p:spTgt>
                                        </p:tgtEl>
                                      </p:cBhvr>
                                    </p:animEffect>
                                  </p:childTnLst>
                                </p:cTn>
                              </p:par>
                            </p:childTnLst>
                          </p:cTn>
                        </p:par>
                        <p:par>
                          <p:cTn id="142" fill="hold">
                            <p:stCondLst>
                              <p:cond delay="500"/>
                            </p:stCondLst>
                            <p:childTnLst>
                              <p:par>
                                <p:cTn id="143" presetID="31" presetClass="entr" presetSubtype="0" fill="hold" grpId="0" nodeType="afterEffect">
                                  <p:stCondLst>
                                    <p:cond delay="0"/>
                                  </p:stCondLst>
                                  <p:childTnLst>
                                    <p:set>
                                      <p:cBhvr>
                                        <p:cTn id="144" dur="1" fill="hold">
                                          <p:stCondLst>
                                            <p:cond delay="0"/>
                                          </p:stCondLst>
                                        </p:cTn>
                                        <p:tgtEl>
                                          <p:spTgt spid="12"/>
                                        </p:tgtEl>
                                        <p:attrNameLst>
                                          <p:attrName>style.visibility</p:attrName>
                                        </p:attrNameLst>
                                      </p:cBhvr>
                                      <p:to>
                                        <p:strVal val="visible"/>
                                      </p:to>
                                    </p:set>
                                    <p:anim calcmode="lin" valueType="num">
                                      <p:cBhvr>
                                        <p:cTn id="145" dur="1500" fill="hold"/>
                                        <p:tgtEl>
                                          <p:spTgt spid="12"/>
                                        </p:tgtEl>
                                        <p:attrNameLst>
                                          <p:attrName>ppt_w</p:attrName>
                                        </p:attrNameLst>
                                      </p:cBhvr>
                                      <p:tavLst>
                                        <p:tav tm="0">
                                          <p:val>
                                            <p:fltVal val="0"/>
                                          </p:val>
                                        </p:tav>
                                        <p:tav tm="100000">
                                          <p:val>
                                            <p:strVal val="#ppt_w"/>
                                          </p:val>
                                        </p:tav>
                                      </p:tavLst>
                                    </p:anim>
                                    <p:anim calcmode="lin" valueType="num">
                                      <p:cBhvr>
                                        <p:cTn id="146" dur="1500" fill="hold"/>
                                        <p:tgtEl>
                                          <p:spTgt spid="12"/>
                                        </p:tgtEl>
                                        <p:attrNameLst>
                                          <p:attrName>ppt_h</p:attrName>
                                        </p:attrNameLst>
                                      </p:cBhvr>
                                      <p:tavLst>
                                        <p:tav tm="0">
                                          <p:val>
                                            <p:fltVal val="0"/>
                                          </p:val>
                                        </p:tav>
                                        <p:tav tm="100000">
                                          <p:val>
                                            <p:strVal val="#ppt_h"/>
                                          </p:val>
                                        </p:tav>
                                      </p:tavLst>
                                    </p:anim>
                                    <p:anim calcmode="lin" valueType="num">
                                      <p:cBhvr>
                                        <p:cTn id="147" dur="1500" fill="hold"/>
                                        <p:tgtEl>
                                          <p:spTgt spid="12"/>
                                        </p:tgtEl>
                                        <p:attrNameLst>
                                          <p:attrName>style.rotation</p:attrName>
                                        </p:attrNameLst>
                                      </p:cBhvr>
                                      <p:tavLst>
                                        <p:tav tm="0">
                                          <p:val>
                                            <p:fltVal val="90"/>
                                          </p:val>
                                        </p:tav>
                                        <p:tav tm="100000">
                                          <p:val>
                                            <p:fltVal val="0"/>
                                          </p:val>
                                        </p:tav>
                                      </p:tavLst>
                                    </p:anim>
                                    <p:animEffect transition="in" filter="fade">
                                      <p:cBhvr>
                                        <p:cTn id="148" dur="1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Dgm bld="lvlOne"/>
        </p:bldSub>
      </p:bldGraphic>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dirty="0" smtClean="0"/>
              <a:t>保証の場合の求償</a:t>
            </a:r>
            <a:r>
              <a:rPr lang="ja-JP" altLang="en-US" sz="3600" dirty="0"/>
              <a:t>の要件としての</a:t>
            </a:r>
            <a:r>
              <a:rPr lang="en-US" altLang="ja-JP" sz="3600" dirty="0"/>
              <a:t/>
            </a:r>
            <a:br>
              <a:rPr lang="en-US" altLang="ja-JP" sz="3600" dirty="0"/>
            </a:br>
            <a:r>
              <a:rPr lang="ja-JP" altLang="en-US" sz="3600" dirty="0"/>
              <a:t>事前・事後の通知の</a:t>
            </a:r>
            <a:r>
              <a:rPr lang="ja-JP" altLang="en-US" sz="3600" dirty="0" smtClean="0"/>
              <a:t>要件 </a:t>
            </a:r>
            <a:r>
              <a:rPr lang="ja-JP" altLang="en-US" sz="2400" dirty="0" smtClean="0"/>
              <a:t>→</a:t>
            </a:r>
            <a:r>
              <a:rPr lang="ja-JP" altLang="en-US" sz="2400" dirty="0" smtClean="0">
                <a:hlinkClick r:id="rId2" action="ppaction://hlinksldjump"/>
              </a:rPr>
              <a:t>連帯債務の場合</a:t>
            </a:r>
            <a:endParaRPr kumimoji="1" lang="ja-JP" altLang="en-US" sz="2400" dirty="0"/>
          </a:p>
        </p:txBody>
      </p:sp>
      <p:sp>
        <p:nvSpPr>
          <p:cNvPr id="3" name="コンテンツ プレースホルダー 2"/>
          <p:cNvSpPr>
            <a:spLocks noGrp="1"/>
          </p:cNvSpPr>
          <p:nvPr>
            <p:ph idx="1"/>
          </p:nvPr>
        </p:nvSpPr>
        <p:spPr/>
        <p:txBody>
          <a:bodyPr>
            <a:normAutofit lnSpcReduction="10000"/>
          </a:bodyPr>
          <a:lstStyle/>
          <a:p>
            <a:r>
              <a:rPr lang="ja-JP" altLang="en-US" b="1" dirty="0"/>
              <a:t>第</a:t>
            </a:r>
            <a:r>
              <a:rPr lang="en-US" altLang="ja-JP" b="1" dirty="0"/>
              <a:t>463</a:t>
            </a:r>
            <a:r>
              <a:rPr lang="ja-JP" altLang="en-US" b="1" dirty="0"/>
              <a:t>条</a:t>
            </a:r>
            <a:r>
              <a:rPr lang="ja-JP" altLang="en-US" dirty="0"/>
              <a:t>（通知を怠った保証人の求償の制限</a:t>
            </a:r>
            <a:r>
              <a:rPr lang="ja-JP" altLang="en-US" dirty="0" smtClean="0"/>
              <a:t>）</a:t>
            </a:r>
            <a:endParaRPr lang="en-US" altLang="ja-JP" dirty="0" smtClean="0"/>
          </a:p>
          <a:p>
            <a:pPr lvl="1"/>
            <a:r>
              <a:rPr lang="ja-JP" altLang="en-US" dirty="0" smtClean="0"/>
              <a:t>①</a:t>
            </a:r>
            <a:r>
              <a:rPr lang="ja-JP" altLang="en-US" dirty="0"/>
              <a:t>第</a:t>
            </a:r>
            <a:r>
              <a:rPr lang="en-US" altLang="ja-JP" dirty="0"/>
              <a:t>443</a:t>
            </a:r>
            <a:r>
              <a:rPr lang="ja-JP" altLang="en-US" dirty="0"/>
              <a:t>条</a:t>
            </a:r>
            <a:r>
              <a:rPr lang="en-US" altLang="ja-JP" dirty="0"/>
              <a:t>〔</a:t>
            </a:r>
            <a:r>
              <a:rPr lang="ja-JP" altLang="en-US" dirty="0"/>
              <a:t>通知を怠った連帯債務者の求償の</a:t>
            </a:r>
            <a:r>
              <a:rPr lang="ja-JP" altLang="en-US" dirty="0" smtClean="0"/>
              <a:t>制限</a:t>
            </a:r>
            <a:r>
              <a:rPr lang="en-US" altLang="ja-JP" dirty="0" smtClean="0"/>
              <a:t>〕</a:t>
            </a:r>
            <a:r>
              <a:rPr lang="ja-JP" altLang="en-US" dirty="0"/>
              <a:t>の規定は，保証人について準用する</a:t>
            </a:r>
            <a:r>
              <a:rPr lang="ja-JP" altLang="en-US" dirty="0" smtClean="0"/>
              <a:t>。</a:t>
            </a:r>
            <a:endParaRPr lang="en-US" altLang="ja-JP" dirty="0" smtClean="0"/>
          </a:p>
          <a:p>
            <a:pPr lvl="1"/>
            <a:r>
              <a:rPr lang="ja-JP" altLang="en-US" dirty="0" smtClean="0"/>
              <a:t>②</a:t>
            </a:r>
            <a:r>
              <a:rPr lang="ja-JP" altLang="en-US" dirty="0"/>
              <a:t>保証人が主たる債務者の委託を受けて保証をした場合において，善意で弁済をし，その他自己の財産をもって債務を消滅させるべき行為をしたときは，第</a:t>
            </a:r>
            <a:r>
              <a:rPr lang="en-US" altLang="ja-JP" dirty="0"/>
              <a:t>443</a:t>
            </a:r>
            <a:r>
              <a:rPr lang="ja-JP" altLang="en-US" dirty="0"/>
              <a:t>条</a:t>
            </a:r>
            <a:r>
              <a:rPr lang="en-US" altLang="ja-JP" dirty="0"/>
              <a:t>〔</a:t>
            </a:r>
            <a:r>
              <a:rPr lang="ja-JP" altLang="en-US" dirty="0"/>
              <a:t>通知を怠った連帯債務者の求償の制限</a:t>
            </a:r>
            <a:r>
              <a:rPr lang="en-US" altLang="ja-JP" dirty="0"/>
              <a:t>〕</a:t>
            </a:r>
            <a:r>
              <a:rPr lang="ja-JP" altLang="en-US" dirty="0"/>
              <a:t>の</a:t>
            </a:r>
            <a:r>
              <a:rPr lang="ja-JP" altLang="en-US" dirty="0" smtClean="0"/>
              <a:t>規定</a:t>
            </a:r>
            <a:r>
              <a:rPr lang="en-US" altLang="ja-JP" dirty="0" smtClean="0"/>
              <a:t>〔</a:t>
            </a:r>
            <a:r>
              <a:rPr lang="ja-JP" altLang="en-US" b="1" dirty="0" smtClean="0">
                <a:solidFill>
                  <a:schemeClr val="tx2"/>
                </a:solidFill>
              </a:rPr>
              <a:t>のうち，</a:t>
            </a:r>
            <a:r>
              <a:rPr lang="en-US" altLang="ja-JP" b="1" dirty="0" smtClean="0">
                <a:solidFill>
                  <a:schemeClr val="tx2"/>
                </a:solidFill>
              </a:rPr>
              <a:t>2</a:t>
            </a:r>
            <a:r>
              <a:rPr lang="ja-JP" altLang="en-US" b="1" dirty="0" smtClean="0">
                <a:solidFill>
                  <a:schemeClr val="tx2"/>
                </a:solidFill>
              </a:rPr>
              <a:t>項の事後の通知について</a:t>
            </a:r>
            <a:r>
              <a:rPr lang="en-US" altLang="ja-JP" dirty="0" smtClean="0"/>
              <a:t>〕</a:t>
            </a:r>
            <a:r>
              <a:rPr lang="ja-JP" altLang="en-US" dirty="0" smtClean="0"/>
              <a:t>は</a:t>
            </a:r>
            <a:r>
              <a:rPr lang="ja-JP" altLang="en-US" dirty="0"/>
              <a:t>，主たる債務者についても準用する。</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30</a:t>
            </a:fld>
            <a:endParaRPr kumimoji="1" lang="ja-JP" altLang="en-US" dirty="0"/>
          </a:p>
        </p:txBody>
      </p:sp>
    </p:spTree>
    <p:extLst>
      <p:ext uri="{BB962C8B-B14F-4D97-AF65-F5344CB8AC3E}">
        <p14:creationId xmlns:p14="http://schemas.microsoft.com/office/powerpoint/2010/main" val="13610050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childTnLst>
                          </p:cTn>
                        </p:par>
                        <p:par>
                          <p:cTn id="8" fill="hold">
                            <p:stCondLst>
                              <p:cond delay="1750"/>
                            </p:stCondLst>
                            <p:childTnLst>
                              <p:par>
                                <p:cTn id="9" presetID="22" presetClass="entr" presetSubtype="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4250"/>
                            </p:stCondLst>
                            <p:childTnLst>
                              <p:par>
                                <p:cTn id="13" presetID="22" presetClass="entr" presetSubtype="1"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6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事前の通知・事後の通知の機能</a:t>
            </a:r>
            <a:r>
              <a:rPr kumimoji="1" lang="en-US" altLang="ja-JP" dirty="0" smtClean="0"/>
              <a:t/>
            </a:r>
            <a:br>
              <a:rPr kumimoji="1" lang="en-US" altLang="ja-JP" dirty="0" smtClean="0"/>
            </a:br>
            <a:r>
              <a:rPr kumimoji="1" lang="ja-JP" altLang="en-US" dirty="0" smtClean="0"/>
              <a:t>保証の基本に戻って考える</a:t>
            </a:r>
            <a:endParaRPr kumimoji="1" lang="ja-JP" altLang="en-US" dirty="0"/>
          </a:p>
        </p:txBody>
      </p:sp>
      <p:sp>
        <p:nvSpPr>
          <p:cNvPr id="3" name="コンテンツ プレースホルダー 2"/>
          <p:cNvSpPr>
            <a:spLocks noGrp="1"/>
          </p:cNvSpPr>
          <p:nvPr>
            <p:ph idx="1"/>
          </p:nvPr>
        </p:nvSpPr>
        <p:spPr>
          <a:xfrm>
            <a:off x="457200" y="1600200"/>
            <a:ext cx="8363272" cy="4525963"/>
          </a:xfrm>
        </p:spPr>
        <p:txBody>
          <a:bodyPr>
            <a:normAutofit fontScale="85000" lnSpcReduction="10000"/>
          </a:bodyPr>
          <a:lstStyle/>
          <a:p>
            <a:r>
              <a:rPr kumimoji="1" lang="ja-JP" altLang="en-US" dirty="0" smtClean="0"/>
              <a:t>連帯債務者が</a:t>
            </a:r>
            <a:r>
              <a:rPr kumimoji="1" lang="ja-JP" altLang="en-US" b="1" dirty="0" smtClean="0">
                <a:solidFill>
                  <a:schemeClr val="tx2"/>
                </a:solidFill>
              </a:rPr>
              <a:t>負担部分の範囲内</a:t>
            </a:r>
            <a:r>
              <a:rPr kumimoji="1" lang="ja-JP" altLang="en-US" dirty="0" smtClean="0"/>
              <a:t>で弁済等をする場合</a:t>
            </a:r>
            <a:endParaRPr kumimoji="1" lang="en-US" altLang="ja-JP" dirty="0" smtClean="0"/>
          </a:p>
          <a:p>
            <a:pPr lvl="1"/>
            <a:r>
              <a:rPr lang="ja-JP" altLang="en-US" b="1" dirty="0"/>
              <a:t>債務者と</a:t>
            </a:r>
            <a:r>
              <a:rPr lang="ja-JP" altLang="en-US" b="1" dirty="0" smtClean="0"/>
              <a:t>して</a:t>
            </a:r>
            <a:r>
              <a:rPr lang="ja-JP" altLang="en-US" dirty="0" smtClean="0"/>
              <a:t>弁済等の出捐行為をする場合に該当する。</a:t>
            </a:r>
            <a:endParaRPr lang="en-US" altLang="ja-JP" dirty="0" smtClean="0"/>
          </a:p>
          <a:p>
            <a:pPr lvl="2"/>
            <a:r>
              <a:rPr kumimoji="1" lang="ja-JP" altLang="en-US" dirty="0"/>
              <a:t>事前の通知</a:t>
            </a:r>
            <a:r>
              <a:rPr kumimoji="1" lang="ja-JP" altLang="en-US" dirty="0" smtClean="0"/>
              <a:t>は必要がない（求償権が生じないから）</a:t>
            </a:r>
            <a:endParaRPr kumimoji="1" lang="en-US" altLang="ja-JP" dirty="0" smtClean="0"/>
          </a:p>
          <a:p>
            <a:pPr lvl="2"/>
            <a:r>
              <a:rPr kumimoji="1" lang="ja-JP" altLang="en-US" dirty="0" smtClean="0"/>
              <a:t>事後の通知は，委託を受けた保証人に対してのみ義務づけられている（民法</a:t>
            </a:r>
            <a:r>
              <a:rPr kumimoji="1" lang="en-US" altLang="ja-JP" dirty="0" smtClean="0"/>
              <a:t>463</a:t>
            </a:r>
            <a:r>
              <a:rPr kumimoji="1" lang="ja-JP" altLang="en-US" dirty="0" smtClean="0"/>
              <a:t>条</a:t>
            </a:r>
            <a:r>
              <a:rPr kumimoji="1" lang="en-US" altLang="ja-JP" dirty="0" smtClean="0"/>
              <a:t>2</a:t>
            </a:r>
            <a:r>
              <a:rPr kumimoji="1" lang="ja-JP" altLang="en-US" dirty="0" smtClean="0"/>
              <a:t>項）。</a:t>
            </a:r>
            <a:endParaRPr kumimoji="1" lang="en-US" altLang="ja-JP" dirty="0" smtClean="0"/>
          </a:p>
          <a:p>
            <a:r>
              <a:rPr lang="ja-JP" altLang="en-US" dirty="0"/>
              <a:t>連帯債務者</a:t>
            </a:r>
            <a:r>
              <a:rPr lang="ja-JP" altLang="en-US" dirty="0" smtClean="0"/>
              <a:t>が</a:t>
            </a:r>
            <a:r>
              <a:rPr lang="ja-JP" altLang="en-US" b="1" dirty="0" smtClean="0">
                <a:solidFill>
                  <a:schemeClr val="tx2"/>
                </a:solidFill>
              </a:rPr>
              <a:t>負担部分を超えて</a:t>
            </a:r>
            <a:r>
              <a:rPr lang="ja-JP" altLang="en-US" dirty="0" smtClean="0"/>
              <a:t>弁済等をする（共同の免責を得る）場合</a:t>
            </a:r>
            <a:endParaRPr lang="en-US" altLang="ja-JP" dirty="0" smtClean="0"/>
          </a:p>
          <a:p>
            <a:pPr lvl="1"/>
            <a:r>
              <a:rPr kumimoji="1" lang="ja-JP" altLang="en-US" b="1" dirty="0"/>
              <a:t>保証人と</a:t>
            </a:r>
            <a:r>
              <a:rPr kumimoji="1" lang="ja-JP" altLang="en-US" b="1" dirty="0" smtClean="0"/>
              <a:t>して</a:t>
            </a:r>
            <a:r>
              <a:rPr kumimoji="1" lang="ja-JP" altLang="en-US" dirty="0" smtClean="0"/>
              <a:t>弁済等の出捐行為をする場合に該当する。</a:t>
            </a:r>
            <a:endParaRPr kumimoji="1" lang="en-US" altLang="ja-JP" dirty="0" smtClean="0"/>
          </a:p>
          <a:p>
            <a:pPr lvl="2"/>
            <a:r>
              <a:rPr lang="ja-JP" altLang="en-US" dirty="0"/>
              <a:t>事前</a:t>
            </a:r>
            <a:r>
              <a:rPr lang="ja-JP" altLang="en-US" dirty="0" smtClean="0"/>
              <a:t>の通知が必要である（求償の要件として）</a:t>
            </a:r>
            <a:endParaRPr lang="en-US" altLang="ja-JP" dirty="0" smtClean="0"/>
          </a:p>
          <a:p>
            <a:pPr lvl="2"/>
            <a:r>
              <a:rPr kumimoji="1" lang="ja-JP" altLang="en-US" dirty="0"/>
              <a:t>事後</a:t>
            </a:r>
            <a:r>
              <a:rPr kumimoji="1" lang="ja-JP" altLang="en-US" dirty="0" smtClean="0"/>
              <a:t>の通知も必要である（債務者が二重弁済をしないように配慮する義務として）</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31</a:t>
            </a:fld>
            <a:endParaRPr kumimoji="1" lang="ja-JP" altLang="en-US" dirty="0"/>
          </a:p>
        </p:txBody>
      </p:sp>
    </p:spTree>
    <p:extLst>
      <p:ext uri="{BB962C8B-B14F-4D97-AF65-F5344CB8AC3E}">
        <p14:creationId xmlns:p14="http://schemas.microsoft.com/office/powerpoint/2010/main" val="21263651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500"/>
                            </p:stCondLst>
                            <p:childTnLst>
                              <p:par>
                                <p:cTn id="9" presetID="22" presetClass="entr" presetSubtype="8"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3000"/>
                            </p:stCondLst>
                            <p:childTnLst>
                              <p:par>
                                <p:cTn id="13" presetID="22" presetClass="entr" presetSubtype="8"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750"/>
                                        <p:tgtEl>
                                          <p:spTgt spid="3">
                                            <p:txEl>
                                              <p:pRg st="2" end="2"/>
                                            </p:txEl>
                                          </p:spTgt>
                                        </p:tgtEl>
                                      </p:cBhvr>
                                    </p:animEffect>
                                  </p:childTnLst>
                                </p:cTn>
                              </p:par>
                            </p:childTnLst>
                          </p:cTn>
                        </p:par>
                        <p:par>
                          <p:cTn id="16" fill="hold">
                            <p:stCondLst>
                              <p:cond delay="4250"/>
                            </p:stCondLst>
                            <p:childTnLst>
                              <p:par>
                                <p:cTn id="17" presetID="22" presetClass="entr" presetSubtype="1" fill="hold" grpId="0"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1750"/>
                                        <p:tgtEl>
                                          <p:spTgt spid="3">
                                            <p:txEl>
                                              <p:pRg st="3" end="3"/>
                                            </p:txEl>
                                          </p:spTgt>
                                        </p:tgtEl>
                                      </p:cBhvr>
                                    </p:animEffect>
                                  </p:childTnLst>
                                </p:cTn>
                              </p:par>
                            </p:childTnLst>
                          </p:cTn>
                        </p:par>
                        <p:par>
                          <p:cTn id="20" fill="hold">
                            <p:stCondLst>
                              <p:cond delay="6500"/>
                            </p:stCondLst>
                            <p:childTnLst>
                              <p:par>
                                <p:cTn id="21" presetID="22" presetClass="entr" presetSubtype="1" fill="hold" grpId="0"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1500"/>
                                        <p:tgtEl>
                                          <p:spTgt spid="3">
                                            <p:txEl>
                                              <p:pRg st="4" end="4"/>
                                            </p:txEl>
                                          </p:spTgt>
                                        </p:tgtEl>
                                      </p:cBhvr>
                                    </p:animEffect>
                                  </p:childTnLst>
                                </p:cTn>
                              </p:par>
                            </p:childTnLst>
                          </p:cTn>
                        </p:par>
                        <p:par>
                          <p:cTn id="24" fill="hold">
                            <p:stCondLst>
                              <p:cond delay="8500"/>
                            </p:stCondLst>
                            <p:childTnLst>
                              <p:par>
                                <p:cTn id="25" presetID="22" presetClass="entr" presetSubtype="8" fill="hold" grpId="0"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par>
                          <p:cTn id="28" fill="hold">
                            <p:stCondLst>
                              <p:cond delay="10000"/>
                            </p:stCondLst>
                            <p:childTnLst>
                              <p:par>
                                <p:cTn id="29" presetID="22" presetClass="entr" presetSubtype="8" fill="hold" grpId="0"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1000"/>
                                        <p:tgtEl>
                                          <p:spTgt spid="3">
                                            <p:txEl>
                                              <p:pRg st="6" end="6"/>
                                            </p:txEl>
                                          </p:spTgt>
                                        </p:tgtEl>
                                      </p:cBhvr>
                                    </p:animEffect>
                                  </p:childTnLst>
                                </p:cTn>
                              </p:par>
                            </p:childTnLst>
                          </p:cTn>
                        </p:par>
                        <p:par>
                          <p:cTn id="32" fill="hold">
                            <p:stCondLst>
                              <p:cond delay="11500"/>
                            </p:stCondLst>
                            <p:childTnLst>
                              <p:par>
                                <p:cTn id="33" presetID="22" presetClass="entr" presetSubtype="1" fill="hold" grpId="0" nodeType="afterEffect">
                                  <p:stCondLst>
                                    <p:cond delay="5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up)">
                                      <p:cBhvr>
                                        <p:cTn id="35" dur="125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noAutofit/>
          </a:bodyPr>
          <a:lstStyle/>
          <a:p>
            <a:r>
              <a:rPr lang="ja-JP" altLang="en-US" sz="3600" dirty="0"/>
              <a:t>求償の要件としての事前・事後の通知</a:t>
            </a:r>
            <a:r>
              <a:rPr lang="en-US" altLang="ja-JP" sz="3600" dirty="0"/>
              <a:t/>
            </a:r>
            <a:br>
              <a:rPr lang="en-US" altLang="ja-JP" sz="3600" dirty="0"/>
            </a:br>
            <a:r>
              <a:rPr lang="ja-JP" altLang="en-US" sz="3600" dirty="0"/>
              <a:t>最二判昭</a:t>
            </a:r>
            <a:r>
              <a:rPr lang="en-US" altLang="ja-JP" sz="3600" dirty="0"/>
              <a:t>57</a:t>
            </a:r>
            <a:r>
              <a:rPr lang="ja-JP" altLang="en-US" sz="3600" dirty="0"/>
              <a:t>・</a:t>
            </a:r>
            <a:r>
              <a:rPr lang="en-US" altLang="ja-JP" sz="3600" dirty="0"/>
              <a:t>12</a:t>
            </a:r>
            <a:r>
              <a:rPr lang="ja-JP" altLang="en-US" sz="3600" dirty="0"/>
              <a:t>・</a:t>
            </a:r>
            <a:r>
              <a:rPr lang="en-US" altLang="ja-JP" sz="3600" dirty="0" smtClean="0"/>
              <a:t>17(1/7) </a:t>
            </a:r>
            <a:r>
              <a:rPr lang="ja-JP" altLang="en-US" sz="3600" dirty="0" smtClean="0"/>
              <a:t>事案 </a:t>
            </a:r>
            <a:r>
              <a:rPr lang="ja-JP" altLang="en-US" sz="2800" dirty="0" smtClean="0">
                <a:hlinkClick r:id="rId2" action="ppaction://hlinksldjump"/>
              </a:rPr>
              <a:t>→まとめ</a:t>
            </a:r>
            <a:endParaRPr kumimoji="1" lang="ja-JP" altLang="en-US" sz="2800" dirty="0"/>
          </a:p>
        </p:txBody>
      </p:sp>
      <p:sp>
        <p:nvSpPr>
          <p:cNvPr id="11" name="コンテンツ プレースホルダー 10"/>
          <p:cNvSpPr>
            <a:spLocks noGrp="1"/>
          </p:cNvSpPr>
          <p:nvPr>
            <p:ph idx="1"/>
          </p:nvPr>
        </p:nvSpPr>
        <p:spPr/>
        <p:txBody>
          <a:bodyPr>
            <a:noAutofit/>
          </a:bodyPr>
          <a:lstStyle/>
          <a:p>
            <a:r>
              <a:rPr kumimoji="1" lang="ja-JP" altLang="en-US" sz="2400" dirty="0" smtClean="0"/>
              <a:t>事案の概要</a:t>
            </a:r>
            <a:endParaRPr kumimoji="1" lang="en-US" altLang="ja-JP" sz="2400" dirty="0" smtClean="0"/>
          </a:p>
          <a:p>
            <a:pPr lvl="1"/>
            <a:r>
              <a:rPr lang="en-US" altLang="ja-JP" sz="2000" dirty="0" smtClean="0"/>
              <a:t>X</a:t>
            </a:r>
            <a:r>
              <a:rPr lang="ja-JP" altLang="en-US" sz="2000" dirty="0"/>
              <a:t>と</a:t>
            </a:r>
            <a:r>
              <a:rPr lang="en-US" altLang="ja-JP" sz="2000" dirty="0" smtClean="0"/>
              <a:t>Y</a:t>
            </a:r>
            <a:r>
              <a:rPr lang="ja-JP" altLang="en-US" sz="2000" dirty="0" smtClean="0"/>
              <a:t>とが，訴外</a:t>
            </a:r>
            <a:r>
              <a:rPr lang="ja-JP" altLang="en-US" sz="2000" dirty="0"/>
              <a:t>Ａに対し連帯して損失補償金の支払を約し，その負担割合</a:t>
            </a:r>
            <a:r>
              <a:rPr lang="ja-JP" altLang="en-US" sz="2000" dirty="0" smtClean="0"/>
              <a:t>をほぼ平等</a:t>
            </a:r>
            <a:r>
              <a:rPr lang="ja-JP" altLang="en-US" sz="2000" dirty="0"/>
              <a:t>としていたところ，</a:t>
            </a:r>
            <a:r>
              <a:rPr lang="en-US" altLang="ja-JP" sz="2000" dirty="0"/>
              <a:t>X</a:t>
            </a:r>
            <a:r>
              <a:rPr lang="ja-JP" altLang="en-US" sz="2000" dirty="0"/>
              <a:t>が上記補償金の全額を代物弁済する</a:t>
            </a:r>
            <a:r>
              <a:rPr lang="ja-JP" altLang="en-US" sz="2000" dirty="0" smtClean="0"/>
              <a:t>一方，</a:t>
            </a:r>
            <a:r>
              <a:rPr lang="en-US" altLang="ja-JP" sz="2000" dirty="0" smtClean="0"/>
              <a:t>Y</a:t>
            </a:r>
            <a:r>
              <a:rPr lang="ja-JP" altLang="en-US" sz="2000" dirty="0"/>
              <a:t>も上記補償金の一部を弁済</a:t>
            </a:r>
            <a:r>
              <a:rPr lang="ja-JP" altLang="en-US" sz="2000" dirty="0" smtClean="0"/>
              <a:t>し，二重</a:t>
            </a:r>
            <a:r>
              <a:rPr lang="ja-JP" altLang="en-US" sz="2000" dirty="0"/>
              <a:t>弁済となった。</a:t>
            </a:r>
          </a:p>
          <a:p>
            <a:pPr lvl="1"/>
            <a:r>
              <a:rPr lang="ja-JP" altLang="en-US" sz="2000" dirty="0" smtClean="0"/>
              <a:t>全額</a:t>
            </a:r>
            <a:r>
              <a:rPr lang="ja-JP" altLang="en-US" sz="2000" dirty="0"/>
              <a:t>を弁済した</a:t>
            </a:r>
            <a:r>
              <a:rPr lang="en-US" altLang="ja-JP" sz="2000" dirty="0"/>
              <a:t>X</a:t>
            </a:r>
            <a:r>
              <a:rPr lang="ja-JP" altLang="en-US" sz="2000" dirty="0" smtClean="0"/>
              <a:t>が，</a:t>
            </a:r>
            <a:r>
              <a:rPr lang="en-US" altLang="ja-JP" sz="2000" dirty="0" smtClean="0"/>
              <a:t>Y</a:t>
            </a:r>
            <a:r>
              <a:rPr lang="ja-JP" altLang="en-US" sz="2000" dirty="0"/>
              <a:t>に対して求償を求めたところ，</a:t>
            </a:r>
            <a:r>
              <a:rPr lang="en-US" altLang="ja-JP" sz="2000" dirty="0"/>
              <a:t>Y</a:t>
            </a:r>
            <a:r>
              <a:rPr lang="ja-JP" altLang="en-US" sz="2000" dirty="0"/>
              <a:t>は，</a:t>
            </a:r>
            <a:r>
              <a:rPr lang="en-US" altLang="ja-JP" sz="2000" dirty="0" smtClean="0"/>
              <a:t>X</a:t>
            </a:r>
            <a:r>
              <a:rPr lang="ja-JP" altLang="en-US" sz="2000" dirty="0" smtClean="0"/>
              <a:t>が</a:t>
            </a:r>
            <a:r>
              <a:rPr lang="en-US" altLang="ja-JP" sz="2000" dirty="0" smtClean="0"/>
              <a:t>Y</a:t>
            </a:r>
            <a:r>
              <a:rPr lang="ja-JP" altLang="en-US" sz="2000" dirty="0" smtClean="0"/>
              <a:t>に</a:t>
            </a:r>
            <a:r>
              <a:rPr lang="ja-JP" altLang="en-US" sz="2000" b="1" dirty="0" smtClean="0"/>
              <a:t>事後</a:t>
            </a:r>
            <a:r>
              <a:rPr lang="ja-JP" altLang="en-US" sz="2000" b="1" dirty="0"/>
              <a:t>の</a:t>
            </a:r>
            <a:r>
              <a:rPr lang="ja-JP" altLang="en-US" sz="2000" b="1" dirty="0" smtClean="0"/>
              <a:t>通知をしなかった</a:t>
            </a:r>
            <a:r>
              <a:rPr lang="ja-JP" altLang="en-US" sz="2000" dirty="0"/>
              <a:t>ために一部弁済をしたことを理由に，求償に応じなかった</a:t>
            </a:r>
            <a:r>
              <a:rPr lang="ja-JP" altLang="en-US" sz="2000" dirty="0" smtClean="0"/>
              <a:t>。</a:t>
            </a:r>
            <a:endParaRPr lang="en-US" altLang="ja-JP" sz="2000" dirty="0" smtClean="0"/>
          </a:p>
          <a:p>
            <a:pPr lvl="1"/>
            <a:r>
              <a:rPr lang="ja-JP" altLang="en-US" sz="2000" dirty="0" smtClean="0"/>
              <a:t>しかし</a:t>
            </a:r>
            <a:r>
              <a:rPr lang="ja-JP" altLang="en-US" sz="2000" dirty="0"/>
              <a:t>，</a:t>
            </a:r>
            <a:r>
              <a:rPr lang="en-US" altLang="ja-JP" sz="2000" dirty="0"/>
              <a:t>Y</a:t>
            </a:r>
            <a:r>
              <a:rPr lang="ja-JP" altLang="en-US" sz="2000" dirty="0"/>
              <a:t>も，一部弁済をするに</a:t>
            </a:r>
            <a:r>
              <a:rPr lang="ja-JP" altLang="en-US" sz="2000" dirty="0" smtClean="0"/>
              <a:t>先立ち，</a:t>
            </a:r>
            <a:r>
              <a:rPr lang="en-US" altLang="ja-JP" sz="2000" b="1" dirty="0" smtClean="0"/>
              <a:t>X</a:t>
            </a:r>
            <a:r>
              <a:rPr lang="ja-JP" altLang="en-US" sz="2000" b="1" dirty="0" smtClean="0"/>
              <a:t>に</a:t>
            </a:r>
            <a:r>
              <a:rPr lang="ja-JP" altLang="en-US" sz="2000" b="1" dirty="0"/>
              <a:t>事前の通知をすることを怠っていた</a:t>
            </a:r>
            <a:r>
              <a:rPr lang="ja-JP" altLang="en-US" sz="2000" dirty="0" smtClean="0"/>
              <a:t>。</a:t>
            </a:r>
            <a:endParaRPr lang="en-US" altLang="ja-JP" sz="2000" dirty="0" smtClean="0"/>
          </a:p>
          <a:p>
            <a:r>
              <a:rPr lang="ja-JP" altLang="en-US" sz="2400" dirty="0"/>
              <a:t>争点</a:t>
            </a:r>
            <a:endParaRPr lang="en-US" altLang="ja-JP" sz="2400" dirty="0" smtClean="0"/>
          </a:p>
          <a:p>
            <a:pPr lvl="1"/>
            <a:r>
              <a:rPr lang="ja-JP" altLang="en-US" sz="2000" dirty="0" smtClean="0"/>
              <a:t>この</a:t>
            </a:r>
            <a:r>
              <a:rPr lang="ja-JP" altLang="en-US" sz="2000" dirty="0"/>
              <a:t>ような場合に，</a:t>
            </a:r>
            <a:r>
              <a:rPr lang="en-US" altLang="ja-JP" sz="2000" dirty="0"/>
              <a:t>Y</a:t>
            </a:r>
            <a:r>
              <a:rPr lang="ja-JP" altLang="en-US" sz="2000" dirty="0"/>
              <a:t>は，</a:t>
            </a:r>
            <a:r>
              <a:rPr lang="ja-JP" altLang="en-US" sz="2000" dirty="0" smtClean="0"/>
              <a:t>民法</a:t>
            </a:r>
            <a:r>
              <a:rPr lang="en-US" altLang="ja-JP" sz="2000" dirty="0" smtClean="0"/>
              <a:t>443</a:t>
            </a:r>
            <a:r>
              <a:rPr lang="ja-JP" altLang="en-US" sz="2000" dirty="0" smtClean="0"/>
              <a:t>条</a:t>
            </a:r>
            <a:r>
              <a:rPr lang="en-US" altLang="ja-JP" sz="2000" dirty="0" smtClean="0"/>
              <a:t>2</a:t>
            </a:r>
            <a:r>
              <a:rPr lang="ja-JP" altLang="en-US" sz="2000" dirty="0" smtClean="0"/>
              <a:t>項</a:t>
            </a:r>
            <a:r>
              <a:rPr lang="ja-JP" altLang="en-US" sz="2000" dirty="0"/>
              <a:t>の規定により，自己の免責行為を有効とみなすことができる</a:t>
            </a:r>
            <a:r>
              <a:rPr lang="ja-JP" altLang="en-US" sz="2000" dirty="0" smtClean="0"/>
              <a:t>か</a:t>
            </a:r>
            <a:r>
              <a:rPr lang="en-US" altLang="ja-JP" sz="2000" dirty="0" smtClean="0"/>
              <a:t>?</a:t>
            </a:r>
            <a:endParaRPr kumimoji="1" lang="ja-JP" altLang="en-US" sz="2000" dirty="0"/>
          </a:p>
        </p:txBody>
      </p:sp>
      <p:sp>
        <p:nvSpPr>
          <p:cNvPr id="7" name="日付プレースホルダー 6"/>
          <p:cNvSpPr>
            <a:spLocks noGrp="1"/>
          </p:cNvSpPr>
          <p:nvPr>
            <p:ph type="dt" sz="half" idx="10"/>
          </p:nvPr>
        </p:nvSpPr>
        <p:spPr/>
        <p:txBody>
          <a:bodyPr/>
          <a:lstStyle/>
          <a:p>
            <a:r>
              <a:rPr kumimoji="1" lang="en-US" altLang="ja-JP" smtClean="0"/>
              <a:t>2013/2/1</a:t>
            </a:r>
            <a:endParaRPr kumimoji="1" lang="ja-JP" altLang="en-US" dirty="0"/>
          </a:p>
        </p:txBody>
      </p:sp>
      <p:sp>
        <p:nvSpPr>
          <p:cNvPr id="8" name="フッター プレースホルダー 7"/>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32</a:t>
            </a:fld>
            <a:endParaRPr kumimoji="1" lang="ja-JP" altLang="en-US" dirty="0"/>
          </a:p>
        </p:txBody>
      </p:sp>
    </p:spTree>
    <p:extLst>
      <p:ext uri="{BB962C8B-B14F-4D97-AF65-F5344CB8AC3E}">
        <p14:creationId xmlns:p14="http://schemas.microsoft.com/office/powerpoint/2010/main" val="36460690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par>
                          <p:cTn id="8" fill="hold">
                            <p:stCondLst>
                              <p:cond delay="1000"/>
                            </p:stCondLst>
                            <p:childTnLst>
                              <p:par>
                                <p:cTn id="9" presetID="22" presetClass="entr" presetSubtype="1" fill="hold" grpId="0" nodeType="afterEffect">
                                  <p:stCondLst>
                                    <p:cond delay="50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wipe(up)">
                                      <p:cBhvr>
                                        <p:cTn id="11" dur="3000"/>
                                        <p:tgtEl>
                                          <p:spTgt spid="11">
                                            <p:txEl>
                                              <p:pRg st="1" end="1"/>
                                            </p:txEl>
                                          </p:spTgt>
                                        </p:tgtEl>
                                      </p:cBhvr>
                                    </p:animEffect>
                                  </p:childTnLst>
                                </p:cTn>
                              </p:par>
                            </p:childTnLst>
                          </p:cTn>
                        </p:par>
                        <p:par>
                          <p:cTn id="12" fill="hold">
                            <p:stCondLst>
                              <p:cond delay="4500"/>
                            </p:stCondLst>
                            <p:childTnLst>
                              <p:par>
                                <p:cTn id="13" presetID="22" presetClass="entr" presetSubtype="1" fill="hold" grpId="0" nodeType="afterEffect">
                                  <p:stCondLst>
                                    <p:cond delay="50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wipe(up)">
                                      <p:cBhvr>
                                        <p:cTn id="15" dur="2250"/>
                                        <p:tgtEl>
                                          <p:spTgt spid="11">
                                            <p:txEl>
                                              <p:pRg st="2" end="2"/>
                                            </p:txEl>
                                          </p:spTgt>
                                        </p:tgtEl>
                                      </p:cBhvr>
                                    </p:animEffect>
                                  </p:childTnLst>
                                </p:cTn>
                              </p:par>
                            </p:childTnLst>
                          </p:cTn>
                        </p:par>
                        <p:par>
                          <p:cTn id="16" fill="hold">
                            <p:stCondLst>
                              <p:cond delay="7250"/>
                            </p:stCondLst>
                            <p:childTnLst>
                              <p:par>
                                <p:cTn id="17" presetID="22" presetClass="entr" presetSubtype="1" fill="hold" grpId="0" nodeType="afterEffect">
                                  <p:stCondLst>
                                    <p:cond delay="500"/>
                                  </p:stCondLst>
                                  <p:childTnLst>
                                    <p:set>
                                      <p:cBhvr>
                                        <p:cTn id="18" dur="1" fill="hold">
                                          <p:stCondLst>
                                            <p:cond delay="0"/>
                                          </p:stCondLst>
                                        </p:cTn>
                                        <p:tgtEl>
                                          <p:spTgt spid="11">
                                            <p:txEl>
                                              <p:pRg st="3" end="3"/>
                                            </p:txEl>
                                          </p:spTgt>
                                        </p:tgtEl>
                                        <p:attrNameLst>
                                          <p:attrName>style.visibility</p:attrName>
                                        </p:attrNameLst>
                                      </p:cBhvr>
                                      <p:to>
                                        <p:strVal val="visible"/>
                                      </p:to>
                                    </p:set>
                                    <p:animEffect transition="in" filter="wipe(up)">
                                      <p:cBhvr>
                                        <p:cTn id="19" dur="1250"/>
                                        <p:tgtEl>
                                          <p:spTgt spid="11">
                                            <p:txEl>
                                              <p:pRg st="3" end="3"/>
                                            </p:txEl>
                                          </p:spTgt>
                                        </p:tgtEl>
                                      </p:cBhvr>
                                    </p:animEffect>
                                  </p:childTnLst>
                                </p:cTn>
                              </p:par>
                            </p:childTnLst>
                          </p:cTn>
                        </p:par>
                        <p:par>
                          <p:cTn id="20" fill="hold">
                            <p:stCondLst>
                              <p:cond delay="9000"/>
                            </p:stCondLst>
                            <p:childTnLst>
                              <p:par>
                                <p:cTn id="21" presetID="22" presetClass="entr" presetSubtype="8" fill="hold" grpId="0" nodeType="afterEffect">
                                  <p:stCondLst>
                                    <p:cond delay="500"/>
                                  </p:stCondLst>
                                  <p:childTnLst>
                                    <p:set>
                                      <p:cBhvr>
                                        <p:cTn id="22" dur="1" fill="hold">
                                          <p:stCondLst>
                                            <p:cond delay="0"/>
                                          </p:stCondLst>
                                        </p:cTn>
                                        <p:tgtEl>
                                          <p:spTgt spid="11">
                                            <p:txEl>
                                              <p:pRg st="4" end="4"/>
                                            </p:txEl>
                                          </p:spTgt>
                                        </p:tgtEl>
                                        <p:attrNameLst>
                                          <p:attrName>style.visibility</p:attrName>
                                        </p:attrNameLst>
                                      </p:cBhvr>
                                      <p:to>
                                        <p:strVal val="visible"/>
                                      </p:to>
                                    </p:set>
                                    <p:animEffect transition="in" filter="wipe(left)">
                                      <p:cBhvr>
                                        <p:cTn id="23" dur="500"/>
                                        <p:tgtEl>
                                          <p:spTgt spid="11">
                                            <p:txEl>
                                              <p:pRg st="4" end="4"/>
                                            </p:txEl>
                                          </p:spTgt>
                                        </p:tgtEl>
                                      </p:cBhvr>
                                    </p:animEffect>
                                  </p:childTnLst>
                                </p:cTn>
                              </p:par>
                            </p:childTnLst>
                          </p:cTn>
                        </p:par>
                        <p:par>
                          <p:cTn id="24" fill="hold">
                            <p:stCondLst>
                              <p:cond delay="10000"/>
                            </p:stCondLst>
                            <p:childTnLst>
                              <p:par>
                                <p:cTn id="25" presetID="22" presetClass="entr" presetSubtype="1" fill="hold" grpId="0" nodeType="afterEffect">
                                  <p:stCondLst>
                                    <p:cond delay="500"/>
                                  </p:stCondLst>
                                  <p:childTnLst>
                                    <p:set>
                                      <p:cBhvr>
                                        <p:cTn id="26" dur="1" fill="hold">
                                          <p:stCondLst>
                                            <p:cond delay="0"/>
                                          </p:stCondLst>
                                        </p:cTn>
                                        <p:tgtEl>
                                          <p:spTgt spid="11">
                                            <p:txEl>
                                              <p:pRg st="5" end="5"/>
                                            </p:txEl>
                                          </p:spTgt>
                                        </p:tgtEl>
                                        <p:attrNameLst>
                                          <p:attrName>style.visibility</p:attrName>
                                        </p:attrNameLst>
                                      </p:cBhvr>
                                      <p:to>
                                        <p:strVal val="visible"/>
                                      </p:to>
                                    </p:set>
                                    <p:animEffect transition="in" filter="wipe(up)">
                                      <p:cBhvr>
                                        <p:cTn id="27" dur="1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a:xfrm>
            <a:off x="457200" y="197768"/>
            <a:ext cx="8229600" cy="1143000"/>
          </a:xfrm>
        </p:spPr>
        <p:txBody>
          <a:bodyPr>
            <a:noAutofit/>
          </a:bodyPr>
          <a:lstStyle/>
          <a:p>
            <a:r>
              <a:rPr kumimoji="1" lang="ja-JP" altLang="en-US" sz="3600" dirty="0" smtClean="0"/>
              <a:t>求償の要件としての</a:t>
            </a:r>
            <a:r>
              <a:rPr lang="ja-JP" altLang="en-US" sz="3600" dirty="0" smtClean="0"/>
              <a:t>事前・事後の通知</a:t>
            </a:r>
            <a:r>
              <a:rPr lang="en-US" altLang="ja-JP" sz="3600" dirty="0" smtClean="0"/>
              <a:t/>
            </a:r>
            <a:br>
              <a:rPr lang="en-US" altLang="ja-JP" sz="3600" dirty="0" smtClean="0"/>
            </a:br>
            <a:r>
              <a:rPr lang="ja-JP" altLang="en-US" sz="3600" dirty="0"/>
              <a:t>最二判昭</a:t>
            </a:r>
            <a:r>
              <a:rPr lang="en-US" altLang="ja-JP" sz="3600" dirty="0"/>
              <a:t>57</a:t>
            </a:r>
            <a:r>
              <a:rPr lang="ja-JP" altLang="en-US" sz="3600" dirty="0"/>
              <a:t>・</a:t>
            </a:r>
            <a:r>
              <a:rPr lang="en-US" altLang="ja-JP" sz="3600" dirty="0"/>
              <a:t>12</a:t>
            </a:r>
            <a:r>
              <a:rPr lang="ja-JP" altLang="en-US" sz="3600" dirty="0"/>
              <a:t>・</a:t>
            </a:r>
            <a:r>
              <a:rPr lang="en-US" altLang="ja-JP" sz="3600" dirty="0" smtClean="0"/>
              <a:t>17(2/7) </a:t>
            </a:r>
            <a:r>
              <a:rPr lang="ja-JP" altLang="en-US" sz="3600" dirty="0" smtClean="0"/>
              <a:t>事案図解</a:t>
            </a:r>
            <a:r>
              <a:rPr lang="ja-JP" altLang="en-US" sz="2800" dirty="0"/>
              <a:t>→</a:t>
            </a:r>
            <a:r>
              <a:rPr lang="ja-JP" altLang="en-US" sz="2800" dirty="0" smtClean="0">
                <a:hlinkClick r:id="rId2" action="ppaction://hlinksldjump"/>
              </a:rPr>
              <a:t>まとめ</a:t>
            </a:r>
            <a:endParaRPr kumimoji="1" lang="ja-JP" altLang="en-US" sz="2800" dirty="0"/>
          </a:p>
        </p:txBody>
      </p:sp>
      <p:sp>
        <p:nvSpPr>
          <p:cNvPr id="7" name="日付プレースホルダー 6"/>
          <p:cNvSpPr>
            <a:spLocks noGrp="1"/>
          </p:cNvSpPr>
          <p:nvPr>
            <p:ph type="dt" sz="half" idx="10"/>
          </p:nvPr>
        </p:nvSpPr>
        <p:spPr/>
        <p:txBody>
          <a:bodyPr/>
          <a:lstStyle/>
          <a:p>
            <a:r>
              <a:rPr kumimoji="1" lang="en-US" altLang="ja-JP" smtClean="0"/>
              <a:t>2013/2/1</a:t>
            </a:r>
            <a:endParaRPr kumimoji="1" lang="ja-JP" altLang="en-US" dirty="0"/>
          </a:p>
        </p:txBody>
      </p:sp>
      <p:sp>
        <p:nvSpPr>
          <p:cNvPr id="8" name="フッター プレースホルダー 7"/>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33</a:t>
            </a:fld>
            <a:endParaRPr kumimoji="1" lang="ja-JP" altLang="en-US" dirty="0"/>
          </a:p>
        </p:txBody>
      </p:sp>
      <p:sp>
        <p:nvSpPr>
          <p:cNvPr id="16" name="上矢印 15"/>
          <p:cNvSpPr/>
          <p:nvPr/>
        </p:nvSpPr>
        <p:spPr>
          <a:xfrm rot="18249289">
            <a:off x="2310733" y="3670968"/>
            <a:ext cx="906954" cy="2013510"/>
          </a:xfrm>
          <a:prstGeom prst="upArrow">
            <a:avLst>
              <a:gd name="adj1" fmla="val 45846"/>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上矢印 16"/>
          <p:cNvSpPr/>
          <p:nvPr/>
        </p:nvSpPr>
        <p:spPr>
          <a:xfrm rot="18390324">
            <a:off x="3352523" y="3805614"/>
            <a:ext cx="859522" cy="1367877"/>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8" name="上矢印 17"/>
          <p:cNvSpPr/>
          <p:nvPr/>
        </p:nvSpPr>
        <p:spPr>
          <a:xfrm rot="3440238">
            <a:off x="5831284" y="3596864"/>
            <a:ext cx="1029211" cy="2083507"/>
          </a:xfrm>
          <a:prstGeom prst="upArrow">
            <a:avLst>
              <a:gd name="adj1" fmla="val 45846"/>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9" name="上矢印 18"/>
          <p:cNvSpPr/>
          <p:nvPr/>
        </p:nvSpPr>
        <p:spPr>
          <a:xfrm rot="3506839">
            <a:off x="4418668" y="3420014"/>
            <a:ext cx="882810" cy="2601576"/>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1" name="円/楕円 10"/>
          <p:cNvSpPr/>
          <p:nvPr/>
        </p:nvSpPr>
        <p:spPr>
          <a:xfrm>
            <a:off x="3131840" y="4695044"/>
            <a:ext cx="2880320" cy="986408"/>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A</a:t>
            </a:r>
            <a:r>
              <a:rPr lang="ja-JP" altLang="en-US" sz="2000" b="1" dirty="0">
                <a:latin typeface="Times New Roman" pitchFamily="18" charset="0"/>
                <a:cs typeface="Times New Roman" pitchFamily="18" charset="0"/>
              </a:rPr>
              <a:t>建設</a:t>
            </a:r>
            <a:endParaRPr kumimoji="1" lang="en-US" altLang="ja-JP" sz="2000" b="1" dirty="0" smtClean="0">
              <a:latin typeface="Times New Roman" pitchFamily="18" charset="0"/>
              <a:cs typeface="Times New Roman" pitchFamily="18" charset="0"/>
            </a:endParaRPr>
          </a:p>
          <a:p>
            <a:pPr algn="ctr"/>
            <a:r>
              <a:rPr kumimoji="1" lang="en-US" altLang="ja-JP" sz="2000" b="1" dirty="0" smtClean="0">
                <a:latin typeface="Times New Roman" pitchFamily="18" charset="0"/>
                <a:cs typeface="Times New Roman" pitchFamily="18" charset="0"/>
              </a:rPr>
              <a:t>5,600</a:t>
            </a:r>
            <a:r>
              <a:rPr kumimoji="1" lang="ja-JP" altLang="en-US" sz="2000" b="1" dirty="0" smtClean="0">
                <a:latin typeface="Times New Roman" pitchFamily="18" charset="0"/>
                <a:cs typeface="Times New Roman" pitchFamily="18" charset="0"/>
              </a:rPr>
              <a:t>万円</a:t>
            </a:r>
            <a:endParaRPr kumimoji="1" lang="ja-JP" altLang="en-US" sz="2000" b="1" dirty="0">
              <a:latin typeface="Times New Roman" pitchFamily="18" charset="0"/>
              <a:cs typeface="Times New Roman" pitchFamily="18" charset="0"/>
            </a:endParaRPr>
          </a:p>
        </p:txBody>
      </p:sp>
      <p:sp>
        <p:nvSpPr>
          <p:cNvPr id="20" name="右矢印 19"/>
          <p:cNvSpPr/>
          <p:nvPr/>
        </p:nvSpPr>
        <p:spPr>
          <a:xfrm rot="1667443">
            <a:off x="3157962" y="2572957"/>
            <a:ext cx="2710403" cy="935558"/>
          </a:xfrm>
          <a:prstGeom prst="rightArrow">
            <a:avLst>
              <a:gd name="adj1" fmla="val 49207"/>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sz="2000" dirty="0" smtClean="0"/>
              <a:t>求償</a:t>
            </a:r>
            <a:r>
              <a:rPr kumimoji="1" lang="en-US" altLang="ja-JP" sz="2000" dirty="0" smtClean="0"/>
              <a:t>?</a:t>
            </a:r>
            <a:endParaRPr kumimoji="1" lang="ja-JP" altLang="en-US" sz="2000" dirty="0"/>
          </a:p>
        </p:txBody>
      </p:sp>
      <p:sp>
        <p:nvSpPr>
          <p:cNvPr id="12" name="正方形/長方形 11"/>
          <p:cNvSpPr/>
          <p:nvPr/>
        </p:nvSpPr>
        <p:spPr>
          <a:xfrm>
            <a:off x="1259632" y="1649004"/>
            <a:ext cx="2160240" cy="11521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000" b="1" dirty="0" smtClean="0">
                <a:latin typeface="Times New Roman" pitchFamily="18" charset="0"/>
                <a:cs typeface="Times New Roman" pitchFamily="18" charset="0"/>
              </a:rPr>
              <a:t>Y</a:t>
            </a:r>
            <a:r>
              <a:rPr kumimoji="1" lang="ja-JP" altLang="en-US" sz="2000" dirty="0" smtClean="0"/>
              <a:t>の保証部分</a:t>
            </a:r>
            <a:endParaRPr kumimoji="1" lang="en-US" altLang="ja-JP" sz="2000" dirty="0" smtClean="0"/>
          </a:p>
          <a:p>
            <a:pPr algn="ctr"/>
            <a:r>
              <a:rPr lang="en-US" altLang="ja-JP" sz="2000" dirty="0"/>
              <a:t>(</a:t>
            </a:r>
            <a:r>
              <a:rPr lang="en-US" altLang="ja-JP" sz="2000" dirty="0" smtClean="0">
                <a:latin typeface="Times New Roman" pitchFamily="18" charset="0"/>
                <a:cs typeface="Times New Roman" pitchFamily="18" charset="0"/>
              </a:rPr>
              <a:t>2,775</a:t>
            </a:r>
            <a:r>
              <a:rPr lang="ja-JP" altLang="en-US" sz="2000" dirty="0"/>
              <a:t>万円</a:t>
            </a:r>
            <a:r>
              <a:rPr lang="en-US" altLang="ja-JP" sz="2000" dirty="0"/>
              <a:t>)</a:t>
            </a:r>
            <a:endParaRPr kumimoji="1" lang="ja-JP" altLang="en-US" sz="2000" dirty="0"/>
          </a:p>
        </p:txBody>
      </p:sp>
      <p:sp>
        <p:nvSpPr>
          <p:cNvPr id="13" name="正方形/長方形 12"/>
          <p:cNvSpPr/>
          <p:nvPr/>
        </p:nvSpPr>
        <p:spPr>
          <a:xfrm>
            <a:off x="1259632" y="2801132"/>
            <a:ext cx="216024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X</a:t>
            </a:r>
            <a:r>
              <a:rPr kumimoji="1" lang="ja-JP" altLang="en-US" sz="2000" dirty="0" smtClean="0"/>
              <a:t>の負担部分</a:t>
            </a:r>
            <a:endParaRPr kumimoji="1" lang="en-US" altLang="ja-JP" sz="2000" dirty="0" smtClean="0"/>
          </a:p>
          <a:p>
            <a:pPr algn="ctr"/>
            <a:r>
              <a:rPr lang="ja-JP" altLang="en-US" sz="2000" dirty="0" smtClean="0"/>
              <a:t>（</a:t>
            </a:r>
            <a:r>
              <a:rPr lang="en-US" altLang="ja-JP" sz="2000" dirty="0" smtClean="0">
                <a:latin typeface="Times New Roman" pitchFamily="18" charset="0"/>
                <a:cs typeface="Times New Roman" pitchFamily="18" charset="0"/>
              </a:rPr>
              <a:t>2,825</a:t>
            </a:r>
            <a:r>
              <a:rPr lang="ja-JP" altLang="en-US" sz="2000" dirty="0" smtClean="0">
                <a:latin typeface="Times New Roman" pitchFamily="18" charset="0"/>
                <a:cs typeface="Times New Roman" pitchFamily="18" charset="0"/>
              </a:rPr>
              <a:t>万円</a:t>
            </a:r>
            <a:r>
              <a:rPr lang="ja-JP" altLang="en-US" sz="2000" dirty="0" smtClean="0"/>
              <a:t>）</a:t>
            </a:r>
            <a:endParaRPr kumimoji="1" lang="ja-JP" altLang="en-US" sz="2000" dirty="0"/>
          </a:p>
        </p:txBody>
      </p:sp>
      <p:sp>
        <p:nvSpPr>
          <p:cNvPr id="15" name="正方形/長方形 14"/>
          <p:cNvSpPr/>
          <p:nvPr/>
        </p:nvSpPr>
        <p:spPr>
          <a:xfrm>
            <a:off x="5724128" y="1649004"/>
            <a:ext cx="2160240" cy="129614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000" b="1" dirty="0" smtClean="0">
                <a:latin typeface="Times New Roman" pitchFamily="18" charset="0"/>
                <a:cs typeface="Times New Roman" pitchFamily="18" charset="0"/>
              </a:rPr>
              <a:t>X</a:t>
            </a:r>
            <a:r>
              <a:rPr kumimoji="1" lang="ja-JP" altLang="en-US" sz="2000" dirty="0" smtClean="0"/>
              <a:t>の保証部分</a:t>
            </a:r>
            <a:endParaRPr kumimoji="1" lang="en-US" altLang="ja-JP" sz="2000" dirty="0" smtClean="0"/>
          </a:p>
          <a:p>
            <a:pPr algn="ctr"/>
            <a:r>
              <a:rPr lang="ja-JP" altLang="en-US" sz="2000" dirty="0" smtClean="0"/>
              <a:t>（</a:t>
            </a:r>
            <a:r>
              <a:rPr lang="en-US" altLang="ja-JP" sz="2000" dirty="0" smtClean="0">
                <a:latin typeface="Times New Roman" pitchFamily="18" charset="0"/>
                <a:cs typeface="Times New Roman" pitchFamily="18" charset="0"/>
              </a:rPr>
              <a:t>2,825</a:t>
            </a:r>
            <a:r>
              <a:rPr lang="ja-JP" altLang="en-US" sz="2000" dirty="0" smtClean="0">
                <a:latin typeface="Times New Roman" pitchFamily="18" charset="0"/>
                <a:cs typeface="Times New Roman" pitchFamily="18" charset="0"/>
              </a:rPr>
              <a:t>円</a:t>
            </a:r>
            <a:r>
              <a:rPr lang="ja-JP" altLang="en-US" sz="2000" dirty="0" smtClean="0"/>
              <a:t>）</a:t>
            </a:r>
            <a:endParaRPr kumimoji="1" lang="ja-JP" altLang="en-US" sz="2000" dirty="0"/>
          </a:p>
        </p:txBody>
      </p:sp>
      <p:sp>
        <p:nvSpPr>
          <p:cNvPr id="14" name="正方形/長方形 13"/>
          <p:cNvSpPr/>
          <p:nvPr/>
        </p:nvSpPr>
        <p:spPr>
          <a:xfrm>
            <a:off x="5724128" y="2945148"/>
            <a:ext cx="2160240" cy="115212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Y</a:t>
            </a:r>
            <a:r>
              <a:rPr kumimoji="1" lang="ja-JP" altLang="en-US" sz="2000" dirty="0" smtClean="0"/>
              <a:t>の負担部分</a:t>
            </a:r>
            <a:endParaRPr kumimoji="1" lang="en-US" altLang="ja-JP" sz="2000" dirty="0" smtClean="0"/>
          </a:p>
          <a:p>
            <a:pPr algn="ctr"/>
            <a:r>
              <a:rPr lang="en-US" altLang="ja-JP" sz="2000" dirty="0"/>
              <a:t>(</a:t>
            </a:r>
            <a:r>
              <a:rPr lang="en-US" altLang="ja-JP" sz="2000" dirty="0" smtClean="0">
                <a:latin typeface="Times New Roman" pitchFamily="18" charset="0"/>
                <a:cs typeface="Times New Roman" pitchFamily="18" charset="0"/>
              </a:rPr>
              <a:t>2,775</a:t>
            </a:r>
            <a:r>
              <a:rPr lang="ja-JP" altLang="en-US" sz="2000" dirty="0"/>
              <a:t>万円</a:t>
            </a:r>
            <a:r>
              <a:rPr lang="en-US" altLang="ja-JP" sz="2000" dirty="0"/>
              <a:t>)</a:t>
            </a:r>
            <a:endParaRPr kumimoji="1" lang="ja-JP" altLang="en-US" sz="2000" dirty="0"/>
          </a:p>
        </p:txBody>
      </p:sp>
      <p:sp>
        <p:nvSpPr>
          <p:cNvPr id="21" name="円弧 20"/>
          <p:cNvSpPr/>
          <p:nvPr/>
        </p:nvSpPr>
        <p:spPr>
          <a:xfrm rot="17901074">
            <a:off x="1816802" y="3091650"/>
            <a:ext cx="1838203" cy="3071168"/>
          </a:xfrm>
          <a:prstGeom prst="arc">
            <a:avLst>
              <a:gd name="adj1" fmla="val 6311893"/>
              <a:gd name="adj2" fmla="val 15737704"/>
            </a:avLst>
          </a:prstGeom>
          <a:ln w="57150">
            <a:solidFill>
              <a:schemeClr val="accent6">
                <a:lumMod val="50000"/>
              </a:schemeClr>
            </a:solidFill>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テキスト ボックス 21"/>
          <p:cNvSpPr txBox="1"/>
          <p:nvPr/>
        </p:nvSpPr>
        <p:spPr>
          <a:xfrm>
            <a:off x="1100669" y="4790061"/>
            <a:ext cx="1743139" cy="1323439"/>
          </a:xfrm>
          <a:prstGeom prst="rect">
            <a:avLst/>
          </a:prstGeom>
          <a:noFill/>
        </p:spPr>
        <p:txBody>
          <a:bodyPr wrap="square" rtlCol="0">
            <a:spAutoFit/>
          </a:bodyPr>
          <a:lstStyle/>
          <a:p>
            <a:pPr algn="ctr"/>
            <a:r>
              <a:rPr lang="ja-JP" altLang="en-US" sz="2000" dirty="0" smtClean="0"/>
              <a:t>①</a:t>
            </a:r>
            <a:r>
              <a:rPr lang="en-US" altLang="ja-JP" sz="2000" dirty="0" smtClean="0"/>
              <a:t>5,600</a:t>
            </a:r>
            <a:r>
              <a:rPr lang="ja-JP" altLang="en-US" sz="2000" dirty="0" smtClean="0"/>
              <a:t>万円</a:t>
            </a:r>
            <a:endParaRPr lang="en-US" altLang="ja-JP" sz="2000" dirty="0" smtClean="0"/>
          </a:p>
          <a:p>
            <a:pPr algn="ctr"/>
            <a:r>
              <a:rPr lang="ja-JP" altLang="en-US" sz="2000" dirty="0"/>
              <a:t>全額</a:t>
            </a:r>
            <a:r>
              <a:rPr lang="ja-JP" altLang="en-US" sz="2000" dirty="0" smtClean="0"/>
              <a:t>弁済</a:t>
            </a:r>
            <a:endParaRPr lang="en-US" altLang="ja-JP" sz="2000" dirty="0" smtClean="0"/>
          </a:p>
          <a:p>
            <a:pPr algn="ctr"/>
            <a:r>
              <a:rPr kumimoji="1" lang="ja-JP" altLang="en-US" sz="2000" dirty="0" smtClean="0"/>
              <a:t>（事前・事後の通知を怠る）</a:t>
            </a:r>
            <a:endParaRPr kumimoji="1" lang="ja-JP" altLang="en-US" sz="2000" dirty="0"/>
          </a:p>
        </p:txBody>
      </p:sp>
      <p:sp>
        <p:nvSpPr>
          <p:cNvPr id="23" name="円弧 22"/>
          <p:cNvSpPr/>
          <p:nvPr/>
        </p:nvSpPr>
        <p:spPr>
          <a:xfrm rot="3698926" flipH="1">
            <a:off x="5512761" y="3091650"/>
            <a:ext cx="1838203" cy="3071168"/>
          </a:xfrm>
          <a:prstGeom prst="arc">
            <a:avLst>
              <a:gd name="adj1" fmla="val 6135784"/>
              <a:gd name="adj2" fmla="val 15737704"/>
            </a:avLst>
          </a:prstGeom>
          <a:ln w="57150">
            <a:solidFill>
              <a:schemeClr val="accent6">
                <a:lumMod val="75000"/>
              </a:schemeClr>
            </a:solidFill>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テキスト ボックス 23"/>
          <p:cNvSpPr txBox="1"/>
          <p:nvPr/>
        </p:nvSpPr>
        <p:spPr>
          <a:xfrm>
            <a:off x="5940152" y="4790061"/>
            <a:ext cx="1998275" cy="1323439"/>
          </a:xfrm>
          <a:prstGeom prst="rect">
            <a:avLst/>
          </a:prstGeom>
          <a:noFill/>
        </p:spPr>
        <p:txBody>
          <a:bodyPr wrap="square" rtlCol="0">
            <a:spAutoFit/>
          </a:bodyPr>
          <a:lstStyle/>
          <a:p>
            <a:pPr algn="ctr"/>
            <a:r>
              <a:rPr lang="ja-JP" altLang="en-US" sz="2000" dirty="0" smtClean="0"/>
              <a:t>②</a:t>
            </a:r>
            <a:r>
              <a:rPr lang="en-US" altLang="ja-JP" sz="2000" dirty="0" smtClean="0"/>
              <a:t>200</a:t>
            </a:r>
            <a:r>
              <a:rPr lang="ja-JP" altLang="en-US" sz="2000" dirty="0" smtClean="0"/>
              <a:t>万円弁済</a:t>
            </a:r>
            <a:endParaRPr lang="en-US" altLang="ja-JP" sz="2000" dirty="0" smtClean="0"/>
          </a:p>
          <a:p>
            <a:pPr algn="ctr"/>
            <a:r>
              <a:rPr kumimoji="1" lang="ja-JP" altLang="en-US" sz="2000" dirty="0" smtClean="0"/>
              <a:t>③</a:t>
            </a:r>
            <a:r>
              <a:rPr kumimoji="1" lang="en-US" altLang="ja-JP" sz="2000" dirty="0" smtClean="0"/>
              <a:t>800</a:t>
            </a:r>
            <a:r>
              <a:rPr kumimoji="1" lang="ja-JP" altLang="en-US" sz="2000" dirty="0" smtClean="0"/>
              <a:t>万円弁済</a:t>
            </a:r>
            <a:endParaRPr kumimoji="1" lang="en-US" altLang="ja-JP" sz="2000" dirty="0" smtClean="0"/>
          </a:p>
          <a:p>
            <a:pPr algn="ctr"/>
            <a:r>
              <a:rPr lang="ja-JP" altLang="en-US" sz="2000" dirty="0" smtClean="0"/>
              <a:t>（事前の通知</a:t>
            </a:r>
            <a:endParaRPr lang="en-US" altLang="ja-JP" sz="2000" dirty="0" smtClean="0"/>
          </a:p>
          <a:p>
            <a:pPr algn="ctr"/>
            <a:r>
              <a:rPr lang="ja-JP" altLang="en-US" sz="2000" dirty="0" smtClean="0"/>
              <a:t>のみ怠る）</a:t>
            </a:r>
            <a:endParaRPr kumimoji="1" lang="ja-JP" altLang="en-US" sz="2000" dirty="0"/>
          </a:p>
        </p:txBody>
      </p:sp>
      <p:sp>
        <p:nvSpPr>
          <p:cNvPr id="2" name="雲形吹き出し 1"/>
          <p:cNvSpPr/>
          <p:nvPr/>
        </p:nvSpPr>
        <p:spPr>
          <a:xfrm>
            <a:off x="5724128" y="4173627"/>
            <a:ext cx="1992529" cy="623525"/>
          </a:xfrm>
          <a:prstGeom prst="cloudCallout">
            <a:avLst>
              <a:gd name="adj1" fmla="val -22291"/>
              <a:gd name="adj2" fmla="val 5992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smtClean="0"/>
              <a:t>無効な弁済ではないのか</a:t>
            </a:r>
            <a:r>
              <a:rPr kumimoji="1" lang="en-US" altLang="ja-JP" sz="1400" dirty="0" smtClean="0"/>
              <a:t>?</a:t>
            </a:r>
            <a:endParaRPr kumimoji="1" lang="ja-JP" altLang="en-US" sz="1400" dirty="0"/>
          </a:p>
        </p:txBody>
      </p:sp>
      <p:sp>
        <p:nvSpPr>
          <p:cNvPr id="3" name="雲形吹き出し 2"/>
          <p:cNvSpPr/>
          <p:nvPr/>
        </p:nvSpPr>
        <p:spPr>
          <a:xfrm>
            <a:off x="3623659" y="1432980"/>
            <a:ext cx="1956454" cy="1130110"/>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smtClean="0"/>
              <a:t>通知を怠ったのに，求償は制限されないのか</a:t>
            </a:r>
            <a:r>
              <a:rPr lang="en-US" altLang="ja-JP" sz="1400" dirty="0" smtClean="0"/>
              <a:t>?</a:t>
            </a:r>
            <a:endParaRPr kumimoji="1" lang="ja-JP" altLang="en-US" sz="1400" dirty="0"/>
          </a:p>
        </p:txBody>
      </p:sp>
    </p:spTree>
    <p:extLst>
      <p:ext uri="{BB962C8B-B14F-4D97-AF65-F5344CB8AC3E}">
        <p14:creationId xmlns:p14="http://schemas.microsoft.com/office/powerpoint/2010/main" val="26694342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down)">
                                      <p:cBhvr>
                                        <p:cTn id="11" dur="500"/>
                                        <p:tgtEl>
                                          <p:spTgt spid="16"/>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down)">
                                      <p:cBhvr>
                                        <p:cTn id="19" dur="500"/>
                                        <p:tgtEl>
                                          <p:spTgt spid="17"/>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00"/>
                                        <p:tgtEl>
                                          <p:spTgt spid="12"/>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down)">
                                      <p:cBhvr>
                                        <p:cTn id="31" dur="500"/>
                                        <p:tgtEl>
                                          <p:spTgt spid="14"/>
                                        </p:tgtEl>
                                      </p:cBhvr>
                                    </p:animEffect>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down)">
                                      <p:cBhvr>
                                        <p:cTn id="35" dur="500"/>
                                        <p:tgtEl>
                                          <p:spTgt spid="18"/>
                                        </p:tgtEl>
                                      </p:cBhvr>
                                    </p:animEffect>
                                  </p:childTnLst>
                                </p:cTn>
                              </p:par>
                            </p:childTnLst>
                          </p:cTn>
                        </p:par>
                        <p:par>
                          <p:cTn id="36" fill="hold">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down)">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wipe(up)">
                                      <p:cBhvr>
                                        <p:cTn id="44" dur="500"/>
                                        <p:tgtEl>
                                          <p:spTgt spid="21"/>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up)">
                                      <p:cBhvr>
                                        <p:cTn id="47" dur="1000"/>
                                        <p:tgtEl>
                                          <p:spTgt spid="22"/>
                                        </p:tgtEl>
                                      </p:cBhvr>
                                    </p:animEffect>
                                  </p:childTnLst>
                                </p:cTn>
                              </p:par>
                            </p:childTnLst>
                          </p:cTn>
                        </p:par>
                        <p:par>
                          <p:cTn id="48" fill="hold">
                            <p:stCondLst>
                              <p:cond delay="1000"/>
                            </p:stCondLst>
                            <p:childTnLst>
                              <p:par>
                                <p:cTn id="49" presetID="10" presetClass="exit" presetSubtype="0" fill="hold" grpId="1" nodeType="afterEffect">
                                  <p:stCondLst>
                                    <p:cond delay="0"/>
                                  </p:stCondLst>
                                  <p:childTnLst>
                                    <p:animEffect transition="out" filter="fade">
                                      <p:cBhvr>
                                        <p:cTn id="50" dur="500"/>
                                        <p:tgtEl>
                                          <p:spTgt spid="16"/>
                                        </p:tgtEl>
                                      </p:cBhvr>
                                    </p:animEffect>
                                    <p:set>
                                      <p:cBhvr>
                                        <p:cTn id="51" dur="1" fill="hold">
                                          <p:stCondLst>
                                            <p:cond delay="499"/>
                                          </p:stCondLst>
                                        </p:cTn>
                                        <p:tgtEl>
                                          <p:spTgt spid="16"/>
                                        </p:tgtEl>
                                        <p:attrNameLst>
                                          <p:attrName>style.visibility</p:attrName>
                                        </p:attrNameLst>
                                      </p:cBhvr>
                                      <p:to>
                                        <p:strVal val="hidden"/>
                                      </p:to>
                                    </p:set>
                                  </p:childTnLst>
                                </p:cTn>
                              </p:par>
                            </p:childTnLst>
                          </p:cTn>
                        </p:par>
                        <p:par>
                          <p:cTn id="52" fill="hold">
                            <p:stCondLst>
                              <p:cond delay="1500"/>
                            </p:stCondLst>
                            <p:childTnLst>
                              <p:par>
                                <p:cTn id="53" presetID="10" presetClass="exit" presetSubtype="0" fill="hold" grpId="1" nodeType="afterEffect">
                                  <p:stCondLst>
                                    <p:cond delay="0"/>
                                  </p:stCondLst>
                                  <p:childTnLst>
                                    <p:animEffect transition="out" filter="fade">
                                      <p:cBhvr>
                                        <p:cTn id="54" dur="500"/>
                                        <p:tgtEl>
                                          <p:spTgt spid="13"/>
                                        </p:tgtEl>
                                      </p:cBhvr>
                                    </p:animEffect>
                                    <p:set>
                                      <p:cBhvr>
                                        <p:cTn id="55" dur="1" fill="hold">
                                          <p:stCondLst>
                                            <p:cond delay="499"/>
                                          </p:stCondLst>
                                        </p:cTn>
                                        <p:tgtEl>
                                          <p:spTgt spid="13"/>
                                        </p:tgtEl>
                                        <p:attrNameLst>
                                          <p:attrName>style.visibility</p:attrName>
                                        </p:attrNameLst>
                                      </p:cBhvr>
                                      <p:to>
                                        <p:strVal val="hidden"/>
                                      </p:to>
                                    </p:set>
                                  </p:childTnLst>
                                </p:cTn>
                              </p:par>
                            </p:childTnLst>
                          </p:cTn>
                        </p:par>
                        <p:par>
                          <p:cTn id="56" fill="hold">
                            <p:stCondLst>
                              <p:cond delay="2000"/>
                            </p:stCondLst>
                            <p:childTnLst>
                              <p:par>
                                <p:cTn id="57" presetID="42" presetClass="exit" presetSubtype="0" fill="hold" grpId="1" nodeType="afterEffect">
                                  <p:stCondLst>
                                    <p:cond delay="0"/>
                                  </p:stCondLst>
                                  <p:childTnLst>
                                    <p:animEffect transition="out" filter="fade">
                                      <p:cBhvr>
                                        <p:cTn id="58" dur="500"/>
                                        <p:tgtEl>
                                          <p:spTgt spid="15"/>
                                        </p:tgtEl>
                                      </p:cBhvr>
                                    </p:animEffect>
                                    <p:anim calcmode="lin" valueType="num">
                                      <p:cBhvr>
                                        <p:cTn id="59" dur="500"/>
                                        <p:tgtEl>
                                          <p:spTgt spid="15"/>
                                        </p:tgtEl>
                                        <p:attrNameLst>
                                          <p:attrName>ppt_x</p:attrName>
                                        </p:attrNameLst>
                                      </p:cBhvr>
                                      <p:tavLst>
                                        <p:tav tm="0">
                                          <p:val>
                                            <p:strVal val="ppt_x"/>
                                          </p:val>
                                        </p:tav>
                                        <p:tav tm="100000">
                                          <p:val>
                                            <p:strVal val="ppt_x"/>
                                          </p:val>
                                        </p:tav>
                                      </p:tavLst>
                                    </p:anim>
                                    <p:anim calcmode="lin" valueType="num">
                                      <p:cBhvr>
                                        <p:cTn id="60" dur="500"/>
                                        <p:tgtEl>
                                          <p:spTgt spid="15"/>
                                        </p:tgtEl>
                                        <p:attrNameLst>
                                          <p:attrName>ppt_y</p:attrName>
                                        </p:attrNameLst>
                                      </p:cBhvr>
                                      <p:tavLst>
                                        <p:tav tm="0">
                                          <p:val>
                                            <p:strVal val="ppt_y"/>
                                          </p:val>
                                        </p:tav>
                                        <p:tav tm="100000">
                                          <p:val>
                                            <p:strVal val="ppt_y+.1"/>
                                          </p:val>
                                        </p:tav>
                                      </p:tavLst>
                                    </p:anim>
                                    <p:set>
                                      <p:cBhvr>
                                        <p:cTn id="61" dur="1" fill="hold">
                                          <p:stCondLst>
                                            <p:cond delay="499"/>
                                          </p:stCondLst>
                                        </p:cTn>
                                        <p:tgtEl>
                                          <p:spTgt spid="15"/>
                                        </p:tgtEl>
                                        <p:attrNameLst>
                                          <p:attrName>style.visibility</p:attrName>
                                        </p:attrNameLst>
                                      </p:cBhvr>
                                      <p:to>
                                        <p:strVal val="hidden"/>
                                      </p:to>
                                    </p:set>
                                  </p:childTnLst>
                                </p:cTn>
                              </p:par>
                            </p:childTnLst>
                          </p:cTn>
                        </p:par>
                        <p:par>
                          <p:cTn id="62" fill="hold">
                            <p:stCondLst>
                              <p:cond delay="2500"/>
                            </p:stCondLst>
                            <p:childTnLst>
                              <p:par>
                                <p:cTn id="63" presetID="10" presetClass="exit" presetSubtype="0" fill="hold" grpId="1" nodeType="afterEffect">
                                  <p:stCondLst>
                                    <p:cond delay="0"/>
                                  </p:stCondLst>
                                  <p:childTnLst>
                                    <p:animEffect transition="out" filter="fade">
                                      <p:cBhvr>
                                        <p:cTn id="64" dur="500"/>
                                        <p:tgtEl>
                                          <p:spTgt spid="18"/>
                                        </p:tgtEl>
                                      </p:cBhvr>
                                    </p:animEffect>
                                    <p:set>
                                      <p:cBhvr>
                                        <p:cTn id="65" dur="1" fill="hold">
                                          <p:stCondLst>
                                            <p:cond delay="499"/>
                                          </p:stCondLst>
                                        </p:cTn>
                                        <p:tgtEl>
                                          <p:spTgt spid="18"/>
                                        </p:tgtEl>
                                        <p:attrNameLst>
                                          <p:attrName>style.visibility</p:attrName>
                                        </p:attrNameLst>
                                      </p:cBhvr>
                                      <p:to>
                                        <p:strVal val="hidden"/>
                                      </p:to>
                                    </p:set>
                                  </p:childTnLst>
                                </p:cTn>
                              </p:par>
                            </p:childTnLst>
                          </p:cTn>
                        </p:par>
                        <p:par>
                          <p:cTn id="66" fill="hold">
                            <p:stCondLst>
                              <p:cond delay="3000"/>
                            </p:stCondLst>
                            <p:childTnLst>
                              <p:par>
                                <p:cTn id="67" presetID="42" presetClass="path" presetSubtype="0" accel="50000" decel="50000" fill="hold" grpId="1" nodeType="afterEffect">
                                  <p:stCondLst>
                                    <p:cond delay="0"/>
                                  </p:stCondLst>
                                  <p:childTnLst>
                                    <p:animMotion origin="layout" path="M 0 6.01017E-7 L -0.03125 -0.24827 " pathEditMode="relative" rAng="0" ptsTypes="AA">
                                      <p:cBhvr>
                                        <p:cTn id="68" dur="1000" fill="hold"/>
                                        <p:tgtEl>
                                          <p:spTgt spid="19"/>
                                        </p:tgtEl>
                                        <p:attrNameLst>
                                          <p:attrName>ppt_x</p:attrName>
                                          <p:attrName>ppt_y</p:attrName>
                                        </p:attrNameLst>
                                      </p:cBhvr>
                                      <p:rCtr x="-1563" y="-12413"/>
                                    </p:animMotion>
                                  </p:childTnLst>
                                </p:cTn>
                              </p:par>
                              <p:par>
                                <p:cTn id="69" presetID="8" presetClass="emph" presetSubtype="0" fill="hold" grpId="2" nodeType="withEffect">
                                  <p:stCondLst>
                                    <p:cond delay="0"/>
                                  </p:stCondLst>
                                  <p:childTnLst>
                                    <p:animRot by="3600000">
                                      <p:cBhvr>
                                        <p:cTn id="70" dur="1000" fill="hold"/>
                                        <p:tgtEl>
                                          <p:spTgt spid="19"/>
                                        </p:tgtEl>
                                        <p:attrNameLst>
                                          <p:attrName>r</p:attrName>
                                        </p:attrNameLst>
                                      </p:cBhvr>
                                    </p:animRot>
                                  </p:childTnLst>
                                </p:cTn>
                              </p:par>
                            </p:childTnLst>
                          </p:cTn>
                        </p:par>
                        <p:par>
                          <p:cTn id="71" fill="hold">
                            <p:stCondLst>
                              <p:cond delay="4000"/>
                            </p:stCondLst>
                            <p:childTnLst>
                              <p:par>
                                <p:cTn id="72" presetID="10" presetClass="exit" presetSubtype="0" fill="hold" grpId="1" nodeType="afterEffect">
                                  <p:stCondLst>
                                    <p:cond delay="0"/>
                                  </p:stCondLst>
                                  <p:childTnLst>
                                    <p:animEffect transition="out" filter="fade">
                                      <p:cBhvr>
                                        <p:cTn id="73" dur="500"/>
                                        <p:tgtEl>
                                          <p:spTgt spid="17"/>
                                        </p:tgtEl>
                                      </p:cBhvr>
                                    </p:animEffect>
                                    <p:set>
                                      <p:cBhvr>
                                        <p:cTn id="74" dur="1" fill="hold">
                                          <p:stCondLst>
                                            <p:cond delay="499"/>
                                          </p:stCondLst>
                                        </p:cTn>
                                        <p:tgtEl>
                                          <p:spTgt spid="17"/>
                                        </p:tgtEl>
                                        <p:attrNameLst>
                                          <p:attrName>style.visibility</p:attrName>
                                        </p:attrNameLst>
                                      </p:cBhvr>
                                      <p:to>
                                        <p:strVal val="hidden"/>
                                      </p:to>
                                    </p:set>
                                  </p:childTnLst>
                                </p:cTn>
                              </p:par>
                            </p:childTnLst>
                          </p:cTn>
                        </p:par>
                        <p:par>
                          <p:cTn id="75" fill="hold">
                            <p:stCondLst>
                              <p:cond delay="4500"/>
                            </p:stCondLst>
                            <p:childTnLst>
                              <p:par>
                                <p:cTn id="76" presetID="10" presetClass="entr" presetSubtype="0" fill="hold" grpId="0"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fade">
                                      <p:cBhvr>
                                        <p:cTn id="78" dur="500"/>
                                        <p:tgtEl>
                                          <p:spTgt spid="20"/>
                                        </p:tgtEl>
                                      </p:cBhvr>
                                    </p:animEffect>
                                  </p:childTnLst>
                                </p:cTn>
                              </p:par>
                              <p:par>
                                <p:cTn id="79" presetID="10" presetClass="exit" presetSubtype="0" fill="hold" grpId="3" nodeType="withEffect">
                                  <p:stCondLst>
                                    <p:cond delay="0"/>
                                  </p:stCondLst>
                                  <p:childTnLst>
                                    <p:animEffect transition="out" filter="fade">
                                      <p:cBhvr>
                                        <p:cTn id="80" dur="500"/>
                                        <p:tgtEl>
                                          <p:spTgt spid="19"/>
                                        </p:tgtEl>
                                      </p:cBhvr>
                                    </p:animEffect>
                                    <p:set>
                                      <p:cBhvr>
                                        <p:cTn id="81" dur="1" fill="hold">
                                          <p:stCondLst>
                                            <p:cond delay="499"/>
                                          </p:stCondLst>
                                        </p:cTn>
                                        <p:tgtEl>
                                          <p:spTgt spid="19"/>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2" fill="hold" grpId="0" nodeType="click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right)">
                                      <p:cBhvr>
                                        <p:cTn id="86" dur="500"/>
                                        <p:tgtEl>
                                          <p:spTgt spid="23"/>
                                        </p:tgtEl>
                                      </p:cBhvr>
                                    </p:animEffect>
                                  </p:childTnLst>
                                </p:cTn>
                              </p:par>
                              <p:par>
                                <p:cTn id="87" presetID="22" presetClass="entr" presetSubtype="1"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wipe(up)">
                                      <p:cBhvr>
                                        <p:cTn id="89" dur="1000"/>
                                        <p:tgtEl>
                                          <p:spTgt spid="24"/>
                                        </p:tgtEl>
                                      </p:cBhvr>
                                    </p:animEffect>
                                  </p:childTnLst>
                                </p:cTn>
                              </p:par>
                            </p:childTnLst>
                          </p:cTn>
                        </p:par>
                        <p:par>
                          <p:cTn id="90" fill="hold">
                            <p:stCondLst>
                              <p:cond delay="1000"/>
                            </p:stCondLst>
                            <p:childTnLst>
                              <p:par>
                                <p:cTn id="91" presetID="27" presetClass="emph" presetSubtype="0" fill="remove" grpId="1" nodeType="afterEffect">
                                  <p:stCondLst>
                                    <p:cond delay="500"/>
                                  </p:stCondLst>
                                  <p:childTnLst>
                                    <p:animClr clrSpc="rgb" dir="cw">
                                      <p:cBhvr override="childStyle">
                                        <p:cTn id="92" dur="250" autoRev="1" fill="remove"/>
                                        <p:tgtEl>
                                          <p:spTgt spid="20"/>
                                        </p:tgtEl>
                                        <p:attrNameLst>
                                          <p:attrName>style.color</p:attrName>
                                        </p:attrNameLst>
                                      </p:cBhvr>
                                      <p:to>
                                        <a:schemeClr val="bg1"/>
                                      </p:to>
                                    </p:animClr>
                                    <p:animClr clrSpc="rgb" dir="cw">
                                      <p:cBhvr>
                                        <p:cTn id="93" dur="250" autoRev="1" fill="remove"/>
                                        <p:tgtEl>
                                          <p:spTgt spid="20"/>
                                        </p:tgtEl>
                                        <p:attrNameLst>
                                          <p:attrName>fillcolor</p:attrName>
                                        </p:attrNameLst>
                                      </p:cBhvr>
                                      <p:to>
                                        <a:schemeClr val="bg1"/>
                                      </p:to>
                                    </p:animClr>
                                    <p:set>
                                      <p:cBhvr>
                                        <p:cTn id="94" dur="250" autoRev="1" fill="remove"/>
                                        <p:tgtEl>
                                          <p:spTgt spid="20"/>
                                        </p:tgtEl>
                                        <p:attrNameLst>
                                          <p:attrName>fill.type</p:attrName>
                                        </p:attrNameLst>
                                      </p:cBhvr>
                                      <p:to>
                                        <p:strVal val="solid"/>
                                      </p:to>
                                    </p:set>
                                    <p:set>
                                      <p:cBhvr>
                                        <p:cTn id="95" dur="250" autoRev="1" fill="remove"/>
                                        <p:tgtEl>
                                          <p:spTgt spid="20"/>
                                        </p:tgtEl>
                                        <p:attrNameLst>
                                          <p:attrName>fill.on</p:attrName>
                                        </p:attrNameLst>
                                      </p:cBhvr>
                                      <p:to>
                                        <p:strVal val="true"/>
                                      </p:to>
                                    </p:set>
                                  </p:childTnLst>
                                </p:cTn>
                              </p:par>
                            </p:childTnLst>
                          </p:cTn>
                        </p:par>
                        <p:par>
                          <p:cTn id="96" fill="hold">
                            <p:stCondLst>
                              <p:cond delay="2000"/>
                            </p:stCondLst>
                            <p:childTnLst>
                              <p:par>
                                <p:cTn id="97" presetID="22" presetClass="entr" presetSubtype="1" fill="hold" grpId="0" nodeType="afterEffect">
                                  <p:stCondLst>
                                    <p:cond delay="0"/>
                                  </p:stCondLst>
                                  <p:childTnLst>
                                    <p:set>
                                      <p:cBhvr>
                                        <p:cTn id="98" dur="1" fill="hold">
                                          <p:stCondLst>
                                            <p:cond delay="0"/>
                                          </p:stCondLst>
                                        </p:cTn>
                                        <p:tgtEl>
                                          <p:spTgt spid="3"/>
                                        </p:tgtEl>
                                        <p:attrNameLst>
                                          <p:attrName>style.visibility</p:attrName>
                                        </p:attrNameLst>
                                      </p:cBhvr>
                                      <p:to>
                                        <p:strVal val="visible"/>
                                      </p:to>
                                    </p:set>
                                    <p:animEffect transition="in" filter="wipe(up)">
                                      <p:cBhvr>
                                        <p:cTn id="99" dur="1000"/>
                                        <p:tgtEl>
                                          <p:spTgt spid="3"/>
                                        </p:tgtEl>
                                      </p:cBhvr>
                                    </p:animEffect>
                                  </p:childTnLst>
                                </p:cTn>
                              </p:par>
                            </p:childTnLst>
                          </p:cTn>
                        </p:par>
                        <p:par>
                          <p:cTn id="100" fill="hold">
                            <p:stCondLst>
                              <p:cond delay="3000"/>
                            </p:stCondLst>
                            <p:childTnLst>
                              <p:par>
                                <p:cTn id="101" presetID="26" presetClass="emph" presetSubtype="0" fill="hold" grpId="1" nodeType="afterEffect">
                                  <p:stCondLst>
                                    <p:cond delay="500"/>
                                  </p:stCondLst>
                                  <p:childTnLst>
                                    <p:animEffect transition="out" filter="fade">
                                      <p:cBhvr>
                                        <p:cTn id="102" dur="500" tmFilter="0, 0; .2, .5; .8, .5; 1, 0"/>
                                        <p:tgtEl>
                                          <p:spTgt spid="24"/>
                                        </p:tgtEl>
                                      </p:cBhvr>
                                    </p:animEffect>
                                    <p:animScale>
                                      <p:cBhvr>
                                        <p:cTn id="103" dur="250" autoRev="1" fill="hold"/>
                                        <p:tgtEl>
                                          <p:spTgt spid="24"/>
                                        </p:tgtEl>
                                      </p:cBhvr>
                                      <p:by x="105000" y="105000"/>
                                    </p:animScale>
                                  </p:childTnLst>
                                </p:cTn>
                              </p:par>
                            </p:childTnLst>
                          </p:cTn>
                        </p:par>
                        <p:par>
                          <p:cTn id="104" fill="hold">
                            <p:stCondLst>
                              <p:cond delay="4000"/>
                            </p:stCondLst>
                            <p:childTnLst>
                              <p:par>
                                <p:cTn id="105" presetID="22" presetClass="entr" presetSubtype="1" fill="hold" grpId="0" nodeType="afterEffect">
                                  <p:stCondLst>
                                    <p:cond delay="0"/>
                                  </p:stCondLst>
                                  <p:childTnLst>
                                    <p:set>
                                      <p:cBhvr>
                                        <p:cTn id="106" dur="1" fill="hold">
                                          <p:stCondLst>
                                            <p:cond delay="0"/>
                                          </p:stCondLst>
                                        </p:cTn>
                                        <p:tgtEl>
                                          <p:spTgt spid="2"/>
                                        </p:tgtEl>
                                        <p:attrNameLst>
                                          <p:attrName>style.visibility</p:attrName>
                                        </p:attrNameLst>
                                      </p:cBhvr>
                                      <p:to>
                                        <p:strVal val="visible"/>
                                      </p:to>
                                    </p:set>
                                    <p:animEffect transition="in" filter="wipe(up)">
                                      <p:cBhvr>
                                        <p:cTn id="10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7" grpId="0" animBg="1"/>
      <p:bldP spid="17" grpId="1" animBg="1"/>
      <p:bldP spid="18" grpId="0" animBg="1"/>
      <p:bldP spid="18" grpId="1" animBg="1"/>
      <p:bldP spid="19" grpId="0" animBg="1"/>
      <p:bldP spid="19" grpId="1" animBg="1"/>
      <p:bldP spid="19" grpId="2" animBg="1"/>
      <p:bldP spid="19" grpId="3" animBg="1"/>
      <p:bldP spid="11" grpId="0" animBg="1"/>
      <p:bldP spid="20" grpId="0" animBg="1"/>
      <p:bldP spid="20" grpId="1" animBg="1"/>
      <p:bldP spid="12" grpId="0" animBg="1"/>
      <p:bldP spid="13" grpId="0" animBg="1"/>
      <p:bldP spid="13" grpId="1" animBg="1"/>
      <p:bldP spid="15" grpId="0" animBg="1"/>
      <p:bldP spid="15" grpId="1" animBg="1"/>
      <p:bldP spid="14" grpId="0" animBg="1"/>
      <p:bldP spid="21" grpId="0" animBg="1"/>
      <p:bldP spid="22" grpId="0"/>
      <p:bldP spid="23" grpId="0" animBg="1"/>
      <p:bldP spid="24" grpId="0"/>
      <p:bldP spid="24" grpId="1"/>
      <p:bldP spid="2" grpId="0" animBg="1"/>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求償の要件として</a:t>
            </a:r>
            <a:r>
              <a:rPr lang="ja-JP" altLang="en-US" dirty="0" smtClean="0"/>
              <a:t>の事前</a:t>
            </a:r>
            <a:r>
              <a:rPr lang="ja-JP" altLang="en-US" dirty="0"/>
              <a:t>・事後</a:t>
            </a:r>
            <a:r>
              <a:rPr lang="ja-JP" altLang="en-US" dirty="0" smtClean="0"/>
              <a:t>の</a:t>
            </a:r>
            <a:r>
              <a:rPr lang="en-US" altLang="ja-JP" dirty="0" smtClean="0"/>
              <a:t/>
            </a:r>
            <a:br>
              <a:rPr lang="en-US" altLang="ja-JP" dirty="0" smtClean="0"/>
            </a:br>
            <a:r>
              <a:rPr lang="ja-JP" altLang="en-US" dirty="0" smtClean="0"/>
              <a:t>通知</a:t>
            </a:r>
            <a:r>
              <a:rPr lang="ja-JP" altLang="en-US" dirty="0"/>
              <a:t>の</a:t>
            </a:r>
            <a:r>
              <a:rPr lang="ja-JP" altLang="en-US" dirty="0" smtClean="0"/>
              <a:t>要件（判例）</a:t>
            </a:r>
            <a:r>
              <a:rPr lang="ja-JP" altLang="en-US" sz="2700" dirty="0" smtClean="0"/>
              <a:t>→</a:t>
            </a:r>
            <a:r>
              <a:rPr lang="ja-JP" altLang="en-US" sz="2700" dirty="0" smtClean="0">
                <a:hlinkClick r:id="rId2" action="ppaction://hlinksldjump"/>
              </a:rPr>
              <a:t>図解</a:t>
            </a:r>
            <a:r>
              <a:rPr lang="ja-JP" altLang="en-US" sz="2700" dirty="0" smtClean="0"/>
              <a:t>，</a:t>
            </a:r>
            <a:r>
              <a:rPr lang="ja-JP" altLang="en-US" sz="2700" dirty="0" smtClean="0">
                <a:hlinkClick r:id="rId3" action="ppaction://hlinksldjump"/>
              </a:rPr>
              <a:t>批判</a:t>
            </a:r>
            <a:r>
              <a:rPr lang="ja-JP" altLang="en-US" sz="2700" dirty="0" smtClean="0"/>
              <a:t>，</a:t>
            </a:r>
            <a:r>
              <a:rPr lang="ja-JP" altLang="en-US" sz="2700" dirty="0" smtClean="0">
                <a:hlinkClick r:id="rId4" action="ppaction://hlinksldjump"/>
              </a:rPr>
              <a:t>まとめ</a:t>
            </a:r>
            <a:endParaRPr kumimoji="1" lang="ja-JP" altLang="en-US" sz="1300" dirty="0"/>
          </a:p>
        </p:txBody>
      </p:sp>
      <p:sp>
        <p:nvSpPr>
          <p:cNvPr id="3" name="コンテンツ プレースホルダー 2"/>
          <p:cNvSpPr>
            <a:spLocks noGrp="1"/>
          </p:cNvSpPr>
          <p:nvPr>
            <p:ph idx="1"/>
          </p:nvPr>
        </p:nvSpPr>
        <p:spPr/>
        <p:txBody>
          <a:bodyPr>
            <a:noAutofit/>
          </a:bodyPr>
          <a:lstStyle/>
          <a:p>
            <a:r>
              <a:rPr lang="ja-JP" altLang="en-US" dirty="0"/>
              <a:t>最二判昭</a:t>
            </a:r>
            <a:r>
              <a:rPr lang="en-US" altLang="ja-JP" dirty="0"/>
              <a:t>57</a:t>
            </a:r>
            <a:r>
              <a:rPr lang="ja-JP" altLang="en-US" dirty="0"/>
              <a:t>・</a:t>
            </a:r>
            <a:r>
              <a:rPr lang="en-US" altLang="ja-JP" dirty="0"/>
              <a:t>12</a:t>
            </a:r>
            <a:r>
              <a:rPr lang="ja-JP" altLang="en-US" dirty="0"/>
              <a:t>・</a:t>
            </a:r>
            <a:r>
              <a:rPr lang="en-US" altLang="ja-JP" dirty="0"/>
              <a:t>17</a:t>
            </a:r>
            <a:r>
              <a:rPr lang="ja-JP" altLang="en-US" dirty="0"/>
              <a:t>民集</a:t>
            </a:r>
            <a:r>
              <a:rPr lang="en-US" altLang="ja-JP" dirty="0"/>
              <a:t>36</a:t>
            </a:r>
            <a:r>
              <a:rPr lang="ja-JP" altLang="en-US" dirty="0"/>
              <a:t>巻</a:t>
            </a:r>
            <a:r>
              <a:rPr lang="en-US" altLang="ja-JP" dirty="0"/>
              <a:t>12</a:t>
            </a:r>
            <a:r>
              <a:rPr lang="ja-JP" altLang="en-US" dirty="0"/>
              <a:t>号</a:t>
            </a:r>
            <a:r>
              <a:rPr lang="en-US" altLang="ja-JP" dirty="0"/>
              <a:t>2399</a:t>
            </a:r>
            <a:r>
              <a:rPr lang="ja-JP" altLang="en-US" dirty="0"/>
              <a:t>頁　百選</a:t>
            </a:r>
            <a:r>
              <a:rPr lang="en-US" altLang="ja-JP" dirty="0"/>
              <a:t>Ⅱ</a:t>
            </a:r>
            <a:r>
              <a:rPr lang="ja-JP" altLang="en-US" dirty="0"/>
              <a:t>第</a:t>
            </a:r>
            <a:r>
              <a:rPr lang="en-US" altLang="ja-JP" dirty="0"/>
              <a:t>22</a:t>
            </a:r>
            <a:r>
              <a:rPr lang="ja-JP" altLang="en-US" dirty="0" smtClean="0"/>
              <a:t>事件（</a:t>
            </a:r>
            <a:r>
              <a:rPr lang="en-US" altLang="ja-JP" dirty="0" smtClean="0"/>
              <a:t>4/7</a:t>
            </a:r>
            <a:r>
              <a:rPr lang="ja-JP" altLang="en-US" dirty="0" smtClean="0"/>
              <a:t>）</a:t>
            </a:r>
            <a:endParaRPr lang="en-US" altLang="ja-JP" dirty="0" smtClean="0"/>
          </a:p>
          <a:p>
            <a:pPr lvl="1"/>
            <a:r>
              <a:rPr lang="ja-JP" altLang="en-US" dirty="0" smtClean="0"/>
              <a:t>連帯</a:t>
            </a:r>
            <a:r>
              <a:rPr lang="ja-JP" altLang="en-US" dirty="0"/>
              <a:t>債務者の一人</a:t>
            </a:r>
            <a:r>
              <a:rPr lang="en-US" altLang="ja-JP" dirty="0"/>
              <a:t>〔Y〕</a:t>
            </a:r>
            <a:r>
              <a:rPr lang="ja-JP" altLang="en-US" dirty="0"/>
              <a:t>が弁済その他の免責の行為をするに先立ち他の連帯債務者</a:t>
            </a:r>
            <a:r>
              <a:rPr lang="en-US" altLang="ja-JP" dirty="0"/>
              <a:t>〔X〕</a:t>
            </a:r>
            <a:r>
              <a:rPr lang="ja-JP" altLang="en-US" dirty="0"/>
              <a:t>に対し民法</a:t>
            </a:r>
            <a:r>
              <a:rPr lang="en-US" altLang="ja-JP" dirty="0"/>
              <a:t>443</a:t>
            </a:r>
            <a:r>
              <a:rPr lang="ja-JP" altLang="en-US" dirty="0"/>
              <a:t>条</a:t>
            </a:r>
            <a:r>
              <a:rPr lang="en-US" altLang="ja-JP" dirty="0"/>
              <a:t>1</a:t>
            </a:r>
            <a:r>
              <a:rPr lang="ja-JP" altLang="en-US" dirty="0"/>
              <a:t>項の通知をすることを怠った場合は</a:t>
            </a:r>
            <a:r>
              <a:rPr lang="ja-JP" altLang="en-US" dirty="0" smtClean="0"/>
              <a:t>，</a:t>
            </a:r>
            <a:endParaRPr lang="en-US" altLang="ja-JP" dirty="0" smtClean="0"/>
          </a:p>
          <a:p>
            <a:pPr lvl="1"/>
            <a:r>
              <a:rPr lang="ja-JP" altLang="en-US" dirty="0" smtClean="0"/>
              <a:t>すで</a:t>
            </a:r>
            <a:r>
              <a:rPr lang="ja-JP" altLang="en-US" dirty="0"/>
              <a:t>に弁済その他により共同の免責を得ていた他の連帯債務者</a:t>
            </a:r>
            <a:r>
              <a:rPr lang="en-US" altLang="ja-JP" dirty="0"/>
              <a:t>〔X〕</a:t>
            </a:r>
            <a:r>
              <a:rPr lang="ja-JP" altLang="en-US" dirty="0"/>
              <a:t>に対し，</a:t>
            </a:r>
            <a:r>
              <a:rPr lang="ja-JP" altLang="en-US" dirty="0">
                <a:solidFill>
                  <a:srgbClr val="FF0000"/>
                </a:solidFill>
              </a:rPr>
              <a:t>同条</a:t>
            </a:r>
            <a:r>
              <a:rPr lang="en-US" altLang="ja-JP" dirty="0">
                <a:solidFill>
                  <a:srgbClr val="FF0000"/>
                </a:solidFill>
              </a:rPr>
              <a:t>2</a:t>
            </a:r>
            <a:r>
              <a:rPr lang="ja-JP" altLang="en-US" dirty="0">
                <a:solidFill>
                  <a:srgbClr val="FF0000"/>
                </a:solidFill>
              </a:rPr>
              <a:t>項の規定により自己の免責行為を有効であるとみなすことはできない</a:t>
            </a:r>
            <a:r>
              <a:rPr lang="ja-JP" altLang="en-US" dirty="0" smtClean="0"/>
              <a:t>。</a:t>
            </a:r>
            <a:endParaRPr lang="en-US" altLang="ja-JP" dirty="0" smtClean="0"/>
          </a:p>
          <a:p>
            <a:pPr lvl="2"/>
            <a:r>
              <a:rPr lang="zh-TW" altLang="en-US" sz="1800" dirty="0">
                <a:latin typeface="ＭＳ ゴシック" pitchFamily="49" charset="-128"/>
                <a:ea typeface="ＭＳ ゴシック" pitchFamily="49" charset="-128"/>
              </a:rPr>
              <a:t>（裁判官：牧圭次，木下忠良，塩野宜慶，宮崎梧一，大橋進）</a:t>
            </a:r>
            <a:endParaRPr kumimoji="1" lang="ja-JP" altLang="en-US" sz="1800" dirty="0">
              <a:latin typeface="ＭＳ ゴシック" pitchFamily="49" charset="-128"/>
              <a:ea typeface="ＭＳ ゴシック" pitchFamily="49" charset="-128"/>
            </a:endParaRPr>
          </a:p>
        </p:txBody>
      </p:sp>
      <p:sp>
        <p:nvSpPr>
          <p:cNvPr id="4" name="日付プレースホルダー 3"/>
          <p:cNvSpPr>
            <a:spLocks noGrp="1"/>
          </p:cNvSpPr>
          <p:nvPr>
            <p:ph type="dt" sz="half" idx="10"/>
          </p:nvPr>
        </p:nvSpPr>
        <p:spPr/>
        <p:txBody>
          <a:bodyPr/>
          <a:lstStyle/>
          <a:p>
            <a:r>
              <a:rPr kumimoji="1" lang="en-US" altLang="ja-JP" smtClean="0"/>
              <a:t>2013/2/1</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34</a:t>
            </a:fld>
            <a:endParaRPr kumimoji="1" lang="ja-JP" altLang="en-US" dirty="0"/>
          </a:p>
        </p:txBody>
      </p:sp>
    </p:spTree>
    <p:extLst>
      <p:ext uri="{BB962C8B-B14F-4D97-AF65-F5344CB8AC3E}">
        <p14:creationId xmlns:p14="http://schemas.microsoft.com/office/powerpoint/2010/main" val="5442986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4000"/>
                                        <p:tgtEl>
                                          <p:spTgt spid="3">
                                            <p:txEl>
                                              <p:pRg st="1" end="1"/>
                                            </p:txEl>
                                          </p:spTgt>
                                        </p:tgtEl>
                                      </p:cBhvr>
                                    </p:animEffect>
                                  </p:childTnLst>
                                </p:cTn>
                              </p:par>
                            </p:childTnLst>
                          </p:cTn>
                        </p:par>
                        <p:par>
                          <p:cTn id="12" fill="hold">
                            <p:stCondLst>
                              <p:cond delay="7000"/>
                            </p:stCondLst>
                            <p:childTnLst>
                              <p:par>
                                <p:cTn id="13" presetID="22" presetClass="entr" presetSubtype="1"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4000"/>
                                        <p:tgtEl>
                                          <p:spTgt spid="3">
                                            <p:txEl>
                                              <p:pRg st="2" end="2"/>
                                            </p:txEl>
                                          </p:spTgt>
                                        </p:tgtEl>
                                      </p:cBhvr>
                                    </p:animEffect>
                                  </p:childTnLst>
                                </p:cTn>
                              </p:par>
                            </p:childTnLst>
                          </p:cTn>
                        </p:par>
                        <p:par>
                          <p:cTn id="16" fill="hold">
                            <p:stCondLst>
                              <p:cond delay="11500"/>
                            </p:stCondLst>
                            <p:childTnLst>
                              <p:par>
                                <p:cTn id="17" presetID="22" presetClass="entr" presetSubtype="8" fill="hold" grpId="0"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noAutofit/>
          </a:bodyPr>
          <a:lstStyle/>
          <a:p>
            <a:r>
              <a:rPr lang="ja-JP" altLang="en-US" sz="3600" dirty="0"/>
              <a:t>求償の要件としての事前・事後の通知</a:t>
            </a:r>
            <a:r>
              <a:rPr lang="en-US" altLang="ja-JP" sz="3600" dirty="0"/>
              <a:t/>
            </a:r>
            <a:br>
              <a:rPr lang="en-US" altLang="ja-JP" sz="3600" dirty="0"/>
            </a:br>
            <a:r>
              <a:rPr lang="ja-JP" altLang="en-US" sz="3600" dirty="0"/>
              <a:t>最二判昭</a:t>
            </a:r>
            <a:r>
              <a:rPr lang="en-US" altLang="ja-JP" sz="3600" dirty="0"/>
              <a:t>57</a:t>
            </a:r>
            <a:r>
              <a:rPr lang="ja-JP" altLang="en-US" sz="3600" dirty="0"/>
              <a:t>・</a:t>
            </a:r>
            <a:r>
              <a:rPr lang="en-US" altLang="ja-JP" sz="3600" dirty="0"/>
              <a:t>12</a:t>
            </a:r>
            <a:r>
              <a:rPr lang="ja-JP" altLang="en-US" sz="3600" dirty="0"/>
              <a:t>・</a:t>
            </a:r>
            <a:r>
              <a:rPr lang="en-US" altLang="ja-JP" sz="3600" dirty="0" smtClean="0"/>
              <a:t>17</a:t>
            </a:r>
            <a:r>
              <a:rPr lang="ja-JP" altLang="en-US" sz="3600" dirty="0" smtClean="0"/>
              <a:t>（</a:t>
            </a:r>
            <a:r>
              <a:rPr lang="en-US" altLang="ja-JP" sz="3600" dirty="0" smtClean="0"/>
              <a:t>5/7</a:t>
            </a:r>
            <a:r>
              <a:rPr lang="ja-JP" altLang="en-US" sz="3600" dirty="0" smtClean="0"/>
              <a:t>）</a:t>
            </a:r>
            <a:r>
              <a:rPr lang="ja-JP" altLang="en-US" sz="2800" dirty="0" smtClean="0"/>
              <a:t>→</a:t>
            </a:r>
            <a:r>
              <a:rPr lang="ja-JP" altLang="en-US" sz="2800" dirty="0" smtClean="0">
                <a:hlinkClick r:id="rId2" action="ppaction://hlinksldjump"/>
              </a:rPr>
              <a:t>条文</a:t>
            </a:r>
            <a:r>
              <a:rPr lang="ja-JP" altLang="en-US" sz="2800" dirty="0" smtClean="0"/>
              <a:t>，</a:t>
            </a:r>
            <a:r>
              <a:rPr lang="ja-JP" altLang="en-US" sz="2800" dirty="0" smtClean="0">
                <a:hlinkClick r:id="rId3" action="ppaction://hlinksldjump"/>
              </a:rPr>
              <a:t>批判</a:t>
            </a:r>
            <a:r>
              <a:rPr lang="ja-JP" altLang="en-US" sz="2800" dirty="0" smtClean="0"/>
              <a:t>，</a:t>
            </a:r>
            <a:r>
              <a:rPr lang="ja-JP" altLang="en-US" sz="2800" dirty="0" smtClean="0">
                <a:hlinkClick r:id="rId4" action="ppaction://hlinksldjump"/>
              </a:rPr>
              <a:t>まとめ</a:t>
            </a:r>
            <a:endParaRPr kumimoji="1" lang="ja-JP" altLang="en-US" sz="3600" dirty="0"/>
          </a:p>
        </p:txBody>
      </p:sp>
      <p:sp>
        <p:nvSpPr>
          <p:cNvPr id="7" name="日付プレースホルダー 6"/>
          <p:cNvSpPr>
            <a:spLocks noGrp="1"/>
          </p:cNvSpPr>
          <p:nvPr>
            <p:ph type="dt" sz="half" idx="10"/>
          </p:nvPr>
        </p:nvSpPr>
        <p:spPr/>
        <p:txBody>
          <a:bodyPr/>
          <a:lstStyle/>
          <a:p>
            <a:r>
              <a:rPr kumimoji="1" lang="en-US" altLang="ja-JP" smtClean="0"/>
              <a:t>2013/2/1</a:t>
            </a:r>
            <a:endParaRPr kumimoji="1" lang="ja-JP" altLang="en-US" dirty="0"/>
          </a:p>
        </p:txBody>
      </p:sp>
      <p:sp>
        <p:nvSpPr>
          <p:cNvPr id="8" name="フッター プレースホルダー 7"/>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35</a:t>
            </a:fld>
            <a:endParaRPr kumimoji="1" lang="ja-JP" altLang="en-US" dirty="0"/>
          </a:p>
        </p:txBody>
      </p:sp>
      <p:sp>
        <p:nvSpPr>
          <p:cNvPr id="16" name="上矢印 15"/>
          <p:cNvSpPr/>
          <p:nvPr/>
        </p:nvSpPr>
        <p:spPr>
          <a:xfrm rot="18249289">
            <a:off x="2310733" y="3722772"/>
            <a:ext cx="906954" cy="2013510"/>
          </a:xfrm>
          <a:prstGeom prst="upArrow">
            <a:avLst>
              <a:gd name="adj1" fmla="val 45846"/>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上矢印 16"/>
          <p:cNvSpPr/>
          <p:nvPr/>
        </p:nvSpPr>
        <p:spPr>
          <a:xfrm rot="18390324">
            <a:off x="3352523" y="3857418"/>
            <a:ext cx="859522" cy="1367877"/>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8" name="上矢印 17"/>
          <p:cNvSpPr/>
          <p:nvPr/>
        </p:nvSpPr>
        <p:spPr>
          <a:xfrm rot="3440238">
            <a:off x="5831284" y="3648668"/>
            <a:ext cx="1029211" cy="2083507"/>
          </a:xfrm>
          <a:prstGeom prst="upArrow">
            <a:avLst>
              <a:gd name="adj1" fmla="val 45846"/>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9" name="上矢印 18"/>
          <p:cNvSpPr/>
          <p:nvPr/>
        </p:nvSpPr>
        <p:spPr>
          <a:xfrm rot="3506839">
            <a:off x="4418668" y="3471818"/>
            <a:ext cx="882810" cy="2601576"/>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1" name="円/楕円 10"/>
          <p:cNvSpPr/>
          <p:nvPr/>
        </p:nvSpPr>
        <p:spPr>
          <a:xfrm>
            <a:off x="3131840" y="4746848"/>
            <a:ext cx="2880320" cy="986408"/>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A</a:t>
            </a:r>
            <a:r>
              <a:rPr lang="ja-JP" altLang="en-US" sz="2000" b="1" dirty="0">
                <a:latin typeface="Times New Roman" pitchFamily="18" charset="0"/>
                <a:cs typeface="Times New Roman" pitchFamily="18" charset="0"/>
              </a:rPr>
              <a:t>建設</a:t>
            </a:r>
            <a:endParaRPr kumimoji="1" lang="en-US" altLang="ja-JP" sz="2000" b="1" dirty="0" smtClean="0">
              <a:latin typeface="Times New Roman" pitchFamily="18" charset="0"/>
              <a:cs typeface="Times New Roman" pitchFamily="18" charset="0"/>
            </a:endParaRPr>
          </a:p>
          <a:p>
            <a:pPr algn="ctr"/>
            <a:r>
              <a:rPr kumimoji="1" lang="en-US" altLang="ja-JP" sz="2000" b="1" dirty="0" smtClean="0">
                <a:latin typeface="Times New Roman" pitchFamily="18" charset="0"/>
                <a:cs typeface="Times New Roman" pitchFamily="18" charset="0"/>
              </a:rPr>
              <a:t>5,600</a:t>
            </a:r>
            <a:r>
              <a:rPr kumimoji="1" lang="ja-JP" altLang="en-US" sz="2000" b="1" dirty="0" smtClean="0">
                <a:latin typeface="Times New Roman" pitchFamily="18" charset="0"/>
                <a:cs typeface="Times New Roman" pitchFamily="18" charset="0"/>
              </a:rPr>
              <a:t>万円</a:t>
            </a:r>
            <a:endParaRPr kumimoji="1" lang="ja-JP" altLang="en-US" sz="2000" b="1" dirty="0">
              <a:latin typeface="Times New Roman" pitchFamily="18" charset="0"/>
              <a:cs typeface="Times New Roman" pitchFamily="18" charset="0"/>
            </a:endParaRPr>
          </a:p>
        </p:txBody>
      </p:sp>
      <p:sp>
        <p:nvSpPr>
          <p:cNvPr id="20" name="右矢印 19"/>
          <p:cNvSpPr/>
          <p:nvPr/>
        </p:nvSpPr>
        <p:spPr>
          <a:xfrm rot="1667443">
            <a:off x="3157962" y="2624761"/>
            <a:ext cx="2710403" cy="935558"/>
          </a:xfrm>
          <a:prstGeom prst="rightArrow">
            <a:avLst>
              <a:gd name="adj1" fmla="val 49207"/>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sz="2000" dirty="0" smtClean="0"/>
              <a:t>求償</a:t>
            </a:r>
            <a:endParaRPr kumimoji="1" lang="ja-JP" altLang="en-US" sz="2000" dirty="0"/>
          </a:p>
        </p:txBody>
      </p:sp>
      <p:sp>
        <p:nvSpPr>
          <p:cNvPr id="12" name="正方形/長方形 11"/>
          <p:cNvSpPr/>
          <p:nvPr/>
        </p:nvSpPr>
        <p:spPr>
          <a:xfrm>
            <a:off x="1259632" y="1700808"/>
            <a:ext cx="2160240" cy="11521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000" b="1" dirty="0" smtClean="0">
                <a:latin typeface="Times New Roman" pitchFamily="18" charset="0"/>
                <a:cs typeface="Times New Roman" pitchFamily="18" charset="0"/>
              </a:rPr>
              <a:t>Y</a:t>
            </a:r>
            <a:r>
              <a:rPr kumimoji="1" lang="ja-JP" altLang="en-US" sz="2000" dirty="0" smtClean="0"/>
              <a:t>の保証部分</a:t>
            </a:r>
            <a:endParaRPr kumimoji="1" lang="en-US" altLang="ja-JP" sz="2000" dirty="0" smtClean="0"/>
          </a:p>
          <a:p>
            <a:pPr algn="ctr"/>
            <a:r>
              <a:rPr lang="en-US" altLang="ja-JP" sz="2000" dirty="0"/>
              <a:t>(</a:t>
            </a:r>
            <a:r>
              <a:rPr lang="en-US" altLang="ja-JP" sz="2000" dirty="0" smtClean="0">
                <a:latin typeface="Times New Roman" pitchFamily="18" charset="0"/>
                <a:cs typeface="Times New Roman" pitchFamily="18" charset="0"/>
              </a:rPr>
              <a:t>2,775</a:t>
            </a:r>
            <a:r>
              <a:rPr lang="ja-JP" altLang="en-US" sz="2000" dirty="0"/>
              <a:t>万円</a:t>
            </a:r>
            <a:r>
              <a:rPr lang="en-US" altLang="ja-JP" sz="2000" dirty="0"/>
              <a:t>)</a:t>
            </a:r>
            <a:endParaRPr kumimoji="1" lang="ja-JP" altLang="en-US" sz="2000" dirty="0"/>
          </a:p>
        </p:txBody>
      </p:sp>
      <p:sp>
        <p:nvSpPr>
          <p:cNvPr id="13" name="正方形/長方形 12"/>
          <p:cNvSpPr/>
          <p:nvPr/>
        </p:nvSpPr>
        <p:spPr>
          <a:xfrm>
            <a:off x="1259632" y="2852936"/>
            <a:ext cx="216024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X</a:t>
            </a:r>
            <a:r>
              <a:rPr kumimoji="1" lang="ja-JP" altLang="en-US" sz="2000" dirty="0" smtClean="0"/>
              <a:t>の負担部分</a:t>
            </a:r>
            <a:endParaRPr kumimoji="1" lang="en-US" altLang="ja-JP" sz="2000" dirty="0" smtClean="0"/>
          </a:p>
          <a:p>
            <a:pPr algn="ctr"/>
            <a:r>
              <a:rPr lang="ja-JP" altLang="en-US" sz="2000" dirty="0" smtClean="0"/>
              <a:t>（</a:t>
            </a:r>
            <a:r>
              <a:rPr lang="en-US" altLang="ja-JP" sz="2000" dirty="0" smtClean="0">
                <a:latin typeface="Times New Roman" pitchFamily="18" charset="0"/>
                <a:cs typeface="Times New Roman" pitchFamily="18" charset="0"/>
              </a:rPr>
              <a:t>2,825</a:t>
            </a:r>
            <a:r>
              <a:rPr lang="ja-JP" altLang="en-US" sz="2000" dirty="0" smtClean="0">
                <a:latin typeface="Times New Roman" pitchFamily="18" charset="0"/>
                <a:cs typeface="Times New Roman" pitchFamily="18" charset="0"/>
              </a:rPr>
              <a:t>万円</a:t>
            </a:r>
            <a:r>
              <a:rPr lang="ja-JP" altLang="en-US" sz="2000" dirty="0" smtClean="0"/>
              <a:t>）</a:t>
            </a:r>
            <a:endParaRPr kumimoji="1" lang="ja-JP" altLang="en-US" sz="2000" dirty="0"/>
          </a:p>
        </p:txBody>
      </p:sp>
      <p:sp>
        <p:nvSpPr>
          <p:cNvPr id="15" name="正方形/長方形 14"/>
          <p:cNvSpPr/>
          <p:nvPr/>
        </p:nvSpPr>
        <p:spPr>
          <a:xfrm>
            <a:off x="5724128" y="1700808"/>
            <a:ext cx="2160240" cy="129614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000" b="1" dirty="0" smtClean="0">
                <a:latin typeface="Times New Roman" pitchFamily="18" charset="0"/>
                <a:cs typeface="Times New Roman" pitchFamily="18" charset="0"/>
              </a:rPr>
              <a:t>X</a:t>
            </a:r>
            <a:r>
              <a:rPr kumimoji="1" lang="ja-JP" altLang="en-US" sz="2000" dirty="0" smtClean="0"/>
              <a:t>の保証部分</a:t>
            </a:r>
            <a:endParaRPr kumimoji="1" lang="en-US" altLang="ja-JP" sz="2000" dirty="0" smtClean="0"/>
          </a:p>
          <a:p>
            <a:pPr algn="ctr"/>
            <a:r>
              <a:rPr lang="ja-JP" altLang="en-US" sz="2000" dirty="0" smtClean="0"/>
              <a:t>（</a:t>
            </a:r>
            <a:r>
              <a:rPr lang="en-US" altLang="ja-JP" sz="2000" dirty="0" smtClean="0">
                <a:latin typeface="Times New Roman" pitchFamily="18" charset="0"/>
                <a:cs typeface="Times New Roman" pitchFamily="18" charset="0"/>
              </a:rPr>
              <a:t>2,825</a:t>
            </a:r>
            <a:r>
              <a:rPr lang="ja-JP" altLang="en-US" sz="2000" dirty="0" smtClean="0">
                <a:latin typeface="Times New Roman" pitchFamily="18" charset="0"/>
                <a:cs typeface="Times New Roman" pitchFamily="18" charset="0"/>
              </a:rPr>
              <a:t>円</a:t>
            </a:r>
            <a:r>
              <a:rPr lang="ja-JP" altLang="en-US" sz="2000" dirty="0" smtClean="0"/>
              <a:t>）</a:t>
            </a:r>
            <a:endParaRPr kumimoji="1" lang="ja-JP" altLang="en-US" sz="2000" dirty="0"/>
          </a:p>
        </p:txBody>
      </p:sp>
      <p:sp>
        <p:nvSpPr>
          <p:cNvPr id="14" name="正方形/長方形 13"/>
          <p:cNvSpPr/>
          <p:nvPr/>
        </p:nvSpPr>
        <p:spPr>
          <a:xfrm>
            <a:off x="5724128" y="2996952"/>
            <a:ext cx="2160240" cy="115212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Y</a:t>
            </a:r>
            <a:r>
              <a:rPr kumimoji="1" lang="ja-JP" altLang="en-US" sz="2000" dirty="0" smtClean="0"/>
              <a:t>の負担部分</a:t>
            </a:r>
            <a:endParaRPr kumimoji="1" lang="en-US" altLang="ja-JP" sz="2000" dirty="0" smtClean="0"/>
          </a:p>
          <a:p>
            <a:pPr algn="ctr"/>
            <a:r>
              <a:rPr lang="en-US" altLang="ja-JP" sz="2000" dirty="0"/>
              <a:t>(</a:t>
            </a:r>
            <a:r>
              <a:rPr lang="en-US" altLang="ja-JP" sz="2000" dirty="0" smtClean="0">
                <a:latin typeface="Times New Roman" pitchFamily="18" charset="0"/>
                <a:cs typeface="Times New Roman" pitchFamily="18" charset="0"/>
              </a:rPr>
              <a:t>2,775</a:t>
            </a:r>
            <a:r>
              <a:rPr lang="ja-JP" altLang="en-US" sz="2000" dirty="0"/>
              <a:t>万円</a:t>
            </a:r>
            <a:r>
              <a:rPr lang="en-US" altLang="ja-JP" sz="2000" dirty="0"/>
              <a:t>)</a:t>
            </a:r>
            <a:endParaRPr kumimoji="1" lang="ja-JP" altLang="en-US" sz="2000" dirty="0"/>
          </a:p>
        </p:txBody>
      </p:sp>
      <p:sp>
        <p:nvSpPr>
          <p:cNvPr id="21" name="円弧 20"/>
          <p:cNvSpPr/>
          <p:nvPr/>
        </p:nvSpPr>
        <p:spPr>
          <a:xfrm rot="17901074">
            <a:off x="1816802" y="3143454"/>
            <a:ext cx="1838203" cy="3071168"/>
          </a:xfrm>
          <a:prstGeom prst="arc">
            <a:avLst>
              <a:gd name="adj1" fmla="val 6311893"/>
              <a:gd name="adj2" fmla="val 15737704"/>
            </a:avLst>
          </a:prstGeom>
          <a:ln w="57150">
            <a:solidFill>
              <a:schemeClr val="accent6">
                <a:lumMod val="50000"/>
              </a:schemeClr>
            </a:solidFill>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テキスト ボックス 21"/>
          <p:cNvSpPr txBox="1"/>
          <p:nvPr/>
        </p:nvSpPr>
        <p:spPr>
          <a:xfrm>
            <a:off x="683567" y="4841865"/>
            <a:ext cx="1743139" cy="1323439"/>
          </a:xfrm>
          <a:prstGeom prst="rect">
            <a:avLst/>
          </a:prstGeom>
          <a:noFill/>
        </p:spPr>
        <p:txBody>
          <a:bodyPr wrap="square" rtlCol="0">
            <a:spAutoFit/>
          </a:bodyPr>
          <a:lstStyle/>
          <a:p>
            <a:pPr algn="ctr"/>
            <a:r>
              <a:rPr lang="ja-JP" altLang="en-US" sz="2000" dirty="0" smtClean="0"/>
              <a:t>①</a:t>
            </a:r>
            <a:r>
              <a:rPr lang="en-US" altLang="ja-JP" sz="2000" dirty="0" smtClean="0"/>
              <a:t>5,600</a:t>
            </a:r>
            <a:r>
              <a:rPr lang="ja-JP" altLang="en-US" sz="2000" dirty="0" smtClean="0"/>
              <a:t>万円</a:t>
            </a:r>
            <a:endParaRPr lang="en-US" altLang="ja-JP" sz="2000" dirty="0" smtClean="0"/>
          </a:p>
          <a:p>
            <a:pPr algn="ctr"/>
            <a:r>
              <a:rPr lang="ja-JP" altLang="en-US" sz="2000" dirty="0"/>
              <a:t>全額</a:t>
            </a:r>
            <a:r>
              <a:rPr lang="ja-JP" altLang="en-US" sz="2000" dirty="0" smtClean="0"/>
              <a:t>弁済</a:t>
            </a:r>
            <a:endParaRPr lang="en-US" altLang="ja-JP" sz="2000" dirty="0" smtClean="0"/>
          </a:p>
          <a:p>
            <a:pPr algn="ctr"/>
            <a:r>
              <a:rPr kumimoji="1" lang="ja-JP" altLang="en-US" sz="2000" dirty="0" smtClean="0"/>
              <a:t>（事前・事後の通知を怠る）</a:t>
            </a:r>
            <a:endParaRPr kumimoji="1" lang="ja-JP" altLang="en-US" sz="2000" dirty="0"/>
          </a:p>
        </p:txBody>
      </p:sp>
      <p:sp>
        <p:nvSpPr>
          <p:cNvPr id="23" name="円弧 22"/>
          <p:cNvSpPr/>
          <p:nvPr/>
        </p:nvSpPr>
        <p:spPr>
          <a:xfrm rot="3698926" flipH="1">
            <a:off x="5512761" y="3143454"/>
            <a:ext cx="1838203" cy="3071168"/>
          </a:xfrm>
          <a:prstGeom prst="arc">
            <a:avLst>
              <a:gd name="adj1" fmla="val 6135784"/>
              <a:gd name="adj2" fmla="val 15737704"/>
            </a:avLst>
          </a:prstGeom>
          <a:ln w="57150">
            <a:solidFill>
              <a:schemeClr val="accent6">
                <a:lumMod val="75000"/>
              </a:schemeClr>
            </a:solidFill>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テキスト ボックス 23"/>
          <p:cNvSpPr txBox="1"/>
          <p:nvPr/>
        </p:nvSpPr>
        <p:spPr>
          <a:xfrm>
            <a:off x="6588224" y="4841865"/>
            <a:ext cx="1998275" cy="1323439"/>
          </a:xfrm>
          <a:prstGeom prst="rect">
            <a:avLst/>
          </a:prstGeom>
          <a:noFill/>
        </p:spPr>
        <p:txBody>
          <a:bodyPr wrap="square" rtlCol="0">
            <a:spAutoFit/>
          </a:bodyPr>
          <a:lstStyle/>
          <a:p>
            <a:pPr algn="ctr"/>
            <a:r>
              <a:rPr lang="ja-JP" altLang="en-US" sz="2000" dirty="0" smtClean="0"/>
              <a:t>②</a:t>
            </a:r>
            <a:r>
              <a:rPr lang="en-US" altLang="ja-JP" sz="2000" dirty="0" smtClean="0"/>
              <a:t>200</a:t>
            </a:r>
            <a:r>
              <a:rPr lang="ja-JP" altLang="en-US" sz="2000" dirty="0" smtClean="0"/>
              <a:t>万円弁済</a:t>
            </a:r>
            <a:endParaRPr lang="en-US" altLang="ja-JP" sz="2000" dirty="0" smtClean="0"/>
          </a:p>
          <a:p>
            <a:pPr algn="ctr"/>
            <a:r>
              <a:rPr kumimoji="1" lang="ja-JP" altLang="en-US" sz="2000" dirty="0" smtClean="0"/>
              <a:t>③</a:t>
            </a:r>
            <a:r>
              <a:rPr kumimoji="1" lang="en-US" altLang="ja-JP" sz="2000" dirty="0" smtClean="0"/>
              <a:t>800</a:t>
            </a:r>
            <a:r>
              <a:rPr kumimoji="1" lang="ja-JP" altLang="en-US" sz="2000" dirty="0" smtClean="0"/>
              <a:t>万円弁済</a:t>
            </a:r>
            <a:endParaRPr kumimoji="1" lang="en-US" altLang="ja-JP" sz="2000" dirty="0" smtClean="0"/>
          </a:p>
          <a:p>
            <a:pPr algn="ctr"/>
            <a:r>
              <a:rPr lang="ja-JP" altLang="en-US" sz="2000" dirty="0" smtClean="0"/>
              <a:t>（事前の通知</a:t>
            </a:r>
            <a:endParaRPr lang="en-US" altLang="ja-JP" sz="2000" dirty="0" smtClean="0"/>
          </a:p>
          <a:p>
            <a:pPr algn="ctr"/>
            <a:r>
              <a:rPr lang="ja-JP" altLang="en-US" sz="2000" dirty="0" smtClean="0"/>
              <a:t>のみ怠る）</a:t>
            </a:r>
            <a:endParaRPr kumimoji="1" lang="ja-JP" altLang="en-US" sz="2000" dirty="0"/>
          </a:p>
        </p:txBody>
      </p:sp>
      <p:sp>
        <p:nvSpPr>
          <p:cNvPr id="2" name="四角形吹き出し 1"/>
          <p:cNvSpPr/>
          <p:nvPr/>
        </p:nvSpPr>
        <p:spPr>
          <a:xfrm>
            <a:off x="6012160" y="4221088"/>
            <a:ext cx="2808312" cy="548769"/>
          </a:xfrm>
          <a:prstGeom prst="wedgeRectCallout">
            <a:avLst>
              <a:gd name="adj1" fmla="val -17457"/>
              <a:gd name="adj2" fmla="val 7342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Y</a:t>
            </a:r>
            <a:r>
              <a:rPr kumimoji="1" lang="ja-JP" altLang="en-US" dirty="0" smtClean="0"/>
              <a:t>は，</a:t>
            </a:r>
            <a:r>
              <a:rPr kumimoji="1" lang="en-US" altLang="ja-JP" dirty="0" smtClean="0"/>
              <a:t>1</a:t>
            </a:r>
            <a:r>
              <a:rPr kumimoji="1" lang="ja-JP" altLang="en-US" dirty="0" smtClean="0"/>
              <a:t>項の事前の弁済を怠っているので弁済は無効。</a:t>
            </a:r>
            <a:endParaRPr kumimoji="1" lang="ja-JP" altLang="en-US" dirty="0"/>
          </a:p>
        </p:txBody>
      </p:sp>
      <p:sp>
        <p:nvSpPr>
          <p:cNvPr id="5" name="四角形吹き出し 4"/>
          <p:cNvSpPr/>
          <p:nvPr/>
        </p:nvSpPr>
        <p:spPr>
          <a:xfrm>
            <a:off x="4513163" y="1556792"/>
            <a:ext cx="3443213" cy="1152128"/>
          </a:xfrm>
          <a:prstGeom prst="wedgeRectCallout">
            <a:avLst>
              <a:gd name="adj1" fmla="val -42620"/>
              <a:gd name="adj2" fmla="val 67704"/>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dirty="0" smtClean="0"/>
              <a:t>相手方が</a:t>
            </a:r>
            <a:r>
              <a:rPr kumimoji="1" lang="en-US" altLang="ja-JP" dirty="0" smtClean="0"/>
              <a:t>1</a:t>
            </a:r>
            <a:r>
              <a:rPr kumimoji="1" lang="ja-JP" altLang="en-US" dirty="0" smtClean="0"/>
              <a:t>項の事前の通知を怠っているので，</a:t>
            </a:r>
            <a:r>
              <a:rPr kumimoji="1" lang="en-US" altLang="ja-JP" dirty="0" smtClean="0"/>
              <a:t>2</a:t>
            </a:r>
            <a:r>
              <a:rPr kumimoji="1" lang="ja-JP" altLang="en-US" dirty="0" smtClean="0"/>
              <a:t>項は適用するまでもなく，先になした弁済が有効となり，求償は制限されない。</a:t>
            </a:r>
            <a:endParaRPr kumimoji="1" lang="ja-JP" altLang="en-US" dirty="0"/>
          </a:p>
        </p:txBody>
      </p:sp>
      <p:sp>
        <p:nvSpPr>
          <p:cNvPr id="3" name="雲形吹き出し 2"/>
          <p:cNvSpPr/>
          <p:nvPr/>
        </p:nvSpPr>
        <p:spPr>
          <a:xfrm>
            <a:off x="554797" y="2924944"/>
            <a:ext cx="2577043" cy="1080120"/>
          </a:xfrm>
          <a:prstGeom prst="cloudCallout">
            <a:avLst>
              <a:gd name="adj1" fmla="val 102076"/>
              <a:gd name="adj2" fmla="val -12745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000" dirty="0" smtClean="0"/>
              <a:t>2</a:t>
            </a:r>
            <a:r>
              <a:rPr kumimoji="1" lang="ja-JP" altLang="en-US" sz="2000" dirty="0" smtClean="0"/>
              <a:t>項も適用できるのでは</a:t>
            </a:r>
            <a:r>
              <a:rPr kumimoji="1" lang="en-US" altLang="ja-JP" sz="2000" dirty="0" smtClean="0"/>
              <a:t>?</a:t>
            </a:r>
            <a:endParaRPr kumimoji="1" lang="ja-JP" altLang="en-US" sz="2000" dirty="0"/>
          </a:p>
        </p:txBody>
      </p:sp>
      <p:sp>
        <p:nvSpPr>
          <p:cNvPr id="4" name="雲形吹き出し 3"/>
          <p:cNvSpPr/>
          <p:nvPr/>
        </p:nvSpPr>
        <p:spPr>
          <a:xfrm>
            <a:off x="2764211" y="3453891"/>
            <a:ext cx="2876954" cy="1217312"/>
          </a:xfrm>
          <a:prstGeom prst="cloudCallout">
            <a:avLst>
              <a:gd name="adj1" fmla="val 62522"/>
              <a:gd name="adj2" fmla="val 3761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smtClean="0"/>
              <a:t>先に，</a:t>
            </a:r>
            <a:r>
              <a:rPr kumimoji="1" lang="en-US" altLang="ja-JP" sz="2000" dirty="0" smtClean="0"/>
              <a:t>X</a:t>
            </a:r>
            <a:r>
              <a:rPr kumimoji="1" lang="ja-JP" altLang="en-US" sz="2000" dirty="0" smtClean="0"/>
              <a:t>が</a:t>
            </a:r>
            <a:r>
              <a:rPr kumimoji="1" lang="en-US" altLang="ja-JP" sz="2000" dirty="0" smtClean="0"/>
              <a:t>2</a:t>
            </a:r>
            <a:r>
              <a:rPr kumimoji="1" lang="ja-JP" altLang="en-US" sz="2000" dirty="0" smtClean="0"/>
              <a:t>項の事後の通知を怠ったのでは</a:t>
            </a:r>
            <a:r>
              <a:rPr kumimoji="1" lang="en-US" altLang="ja-JP" sz="2000" dirty="0" smtClean="0"/>
              <a:t>?</a:t>
            </a:r>
            <a:endParaRPr kumimoji="1" lang="ja-JP" altLang="en-US" sz="2000" dirty="0"/>
          </a:p>
        </p:txBody>
      </p:sp>
    </p:spTree>
    <p:extLst>
      <p:ext uri="{BB962C8B-B14F-4D97-AF65-F5344CB8AC3E}">
        <p14:creationId xmlns:p14="http://schemas.microsoft.com/office/powerpoint/2010/main" val="31872644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down)">
                                      <p:cBhvr>
                                        <p:cTn id="11" dur="500"/>
                                        <p:tgtEl>
                                          <p:spTgt spid="16"/>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down)">
                                      <p:cBhvr>
                                        <p:cTn id="19" dur="500"/>
                                        <p:tgtEl>
                                          <p:spTgt spid="17"/>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00"/>
                                        <p:tgtEl>
                                          <p:spTgt spid="12"/>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down)">
                                      <p:cBhvr>
                                        <p:cTn id="31" dur="500"/>
                                        <p:tgtEl>
                                          <p:spTgt spid="14"/>
                                        </p:tgtEl>
                                      </p:cBhvr>
                                    </p:animEffect>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down)">
                                      <p:cBhvr>
                                        <p:cTn id="35" dur="500"/>
                                        <p:tgtEl>
                                          <p:spTgt spid="18"/>
                                        </p:tgtEl>
                                      </p:cBhvr>
                                    </p:animEffect>
                                  </p:childTnLst>
                                </p:cTn>
                              </p:par>
                            </p:childTnLst>
                          </p:cTn>
                        </p:par>
                        <p:par>
                          <p:cTn id="36" fill="hold">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down)">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wipe(up)">
                                      <p:cBhvr>
                                        <p:cTn id="44" dur="1000"/>
                                        <p:tgtEl>
                                          <p:spTgt spid="21"/>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up)">
                                      <p:cBhvr>
                                        <p:cTn id="47" dur="1000"/>
                                        <p:tgtEl>
                                          <p:spTgt spid="22"/>
                                        </p:tgtEl>
                                      </p:cBhvr>
                                    </p:animEffect>
                                  </p:childTnLst>
                                </p:cTn>
                              </p:par>
                            </p:childTnLst>
                          </p:cTn>
                        </p:par>
                        <p:par>
                          <p:cTn id="48" fill="hold">
                            <p:stCondLst>
                              <p:cond delay="1000"/>
                            </p:stCondLst>
                            <p:childTnLst>
                              <p:par>
                                <p:cTn id="49" presetID="10" presetClass="exit" presetSubtype="0" fill="hold" grpId="1" nodeType="afterEffect">
                                  <p:stCondLst>
                                    <p:cond delay="0"/>
                                  </p:stCondLst>
                                  <p:childTnLst>
                                    <p:animEffect transition="out" filter="fade">
                                      <p:cBhvr>
                                        <p:cTn id="50" dur="500"/>
                                        <p:tgtEl>
                                          <p:spTgt spid="16"/>
                                        </p:tgtEl>
                                      </p:cBhvr>
                                    </p:animEffect>
                                    <p:set>
                                      <p:cBhvr>
                                        <p:cTn id="51" dur="1" fill="hold">
                                          <p:stCondLst>
                                            <p:cond delay="499"/>
                                          </p:stCondLst>
                                        </p:cTn>
                                        <p:tgtEl>
                                          <p:spTgt spid="16"/>
                                        </p:tgtEl>
                                        <p:attrNameLst>
                                          <p:attrName>style.visibility</p:attrName>
                                        </p:attrNameLst>
                                      </p:cBhvr>
                                      <p:to>
                                        <p:strVal val="hidden"/>
                                      </p:to>
                                    </p:set>
                                  </p:childTnLst>
                                </p:cTn>
                              </p:par>
                            </p:childTnLst>
                          </p:cTn>
                        </p:par>
                        <p:par>
                          <p:cTn id="52" fill="hold">
                            <p:stCondLst>
                              <p:cond delay="1500"/>
                            </p:stCondLst>
                            <p:childTnLst>
                              <p:par>
                                <p:cTn id="53" presetID="10" presetClass="exit" presetSubtype="0" fill="hold" grpId="1" nodeType="afterEffect">
                                  <p:stCondLst>
                                    <p:cond delay="0"/>
                                  </p:stCondLst>
                                  <p:childTnLst>
                                    <p:animEffect transition="out" filter="fade">
                                      <p:cBhvr>
                                        <p:cTn id="54" dur="500"/>
                                        <p:tgtEl>
                                          <p:spTgt spid="13"/>
                                        </p:tgtEl>
                                      </p:cBhvr>
                                    </p:animEffect>
                                    <p:set>
                                      <p:cBhvr>
                                        <p:cTn id="55" dur="1" fill="hold">
                                          <p:stCondLst>
                                            <p:cond delay="499"/>
                                          </p:stCondLst>
                                        </p:cTn>
                                        <p:tgtEl>
                                          <p:spTgt spid="13"/>
                                        </p:tgtEl>
                                        <p:attrNameLst>
                                          <p:attrName>style.visibility</p:attrName>
                                        </p:attrNameLst>
                                      </p:cBhvr>
                                      <p:to>
                                        <p:strVal val="hidden"/>
                                      </p:to>
                                    </p:set>
                                  </p:childTnLst>
                                </p:cTn>
                              </p:par>
                            </p:childTnLst>
                          </p:cTn>
                        </p:par>
                        <p:par>
                          <p:cTn id="56" fill="hold">
                            <p:stCondLst>
                              <p:cond delay="2000"/>
                            </p:stCondLst>
                            <p:childTnLst>
                              <p:par>
                                <p:cTn id="57" presetID="42" presetClass="exit" presetSubtype="0" fill="hold" grpId="1" nodeType="afterEffect">
                                  <p:stCondLst>
                                    <p:cond delay="0"/>
                                  </p:stCondLst>
                                  <p:childTnLst>
                                    <p:animEffect transition="out" filter="fade">
                                      <p:cBhvr>
                                        <p:cTn id="58" dur="500"/>
                                        <p:tgtEl>
                                          <p:spTgt spid="15"/>
                                        </p:tgtEl>
                                      </p:cBhvr>
                                    </p:animEffect>
                                    <p:anim calcmode="lin" valueType="num">
                                      <p:cBhvr>
                                        <p:cTn id="59" dur="500"/>
                                        <p:tgtEl>
                                          <p:spTgt spid="15"/>
                                        </p:tgtEl>
                                        <p:attrNameLst>
                                          <p:attrName>ppt_x</p:attrName>
                                        </p:attrNameLst>
                                      </p:cBhvr>
                                      <p:tavLst>
                                        <p:tav tm="0">
                                          <p:val>
                                            <p:strVal val="ppt_x"/>
                                          </p:val>
                                        </p:tav>
                                        <p:tav tm="100000">
                                          <p:val>
                                            <p:strVal val="ppt_x"/>
                                          </p:val>
                                        </p:tav>
                                      </p:tavLst>
                                    </p:anim>
                                    <p:anim calcmode="lin" valueType="num">
                                      <p:cBhvr>
                                        <p:cTn id="60" dur="500"/>
                                        <p:tgtEl>
                                          <p:spTgt spid="15"/>
                                        </p:tgtEl>
                                        <p:attrNameLst>
                                          <p:attrName>ppt_y</p:attrName>
                                        </p:attrNameLst>
                                      </p:cBhvr>
                                      <p:tavLst>
                                        <p:tav tm="0">
                                          <p:val>
                                            <p:strVal val="ppt_y"/>
                                          </p:val>
                                        </p:tav>
                                        <p:tav tm="100000">
                                          <p:val>
                                            <p:strVal val="ppt_y+.1"/>
                                          </p:val>
                                        </p:tav>
                                      </p:tavLst>
                                    </p:anim>
                                    <p:set>
                                      <p:cBhvr>
                                        <p:cTn id="61" dur="1" fill="hold">
                                          <p:stCondLst>
                                            <p:cond delay="499"/>
                                          </p:stCondLst>
                                        </p:cTn>
                                        <p:tgtEl>
                                          <p:spTgt spid="15"/>
                                        </p:tgtEl>
                                        <p:attrNameLst>
                                          <p:attrName>style.visibility</p:attrName>
                                        </p:attrNameLst>
                                      </p:cBhvr>
                                      <p:to>
                                        <p:strVal val="hidden"/>
                                      </p:to>
                                    </p:set>
                                  </p:childTnLst>
                                </p:cTn>
                              </p:par>
                            </p:childTnLst>
                          </p:cTn>
                        </p:par>
                        <p:par>
                          <p:cTn id="62" fill="hold">
                            <p:stCondLst>
                              <p:cond delay="2500"/>
                            </p:stCondLst>
                            <p:childTnLst>
                              <p:par>
                                <p:cTn id="63" presetID="10" presetClass="exit" presetSubtype="0" fill="hold" grpId="1" nodeType="afterEffect">
                                  <p:stCondLst>
                                    <p:cond delay="0"/>
                                  </p:stCondLst>
                                  <p:childTnLst>
                                    <p:animEffect transition="out" filter="fade">
                                      <p:cBhvr>
                                        <p:cTn id="64" dur="500"/>
                                        <p:tgtEl>
                                          <p:spTgt spid="18"/>
                                        </p:tgtEl>
                                      </p:cBhvr>
                                    </p:animEffect>
                                    <p:set>
                                      <p:cBhvr>
                                        <p:cTn id="65" dur="1" fill="hold">
                                          <p:stCondLst>
                                            <p:cond delay="499"/>
                                          </p:stCondLst>
                                        </p:cTn>
                                        <p:tgtEl>
                                          <p:spTgt spid="18"/>
                                        </p:tgtEl>
                                        <p:attrNameLst>
                                          <p:attrName>style.visibility</p:attrName>
                                        </p:attrNameLst>
                                      </p:cBhvr>
                                      <p:to>
                                        <p:strVal val="hidden"/>
                                      </p:to>
                                    </p:set>
                                  </p:childTnLst>
                                </p:cTn>
                              </p:par>
                            </p:childTnLst>
                          </p:cTn>
                        </p:par>
                        <p:par>
                          <p:cTn id="66" fill="hold">
                            <p:stCondLst>
                              <p:cond delay="3000"/>
                            </p:stCondLst>
                            <p:childTnLst>
                              <p:par>
                                <p:cTn id="67" presetID="42" presetClass="path" presetSubtype="0" accel="50000" decel="50000" fill="hold" grpId="1" nodeType="afterEffect">
                                  <p:stCondLst>
                                    <p:cond delay="0"/>
                                  </p:stCondLst>
                                  <p:childTnLst>
                                    <p:animMotion origin="layout" path="M 0 6.01017E-7 L -0.03125 -0.24827 " pathEditMode="relative" rAng="0" ptsTypes="AA">
                                      <p:cBhvr>
                                        <p:cTn id="68" dur="1000" fill="hold"/>
                                        <p:tgtEl>
                                          <p:spTgt spid="19"/>
                                        </p:tgtEl>
                                        <p:attrNameLst>
                                          <p:attrName>ppt_x</p:attrName>
                                          <p:attrName>ppt_y</p:attrName>
                                        </p:attrNameLst>
                                      </p:cBhvr>
                                      <p:rCtr x="-1563" y="-12413"/>
                                    </p:animMotion>
                                  </p:childTnLst>
                                </p:cTn>
                              </p:par>
                              <p:par>
                                <p:cTn id="69" presetID="8" presetClass="emph" presetSubtype="0" fill="hold" grpId="2" nodeType="withEffect">
                                  <p:stCondLst>
                                    <p:cond delay="0"/>
                                  </p:stCondLst>
                                  <p:childTnLst>
                                    <p:animRot by="3600000">
                                      <p:cBhvr>
                                        <p:cTn id="70" dur="1000" fill="hold"/>
                                        <p:tgtEl>
                                          <p:spTgt spid="19"/>
                                        </p:tgtEl>
                                        <p:attrNameLst>
                                          <p:attrName>r</p:attrName>
                                        </p:attrNameLst>
                                      </p:cBhvr>
                                    </p:animRot>
                                  </p:childTnLst>
                                </p:cTn>
                              </p:par>
                            </p:childTnLst>
                          </p:cTn>
                        </p:par>
                        <p:par>
                          <p:cTn id="71" fill="hold">
                            <p:stCondLst>
                              <p:cond delay="4000"/>
                            </p:stCondLst>
                            <p:childTnLst>
                              <p:par>
                                <p:cTn id="72" presetID="10" presetClass="exit" presetSubtype="0" fill="hold" grpId="1" nodeType="afterEffect">
                                  <p:stCondLst>
                                    <p:cond delay="0"/>
                                  </p:stCondLst>
                                  <p:childTnLst>
                                    <p:animEffect transition="out" filter="fade">
                                      <p:cBhvr>
                                        <p:cTn id="73" dur="500"/>
                                        <p:tgtEl>
                                          <p:spTgt spid="17"/>
                                        </p:tgtEl>
                                      </p:cBhvr>
                                    </p:animEffect>
                                    <p:set>
                                      <p:cBhvr>
                                        <p:cTn id="74" dur="1" fill="hold">
                                          <p:stCondLst>
                                            <p:cond delay="499"/>
                                          </p:stCondLst>
                                        </p:cTn>
                                        <p:tgtEl>
                                          <p:spTgt spid="17"/>
                                        </p:tgtEl>
                                        <p:attrNameLst>
                                          <p:attrName>style.visibility</p:attrName>
                                        </p:attrNameLst>
                                      </p:cBhvr>
                                      <p:to>
                                        <p:strVal val="hidden"/>
                                      </p:to>
                                    </p:set>
                                  </p:childTnLst>
                                </p:cTn>
                              </p:par>
                            </p:childTnLst>
                          </p:cTn>
                        </p:par>
                        <p:par>
                          <p:cTn id="75" fill="hold">
                            <p:stCondLst>
                              <p:cond delay="4500"/>
                            </p:stCondLst>
                            <p:childTnLst>
                              <p:par>
                                <p:cTn id="76" presetID="10" presetClass="entr" presetSubtype="0" fill="hold" grpId="0"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fade">
                                      <p:cBhvr>
                                        <p:cTn id="78" dur="500"/>
                                        <p:tgtEl>
                                          <p:spTgt spid="20"/>
                                        </p:tgtEl>
                                      </p:cBhvr>
                                    </p:animEffect>
                                  </p:childTnLst>
                                </p:cTn>
                              </p:par>
                              <p:par>
                                <p:cTn id="79" presetID="10" presetClass="exit" presetSubtype="0" fill="hold" grpId="3" nodeType="withEffect">
                                  <p:stCondLst>
                                    <p:cond delay="0"/>
                                  </p:stCondLst>
                                  <p:childTnLst>
                                    <p:animEffect transition="out" filter="fade">
                                      <p:cBhvr>
                                        <p:cTn id="80" dur="500"/>
                                        <p:tgtEl>
                                          <p:spTgt spid="19"/>
                                        </p:tgtEl>
                                      </p:cBhvr>
                                    </p:animEffect>
                                    <p:set>
                                      <p:cBhvr>
                                        <p:cTn id="81" dur="1" fill="hold">
                                          <p:stCondLst>
                                            <p:cond delay="499"/>
                                          </p:stCondLst>
                                        </p:cTn>
                                        <p:tgtEl>
                                          <p:spTgt spid="19"/>
                                        </p:tgtEl>
                                        <p:attrNameLst>
                                          <p:attrName>style.visibility</p:attrName>
                                        </p:attrNameLst>
                                      </p:cBhvr>
                                      <p:to>
                                        <p:strVal val="hidden"/>
                                      </p:to>
                                    </p:set>
                                  </p:childTnLst>
                                </p:cTn>
                              </p:par>
                            </p:childTnLst>
                          </p:cTn>
                        </p:par>
                        <p:par>
                          <p:cTn id="82" fill="hold">
                            <p:stCondLst>
                              <p:cond delay="5000"/>
                            </p:stCondLst>
                            <p:childTnLst>
                              <p:par>
                                <p:cTn id="83" presetID="22" presetClass="entr" presetSubtype="1" fill="hold" grpId="0" nodeType="afterEffect">
                                  <p:stCondLst>
                                    <p:cond delay="250"/>
                                  </p:stCondLst>
                                  <p:childTnLst>
                                    <p:set>
                                      <p:cBhvr>
                                        <p:cTn id="84" dur="1" fill="hold">
                                          <p:stCondLst>
                                            <p:cond delay="0"/>
                                          </p:stCondLst>
                                        </p:cTn>
                                        <p:tgtEl>
                                          <p:spTgt spid="5"/>
                                        </p:tgtEl>
                                        <p:attrNameLst>
                                          <p:attrName>style.visibility</p:attrName>
                                        </p:attrNameLst>
                                      </p:cBhvr>
                                      <p:to>
                                        <p:strVal val="visible"/>
                                      </p:to>
                                    </p:set>
                                    <p:animEffect transition="in" filter="wipe(up)">
                                      <p:cBhvr>
                                        <p:cTn id="85" dur="2000"/>
                                        <p:tgtEl>
                                          <p:spTgt spid="5"/>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2" fill="hold" grpId="0" nodeType="clickEffect">
                                  <p:stCondLst>
                                    <p:cond delay="0"/>
                                  </p:stCondLst>
                                  <p:childTnLst>
                                    <p:set>
                                      <p:cBhvr>
                                        <p:cTn id="89" dur="1" fill="hold">
                                          <p:stCondLst>
                                            <p:cond delay="0"/>
                                          </p:stCondLst>
                                        </p:cTn>
                                        <p:tgtEl>
                                          <p:spTgt spid="23"/>
                                        </p:tgtEl>
                                        <p:attrNameLst>
                                          <p:attrName>style.visibility</p:attrName>
                                        </p:attrNameLst>
                                      </p:cBhvr>
                                      <p:to>
                                        <p:strVal val="visible"/>
                                      </p:to>
                                    </p:set>
                                    <p:animEffect transition="in" filter="wipe(right)">
                                      <p:cBhvr>
                                        <p:cTn id="90" dur="1000"/>
                                        <p:tgtEl>
                                          <p:spTgt spid="23"/>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wipe(up)">
                                      <p:cBhvr>
                                        <p:cTn id="93" dur="1000"/>
                                        <p:tgtEl>
                                          <p:spTgt spid="24"/>
                                        </p:tgtEl>
                                      </p:cBhvr>
                                    </p:animEffect>
                                  </p:childTnLst>
                                </p:cTn>
                              </p:par>
                            </p:childTnLst>
                          </p:cTn>
                        </p:par>
                        <p:par>
                          <p:cTn id="94" fill="hold">
                            <p:stCondLst>
                              <p:cond delay="1000"/>
                            </p:stCondLst>
                            <p:childTnLst>
                              <p:par>
                                <p:cTn id="95" presetID="22" presetClass="entr" presetSubtype="1" fill="hold" grpId="0" nodeType="afterEffect">
                                  <p:stCondLst>
                                    <p:cond delay="250"/>
                                  </p:stCondLst>
                                  <p:childTnLst>
                                    <p:set>
                                      <p:cBhvr>
                                        <p:cTn id="96" dur="1" fill="hold">
                                          <p:stCondLst>
                                            <p:cond delay="0"/>
                                          </p:stCondLst>
                                        </p:cTn>
                                        <p:tgtEl>
                                          <p:spTgt spid="2"/>
                                        </p:tgtEl>
                                        <p:attrNameLst>
                                          <p:attrName>style.visibility</p:attrName>
                                        </p:attrNameLst>
                                      </p:cBhvr>
                                      <p:to>
                                        <p:strVal val="visible"/>
                                      </p:to>
                                    </p:set>
                                    <p:animEffect transition="in" filter="wipe(up)">
                                      <p:cBhvr>
                                        <p:cTn id="97" dur="1250"/>
                                        <p:tgtEl>
                                          <p:spTgt spid="2"/>
                                        </p:tgtEl>
                                      </p:cBhvr>
                                    </p:animEffect>
                                  </p:childTnLst>
                                </p:cTn>
                              </p:par>
                            </p:childTnLst>
                          </p:cTn>
                        </p:par>
                        <p:par>
                          <p:cTn id="98" fill="hold">
                            <p:stCondLst>
                              <p:cond delay="2500"/>
                            </p:stCondLst>
                            <p:childTnLst>
                              <p:par>
                                <p:cTn id="99" presetID="27" presetClass="emph" presetSubtype="0" fill="remove" grpId="1" nodeType="afterEffect">
                                  <p:stCondLst>
                                    <p:cond delay="500"/>
                                  </p:stCondLst>
                                  <p:childTnLst>
                                    <p:animClr clrSpc="rgb" dir="cw">
                                      <p:cBhvr override="childStyle">
                                        <p:cTn id="100" dur="250" autoRev="1" fill="remove"/>
                                        <p:tgtEl>
                                          <p:spTgt spid="5"/>
                                        </p:tgtEl>
                                        <p:attrNameLst>
                                          <p:attrName>style.color</p:attrName>
                                        </p:attrNameLst>
                                      </p:cBhvr>
                                      <p:to>
                                        <a:schemeClr val="bg1"/>
                                      </p:to>
                                    </p:animClr>
                                    <p:animClr clrSpc="rgb" dir="cw">
                                      <p:cBhvr>
                                        <p:cTn id="101" dur="250" autoRev="1" fill="remove"/>
                                        <p:tgtEl>
                                          <p:spTgt spid="5"/>
                                        </p:tgtEl>
                                        <p:attrNameLst>
                                          <p:attrName>fillcolor</p:attrName>
                                        </p:attrNameLst>
                                      </p:cBhvr>
                                      <p:to>
                                        <a:schemeClr val="bg1"/>
                                      </p:to>
                                    </p:animClr>
                                    <p:set>
                                      <p:cBhvr>
                                        <p:cTn id="102" dur="250" autoRev="1" fill="remove"/>
                                        <p:tgtEl>
                                          <p:spTgt spid="5"/>
                                        </p:tgtEl>
                                        <p:attrNameLst>
                                          <p:attrName>fill.type</p:attrName>
                                        </p:attrNameLst>
                                      </p:cBhvr>
                                      <p:to>
                                        <p:strVal val="solid"/>
                                      </p:to>
                                    </p:set>
                                    <p:set>
                                      <p:cBhvr>
                                        <p:cTn id="103" dur="250" autoRev="1" fill="remove"/>
                                        <p:tgtEl>
                                          <p:spTgt spid="5"/>
                                        </p:tgtEl>
                                        <p:attrNameLst>
                                          <p:attrName>fill.on</p:attrName>
                                        </p:attrNameLst>
                                      </p:cBhvr>
                                      <p:to>
                                        <p:strVal val="true"/>
                                      </p:to>
                                    </p:set>
                                  </p:childTnLst>
                                </p:cTn>
                              </p:par>
                            </p:childTnLst>
                          </p:cTn>
                        </p:par>
                        <p:par>
                          <p:cTn id="104" fill="hold">
                            <p:stCondLst>
                              <p:cond delay="3500"/>
                            </p:stCondLst>
                            <p:childTnLst>
                              <p:par>
                                <p:cTn id="105" presetID="22" presetClass="entr" presetSubtype="1" fill="hold" grpId="0" nodeType="afterEffect">
                                  <p:stCondLst>
                                    <p:cond delay="0"/>
                                  </p:stCondLst>
                                  <p:childTnLst>
                                    <p:set>
                                      <p:cBhvr>
                                        <p:cTn id="106" dur="1" fill="hold">
                                          <p:stCondLst>
                                            <p:cond delay="0"/>
                                          </p:stCondLst>
                                        </p:cTn>
                                        <p:tgtEl>
                                          <p:spTgt spid="3"/>
                                        </p:tgtEl>
                                        <p:attrNameLst>
                                          <p:attrName>style.visibility</p:attrName>
                                        </p:attrNameLst>
                                      </p:cBhvr>
                                      <p:to>
                                        <p:strVal val="visible"/>
                                      </p:to>
                                    </p:set>
                                    <p:animEffect transition="in" filter="wipe(up)">
                                      <p:cBhvr>
                                        <p:cTn id="107" dur="1250"/>
                                        <p:tgtEl>
                                          <p:spTgt spid="3"/>
                                        </p:tgtEl>
                                      </p:cBhvr>
                                    </p:animEffect>
                                  </p:childTnLst>
                                </p:cTn>
                              </p:par>
                            </p:childTnLst>
                          </p:cTn>
                        </p:par>
                        <p:par>
                          <p:cTn id="108" fill="hold">
                            <p:stCondLst>
                              <p:cond delay="4750"/>
                            </p:stCondLst>
                            <p:childTnLst>
                              <p:par>
                                <p:cTn id="109" presetID="27" presetClass="emph" presetSubtype="0" fill="remove" grpId="1" nodeType="afterEffect">
                                  <p:stCondLst>
                                    <p:cond delay="500"/>
                                  </p:stCondLst>
                                  <p:childTnLst>
                                    <p:animClr clrSpc="rgb" dir="cw">
                                      <p:cBhvr override="childStyle">
                                        <p:cTn id="110" dur="250" autoRev="1" fill="remove"/>
                                        <p:tgtEl>
                                          <p:spTgt spid="2"/>
                                        </p:tgtEl>
                                        <p:attrNameLst>
                                          <p:attrName>style.color</p:attrName>
                                        </p:attrNameLst>
                                      </p:cBhvr>
                                      <p:to>
                                        <a:schemeClr val="bg1"/>
                                      </p:to>
                                    </p:animClr>
                                    <p:animClr clrSpc="rgb" dir="cw">
                                      <p:cBhvr>
                                        <p:cTn id="111" dur="250" autoRev="1" fill="remove"/>
                                        <p:tgtEl>
                                          <p:spTgt spid="2"/>
                                        </p:tgtEl>
                                        <p:attrNameLst>
                                          <p:attrName>fillcolor</p:attrName>
                                        </p:attrNameLst>
                                      </p:cBhvr>
                                      <p:to>
                                        <a:schemeClr val="bg1"/>
                                      </p:to>
                                    </p:animClr>
                                    <p:set>
                                      <p:cBhvr>
                                        <p:cTn id="112" dur="250" autoRev="1" fill="remove"/>
                                        <p:tgtEl>
                                          <p:spTgt spid="2"/>
                                        </p:tgtEl>
                                        <p:attrNameLst>
                                          <p:attrName>fill.type</p:attrName>
                                        </p:attrNameLst>
                                      </p:cBhvr>
                                      <p:to>
                                        <p:strVal val="solid"/>
                                      </p:to>
                                    </p:set>
                                    <p:set>
                                      <p:cBhvr>
                                        <p:cTn id="113" dur="250" autoRev="1" fill="remove"/>
                                        <p:tgtEl>
                                          <p:spTgt spid="2"/>
                                        </p:tgtEl>
                                        <p:attrNameLst>
                                          <p:attrName>fill.on</p:attrName>
                                        </p:attrNameLst>
                                      </p:cBhvr>
                                      <p:to>
                                        <p:strVal val="true"/>
                                      </p:to>
                                    </p:set>
                                  </p:childTnLst>
                                </p:cTn>
                              </p:par>
                            </p:childTnLst>
                          </p:cTn>
                        </p:par>
                        <p:par>
                          <p:cTn id="114" fill="hold">
                            <p:stCondLst>
                              <p:cond delay="5750"/>
                            </p:stCondLst>
                            <p:childTnLst>
                              <p:par>
                                <p:cTn id="115" presetID="22" presetClass="entr" presetSubtype="1" fill="hold" grpId="0" nodeType="afterEffect">
                                  <p:stCondLst>
                                    <p:cond delay="0"/>
                                  </p:stCondLst>
                                  <p:childTnLst>
                                    <p:set>
                                      <p:cBhvr>
                                        <p:cTn id="116" dur="1" fill="hold">
                                          <p:stCondLst>
                                            <p:cond delay="0"/>
                                          </p:stCondLst>
                                        </p:cTn>
                                        <p:tgtEl>
                                          <p:spTgt spid="4"/>
                                        </p:tgtEl>
                                        <p:attrNameLst>
                                          <p:attrName>style.visibility</p:attrName>
                                        </p:attrNameLst>
                                      </p:cBhvr>
                                      <p:to>
                                        <p:strVal val="visible"/>
                                      </p:to>
                                    </p:set>
                                    <p:animEffect transition="in" filter="wipe(up)">
                                      <p:cBhvr>
                                        <p:cTn id="11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7" grpId="0" animBg="1"/>
      <p:bldP spid="17" grpId="1" animBg="1"/>
      <p:bldP spid="18" grpId="0" animBg="1"/>
      <p:bldP spid="18" grpId="1" animBg="1"/>
      <p:bldP spid="19" grpId="0" animBg="1"/>
      <p:bldP spid="19" grpId="1" animBg="1"/>
      <p:bldP spid="19" grpId="2" animBg="1"/>
      <p:bldP spid="19" grpId="3" animBg="1"/>
      <p:bldP spid="11" grpId="0" animBg="1"/>
      <p:bldP spid="20" grpId="0" animBg="1"/>
      <p:bldP spid="12" grpId="0" animBg="1"/>
      <p:bldP spid="13" grpId="0" animBg="1"/>
      <p:bldP spid="13" grpId="1" animBg="1"/>
      <p:bldP spid="15" grpId="0" animBg="1"/>
      <p:bldP spid="15" grpId="1" animBg="1"/>
      <p:bldP spid="14" grpId="0" animBg="1"/>
      <p:bldP spid="21" grpId="0" animBg="1"/>
      <p:bldP spid="22" grpId="0"/>
      <p:bldP spid="23" grpId="0" animBg="1"/>
      <p:bldP spid="24" grpId="0"/>
      <p:bldP spid="2" grpId="0" animBg="1"/>
      <p:bldP spid="2" grpId="1" animBg="1"/>
      <p:bldP spid="5" grpId="0" animBg="1"/>
      <p:bldP spid="5" grpId="1" animBg="1"/>
      <p:bldP spid="3" grpId="0" animBg="1"/>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Autofit/>
          </a:bodyPr>
          <a:lstStyle/>
          <a:p>
            <a:r>
              <a:rPr lang="ja-JP" altLang="en-US" sz="3600" dirty="0"/>
              <a:t>求償の要件としての事前・事後の通知</a:t>
            </a:r>
            <a:r>
              <a:rPr lang="en-US" altLang="ja-JP" sz="3600" dirty="0"/>
              <a:t/>
            </a:r>
            <a:br>
              <a:rPr lang="en-US" altLang="ja-JP" sz="3600" dirty="0"/>
            </a:br>
            <a:r>
              <a:rPr lang="ja-JP" altLang="en-US" sz="3600" dirty="0"/>
              <a:t>最二判昭</a:t>
            </a:r>
            <a:r>
              <a:rPr lang="en-US" altLang="ja-JP" sz="3600" dirty="0"/>
              <a:t>57</a:t>
            </a:r>
            <a:r>
              <a:rPr lang="ja-JP" altLang="en-US" sz="3600" dirty="0"/>
              <a:t>・</a:t>
            </a:r>
            <a:r>
              <a:rPr lang="en-US" altLang="ja-JP" sz="3600" dirty="0"/>
              <a:t>12</a:t>
            </a:r>
            <a:r>
              <a:rPr lang="ja-JP" altLang="en-US" sz="3600" dirty="0"/>
              <a:t>・</a:t>
            </a:r>
            <a:r>
              <a:rPr lang="en-US" altLang="ja-JP" sz="3600" dirty="0" smtClean="0"/>
              <a:t>17</a:t>
            </a:r>
            <a:r>
              <a:rPr lang="ja-JP" altLang="en-US" sz="3600" dirty="0" smtClean="0"/>
              <a:t>（</a:t>
            </a:r>
            <a:r>
              <a:rPr lang="en-US" altLang="ja-JP" sz="3600" dirty="0" smtClean="0"/>
              <a:t>6/7</a:t>
            </a:r>
            <a:r>
              <a:rPr lang="ja-JP" altLang="en-US" sz="3600" dirty="0" smtClean="0"/>
              <a:t>）判例批判</a:t>
            </a:r>
            <a:r>
              <a:rPr lang="ja-JP" altLang="en-US" sz="2800" dirty="0" smtClean="0"/>
              <a:t>→</a:t>
            </a:r>
            <a:r>
              <a:rPr lang="ja-JP" altLang="en-US" sz="2800" dirty="0" smtClean="0">
                <a:hlinkClick r:id="rId2" action="ppaction://hlinksldjump"/>
              </a:rPr>
              <a:t>まとめ</a:t>
            </a:r>
            <a:endParaRPr kumimoji="1" lang="ja-JP" altLang="en-US" sz="2800" dirty="0"/>
          </a:p>
        </p:txBody>
      </p:sp>
      <p:sp>
        <p:nvSpPr>
          <p:cNvPr id="7" name="コンテンツ プレースホルダー 6"/>
          <p:cNvSpPr>
            <a:spLocks noGrp="1"/>
          </p:cNvSpPr>
          <p:nvPr>
            <p:ph idx="1"/>
          </p:nvPr>
        </p:nvSpPr>
        <p:spPr>
          <a:xfrm>
            <a:off x="457200" y="1600200"/>
            <a:ext cx="8435280" cy="4525963"/>
          </a:xfrm>
        </p:spPr>
        <p:txBody>
          <a:bodyPr>
            <a:noAutofit/>
          </a:bodyPr>
          <a:lstStyle/>
          <a:p>
            <a:r>
              <a:rPr kumimoji="1" lang="ja-JP" altLang="en-US" sz="2400" dirty="0" smtClean="0"/>
              <a:t>昭和</a:t>
            </a:r>
            <a:r>
              <a:rPr kumimoji="1" lang="en-US" altLang="ja-JP" sz="2400" dirty="0" smtClean="0"/>
              <a:t>57</a:t>
            </a:r>
            <a:r>
              <a:rPr kumimoji="1" lang="ja-JP" altLang="en-US" sz="2400" dirty="0" smtClean="0"/>
              <a:t>年最高裁判決の問題点</a:t>
            </a:r>
            <a:endParaRPr kumimoji="1" lang="en-US" altLang="ja-JP" sz="2400" dirty="0" smtClean="0"/>
          </a:p>
          <a:p>
            <a:pPr lvl="1"/>
            <a:r>
              <a:rPr lang="ja-JP" altLang="en-US" sz="2000" dirty="0" smtClean="0"/>
              <a:t>負担部分を超える弁済か否かの判断の脱漏</a:t>
            </a:r>
            <a:endParaRPr lang="en-US" altLang="ja-JP" sz="2000" dirty="0" smtClean="0"/>
          </a:p>
          <a:p>
            <a:pPr lvl="2"/>
            <a:r>
              <a:rPr lang="ja-JP" altLang="en-US" sz="1800" dirty="0" smtClean="0"/>
              <a:t>本件の場合，</a:t>
            </a:r>
            <a:r>
              <a:rPr lang="en-US" altLang="ja-JP" sz="1800" dirty="0" smtClean="0"/>
              <a:t>X</a:t>
            </a:r>
            <a:r>
              <a:rPr lang="ja-JP" altLang="en-US" sz="1800" dirty="0" smtClean="0"/>
              <a:t>の弁済は，負担部分を超える弁済であって，求償権を生じさせるため，</a:t>
            </a:r>
            <a:r>
              <a:rPr lang="en-US" altLang="ja-JP" sz="1800" dirty="0" smtClean="0"/>
              <a:t>X</a:t>
            </a:r>
            <a:r>
              <a:rPr lang="ja-JP" altLang="en-US" sz="1800" dirty="0" smtClean="0"/>
              <a:t>には，事前の通知と事後の通知義務が課せられている。</a:t>
            </a:r>
            <a:endParaRPr lang="en-US" altLang="ja-JP" sz="1800" dirty="0" smtClean="0"/>
          </a:p>
          <a:p>
            <a:pPr lvl="2">
              <a:buClr>
                <a:srgbClr val="00B050"/>
              </a:buClr>
              <a:buFont typeface="Wingdings" pitchFamily="2" charset="2"/>
              <a:buChar char="u"/>
            </a:pPr>
            <a:r>
              <a:rPr lang="ja-JP" altLang="en-US" sz="1800" dirty="0" smtClean="0"/>
              <a:t>これに対して，</a:t>
            </a:r>
            <a:r>
              <a:rPr lang="en-US" altLang="ja-JP" sz="1800" dirty="0" smtClean="0"/>
              <a:t>Y</a:t>
            </a:r>
            <a:r>
              <a:rPr lang="ja-JP" altLang="en-US" sz="1800" dirty="0" smtClean="0"/>
              <a:t>の弁済は，負担部分の範囲内の弁済であり，求償権を生じさせない。したがって，</a:t>
            </a:r>
            <a:r>
              <a:rPr lang="en-US" altLang="ja-JP" sz="1800" dirty="0" smtClean="0"/>
              <a:t>Y</a:t>
            </a:r>
            <a:r>
              <a:rPr lang="ja-JP" altLang="en-US" sz="1800" dirty="0" smtClean="0"/>
              <a:t>の弁済には，事前の通知義務は課せられない。</a:t>
            </a:r>
            <a:endParaRPr lang="en-US" altLang="ja-JP" sz="1800" dirty="0" smtClean="0"/>
          </a:p>
          <a:p>
            <a:pPr lvl="1"/>
            <a:r>
              <a:rPr lang="ja-JP" altLang="en-US" sz="2000" dirty="0" smtClean="0"/>
              <a:t>義務違反の有無の判断の脱漏</a:t>
            </a:r>
            <a:endParaRPr lang="en-US" altLang="ja-JP" sz="2000" dirty="0" smtClean="0"/>
          </a:p>
          <a:p>
            <a:pPr lvl="2">
              <a:buClr>
                <a:srgbClr val="00B050"/>
              </a:buClr>
              <a:buFont typeface="Wingdings" pitchFamily="2" charset="2"/>
              <a:buChar char="u"/>
            </a:pPr>
            <a:r>
              <a:rPr lang="en-US" altLang="ja-JP" sz="1800" dirty="0" smtClean="0"/>
              <a:t>X</a:t>
            </a:r>
            <a:r>
              <a:rPr lang="ja-JP" altLang="en-US" sz="1800" dirty="0" smtClean="0"/>
              <a:t>の弁済は「負担部分を超える」弁済であり，求償権を生じる行為であるにもかかわらず，事前の通知も，事後の通知も怠っている。本件の場合，</a:t>
            </a:r>
            <a:r>
              <a:rPr lang="en-US" altLang="ja-JP" sz="1800" dirty="0" smtClean="0"/>
              <a:t>X</a:t>
            </a:r>
            <a:r>
              <a:rPr lang="ja-JP" altLang="en-US" sz="1800" dirty="0" smtClean="0"/>
              <a:t>が「事後の通知」を怠らなければ，二重弁済は生じていないのであるから，</a:t>
            </a:r>
            <a:r>
              <a:rPr lang="en-US" altLang="ja-JP" sz="1800" dirty="0" smtClean="0"/>
              <a:t>X</a:t>
            </a:r>
            <a:r>
              <a:rPr lang="ja-JP" altLang="en-US" sz="1800" dirty="0" smtClean="0"/>
              <a:t>の求償権は制限されるべきである。</a:t>
            </a:r>
            <a:endParaRPr lang="en-US" altLang="ja-JP" sz="1800" dirty="0" smtClean="0"/>
          </a:p>
          <a:p>
            <a:pPr lvl="2">
              <a:buClr>
                <a:srgbClr val="00B050"/>
              </a:buClr>
              <a:buFont typeface="Wingdings" pitchFamily="2" charset="2"/>
              <a:buChar char="u"/>
            </a:pPr>
            <a:r>
              <a:rPr lang="ja-JP" altLang="en-US" sz="1800" dirty="0" smtClean="0"/>
              <a:t>これに対して，</a:t>
            </a:r>
            <a:r>
              <a:rPr lang="en-US" altLang="ja-JP" sz="1800" dirty="0" smtClean="0"/>
              <a:t>Y</a:t>
            </a:r>
            <a:r>
              <a:rPr lang="ja-JP" altLang="en-US" sz="1800" dirty="0" smtClean="0"/>
              <a:t>の弁済は，「負担部分の範囲内」の弁済であり，求償権を生じないので，「事前の通知」は必要がない。したがって，</a:t>
            </a:r>
            <a:r>
              <a:rPr lang="en-US" altLang="ja-JP" sz="1800" dirty="0" smtClean="0"/>
              <a:t>Y</a:t>
            </a:r>
            <a:r>
              <a:rPr lang="ja-JP" altLang="en-US" sz="1800" dirty="0" err="1" smtClean="0"/>
              <a:t>には</a:t>
            </a:r>
            <a:r>
              <a:rPr lang="ja-JP" altLang="en-US" sz="1800" dirty="0" smtClean="0"/>
              <a:t>義務違反はなく，</a:t>
            </a:r>
            <a:r>
              <a:rPr lang="en-US" altLang="ja-JP" sz="1800" dirty="0" smtClean="0"/>
              <a:t>Y</a:t>
            </a:r>
            <a:r>
              <a:rPr lang="ja-JP" altLang="en-US" sz="1800" dirty="0" smtClean="0"/>
              <a:t>の弁済は有効であり，</a:t>
            </a:r>
            <a:r>
              <a:rPr lang="en-US" altLang="ja-JP" sz="1800" dirty="0" smtClean="0"/>
              <a:t>X</a:t>
            </a:r>
            <a:r>
              <a:rPr lang="ja-JP" altLang="en-US" sz="1800" dirty="0" smtClean="0"/>
              <a:t>は，</a:t>
            </a:r>
            <a:r>
              <a:rPr lang="en-US" altLang="ja-JP" sz="1800" dirty="0" smtClean="0"/>
              <a:t>Y</a:t>
            </a:r>
            <a:r>
              <a:rPr lang="ja-JP" altLang="en-US" sz="1800" dirty="0" smtClean="0"/>
              <a:t>の弁済の効力を否定できない。</a:t>
            </a:r>
            <a:endParaRPr lang="en-US" altLang="ja-JP" sz="1800" dirty="0" smtClean="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36</a:t>
            </a:fld>
            <a:endParaRPr kumimoji="1" lang="ja-JP" altLang="en-US"/>
          </a:p>
        </p:txBody>
      </p:sp>
    </p:spTree>
    <p:extLst>
      <p:ext uri="{BB962C8B-B14F-4D97-AF65-F5344CB8AC3E}">
        <p14:creationId xmlns:p14="http://schemas.microsoft.com/office/powerpoint/2010/main" val="11125226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1000"/>
                                        <p:tgtEl>
                                          <p:spTgt spid="7">
                                            <p:txEl>
                                              <p:pRg st="0" end="0"/>
                                            </p:txEl>
                                          </p:spTgt>
                                        </p:tgtEl>
                                      </p:cBhvr>
                                    </p:animEffect>
                                  </p:childTnLst>
                                </p:cTn>
                              </p:par>
                            </p:childTnLst>
                          </p:cTn>
                        </p:par>
                        <p:par>
                          <p:cTn id="8" fill="hold">
                            <p:stCondLst>
                              <p:cond delay="1500"/>
                            </p:stCondLst>
                            <p:childTnLst>
                              <p:par>
                                <p:cTn id="9" presetID="22" presetClass="entr" presetSubtype="1" fill="hold" grpId="0" nodeType="afterEffect">
                                  <p:stCondLst>
                                    <p:cond delay="5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up)">
                                      <p:cBhvr>
                                        <p:cTn id="11" dur="2000"/>
                                        <p:tgtEl>
                                          <p:spTgt spid="7">
                                            <p:txEl>
                                              <p:pRg st="1" end="1"/>
                                            </p:txEl>
                                          </p:spTgt>
                                        </p:tgtEl>
                                      </p:cBhvr>
                                    </p:animEffect>
                                  </p:childTnLst>
                                </p:cTn>
                              </p:par>
                            </p:childTnLst>
                          </p:cTn>
                        </p:par>
                        <p:par>
                          <p:cTn id="12" fill="hold">
                            <p:stCondLst>
                              <p:cond delay="4000"/>
                            </p:stCondLst>
                            <p:childTnLst>
                              <p:par>
                                <p:cTn id="13" presetID="22" presetClass="entr" presetSubtype="1" fill="hold" grpId="0" nodeType="afterEffect">
                                  <p:stCondLst>
                                    <p:cond delay="5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up)">
                                      <p:cBhvr>
                                        <p:cTn id="15" dur="2000"/>
                                        <p:tgtEl>
                                          <p:spTgt spid="7">
                                            <p:txEl>
                                              <p:pRg st="2" end="2"/>
                                            </p:txEl>
                                          </p:spTgt>
                                        </p:tgtEl>
                                      </p:cBhvr>
                                    </p:animEffect>
                                  </p:childTnLst>
                                </p:cTn>
                              </p:par>
                            </p:childTnLst>
                          </p:cTn>
                        </p:par>
                        <p:par>
                          <p:cTn id="16" fill="hold">
                            <p:stCondLst>
                              <p:cond delay="6500"/>
                            </p:stCondLst>
                            <p:childTnLst>
                              <p:par>
                                <p:cTn id="17" presetID="22" presetClass="entr" presetSubtype="1" fill="hold" grpId="0" nodeType="afterEffect">
                                  <p:stCondLst>
                                    <p:cond delay="50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wipe(up)">
                                      <p:cBhvr>
                                        <p:cTn id="19" dur="3000"/>
                                        <p:tgtEl>
                                          <p:spTgt spid="7">
                                            <p:txEl>
                                              <p:pRg st="3" end="3"/>
                                            </p:txEl>
                                          </p:spTgt>
                                        </p:tgtEl>
                                      </p:cBhvr>
                                    </p:animEffect>
                                  </p:childTnLst>
                                </p:cTn>
                              </p:par>
                            </p:childTnLst>
                          </p:cTn>
                        </p:par>
                        <p:par>
                          <p:cTn id="20" fill="hold">
                            <p:stCondLst>
                              <p:cond delay="10000"/>
                            </p:stCondLst>
                            <p:childTnLst>
                              <p:par>
                                <p:cTn id="21" presetID="22" presetClass="entr" presetSubtype="8" fill="hold" grpId="0" nodeType="afterEffect">
                                  <p:stCondLst>
                                    <p:cond delay="50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wipe(left)">
                                      <p:cBhvr>
                                        <p:cTn id="23" dur="1000"/>
                                        <p:tgtEl>
                                          <p:spTgt spid="7">
                                            <p:txEl>
                                              <p:pRg st="4" end="4"/>
                                            </p:txEl>
                                          </p:spTgt>
                                        </p:tgtEl>
                                      </p:cBhvr>
                                    </p:animEffect>
                                  </p:childTnLst>
                                </p:cTn>
                              </p:par>
                            </p:childTnLst>
                          </p:cTn>
                        </p:par>
                        <p:par>
                          <p:cTn id="24" fill="hold">
                            <p:stCondLst>
                              <p:cond delay="11500"/>
                            </p:stCondLst>
                            <p:childTnLst>
                              <p:par>
                                <p:cTn id="25" presetID="22" presetClass="entr" presetSubtype="1" fill="hold" grpId="0" nodeType="afterEffect">
                                  <p:stCondLst>
                                    <p:cond delay="50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wipe(up)">
                                      <p:cBhvr>
                                        <p:cTn id="27" dur="5000"/>
                                        <p:tgtEl>
                                          <p:spTgt spid="7">
                                            <p:txEl>
                                              <p:pRg st="5" end="5"/>
                                            </p:txEl>
                                          </p:spTgt>
                                        </p:tgtEl>
                                      </p:cBhvr>
                                    </p:animEffect>
                                  </p:childTnLst>
                                </p:cTn>
                              </p:par>
                            </p:childTnLst>
                          </p:cTn>
                        </p:par>
                        <p:par>
                          <p:cTn id="28" fill="hold">
                            <p:stCondLst>
                              <p:cond delay="17000"/>
                            </p:stCondLst>
                            <p:childTnLst>
                              <p:par>
                                <p:cTn id="29" presetID="22" presetClass="entr" presetSubtype="1" fill="hold" grpId="0" nodeType="afterEffect">
                                  <p:stCondLst>
                                    <p:cond delay="50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wipe(up)">
                                      <p:cBhvr>
                                        <p:cTn id="31" dur="40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右矢印 19"/>
          <p:cNvSpPr/>
          <p:nvPr/>
        </p:nvSpPr>
        <p:spPr>
          <a:xfrm rot="1667443">
            <a:off x="3131444" y="2734237"/>
            <a:ext cx="2748430" cy="534656"/>
          </a:xfrm>
          <a:prstGeom prst="rightArrow">
            <a:avLst>
              <a:gd name="adj1" fmla="val 49207"/>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sz="2000" dirty="0" smtClean="0"/>
              <a:t>④求償</a:t>
            </a:r>
            <a:endParaRPr kumimoji="1" lang="ja-JP" altLang="en-US" sz="2000" dirty="0"/>
          </a:p>
        </p:txBody>
      </p:sp>
      <p:sp>
        <p:nvSpPr>
          <p:cNvPr id="10" name="タイトル 9"/>
          <p:cNvSpPr>
            <a:spLocks noGrp="1"/>
          </p:cNvSpPr>
          <p:nvPr>
            <p:ph type="title"/>
          </p:nvPr>
        </p:nvSpPr>
        <p:spPr>
          <a:xfrm>
            <a:off x="457200" y="341784"/>
            <a:ext cx="8229600" cy="1143000"/>
          </a:xfrm>
        </p:spPr>
        <p:txBody>
          <a:bodyPr>
            <a:noAutofit/>
          </a:bodyPr>
          <a:lstStyle/>
          <a:p>
            <a:r>
              <a:rPr lang="ja-JP" altLang="en-US" sz="3600" dirty="0"/>
              <a:t>求償の要件としての事前・事後の通知</a:t>
            </a:r>
            <a:r>
              <a:rPr lang="en-US" altLang="ja-JP" sz="3600" dirty="0"/>
              <a:t/>
            </a:r>
            <a:br>
              <a:rPr lang="en-US" altLang="ja-JP" sz="3600" dirty="0"/>
            </a:br>
            <a:r>
              <a:rPr lang="ja-JP" altLang="en-US" sz="3600" dirty="0"/>
              <a:t>最二判昭</a:t>
            </a:r>
            <a:r>
              <a:rPr lang="en-US" altLang="ja-JP" sz="3600" dirty="0"/>
              <a:t>57</a:t>
            </a:r>
            <a:r>
              <a:rPr lang="ja-JP" altLang="en-US" sz="3600" dirty="0"/>
              <a:t>・</a:t>
            </a:r>
            <a:r>
              <a:rPr lang="en-US" altLang="ja-JP" sz="3600" dirty="0"/>
              <a:t>12</a:t>
            </a:r>
            <a:r>
              <a:rPr lang="ja-JP" altLang="en-US" sz="3600" dirty="0"/>
              <a:t>・</a:t>
            </a:r>
            <a:r>
              <a:rPr lang="en-US" altLang="ja-JP" sz="3600" dirty="0" smtClean="0"/>
              <a:t>17</a:t>
            </a:r>
            <a:r>
              <a:rPr lang="ja-JP" altLang="en-US" sz="3600" dirty="0" smtClean="0"/>
              <a:t>（</a:t>
            </a:r>
            <a:r>
              <a:rPr lang="en-US" altLang="ja-JP" sz="3600" dirty="0" smtClean="0"/>
              <a:t>7/7</a:t>
            </a:r>
            <a:r>
              <a:rPr lang="ja-JP" altLang="en-US" sz="3600" dirty="0" smtClean="0"/>
              <a:t>）図解 </a:t>
            </a:r>
            <a:r>
              <a:rPr lang="ja-JP" altLang="en-US" sz="2800" dirty="0" smtClean="0">
                <a:hlinkClick r:id="rId2" action="ppaction://hlinksldjump"/>
              </a:rPr>
              <a:t>→まとめ</a:t>
            </a:r>
            <a:endParaRPr kumimoji="1" lang="ja-JP" altLang="en-US" sz="2800" dirty="0"/>
          </a:p>
        </p:txBody>
      </p:sp>
      <p:sp>
        <p:nvSpPr>
          <p:cNvPr id="7" name="日付プレースホルダー 6"/>
          <p:cNvSpPr>
            <a:spLocks noGrp="1"/>
          </p:cNvSpPr>
          <p:nvPr>
            <p:ph type="dt" sz="half" idx="10"/>
          </p:nvPr>
        </p:nvSpPr>
        <p:spPr/>
        <p:txBody>
          <a:bodyPr/>
          <a:lstStyle/>
          <a:p>
            <a:r>
              <a:rPr kumimoji="1" lang="en-US" altLang="ja-JP" smtClean="0"/>
              <a:t>2013/2/1</a:t>
            </a:r>
            <a:endParaRPr kumimoji="1" lang="ja-JP" altLang="en-US" dirty="0"/>
          </a:p>
        </p:txBody>
      </p:sp>
      <p:sp>
        <p:nvSpPr>
          <p:cNvPr id="8" name="フッター プレースホルダー 7"/>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37</a:t>
            </a:fld>
            <a:endParaRPr kumimoji="1" lang="ja-JP" altLang="en-US" dirty="0"/>
          </a:p>
        </p:txBody>
      </p:sp>
      <p:sp>
        <p:nvSpPr>
          <p:cNvPr id="16" name="上矢印 15"/>
          <p:cNvSpPr/>
          <p:nvPr/>
        </p:nvSpPr>
        <p:spPr>
          <a:xfrm rot="18249289">
            <a:off x="2310733" y="3578756"/>
            <a:ext cx="906954" cy="2013510"/>
          </a:xfrm>
          <a:prstGeom prst="upArrow">
            <a:avLst>
              <a:gd name="adj1" fmla="val 45846"/>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上矢印 16"/>
          <p:cNvSpPr/>
          <p:nvPr/>
        </p:nvSpPr>
        <p:spPr>
          <a:xfrm rot="18390324">
            <a:off x="3352523" y="3713402"/>
            <a:ext cx="859522" cy="1367877"/>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8" name="上矢印 17"/>
          <p:cNvSpPr/>
          <p:nvPr/>
        </p:nvSpPr>
        <p:spPr>
          <a:xfrm rot="3440238">
            <a:off x="5780250" y="3597986"/>
            <a:ext cx="1029211" cy="1962269"/>
          </a:xfrm>
          <a:prstGeom prst="upArrow">
            <a:avLst>
              <a:gd name="adj1" fmla="val 45846"/>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9" name="上矢印 18"/>
          <p:cNvSpPr/>
          <p:nvPr/>
        </p:nvSpPr>
        <p:spPr>
          <a:xfrm rot="3506839">
            <a:off x="4438038" y="3430116"/>
            <a:ext cx="729595" cy="2467241"/>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2" name="正方形/長方形 11"/>
          <p:cNvSpPr/>
          <p:nvPr/>
        </p:nvSpPr>
        <p:spPr>
          <a:xfrm>
            <a:off x="1259632" y="1556792"/>
            <a:ext cx="2160240" cy="11521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000" b="1" dirty="0" smtClean="0">
                <a:latin typeface="Times New Roman" pitchFamily="18" charset="0"/>
                <a:cs typeface="Times New Roman" pitchFamily="18" charset="0"/>
              </a:rPr>
              <a:t>Y</a:t>
            </a:r>
            <a:r>
              <a:rPr kumimoji="1" lang="ja-JP" altLang="en-US" sz="2000" dirty="0" smtClean="0"/>
              <a:t>の保証部分</a:t>
            </a:r>
            <a:endParaRPr kumimoji="1" lang="en-US" altLang="ja-JP" sz="2000" dirty="0" smtClean="0"/>
          </a:p>
          <a:p>
            <a:pPr algn="ctr"/>
            <a:r>
              <a:rPr lang="en-US" altLang="ja-JP" sz="2000" dirty="0"/>
              <a:t>(</a:t>
            </a:r>
            <a:r>
              <a:rPr lang="en-US" altLang="ja-JP" sz="2000" dirty="0" smtClean="0">
                <a:latin typeface="Times New Roman" pitchFamily="18" charset="0"/>
                <a:cs typeface="Times New Roman" pitchFamily="18" charset="0"/>
              </a:rPr>
              <a:t>2,775</a:t>
            </a:r>
            <a:r>
              <a:rPr lang="ja-JP" altLang="en-US" sz="2000" dirty="0"/>
              <a:t>万円</a:t>
            </a:r>
            <a:r>
              <a:rPr lang="en-US" altLang="ja-JP" sz="2000" dirty="0"/>
              <a:t>)</a:t>
            </a:r>
            <a:endParaRPr kumimoji="1" lang="ja-JP" altLang="en-US" sz="2000" dirty="0"/>
          </a:p>
        </p:txBody>
      </p:sp>
      <p:sp>
        <p:nvSpPr>
          <p:cNvPr id="15" name="正方形/長方形 14"/>
          <p:cNvSpPr/>
          <p:nvPr/>
        </p:nvSpPr>
        <p:spPr>
          <a:xfrm>
            <a:off x="5724128" y="1556792"/>
            <a:ext cx="2160240" cy="129614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000" b="1" dirty="0" smtClean="0">
                <a:latin typeface="Times New Roman" pitchFamily="18" charset="0"/>
                <a:cs typeface="Times New Roman" pitchFamily="18" charset="0"/>
              </a:rPr>
              <a:t>X</a:t>
            </a:r>
            <a:r>
              <a:rPr kumimoji="1" lang="ja-JP" altLang="en-US" sz="2000" dirty="0" smtClean="0"/>
              <a:t>の保証部分</a:t>
            </a:r>
            <a:endParaRPr kumimoji="1" lang="en-US" altLang="ja-JP" sz="2000" dirty="0" smtClean="0"/>
          </a:p>
          <a:p>
            <a:pPr algn="ctr"/>
            <a:r>
              <a:rPr lang="ja-JP" altLang="en-US" sz="2000" dirty="0" smtClean="0"/>
              <a:t>（</a:t>
            </a:r>
            <a:r>
              <a:rPr lang="en-US" altLang="ja-JP" sz="2000" dirty="0" smtClean="0">
                <a:latin typeface="Times New Roman" pitchFamily="18" charset="0"/>
                <a:cs typeface="Times New Roman" pitchFamily="18" charset="0"/>
              </a:rPr>
              <a:t>2,825</a:t>
            </a:r>
            <a:r>
              <a:rPr lang="ja-JP" altLang="en-US" sz="2000" dirty="0" smtClean="0">
                <a:latin typeface="Times New Roman" pitchFamily="18" charset="0"/>
                <a:cs typeface="Times New Roman" pitchFamily="18" charset="0"/>
              </a:rPr>
              <a:t>円</a:t>
            </a:r>
            <a:r>
              <a:rPr lang="ja-JP" altLang="en-US" sz="2000" dirty="0" smtClean="0"/>
              <a:t>）</a:t>
            </a:r>
            <a:endParaRPr kumimoji="1" lang="ja-JP" altLang="en-US" sz="2000" dirty="0"/>
          </a:p>
        </p:txBody>
      </p:sp>
      <p:sp>
        <p:nvSpPr>
          <p:cNvPr id="14" name="正方形/長方形 13"/>
          <p:cNvSpPr/>
          <p:nvPr/>
        </p:nvSpPr>
        <p:spPr>
          <a:xfrm>
            <a:off x="5724128" y="2852936"/>
            <a:ext cx="2160240" cy="115212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Y</a:t>
            </a:r>
            <a:r>
              <a:rPr kumimoji="1" lang="ja-JP" altLang="en-US" sz="2000" dirty="0" smtClean="0"/>
              <a:t>の負担部分</a:t>
            </a:r>
            <a:endParaRPr kumimoji="1" lang="en-US" altLang="ja-JP" sz="2000" dirty="0" smtClean="0"/>
          </a:p>
          <a:p>
            <a:pPr algn="ctr"/>
            <a:r>
              <a:rPr lang="en-US" altLang="ja-JP" sz="2000" dirty="0"/>
              <a:t>(</a:t>
            </a:r>
            <a:r>
              <a:rPr lang="en-US" altLang="ja-JP" sz="2000" dirty="0" smtClean="0">
                <a:latin typeface="Times New Roman" pitchFamily="18" charset="0"/>
                <a:cs typeface="Times New Roman" pitchFamily="18" charset="0"/>
              </a:rPr>
              <a:t>2,775</a:t>
            </a:r>
            <a:r>
              <a:rPr lang="ja-JP" altLang="en-US" sz="2000" dirty="0"/>
              <a:t>万円</a:t>
            </a:r>
            <a:r>
              <a:rPr lang="en-US" altLang="ja-JP" sz="2000" dirty="0"/>
              <a:t>)</a:t>
            </a:r>
            <a:endParaRPr kumimoji="1" lang="ja-JP" altLang="en-US" sz="2000" dirty="0"/>
          </a:p>
        </p:txBody>
      </p:sp>
      <p:sp>
        <p:nvSpPr>
          <p:cNvPr id="21" name="円弧 20"/>
          <p:cNvSpPr/>
          <p:nvPr/>
        </p:nvSpPr>
        <p:spPr>
          <a:xfrm rot="17901074">
            <a:off x="1816802" y="2999438"/>
            <a:ext cx="1838203" cy="3071168"/>
          </a:xfrm>
          <a:prstGeom prst="arc">
            <a:avLst>
              <a:gd name="adj1" fmla="val 6311893"/>
              <a:gd name="adj2" fmla="val 15737704"/>
            </a:avLst>
          </a:prstGeom>
          <a:ln w="57150">
            <a:solidFill>
              <a:schemeClr val="accent6">
                <a:lumMod val="50000"/>
              </a:schemeClr>
            </a:solidFill>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テキスト ボックス 21"/>
          <p:cNvSpPr txBox="1"/>
          <p:nvPr/>
        </p:nvSpPr>
        <p:spPr>
          <a:xfrm>
            <a:off x="683567" y="4697849"/>
            <a:ext cx="1743139" cy="1323439"/>
          </a:xfrm>
          <a:prstGeom prst="rect">
            <a:avLst/>
          </a:prstGeom>
          <a:noFill/>
        </p:spPr>
        <p:txBody>
          <a:bodyPr wrap="square" rtlCol="0">
            <a:spAutoFit/>
          </a:bodyPr>
          <a:lstStyle/>
          <a:p>
            <a:pPr algn="ctr"/>
            <a:r>
              <a:rPr lang="ja-JP" altLang="en-US" sz="2000" dirty="0" smtClean="0"/>
              <a:t>①</a:t>
            </a:r>
            <a:r>
              <a:rPr lang="en-US" altLang="ja-JP" sz="2000" dirty="0" smtClean="0"/>
              <a:t>5,600</a:t>
            </a:r>
            <a:r>
              <a:rPr lang="ja-JP" altLang="en-US" sz="2000" dirty="0" smtClean="0"/>
              <a:t>万円</a:t>
            </a:r>
            <a:endParaRPr lang="en-US" altLang="ja-JP" sz="2000" dirty="0" smtClean="0"/>
          </a:p>
          <a:p>
            <a:pPr algn="ctr"/>
            <a:r>
              <a:rPr lang="ja-JP" altLang="en-US" sz="2000" dirty="0"/>
              <a:t>全額</a:t>
            </a:r>
            <a:r>
              <a:rPr lang="ja-JP" altLang="en-US" sz="2000" dirty="0" smtClean="0"/>
              <a:t>弁済</a:t>
            </a:r>
            <a:endParaRPr lang="en-US" altLang="ja-JP" sz="2000" dirty="0" smtClean="0"/>
          </a:p>
          <a:p>
            <a:pPr algn="ctr"/>
            <a:r>
              <a:rPr kumimoji="1" lang="ja-JP" altLang="en-US" sz="2000" dirty="0" smtClean="0"/>
              <a:t>（事前・事後の通知を怠る）</a:t>
            </a:r>
            <a:endParaRPr kumimoji="1" lang="ja-JP" altLang="en-US" sz="2000" dirty="0"/>
          </a:p>
        </p:txBody>
      </p:sp>
      <p:sp>
        <p:nvSpPr>
          <p:cNvPr id="23" name="円弧 22"/>
          <p:cNvSpPr/>
          <p:nvPr/>
        </p:nvSpPr>
        <p:spPr>
          <a:xfrm rot="3698926" flipH="1">
            <a:off x="5512761" y="2999438"/>
            <a:ext cx="1838203" cy="3071168"/>
          </a:xfrm>
          <a:prstGeom prst="arc">
            <a:avLst>
              <a:gd name="adj1" fmla="val 6135784"/>
              <a:gd name="adj2" fmla="val 15737704"/>
            </a:avLst>
          </a:prstGeom>
          <a:ln w="57150">
            <a:solidFill>
              <a:schemeClr val="accent6">
                <a:lumMod val="75000"/>
              </a:schemeClr>
            </a:solidFill>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テキスト ボックス 23"/>
          <p:cNvSpPr txBox="1"/>
          <p:nvPr/>
        </p:nvSpPr>
        <p:spPr>
          <a:xfrm>
            <a:off x="6588224" y="4697849"/>
            <a:ext cx="1998275" cy="1323439"/>
          </a:xfrm>
          <a:prstGeom prst="rect">
            <a:avLst/>
          </a:prstGeom>
          <a:noFill/>
        </p:spPr>
        <p:txBody>
          <a:bodyPr wrap="square" rtlCol="0">
            <a:spAutoFit/>
          </a:bodyPr>
          <a:lstStyle/>
          <a:p>
            <a:pPr algn="ctr"/>
            <a:r>
              <a:rPr lang="ja-JP" altLang="en-US" sz="2000" dirty="0" smtClean="0"/>
              <a:t>②</a:t>
            </a:r>
            <a:r>
              <a:rPr lang="en-US" altLang="ja-JP" sz="2000" dirty="0" smtClean="0"/>
              <a:t>200</a:t>
            </a:r>
            <a:r>
              <a:rPr lang="ja-JP" altLang="en-US" sz="2000" dirty="0" smtClean="0"/>
              <a:t>万円弁済</a:t>
            </a:r>
            <a:endParaRPr lang="en-US" altLang="ja-JP" sz="2000" dirty="0" smtClean="0"/>
          </a:p>
          <a:p>
            <a:pPr algn="ctr"/>
            <a:r>
              <a:rPr kumimoji="1" lang="ja-JP" altLang="en-US" sz="2000" dirty="0" smtClean="0"/>
              <a:t>③</a:t>
            </a:r>
            <a:r>
              <a:rPr kumimoji="1" lang="en-US" altLang="ja-JP" sz="2000" dirty="0" smtClean="0"/>
              <a:t>800</a:t>
            </a:r>
            <a:r>
              <a:rPr kumimoji="1" lang="ja-JP" altLang="en-US" sz="2000" dirty="0" smtClean="0"/>
              <a:t>万円弁済</a:t>
            </a:r>
            <a:endParaRPr kumimoji="1" lang="en-US" altLang="ja-JP" sz="2000" dirty="0" smtClean="0"/>
          </a:p>
          <a:p>
            <a:pPr algn="ctr"/>
            <a:r>
              <a:rPr lang="ja-JP" altLang="en-US" sz="2000" dirty="0" smtClean="0"/>
              <a:t>（事前の通知</a:t>
            </a:r>
            <a:endParaRPr lang="en-US" altLang="ja-JP" sz="2000" dirty="0" smtClean="0"/>
          </a:p>
          <a:p>
            <a:pPr algn="ctr"/>
            <a:r>
              <a:rPr lang="ja-JP" altLang="en-US" sz="2000" dirty="0" smtClean="0"/>
              <a:t>のみ怠る）</a:t>
            </a:r>
            <a:endParaRPr kumimoji="1" lang="ja-JP" altLang="en-US" sz="2000" dirty="0"/>
          </a:p>
        </p:txBody>
      </p:sp>
      <p:sp>
        <p:nvSpPr>
          <p:cNvPr id="25" name="正方形/長方形 24"/>
          <p:cNvSpPr/>
          <p:nvPr/>
        </p:nvSpPr>
        <p:spPr>
          <a:xfrm>
            <a:off x="5724128" y="3284984"/>
            <a:ext cx="2160240" cy="72008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Y</a:t>
            </a:r>
            <a:r>
              <a:rPr kumimoji="1" lang="ja-JP" altLang="en-US" sz="2000" dirty="0" smtClean="0"/>
              <a:t>の負担部分</a:t>
            </a:r>
            <a:endParaRPr kumimoji="1" lang="en-US" altLang="ja-JP" sz="2000" dirty="0" smtClean="0"/>
          </a:p>
          <a:p>
            <a:pPr algn="ctr"/>
            <a:r>
              <a:rPr lang="en-US" altLang="ja-JP" sz="2000" dirty="0" smtClean="0"/>
              <a:t>(</a:t>
            </a:r>
            <a:r>
              <a:rPr lang="en-US" altLang="ja-JP" sz="2000" dirty="0" smtClean="0">
                <a:latin typeface="Times New Roman" pitchFamily="18" charset="0"/>
                <a:cs typeface="Times New Roman" pitchFamily="18" charset="0"/>
              </a:rPr>
              <a:t>1,775</a:t>
            </a:r>
            <a:r>
              <a:rPr lang="ja-JP" altLang="en-US" sz="2000" dirty="0"/>
              <a:t>万円</a:t>
            </a:r>
            <a:r>
              <a:rPr lang="en-US" altLang="ja-JP" sz="2000" dirty="0"/>
              <a:t>)</a:t>
            </a:r>
            <a:endParaRPr kumimoji="1" lang="ja-JP" altLang="en-US" sz="2000" dirty="0"/>
          </a:p>
        </p:txBody>
      </p:sp>
      <p:sp>
        <p:nvSpPr>
          <p:cNvPr id="2" name="雲形吹き出し 1"/>
          <p:cNvSpPr/>
          <p:nvPr/>
        </p:nvSpPr>
        <p:spPr>
          <a:xfrm>
            <a:off x="3560702" y="1568737"/>
            <a:ext cx="3531578" cy="924159"/>
          </a:xfrm>
          <a:prstGeom prst="cloudCallout">
            <a:avLst>
              <a:gd name="adj1" fmla="val -17838"/>
              <a:gd name="adj2" fmla="val 8349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通知を怠ったので，求償が一部制限される。</a:t>
            </a:r>
            <a:endParaRPr kumimoji="1" lang="ja-JP" altLang="en-US" dirty="0"/>
          </a:p>
        </p:txBody>
      </p:sp>
      <p:sp>
        <p:nvSpPr>
          <p:cNvPr id="3" name="雲形吹き出し 2"/>
          <p:cNvSpPr/>
          <p:nvPr/>
        </p:nvSpPr>
        <p:spPr>
          <a:xfrm>
            <a:off x="2764210" y="5733256"/>
            <a:ext cx="4184055" cy="612648"/>
          </a:xfrm>
          <a:prstGeom prst="cloudCallout">
            <a:avLst>
              <a:gd name="adj1" fmla="val 45082"/>
              <a:gd name="adj2" fmla="val -72073"/>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負担部分（債務）の弁済には，事前の通知は不要</a:t>
            </a:r>
            <a:endParaRPr kumimoji="1" lang="ja-JP" altLang="en-US" dirty="0"/>
          </a:p>
        </p:txBody>
      </p:sp>
      <p:sp>
        <p:nvSpPr>
          <p:cNvPr id="27" name="右矢印 26"/>
          <p:cNvSpPr/>
          <p:nvPr/>
        </p:nvSpPr>
        <p:spPr>
          <a:xfrm rot="3558026">
            <a:off x="2684035" y="3239299"/>
            <a:ext cx="2510892" cy="534656"/>
          </a:xfrm>
          <a:prstGeom prst="rightArrow">
            <a:avLst>
              <a:gd name="adj1" fmla="val 49207"/>
              <a:gd name="adj2" fmla="val 50000"/>
            </a:avLst>
          </a:prstGeom>
          <a:ln w="28575">
            <a:prstDash val="sysDot"/>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sz="2000" dirty="0" smtClean="0"/>
              <a:t>⑤不当利得返還</a:t>
            </a:r>
            <a:endParaRPr kumimoji="1" lang="ja-JP" altLang="en-US" sz="2000" dirty="0"/>
          </a:p>
        </p:txBody>
      </p:sp>
      <p:sp>
        <p:nvSpPr>
          <p:cNvPr id="26" name="正方形/長方形 25"/>
          <p:cNvSpPr/>
          <p:nvPr/>
        </p:nvSpPr>
        <p:spPr>
          <a:xfrm>
            <a:off x="1259632" y="1902846"/>
            <a:ext cx="2160240" cy="80607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000" b="1" dirty="0" smtClean="0">
                <a:latin typeface="Times New Roman" pitchFamily="18" charset="0"/>
                <a:cs typeface="Times New Roman" pitchFamily="18" charset="0"/>
              </a:rPr>
              <a:t>Y</a:t>
            </a:r>
            <a:r>
              <a:rPr kumimoji="1" lang="ja-JP" altLang="en-US" sz="2000" dirty="0" smtClean="0"/>
              <a:t>の保証部分</a:t>
            </a:r>
            <a:endParaRPr kumimoji="1" lang="en-US" altLang="ja-JP" sz="2000" dirty="0" smtClean="0"/>
          </a:p>
          <a:p>
            <a:pPr algn="ctr"/>
            <a:r>
              <a:rPr lang="en-US" altLang="ja-JP" sz="2000" dirty="0" smtClean="0"/>
              <a:t>(</a:t>
            </a:r>
            <a:r>
              <a:rPr lang="en-US" altLang="ja-JP" sz="2000" dirty="0" smtClean="0">
                <a:latin typeface="Times New Roman" pitchFamily="18" charset="0"/>
                <a:cs typeface="Times New Roman" pitchFamily="18" charset="0"/>
              </a:rPr>
              <a:t>1,775</a:t>
            </a:r>
            <a:r>
              <a:rPr lang="ja-JP" altLang="en-US" sz="2000" dirty="0"/>
              <a:t>万円</a:t>
            </a:r>
            <a:r>
              <a:rPr lang="en-US" altLang="ja-JP" sz="2000" dirty="0"/>
              <a:t>)</a:t>
            </a:r>
            <a:endParaRPr kumimoji="1" lang="ja-JP" altLang="en-US" sz="2000" dirty="0"/>
          </a:p>
        </p:txBody>
      </p:sp>
      <p:sp>
        <p:nvSpPr>
          <p:cNvPr id="13" name="正方形/長方形 12"/>
          <p:cNvSpPr/>
          <p:nvPr/>
        </p:nvSpPr>
        <p:spPr>
          <a:xfrm>
            <a:off x="1259632" y="2708920"/>
            <a:ext cx="216024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X</a:t>
            </a:r>
            <a:r>
              <a:rPr kumimoji="1" lang="ja-JP" altLang="en-US" sz="2000" dirty="0" smtClean="0"/>
              <a:t>の負担部分</a:t>
            </a:r>
            <a:endParaRPr kumimoji="1" lang="en-US" altLang="ja-JP" sz="2000" dirty="0" smtClean="0"/>
          </a:p>
          <a:p>
            <a:pPr algn="ctr"/>
            <a:r>
              <a:rPr lang="ja-JP" altLang="en-US" sz="2000" dirty="0" smtClean="0"/>
              <a:t>（</a:t>
            </a:r>
            <a:r>
              <a:rPr lang="en-US" altLang="ja-JP" sz="2000" dirty="0" smtClean="0">
                <a:latin typeface="Times New Roman" pitchFamily="18" charset="0"/>
                <a:cs typeface="Times New Roman" pitchFamily="18" charset="0"/>
              </a:rPr>
              <a:t>2,825</a:t>
            </a:r>
            <a:r>
              <a:rPr lang="ja-JP" altLang="en-US" sz="2000" dirty="0" smtClean="0">
                <a:latin typeface="Times New Roman" pitchFamily="18" charset="0"/>
                <a:cs typeface="Times New Roman" pitchFamily="18" charset="0"/>
              </a:rPr>
              <a:t>万円</a:t>
            </a:r>
            <a:r>
              <a:rPr lang="ja-JP" altLang="en-US" sz="2000" dirty="0" smtClean="0"/>
              <a:t>）</a:t>
            </a:r>
            <a:endParaRPr kumimoji="1" lang="ja-JP" altLang="en-US" sz="2000" dirty="0"/>
          </a:p>
        </p:txBody>
      </p:sp>
      <p:sp>
        <p:nvSpPr>
          <p:cNvPr id="11" name="円/楕円 10"/>
          <p:cNvSpPr/>
          <p:nvPr/>
        </p:nvSpPr>
        <p:spPr>
          <a:xfrm>
            <a:off x="3131840" y="4602832"/>
            <a:ext cx="2880320" cy="986408"/>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en-US" altLang="ja-JP" sz="2000" b="1" dirty="0" smtClean="0">
                <a:latin typeface="Times New Roman" pitchFamily="18" charset="0"/>
                <a:cs typeface="Times New Roman" pitchFamily="18" charset="0"/>
              </a:rPr>
              <a:t>A</a:t>
            </a:r>
            <a:r>
              <a:rPr lang="ja-JP" altLang="en-US" sz="2000" b="1" dirty="0">
                <a:latin typeface="Times New Roman" pitchFamily="18" charset="0"/>
                <a:cs typeface="Times New Roman" pitchFamily="18" charset="0"/>
              </a:rPr>
              <a:t>建設</a:t>
            </a:r>
            <a:endParaRPr kumimoji="1" lang="en-US" altLang="ja-JP" sz="2000" b="1" dirty="0" smtClean="0">
              <a:latin typeface="Times New Roman" pitchFamily="18" charset="0"/>
              <a:cs typeface="Times New Roman" pitchFamily="18" charset="0"/>
            </a:endParaRPr>
          </a:p>
          <a:p>
            <a:pPr algn="ctr"/>
            <a:r>
              <a:rPr kumimoji="1" lang="en-US" altLang="ja-JP" sz="2000" b="1" dirty="0" smtClean="0">
                <a:latin typeface="Times New Roman" pitchFamily="18" charset="0"/>
                <a:cs typeface="Times New Roman" pitchFamily="18" charset="0"/>
              </a:rPr>
              <a:t>5,600</a:t>
            </a:r>
            <a:r>
              <a:rPr kumimoji="1" lang="ja-JP" altLang="en-US" sz="2000" b="1" dirty="0" smtClean="0">
                <a:latin typeface="Times New Roman" pitchFamily="18" charset="0"/>
                <a:cs typeface="Times New Roman" pitchFamily="18" charset="0"/>
              </a:rPr>
              <a:t>万円</a:t>
            </a:r>
            <a:endParaRPr kumimoji="1" lang="ja-JP" alt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6802528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down)">
                                      <p:cBhvr>
                                        <p:cTn id="11" dur="500"/>
                                        <p:tgtEl>
                                          <p:spTgt spid="16"/>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down)">
                                      <p:cBhvr>
                                        <p:cTn id="19" dur="500"/>
                                        <p:tgtEl>
                                          <p:spTgt spid="17"/>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00"/>
                                        <p:tgtEl>
                                          <p:spTgt spid="12"/>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down)">
                                      <p:cBhvr>
                                        <p:cTn id="31" dur="500"/>
                                        <p:tgtEl>
                                          <p:spTgt spid="14"/>
                                        </p:tgtEl>
                                      </p:cBhvr>
                                    </p:animEffect>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down)">
                                      <p:cBhvr>
                                        <p:cTn id="35" dur="500"/>
                                        <p:tgtEl>
                                          <p:spTgt spid="18"/>
                                        </p:tgtEl>
                                      </p:cBhvr>
                                    </p:animEffect>
                                  </p:childTnLst>
                                </p:cTn>
                              </p:par>
                            </p:childTnLst>
                          </p:cTn>
                        </p:par>
                        <p:par>
                          <p:cTn id="36" fill="hold">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down)">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wipe(up)">
                                      <p:cBhvr>
                                        <p:cTn id="44" dur="1000"/>
                                        <p:tgtEl>
                                          <p:spTgt spid="21"/>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up)">
                                      <p:cBhvr>
                                        <p:cTn id="47" dur="1000"/>
                                        <p:tgtEl>
                                          <p:spTgt spid="22"/>
                                        </p:tgtEl>
                                      </p:cBhvr>
                                    </p:animEffect>
                                  </p:childTnLst>
                                </p:cTn>
                              </p:par>
                            </p:childTnLst>
                          </p:cTn>
                        </p:par>
                        <p:par>
                          <p:cTn id="48" fill="hold">
                            <p:stCondLst>
                              <p:cond delay="1000"/>
                            </p:stCondLst>
                            <p:childTnLst>
                              <p:par>
                                <p:cTn id="49" presetID="10" presetClass="exit" presetSubtype="0" fill="hold" grpId="1" nodeType="afterEffect">
                                  <p:stCondLst>
                                    <p:cond delay="0"/>
                                  </p:stCondLst>
                                  <p:childTnLst>
                                    <p:animEffect transition="out" filter="fade">
                                      <p:cBhvr>
                                        <p:cTn id="50" dur="500"/>
                                        <p:tgtEl>
                                          <p:spTgt spid="16"/>
                                        </p:tgtEl>
                                      </p:cBhvr>
                                    </p:animEffect>
                                    <p:set>
                                      <p:cBhvr>
                                        <p:cTn id="51" dur="1" fill="hold">
                                          <p:stCondLst>
                                            <p:cond delay="499"/>
                                          </p:stCondLst>
                                        </p:cTn>
                                        <p:tgtEl>
                                          <p:spTgt spid="16"/>
                                        </p:tgtEl>
                                        <p:attrNameLst>
                                          <p:attrName>style.visibility</p:attrName>
                                        </p:attrNameLst>
                                      </p:cBhvr>
                                      <p:to>
                                        <p:strVal val="hidden"/>
                                      </p:to>
                                    </p:set>
                                  </p:childTnLst>
                                </p:cTn>
                              </p:par>
                            </p:childTnLst>
                          </p:cTn>
                        </p:par>
                        <p:par>
                          <p:cTn id="52" fill="hold">
                            <p:stCondLst>
                              <p:cond delay="1500"/>
                            </p:stCondLst>
                            <p:childTnLst>
                              <p:par>
                                <p:cTn id="53" presetID="10" presetClass="exit" presetSubtype="0" fill="hold" grpId="1" nodeType="afterEffect">
                                  <p:stCondLst>
                                    <p:cond delay="0"/>
                                  </p:stCondLst>
                                  <p:childTnLst>
                                    <p:animEffect transition="out" filter="fade">
                                      <p:cBhvr>
                                        <p:cTn id="54" dur="500"/>
                                        <p:tgtEl>
                                          <p:spTgt spid="13"/>
                                        </p:tgtEl>
                                      </p:cBhvr>
                                    </p:animEffect>
                                    <p:set>
                                      <p:cBhvr>
                                        <p:cTn id="55" dur="1" fill="hold">
                                          <p:stCondLst>
                                            <p:cond delay="499"/>
                                          </p:stCondLst>
                                        </p:cTn>
                                        <p:tgtEl>
                                          <p:spTgt spid="13"/>
                                        </p:tgtEl>
                                        <p:attrNameLst>
                                          <p:attrName>style.visibility</p:attrName>
                                        </p:attrNameLst>
                                      </p:cBhvr>
                                      <p:to>
                                        <p:strVal val="hidden"/>
                                      </p:to>
                                    </p:set>
                                  </p:childTnLst>
                                </p:cTn>
                              </p:par>
                            </p:childTnLst>
                          </p:cTn>
                        </p:par>
                        <p:par>
                          <p:cTn id="56" fill="hold">
                            <p:stCondLst>
                              <p:cond delay="2000"/>
                            </p:stCondLst>
                            <p:childTnLst>
                              <p:par>
                                <p:cTn id="57" presetID="42" presetClass="exit" presetSubtype="0" fill="hold" grpId="1" nodeType="afterEffect">
                                  <p:stCondLst>
                                    <p:cond delay="0"/>
                                  </p:stCondLst>
                                  <p:childTnLst>
                                    <p:animEffect transition="out" filter="fade">
                                      <p:cBhvr>
                                        <p:cTn id="58" dur="500"/>
                                        <p:tgtEl>
                                          <p:spTgt spid="15"/>
                                        </p:tgtEl>
                                      </p:cBhvr>
                                    </p:animEffect>
                                    <p:anim calcmode="lin" valueType="num">
                                      <p:cBhvr>
                                        <p:cTn id="59" dur="500"/>
                                        <p:tgtEl>
                                          <p:spTgt spid="15"/>
                                        </p:tgtEl>
                                        <p:attrNameLst>
                                          <p:attrName>ppt_x</p:attrName>
                                        </p:attrNameLst>
                                      </p:cBhvr>
                                      <p:tavLst>
                                        <p:tav tm="0">
                                          <p:val>
                                            <p:strVal val="ppt_x"/>
                                          </p:val>
                                        </p:tav>
                                        <p:tav tm="100000">
                                          <p:val>
                                            <p:strVal val="ppt_x"/>
                                          </p:val>
                                        </p:tav>
                                      </p:tavLst>
                                    </p:anim>
                                    <p:anim calcmode="lin" valueType="num">
                                      <p:cBhvr>
                                        <p:cTn id="60" dur="500"/>
                                        <p:tgtEl>
                                          <p:spTgt spid="15"/>
                                        </p:tgtEl>
                                        <p:attrNameLst>
                                          <p:attrName>ppt_y</p:attrName>
                                        </p:attrNameLst>
                                      </p:cBhvr>
                                      <p:tavLst>
                                        <p:tav tm="0">
                                          <p:val>
                                            <p:strVal val="ppt_y"/>
                                          </p:val>
                                        </p:tav>
                                        <p:tav tm="100000">
                                          <p:val>
                                            <p:strVal val="ppt_y+.1"/>
                                          </p:val>
                                        </p:tav>
                                      </p:tavLst>
                                    </p:anim>
                                    <p:set>
                                      <p:cBhvr>
                                        <p:cTn id="61" dur="1" fill="hold">
                                          <p:stCondLst>
                                            <p:cond delay="499"/>
                                          </p:stCondLst>
                                        </p:cTn>
                                        <p:tgtEl>
                                          <p:spTgt spid="15"/>
                                        </p:tgtEl>
                                        <p:attrNameLst>
                                          <p:attrName>style.visibility</p:attrName>
                                        </p:attrNameLst>
                                      </p:cBhvr>
                                      <p:to>
                                        <p:strVal val="hidden"/>
                                      </p:to>
                                    </p:set>
                                  </p:childTnLst>
                                </p:cTn>
                              </p:par>
                            </p:childTnLst>
                          </p:cTn>
                        </p:par>
                        <p:par>
                          <p:cTn id="62" fill="hold">
                            <p:stCondLst>
                              <p:cond delay="2500"/>
                            </p:stCondLst>
                            <p:childTnLst>
                              <p:par>
                                <p:cTn id="63" presetID="10" presetClass="exit" presetSubtype="0" fill="hold" grpId="1" nodeType="afterEffect">
                                  <p:stCondLst>
                                    <p:cond delay="0"/>
                                  </p:stCondLst>
                                  <p:childTnLst>
                                    <p:animEffect transition="out" filter="fade">
                                      <p:cBhvr>
                                        <p:cTn id="64" dur="500"/>
                                        <p:tgtEl>
                                          <p:spTgt spid="18"/>
                                        </p:tgtEl>
                                      </p:cBhvr>
                                    </p:animEffect>
                                    <p:set>
                                      <p:cBhvr>
                                        <p:cTn id="65" dur="1" fill="hold">
                                          <p:stCondLst>
                                            <p:cond delay="499"/>
                                          </p:stCondLst>
                                        </p:cTn>
                                        <p:tgtEl>
                                          <p:spTgt spid="18"/>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wipe(right)">
                                      <p:cBhvr>
                                        <p:cTn id="70" dur="1000"/>
                                        <p:tgtEl>
                                          <p:spTgt spid="23"/>
                                        </p:tgtEl>
                                      </p:cBhvr>
                                    </p:animEffect>
                                  </p:childTnLst>
                                </p:cTn>
                              </p:par>
                              <p:par>
                                <p:cTn id="71" presetID="22" presetClass="entr" presetSubtype="1"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wipe(up)">
                                      <p:cBhvr>
                                        <p:cTn id="73" dur="1000"/>
                                        <p:tgtEl>
                                          <p:spTgt spid="24"/>
                                        </p:tgtEl>
                                      </p:cBhvr>
                                    </p:animEffect>
                                  </p:childTnLst>
                                </p:cTn>
                              </p:par>
                            </p:childTnLst>
                          </p:cTn>
                        </p:par>
                        <p:par>
                          <p:cTn id="74" fill="hold">
                            <p:stCondLst>
                              <p:cond delay="1000"/>
                            </p:stCondLst>
                            <p:childTnLst>
                              <p:par>
                                <p:cTn id="75" presetID="26" presetClass="emph" presetSubtype="0" fill="hold" grpId="1" nodeType="afterEffect">
                                  <p:stCondLst>
                                    <p:cond delay="500"/>
                                  </p:stCondLst>
                                  <p:childTnLst>
                                    <p:animEffect transition="out" filter="fade">
                                      <p:cBhvr>
                                        <p:cTn id="76" dur="500" tmFilter="0, 0; .2, .5; .8, .5; 1, 0"/>
                                        <p:tgtEl>
                                          <p:spTgt spid="24"/>
                                        </p:tgtEl>
                                      </p:cBhvr>
                                    </p:animEffect>
                                    <p:animScale>
                                      <p:cBhvr>
                                        <p:cTn id="77" dur="250" autoRev="1" fill="hold"/>
                                        <p:tgtEl>
                                          <p:spTgt spid="24"/>
                                        </p:tgtEl>
                                      </p:cBhvr>
                                      <p:by x="105000" y="105000"/>
                                    </p:animScale>
                                  </p:childTnLst>
                                </p:cTn>
                              </p:par>
                            </p:childTnLst>
                          </p:cTn>
                        </p:par>
                        <p:par>
                          <p:cTn id="78" fill="hold">
                            <p:stCondLst>
                              <p:cond delay="2000"/>
                            </p:stCondLst>
                            <p:childTnLst>
                              <p:par>
                                <p:cTn id="79" presetID="22" presetClass="entr" presetSubtype="1" fill="hold" grpId="0" nodeType="afterEffect">
                                  <p:stCondLst>
                                    <p:cond delay="0"/>
                                  </p:stCondLst>
                                  <p:childTnLst>
                                    <p:set>
                                      <p:cBhvr>
                                        <p:cTn id="80" dur="1" fill="hold">
                                          <p:stCondLst>
                                            <p:cond delay="0"/>
                                          </p:stCondLst>
                                        </p:cTn>
                                        <p:tgtEl>
                                          <p:spTgt spid="3"/>
                                        </p:tgtEl>
                                        <p:attrNameLst>
                                          <p:attrName>style.visibility</p:attrName>
                                        </p:attrNameLst>
                                      </p:cBhvr>
                                      <p:to>
                                        <p:strVal val="visible"/>
                                      </p:to>
                                    </p:set>
                                    <p:animEffect transition="in" filter="wipe(up)">
                                      <p:cBhvr>
                                        <p:cTn id="81" dur="1000"/>
                                        <p:tgtEl>
                                          <p:spTgt spid="3"/>
                                        </p:tgtEl>
                                      </p:cBhvr>
                                    </p:animEffect>
                                  </p:childTnLst>
                                </p:cTn>
                              </p:par>
                            </p:childTnLst>
                          </p:cTn>
                        </p:par>
                        <p:par>
                          <p:cTn id="82" fill="hold">
                            <p:stCondLst>
                              <p:cond delay="3000"/>
                            </p:stCondLst>
                            <p:childTnLst>
                              <p:par>
                                <p:cTn id="83" presetID="22" presetClass="exit" presetSubtype="1" fill="hold" grpId="1" nodeType="afterEffect">
                                  <p:stCondLst>
                                    <p:cond delay="500"/>
                                  </p:stCondLst>
                                  <p:childTnLst>
                                    <p:animEffect transition="out" filter="wipe(up)">
                                      <p:cBhvr>
                                        <p:cTn id="84" dur="500"/>
                                        <p:tgtEl>
                                          <p:spTgt spid="14"/>
                                        </p:tgtEl>
                                      </p:cBhvr>
                                    </p:animEffect>
                                    <p:set>
                                      <p:cBhvr>
                                        <p:cTn id="85" dur="1" fill="hold">
                                          <p:stCondLst>
                                            <p:cond delay="499"/>
                                          </p:stCondLst>
                                        </p:cTn>
                                        <p:tgtEl>
                                          <p:spTgt spid="14"/>
                                        </p:tgtEl>
                                        <p:attrNameLst>
                                          <p:attrName>style.visibility</p:attrName>
                                        </p:attrNameLst>
                                      </p:cBhvr>
                                      <p:to>
                                        <p:strVal val="hidden"/>
                                      </p:to>
                                    </p:set>
                                  </p:childTnLst>
                                </p:cTn>
                              </p:par>
                              <p:par>
                                <p:cTn id="86" presetID="10" presetClass="entr" presetSubtype="0" fill="hold" grpId="0" nodeType="withEffect">
                                  <p:stCondLst>
                                    <p:cond delay="500"/>
                                  </p:stCondLst>
                                  <p:childTnLst>
                                    <p:set>
                                      <p:cBhvr>
                                        <p:cTn id="87" dur="1" fill="hold">
                                          <p:stCondLst>
                                            <p:cond delay="0"/>
                                          </p:stCondLst>
                                        </p:cTn>
                                        <p:tgtEl>
                                          <p:spTgt spid="25"/>
                                        </p:tgtEl>
                                        <p:attrNameLst>
                                          <p:attrName>style.visibility</p:attrName>
                                        </p:attrNameLst>
                                      </p:cBhvr>
                                      <p:to>
                                        <p:strVal val="visible"/>
                                      </p:to>
                                    </p:set>
                                    <p:animEffect transition="in" filter="fade">
                                      <p:cBhvr>
                                        <p:cTn id="88" dur="500"/>
                                        <p:tgtEl>
                                          <p:spTgt spid="25"/>
                                        </p:tgtEl>
                                      </p:cBhvr>
                                    </p:animEffect>
                                  </p:childTnLst>
                                </p:cTn>
                              </p:par>
                            </p:childTnLst>
                          </p:cTn>
                        </p:par>
                        <p:par>
                          <p:cTn id="89" fill="hold">
                            <p:stCondLst>
                              <p:cond delay="4000"/>
                            </p:stCondLst>
                            <p:childTnLst>
                              <p:par>
                                <p:cTn id="90" presetID="22" presetClass="exit" presetSubtype="1" fill="hold" grpId="1" nodeType="afterEffect">
                                  <p:stCondLst>
                                    <p:cond delay="0"/>
                                  </p:stCondLst>
                                  <p:childTnLst>
                                    <p:animEffect transition="out" filter="wipe(up)">
                                      <p:cBhvr>
                                        <p:cTn id="91" dur="500"/>
                                        <p:tgtEl>
                                          <p:spTgt spid="12"/>
                                        </p:tgtEl>
                                      </p:cBhvr>
                                    </p:animEffect>
                                    <p:set>
                                      <p:cBhvr>
                                        <p:cTn id="92" dur="1" fill="hold">
                                          <p:stCondLst>
                                            <p:cond delay="499"/>
                                          </p:stCondLst>
                                        </p:cTn>
                                        <p:tgtEl>
                                          <p:spTgt spid="12"/>
                                        </p:tgtEl>
                                        <p:attrNameLst>
                                          <p:attrName>style.visibility</p:attrName>
                                        </p:attrNameLst>
                                      </p:cBhvr>
                                      <p:to>
                                        <p:strVal val="hidden"/>
                                      </p:to>
                                    </p:set>
                                  </p:childTnLst>
                                </p:cTn>
                              </p:par>
                              <p:par>
                                <p:cTn id="93" presetID="10" presetClass="entr" presetSubtype="0" fill="hold" grpId="0" nodeType="with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fade">
                                      <p:cBhvr>
                                        <p:cTn id="95" dur="500"/>
                                        <p:tgtEl>
                                          <p:spTgt spid="26"/>
                                        </p:tgtEl>
                                      </p:cBhvr>
                                    </p:animEffect>
                                  </p:childTnLst>
                                </p:cTn>
                              </p:par>
                            </p:childTnLst>
                          </p:cTn>
                        </p:par>
                        <p:par>
                          <p:cTn id="96" fill="hold">
                            <p:stCondLst>
                              <p:cond delay="4500"/>
                            </p:stCondLst>
                            <p:childTnLst>
                              <p:par>
                                <p:cTn id="97" presetID="42" presetClass="path" presetSubtype="0" accel="50000" decel="50000" fill="hold" grpId="1" nodeType="afterEffect">
                                  <p:stCondLst>
                                    <p:cond delay="0"/>
                                  </p:stCondLst>
                                  <p:childTnLst>
                                    <p:animMotion origin="layout" path="M -3.61111E-6 -2.59259E-6 L -0.01736 -0.2537 " pathEditMode="relative" rAng="0" ptsTypes="AA">
                                      <p:cBhvr>
                                        <p:cTn id="98" dur="1000" fill="hold"/>
                                        <p:tgtEl>
                                          <p:spTgt spid="19"/>
                                        </p:tgtEl>
                                        <p:attrNameLst>
                                          <p:attrName>ppt_x</p:attrName>
                                          <p:attrName>ppt_y</p:attrName>
                                        </p:attrNameLst>
                                      </p:cBhvr>
                                      <p:rCtr x="-868" y="-12685"/>
                                    </p:animMotion>
                                  </p:childTnLst>
                                </p:cTn>
                              </p:par>
                              <p:par>
                                <p:cTn id="99" presetID="8" presetClass="emph" presetSubtype="0" fill="hold" grpId="2" nodeType="withEffect">
                                  <p:stCondLst>
                                    <p:cond delay="0"/>
                                  </p:stCondLst>
                                  <p:childTnLst>
                                    <p:animRot by="3600000">
                                      <p:cBhvr>
                                        <p:cTn id="100" dur="1000" fill="hold"/>
                                        <p:tgtEl>
                                          <p:spTgt spid="19"/>
                                        </p:tgtEl>
                                        <p:attrNameLst>
                                          <p:attrName>r</p:attrName>
                                        </p:attrNameLst>
                                      </p:cBhvr>
                                    </p:animRot>
                                  </p:childTnLst>
                                </p:cTn>
                              </p:par>
                            </p:childTnLst>
                          </p:cTn>
                        </p:par>
                        <p:par>
                          <p:cTn id="101" fill="hold">
                            <p:stCondLst>
                              <p:cond delay="5500"/>
                            </p:stCondLst>
                            <p:childTnLst>
                              <p:par>
                                <p:cTn id="102" presetID="10" presetClass="exit" presetSubtype="0" fill="hold" grpId="1" nodeType="afterEffect">
                                  <p:stCondLst>
                                    <p:cond delay="0"/>
                                  </p:stCondLst>
                                  <p:childTnLst>
                                    <p:animEffect transition="out" filter="fade">
                                      <p:cBhvr>
                                        <p:cTn id="103" dur="500"/>
                                        <p:tgtEl>
                                          <p:spTgt spid="17"/>
                                        </p:tgtEl>
                                      </p:cBhvr>
                                    </p:animEffect>
                                    <p:set>
                                      <p:cBhvr>
                                        <p:cTn id="104" dur="1" fill="hold">
                                          <p:stCondLst>
                                            <p:cond delay="499"/>
                                          </p:stCondLst>
                                        </p:cTn>
                                        <p:tgtEl>
                                          <p:spTgt spid="17"/>
                                        </p:tgtEl>
                                        <p:attrNameLst>
                                          <p:attrName>style.visibility</p:attrName>
                                        </p:attrNameLst>
                                      </p:cBhvr>
                                      <p:to>
                                        <p:strVal val="hidden"/>
                                      </p:to>
                                    </p:set>
                                  </p:childTnLst>
                                </p:cTn>
                              </p:par>
                              <p:par>
                                <p:cTn id="105" presetID="10" presetClass="entr" presetSubtype="0" fill="hold" grpId="0" nodeType="withEffect">
                                  <p:stCondLst>
                                    <p:cond delay="0"/>
                                  </p:stCondLst>
                                  <p:childTnLst>
                                    <p:set>
                                      <p:cBhvr>
                                        <p:cTn id="106" dur="1" fill="hold">
                                          <p:stCondLst>
                                            <p:cond delay="0"/>
                                          </p:stCondLst>
                                        </p:cTn>
                                        <p:tgtEl>
                                          <p:spTgt spid="20"/>
                                        </p:tgtEl>
                                        <p:attrNameLst>
                                          <p:attrName>style.visibility</p:attrName>
                                        </p:attrNameLst>
                                      </p:cBhvr>
                                      <p:to>
                                        <p:strVal val="visible"/>
                                      </p:to>
                                    </p:set>
                                    <p:animEffect transition="in" filter="fade">
                                      <p:cBhvr>
                                        <p:cTn id="107" dur="500"/>
                                        <p:tgtEl>
                                          <p:spTgt spid="20"/>
                                        </p:tgtEl>
                                      </p:cBhvr>
                                    </p:animEffect>
                                  </p:childTnLst>
                                </p:cTn>
                              </p:par>
                              <p:par>
                                <p:cTn id="108" presetID="10" presetClass="exit" presetSubtype="0" fill="hold" grpId="3" nodeType="withEffect">
                                  <p:stCondLst>
                                    <p:cond delay="0"/>
                                  </p:stCondLst>
                                  <p:childTnLst>
                                    <p:animEffect transition="out" filter="fade">
                                      <p:cBhvr>
                                        <p:cTn id="109" dur="500"/>
                                        <p:tgtEl>
                                          <p:spTgt spid="19"/>
                                        </p:tgtEl>
                                      </p:cBhvr>
                                    </p:animEffect>
                                    <p:set>
                                      <p:cBhvr>
                                        <p:cTn id="110" dur="1" fill="hold">
                                          <p:stCondLst>
                                            <p:cond delay="499"/>
                                          </p:stCondLst>
                                        </p:cTn>
                                        <p:tgtEl>
                                          <p:spTgt spid="19"/>
                                        </p:tgtEl>
                                        <p:attrNameLst>
                                          <p:attrName>style.visibility</p:attrName>
                                        </p:attrNameLst>
                                      </p:cBhvr>
                                      <p:to>
                                        <p:strVal val="hidden"/>
                                      </p:to>
                                    </p:set>
                                  </p:childTnLst>
                                </p:cTn>
                              </p:par>
                              <p:par>
                                <p:cTn id="111" presetID="10" presetClass="exit" presetSubtype="0" fill="hold" grpId="4" nodeType="withEffect">
                                  <p:stCondLst>
                                    <p:cond delay="0"/>
                                  </p:stCondLst>
                                  <p:childTnLst>
                                    <p:animEffect transition="out" filter="fade">
                                      <p:cBhvr>
                                        <p:cTn id="112" dur="500"/>
                                        <p:tgtEl>
                                          <p:spTgt spid="19"/>
                                        </p:tgtEl>
                                      </p:cBhvr>
                                    </p:animEffect>
                                    <p:set>
                                      <p:cBhvr>
                                        <p:cTn id="113" dur="1" fill="hold">
                                          <p:stCondLst>
                                            <p:cond delay="499"/>
                                          </p:stCondLst>
                                        </p:cTn>
                                        <p:tgtEl>
                                          <p:spTgt spid="19"/>
                                        </p:tgtEl>
                                        <p:attrNameLst>
                                          <p:attrName>style.visibility</p:attrName>
                                        </p:attrNameLst>
                                      </p:cBhvr>
                                      <p:to>
                                        <p:strVal val="hidden"/>
                                      </p:to>
                                    </p:set>
                                  </p:childTnLst>
                                </p:cTn>
                              </p:par>
                            </p:childTnLst>
                          </p:cTn>
                        </p:par>
                        <p:par>
                          <p:cTn id="114" fill="hold">
                            <p:stCondLst>
                              <p:cond delay="6000"/>
                            </p:stCondLst>
                            <p:childTnLst>
                              <p:par>
                                <p:cTn id="115" presetID="27" presetClass="emph" presetSubtype="0" fill="remove" grpId="1" nodeType="afterEffect">
                                  <p:stCondLst>
                                    <p:cond delay="500"/>
                                  </p:stCondLst>
                                  <p:childTnLst>
                                    <p:animClr clrSpc="rgb" dir="cw">
                                      <p:cBhvr override="childStyle">
                                        <p:cTn id="116" dur="250" autoRev="1" fill="remove"/>
                                        <p:tgtEl>
                                          <p:spTgt spid="20"/>
                                        </p:tgtEl>
                                        <p:attrNameLst>
                                          <p:attrName>style.color</p:attrName>
                                        </p:attrNameLst>
                                      </p:cBhvr>
                                      <p:to>
                                        <a:schemeClr val="bg1"/>
                                      </p:to>
                                    </p:animClr>
                                    <p:animClr clrSpc="rgb" dir="cw">
                                      <p:cBhvr>
                                        <p:cTn id="117" dur="250" autoRev="1" fill="remove"/>
                                        <p:tgtEl>
                                          <p:spTgt spid="20"/>
                                        </p:tgtEl>
                                        <p:attrNameLst>
                                          <p:attrName>fillcolor</p:attrName>
                                        </p:attrNameLst>
                                      </p:cBhvr>
                                      <p:to>
                                        <a:schemeClr val="bg1"/>
                                      </p:to>
                                    </p:animClr>
                                    <p:set>
                                      <p:cBhvr>
                                        <p:cTn id="118" dur="250" autoRev="1" fill="remove"/>
                                        <p:tgtEl>
                                          <p:spTgt spid="20"/>
                                        </p:tgtEl>
                                        <p:attrNameLst>
                                          <p:attrName>fill.type</p:attrName>
                                        </p:attrNameLst>
                                      </p:cBhvr>
                                      <p:to>
                                        <p:strVal val="solid"/>
                                      </p:to>
                                    </p:set>
                                    <p:set>
                                      <p:cBhvr>
                                        <p:cTn id="119" dur="250" autoRev="1" fill="remove"/>
                                        <p:tgtEl>
                                          <p:spTgt spid="20"/>
                                        </p:tgtEl>
                                        <p:attrNameLst>
                                          <p:attrName>fill.on</p:attrName>
                                        </p:attrNameLst>
                                      </p:cBhvr>
                                      <p:to>
                                        <p:strVal val="true"/>
                                      </p:to>
                                    </p:set>
                                  </p:childTnLst>
                                </p:cTn>
                              </p:par>
                            </p:childTnLst>
                          </p:cTn>
                        </p:par>
                        <p:par>
                          <p:cTn id="120" fill="hold">
                            <p:stCondLst>
                              <p:cond delay="7000"/>
                            </p:stCondLst>
                            <p:childTnLst>
                              <p:par>
                                <p:cTn id="121" presetID="22" presetClass="entr" presetSubtype="1" fill="hold" grpId="0" nodeType="afterEffect">
                                  <p:stCondLst>
                                    <p:cond delay="0"/>
                                  </p:stCondLst>
                                  <p:childTnLst>
                                    <p:set>
                                      <p:cBhvr>
                                        <p:cTn id="122" dur="1" fill="hold">
                                          <p:stCondLst>
                                            <p:cond delay="0"/>
                                          </p:stCondLst>
                                        </p:cTn>
                                        <p:tgtEl>
                                          <p:spTgt spid="2"/>
                                        </p:tgtEl>
                                        <p:attrNameLst>
                                          <p:attrName>style.visibility</p:attrName>
                                        </p:attrNameLst>
                                      </p:cBhvr>
                                      <p:to>
                                        <p:strVal val="visible"/>
                                      </p:to>
                                    </p:set>
                                    <p:animEffect transition="in" filter="wipe(up)">
                                      <p:cBhvr>
                                        <p:cTn id="123" dur="1250"/>
                                        <p:tgtEl>
                                          <p:spTgt spid="2"/>
                                        </p:tgtEl>
                                      </p:cBhvr>
                                    </p:animEffect>
                                  </p:childTnLst>
                                </p:cTn>
                              </p:par>
                            </p:childTnLst>
                          </p:cTn>
                        </p:par>
                        <p:par>
                          <p:cTn id="124" fill="hold">
                            <p:stCondLst>
                              <p:cond delay="8250"/>
                            </p:stCondLst>
                            <p:childTnLst>
                              <p:par>
                                <p:cTn id="125" presetID="22" presetClass="entr" presetSubtype="1" fill="hold" grpId="0" nodeType="afterEffect">
                                  <p:stCondLst>
                                    <p:cond delay="0"/>
                                  </p:stCondLst>
                                  <p:childTnLst>
                                    <p:set>
                                      <p:cBhvr>
                                        <p:cTn id="126" dur="1" fill="hold">
                                          <p:stCondLst>
                                            <p:cond delay="0"/>
                                          </p:stCondLst>
                                        </p:cTn>
                                        <p:tgtEl>
                                          <p:spTgt spid="27"/>
                                        </p:tgtEl>
                                        <p:attrNameLst>
                                          <p:attrName>style.visibility</p:attrName>
                                        </p:attrNameLst>
                                      </p:cBhvr>
                                      <p:to>
                                        <p:strVal val="visible"/>
                                      </p:to>
                                    </p:set>
                                    <p:animEffect transition="in" filter="wipe(up)">
                                      <p:cBhvr>
                                        <p:cTn id="12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16" grpId="0" animBg="1"/>
      <p:bldP spid="16" grpId="1" animBg="1"/>
      <p:bldP spid="17" grpId="0" animBg="1"/>
      <p:bldP spid="17" grpId="1" animBg="1"/>
      <p:bldP spid="18" grpId="0" animBg="1"/>
      <p:bldP spid="18" grpId="1" animBg="1"/>
      <p:bldP spid="19" grpId="0" animBg="1"/>
      <p:bldP spid="19" grpId="1" animBg="1"/>
      <p:bldP spid="19" grpId="2" animBg="1"/>
      <p:bldP spid="19" grpId="3" animBg="1"/>
      <p:bldP spid="19" grpId="4" animBg="1"/>
      <p:bldP spid="12" grpId="0" animBg="1"/>
      <p:bldP spid="12" grpId="1" animBg="1"/>
      <p:bldP spid="15" grpId="0" animBg="1"/>
      <p:bldP spid="15" grpId="1" animBg="1"/>
      <p:bldP spid="14" grpId="0" animBg="1"/>
      <p:bldP spid="14" grpId="1" animBg="1"/>
      <p:bldP spid="21" grpId="0" animBg="1"/>
      <p:bldP spid="22" grpId="0"/>
      <p:bldP spid="23" grpId="0" animBg="1"/>
      <p:bldP spid="24" grpId="0"/>
      <p:bldP spid="24" grpId="1"/>
      <p:bldP spid="25" grpId="0" animBg="1"/>
      <p:bldP spid="2" grpId="0" animBg="1"/>
      <p:bldP spid="3" grpId="0" animBg="1"/>
      <p:bldP spid="27" grpId="0" animBg="1"/>
      <p:bldP spid="26" grpId="0" animBg="1"/>
      <p:bldP spid="13" grpId="0" animBg="1"/>
      <p:bldP spid="13" grpId="1" animBg="1"/>
      <p:bldP spid="1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Autofit/>
          </a:bodyPr>
          <a:lstStyle/>
          <a:p>
            <a:r>
              <a:rPr lang="ja-JP" altLang="en-US" sz="3600" dirty="0"/>
              <a:t>求償の要件としての事前・事後の通知</a:t>
            </a:r>
            <a:r>
              <a:rPr lang="en-US" altLang="ja-JP" sz="3600" dirty="0"/>
              <a:t/>
            </a:r>
            <a:br>
              <a:rPr lang="en-US" altLang="ja-JP" sz="3600" dirty="0"/>
            </a:br>
            <a:r>
              <a:rPr lang="ja-JP" altLang="en-US" sz="3600" dirty="0" smtClean="0"/>
              <a:t>まとめ（</a:t>
            </a:r>
            <a:r>
              <a:rPr lang="ja-JP" altLang="en-US" sz="3600" dirty="0" smtClean="0">
                <a:hlinkClick r:id="rId2" action="ppaction://hlinksldjump"/>
              </a:rPr>
              <a:t>図解</a:t>
            </a:r>
            <a:r>
              <a:rPr lang="ja-JP" altLang="en-US" sz="3600" dirty="0" smtClean="0"/>
              <a:t>）　</a:t>
            </a:r>
            <a:r>
              <a:rPr lang="ja-JP" altLang="en-US" sz="2800" dirty="0" smtClean="0">
                <a:hlinkClick r:id="rId3" action="ppaction://hlinksldjump"/>
              </a:rPr>
              <a:t>→ 条文</a:t>
            </a:r>
            <a:r>
              <a:rPr lang="ja-JP" altLang="en-US" sz="2800" dirty="0" smtClean="0"/>
              <a:t>，</a:t>
            </a:r>
            <a:r>
              <a:rPr lang="ja-JP" altLang="en-US" sz="2800" dirty="0" smtClean="0">
                <a:hlinkClick r:id="rId4" action="ppaction://hlinksldjump"/>
              </a:rPr>
              <a:t>事案</a:t>
            </a:r>
            <a:r>
              <a:rPr lang="ja-JP" altLang="en-US" sz="2800" dirty="0" smtClean="0"/>
              <a:t>，</a:t>
            </a:r>
            <a:r>
              <a:rPr lang="ja-JP" altLang="en-US" sz="2800" dirty="0" smtClean="0">
                <a:hlinkClick r:id="rId5" action="ppaction://hlinksldjump"/>
              </a:rPr>
              <a:t>判例</a:t>
            </a:r>
            <a:r>
              <a:rPr lang="ja-JP" altLang="en-US" sz="2800" dirty="0" smtClean="0"/>
              <a:t>（</a:t>
            </a:r>
            <a:r>
              <a:rPr lang="ja-JP" altLang="en-US" sz="2800" dirty="0" smtClean="0">
                <a:hlinkClick r:id="rId6" action="ppaction://hlinksldjump"/>
              </a:rPr>
              <a:t>図解</a:t>
            </a:r>
            <a:r>
              <a:rPr lang="ja-JP" altLang="en-US" sz="2800" dirty="0" smtClean="0"/>
              <a:t>），</a:t>
            </a:r>
            <a:r>
              <a:rPr lang="en-US" altLang="ja-JP" sz="2800" dirty="0" smtClean="0">
                <a:hlinkClick r:id="rId7" action="ppaction://hlinksldjump"/>
              </a:rPr>
              <a:t>(1)</a:t>
            </a:r>
            <a:endParaRPr kumimoji="1" lang="ja-JP" altLang="en-US" sz="2800" dirty="0"/>
          </a:p>
        </p:txBody>
      </p:sp>
      <p:sp>
        <p:nvSpPr>
          <p:cNvPr id="2" name="テキスト プレースホルダー 1"/>
          <p:cNvSpPr>
            <a:spLocks noGrp="1"/>
          </p:cNvSpPr>
          <p:nvPr>
            <p:ph type="body" idx="1"/>
          </p:nvPr>
        </p:nvSpPr>
        <p:spPr/>
        <p:txBody>
          <a:bodyPr anchor="ctr">
            <a:normAutofit/>
          </a:bodyPr>
          <a:lstStyle/>
          <a:p>
            <a:pPr algn="ctr"/>
            <a:r>
              <a:rPr lang="ja-JP" altLang="en-US" sz="2800" dirty="0"/>
              <a:t>通説</a:t>
            </a:r>
            <a:r>
              <a:rPr lang="ja-JP" altLang="en-US" sz="2800" dirty="0" smtClean="0"/>
              <a:t>・判例</a:t>
            </a:r>
            <a:endParaRPr lang="en-US" altLang="ja-JP" sz="2800" dirty="0"/>
          </a:p>
        </p:txBody>
      </p:sp>
      <p:sp>
        <p:nvSpPr>
          <p:cNvPr id="7" name="コンテンツ プレースホルダー 6"/>
          <p:cNvSpPr>
            <a:spLocks noGrp="1"/>
          </p:cNvSpPr>
          <p:nvPr>
            <p:ph sz="half" idx="2"/>
          </p:nvPr>
        </p:nvSpPr>
        <p:spPr/>
        <p:txBody>
          <a:bodyPr>
            <a:noAutofit/>
          </a:bodyPr>
          <a:lstStyle/>
          <a:p>
            <a:r>
              <a:rPr kumimoji="1" lang="en-US" altLang="ja-JP" sz="1800" dirty="0" smtClean="0"/>
              <a:t>443</a:t>
            </a:r>
            <a:r>
              <a:rPr kumimoji="1" lang="ja-JP" altLang="en-US" sz="1800" dirty="0" smtClean="0"/>
              <a:t>条</a:t>
            </a:r>
            <a:r>
              <a:rPr kumimoji="1" lang="en-US" altLang="ja-JP" sz="1800" dirty="0" smtClean="0"/>
              <a:t>2</a:t>
            </a:r>
            <a:r>
              <a:rPr kumimoji="1" lang="ja-JP" altLang="en-US" sz="1800" dirty="0" smtClean="0"/>
              <a:t>項適用否定説</a:t>
            </a:r>
            <a:endParaRPr kumimoji="1" lang="en-US" altLang="ja-JP" sz="1800" dirty="0" smtClean="0"/>
          </a:p>
          <a:p>
            <a:pPr lvl="1"/>
            <a:r>
              <a:rPr lang="ja-JP" altLang="en-US" sz="1600" dirty="0"/>
              <a:t>条文上の根拠</a:t>
            </a:r>
            <a:r>
              <a:rPr lang="ja-JP" altLang="en-US" sz="1600" dirty="0" smtClean="0"/>
              <a:t>を欠く</a:t>
            </a:r>
            <a:r>
              <a:rPr lang="ja-JP" altLang="en-US" sz="1600" dirty="0"/>
              <a:t>だけでなく</a:t>
            </a:r>
            <a:r>
              <a:rPr lang="ja-JP" altLang="en-US" sz="1600" dirty="0" smtClean="0"/>
              <a:t>，最初に事後の通知を怠った</a:t>
            </a:r>
            <a:r>
              <a:rPr lang="en-US" altLang="ja-JP" sz="1600" dirty="0" smtClean="0"/>
              <a:t>X</a:t>
            </a:r>
            <a:r>
              <a:rPr lang="ja-JP" altLang="en-US" sz="1600" dirty="0" err="1" smtClean="0"/>
              <a:t>を優</a:t>
            </a:r>
            <a:r>
              <a:rPr lang="ja-JP" altLang="en-US" sz="1600" dirty="0" smtClean="0"/>
              <a:t>遇することになり，</a:t>
            </a:r>
            <a:r>
              <a:rPr lang="ja-JP" altLang="en-US" sz="1600" b="1" dirty="0" smtClean="0">
                <a:solidFill>
                  <a:srgbClr val="FF0000"/>
                </a:solidFill>
              </a:rPr>
              <a:t>公平に反する</a:t>
            </a:r>
            <a:r>
              <a:rPr lang="ja-JP" altLang="en-US" sz="1600" dirty="0" smtClean="0"/>
              <a:t>（本判決も同じ）。</a:t>
            </a:r>
            <a:endParaRPr kumimoji="1" lang="en-US" altLang="ja-JP" sz="1600" dirty="0" smtClean="0"/>
          </a:p>
          <a:p>
            <a:r>
              <a:rPr lang="en-US" altLang="ja-JP" sz="1800" dirty="0" smtClean="0"/>
              <a:t>443</a:t>
            </a:r>
            <a:r>
              <a:rPr lang="ja-JP" altLang="en-US" sz="1800" dirty="0" smtClean="0"/>
              <a:t>条</a:t>
            </a:r>
            <a:r>
              <a:rPr lang="en-US" altLang="ja-JP" sz="1800" dirty="0" smtClean="0"/>
              <a:t>2</a:t>
            </a:r>
            <a:r>
              <a:rPr lang="ja-JP" altLang="en-US" sz="1800" dirty="0" smtClean="0"/>
              <a:t>項適用肯定説</a:t>
            </a:r>
            <a:endParaRPr lang="en-US" altLang="ja-JP" sz="1800" dirty="0" smtClean="0"/>
          </a:p>
          <a:p>
            <a:pPr lvl="1"/>
            <a:r>
              <a:rPr lang="ja-JP" altLang="en-US" sz="1600" dirty="0"/>
              <a:t>条文上</a:t>
            </a:r>
            <a:r>
              <a:rPr lang="ja-JP" altLang="en-US" sz="1600" dirty="0" smtClean="0"/>
              <a:t>の根拠はあるが，</a:t>
            </a:r>
            <a:r>
              <a:rPr lang="en-US" altLang="ja-JP" sz="1600" dirty="0" smtClean="0"/>
              <a:t>Y</a:t>
            </a:r>
            <a:r>
              <a:rPr lang="ja-JP" altLang="en-US" sz="1600" dirty="0" smtClean="0"/>
              <a:t>が求償を全額拒絶できることになり，</a:t>
            </a:r>
            <a:r>
              <a:rPr lang="ja-JP" altLang="en-US" sz="1600" b="1" dirty="0">
                <a:solidFill>
                  <a:srgbClr val="FF0000"/>
                </a:solidFill>
              </a:rPr>
              <a:t>結果</a:t>
            </a:r>
            <a:r>
              <a:rPr lang="ja-JP" altLang="en-US" sz="1600" b="1" dirty="0" smtClean="0">
                <a:solidFill>
                  <a:srgbClr val="FF0000"/>
                </a:solidFill>
              </a:rPr>
              <a:t>は</a:t>
            </a:r>
            <a:r>
              <a:rPr lang="ja-JP" altLang="en-US" sz="1600" b="1" dirty="0">
                <a:solidFill>
                  <a:srgbClr val="FF0000"/>
                </a:solidFill>
              </a:rPr>
              <a:t>不当</a:t>
            </a:r>
            <a:r>
              <a:rPr lang="ja-JP" altLang="en-US" sz="1600" dirty="0"/>
              <a:t>である。</a:t>
            </a:r>
            <a:endParaRPr lang="en-US" altLang="ja-JP" sz="1600" dirty="0" smtClean="0"/>
          </a:p>
          <a:p>
            <a:r>
              <a:rPr kumimoji="1" lang="ja-JP" altLang="en-US" sz="1800" dirty="0" smtClean="0"/>
              <a:t>折衷説</a:t>
            </a:r>
            <a:endParaRPr kumimoji="1" lang="en-US" altLang="ja-JP" sz="1800" dirty="0" smtClean="0"/>
          </a:p>
          <a:p>
            <a:pPr lvl="1"/>
            <a:r>
              <a:rPr lang="ja-JP" altLang="en-US" sz="1600" dirty="0" smtClean="0"/>
              <a:t>過失の程度で解決するため，</a:t>
            </a:r>
            <a:r>
              <a:rPr lang="en-US" altLang="ja-JP" sz="1600" dirty="0" smtClean="0"/>
              <a:t>X</a:t>
            </a:r>
            <a:r>
              <a:rPr lang="ja-JP" altLang="en-US" sz="1600" dirty="0" smtClean="0"/>
              <a:t>と</a:t>
            </a:r>
            <a:r>
              <a:rPr lang="en-US" altLang="ja-JP" sz="1600" dirty="0" smtClean="0"/>
              <a:t>Y</a:t>
            </a:r>
            <a:r>
              <a:rPr lang="ja-JP" altLang="en-US" sz="1600" dirty="0" smtClean="0"/>
              <a:t>の過失が同程度である本件においては，</a:t>
            </a:r>
            <a:r>
              <a:rPr lang="ja-JP" altLang="en-US" sz="1600" b="1" dirty="0" smtClean="0">
                <a:solidFill>
                  <a:srgbClr val="FF0000"/>
                </a:solidFill>
              </a:rPr>
              <a:t>解決の指針を得ることができない</a:t>
            </a:r>
            <a:r>
              <a:rPr lang="ja-JP" altLang="en-US" sz="1600" dirty="0" smtClean="0"/>
              <a:t>。</a:t>
            </a:r>
            <a:endParaRPr kumimoji="1" lang="ja-JP" altLang="en-US" sz="1600" dirty="0"/>
          </a:p>
        </p:txBody>
      </p:sp>
      <p:sp>
        <p:nvSpPr>
          <p:cNvPr id="9" name="テキスト プレースホルダー 8"/>
          <p:cNvSpPr>
            <a:spLocks noGrp="1"/>
          </p:cNvSpPr>
          <p:nvPr>
            <p:ph type="body" sz="quarter" idx="3"/>
          </p:nvPr>
        </p:nvSpPr>
        <p:spPr/>
        <p:txBody>
          <a:bodyPr anchor="ctr">
            <a:normAutofit/>
          </a:bodyPr>
          <a:lstStyle/>
          <a:p>
            <a:pPr algn="ctr"/>
            <a:r>
              <a:rPr lang="ja-JP" altLang="en-US" sz="2800" dirty="0" smtClean="0"/>
              <a:t>加賀山（</a:t>
            </a:r>
            <a:r>
              <a:rPr lang="en-US" altLang="ja-JP" sz="2800" dirty="0" smtClean="0"/>
              <a:t>463</a:t>
            </a:r>
            <a:r>
              <a:rPr lang="ja-JP" altLang="en-US" sz="2800" dirty="0"/>
              <a:t>条</a:t>
            </a:r>
            <a:r>
              <a:rPr lang="ja-JP" altLang="en-US" sz="2800" dirty="0" smtClean="0"/>
              <a:t>準用）説</a:t>
            </a:r>
            <a:endParaRPr lang="en-US" altLang="ja-JP" sz="2800" dirty="0"/>
          </a:p>
        </p:txBody>
      </p:sp>
      <p:sp>
        <p:nvSpPr>
          <p:cNvPr id="8" name="コンテンツ プレースホルダー 7"/>
          <p:cNvSpPr>
            <a:spLocks noGrp="1"/>
          </p:cNvSpPr>
          <p:nvPr>
            <p:ph sz="quarter" idx="4"/>
          </p:nvPr>
        </p:nvSpPr>
        <p:spPr/>
        <p:txBody>
          <a:bodyPr>
            <a:noAutofit/>
          </a:bodyPr>
          <a:lstStyle/>
          <a:p>
            <a:pPr>
              <a:buClr>
                <a:srgbClr val="00B050"/>
              </a:buClr>
              <a:buFont typeface="Wingdings" pitchFamily="2" charset="2"/>
              <a:buChar char="u"/>
            </a:pPr>
            <a:r>
              <a:rPr kumimoji="1" lang="ja-JP" altLang="en-US" sz="1800" b="1" dirty="0" smtClean="0">
                <a:solidFill>
                  <a:schemeClr val="tx2">
                    <a:lumMod val="75000"/>
                  </a:schemeClr>
                </a:solidFill>
              </a:rPr>
              <a:t>負担</a:t>
            </a:r>
            <a:r>
              <a:rPr kumimoji="1" lang="ja-JP" altLang="en-US" sz="1800" b="1" dirty="0">
                <a:solidFill>
                  <a:schemeClr val="tx2">
                    <a:lumMod val="75000"/>
                  </a:schemeClr>
                </a:solidFill>
              </a:rPr>
              <a:t>部分</a:t>
            </a:r>
            <a:r>
              <a:rPr kumimoji="1" lang="ja-JP" altLang="en-US" sz="1800" b="1" dirty="0" smtClean="0">
                <a:solidFill>
                  <a:schemeClr val="tx2">
                    <a:lumMod val="75000"/>
                  </a:schemeClr>
                </a:solidFill>
              </a:rPr>
              <a:t>を超える弁済</a:t>
            </a:r>
            <a:r>
              <a:rPr kumimoji="1" lang="ja-JP" altLang="en-US" sz="1800" dirty="0" smtClean="0"/>
              <a:t>の場合</a:t>
            </a:r>
            <a:endParaRPr kumimoji="1" lang="en-US" altLang="ja-JP" sz="1800" dirty="0" smtClean="0"/>
          </a:p>
          <a:p>
            <a:pPr lvl="1">
              <a:buClr>
                <a:srgbClr val="00B050"/>
              </a:buClr>
              <a:buFont typeface="Wingdings" pitchFamily="2" charset="2"/>
              <a:buChar char="u"/>
            </a:pPr>
            <a:r>
              <a:rPr lang="ja-JP" altLang="en-US" sz="1400" dirty="0" smtClean="0"/>
              <a:t>求償権を行使するためには，事前・事後の通知が必要。</a:t>
            </a:r>
            <a:endParaRPr lang="en-US" altLang="ja-JP" sz="1400" dirty="0" smtClean="0"/>
          </a:p>
          <a:p>
            <a:pPr lvl="1">
              <a:buClr>
                <a:srgbClr val="00B050"/>
              </a:buClr>
              <a:buFont typeface="Wingdings" pitchFamily="2" charset="2"/>
              <a:buChar char="u"/>
            </a:pPr>
            <a:r>
              <a:rPr lang="ja-JP" altLang="en-US" sz="1400" dirty="0" smtClean="0"/>
              <a:t>（したがって，事後の通知を怠った</a:t>
            </a:r>
            <a:r>
              <a:rPr lang="en-US" altLang="ja-JP" sz="1400" dirty="0" smtClean="0"/>
              <a:t>X</a:t>
            </a:r>
            <a:r>
              <a:rPr lang="ja-JP" altLang="en-US" sz="1400" dirty="0" smtClean="0"/>
              <a:t>の求償権は制限される）。</a:t>
            </a:r>
            <a:endParaRPr lang="en-US" altLang="ja-JP" sz="1400" dirty="0" smtClean="0"/>
          </a:p>
          <a:p>
            <a:pPr>
              <a:buClr>
                <a:srgbClr val="00B050"/>
              </a:buClr>
              <a:buFont typeface="Wingdings" pitchFamily="2" charset="2"/>
              <a:buChar char="u"/>
            </a:pPr>
            <a:r>
              <a:rPr kumimoji="1" lang="ja-JP" altLang="en-US" sz="1800" b="1" dirty="0" smtClean="0">
                <a:solidFill>
                  <a:schemeClr val="tx2">
                    <a:lumMod val="75000"/>
                  </a:schemeClr>
                </a:solidFill>
              </a:rPr>
              <a:t>負担部分の範囲内の弁済</a:t>
            </a:r>
            <a:r>
              <a:rPr kumimoji="1" lang="ja-JP" altLang="en-US" sz="1800" dirty="0" smtClean="0"/>
              <a:t>の場合</a:t>
            </a:r>
            <a:endParaRPr kumimoji="1" lang="en-US" altLang="ja-JP" sz="1800" dirty="0" smtClean="0"/>
          </a:p>
          <a:p>
            <a:pPr lvl="1">
              <a:buClr>
                <a:srgbClr val="00B050"/>
              </a:buClr>
              <a:buFont typeface="Wingdings" pitchFamily="2" charset="2"/>
              <a:buChar char="u"/>
            </a:pPr>
            <a:r>
              <a:rPr lang="ja-JP" altLang="en-US" sz="1400" dirty="0"/>
              <a:t>求償権</a:t>
            </a:r>
            <a:r>
              <a:rPr lang="ja-JP" altLang="en-US" sz="1400" dirty="0" smtClean="0"/>
              <a:t>は</a:t>
            </a:r>
            <a:r>
              <a:rPr lang="ja-JP" altLang="en-US" sz="1400" dirty="0"/>
              <a:t>生じないので</a:t>
            </a:r>
            <a:r>
              <a:rPr lang="ja-JP" altLang="en-US" sz="1400" dirty="0" smtClean="0"/>
              <a:t>，事前の通知は必要がない。</a:t>
            </a:r>
            <a:endParaRPr lang="en-US" altLang="ja-JP" sz="1400" dirty="0" smtClean="0"/>
          </a:p>
          <a:p>
            <a:pPr lvl="1">
              <a:buClr>
                <a:srgbClr val="00B050"/>
              </a:buClr>
              <a:buFont typeface="Wingdings" pitchFamily="2" charset="2"/>
              <a:buChar char="u"/>
            </a:pPr>
            <a:r>
              <a:rPr lang="ja-JP" altLang="en-US" sz="1400" dirty="0" smtClean="0"/>
              <a:t>（したがって，</a:t>
            </a:r>
            <a:r>
              <a:rPr lang="en-US" altLang="ja-JP" sz="1400" dirty="0" smtClean="0"/>
              <a:t>Y</a:t>
            </a:r>
            <a:r>
              <a:rPr lang="ja-JP" altLang="en-US" sz="1400" dirty="0" smtClean="0"/>
              <a:t>の弁済は有効であり，</a:t>
            </a:r>
            <a:r>
              <a:rPr lang="en-US" altLang="ja-JP" sz="1400" dirty="0" smtClean="0"/>
              <a:t>X</a:t>
            </a:r>
            <a:r>
              <a:rPr lang="ja-JP" altLang="en-US" sz="1400" dirty="0" smtClean="0"/>
              <a:t>の求償権は，</a:t>
            </a:r>
            <a:r>
              <a:rPr lang="en-US" altLang="ja-JP" sz="1400" dirty="0" smtClean="0"/>
              <a:t>Y</a:t>
            </a:r>
            <a:r>
              <a:rPr lang="ja-JP" altLang="en-US" sz="1400" dirty="0" smtClean="0"/>
              <a:t>の弁済額だけ減額される）。</a:t>
            </a:r>
            <a:endParaRPr lang="en-US" altLang="ja-JP" sz="1400" dirty="0" smtClean="0"/>
          </a:p>
          <a:p>
            <a:pPr>
              <a:buClr>
                <a:srgbClr val="00B050"/>
              </a:buClr>
              <a:buFont typeface="Wingdings" pitchFamily="2" charset="2"/>
              <a:buChar char="u"/>
            </a:pPr>
            <a:r>
              <a:rPr lang="ja-JP" altLang="en-US" sz="1800" b="1" dirty="0" smtClean="0">
                <a:solidFill>
                  <a:schemeClr val="tx2">
                    <a:lumMod val="75000"/>
                  </a:schemeClr>
                </a:solidFill>
              </a:rPr>
              <a:t>両者とも通知義務を怠った</a:t>
            </a:r>
            <a:r>
              <a:rPr lang="ja-JP" altLang="en-US" sz="1800" dirty="0" smtClean="0"/>
              <a:t>場合</a:t>
            </a:r>
            <a:endParaRPr lang="en-US" altLang="ja-JP" sz="1800" dirty="0" smtClean="0"/>
          </a:p>
          <a:p>
            <a:pPr lvl="1">
              <a:buClr>
                <a:srgbClr val="00B050"/>
              </a:buClr>
              <a:buFont typeface="Wingdings" pitchFamily="2" charset="2"/>
              <a:buChar char="u"/>
            </a:pPr>
            <a:r>
              <a:rPr lang="ja-JP" altLang="en-US" sz="1400" dirty="0" smtClean="0"/>
              <a:t>両者とも，求償権を行使できない。</a:t>
            </a:r>
            <a:endParaRPr lang="en-US" altLang="ja-JP" sz="1400" dirty="0" smtClean="0"/>
          </a:p>
          <a:p>
            <a:pPr lvl="1">
              <a:buClr>
                <a:srgbClr val="00B050"/>
              </a:buClr>
              <a:buFont typeface="Wingdings" pitchFamily="2" charset="2"/>
              <a:buChar char="u"/>
            </a:pPr>
            <a:r>
              <a:rPr lang="ja-JP" altLang="en-US" sz="1400" dirty="0" smtClean="0"/>
              <a:t>負担部分を超えた支払については，債権者から不当利得に基づいて返還請求ができる。</a:t>
            </a:r>
            <a:endParaRPr kumimoji="1" lang="ja-JP" altLang="en-US" sz="14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38</a:t>
            </a:fld>
            <a:endParaRPr kumimoji="1" lang="ja-JP" altLang="en-US"/>
          </a:p>
        </p:txBody>
      </p:sp>
    </p:spTree>
    <p:extLst>
      <p:ext uri="{BB962C8B-B14F-4D97-AF65-F5344CB8AC3E}">
        <p14:creationId xmlns:p14="http://schemas.microsoft.com/office/powerpoint/2010/main" val="1455986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par>
                          <p:cTn id="8" fill="hold">
                            <p:stCondLst>
                              <p:cond delay="1000"/>
                            </p:stCondLst>
                            <p:childTnLst>
                              <p:par>
                                <p:cTn id="9" presetID="22" presetClass="entr" presetSubtype="1" fill="hold" grpId="0" nodeType="afterEffect">
                                  <p:stCondLst>
                                    <p:cond delay="5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up)">
                                      <p:cBhvr>
                                        <p:cTn id="11" dur="2000"/>
                                        <p:tgtEl>
                                          <p:spTgt spid="7">
                                            <p:txEl>
                                              <p:pRg st="1" end="1"/>
                                            </p:txEl>
                                          </p:spTgt>
                                        </p:tgtEl>
                                      </p:cBhvr>
                                    </p:animEffect>
                                  </p:childTnLst>
                                </p:cTn>
                              </p:par>
                            </p:childTnLst>
                          </p:cTn>
                        </p:par>
                        <p:par>
                          <p:cTn id="12" fill="hold">
                            <p:stCondLst>
                              <p:cond delay="3500"/>
                            </p:stCondLst>
                            <p:childTnLst>
                              <p:par>
                                <p:cTn id="13" presetID="22" presetClass="entr" presetSubtype="8" fill="hold" grpId="0" nodeType="afterEffect">
                                  <p:stCondLst>
                                    <p:cond delay="5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left)">
                                      <p:cBhvr>
                                        <p:cTn id="15" dur="500"/>
                                        <p:tgtEl>
                                          <p:spTgt spid="7">
                                            <p:txEl>
                                              <p:pRg st="2" end="2"/>
                                            </p:txEl>
                                          </p:spTgt>
                                        </p:tgtEl>
                                      </p:cBhvr>
                                    </p:animEffect>
                                  </p:childTnLst>
                                </p:cTn>
                              </p:par>
                            </p:childTnLst>
                          </p:cTn>
                        </p:par>
                        <p:par>
                          <p:cTn id="16" fill="hold">
                            <p:stCondLst>
                              <p:cond delay="4500"/>
                            </p:stCondLst>
                            <p:childTnLst>
                              <p:par>
                                <p:cTn id="17" presetID="22" presetClass="entr" presetSubtype="1" fill="hold" grpId="0" nodeType="afterEffect">
                                  <p:stCondLst>
                                    <p:cond delay="50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wipe(up)">
                                      <p:cBhvr>
                                        <p:cTn id="19" dur="1500"/>
                                        <p:tgtEl>
                                          <p:spTgt spid="7">
                                            <p:txEl>
                                              <p:pRg st="3" end="3"/>
                                            </p:txEl>
                                          </p:spTgt>
                                        </p:tgtEl>
                                      </p:cBhvr>
                                    </p:animEffect>
                                  </p:childTnLst>
                                </p:cTn>
                              </p:par>
                            </p:childTnLst>
                          </p:cTn>
                        </p:par>
                        <p:par>
                          <p:cTn id="20" fill="hold">
                            <p:stCondLst>
                              <p:cond delay="6500"/>
                            </p:stCondLst>
                            <p:childTnLst>
                              <p:par>
                                <p:cTn id="21" presetID="22" presetClass="entr" presetSubtype="8" fill="hold" grpId="0" nodeType="afterEffect">
                                  <p:stCondLst>
                                    <p:cond delay="50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wipe(left)">
                                      <p:cBhvr>
                                        <p:cTn id="23" dur="500"/>
                                        <p:tgtEl>
                                          <p:spTgt spid="7">
                                            <p:txEl>
                                              <p:pRg st="4" end="4"/>
                                            </p:txEl>
                                          </p:spTgt>
                                        </p:tgtEl>
                                      </p:cBhvr>
                                    </p:animEffect>
                                  </p:childTnLst>
                                </p:cTn>
                              </p:par>
                            </p:childTnLst>
                          </p:cTn>
                        </p:par>
                        <p:par>
                          <p:cTn id="24" fill="hold">
                            <p:stCondLst>
                              <p:cond delay="7500"/>
                            </p:stCondLst>
                            <p:childTnLst>
                              <p:par>
                                <p:cTn id="25" presetID="22" presetClass="entr" presetSubtype="1" fill="hold" grpId="0" nodeType="afterEffect">
                                  <p:stCondLst>
                                    <p:cond delay="50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wipe(up)">
                                      <p:cBhvr>
                                        <p:cTn id="27" dur="175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wipe(left)">
                                      <p:cBhvr>
                                        <p:cTn id="32" dur="750"/>
                                        <p:tgtEl>
                                          <p:spTgt spid="8">
                                            <p:txEl>
                                              <p:pRg st="0" end="0"/>
                                            </p:txEl>
                                          </p:spTgt>
                                        </p:tgtEl>
                                      </p:cBhvr>
                                    </p:animEffect>
                                  </p:childTnLst>
                                </p:cTn>
                              </p:par>
                            </p:childTnLst>
                          </p:cTn>
                        </p:par>
                        <p:par>
                          <p:cTn id="33" fill="hold">
                            <p:stCondLst>
                              <p:cond delay="750"/>
                            </p:stCondLst>
                            <p:childTnLst>
                              <p:par>
                                <p:cTn id="34" presetID="22" presetClass="entr" presetSubtype="1" fill="hold" grpId="0" nodeType="afterEffect">
                                  <p:stCondLst>
                                    <p:cond delay="500"/>
                                  </p:stCondLst>
                                  <p:childTnLst>
                                    <p:set>
                                      <p:cBhvr>
                                        <p:cTn id="35" dur="1" fill="hold">
                                          <p:stCondLst>
                                            <p:cond delay="0"/>
                                          </p:stCondLst>
                                        </p:cTn>
                                        <p:tgtEl>
                                          <p:spTgt spid="8">
                                            <p:txEl>
                                              <p:pRg st="1" end="1"/>
                                            </p:txEl>
                                          </p:spTgt>
                                        </p:tgtEl>
                                        <p:attrNameLst>
                                          <p:attrName>style.visibility</p:attrName>
                                        </p:attrNameLst>
                                      </p:cBhvr>
                                      <p:to>
                                        <p:strVal val="visible"/>
                                      </p:to>
                                    </p:set>
                                    <p:animEffect transition="in" filter="wipe(up)">
                                      <p:cBhvr>
                                        <p:cTn id="36" dur="750"/>
                                        <p:tgtEl>
                                          <p:spTgt spid="8">
                                            <p:txEl>
                                              <p:pRg st="1" end="1"/>
                                            </p:txEl>
                                          </p:spTgt>
                                        </p:tgtEl>
                                      </p:cBhvr>
                                    </p:animEffect>
                                  </p:childTnLst>
                                </p:cTn>
                              </p:par>
                            </p:childTnLst>
                          </p:cTn>
                        </p:par>
                        <p:par>
                          <p:cTn id="37" fill="hold">
                            <p:stCondLst>
                              <p:cond delay="2000"/>
                            </p:stCondLst>
                            <p:childTnLst>
                              <p:par>
                                <p:cTn id="38" presetID="22" presetClass="entr" presetSubtype="1" fill="hold" grpId="0" nodeType="afterEffect">
                                  <p:stCondLst>
                                    <p:cond delay="500"/>
                                  </p:stCondLst>
                                  <p:childTnLst>
                                    <p:set>
                                      <p:cBhvr>
                                        <p:cTn id="39" dur="1" fill="hold">
                                          <p:stCondLst>
                                            <p:cond delay="0"/>
                                          </p:stCondLst>
                                        </p:cTn>
                                        <p:tgtEl>
                                          <p:spTgt spid="8">
                                            <p:txEl>
                                              <p:pRg st="2" end="2"/>
                                            </p:txEl>
                                          </p:spTgt>
                                        </p:tgtEl>
                                        <p:attrNameLst>
                                          <p:attrName>style.visibility</p:attrName>
                                        </p:attrNameLst>
                                      </p:cBhvr>
                                      <p:to>
                                        <p:strVal val="visible"/>
                                      </p:to>
                                    </p:set>
                                    <p:animEffect transition="in" filter="wipe(up)">
                                      <p:cBhvr>
                                        <p:cTn id="40" dur="750"/>
                                        <p:tgtEl>
                                          <p:spTgt spid="8">
                                            <p:txEl>
                                              <p:pRg st="2" end="2"/>
                                            </p:txEl>
                                          </p:spTgt>
                                        </p:tgtEl>
                                      </p:cBhvr>
                                    </p:animEffect>
                                  </p:childTnLst>
                                </p:cTn>
                              </p:par>
                            </p:childTnLst>
                          </p:cTn>
                        </p:par>
                        <p:par>
                          <p:cTn id="41" fill="hold">
                            <p:stCondLst>
                              <p:cond delay="3250"/>
                            </p:stCondLst>
                            <p:childTnLst>
                              <p:par>
                                <p:cTn id="42" presetID="22" presetClass="entr" presetSubtype="8" fill="hold" grpId="0" nodeType="afterEffect">
                                  <p:stCondLst>
                                    <p:cond delay="500"/>
                                  </p:stCondLst>
                                  <p:childTnLst>
                                    <p:set>
                                      <p:cBhvr>
                                        <p:cTn id="43" dur="1" fill="hold">
                                          <p:stCondLst>
                                            <p:cond delay="0"/>
                                          </p:stCondLst>
                                        </p:cTn>
                                        <p:tgtEl>
                                          <p:spTgt spid="8">
                                            <p:txEl>
                                              <p:pRg st="3" end="3"/>
                                            </p:txEl>
                                          </p:spTgt>
                                        </p:tgtEl>
                                        <p:attrNameLst>
                                          <p:attrName>style.visibility</p:attrName>
                                        </p:attrNameLst>
                                      </p:cBhvr>
                                      <p:to>
                                        <p:strVal val="visible"/>
                                      </p:to>
                                    </p:set>
                                    <p:animEffect transition="in" filter="wipe(left)">
                                      <p:cBhvr>
                                        <p:cTn id="44" dur="500"/>
                                        <p:tgtEl>
                                          <p:spTgt spid="8">
                                            <p:txEl>
                                              <p:pRg st="3" end="3"/>
                                            </p:txEl>
                                          </p:spTgt>
                                        </p:tgtEl>
                                      </p:cBhvr>
                                    </p:animEffect>
                                  </p:childTnLst>
                                </p:cTn>
                              </p:par>
                            </p:childTnLst>
                          </p:cTn>
                        </p:par>
                        <p:par>
                          <p:cTn id="45" fill="hold">
                            <p:stCondLst>
                              <p:cond delay="4250"/>
                            </p:stCondLst>
                            <p:childTnLst>
                              <p:par>
                                <p:cTn id="46" presetID="22" presetClass="entr" presetSubtype="1" fill="hold" grpId="0" nodeType="afterEffect">
                                  <p:stCondLst>
                                    <p:cond delay="500"/>
                                  </p:stCondLst>
                                  <p:childTnLst>
                                    <p:set>
                                      <p:cBhvr>
                                        <p:cTn id="47" dur="1" fill="hold">
                                          <p:stCondLst>
                                            <p:cond delay="0"/>
                                          </p:stCondLst>
                                        </p:cTn>
                                        <p:tgtEl>
                                          <p:spTgt spid="8">
                                            <p:txEl>
                                              <p:pRg st="4" end="4"/>
                                            </p:txEl>
                                          </p:spTgt>
                                        </p:tgtEl>
                                        <p:attrNameLst>
                                          <p:attrName>style.visibility</p:attrName>
                                        </p:attrNameLst>
                                      </p:cBhvr>
                                      <p:to>
                                        <p:strVal val="visible"/>
                                      </p:to>
                                    </p:set>
                                    <p:animEffect transition="in" filter="wipe(up)">
                                      <p:cBhvr>
                                        <p:cTn id="48" dur="750"/>
                                        <p:tgtEl>
                                          <p:spTgt spid="8">
                                            <p:txEl>
                                              <p:pRg st="4" end="4"/>
                                            </p:txEl>
                                          </p:spTgt>
                                        </p:tgtEl>
                                      </p:cBhvr>
                                    </p:animEffect>
                                  </p:childTnLst>
                                </p:cTn>
                              </p:par>
                            </p:childTnLst>
                          </p:cTn>
                        </p:par>
                        <p:par>
                          <p:cTn id="49" fill="hold">
                            <p:stCondLst>
                              <p:cond delay="5500"/>
                            </p:stCondLst>
                            <p:childTnLst>
                              <p:par>
                                <p:cTn id="50" presetID="22" presetClass="entr" presetSubtype="1" fill="hold" grpId="0" nodeType="afterEffect">
                                  <p:stCondLst>
                                    <p:cond delay="500"/>
                                  </p:stCondLst>
                                  <p:childTnLst>
                                    <p:set>
                                      <p:cBhvr>
                                        <p:cTn id="51" dur="1" fill="hold">
                                          <p:stCondLst>
                                            <p:cond delay="0"/>
                                          </p:stCondLst>
                                        </p:cTn>
                                        <p:tgtEl>
                                          <p:spTgt spid="8">
                                            <p:txEl>
                                              <p:pRg st="5" end="5"/>
                                            </p:txEl>
                                          </p:spTgt>
                                        </p:tgtEl>
                                        <p:attrNameLst>
                                          <p:attrName>style.visibility</p:attrName>
                                        </p:attrNameLst>
                                      </p:cBhvr>
                                      <p:to>
                                        <p:strVal val="visible"/>
                                      </p:to>
                                    </p:set>
                                    <p:animEffect transition="in" filter="wipe(up)">
                                      <p:cBhvr>
                                        <p:cTn id="52" dur="1000"/>
                                        <p:tgtEl>
                                          <p:spTgt spid="8">
                                            <p:txEl>
                                              <p:pRg st="5" end="5"/>
                                            </p:txEl>
                                          </p:spTgt>
                                        </p:tgtEl>
                                      </p:cBhvr>
                                    </p:animEffect>
                                  </p:childTnLst>
                                </p:cTn>
                              </p:par>
                            </p:childTnLst>
                          </p:cTn>
                        </p:par>
                        <p:par>
                          <p:cTn id="53" fill="hold">
                            <p:stCondLst>
                              <p:cond delay="7000"/>
                            </p:stCondLst>
                            <p:childTnLst>
                              <p:par>
                                <p:cTn id="54" presetID="22" presetClass="entr" presetSubtype="8" fill="hold" grpId="0" nodeType="afterEffect">
                                  <p:stCondLst>
                                    <p:cond delay="500"/>
                                  </p:stCondLst>
                                  <p:childTnLst>
                                    <p:set>
                                      <p:cBhvr>
                                        <p:cTn id="55" dur="1" fill="hold">
                                          <p:stCondLst>
                                            <p:cond delay="0"/>
                                          </p:stCondLst>
                                        </p:cTn>
                                        <p:tgtEl>
                                          <p:spTgt spid="8">
                                            <p:txEl>
                                              <p:pRg st="6" end="6"/>
                                            </p:txEl>
                                          </p:spTgt>
                                        </p:tgtEl>
                                        <p:attrNameLst>
                                          <p:attrName>style.visibility</p:attrName>
                                        </p:attrNameLst>
                                      </p:cBhvr>
                                      <p:to>
                                        <p:strVal val="visible"/>
                                      </p:to>
                                    </p:set>
                                    <p:animEffect transition="in" filter="wipe(left)">
                                      <p:cBhvr>
                                        <p:cTn id="56" dur="500"/>
                                        <p:tgtEl>
                                          <p:spTgt spid="8">
                                            <p:txEl>
                                              <p:pRg st="6" end="6"/>
                                            </p:txEl>
                                          </p:spTgt>
                                        </p:tgtEl>
                                      </p:cBhvr>
                                    </p:animEffect>
                                  </p:childTnLst>
                                </p:cTn>
                              </p:par>
                            </p:childTnLst>
                          </p:cTn>
                        </p:par>
                        <p:par>
                          <p:cTn id="57" fill="hold">
                            <p:stCondLst>
                              <p:cond delay="8000"/>
                            </p:stCondLst>
                            <p:childTnLst>
                              <p:par>
                                <p:cTn id="58" presetID="22" presetClass="entr" presetSubtype="8" fill="hold" grpId="0" nodeType="afterEffect">
                                  <p:stCondLst>
                                    <p:cond delay="500"/>
                                  </p:stCondLst>
                                  <p:childTnLst>
                                    <p:set>
                                      <p:cBhvr>
                                        <p:cTn id="59" dur="1" fill="hold">
                                          <p:stCondLst>
                                            <p:cond delay="0"/>
                                          </p:stCondLst>
                                        </p:cTn>
                                        <p:tgtEl>
                                          <p:spTgt spid="8">
                                            <p:txEl>
                                              <p:pRg st="7" end="7"/>
                                            </p:txEl>
                                          </p:spTgt>
                                        </p:tgtEl>
                                        <p:attrNameLst>
                                          <p:attrName>style.visibility</p:attrName>
                                        </p:attrNameLst>
                                      </p:cBhvr>
                                      <p:to>
                                        <p:strVal val="visible"/>
                                      </p:to>
                                    </p:set>
                                    <p:animEffect transition="in" filter="wipe(left)">
                                      <p:cBhvr>
                                        <p:cTn id="60" dur="500"/>
                                        <p:tgtEl>
                                          <p:spTgt spid="8">
                                            <p:txEl>
                                              <p:pRg st="7" end="7"/>
                                            </p:txEl>
                                          </p:spTgt>
                                        </p:tgtEl>
                                      </p:cBhvr>
                                    </p:animEffect>
                                  </p:childTnLst>
                                </p:cTn>
                              </p:par>
                            </p:childTnLst>
                          </p:cTn>
                        </p:par>
                        <p:par>
                          <p:cTn id="61" fill="hold">
                            <p:stCondLst>
                              <p:cond delay="9000"/>
                            </p:stCondLst>
                            <p:childTnLst>
                              <p:par>
                                <p:cTn id="62" presetID="22" presetClass="entr" presetSubtype="1" fill="hold" grpId="0" nodeType="afterEffect">
                                  <p:stCondLst>
                                    <p:cond delay="500"/>
                                  </p:stCondLst>
                                  <p:childTnLst>
                                    <p:set>
                                      <p:cBhvr>
                                        <p:cTn id="63" dur="1" fill="hold">
                                          <p:stCondLst>
                                            <p:cond delay="0"/>
                                          </p:stCondLst>
                                        </p:cTn>
                                        <p:tgtEl>
                                          <p:spTgt spid="8">
                                            <p:txEl>
                                              <p:pRg st="8" end="8"/>
                                            </p:txEl>
                                          </p:spTgt>
                                        </p:tgtEl>
                                        <p:attrNameLst>
                                          <p:attrName>style.visibility</p:attrName>
                                        </p:attrNameLst>
                                      </p:cBhvr>
                                      <p:to>
                                        <p:strVal val="visible"/>
                                      </p:to>
                                    </p:set>
                                    <p:animEffect transition="in" filter="wipe(up)">
                                      <p:cBhvr>
                                        <p:cTn id="64" dur="125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参考文献（人的担保）</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39</a:t>
            </a:fld>
            <a:endParaRPr kumimoji="1" lang="ja-JP" altLang="en-US"/>
          </a:p>
        </p:txBody>
      </p:sp>
      <p:sp>
        <p:nvSpPr>
          <p:cNvPr id="6" name="コンテンツ プレースホルダー 2"/>
          <p:cNvSpPr txBox="1">
            <a:spLocks/>
          </p:cNvSpPr>
          <p:nvPr/>
        </p:nvSpPr>
        <p:spPr>
          <a:xfrm>
            <a:off x="323850" y="2060575"/>
            <a:ext cx="4752975" cy="4114800"/>
          </a:xfrm>
          <a:prstGeom prst="rect">
            <a:avLst/>
          </a:prstGeom>
        </p:spPr>
        <p:txBody>
          <a:bodyPr>
            <a:normAutofit/>
          </a:bodyPr>
          <a:lst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endParaRPr lang="en-US" altLang="ja-JP" sz="1400" dirty="0" smtClean="0"/>
          </a:p>
        </p:txBody>
      </p:sp>
      <p:sp>
        <p:nvSpPr>
          <p:cNvPr id="7" name="コンテンツ プレースホルダー 4"/>
          <p:cNvSpPr txBox="1">
            <a:spLocks/>
          </p:cNvSpPr>
          <p:nvPr/>
        </p:nvSpPr>
        <p:spPr>
          <a:xfrm>
            <a:off x="5014913" y="1988840"/>
            <a:ext cx="3878262" cy="4114800"/>
          </a:xfrm>
          <a:prstGeom prst="rect">
            <a:avLst/>
          </a:prstGeom>
        </p:spPr>
        <p:txBody>
          <a:bodyPr>
            <a:normAutofit/>
          </a:bodyPr>
          <a:lst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endParaRPr lang="ja-JP" altLang="en-US" sz="1400" dirty="0" smtClean="0"/>
          </a:p>
        </p:txBody>
      </p:sp>
      <p:sp>
        <p:nvSpPr>
          <p:cNvPr id="9" name="コンテンツ プレースホルダー 3"/>
          <p:cNvSpPr txBox="1">
            <a:spLocks/>
          </p:cNvSpPr>
          <p:nvPr/>
        </p:nvSpPr>
        <p:spPr>
          <a:xfrm>
            <a:off x="4648200" y="1600200"/>
            <a:ext cx="4038600" cy="4525963"/>
          </a:xfrm>
          <a:prstGeom prst="rect">
            <a:avLst/>
          </a:prstGeom>
        </p:spPr>
        <p:txBody>
          <a:bodyPr>
            <a:noAutofit/>
          </a:bodyPr>
          <a:lst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lvl="1"/>
            <a:r>
              <a:rPr lang="zh-TW" altLang="en-US" sz="1800" dirty="0" smtClean="0">
                <a:latin typeface="ＭＳ Ｐゴシック" pitchFamily="50" charset="-128"/>
                <a:ea typeface="ＭＳ Ｐゴシック" pitchFamily="50" charset="-128"/>
              </a:rPr>
              <a:t>中田裕康</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債権総論</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新版</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岩波書店（</a:t>
            </a:r>
            <a:r>
              <a:rPr lang="en-US" altLang="zh-TW" sz="1800" dirty="0" smtClean="0">
                <a:latin typeface="ＭＳ Ｐゴシック" pitchFamily="50" charset="-128"/>
                <a:ea typeface="ＭＳ Ｐゴシック" pitchFamily="50" charset="-128"/>
              </a:rPr>
              <a:t>2011</a:t>
            </a:r>
            <a:r>
              <a:rPr lang="zh-TW" altLang="en-US" sz="1800" dirty="0" smtClean="0">
                <a:latin typeface="ＭＳ Ｐゴシック" pitchFamily="50" charset="-128"/>
                <a:ea typeface="ＭＳ Ｐゴシック" pitchFamily="50" charset="-128"/>
              </a:rPr>
              <a:t>）</a:t>
            </a:r>
            <a:endParaRPr lang="en-US" altLang="ja-JP" sz="1800" dirty="0" smtClean="0">
              <a:latin typeface="ＭＳ Ｐゴシック" pitchFamily="50" charset="-128"/>
              <a:ea typeface="ＭＳ Ｐゴシック" pitchFamily="50" charset="-128"/>
            </a:endParaRPr>
          </a:p>
          <a:p>
            <a:pPr lvl="1"/>
            <a:r>
              <a:rPr lang="ja-JP" altLang="en-US" sz="1800" dirty="0" smtClean="0"/>
              <a:t>潮見佳男</a:t>
            </a:r>
            <a:r>
              <a:rPr lang="en-US" altLang="ja-JP" sz="1800" dirty="0" smtClean="0"/>
              <a:t>『</a:t>
            </a:r>
            <a:r>
              <a:rPr lang="ja-JP" altLang="en-US" sz="1800" dirty="0" smtClean="0"/>
              <a:t>プラクティス民法 債権総論</a:t>
            </a:r>
            <a:r>
              <a:rPr lang="en-US" altLang="ja-JP" sz="1800" dirty="0" smtClean="0"/>
              <a:t>』〔</a:t>
            </a:r>
            <a:r>
              <a:rPr lang="ja-JP" altLang="en-US" sz="1800" dirty="0" smtClean="0"/>
              <a:t>第</a:t>
            </a:r>
            <a:r>
              <a:rPr lang="en-US" altLang="ja-JP" sz="1800" dirty="0" smtClean="0"/>
              <a:t>4</a:t>
            </a:r>
            <a:r>
              <a:rPr lang="ja-JP" altLang="en-US" sz="1800" dirty="0" smtClean="0"/>
              <a:t>版</a:t>
            </a:r>
            <a:r>
              <a:rPr lang="en-US" altLang="ja-JP" sz="1800" dirty="0" smtClean="0"/>
              <a:t>〕</a:t>
            </a:r>
            <a:r>
              <a:rPr lang="ja-JP" altLang="en-US" sz="1800" dirty="0" smtClean="0"/>
              <a:t>信山社</a:t>
            </a:r>
            <a:r>
              <a:rPr lang="en-US" altLang="ja-JP" sz="1800" dirty="0" smtClean="0"/>
              <a:t>(2012)</a:t>
            </a:r>
          </a:p>
          <a:p>
            <a:r>
              <a:rPr lang="ja-JP" altLang="en-US" sz="2000" dirty="0" smtClean="0"/>
              <a:t>コンメンタール</a:t>
            </a:r>
            <a:endParaRPr lang="en-US" altLang="ja-JP" sz="2000" dirty="0" smtClean="0"/>
          </a:p>
          <a:p>
            <a:pPr lvl="1"/>
            <a:r>
              <a:rPr lang="ja-JP" altLang="en-US" sz="1800" dirty="0" smtClean="0"/>
              <a:t>我妻・有泉</a:t>
            </a:r>
            <a:r>
              <a:rPr lang="en-US" altLang="ja-JP" sz="1800" dirty="0" smtClean="0"/>
              <a:t>『</a:t>
            </a:r>
            <a:r>
              <a:rPr lang="ja-JP" altLang="en-US" sz="1800" dirty="0" smtClean="0"/>
              <a:t>コンメンタール民法－総則・物権・債権－</a:t>
            </a:r>
            <a:r>
              <a:rPr lang="en-US" altLang="ja-JP" sz="1800" dirty="0" smtClean="0"/>
              <a:t>』〔</a:t>
            </a:r>
            <a:r>
              <a:rPr lang="ja-JP" altLang="en-US" sz="1800" dirty="0" smtClean="0"/>
              <a:t>第</a:t>
            </a:r>
            <a:r>
              <a:rPr lang="en-US" altLang="ja-JP" sz="1800" dirty="0" smtClean="0"/>
              <a:t>2</a:t>
            </a:r>
            <a:r>
              <a:rPr lang="ja-JP" altLang="en-US" sz="1800" dirty="0" smtClean="0"/>
              <a:t>版</a:t>
            </a:r>
            <a:r>
              <a:rPr lang="en-US" altLang="ja-JP" sz="1800" dirty="0" smtClean="0"/>
              <a:t>〕</a:t>
            </a:r>
            <a:r>
              <a:rPr lang="ja-JP" altLang="en-US" sz="1800" dirty="0" smtClean="0"/>
              <a:t>日本評論社</a:t>
            </a:r>
            <a:r>
              <a:rPr lang="en-US" altLang="ja-JP" sz="1800" dirty="0" smtClean="0"/>
              <a:t>(2008) </a:t>
            </a:r>
          </a:p>
          <a:p>
            <a:pPr lvl="1"/>
            <a:r>
              <a:rPr lang="ja-JP" altLang="en-US" sz="1800" dirty="0" smtClean="0"/>
              <a:t>松岡久和・中田邦博</a:t>
            </a:r>
            <a:r>
              <a:rPr lang="en-US" altLang="ja-JP" sz="1800" dirty="0" smtClean="0"/>
              <a:t>『</a:t>
            </a:r>
            <a:r>
              <a:rPr lang="ja-JP" altLang="en-US" sz="1800" dirty="0" smtClean="0"/>
              <a:t>新・コンメンタール民法（財産法）</a:t>
            </a:r>
            <a:r>
              <a:rPr lang="en-US" altLang="ja-JP" sz="1800" dirty="0" smtClean="0"/>
              <a:t>』</a:t>
            </a:r>
            <a:r>
              <a:rPr lang="ja-JP" altLang="en-US" sz="1800" dirty="0" smtClean="0"/>
              <a:t>日本評論社（</a:t>
            </a:r>
            <a:r>
              <a:rPr lang="en-US" altLang="ja-JP" sz="1800" dirty="0" smtClean="0"/>
              <a:t>2012) </a:t>
            </a:r>
          </a:p>
          <a:p>
            <a:r>
              <a:rPr lang="ja-JP" altLang="en-US" sz="2000" dirty="0" smtClean="0"/>
              <a:t>判例総合研究</a:t>
            </a:r>
            <a:endParaRPr lang="en-US" altLang="ja-JP" sz="2000" dirty="0" smtClean="0"/>
          </a:p>
          <a:p>
            <a:pPr lvl="1"/>
            <a:r>
              <a:rPr lang="ja-JP" altLang="en-US" sz="1800" dirty="0" smtClean="0"/>
              <a:t>平野裕之</a:t>
            </a:r>
            <a:r>
              <a:rPr lang="en-US" altLang="ja-JP" sz="1800" dirty="0" smtClean="0"/>
              <a:t>『</a:t>
            </a:r>
            <a:r>
              <a:rPr lang="ja-JP" altLang="en-US" sz="1800" dirty="0" smtClean="0"/>
              <a:t>保証人保護の判例総合解説</a:t>
            </a:r>
            <a:r>
              <a:rPr lang="en-US" altLang="ja-JP" sz="1800" dirty="0" smtClean="0"/>
              <a:t>』〔</a:t>
            </a:r>
            <a:r>
              <a:rPr lang="ja-JP" altLang="en-US" sz="1800" dirty="0" smtClean="0"/>
              <a:t>第</a:t>
            </a:r>
            <a:r>
              <a:rPr lang="en-US" altLang="ja-JP" sz="1800" dirty="0" smtClean="0"/>
              <a:t>2</a:t>
            </a:r>
            <a:r>
              <a:rPr lang="ja-JP" altLang="en-US" sz="1800" dirty="0" smtClean="0"/>
              <a:t>版</a:t>
            </a:r>
            <a:r>
              <a:rPr lang="en-US" altLang="ja-JP" sz="1800" dirty="0" smtClean="0"/>
              <a:t>〕</a:t>
            </a:r>
            <a:r>
              <a:rPr lang="ja-JP" altLang="en-US" sz="1800" dirty="0" smtClean="0"/>
              <a:t>信山社（</a:t>
            </a:r>
            <a:r>
              <a:rPr lang="en-US" altLang="ja-JP" sz="1800" dirty="0" smtClean="0"/>
              <a:t>2005</a:t>
            </a:r>
            <a:r>
              <a:rPr lang="ja-JP" altLang="en-US" sz="1800" dirty="0" smtClean="0"/>
              <a:t>）</a:t>
            </a:r>
            <a:endParaRPr lang="en-US" altLang="ja-JP" sz="1800" dirty="0"/>
          </a:p>
        </p:txBody>
      </p:sp>
      <p:sp>
        <p:nvSpPr>
          <p:cNvPr id="10" name="コンテンツ プレースホルダー 2"/>
          <p:cNvSpPr txBox="1">
            <a:spLocks/>
          </p:cNvSpPr>
          <p:nvPr/>
        </p:nvSpPr>
        <p:spPr>
          <a:xfrm>
            <a:off x="457200" y="1600200"/>
            <a:ext cx="4038600" cy="4525963"/>
          </a:xfrm>
          <a:prstGeom prst="rect">
            <a:avLst/>
          </a:prstGeom>
        </p:spPr>
        <p:txBody>
          <a:bodyPr>
            <a:normAutofit lnSpcReduction="10000"/>
          </a:bodyPr>
          <a:lst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400" dirty="0" smtClean="0"/>
              <a:t>現行民法の立法理由</a:t>
            </a:r>
            <a:endParaRPr lang="en-US" altLang="ja-JP" sz="2400" dirty="0" smtClean="0"/>
          </a:p>
          <a:p>
            <a:pPr lvl="1"/>
            <a:r>
              <a:rPr lang="ja-JP" altLang="en-US" sz="1800" dirty="0" smtClean="0"/>
              <a:t>広中俊雄</a:t>
            </a:r>
            <a:r>
              <a:rPr lang="en-US" altLang="ja-JP" sz="1800" dirty="0" smtClean="0"/>
              <a:t>『</a:t>
            </a:r>
            <a:r>
              <a:rPr lang="ja-JP" altLang="en-US" sz="1800" dirty="0" smtClean="0"/>
              <a:t>民法修正案（前三編）の理由書</a:t>
            </a:r>
            <a:r>
              <a:rPr lang="en-US" altLang="ja-JP" sz="1800" dirty="0" smtClean="0"/>
              <a:t>』</a:t>
            </a:r>
            <a:r>
              <a:rPr lang="ja-JP" altLang="en-US" sz="1800" dirty="0" smtClean="0"/>
              <a:t>有斐閣（</a:t>
            </a:r>
            <a:r>
              <a:rPr lang="en-US" altLang="ja-JP" sz="1800" dirty="0" smtClean="0"/>
              <a:t>1987</a:t>
            </a:r>
            <a:r>
              <a:rPr lang="ja-JP" altLang="en-US" sz="1800" dirty="0" smtClean="0"/>
              <a:t>）</a:t>
            </a:r>
            <a:endParaRPr lang="en-US" altLang="ja-JP" sz="1800" dirty="0" smtClean="0"/>
          </a:p>
          <a:p>
            <a:pPr lvl="1"/>
            <a:r>
              <a:rPr lang="ja-JP" altLang="en-US" sz="1800" dirty="0" smtClean="0"/>
              <a:t>法務大臣官房司法法政調査部</a:t>
            </a:r>
            <a:r>
              <a:rPr lang="en-US" altLang="ja-JP" sz="1800" dirty="0" smtClean="0"/>
              <a:t>『</a:t>
            </a:r>
            <a:r>
              <a:rPr lang="ja-JP" altLang="en-US" sz="1800" dirty="0" smtClean="0"/>
              <a:t>法典調査会民法議事速記録</a:t>
            </a:r>
            <a:r>
              <a:rPr lang="en-US" altLang="ja-JP" sz="1800" dirty="0" smtClean="0"/>
              <a:t>3』</a:t>
            </a:r>
            <a:r>
              <a:rPr lang="ja-JP" altLang="en-US" sz="1800" dirty="0" smtClean="0"/>
              <a:t>商事法務研究会（</a:t>
            </a:r>
            <a:r>
              <a:rPr lang="en-US" altLang="ja-JP" sz="1800" dirty="0" smtClean="0"/>
              <a:t>1984</a:t>
            </a:r>
            <a:r>
              <a:rPr lang="ja-JP" altLang="en-US" sz="1800" dirty="0" smtClean="0"/>
              <a:t>）</a:t>
            </a:r>
            <a:endParaRPr lang="en-US" altLang="ja-JP" sz="1800" dirty="0" smtClean="0"/>
          </a:p>
          <a:p>
            <a:r>
              <a:rPr lang="ja-JP" altLang="en-US" sz="2400" dirty="0" smtClean="0"/>
              <a:t>教科書</a:t>
            </a:r>
            <a:endParaRPr lang="en-US" altLang="ja-JP" sz="2400" dirty="0" smtClean="0"/>
          </a:p>
          <a:p>
            <a:pPr lvl="1"/>
            <a:r>
              <a:rPr lang="zh-TW" altLang="en-US" sz="1800" dirty="0" smtClean="0">
                <a:latin typeface="ＭＳ Ｐゴシック" pitchFamily="50" charset="-128"/>
                <a:ea typeface="ＭＳ Ｐゴシック" pitchFamily="50" charset="-128"/>
              </a:rPr>
              <a:t>我妻栄</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新訂債権総論</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民法講義</a:t>
            </a:r>
            <a:r>
              <a:rPr lang="en-US" altLang="zh-TW" sz="1800" dirty="0" smtClean="0">
                <a:latin typeface="ＭＳ Ｐゴシック" pitchFamily="50" charset="-128"/>
                <a:ea typeface="ＭＳ Ｐゴシック" pitchFamily="50" charset="-128"/>
              </a:rPr>
              <a:t>Ⅳ</a:t>
            </a:r>
            <a:r>
              <a:rPr lang="zh-TW" altLang="en-US" sz="1800" dirty="0" smtClean="0">
                <a:latin typeface="ＭＳ Ｐゴシック" pitchFamily="50" charset="-128"/>
                <a:ea typeface="ＭＳ Ｐゴシック" pitchFamily="50" charset="-128"/>
              </a:rPr>
              <a:t>）</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岩波書店</a:t>
            </a:r>
            <a:r>
              <a:rPr lang="en-US" altLang="zh-TW" sz="1800" dirty="0" smtClean="0">
                <a:latin typeface="ＭＳ Ｐゴシック" pitchFamily="50" charset="-128"/>
                <a:ea typeface="ＭＳ Ｐゴシック" pitchFamily="50" charset="-128"/>
              </a:rPr>
              <a:t>(1964</a:t>
            </a:r>
            <a:r>
              <a:rPr lang="zh-TW" altLang="en-US" sz="1800" dirty="0" smtClean="0">
                <a:latin typeface="ＭＳ Ｐゴシック" pitchFamily="50" charset="-128"/>
                <a:ea typeface="ＭＳ Ｐゴシック" pitchFamily="50" charset="-128"/>
              </a:rPr>
              <a:t>）</a:t>
            </a:r>
            <a:endParaRPr lang="en-US" altLang="zh-TW" sz="1800" dirty="0" smtClean="0">
              <a:latin typeface="ＭＳ Ｐゴシック" pitchFamily="50" charset="-128"/>
              <a:ea typeface="ＭＳ Ｐゴシック" pitchFamily="50" charset="-128"/>
            </a:endParaRPr>
          </a:p>
          <a:p>
            <a:pPr lvl="1"/>
            <a:r>
              <a:rPr lang="ja-JP" altLang="en-US" sz="1800" dirty="0" smtClean="0"/>
              <a:t>於保不二雄</a:t>
            </a:r>
            <a:r>
              <a:rPr lang="en-US" altLang="ja-JP" sz="1800" dirty="0" smtClean="0"/>
              <a:t>『</a:t>
            </a:r>
            <a:r>
              <a:rPr lang="ja-JP" altLang="en-US" sz="1800" dirty="0" smtClean="0"/>
              <a:t>債権総論</a:t>
            </a:r>
            <a:r>
              <a:rPr lang="en-US" altLang="ja-JP" sz="1800" dirty="0" smtClean="0"/>
              <a:t>』〔</a:t>
            </a:r>
            <a:r>
              <a:rPr lang="ja-JP" altLang="en-US" sz="1800" dirty="0" smtClean="0"/>
              <a:t>第</a:t>
            </a:r>
            <a:r>
              <a:rPr lang="en-US" altLang="ja-JP" sz="1800" dirty="0" smtClean="0"/>
              <a:t>2</a:t>
            </a:r>
            <a:r>
              <a:rPr lang="ja-JP" altLang="en-US" sz="1800" dirty="0" smtClean="0"/>
              <a:t>版</a:t>
            </a:r>
            <a:r>
              <a:rPr lang="en-US" altLang="ja-JP" sz="1800" dirty="0" smtClean="0"/>
              <a:t>〕</a:t>
            </a:r>
            <a:r>
              <a:rPr lang="ja-JP" altLang="en-US" sz="1800" dirty="0" smtClean="0"/>
              <a:t>有斐閣（</a:t>
            </a:r>
            <a:r>
              <a:rPr lang="en-US" altLang="ja-JP" sz="1800" dirty="0" smtClean="0"/>
              <a:t>1972</a:t>
            </a:r>
            <a:r>
              <a:rPr lang="ja-JP" altLang="en-US" sz="1800" dirty="0" smtClean="0"/>
              <a:t>）</a:t>
            </a:r>
            <a:endParaRPr lang="en-US" altLang="ja-JP" sz="1800" dirty="0" smtClean="0"/>
          </a:p>
          <a:p>
            <a:pPr lvl="1"/>
            <a:r>
              <a:rPr lang="zh-TW" altLang="en-US" sz="1800" dirty="0" smtClean="0">
                <a:latin typeface="ＭＳ Ｐゴシック" pitchFamily="50" charset="-128"/>
                <a:ea typeface="ＭＳ Ｐゴシック" pitchFamily="50" charset="-128"/>
              </a:rPr>
              <a:t>平井宜雄</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債権総論</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弘文堂（</a:t>
            </a:r>
            <a:r>
              <a:rPr lang="en-US" altLang="zh-TW" sz="1800" dirty="0" smtClean="0">
                <a:latin typeface="ＭＳ Ｐゴシック" pitchFamily="50" charset="-128"/>
                <a:ea typeface="ＭＳ Ｐゴシック" pitchFamily="50" charset="-128"/>
              </a:rPr>
              <a:t>1994</a:t>
            </a:r>
            <a:r>
              <a:rPr lang="zh-TW" altLang="en-US" sz="1800" dirty="0" smtClean="0">
                <a:latin typeface="ＭＳ Ｐゴシック" pitchFamily="50" charset="-128"/>
                <a:ea typeface="ＭＳ Ｐゴシック" pitchFamily="50" charset="-128"/>
              </a:rPr>
              <a:t>）</a:t>
            </a:r>
            <a:endParaRPr lang="en-US" altLang="zh-TW" sz="1800" dirty="0" smtClean="0">
              <a:latin typeface="ＭＳ Ｐゴシック" pitchFamily="50" charset="-128"/>
              <a:ea typeface="ＭＳ Ｐゴシック" pitchFamily="50" charset="-128"/>
            </a:endParaRPr>
          </a:p>
          <a:p>
            <a:pPr lvl="1"/>
            <a:r>
              <a:rPr lang="ja-JP" altLang="en-US" sz="1800" dirty="0" smtClean="0"/>
              <a:t>加賀山茂</a:t>
            </a:r>
            <a:r>
              <a:rPr lang="en-US" altLang="ja-JP" sz="1800" dirty="0" smtClean="0"/>
              <a:t>『</a:t>
            </a:r>
            <a:r>
              <a:rPr lang="ja-JP" altLang="en-US" sz="1800" dirty="0" smtClean="0"/>
              <a:t>契約法</a:t>
            </a:r>
            <a:r>
              <a:rPr lang="en-US" altLang="ja-JP" sz="1800" dirty="0" smtClean="0"/>
              <a:t>』</a:t>
            </a:r>
            <a:r>
              <a:rPr lang="ja-JP" altLang="en-US" sz="1800" dirty="0" smtClean="0"/>
              <a:t>日本評論社（</a:t>
            </a:r>
            <a:r>
              <a:rPr lang="en-US" altLang="ja-JP" sz="1800" dirty="0" smtClean="0"/>
              <a:t>2007</a:t>
            </a:r>
            <a:r>
              <a:rPr lang="ja-JP" altLang="en-US" sz="1800" dirty="0" smtClean="0"/>
              <a:t>）</a:t>
            </a:r>
            <a:endParaRPr lang="en-US" altLang="zh-TW" sz="1800" dirty="0"/>
          </a:p>
        </p:txBody>
      </p:sp>
    </p:spTree>
    <p:extLst>
      <p:ext uri="{BB962C8B-B14F-4D97-AF65-F5344CB8AC3E}">
        <p14:creationId xmlns:p14="http://schemas.microsoft.com/office/powerpoint/2010/main" val="3043019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右矢印 19"/>
          <p:cNvSpPr/>
          <p:nvPr/>
        </p:nvSpPr>
        <p:spPr>
          <a:xfrm>
            <a:off x="3444924" y="3078726"/>
            <a:ext cx="136815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請求</a:t>
            </a:r>
            <a:endParaRPr kumimoji="1" lang="ja-JP" altLang="en-US" dirty="0"/>
          </a:p>
        </p:txBody>
      </p:sp>
      <p:sp>
        <p:nvSpPr>
          <p:cNvPr id="27" name="右矢印 26"/>
          <p:cNvSpPr/>
          <p:nvPr/>
        </p:nvSpPr>
        <p:spPr>
          <a:xfrm rot="19631625" flipH="1">
            <a:off x="5968944" y="3612983"/>
            <a:ext cx="2435000" cy="1142739"/>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dirty="0" smtClean="0"/>
              <a:t>掴取力</a:t>
            </a:r>
            <a:endParaRPr kumimoji="1" lang="en-US" altLang="ja-JP" dirty="0" smtClean="0"/>
          </a:p>
          <a:p>
            <a:pPr algn="ctr"/>
            <a:r>
              <a:rPr lang="ja-JP" altLang="en-US" dirty="0"/>
              <a:t>優先弁済権</a:t>
            </a:r>
            <a:endParaRPr kumimoji="1" lang="ja-JP" altLang="en-US" dirty="0"/>
          </a:p>
        </p:txBody>
      </p:sp>
      <p:sp>
        <p:nvSpPr>
          <p:cNvPr id="26" name="左矢印 25"/>
          <p:cNvSpPr/>
          <p:nvPr/>
        </p:nvSpPr>
        <p:spPr>
          <a:xfrm>
            <a:off x="6156176" y="3078726"/>
            <a:ext cx="1368152"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請求</a:t>
            </a:r>
            <a:endParaRPr kumimoji="1" lang="ja-JP" altLang="en-US" dirty="0"/>
          </a:p>
        </p:txBody>
      </p:sp>
      <p:sp>
        <p:nvSpPr>
          <p:cNvPr id="24" name="右矢印 23"/>
          <p:cNvSpPr/>
          <p:nvPr/>
        </p:nvSpPr>
        <p:spPr>
          <a:xfrm rot="1968375">
            <a:off x="2692076" y="3999339"/>
            <a:ext cx="2239475" cy="533095"/>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r"/>
            <a:r>
              <a:rPr kumimoji="1" lang="ja-JP" altLang="en-US" dirty="0" smtClean="0"/>
              <a:t>掴取力</a:t>
            </a:r>
            <a:r>
              <a:rPr kumimoji="1" lang="en-US" altLang="ja-JP" dirty="0" smtClean="0"/>
              <a:t>(</a:t>
            </a:r>
            <a:r>
              <a:rPr kumimoji="1" lang="ja-JP" altLang="en-US" dirty="0" smtClean="0"/>
              <a:t>強制執行</a:t>
            </a:r>
            <a:r>
              <a:rPr lang="en-US" altLang="ja-JP" dirty="0"/>
              <a:t>)</a:t>
            </a:r>
            <a:endParaRPr kumimoji="1" lang="ja-JP" altLang="en-US" dirty="0"/>
          </a:p>
        </p:txBody>
      </p:sp>
      <p:sp>
        <p:nvSpPr>
          <p:cNvPr id="8" name="タイトル 7"/>
          <p:cNvSpPr>
            <a:spLocks noGrp="1"/>
          </p:cNvSpPr>
          <p:nvPr>
            <p:ph type="title"/>
          </p:nvPr>
        </p:nvSpPr>
        <p:spPr>
          <a:xfrm>
            <a:off x="457200" y="404664"/>
            <a:ext cx="8229600" cy="1008112"/>
          </a:xfrm>
        </p:spPr>
        <p:txBody>
          <a:bodyPr>
            <a:normAutofit/>
          </a:bodyPr>
          <a:lstStyle/>
          <a:p>
            <a:r>
              <a:rPr kumimoji="1" lang="ja-JP" altLang="en-US" dirty="0" smtClean="0"/>
              <a:t>物権，債権，担保物権の関係</a:t>
            </a:r>
            <a:endParaRPr kumimoji="1" lang="ja-JP" altLang="en-US" sz="2400" dirty="0"/>
          </a:p>
        </p:txBody>
      </p:sp>
      <p:sp>
        <p:nvSpPr>
          <p:cNvPr id="5" name="日付プレースホルダー 4"/>
          <p:cNvSpPr>
            <a:spLocks noGrp="1"/>
          </p:cNvSpPr>
          <p:nvPr>
            <p:ph type="dt" sz="half" idx="10"/>
          </p:nvPr>
        </p:nvSpPr>
        <p:spPr/>
        <p:txBody>
          <a:bodyPr/>
          <a:lstStyle/>
          <a:p>
            <a:r>
              <a:rPr kumimoji="1" lang="en-US" altLang="ja-JP" smtClean="0"/>
              <a:t>2013/2/1</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13" name="円/楕円 12"/>
          <p:cNvSpPr/>
          <p:nvPr/>
        </p:nvSpPr>
        <p:spPr>
          <a:xfrm>
            <a:off x="539552" y="2961002"/>
            <a:ext cx="1368152" cy="7920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人</a:t>
            </a:r>
            <a:endParaRPr kumimoji="1" lang="ja-JP" altLang="en-US" dirty="0"/>
          </a:p>
        </p:txBody>
      </p:sp>
      <p:sp>
        <p:nvSpPr>
          <p:cNvPr id="14" name="正方形/長方形 13"/>
          <p:cNvSpPr/>
          <p:nvPr/>
        </p:nvSpPr>
        <p:spPr>
          <a:xfrm>
            <a:off x="539552" y="4833210"/>
            <a:ext cx="1440160" cy="72008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物</a:t>
            </a:r>
            <a:endParaRPr kumimoji="1" lang="ja-JP" altLang="en-US" dirty="0"/>
          </a:p>
        </p:txBody>
      </p:sp>
      <p:sp>
        <p:nvSpPr>
          <p:cNvPr id="15" name="下矢印 14"/>
          <p:cNvSpPr/>
          <p:nvPr/>
        </p:nvSpPr>
        <p:spPr>
          <a:xfrm>
            <a:off x="966430" y="3753090"/>
            <a:ext cx="586405" cy="1080120"/>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dirty="0" smtClean="0"/>
              <a:t>支配</a:t>
            </a:r>
            <a:endParaRPr kumimoji="1" lang="ja-JP" altLang="en-US" dirty="0"/>
          </a:p>
        </p:txBody>
      </p:sp>
      <p:sp>
        <p:nvSpPr>
          <p:cNvPr id="18" name="円/楕円 17"/>
          <p:cNvSpPr/>
          <p:nvPr/>
        </p:nvSpPr>
        <p:spPr>
          <a:xfrm>
            <a:off x="2195736" y="2961002"/>
            <a:ext cx="1368152" cy="79208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債権者</a:t>
            </a:r>
            <a:endParaRPr kumimoji="1" lang="ja-JP" altLang="en-US" dirty="0"/>
          </a:p>
        </p:txBody>
      </p:sp>
      <p:sp>
        <p:nvSpPr>
          <p:cNvPr id="19" name="円/楕円 18"/>
          <p:cNvSpPr/>
          <p:nvPr/>
        </p:nvSpPr>
        <p:spPr>
          <a:xfrm>
            <a:off x="4788024" y="2961002"/>
            <a:ext cx="1368152" cy="79208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債務者</a:t>
            </a:r>
            <a:endParaRPr kumimoji="1" lang="ja-JP" altLang="en-US" dirty="0"/>
          </a:p>
        </p:txBody>
      </p:sp>
      <p:sp>
        <p:nvSpPr>
          <p:cNvPr id="22" name="下矢印 21"/>
          <p:cNvSpPr/>
          <p:nvPr/>
        </p:nvSpPr>
        <p:spPr>
          <a:xfrm>
            <a:off x="5178898" y="3753090"/>
            <a:ext cx="586405" cy="1080120"/>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dirty="0" smtClean="0"/>
              <a:t>支配</a:t>
            </a:r>
            <a:endParaRPr kumimoji="1" lang="ja-JP" altLang="en-US" dirty="0"/>
          </a:p>
        </p:txBody>
      </p:sp>
      <p:sp>
        <p:nvSpPr>
          <p:cNvPr id="23" name="正方形/長方形 22"/>
          <p:cNvSpPr/>
          <p:nvPr/>
        </p:nvSpPr>
        <p:spPr>
          <a:xfrm>
            <a:off x="4752020" y="4833210"/>
            <a:ext cx="1440160" cy="72008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物</a:t>
            </a:r>
            <a:endParaRPr kumimoji="1" lang="ja-JP" altLang="en-US" dirty="0"/>
          </a:p>
        </p:txBody>
      </p:sp>
      <p:sp>
        <p:nvSpPr>
          <p:cNvPr id="25" name="円/楕円 24"/>
          <p:cNvSpPr/>
          <p:nvPr/>
        </p:nvSpPr>
        <p:spPr>
          <a:xfrm>
            <a:off x="7452320" y="2961002"/>
            <a:ext cx="1368152" cy="7920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担保</a:t>
            </a:r>
            <a:endParaRPr lang="en-US" altLang="ja-JP" dirty="0" smtClean="0"/>
          </a:p>
          <a:p>
            <a:pPr algn="ctr"/>
            <a:r>
              <a:rPr lang="ja-JP" altLang="en-US" dirty="0" smtClean="0"/>
              <a:t>債権者</a:t>
            </a:r>
            <a:endParaRPr kumimoji="1" lang="ja-JP" altLang="en-US" dirty="0"/>
          </a:p>
        </p:txBody>
      </p:sp>
      <p:sp>
        <p:nvSpPr>
          <p:cNvPr id="28" name="テキスト ボックス 27"/>
          <p:cNvSpPr txBox="1"/>
          <p:nvPr/>
        </p:nvSpPr>
        <p:spPr>
          <a:xfrm>
            <a:off x="395536" y="2384938"/>
            <a:ext cx="1512168" cy="461665"/>
          </a:xfrm>
          <a:prstGeom prst="rect">
            <a:avLst/>
          </a:prstGeom>
          <a:noFill/>
        </p:spPr>
        <p:txBody>
          <a:bodyPr wrap="square" rtlCol="0">
            <a:spAutoFit/>
          </a:bodyPr>
          <a:lstStyle/>
          <a:p>
            <a:pPr algn="ctr"/>
            <a:r>
              <a:rPr kumimoji="1" lang="ja-JP" altLang="en-US" sz="2400" dirty="0" smtClean="0"/>
              <a:t>物権</a:t>
            </a:r>
            <a:endParaRPr kumimoji="1" lang="ja-JP" altLang="en-US" sz="2400" dirty="0"/>
          </a:p>
        </p:txBody>
      </p:sp>
      <p:sp>
        <p:nvSpPr>
          <p:cNvPr id="29" name="テキスト ボックス 28"/>
          <p:cNvSpPr txBox="1"/>
          <p:nvPr/>
        </p:nvSpPr>
        <p:spPr>
          <a:xfrm>
            <a:off x="3059832" y="2348880"/>
            <a:ext cx="1512168" cy="461665"/>
          </a:xfrm>
          <a:prstGeom prst="rect">
            <a:avLst/>
          </a:prstGeom>
          <a:noFill/>
        </p:spPr>
        <p:txBody>
          <a:bodyPr wrap="square" rtlCol="0">
            <a:spAutoFit/>
          </a:bodyPr>
          <a:lstStyle/>
          <a:p>
            <a:pPr algn="ctr"/>
            <a:r>
              <a:rPr kumimoji="1" lang="ja-JP" altLang="en-US" sz="2400" dirty="0" smtClean="0"/>
              <a:t>債権</a:t>
            </a:r>
            <a:endParaRPr kumimoji="1" lang="ja-JP" altLang="en-US" sz="2400" dirty="0"/>
          </a:p>
        </p:txBody>
      </p:sp>
      <p:sp>
        <p:nvSpPr>
          <p:cNvPr id="30" name="テキスト ボックス 29"/>
          <p:cNvSpPr txBox="1"/>
          <p:nvPr/>
        </p:nvSpPr>
        <p:spPr>
          <a:xfrm>
            <a:off x="6430360" y="2384938"/>
            <a:ext cx="1512168" cy="461665"/>
          </a:xfrm>
          <a:prstGeom prst="rect">
            <a:avLst/>
          </a:prstGeom>
          <a:noFill/>
        </p:spPr>
        <p:txBody>
          <a:bodyPr wrap="square" rtlCol="0">
            <a:spAutoFit/>
          </a:bodyPr>
          <a:lstStyle/>
          <a:p>
            <a:pPr algn="ctr"/>
            <a:r>
              <a:rPr kumimoji="1" lang="ja-JP" altLang="en-US" sz="2400" dirty="0" smtClean="0"/>
              <a:t>担保物権</a:t>
            </a:r>
            <a:endParaRPr kumimoji="1" lang="ja-JP" altLang="en-US" sz="2400" dirty="0"/>
          </a:p>
        </p:txBody>
      </p:sp>
      <p:sp>
        <p:nvSpPr>
          <p:cNvPr id="2" name="テキスト ボックス 1"/>
          <p:cNvSpPr txBox="1"/>
          <p:nvPr/>
        </p:nvSpPr>
        <p:spPr>
          <a:xfrm>
            <a:off x="1403648" y="3861048"/>
            <a:ext cx="1326977" cy="646331"/>
          </a:xfrm>
          <a:prstGeom prst="rect">
            <a:avLst/>
          </a:prstGeom>
          <a:noFill/>
        </p:spPr>
        <p:txBody>
          <a:bodyPr wrap="square" rtlCol="0">
            <a:spAutoFit/>
          </a:bodyPr>
          <a:lstStyle/>
          <a:p>
            <a:r>
              <a:rPr lang="ja-JP" altLang="en-US" dirty="0" smtClean="0"/>
              <a:t>使用・収益</a:t>
            </a:r>
            <a:endParaRPr lang="en-US" altLang="ja-JP" dirty="0" smtClean="0"/>
          </a:p>
          <a:p>
            <a:r>
              <a:rPr kumimoji="1" lang="ja-JP" altLang="en-US" dirty="0" smtClean="0"/>
              <a:t>換価・処分</a:t>
            </a:r>
            <a:endParaRPr kumimoji="1" lang="ja-JP" altLang="en-US" dirty="0"/>
          </a:p>
        </p:txBody>
      </p:sp>
      <p:sp>
        <p:nvSpPr>
          <p:cNvPr id="3" name="テキスト ボックス 2"/>
          <p:cNvSpPr txBox="1"/>
          <p:nvPr/>
        </p:nvSpPr>
        <p:spPr>
          <a:xfrm>
            <a:off x="539552" y="1628800"/>
            <a:ext cx="8136904" cy="461665"/>
          </a:xfrm>
          <a:prstGeom prst="rect">
            <a:avLst/>
          </a:prstGeom>
          <a:noFill/>
        </p:spPr>
        <p:txBody>
          <a:bodyPr wrap="square" rtlCol="0">
            <a:spAutoFit/>
          </a:bodyPr>
          <a:lstStyle/>
          <a:p>
            <a:pPr algn="ctr"/>
            <a:r>
              <a:rPr lang="ja-JP" altLang="en-US" sz="2400" dirty="0"/>
              <a:t>担保物権とは，「債権の掴取力の強化」なのではないか</a:t>
            </a:r>
            <a:r>
              <a:rPr lang="en-US" altLang="ja-JP" sz="2400" dirty="0"/>
              <a:t>?</a:t>
            </a:r>
            <a:endParaRPr kumimoji="1" lang="ja-JP" altLang="en-US" sz="2400" dirty="0"/>
          </a:p>
        </p:txBody>
      </p:sp>
    </p:spTree>
    <p:extLst>
      <p:ext uri="{BB962C8B-B14F-4D97-AF65-F5344CB8AC3E}">
        <p14:creationId xmlns:p14="http://schemas.microsoft.com/office/powerpoint/2010/main" val="24553873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750"/>
                            </p:stCondLst>
                            <p:childTnLst>
                              <p:par>
                                <p:cTn id="9" presetID="22" presetClass="entr" presetSubtype="8" fill="hold" grpId="0" nodeType="afterEffect">
                                  <p:stCondLst>
                                    <p:cond delay="25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childTnLst>
                          </p:cTn>
                        </p:par>
                        <p:par>
                          <p:cTn id="12" fill="hold">
                            <p:stCondLst>
                              <p:cond delay="1500"/>
                            </p:stCondLst>
                            <p:childTnLst>
                              <p:par>
                                <p:cTn id="13" presetID="22" presetClass="entr" presetSubtype="1" fill="hold" grpId="0" nodeType="afterEffect">
                                  <p:stCondLst>
                                    <p:cond delay="250"/>
                                  </p:st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500"/>
                                        <p:tgtEl>
                                          <p:spTgt spid="15"/>
                                        </p:tgtEl>
                                      </p:cBhvr>
                                    </p:animEffect>
                                  </p:childTnLst>
                                </p:cTn>
                              </p:par>
                              <p:par>
                                <p:cTn id="16" presetID="22" presetClass="entr" presetSubtype="1" fill="hold" grpId="0" nodeType="withEffect">
                                  <p:stCondLst>
                                    <p:cond delay="250"/>
                                  </p:stCondLst>
                                  <p:childTnLst>
                                    <p:set>
                                      <p:cBhvr>
                                        <p:cTn id="17" dur="1" fill="hold">
                                          <p:stCondLst>
                                            <p:cond delay="0"/>
                                          </p:stCondLst>
                                        </p:cTn>
                                        <p:tgtEl>
                                          <p:spTgt spid="2"/>
                                        </p:tgtEl>
                                        <p:attrNameLst>
                                          <p:attrName>style.visibility</p:attrName>
                                        </p:attrNameLst>
                                      </p:cBhvr>
                                      <p:to>
                                        <p:strVal val="visible"/>
                                      </p:to>
                                    </p:set>
                                    <p:animEffect transition="in" filter="wipe(up)">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par>
                          <p:cTn id="24" fill="hold">
                            <p:stCondLst>
                              <p:cond delay="500"/>
                            </p:stCondLst>
                            <p:childTnLst>
                              <p:par>
                                <p:cTn id="25" presetID="22" presetClass="entr" presetSubtype="2" fill="hold" grpId="0" nodeType="afterEffect">
                                  <p:stCondLst>
                                    <p:cond delay="250"/>
                                  </p:stCondLst>
                                  <p:childTnLst>
                                    <p:set>
                                      <p:cBhvr>
                                        <p:cTn id="26" dur="1" fill="hold">
                                          <p:stCondLst>
                                            <p:cond delay="0"/>
                                          </p:stCondLst>
                                        </p:cTn>
                                        <p:tgtEl>
                                          <p:spTgt spid="19"/>
                                        </p:tgtEl>
                                        <p:attrNameLst>
                                          <p:attrName>style.visibility</p:attrName>
                                        </p:attrNameLst>
                                      </p:cBhvr>
                                      <p:to>
                                        <p:strVal val="visible"/>
                                      </p:to>
                                    </p:set>
                                    <p:animEffect transition="in" filter="wipe(right)">
                                      <p:cBhvr>
                                        <p:cTn id="27" dur="500"/>
                                        <p:tgtEl>
                                          <p:spTgt spid="19"/>
                                        </p:tgtEl>
                                      </p:cBhvr>
                                    </p:animEffect>
                                  </p:childTnLst>
                                </p:cTn>
                              </p:par>
                            </p:childTnLst>
                          </p:cTn>
                        </p:par>
                        <p:par>
                          <p:cTn id="28" fill="hold">
                            <p:stCondLst>
                              <p:cond delay="1250"/>
                            </p:stCondLst>
                            <p:childTnLst>
                              <p:par>
                                <p:cTn id="29" presetID="22" presetClass="entr" presetSubtype="8" fill="hold" grpId="0" nodeType="afterEffect">
                                  <p:stCondLst>
                                    <p:cond delay="250"/>
                                  </p:stCondLst>
                                  <p:childTnLst>
                                    <p:set>
                                      <p:cBhvr>
                                        <p:cTn id="30" dur="1" fill="hold">
                                          <p:stCondLst>
                                            <p:cond delay="0"/>
                                          </p:stCondLst>
                                        </p:cTn>
                                        <p:tgtEl>
                                          <p:spTgt spid="20"/>
                                        </p:tgtEl>
                                        <p:attrNameLst>
                                          <p:attrName>style.visibility</p:attrName>
                                        </p:attrNameLst>
                                      </p:cBhvr>
                                      <p:to>
                                        <p:strVal val="visible"/>
                                      </p:to>
                                    </p:set>
                                    <p:animEffect transition="in" filter="wipe(left)">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wipe(left)">
                                      <p:cBhvr>
                                        <p:cTn id="36" dur="500"/>
                                        <p:tgtEl>
                                          <p:spTgt spid="23"/>
                                        </p:tgtEl>
                                      </p:cBhvr>
                                    </p:animEffect>
                                  </p:childTnLst>
                                </p:cTn>
                              </p:par>
                            </p:childTnLst>
                          </p:cTn>
                        </p:par>
                        <p:par>
                          <p:cTn id="37" fill="hold">
                            <p:stCondLst>
                              <p:cond delay="500"/>
                            </p:stCondLst>
                            <p:childTnLst>
                              <p:par>
                                <p:cTn id="38" presetID="22" presetClass="entr" presetSubtype="1" fill="hold" grpId="0" nodeType="afterEffect">
                                  <p:stCondLst>
                                    <p:cond delay="250"/>
                                  </p:stCondLst>
                                  <p:childTnLst>
                                    <p:set>
                                      <p:cBhvr>
                                        <p:cTn id="39" dur="1" fill="hold">
                                          <p:stCondLst>
                                            <p:cond delay="0"/>
                                          </p:stCondLst>
                                        </p:cTn>
                                        <p:tgtEl>
                                          <p:spTgt spid="22"/>
                                        </p:tgtEl>
                                        <p:attrNameLst>
                                          <p:attrName>style.visibility</p:attrName>
                                        </p:attrNameLst>
                                      </p:cBhvr>
                                      <p:to>
                                        <p:strVal val="visible"/>
                                      </p:to>
                                    </p:set>
                                    <p:animEffect transition="in" filter="wipe(up)">
                                      <p:cBhvr>
                                        <p:cTn id="40" dur="500"/>
                                        <p:tgtEl>
                                          <p:spTgt spid="2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500"/>
                                        <p:tgtEl>
                                          <p:spTgt spid="2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right)">
                                      <p:cBhvr>
                                        <p:cTn id="50" dur="500"/>
                                        <p:tgtEl>
                                          <p:spTgt spid="25"/>
                                        </p:tgtEl>
                                      </p:cBhvr>
                                    </p:animEffect>
                                  </p:childTnLst>
                                </p:cTn>
                              </p:par>
                            </p:childTnLst>
                          </p:cTn>
                        </p:par>
                        <p:par>
                          <p:cTn id="51" fill="hold">
                            <p:stCondLst>
                              <p:cond delay="500"/>
                            </p:stCondLst>
                            <p:childTnLst>
                              <p:par>
                                <p:cTn id="52" presetID="22" presetClass="entr" presetSubtype="2" fill="hold" grpId="0" nodeType="afterEffect">
                                  <p:stCondLst>
                                    <p:cond delay="250"/>
                                  </p:stCondLst>
                                  <p:childTnLst>
                                    <p:set>
                                      <p:cBhvr>
                                        <p:cTn id="53" dur="1" fill="hold">
                                          <p:stCondLst>
                                            <p:cond delay="0"/>
                                          </p:stCondLst>
                                        </p:cTn>
                                        <p:tgtEl>
                                          <p:spTgt spid="26"/>
                                        </p:tgtEl>
                                        <p:attrNameLst>
                                          <p:attrName>style.visibility</p:attrName>
                                        </p:attrNameLst>
                                      </p:cBhvr>
                                      <p:to>
                                        <p:strVal val="visible"/>
                                      </p:to>
                                    </p:set>
                                    <p:animEffect transition="in" filter="wipe(right)">
                                      <p:cBhvr>
                                        <p:cTn id="54" dur="500"/>
                                        <p:tgtEl>
                                          <p:spTgt spid="2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up)">
                                      <p:cBhvr>
                                        <p:cTn id="59" dur="500"/>
                                        <p:tgtEl>
                                          <p:spTgt spid="27"/>
                                        </p:tgtEl>
                                      </p:cBhvr>
                                    </p:animEffect>
                                  </p:childTnLst>
                                </p:cTn>
                              </p:par>
                            </p:childTnLst>
                          </p:cTn>
                        </p:par>
                        <p:par>
                          <p:cTn id="60" fill="hold">
                            <p:stCondLst>
                              <p:cond delay="500"/>
                            </p:stCondLst>
                            <p:childTnLst>
                              <p:par>
                                <p:cTn id="61" presetID="22" presetClass="entr" presetSubtype="8" fill="hold" grpId="0" nodeType="afterEffect">
                                  <p:stCondLst>
                                    <p:cond delay="500"/>
                                  </p:stCondLst>
                                  <p:childTnLst>
                                    <p:set>
                                      <p:cBhvr>
                                        <p:cTn id="62" dur="1" fill="hold">
                                          <p:stCondLst>
                                            <p:cond delay="0"/>
                                          </p:stCondLst>
                                        </p:cTn>
                                        <p:tgtEl>
                                          <p:spTgt spid="3"/>
                                        </p:tgtEl>
                                        <p:attrNameLst>
                                          <p:attrName>style.visibility</p:attrName>
                                        </p:attrNameLst>
                                      </p:cBhvr>
                                      <p:to>
                                        <p:strVal val="visible"/>
                                      </p:to>
                                    </p:set>
                                    <p:animEffect transition="in" filter="wipe(left)">
                                      <p:cBhvr>
                                        <p:cTn id="63"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7" grpId="0" animBg="1"/>
      <p:bldP spid="26" grpId="0" animBg="1"/>
      <p:bldP spid="24" grpId="0" animBg="1"/>
      <p:bldP spid="13" grpId="0" animBg="1"/>
      <p:bldP spid="14" grpId="0" animBg="1"/>
      <p:bldP spid="15" grpId="0" animBg="1"/>
      <p:bldP spid="18" grpId="0" animBg="1"/>
      <p:bldP spid="19" grpId="0" animBg="1"/>
      <p:bldP spid="22" grpId="0" animBg="1"/>
      <p:bldP spid="23" grpId="0" animBg="1"/>
      <p:bldP spid="25" grpId="0" animBg="1"/>
      <p:bldP spid="2" grpId="0"/>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参考文献（物的担保）</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40</a:t>
            </a:fld>
            <a:endParaRPr kumimoji="1" lang="ja-JP" altLang="en-US"/>
          </a:p>
        </p:txBody>
      </p:sp>
      <p:sp>
        <p:nvSpPr>
          <p:cNvPr id="6" name="コンテンツ プレースホルダー 2"/>
          <p:cNvSpPr txBox="1">
            <a:spLocks/>
          </p:cNvSpPr>
          <p:nvPr/>
        </p:nvSpPr>
        <p:spPr>
          <a:xfrm>
            <a:off x="323850" y="2060575"/>
            <a:ext cx="4752975" cy="4114800"/>
          </a:xfrm>
          <a:prstGeom prst="rect">
            <a:avLst/>
          </a:prstGeom>
        </p:spPr>
        <p:txBody>
          <a:bodyPr>
            <a:normAutofit/>
          </a:bodyPr>
          <a:lst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endParaRPr lang="en-US" altLang="ja-JP" sz="1400" dirty="0" smtClean="0"/>
          </a:p>
        </p:txBody>
      </p:sp>
      <p:sp>
        <p:nvSpPr>
          <p:cNvPr id="7" name="コンテンツ プレースホルダー 4"/>
          <p:cNvSpPr txBox="1">
            <a:spLocks/>
          </p:cNvSpPr>
          <p:nvPr/>
        </p:nvSpPr>
        <p:spPr>
          <a:xfrm>
            <a:off x="5014913" y="1988840"/>
            <a:ext cx="3878262" cy="4114800"/>
          </a:xfrm>
          <a:prstGeom prst="rect">
            <a:avLst/>
          </a:prstGeom>
        </p:spPr>
        <p:txBody>
          <a:bodyPr>
            <a:normAutofit/>
          </a:bodyPr>
          <a:lst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endParaRPr lang="ja-JP" altLang="en-US" sz="1400" dirty="0" smtClean="0"/>
          </a:p>
        </p:txBody>
      </p:sp>
      <p:sp>
        <p:nvSpPr>
          <p:cNvPr id="8" name="タイトル 2"/>
          <p:cNvSpPr txBox="1">
            <a:spLocks/>
          </p:cNvSpPr>
          <p:nvPr/>
        </p:nvSpPr>
        <p:spPr bwMode="auto">
          <a:xfrm>
            <a:off x="685800" y="7389861"/>
            <a:ext cx="7772400" cy="626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defPPr>
              <a:defRPr lang="en-US"/>
            </a:defPPr>
            <a:lvl1pPr algn="l" rtl="0" fontAlgn="base">
              <a:spcBef>
                <a:spcPct val="0"/>
              </a:spcBef>
              <a:spcAft>
                <a:spcPct val="0"/>
              </a:spcAft>
              <a:defRPr kumimoji="1" kern="1200">
                <a:solidFill>
                  <a:schemeClr val="tx1"/>
                </a:solidFill>
                <a:latin typeface="Tahoma" charset="0"/>
                <a:ea typeface="ＭＳ Ｐゴシック" charset="-128"/>
                <a:cs typeface="+mn-cs"/>
              </a:defRPr>
            </a:lvl1pPr>
            <a:lvl2pPr marL="457200" algn="l" rtl="0" fontAlgn="base">
              <a:spcBef>
                <a:spcPct val="0"/>
              </a:spcBef>
              <a:spcAft>
                <a:spcPct val="0"/>
              </a:spcAft>
              <a:defRPr kumimoji="1" kern="1200">
                <a:solidFill>
                  <a:schemeClr val="tx1"/>
                </a:solidFill>
                <a:latin typeface="Tahoma" charset="0"/>
                <a:ea typeface="ＭＳ Ｐゴシック" charset="-128"/>
                <a:cs typeface="+mn-cs"/>
              </a:defRPr>
            </a:lvl2pPr>
            <a:lvl3pPr marL="914400" algn="l" rtl="0" fontAlgn="base">
              <a:spcBef>
                <a:spcPct val="0"/>
              </a:spcBef>
              <a:spcAft>
                <a:spcPct val="0"/>
              </a:spcAft>
              <a:defRPr kumimoji="1" kern="1200">
                <a:solidFill>
                  <a:schemeClr val="tx1"/>
                </a:solidFill>
                <a:latin typeface="Tahoma" charset="0"/>
                <a:ea typeface="ＭＳ Ｐゴシック" charset="-128"/>
                <a:cs typeface="+mn-cs"/>
              </a:defRPr>
            </a:lvl3pPr>
            <a:lvl4pPr marL="1371600" algn="l" rtl="0" fontAlgn="base">
              <a:spcBef>
                <a:spcPct val="0"/>
              </a:spcBef>
              <a:spcAft>
                <a:spcPct val="0"/>
              </a:spcAft>
              <a:defRPr kumimoji="1" kern="1200">
                <a:solidFill>
                  <a:schemeClr val="tx1"/>
                </a:solidFill>
                <a:latin typeface="Tahoma" charset="0"/>
                <a:ea typeface="ＭＳ Ｐゴシック" charset="-128"/>
                <a:cs typeface="+mn-cs"/>
              </a:defRPr>
            </a:lvl4pPr>
            <a:lvl5pPr marL="1828800" algn="l" rtl="0" fontAlgn="base">
              <a:spcBef>
                <a:spcPct val="0"/>
              </a:spcBef>
              <a:spcAft>
                <a:spcPct val="0"/>
              </a:spcAft>
              <a:defRPr kumimoji="1" kern="1200">
                <a:solidFill>
                  <a:schemeClr val="tx1"/>
                </a:solidFill>
                <a:latin typeface="Tahoma" charset="0"/>
                <a:ea typeface="ＭＳ Ｐゴシック" charset="-128"/>
                <a:cs typeface="+mn-cs"/>
              </a:defRPr>
            </a:lvl5pPr>
            <a:lvl6pPr marL="2286000" algn="l" defTabSz="914400" rtl="0" eaLnBrk="1" latinLnBrk="0" hangingPunct="1">
              <a:defRPr kumimoji="1" kern="1200">
                <a:solidFill>
                  <a:schemeClr val="tx1"/>
                </a:solidFill>
                <a:latin typeface="Tahoma" charset="0"/>
                <a:ea typeface="ＭＳ Ｐゴシック" charset="-128"/>
                <a:cs typeface="+mn-cs"/>
              </a:defRPr>
            </a:lvl6pPr>
            <a:lvl7pPr marL="2743200" algn="l" defTabSz="914400" rtl="0" eaLnBrk="1" latinLnBrk="0" hangingPunct="1">
              <a:defRPr kumimoji="1" kern="1200">
                <a:solidFill>
                  <a:schemeClr val="tx1"/>
                </a:solidFill>
                <a:latin typeface="Tahoma" charset="0"/>
                <a:ea typeface="ＭＳ Ｐゴシック" charset="-128"/>
                <a:cs typeface="+mn-cs"/>
              </a:defRPr>
            </a:lvl7pPr>
            <a:lvl8pPr marL="3200400" algn="l" defTabSz="914400" rtl="0" eaLnBrk="1" latinLnBrk="0" hangingPunct="1">
              <a:defRPr kumimoji="1" kern="1200">
                <a:solidFill>
                  <a:schemeClr val="tx1"/>
                </a:solidFill>
                <a:latin typeface="Tahoma" charset="0"/>
                <a:ea typeface="ＭＳ Ｐゴシック" charset="-128"/>
                <a:cs typeface="+mn-cs"/>
              </a:defRPr>
            </a:lvl8pPr>
            <a:lvl9pPr marL="3657600" algn="l" defTabSz="914400" rtl="0" eaLnBrk="1" latinLnBrk="0" hangingPunct="1">
              <a:defRPr kumimoji="1" kern="1200">
                <a:solidFill>
                  <a:schemeClr val="tx1"/>
                </a:solidFill>
                <a:latin typeface="Tahoma" charset="0"/>
                <a:ea typeface="ＭＳ Ｐゴシック" charset="-128"/>
                <a:cs typeface="+mn-cs"/>
              </a:defRPr>
            </a:lvl9pPr>
          </a:lstStyle>
          <a:p>
            <a:pPr algn="ctr" eaLnBrk="1" hangingPunct="1">
              <a:lnSpc>
                <a:spcPct val="80000"/>
              </a:lnSpc>
            </a:pPr>
            <a:r>
              <a:rPr lang="ja-JP" altLang="en-US" sz="6000" dirty="0" smtClean="0">
                <a:solidFill>
                  <a:schemeClr val="tx2"/>
                </a:solidFill>
              </a:rPr>
              <a:t>民法入門</a:t>
            </a:r>
            <a:endParaRPr lang="en-US" altLang="ja-JP" sz="6000" dirty="0" smtClean="0">
              <a:solidFill>
                <a:schemeClr val="tx2"/>
              </a:solidFill>
            </a:endParaRPr>
          </a:p>
          <a:p>
            <a:pPr algn="ctr" eaLnBrk="1" hangingPunct="1">
              <a:lnSpc>
                <a:spcPct val="80000"/>
              </a:lnSpc>
            </a:pPr>
            <a:r>
              <a:rPr lang="en-US" altLang="ja-JP" sz="4400" dirty="0">
                <a:solidFill>
                  <a:schemeClr val="tx2"/>
                </a:solidFill>
              </a:rPr>
              <a:t/>
            </a:r>
            <a:br>
              <a:rPr lang="en-US" altLang="ja-JP" sz="4400" dirty="0">
                <a:solidFill>
                  <a:schemeClr val="tx2"/>
                </a:solidFill>
              </a:rPr>
            </a:br>
            <a:r>
              <a:rPr lang="en-US" altLang="ja-JP" sz="3200" dirty="0" smtClean="0">
                <a:solidFill>
                  <a:schemeClr val="tx2"/>
                </a:solidFill>
              </a:rPr>
              <a:t>2013</a:t>
            </a:r>
            <a:r>
              <a:rPr lang="ja-JP" altLang="en-US" sz="3200" dirty="0" smtClean="0">
                <a:solidFill>
                  <a:schemeClr val="tx2"/>
                </a:solidFill>
              </a:rPr>
              <a:t>年</a:t>
            </a:r>
            <a:r>
              <a:rPr lang="en-US" altLang="ja-JP" sz="3200" dirty="0" smtClean="0">
                <a:solidFill>
                  <a:schemeClr val="tx2"/>
                </a:solidFill>
              </a:rPr>
              <a:t>2</a:t>
            </a:r>
            <a:r>
              <a:rPr lang="ja-JP" altLang="en-US" sz="3200" dirty="0" smtClean="0">
                <a:solidFill>
                  <a:schemeClr val="tx2"/>
                </a:solidFill>
              </a:rPr>
              <a:t>月</a:t>
            </a:r>
            <a:r>
              <a:rPr lang="en-US" altLang="ja-JP" sz="3200" dirty="0" smtClean="0">
                <a:solidFill>
                  <a:schemeClr val="tx2"/>
                </a:solidFill>
              </a:rPr>
              <a:t>1</a:t>
            </a:r>
            <a:r>
              <a:rPr lang="ja-JP" altLang="en-US" sz="3200" dirty="0" smtClean="0">
                <a:solidFill>
                  <a:schemeClr val="tx2"/>
                </a:solidFill>
              </a:rPr>
              <a:t>日</a:t>
            </a:r>
            <a:r>
              <a:rPr lang="en-US" altLang="ja-JP" sz="3200" dirty="0">
                <a:solidFill>
                  <a:schemeClr val="tx2"/>
                </a:solidFill>
              </a:rPr>
              <a:t/>
            </a:r>
            <a:br>
              <a:rPr lang="en-US" altLang="ja-JP" sz="3200" dirty="0">
                <a:solidFill>
                  <a:schemeClr val="tx2"/>
                </a:solidFill>
              </a:rPr>
            </a:br>
            <a:r>
              <a:rPr lang="en-US" altLang="ja-JP" sz="3200" dirty="0">
                <a:solidFill>
                  <a:schemeClr val="tx2"/>
                </a:solidFill>
              </a:rPr>
              <a:t/>
            </a:r>
            <a:br>
              <a:rPr lang="en-US" altLang="ja-JP" sz="3200" dirty="0">
                <a:solidFill>
                  <a:schemeClr val="tx2"/>
                </a:solidFill>
              </a:rPr>
            </a:br>
            <a:r>
              <a:rPr lang="ja-JP" altLang="en-US" sz="3200" dirty="0">
                <a:solidFill>
                  <a:schemeClr val="tx2"/>
                </a:solidFill>
              </a:rPr>
              <a:t>明治学院大学法科大学院教授</a:t>
            </a:r>
            <a:r>
              <a:rPr lang="en-US" altLang="ja-JP" sz="3200" dirty="0">
                <a:solidFill>
                  <a:schemeClr val="tx2"/>
                </a:solidFill>
              </a:rPr>
              <a:t/>
            </a:r>
            <a:br>
              <a:rPr lang="en-US" altLang="ja-JP" sz="3200" dirty="0">
                <a:solidFill>
                  <a:schemeClr val="tx2"/>
                </a:solidFill>
              </a:rPr>
            </a:br>
            <a:r>
              <a:rPr lang="en-US" altLang="ja-JP" sz="3200" dirty="0">
                <a:solidFill>
                  <a:schemeClr val="tx2"/>
                </a:solidFill>
              </a:rPr>
              <a:t/>
            </a:r>
            <a:br>
              <a:rPr lang="en-US" altLang="ja-JP" sz="3200" dirty="0">
                <a:solidFill>
                  <a:schemeClr val="tx2"/>
                </a:solidFill>
              </a:rPr>
            </a:br>
            <a:r>
              <a:rPr lang="ja-JP" altLang="en-US" sz="3200" dirty="0">
                <a:solidFill>
                  <a:schemeClr val="tx2"/>
                </a:solidFill>
              </a:rPr>
              <a:t>加賀山　茂</a:t>
            </a:r>
            <a:endParaRPr lang="en-US" altLang="ja-JP" sz="3200" dirty="0">
              <a:solidFill>
                <a:schemeClr val="tx2"/>
              </a:solidFill>
            </a:endParaRPr>
          </a:p>
          <a:p>
            <a:pPr algn="ctr" eaLnBrk="1" hangingPunct="1">
              <a:lnSpc>
                <a:spcPct val="80000"/>
              </a:lnSpc>
            </a:pPr>
            <a:endParaRPr lang="en-US" altLang="ja-JP" sz="3200" dirty="0">
              <a:solidFill>
                <a:schemeClr val="tx2"/>
              </a:solidFill>
            </a:endParaRPr>
          </a:p>
          <a:p>
            <a:pPr algn="ctr" eaLnBrk="1" hangingPunct="1">
              <a:lnSpc>
                <a:spcPct val="80000"/>
              </a:lnSpc>
            </a:pPr>
            <a:endParaRPr lang="en-US" altLang="ja-JP" sz="3200" dirty="0">
              <a:solidFill>
                <a:schemeClr val="tx2"/>
              </a:solidFill>
            </a:endParaRPr>
          </a:p>
          <a:p>
            <a:pPr algn="ctr" eaLnBrk="1" hangingPunct="1">
              <a:lnSpc>
                <a:spcPct val="80000"/>
              </a:lnSpc>
            </a:pPr>
            <a:r>
              <a:rPr lang="ja-JP" altLang="en-US" sz="4400" dirty="0">
                <a:solidFill>
                  <a:schemeClr val="tx2"/>
                </a:solidFill>
              </a:rPr>
              <a:t>ご静聴ありがとうございました。</a:t>
            </a:r>
            <a:r>
              <a:rPr lang="en-US" altLang="ja-JP" sz="4400" dirty="0">
                <a:solidFill>
                  <a:schemeClr val="tx2"/>
                </a:solidFill>
              </a:rPr>
              <a:t/>
            </a:r>
            <a:br>
              <a:rPr lang="en-US" altLang="ja-JP" sz="4400" dirty="0">
                <a:solidFill>
                  <a:schemeClr val="tx2"/>
                </a:solidFill>
              </a:rPr>
            </a:br>
            <a:r>
              <a:rPr lang="en-US" altLang="ja-JP" sz="4400" dirty="0">
                <a:solidFill>
                  <a:schemeClr val="tx2"/>
                </a:solidFill>
              </a:rPr>
              <a:t/>
            </a:r>
            <a:br>
              <a:rPr lang="en-US" altLang="ja-JP" sz="4400" dirty="0">
                <a:solidFill>
                  <a:schemeClr val="tx2"/>
                </a:solidFill>
              </a:rPr>
            </a:br>
            <a:endParaRPr lang="ja-JP" altLang="en-US" sz="4400" dirty="0">
              <a:solidFill>
                <a:schemeClr val="tx2"/>
              </a:solidFill>
            </a:endParaRPr>
          </a:p>
        </p:txBody>
      </p:sp>
      <p:sp>
        <p:nvSpPr>
          <p:cNvPr id="9" name="コンテンツ プレースホルダー 3"/>
          <p:cNvSpPr txBox="1">
            <a:spLocks/>
          </p:cNvSpPr>
          <p:nvPr/>
        </p:nvSpPr>
        <p:spPr>
          <a:xfrm>
            <a:off x="4648200" y="1600200"/>
            <a:ext cx="4038600" cy="4525963"/>
          </a:xfrm>
          <a:prstGeom prst="rect">
            <a:avLst/>
          </a:prstGeom>
        </p:spPr>
        <p:txBody>
          <a:bodyPr>
            <a:noAutofit/>
          </a:bodyPr>
          <a:lst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lvl="1"/>
            <a:r>
              <a:rPr lang="ja-JP" altLang="en-US" sz="1800" dirty="0">
                <a:latin typeface="ＭＳ Ｐゴシック" pitchFamily="50" charset="-128"/>
                <a:ea typeface="ＭＳ Ｐゴシック" pitchFamily="50" charset="-128"/>
              </a:rPr>
              <a:t>清水元</a:t>
            </a:r>
            <a:r>
              <a:rPr lang="en-US" altLang="ja-JP" sz="1800" dirty="0">
                <a:latin typeface="ＭＳ Ｐゴシック" pitchFamily="50" charset="-128"/>
                <a:ea typeface="ＭＳ Ｐゴシック" pitchFamily="50" charset="-128"/>
              </a:rPr>
              <a:t>『</a:t>
            </a:r>
            <a:r>
              <a:rPr lang="ja-JP" altLang="en-US" sz="1800" dirty="0">
                <a:latin typeface="ＭＳ Ｐゴシック" pitchFamily="50" charset="-128"/>
                <a:ea typeface="ＭＳ Ｐゴシック" pitchFamily="50" charset="-128"/>
              </a:rPr>
              <a:t>プログレッシブ民法</a:t>
            </a:r>
            <a:r>
              <a:rPr lang="en-US" altLang="ja-JP" sz="1800" dirty="0">
                <a:latin typeface="ＭＳ Ｐゴシック" pitchFamily="50" charset="-128"/>
                <a:ea typeface="ＭＳ Ｐゴシック" pitchFamily="50" charset="-128"/>
              </a:rPr>
              <a:t>〔</a:t>
            </a:r>
            <a:r>
              <a:rPr lang="ja-JP" altLang="en-US" sz="1800" dirty="0">
                <a:latin typeface="ＭＳ Ｐゴシック" pitchFamily="50" charset="-128"/>
                <a:ea typeface="ＭＳ Ｐゴシック" pitchFamily="50" charset="-128"/>
              </a:rPr>
              <a:t>担保物権法</a:t>
            </a:r>
            <a:r>
              <a:rPr lang="en-US" altLang="ja-JP" sz="1800" dirty="0">
                <a:latin typeface="ＭＳ Ｐゴシック" pitchFamily="50" charset="-128"/>
                <a:ea typeface="ＭＳ Ｐゴシック" pitchFamily="50" charset="-128"/>
              </a:rPr>
              <a:t>〕』</a:t>
            </a:r>
            <a:r>
              <a:rPr lang="ja-JP" altLang="en-US" sz="1800" dirty="0">
                <a:latin typeface="ＭＳ Ｐゴシック" pitchFamily="50" charset="-128"/>
                <a:ea typeface="ＭＳ Ｐゴシック" pitchFamily="50" charset="-128"/>
              </a:rPr>
              <a:t>成文堂（</a:t>
            </a:r>
            <a:r>
              <a:rPr lang="en-US" altLang="ja-JP" sz="1800" dirty="0">
                <a:latin typeface="ＭＳ Ｐゴシック" pitchFamily="50" charset="-128"/>
                <a:ea typeface="ＭＳ Ｐゴシック" pitchFamily="50" charset="-128"/>
              </a:rPr>
              <a:t>2008</a:t>
            </a:r>
            <a:r>
              <a:rPr lang="ja-JP" altLang="en-US" sz="1800" dirty="0">
                <a:latin typeface="ＭＳ Ｐゴシック" pitchFamily="50" charset="-128"/>
                <a:ea typeface="ＭＳ Ｐゴシック" pitchFamily="50" charset="-128"/>
              </a:rPr>
              <a:t>）</a:t>
            </a:r>
            <a:endParaRPr lang="en-US" altLang="zh-TW" sz="1800" dirty="0">
              <a:latin typeface="ＭＳ Ｐゴシック" pitchFamily="50" charset="-128"/>
              <a:ea typeface="ＭＳ Ｐゴシック" pitchFamily="50" charset="-128"/>
            </a:endParaRPr>
          </a:p>
          <a:p>
            <a:pPr lvl="1"/>
            <a:r>
              <a:rPr lang="zh-TW" altLang="en-US" sz="1800" dirty="0" smtClean="0">
                <a:latin typeface="ＭＳ Ｐゴシック" pitchFamily="50" charset="-128"/>
                <a:ea typeface="ＭＳ Ｐゴシック" pitchFamily="50" charset="-128"/>
              </a:rPr>
              <a:t>加賀山茂</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現代民法　担保法</a:t>
            </a:r>
            <a:r>
              <a:rPr lang="en-US" altLang="zh-TW" sz="1800" dirty="0" smtClean="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信山社（</a:t>
            </a:r>
            <a:r>
              <a:rPr lang="en-US" altLang="zh-TW" sz="1800" dirty="0" smtClean="0">
                <a:latin typeface="ＭＳ Ｐゴシック" pitchFamily="50" charset="-128"/>
                <a:ea typeface="ＭＳ Ｐゴシック" pitchFamily="50" charset="-128"/>
              </a:rPr>
              <a:t>2009</a:t>
            </a:r>
            <a:r>
              <a:rPr lang="zh-TW" altLang="en-US" sz="1800" dirty="0" smtClean="0">
                <a:latin typeface="ＭＳ Ｐゴシック" pitchFamily="50" charset="-128"/>
                <a:ea typeface="ＭＳ Ｐゴシック" pitchFamily="50" charset="-128"/>
              </a:rPr>
              <a:t>）</a:t>
            </a:r>
            <a:endParaRPr lang="en-US" altLang="zh-TW" sz="1800" dirty="0" smtClean="0">
              <a:latin typeface="ＭＳ Ｐゴシック" pitchFamily="50" charset="-128"/>
              <a:ea typeface="ＭＳ Ｐゴシック" pitchFamily="50" charset="-128"/>
            </a:endParaRPr>
          </a:p>
          <a:p>
            <a:pPr lvl="1"/>
            <a:r>
              <a:rPr lang="zh-TW" altLang="en-US" sz="1800" dirty="0" smtClean="0">
                <a:latin typeface="ＭＳ Ｐゴシック" pitchFamily="50" charset="-128"/>
                <a:ea typeface="ＭＳ Ｐゴシック" pitchFamily="50" charset="-128"/>
              </a:rPr>
              <a:t>加賀山</a:t>
            </a:r>
            <a:r>
              <a:rPr lang="zh-TW" altLang="en-US" sz="1800" dirty="0">
                <a:latin typeface="ＭＳ Ｐゴシック" pitchFamily="50" charset="-128"/>
                <a:ea typeface="ＭＳ Ｐゴシック" pitchFamily="50" charset="-128"/>
              </a:rPr>
              <a:t>茂</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担保法講義</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日本評論社（</a:t>
            </a:r>
            <a:r>
              <a:rPr lang="en-US" altLang="zh-TW" sz="1800" dirty="0">
                <a:latin typeface="ＭＳ Ｐゴシック" pitchFamily="50" charset="-128"/>
                <a:ea typeface="ＭＳ Ｐゴシック" pitchFamily="50" charset="-128"/>
              </a:rPr>
              <a:t>2010</a:t>
            </a:r>
            <a:r>
              <a:rPr lang="zh-TW" altLang="en-US" sz="1800" dirty="0" smtClean="0">
                <a:latin typeface="ＭＳ Ｐゴシック" pitchFamily="50" charset="-128"/>
                <a:ea typeface="ＭＳ Ｐゴシック" pitchFamily="50" charset="-128"/>
              </a:rPr>
              <a:t>）</a:t>
            </a:r>
            <a:endParaRPr lang="en-US" altLang="zh-TW" sz="1800" dirty="0" smtClean="0">
              <a:latin typeface="ＭＳ Ｐゴシック" pitchFamily="50" charset="-128"/>
              <a:ea typeface="ＭＳ Ｐゴシック" pitchFamily="50" charset="-128"/>
            </a:endParaRPr>
          </a:p>
          <a:p>
            <a:r>
              <a:rPr lang="ja-JP" altLang="en-US" sz="2400" dirty="0" smtClean="0"/>
              <a:t>コンメンタール</a:t>
            </a:r>
            <a:endParaRPr lang="en-US" altLang="ja-JP" sz="2400" dirty="0" smtClean="0"/>
          </a:p>
          <a:p>
            <a:pPr lvl="1"/>
            <a:r>
              <a:rPr lang="ja-JP" altLang="en-US" sz="1800" dirty="0" smtClean="0"/>
              <a:t>我妻・有泉</a:t>
            </a:r>
            <a:r>
              <a:rPr lang="en-US" altLang="ja-JP" sz="1800" dirty="0" smtClean="0"/>
              <a:t>『</a:t>
            </a:r>
            <a:r>
              <a:rPr lang="ja-JP" altLang="en-US" sz="1800" dirty="0" smtClean="0"/>
              <a:t>コンメンタール民法－総則・物権・債権－</a:t>
            </a:r>
            <a:r>
              <a:rPr lang="en-US" altLang="ja-JP" sz="1800" dirty="0" smtClean="0"/>
              <a:t>』〔</a:t>
            </a:r>
            <a:r>
              <a:rPr lang="ja-JP" altLang="en-US" sz="1800" dirty="0" smtClean="0"/>
              <a:t>第</a:t>
            </a:r>
            <a:r>
              <a:rPr lang="en-US" altLang="ja-JP" sz="1800" dirty="0" smtClean="0"/>
              <a:t>2</a:t>
            </a:r>
            <a:r>
              <a:rPr lang="ja-JP" altLang="en-US" sz="1800" dirty="0" smtClean="0"/>
              <a:t>版</a:t>
            </a:r>
            <a:r>
              <a:rPr lang="en-US" altLang="ja-JP" sz="1800" dirty="0" smtClean="0"/>
              <a:t>〕</a:t>
            </a:r>
            <a:r>
              <a:rPr lang="ja-JP" altLang="en-US" sz="1800" dirty="0" smtClean="0"/>
              <a:t>日本評論社</a:t>
            </a:r>
            <a:r>
              <a:rPr lang="en-US" altLang="ja-JP" sz="1800" dirty="0" smtClean="0"/>
              <a:t>(2008) </a:t>
            </a:r>
          </a:p>
          <a:p>
            <a:pPr lvl="1"/>
            <a:r>
              <a:rPr lang="ja-JP" altLang="en-US" sz="1800" dirty="0" smtClean="0"/>
              <a:t>松岡久和・中田邦博</a:t>
            </a:r>
            <a:r>
              <a:rPr lang="en-US" altLang="ja-JP" sz="1800" dirty="0" smtClean="0"/>
              <a:t>『</a:t>
            </a:r>
            <a:r>
              <a:rPr lang="ja-JP" altLang="en-US" sz="1800" dirty="0" smtClean="0"/>
              <a:t>新・コンメンタール民法（財産法）</a:t>
            </a:r>
            <a:r>
              <a:rPr lang="en-US" altLang="ja-JP" sz="1800" dirty="0" smtClean="0"/>
              <a:t>』</a:t>
            </a:r>
            <a:r>
              <a:rPr lang="ja-JP" altLang="en-US" sz="1800" dirty="0" smtClean="0"/>
              <a:t>日本評論社（</a:t>
            </a:r>
            <a:r>
              <a:rPr lang="en-US" altLang="ja-JP" sz="1800" dirty="0" smtClean="0"/>
              <a:t>2012) </a:t>
            </a:r>
          </a:p>
        </p:txBody>
      </p:sp>
      <p:sp>
        <p:nvSpPr>
          <p:cNvPr id="10" name="コンテンツ プレースホルダー 2"/>
          <p:cNvSpPr txBox="1">
            <a:spLocks/>
          </p:cNvSpPr>
          <p:nvPr/>
        </p:nvSpPr>
        <p:spPr>
          <a:xfrm>
            <a:off x="457200" y="1600200"/>
            <a:ext cx="4038600" cy="4525963"/>
          </a:xfrm>
          <a:prstGeom prst="rect">
            <a:avLst/>
          </a:prstGeom>
        </p:spPr>
        <p:txBody>
          <a:bodyPr>
            <a:normAutofit/>
          </a:bodyPr>
          <a:lst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n"/>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n"/>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400" dirty="0" smtClean="0"/>
              <a:t>現行民法の立法理由</a:t>
            </a:r>
            <a:endParaRPr lang="en-US" altLang="ja-JP" sz="2400" dirty="0" smtClean="0"/>
          </a:p>
          <a:p>
            <a:pPr lvl="1"/>
            <a:r>
              <a:rPr lang="ja-JP" altLang="en-US" sz="1800" dirty="0" smtClean="0"/>
              <a:t>広中俊雄</a:t>
            </a:r>
            <a:r>
              <a:rPr lang="en-US" altLang="ja-JP" sz="1800" dirty="0" smtClean="0"/>
              <a:t>『</a:t>
            </a:r>
            <a:r>
              <a:rPr lang="ja-JP" altLang="en-US" sz="1800" dirty="0" smtClean="0"/>
              <a:t>民法修正案（前三編）の理由書</a:t>
            </a:r>
            <a:r>
              <a:rPr lang="en-US" altLang="ja-JP" sz="1800" dirty="0" smtClean="0"/>
              <a:t>』</a:t>
            </a:r>
            <a:r>
              <a:rPr lang="ja-JP" altLang="en-US" sz="1800" dirty="0" smtClean="0"/>
              <a:t>有斐閣（</a:t>
            </a:r>
            <a:r>
              <a:rPr lang="en-US" altLang="ja-JP" sz="1800" dirty="0" smtClean="0"/>
              <a:t>1987</a:t>
            </a:r>
            <a:r>
              <a:rPr lang="ja-JP" altLang="en-US" sz="1800" dirty="0" smtClean="0"/>
              <a:t>）</a:t>
            </a:r>
            <a:endParaRPr lang="en-US" altLang="ja-JP" sz="1800" dirty="0" smtClean="0"/>
          </a:p>
          <a:p>
            <a:r>
              <a:rPr lang="ja-JP" altLang="en-US" sz="2400" dirty="0" smtClean="0"/>
              <a:t>教科書</a:t>
            </a:r>
            <a:endParaRPr lang="en-US" altLang="ja-JP" sz="2400" dirty="0" smtClean="0"/>
          </a:p>
          <a:p>
            <a:pPr lvl="1"/>
            <a:r>
              <a:rPr lang="zh-TW" altLang="en-US" sz="1800" dirty="0">
                <a:latin typeface="ＭＳ Ｐゴシック" pitchFamily="50" charset="-128"/>
                <a:ea typeface="ＭＳ Ｐゴシック" pitchFamily="50" charset="-128"/>
              </a:rPr>
              <a:t>我妻栄</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新訂担保物権法</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民法講義</a:t>
            </a:r>
            <a:r>
              <a:rPr lang="en-US" altLang="zh-TW" sz="1800" dirty="0">
                <a:latin typeface="ＭＳ Ｐゴシック" pitchFamily="50" charset="-128"/>
                <a:ea typeface="ＭＳ Ｐゴシック" pitchFamily="50" charset="-128"/>
              </a:rPr>
              <a:t>Ⅲ</a:t>
            </a:r>
            <a:r>
              <a:rPr lang="zh-TW" altLang="en-US" sz="1800" dirty="0">
                <a:latin typeface="ＭＳ Ｐゴシック" pitchFamily="50" charset="-128"/>
                <a:ea typeface="ＭＳ Ｐゴシック" pitchFamily="50" charset="-128"/>
              </a:rPr>
              <a:t>）</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岩波書店（</a:t>
            </a:r>
            <a:r>
              <a:rPr lang="en-US" altLang="zh-TW" sz="1800" dirty="0">
                <a:latin typeface="ＭＳ Ｐゴシック" pitchFamily="50" charset="-128"/>
                <a:ea typeface="ＭＳ Ｐゴシック" pitchFamily="50" charset="-128"/>
              </a:rPr>
              <a:t>1968</a:t>
            </a:r>
            <a:r>
              <a:rPr lang="zh-TW" altLang="en-US" sz="1800" dirty="0" smtClean="0">
                <a:latin typeface="ＭＳ Ｐゴシック" pitchFamily="50" charset="-128"/>
                <a:ea typeface="ＭＳ Ｐゴシック" pitchFamily="50" charset="-128"/>
              </a:rPr>
              <a:t>）</a:t>
            </a:r>
            <a:endParaRPr lang="en-US" altLang="zh-TW" sz="1800" dirty="0" smtClean="0">
              <a:latin typeface="ＭＳ Ｐゴシック" pitchFamily="50" charset="-128"/>
              <a:ea typeface="ＭＳ Ｐゴシック" pitchFamily="50" charset="-128"/>
            </a:endParaRPr>
          </a:p>
          <a:p>
            <a:pPr lvl="1"/>
            <a:r>
              <a:rPr lang="ja-JP" altLang="en-US" sz="1800" dirty="0"/>
              <a:t>高木多喜男</a:t>
            </a:r>
            <a:r>
              <a:rPr lang="en-US" altLang="ja-JP" sz="1800" dirty="0"/>
              <a:t>『</a:t>
            </a:r>
            <a:r>
              <a:rPr lang="ja-JP" altLang="en-US" sz="1800" dirty="0"/>
              <a:t>担保物権法</a:t>
            </a:r>
            <a:r>
              <a:rPr lang="en-US" altLang="ja-JP" sz="1800" dirty="0"/>
              <a:t>』〔</a:t>
            </a:r>
            <a:r>
              <a:rPr lang="ja-JP" altLang="en-US" sz="1800" dirty="0"/>
              <a:t>新版</a:t>
            </a:r>
            <a:r>
              <a:rPr lang="en-US" altLang="ja-JP" sz="1800" dirty="0"/>
              <a:t>〕</a:t>
            </a:r>
            <a:r>
              <a:rPr lang="ja-JP" altLang="en-US" sz="1800" dirty="0"/>
              <a:t>有斐閣（</a:t>
            </a:r>
            <a:r>
              <a:rPr lang="en-US" altLang="ja-JP" sz="1800" dirty="0"/>
              <a:t>1993</a:t>
            </a:r>
            <a:r>
              <a:rPr lang="ja-JP" altLang="en-US" sz="1800" dirty="0" smtClean="0"/>
              <a:t>）</a:t>
            </a:r>
            <a:endParaRPr lang="en-US" altLang="ja-JP" sz="1800" dirty="0" smtClean="0"/>
          </a:p>
          <a:p>
            <a:pPr lvl="1"/>
            <a:r>
              <a:rPr lang="zh-TW" altLang="en-US" sz="1800" dirty="0">
                <a:latin typeface="ＭＳ Ｐゴシック" pitchFamily="50" charset="-128"/>
                <a:ea typeface="ＭＳ Ｐゴシック" pitchFamily="50" charset="-128"/>
              </a:rPr>
              <a:t>近江幸治</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民法講義</a:t>
            </a:r>
            <a:r>
              <a:rPr lang="en-US" altLang="zh-TW" sz="1800" dirty="0">
                <a:latin typeface="ＭＳ Ｐゴシック" pitchFamily="50" charset="-128"/>
                <a:ea typeface="ＭＳ Ｐゴシック" pitchFamily="50" charset="-128"/>
              </a:rPr>
              <a:t>Ⅲ</a:t>
            </a:r>
            <a:r>
              <a:rPr lang="zh-TW" altLang="en-US" sz="1800" dirty="0">
                <a:latin typeface="ＭＳ Ｐゴシック" pitchFamily="50" charset="-128"/>
                <a:ea typeface="ＭＳ Ｐゴシック" pitchFamily="50" charset="-128"/>
              </a:rPr>
              <a:t>担保物権</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第</a:t>
            </a:r>
            <a:r>
              <a:rPr lang="en-US" altLang="zh-TW" sz="1800" dirty="0">
                <a:latin typeface="ＭＳ Ｐゴシック" pitchFamily="50" charset="-128"/>
                <a:ea typeface="ＭＳ Ｐゴシック" pitchFamily="50" charset="-128"/>
              </a:rPr>
              <a:t>2</a:t>
            </a:r>
            <a:r>
              <a:rPr lang="zh-TW" altLang="en-US" sz="1800" dirty="0">
                <a:latin typeface="ＭＳ Ｐゴシック" pitchFamily="50" charset="-128"/>
                <a:ea typeface="ＭＳ Ｐゴシック" pitchFamily="50" charset="-128"/>
              </a:rPr>
              <a:t>版補訂</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a:t>
            </a:r>
            <a:r>
              <a:rPr lang="en-US" altLang="zh-TW" sz="1800" dirty="0">
                <a:latin typeface="ＭＳ Ｐゴシック" pitchFamily="50" charset="-128"/>
                <a:ea typeface="ＭＳ Ｐゴシック" pitchFamily="50" charset="-128"/>
              </a:rPr>
              <a:t>2007</a:t>
            </a:r>
            <a:r>
              <a:rPr lang="zh-TW" altLang="en-US" sz="1800" dirty="0" smtClean="0">
                <a:latin typeface="ＭＳ Ｐゴシック" pitchFamily="50" charset="-128"/>
                <a:ea typeface="ＭＳ Ｐゴシック" pitchFamily="50" charset="-128"/>
              </a:rPr>
              <a:t>）</a:t>
            </a:r>
            <a:endParaRPr lang="en-US" altLang="zh-TW" sz="1800" dirty="0" smtClean="0">
              <a:latin typeface="ＭＳ Ｐゴシック" pitchFamily="50" charset="-128"/>
              <a:ea typeface="ＭＳ Ｐゴシック" pitchFamily="50" charset="-128"/>
            </a:endParaRPr>
          </a:p>
          <a:p>
            <a:pPr lvl="1"/>
            <a:r>
              <a:rPr lang="zh-TW" altLang="en-US" sz="1800" dirty="0">
                <a:latin typeface="ＭＳ Ｐゴシック" pitchFamily="50" charset="-128"/>
                <a:ea typeface="ＭＳ Ｐゴシック" pitchFamily="50" charset="-128"/>
              </a:rPr>
              <a:t>鈴木緑弥</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物権法講義</a:t>
            </a:r>
            <a:r>
              <a:rPr lang="en-US" altLang="zh-TW" sz="1800" dirty="0">
                <a:latin typeface="ＭＳ Ｐゴシック" pitchFamily="50" charset="-128"/>
                <a:ea typeface="ＭＳ Ｐゴシック" pitchFamily="50" charset="-128"/>
              </a:rPr>
              <a:t>』〔5</a:t>
            </a:r>
            <a:r>
              <a:rPr lang="zh-TW" altLang="en-US" sz="1800" dirty="0">
                <a:latin typeface="ＭＳ Ｐゴシック" pitchFamily="50" charset="-128"/>
                <a:ea typeface="ＭＳ Ｐゴシック" pitchFamily="50" charset="-128"/>
              </a:rPr>
              <a:t>訂版</a:t>
            </a:r>
            <a:r>
              <a:rPr lang="en-US" altLang="zh-TW" sz="1800" dirty="0">
                <a:latin typeface="ＭＳ Ｐゴシック" pitchFamily="50" charset="-128"/>
                <a:ea typeface="ＭＳ Ｐゴシック" pitchFamily="50" charset="-128"/>
              </a:rPr>
              <a:t>〕</a:t>
            </a:r>
            <a:r>
              <a:rPr lang="zh-TW" altLang="en-US" sz="1800" dirty="0">
                <a:latin typeface="ＭＳ Ｐゴシック" pitchFamily="50" charset="-128"/>
                <a:ea typeface="ＭＳ Ｐゴシック" pitchFamily="50" charset="-128"/>
              </a:rPr>
              <a:t>（</a:t>
            </a:r>
            <a:r>
              <a:rPr lang="en-US" altLang="zh-TW" sz="1800" dirty="0">
                <a:latin typeface="ＭＳ Ｐゴシック" pitchFamily="50" charset="-128"/>
                <a:ea typeface="ＭＳ Ｐゴシック" pitchFamily="50" charset="-128"/>
              </a:rPr>
              <a:t>2007</a:t>
            </a:r>
            <a:r>
              <a:rPr lang="zh-TW" altLang="en-US" sz="1800" dirty="0">
                <a:latin typeface="ＭＳ Ｐゴシック" pitchFamily="50" charset="-128"/>
                <a:ea typeface="ＭＳ Ｐゴシック" pitchFamily="50" charset="-128"/>
              </a:rPr>
              <a:t>）</a:t>
            </a:r>
            <a:r>
              <a:rPr lang="zh-TW" altLang="en-US" sz="1800" dirty="0" smtClean="0">
                <a:latin typeface="ＭＳ Ｐゴシック" pitchFamily="50" charset="-128"/>
                <a:ea typeface="ＭＳ Ｐゴシック" pitchFamily="50" charset="-128"/>
              </a:rPr>
              <a:t>創文社</a:t>
            </a:r>
            <a:endParaRPr lang="en-US" altLang="zh-TW" sz="1800" dirty="0" smtClean="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57231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1" fill="hold" grpId="0" nodeType="withEffect">
                                  <p:stCondLst>
                                    <p:cond delay="0"/>
                                  </p:stCondLst>
                                  <p:childTnLst>
                                    <p:anim calcmode="lin" valueType="num">
                                      <p:cBhvr additive="base">
                                        <p:cTn id="6" dur="6000"/>
                                        <p:tgtEl>
                                          <p:spTgt spid="8"/>
                                        </p:tgtEl>
                                        <p:attrNameLst>
                                          <p:attrName>ppt_x</p:attrName>
                                        </p:attrNameLst>
                                      </p:cBhvr>
                                      <p:tavLst>
                                        <p:tav tm="0">
                                          <p:val>
                                            <p:strVal val="ppt_x"/>
                                          </p:val>
                                        </p:tav>
                                        <p:tav tm="100000">
                                          <p:val>
                                            <p:strVal val="ppt_x"/>
                                          </p:val>
                                        </p:tav>
                                      </p:tavLst>
                                    </p:anim>
                                    <p:anim calcmode="lin" valueType="num">
                                      <p:cBhvr additive="base">
                                        <p:cTn id="7" dur="6000"/>
                                        <p:tgtEl>
                                          <p:spTgt spid="8"/>
                                        </p:tgtEl>
                                        <p:attrNameLst>
                                          <p:attrName>ppt_y</p:attrName>
                                        </p:attrNameLst>
                                      </p:cBhvr>
                                      <p:tavLst>
                                        <p:tav tm="0">
                                          <p:val>
                                            <p:strVal val="ppt_y"/>
                                          </p:val>
                                        </p:tav>
                                        <p:tav tm="100000">
                                          <p:val>
                                            <p:strVal val="0-ppt_h/2"/>
                                          </p:val>
                                        </p:tav>
                                      </p:tavLst>
                                    </p:anim>
                                    <p:set>
                                      <p:cBhvr>
                                        <p:cTn id="8" dur="1" fill="hold">
                                          <p:stCondLst>
                                            <p:cond delay="5999"/>
                                          </p:stCondLst>
                                        </p:cTn>
                                        <p:tgtEl>
                                          <p:spTgt spid="8"/>
                                        </p:tgtEl>
                                        <p:attrNameLst>
                                          <p:attrName>style.visibility</p:attrName>
                                        </p:attrNameLst>
                                      </p:cBhvr>
                                      <p:to>
                                        <p:strVal val="hidden"/>
                                      </p:to>
                                    </p:set>
                                  </p:childTnLst>
                                </p:cTn>
                              </p:par>
                            </p:childTnLst>
                          </p:cTn>
                        </p:par>
                        <p:par>
                          <p:cTn id="9" fill="hold">
                            <p:stCondLst>
                              <p:cond delay="6000"/>
                            </p:stCondLst>
                            <p:childTnLst>
                              <p:par>
                                <p:cTn id="10" presetID="2" presetClass="entr" presetSubtype="4" fill="hold" grpId="0" nodeType="afterEffect">
                                  <p:stCondLst>
                                    <p:cond delay="50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000" fill="hold"/>
                                        <p:tgtEl>
                                          <p:spTgt spid="2"/>
                                        </p:tgtEl>
                                        <p:attrNameLst>
                                          <p:attrName>ppt_x</p:attrName>
                                        </p:attrNameLst>
                                      </p:cBhvr>
                                      <p:tavLst>
                                        <p:tav tm="0">
                                          <p:val>
                                            <p:strVal val="#ppt_x"/>
                                          </p:val>
                                        </p:tav>
                                        <p:tav tm="100000">
                                          <p:val>
                                            <p:strVal val="#ppt_x"/>
                                          </p:val>
                                        </p:tav>
                                      </p:tavLst>
                                    </p:anim>
                                    <p:anim calcmode="lin" valueType="num">
                                      <p:cBhvr additive="base">
                                        <p:cTn id="13" dur="1000" fill="hold"/>
                                        <p:tgtEl>
                                          <p:spTgt spid="2"/>
                                        </p:tgtEl>
                                        <p:attrNameLst>
                                          <p:attrName>ppt_y</p:attrName>
                                        </p:attrNameLst>
                                      </p:cBhvr>
                                      <p:tavLst>
                                        <p:tav tm="0">
                                          <p:val>
                                            <p:strVal val="1+#ppt_h/2"/>
                                          </p:val>
                                        </p:tav>
                                        <p:tav tm="100000">
                                          <p:val>
                                            <p:strVal val="#ppt_y"/>
                                          </p:val>
                                        </p:tav>
                                      </p:tavLst>
                                    </p:anim>
                                  </p:childTnLst>
                                </p:cTn>
                              </p:par>
                            </p:childTnLst>
                          </p:cTn>
                        </p:par>
                        <p:par>
                          <p:cTn id="14" fill="hold">
                            <p:stCondLst>
                              <p:cond delay="7500"/>
                            </p:stCondLst>
                            <p:childTnLst>
                              <p:par>
                                <p:cTn id="15" presetID="22" presetClass="entr" presetSubtype="1" fill="hold" grpId="0" nodeType="after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wipe(up)">
                                      <p:cBhvr>
                                        <p:cTn id="17" dur="500"/>
                                        <p:tgtEl>
                                          <p:spTgt spid="10">
                                            <p:txEl>
                                              <p:pRg st="0" end="0"/>
                                            </p:txEl>
                                          </p:spTgt>
                                        </p:tgtEl>
                                      </p:cBhvr>
                                    </p:animEffect>
                                  </p:childTnLst>
                                </p:cTn>
                              </p:par>
                            </p:childTnLst>
                          </p:cTn>
                        </p:par>
                        <p:par>
                          <p:cTn id="18" fill="hold">
                            <p:stCondLst>
                              <p:cond delay="8000"/>
                            </p:stCondLst>
                            <p:childTnLst>
                              <p:par>
                                <p:cTn id="19" presetID="22" presetClass="entr" presetSubtype="1" fill="hold" grpId="0" nodeType="after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Effect transition="in" filter="wipe(up)">
                                      <p:cBhvr>
                                        <p:cTn id="21" dur="500"/>
                                        <p:tgtEl>
                                          <p:spTgt spid="10">
                                            <p:txEl>
                                              <p:pRg st="1" end="1"/>
                                            </p:txEl>
                                          </p:spTgt>
                                        </p:tgtEl>
                                      </p:cBhvr>
                                    </p:animEffect>
                                  </p:childTnLst>
                                </p:cTn>
                              </p:par>
                            </p:childTnLst>
                          </p:cTn>
                        </p:par>
                        <p:par>
                          <p:cTn id="22" fill="hold">
                            <p:stCondLst>
                              <p:cond delay="8500"/>
                            </p:stCondLst>
                            <p:childTnLst>
                              <p:par>
                                <p:cTn id="23" presetID="22" presetClass="entr" presetSubtype="1" fill="hold" grpId="0" nodeType="after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Effect transition="in" filter="wipe(up)">
                                      <p:cBhvr>
                                        <p:cTn id="25" dur="500"/>
                                        <p:tgtEl>
                                          <p:spTgt spid="10">
                                            <p:txEl>
                                              <p:pRg st="2" end="2"/>
                                            </p:txEl>
                                          </p:spTgt>
                                        </p:tgtEl>
                                      </p:cBhvr>
                                    </p:animEffect>
                                  </p:childTnLst>
                                </p:cTn>
                              </p:par>
                            </p:childTnLst>
                          </p:cTn>
                        </p:par>
                        <p:par>
                          <p:cTn id="26" fill="hold">
                            <p:stCondLst>
                              <p:cond delay="9000"/>
                            </p:stCondLst>
                            <p:childTnLst>
                              <p:par>
                                <p:cTn id="27" presetID="22" presetClass="entr" presetSubtype="1" fill="hold" grpId="0" nodeType="after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animEffect transition="in" filter="wipe(up)">
                                      <p:cBhvr>
                                        <p:cTn id="29" dur="500"/>
                                        <p:tgtEl>
                                          <p:spTgt spid="10">
                                            <p:txEl>
                                              <p:pRg st="3" end="3"/>
                                            </p:txEl>
                                          </p:spTgt>
                                        </p:tgtEl>
                                      </p:cBhvr>
                                    </p:animEffect>
                                  </p:childTnLst>
                                </p:cTn>
                              </p:par>
                            </p:childTnLst>
                          </p:cTn>
                        </p:par>
                        <p:par>
                          <p:cTn id="30" fill="hold">
                            <p:stCondLst>
                              <p:cond delay="9500"/>
                            </p:stCondLst>
                            <p:childTnLst>
                              <p:par>
                                <p:cTn id="31" presetID="22" presetClass="entr" presetSubtype="1" fill="hold" grpId="0" nodeType="afterEffect">
                                  <p:stCondLst>
                                    <p:cond delay="0"/>
                                  </p:stCondLst>
                                  <p:childTnLst>
                                    <p:set>
                                      <p:cBhvr>
                                        <p:cTn id="32" dur="1" fill="hold">
                                          <p:stCondLst>
                                            <p:cond delay="0"/>
                                          </p:stCondLst>
                                        </p:cTn>
                                        <p:tgtEl>
                                          <p:spTgt spid="10">
                                            <p:txEl>
                                              <p:pRg st="4" end="4"/>
                                            </p:txEl>
                                          </p:spTgt>
                                        </p:tgtEl>
                                        <p:attrNameLst>
                                          <p:attrName>style.visibility</p:attrName>
                                        </p:attrNameLst>
                                      </p:cBhvr>
                                      <p:to>
                                        <p:strVal val="visible"/>
                                      </p:to>
                                    </p:set>
                                    <p:animEffect transition="in" filter="wipe(up)">
                                      <p:cBhvr>
                                        <p:cTn id="33" dur="500"/>
                                        <p:tgtEl>
                                          <p:spTgt spid="10">
                                            <p:txEl>
                                              <p:pRg st="4" end="4"/>
                                            </p:txEl>
                                          </p:spTgt>
                                        </p:tgtEl>
                                      </p:cBhvr>
                                    </p:animEffect>
                                  </p:childTnLst>
                                </p:cTn>
                              </p:par>
                            </p:childTnLst>
                          </p:cTn>
                        </p:par>
                        <p:par>
                          <p:cTn id="34" fill="hold">
                            <p:stCondLst>
                              <p:cond delay="10000"/>
                            </p:stCondLst>
                            <p:childTnLst>
                              <p:par>
                                <p:cTn id="35" presetID="22" presetClass="entr" presetSubtype="1" fill="hold" grpId="0" nodeType="afterEffect">
                                  <p:stCondLst>
                                    <p:cond delay="0"/>
                                  </p:stCondLst>
                                  <p:childTnLst>
                                    <p:set>
                                      <p:cBhvr>
                                        <p:cTn id="36" dur="1" fill="hold">
                                          <p:stCondLst>
                                            <p:cond delay="0"/>
                                          </p:stCondLst>
                                        </p:cTn>
                                        <p:tgtEl>
                                          <p:spTgt spid="10">
                                            <p:txEl>
                                              <p:pRg st="5" end="5"/>
                                            </p:txEl>
                                          </p:spTgt>
                                        </p:tgtEl>
                                        <p:attrNameLst>
                                          <p:attrName>style.visibility</p:attrName>
                                        </p:attrNameLst>
                                      </p:cBhvr>
                                      <p:to>
                                        <p:strVal val="visible"/>
                                      </p:to>
                                    </p:set>
                                    <p:animEffect transition="in" filter="wipe(up)">
                                      <p:cBhvr>
                                        <p:cTn id="37" dur="500"/>
                                        <p:tgtEl>
                                          <p:spTgt spid="10">
                                            <p:txEl>
                                              <p:pRg st="5" end="5"/>
                                            </p:txEl>
                                          </p:spTgt>
                                        </p:tgtEl>
                                      </p:cBhvr>
                                    </p:animEffect>
                                  </p:childTnLst>
                                </p:cTn>
                              </p:par>
                            </p:childTnLst>
                          </p:cTn>
                        </p:par>
                        <p:par>
                          <p:cTn id="38" fill="hold">
                            <p:stCondLst>
                              <p:cond delay="10500"/>
                            </p:stCondLst>
                            <p:childTnLst>
                              <p:par>
                                <p:cTn id="39" presetID="22" presetClass="entr" presetSubtype="1" fill="hold" grpId="0" nodeType="afterEffect">
                                  <p:stCondLst>
                                    <p:cond delay="0"/>
                                  </p:stCondLst>
                                  <p:childTnLst>
                                    <p:set>
                                      <p:cBhvr>
                                        <p:cTn id="40" dur="1" fill="hold">
                                          <p:stCondLst>
                                            <p:cond delay="0"/>
                                          </p:stCondLst>
                                        </p:cTn>
                                        <p:tgtEl>
                                          <p:spTgt spid="10">
                                            <p:txEl>
                                              <p:pRg st="6" end="6"/>
                                            </p:txEl>
                                          </p:spTgt>
                                        </p:tgtEl>
                                        <p:attrNameLst>
                                          <p:attrName>style.visibility</p:attrName>
                                        </p:attrNameLst>
                                      </p:cBhvr>
                                      <p:to>
                                        <p:strVal val="visible"/>
                                      </p:to>
                                    </p:set>
                                    <p:animEffect transition="in" filter="wipe(up)">
                                      <p:cBhvr>
                                        <p:cTn id="41" dur="500"/>
                                        <p:tgtEl>
                                          <p:spTgt spid="10">
                                            <p:txEl>
                                              <p:pRg st="6" end="6"/>
                                            </p:txEl>
                                          </p:spTgt>
                                        </p:tgtEl>
                                      </p:cBhvr>
                                    </p:animEffect>
                                  </p:childTnLst>
                                </p:cTn>
                              </p:par>
                            </p:childTnLst>
                          </p:cTn>
                        </p:par>
                        <p:par>
                          <p:cTn id="42" fill="hold">
                            <p:stCondLst>
                              <p:cond delay="11000"/>
                            </p:stCondLst>
                            <p:childTnLst>
                              <p:par>
                                <p:cTn id="43" presetID="22" presetClass="entr" presetSubtype="1" fill="hold" grpId="0" nodeType="after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animEffect transition="in" filter="wipe(up)">
                                      <p:cBhvr>
                                        <p:cTn id="45" dur="500"/>
                                        <p:tgtEl>
                                          <p:spTgt spid="9">
                                            <p:txEl>
                                              <p:pRg st="0" end="0"/>
                                            </p:txEl>
                                          </p:spTgt>
                                        </p:tgtEl>
                                      </p:cBhvr>
                                    </p:animEffect>
                                  </p:childTnLst>
                                </p:cTn>
                              </p:par>
                            </p:childTnLst>
                          </p:cTn>
                        </p:par>
                        <p:par>
                          <p:cTn id="46" fill="hold">
                            <p:stCondLst>
                              <p:cond delay="11500"/>
                            </p:stCondLst>
                            <p:childTnLst>
                              <p:par>
                                <p:cTn id="47" presetID="22" presetClass="entr" presetSubtype="1" fill="hold" grpId="0" nodeType="afterEffect">
                                  <p:stCondLst>
                                    <p:cond delay="0"/>
                                  </p:stCondLst>
                                  <p:childTnLst>
                                    <p:set>
                                      <p:cBhvr>
                                        <p:cTn id="48" dur="1" fill="hold">
                                          <p:stCondLst>
                                            <p:cond delay="0"/>
                                          </p:stCondLst>
                                        </p:cTn>
                                        <p:tgtEl>
                                          <p:spTgt spid="9">
                                            <p:txEl>
                                              <p:pRg st="1" end="1"/>
                                            </p:txEl>
                                          </p:spTgt>
                                        </p:tgtEl>
                                        <p:attrNameLst>
                                          <p:attrName>style.visibility</p:attrName>
                                        </p:attrNameLst>
                                      </p:cBhvr>
                                      <p:to>
                                        <p:strVal val="visible"/>
                                      </p:to>
                                    </p:set>
                                    <p:animEffect transition="in" filter="wipe(up)">
                                      <p:cBhvr>
                                        <p:cTn id="49" dur="500"/>
                                        <p:tgtEl>
                                          <p:spTgt spid="9">
                                            <p:txEl>
                                              <p:pRg st="1" end="1"/>
                                            </p:txEl>
                                          </p:spTgt>
                                        </p:tgtEl>
                                      </p:cBhvr>
                                    </p:animEffect>
                                  </p:childTnLst>
                                </p:cTn>
                              </p:par>
                            </p:childTnLst>
                          </p:cTn>
                        </p:par>
                        <p:par>
                          <p:cTn id="50" fill="hold">
                            <p:stCondLst>
                              <p:cond delay="12000"/>
                            </p:stCondLst>
                            <p:childTnLst>
                              <p:par>
                                <p:cTn id="51" presetID="22" presetClass="entr" presetSubtype="1" fill="hold" grpId="0" nodeType="afterEffect">
                                  <p:stCondLst>
                                    <p:cond delay="0"/>
                                  </p:stCondLst>
                                  <p:childTnLst>
                                    <p:set>
                                      <p:cBhvr>
                                        <p:cTn id="52" dur="1" fill="hold">
                                          <p:stCondLst>
                                            <p:cond delay="0"/>
                                          </p:stCondLst>
                                        </p:cTn>
                                        <p:tgtEl>
                                          <p:spTgt spid="9">
                                            <p:txEl>
                                              <p:pRg st="2" end="2"/>
                                            </p:txEl>
                                          </p:spTgt>
                                        </p:tgtEl>
                                        <p:attrNameLst>
                                          <p:attrName>style.visibility</p:attrName>
                                        </p:attrNameLst>
                                      </p:cBhvr>
                                      <p:to>
                                        <p:strVal val="visible"/>
                                      </p:to>
                                    </p:set>
                                    <p:animEffect transition="in" filter="wipe(up)">
                                      <p:cBhvr>
                                        <p:cTn id="53" dur="500"/>
                                        <p:tgtEl>
                                          <p:spTgt spid="9">
                                            <p:txEl>
                                              <p:pRg st="2" end="2"/>
                                            </p:txEl>
                                          </p:spTgt>
                                        </p:tgtEl>
                                      </p:cBhvr>
                                    </p:animEffect>
                                  </p:childTnLst>
                                </p:cTn>
                              </p:par>
                            </p:childTnLst>
                          </p:cTn>
                        </p:par>
                        <p:par>
                          <p:cTn id="54" fill="hold">
                            <p:stCondLst>
                              <p:cond delay="12500"/>
                            </p:stCondLst>
                            <p:childTnLst>
                              <p:par>
                                <p:cTn id="55" presetID="22" presetClass="entr" presetSubtype="1" fill="hold" grpId="0" nodeType="afterEffect">
                                  <p:stCondLst>
                                    <p:cond delay="0"/>
                                  </p:stCondLst>
                                  <p:childTnLst>
                                    <p:set>
                                      <p:cBhvr>
                                        <p:cTn id="56" dur="1" fill="hold">
                                          <p:stCondLst>
                                            <p:cond delay="0"/>
                                          </p:stCondLst>
                                        </p:cTn>
                                        <p:tgtEl>
                                          <p:spTgt spid="9">
                                            <p:txEl>
                                              <p:pRg st="3" end="3"/>
                                            </p:txEl>
                                          </p:spTgt>
                                        </p:tgtEl>
                                        <p:attrNameLst>
                                          <p:attrName>style.visibility</p:attrName>
                                        </p:attrNameLst>
                                      </p:cBhvr>
                                      <p:to>
                                        <p:strVal val="visible"/>
                                      </p:to>
                                    </p:set>
                                    <p:animEffect transition="in" filter="wipe(up)">
                                      <p:cBhvr>
                                        <p:cTn id="57" dur="500"/>
                                        <p:tgtEl>
                                          <p:spTgt spid="9">
                                            <p:txEl>
                                              <p:pRg st="3" end="3"/>
                                            </p:txEl>
                                          </p:spTgt>
                                        </p:tgtEl>
                                      </p:cBhvr>
                                    </p:animEffect>
                                  </p:childTnLst>
                                </p:cTn>
                              </p:par>
                            </p:childTnLst>
                          </p:cTn>
                        </p:par>
                        <p:par>
                          <p:cTn id="58" fill="hold">
                            <p:stCondLst>
                              <p:cond delay="13000"/>
                            </p:stCondLst>
                            <p:childTnLst>
                              <p:par>
                                <p:cTn id="59" presetID="22" presetClass="entr" presetSubtype="1" fill="hold" grpId="0" nodeType="afterEffect">
                                  <p:stCondLst>
                                    <p:cond delay="0"/>
                                  </p:stCondLst>
                                  <p:childTnLst>
                                    <p:set>
                                      <p:cBhvr>
                                        <p:cTn id="60" dur="1" fill="hold">
                                          <p:stCondLst>
                                            <p:cond delay="0"/>
                                          </p:stCondLst>
                                        </p:cTn>
                                        <p:tgtEl>
                                          <p:spTgt spid="9">
                                            <p:txEl>
                                              <p:pRg st="4" end="4"/>
                                            </p:txEl>
                                          </p:spTgt>
                                        </p:tgtEl>
                                        <p:attrNameLst>
                                          <p:attrName>style.visibility</p:attrName>
                                        </p:attrNameLst>
                                      </p:cBhvr>
                                      <p:to>
                                        <p:strVal val="visible"/>
                                      </p:to>
                                    </p:set>
                                    <p:animEffect transition="in" filter="wipe(up)">
                                      <p:cBhvr>
                                        <p:cTn id="61" dur="500"/>
                                        <p:tgtEl>
                                          <p:spTgt spid="9">
                                            <p:txEl>
                                              <p:pRg st="4" end="4"/>
                                            </p:txEl>
                                          </p:spTgt>
                                        </p:tgtEl>
                                      </p:cBhvr>
                                    </p:animEffect>
                                  </p:childTnLst>
                                </p:cTn>
                              </p:par>
                            </p:childTnLst>
                          </p:cTn>
                        </p:par>
                        <p:par>
                          <p:cTn id="62" fill="hold">
                            <p:stCondLst>
                              <p:cond delay="13500"/>
                            </p:stCondLst>
                            <p:childTnLst>
                              <p:par>
                                <p:cTn id="63" presetID="22" presetClass="entr" presetSubtype="1" fill="hold" grpId="0" nodeType="afterEffect">
                                  <p:stCondLst>
                                    <p:cond delay="0"/>
                                  </p:stCondLst>
                                  <p:childTnLst>
                                    <p:set>
                                      <p:cBhvr>
                                        <p:cTn id="64" dur="1" fill="hold">
                                          <p:stCondLst>
                                            <p:cond delay="0"/>
                                          </p:stCondLst>
                                        </p:cTn>
                                        <p:tgtEl>
                                          <p:spTgt spid="9">
                                            <p:txEl>
                                              <p:pRg st="5" end="5"/>
                                            </p:txEl>
                                          </p:spTgt>
                                        </p:tgtEl>
                                        <p:attrNameLst>
                                          <p:attrName>style.visibility</p:attrName>
                                        </p:attrNameLst>
                                      </p:cBhvr>
                                      <p:to>
                                        <p:strVal val="visible"/>
                                      </p:to>
                                    </p:set>
                                    <p:animEffect transition="in" filter="wipe(up)">
                                      <p:cBhvr>
                                        <p:cTn id="65"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build="p"/>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a:normAutofit fontScale="90000"/>
          </a:bodyPr>
          <a:lstStyle/>
          <a:p>
            <a:r>
              <a:rPr kumimoji="1" lang="ja-JP" altLang="en-US" dirty="0" smtClean="0"/>
              <a:t>担保物権の「冒頭条文」では</a:t>
            </a:r>
            <a:r>
              <a:rPr lang="ja-JP" altLang="en-US" dirty="0"/>
              <a:t>，</a:t>
            </a:r>
            <a:r>
              <a:rPr lang="ja-JP" altLang="en-US" dirty="0" smtClean="0"/>
              <a:t>すべて，</a:t>
            </a:r>
            <a:r>
              <a:rPr lang="en-US" altLang="ja-JP" dirty="0" smtClean="0"/>
              <a:t/>
            </a:r>
            <a:br>
              <a:rPr lang="en-US" altLang="ja-JP" dirty="0" smtClean="0"/>
            </a:br>
            <a:r>
              <a:rPr lang="ja-JP" altLang="en-US" dirty="0" smtClean="0"/>
              <a:t>「債権の弁済を受ける」権利</a:t>
            </a:r>
            <a:r>
              <a:rPr lang="ja-JP" altLang="en-US" sz="3100" dirty="0" smtClean="0">
                <a:hlinkClick r:id="rId2" action="ppaction://hlinksldjump"/>
              </a:rPr>
              <a:t>→まとめ</a:t>
            </a:r>
            <a:endParaRPr kumimoji="1" lang="ja-JP" altLang="en-US" dirty="0"/>
          </a:p>
        </p:txBody>
      </p:sp>
      <p:sp>
        <p:nvSpPr>
          <p:cNvPr id="11" name="コンテンツ プレースホルダー 10"/>
          <p:cNvSpPr>
            <a:spLocks noGrp="1"/>
          </p:cNvSpPr>
          <p:nvPr>
            <p:ph sz="half" idx="1"/>
          </p:nvPr>
        </p:nvSpPr>
        <p:spPr/>
        <p:txBody>
          <a:bodyPr>
            <a:normAutofit fontScale="92500" lnSpcReduction="10000"/>
          </a:bodyPr>
          <a:lstStyle/>
          <a:p>
            <a:r>
              <a:rPr kumimoji="1" lang="ja-JP" altLang="en-US" sz="2600" dirty="0" smtClean="0">
                <a:hlinkClick r:id="rId3" action="ppaction://hlinksldjump"/>
              </a:rPr>
              <a:t>留置権</a:t>
            </a:r>
            <a:endParaRPr kumimoji="1" lang="en-US" altLang="ja-JP" sz="2600" dirty="0" smtClean="0"/>
          </a:p>
          <a:p>
            <a:pPr lvl="1"/>
            <a:r>
              <a:rPr lang="ja-JP" altLang="en-US" sz="1800" b="1" dirty="0"/>
              <a:t>第</a:t>
            </a:r>
            <a:r>
              <a:rPr lang="en-US" altLang="ja-JP" sz="1800" b="1" dirty="0"/>
              <a:t>295</a:t>
            </a:r>
            <a:r>
              <a:rPr lang="ja-JP" altLang="en-US" sz="1800" b="1" dirty="0"/>
              <a:t>条</a:t>
            </a:r>
            <a:r>
              <a:rPr lang="ja-JP" altLang="en-US" sz="1800" dirty="0"/>
              <a:t>（留置権の内容</a:t>
            </a:r>
            <a:r>
              <a:rPr lang="ja-JP" altLang="en-US" sz="1800" dirty="0" smtClean="0"/>
              <a:t>）</a:t>
            </a:r>
            <a:endParaRPr lang="en-US" altLang="ja-JP" sz="1800" dirty="0" smtClean="0"/>
          </a:p>
          <a:p>
            <a:pPr marL="901700" lvl="2" indent="-188913"/>
            <a:r>
              <a:rPr lang="ja-JP" altLang="en-US" sz="1600" dirty="0" smtClean="0"/>
              <a:t>①</a:t>
            </a:r>
            <a:r>
              <a:rPr lang="ja-JP" altLang="en-US" sz="1600" dirty="0"/>
              <a:t>他人の物の占有者は，その物に関して生じた債権を有するときは，その</a:t>
            </a:r>
            <a:r>
              <a:rPr lang="ja-JP" altLang="en-US" sz="1600" b="1" dirty="0">
                <a:solidFill>
                  <a:schemeClr val="tx2">
                    <a:lumMod val="75000"/>
                  </a:schemeClr>
                </a:solidFill>
              </a:rPr>
              <a:t>債権の弁済</a:t>
            </a:r>
            <a:r>
              <a:rPr lang="ja-JP" altLang="en-US" sz="1600" b="1" dirty="0"/>
              <a:t>を受けるまで</a:t>
            </a:r>
            <a:r>
              <a:rPr lang="ja-JP" altLang="en-US" sz="1600" dirty="0"/>
              <a:t>，その物を</a:t>
            </a:r>
            <a:r>
              <a:rPr lang="ja-JP" altLang="en-US" sz="1600" b="1" dirty="0"/>
              <a:t>留置することができる</a:t>
            </a:r>
            <a:r>
              <a:rPr lang="ja-JP" altLang="en-US" sz="1600" dirty="0"/>
              <a:t>。ただし，その債権が弁済期にないときは，この限りでない</a:t>
            </a:r>
            <a:r>
              <a:rPr lang="ja-JP" altLang="en-US" sz="1600" dirty="0" smtClean="0"/>
              <a:t>。</a:t>
            </a:r>
            <a:endParaRPr lang="en-US" altLang="ja-JP" sz="1600" dirty="0" smtClean="0"/>
          </a:p>
          <a:p>
            <a:pPr marL="901700" lvl="2" indent="-188913"/>
            <a:r>
              <a:rPr lang="ja-JP" altLang="en-US" sz="1600" dirty="0" smtClean="0"/>
              <a:t>②</a:t>
            </a:r>
            <a:r>
              <a:rPr lang="ja-JP" altLang="en-US" sz="1600" dirty="0"/>
              <a:t>前項の規定は，占有が不法行為によって始まった場合には，適用しない。</a:t>
            </a:r>
            <a:endParaRPr kumimoji="1" lang="en-US" altLang="ja-JP" sz="1600" dirty="0" smtClean="0"/>
          </a:p>
          <a:p>
            <a:r>
              <a:rPr lang="ja-JP" altLang="en-US" sz="2600" dirty="0" smtClean="0">
                <a:hlinkClick r:id="rId4" action="ppaction://hlinksldjump"/>
              </a:rPr>
              <a:t>先取特権</a:t>
            </a:r>
            <a:endParaRPr lang="en-US" altLang="ja-JP" sz="2600" dirty="0" smtClean="0"/>
          </a:p>
          <a:p>
            <a:pPr lvl="1"/>
            <a:r>
              <a:rPr lang="ja-JP" altLang="en-US" sz="1800" b="1" dirty="0"/>
              <a:t>第</a:t>
            </a:r>
            <a:r>
              <a:rPr lang="en-US" altLang="ja-JP" sz="1800" b="1" dirty="0"/>
              <a:t>303</a:t>
            </a:r>
            <a:r>
              <a:rPr lang="ja-JP" altLang="en-US" sz="1800" b="1" dirty="0"/>
              <a:t>条</a:t>
            </a:r>
            <a:r>
              <a:rPr lang="ja-JP" altLang="en-US" sz="1800" dirty="0"/>
              <a:t>（先取特権の内容</a:t>
            </a:r>
            <a:r>
              <a:rPr lang="ja-JP" altLang="en-US" sz="1800" dirty="0" smtClean="0"/>
              <a:t>）</a:t>
            </a:r>
            <a:endParaRPr lang="en-US" altLang="ja-JP" sz="1800" dirty="0" smtClean="0"/>
          </a:p>
          <a:p>
            <a:pPr marL="901700" lvl="2" indent="-188913"/>
            <a:r>
              <a:rPr lang="ja-JP" altLang="en-US" sz="1600" dirty="0" smtClean="0"/>
              <a:t>先取特権者</a:t>
            </a:r>
            <a:r>
              <a:rPr lang="ja-JP" altLang="en-US" sz="1600" dirty="0"/>
              <a:t>は，この法律その他の法律の規定に従い，その債務者の財産について，</a:t>
            </a:r>
            <a:r>
              <a:rPr lang="ja-JP" altLang="en-US" sz="1600" b="1" dirty="0"/>
              <a:t>他の債権者に先立って自己の</a:t>
            </a:r>
            <a:r>
              <a:rPr lang="ja-JP" altLang="en-US" sz="1600" b="1" dirty="0">
                <a:solidFill>
                  <a:schemeClr val="tx2">
                    <a:lumMod val="75000"/>
                  </a:schemeClr>
                </a:solidFill>
              </a:rPr>
              <a:t>債権の弁済を受ける権利</a:t>
            </a:r>
            <a:r>
              <a:rPr lang="ja-JP" altLang="en-US" sz="1600" dirty="0"/>
              <a:t>を有する。</a:t>
            </a:r>
            <a:endParaRPr kumimoji="1" lang="ja-JP" altLang="en-US" sz="1600" dirty="0"/>
          </a:p>
        </p:txBody>
      </p:sp>
      <p:sp>
        <p:nvSpPr>
          <p:cNvPr id="12" name="コンテンツ プレースホルダー 11"/>
          <p:cNvSpPr>
            <a:spLocks noGrp="1"/>
          </p:cNvSpPr>
          <p:nvPr>
            <p:ph sz="half" idx="2"/>
          </p:nvPr>
        </p:nvSpPr>
        <p:spPr/>
        <p:txBody>
          <a:bodyPr>
            <a:noAutofit/>
          </a:bodyPr>
          <a:lstStyle/>
          <a:p>
            <a:r>
              <a:rPr kumimoji="1" lang="ja-JP" altLang="en-US" sz="2400" dirty="0" smtClean="0">
                <a:hlinkClick r:id="rId5" action="ppaction://hlinksldjump"/>
              </a:rPr>
              <a:t>質権</a:t>
            </a:r>
            <a:endParaRPr kumimoji="1" lang="en-US" altLang="ja-JP" sz="2400" dirty="0" smtClean="0"/>
          </a:p>
          <a:p>
            <a:pPr lvl="1"/>
            <a:r>
              <a:rPr lang="ja-JP" altLang="en-US" sz="1800" b="1" dirty="0"/>
              <a:t>第</a:t>
            </a:r>
            <a:r>
              <a:rPr lang="en-US" altLang="ja-JP" sz="1800" b="1" dirty="0"/>
              <a:t>342</a:t>
            </a:r>
            <a:r>
              <a:rPr lang="ja-JP" altLang="en-US" sz="1800" b="1" dirty="0"/>
              <a:t>条</a:t>
            </a:r>
            <a:r>
              <a:rPr lang="ja-JP" altLang="en-US" sz="1800" dirty="0"/>
              <a:t>（質権の内容</a:t>
            </a:r>
            <a:r>
              <a:rPr lang="ja-JP" altLang="en-US" sz="1800" dirty="0" smtClean="0"/>
              <a:t>）</a:t>
            </a:r>
            <a:endParaRPr lang="en-US" altLang="ja-JP" sz="1800" dirty="0" smtClean="0"/>
          </a:p>
          <a:p>
            <a:pPr marL="901700" lvl="2" indent="-188913"/>
            <a:r>
              <a:rPr lang="ja-JP" altLang="en-US" sz="1400" dirty="0" smtClean="0"/>
              <a:t>質権者</a:t>
            </a:r>
            <a:r>
              <a:rPr lang="ja-JP" altLang="en-US" sz="1400" dirty="0"/>
              <a:t>は，その債権の担保として債務者又は第三者から受け取った物を占有し，かつ，その物について</a:t>
            </a:r>
            <a:r>
              <a:rPr lang="ja-JP" altLang="en-US" sz="1400" b="1" dirty="0"/>
              <a:t>他の債権者に先立って自己の</a:t>
            </a:r>
            <a:r>
              <a:rPr lang="ja-JP" altLang="en-US" sz="1400" b="1" dirty="0">
                <a:solidFill>
                  <a:schemeClr val="tx2">
                    <a:lumMod val="75000"/>
                  </a:schemeClr>
                </a:solidFill>
              </a:rPr>
              <a:t>債権の弁済を受ける権利</a:t>
            </a:r>
            <a:r>
              <a:rPr lang="ja-JP" altLang="en-US" sz="1400" dirty="0"/>
              <a:t>を有する。</a:t>
            </a:r>
            <a:endParaRPr kumimoji="1" lang="en-US" altLang="ja-JP" sz="1400" dirty="0" smtClean="0"/>
          </a:p>
          <a:p>
            <a:r>
              <a:rPr lang="ja-JP" altLang="en-US" sz="2400" dirty="0" smtClean="0">
                <a:hlinkClick r:id="rId6" action="ppaction://hlinksldjump"/>
              </a:rPr>
              <a:t>抵当権</a:t>
            </a:r>
            <a:endParaRPr lang="en-US" altLang="ja-JP" sz="2400" dirty="0" smtClean="0"/>
          </a:p>
          <a:p>
            <a:pPr lvl="1"/>
            <a:r>
              <a:rPr lang="ja-JP" altLang="en-US" sz="1800" b="1" dirty="0"/>
              <a:t>第</a:t>
            </a:r>
            <a:r>
              <a:rPr lang="en-US" altLang="ja-JP" sz="1800" b="1" dirty="0"/>
              <a:t>369</a:t>
            </a:r>
            <a:r>
              <a:rPr lang="ja-JP" altLang="en-US" sz="1800" b="1" dirty="0"/>
              <a:t>条</a:t>
            </a:r>
            <a:r>
              <a:rPr lang="ja-JP" altLang="en-US" sz="1800" dirty="0"/>
              <a:t>（抵当権の内容</a:t>
            </a:r>
            <a:r>
              <a:rPr lang="ja-JP" altLang="en-US" sz="1800" dirty="0" smtClean="0"/>
              <a:t>）</a:t>
            </a:r>
            <a:endParaRPr lang="en-US" altLang="ja-JP" sz="1800" dirty="0" smtClean="0"/>
          </a:p>
          <a:p>
            <a:pPr marL="901700" lvl="2" indent="-188913"/>
            <a:r>
              <a:rPr lang="ja-JP" altLang="en-US" sz="1400" dirty="0" smtClean="0"/>
              <a:t>①</a:t>
            </a:r>
            <a:r>
              <a:rPr lang="ja-JP" altLang="en-US" sz="1400" dirty="0"/>
              <a:t>抵当権者は，債務者又は第三者が占有を移転しないで債務の担保に供した不動産について，</a:t>
            </a:r>
            <a:r>
              <a:rPr lang="ja-JP" altLang="en-US" sz="1400" b="1" dirty="0"/>
              <a:t>他の債権者に先立って自己の</a:t>
            </a:r>
            <a:r>
              <a:rPr lang="ja-JP" altLang="en-US" sz="1400" b="1" dirty="0">
                <a:solidFill>
                  <a:schemeClr val="tx2">
                    <a:lumMod val="75000"/>
                  </a:schemeClr>
                </a:solidFill>
              </a:rPr>
              <a:t>債権の弁済を受ける権利</a:t>
            </a:r>
            <a:r>
              <a:rPr lang="ja-JP" altLang="en-US" sz="1400" dirty="0"/>
              <a:t>を有する</a:t>
            </a:r>
            <a:r>
              <a:rPr lang="ja-JP" altLang="en-US" sz="1400" dirty="0" smtClean="0"/>
              <a:t>。</a:t>
            </a:r>
            <a:endParaRPr lang="en-US" altLang="ja-JP" sz="1400" dirty="0" smtClean="0"/>
          </a:p>
          <a:p>
            <a:pPr marL="901700" lvl="2" indent="-188913"/>
            <a:r>
              <a:rPr lang="ja-JP" altLang="en-US" sz="1400" dirty="0" smtClean="0"/>
              <a:t>②</a:t>
            </a:r>
            <a:r>
              <a:rPr lang="ja-JP" altLang="en-US" sz="1400" b="1" dirty="0"/>
              <a:t>地上権及び永小作権</a:t>
            </a:r>
            <a:r>
              <a:rPr lang="ja-JP" altLang="en-US" sz="1400" dirty="0"/>
              <a:t>も，抵当権の</a:t>
            </a:r>
            <a:r>
              <a:rPr lang="ja-JP" altLang="en-US" sz="1400" dirty="0" smtClean="0"/>
              <a:t>目的と</a:t>
            </a:r>
            <a:r>
              <a:rPr lang="ja-JP" altLang="en-US" sz="1400" dirty="0"/>
              <a:t>することができる。この場合においては，この</a:t>
            </a:r>
            <a:r>
              <a:rPr lang="ja-JP" altLang="en-US" sz="1400" dirty="0" smtClean="0"/>
              <a:t>章の</a:t>
            </a:r>
            <a:r>
              <a:rPr lang="ja-JP" altLang="en-US" sz="1400" dirty="0"/>
              <a:t>規定を準用する。</a:t>
            </a:r>
            <a:endParaRPr kumimoji="1" lang="ja-JP" altLang="en-US" sz="1400" dirty="0"/>
          </a:p>
        </p:txBody>
      </p:sp>
      <p:sp>
        <p:nvSpPr>
          <p:cNvPr id="7" name="日付プレースホルダー 6"/>
          <p:cNvSpPr>
            <a:spLocks noGrp="1"/>
          </p:cNvSpPr>
          <p:nvPr>
            <p:ph type="dt" sz="half" idx="10"/>
          </p:nvPr>
        </p:nvSpPr>
        <p:spPr/>
        <p:txBody>
          <a:bodyPr/>
          <a:lstStyle/>
          <a:p>
            <a:r>
              <a:rPr kumimoji="1" lang="en-US" altLang="ja-JP" smtClean="0"/>
              <a:t>2013/2/1</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19127442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wipe(left)">
                                      <p:cBhvr>
                                        <p:cTn id="7" dur="500"/>
                                        <p:tgtEl>
                                          <p:spTgt spid="11">
                                            <p:txEl>
                                              <p:pRg st="1" end="1"/>
                                            </p:tx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animEffect transition="in" filter="wipe(up)">
                                      <p:cBhvr>
                                        <p:cTn id="11" dur="3000"/>
                                        <p:tgtEl>
                                          <p:spTgt spid="11">
                                            <p:txEl>
                                              <p:pRg st="2" end="2"/>
                                            </p:txEl>
                                          </p:spTgt>
                                        </p:tgtEl>
                                      </p:cBhvr>
                                    </p:animEffect>
                                  </p:childTnLst>
                                </p:cTn>
                              </p:par>
                            </p:childTnLst>
                          </p:cTn>
                        </p:par>
                        <p:par>
                          <p:cTn id="12" fill="hold">
                            <p:stCondLst>
                              <p:cond delay="3500"/>
                            </p:stCondLst>
                            <p:childTnLst>
                              <p:par>
                                <p:cTn id="13" presetID="22" presetClass="entr" presetSubtype="1" fill="hold" grpId="0" nodeType="after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animEffect transition="in" filter="wipe(up)">
                                      <p:cBhvr>
                                        <p:cTn id="15" dur="1250"/>
                                        <p:tgtEl>
                                          <p:spTgt spid="11">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
                                            <p:txEl>
                                              <p:pRg st="5" end="5"/>
                                            </p:txEl>
                                          </p:spTgt>
                                        </p:tgtEl>
                                        <p:attrNameLst>
                                          <p:attrName>style.visibility</p:attrName>
                                        </p:attrNameLst>
                                      </p:cBhvr>
                                      <p:to>
                                        <p:strVal val="visible"/>
                                      </p:to>
                                    </p:set>
                                    <p:animEffect transition="in" filter="wipe(left)">
                                      <p:cBhvr>
                                        <p:cTn id="20" dur="500"/>
                                        <p:tgtEl>
                                          <p:spTgt spid="11">
                                            <p:txEl>
                                              <p:pRg st="5" end="5"/>
                                            </p:txEl>
                                          </p:spTgt>
                                        </p:tgtEl>
                                      </p:cBhvr>
                                    </p:animEffect>
                                  </p:childTnLst>
                                </p:cTn>
                              </p:par>
                            </p:childTnLst>
                          </p:cTn>
                        </p:par>
                        <p:par>
                          <p:cTn id="21" fill="hold">
                            <p:stCondLst>
                              <p:cond delay="500"/>
                            </p:stCondLst>
                            <p:childTnLst>
                              <p:par>
                                <p:cTn id="22" presetID="22" presetClass="entr" presetSubtype="1" fill="hold" grpId="0" nodeType="afterEffect">
                                  <p:stCondLst>
                                    <p:cond delay="0"/>
                                  </p:stCondLst>
                                  <p:childTnLst>
                                    <p:set>
                                      <p:cBhvr>
                                        <p:cTn id="23" dur="1" fill="hold">
                                          <p:stCondLst>
                                            <p:cond delay="0"/>
                                          </p:stCondLst>
                                        </p:cTn>
                                        <p:tgtEl>
                                          <p:spTgt spid="11">
                                            <p:txEl>
                                              <p:pRg st="6" end="6"/>
                                            </p:txEl>
                                          </p:spTgt>
                                        </p:tgtEl>
                                        <p:attrNameLst>
                                          <p:attrName>style.visibility</p:attrName>
                                        </p:attrNameLst>
                                      </p:cBhvr>
                                      <p:to>
                                        <p:strVal val="visible"/>
                                      </p:to>
                                    </p:set>
                                    <p:animEffect transition="in" filter="wipe(up)">
                                      <p:cBhvr>
                                        <p:cTn id="24" dur="2500"/>
                                        <p:tgtEl>
                                          <p:spTgt spid="11">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2">
                                            <p:txEl>
                                              <p:pRg st="1" end="1"/>
                                            </p:txEl>
                                          </p:spTgt>
                                        </p:tgtEl>
                                        <p:attrNameLst>
                                          <p:attrName>style.visibility</p:attrName>
                                        </p:attrNameLst>
                                      </p:cBhvr>
                                      <p:to>
                                        <p:strVal val="visible"/>
                                      </p:to>
                                    </p:set>
                                    <p:animEffect transition="in" filter="wipe(left)">
                                      <p:cBhvr>
                                        <p:cTn id="29" dur="500"/>
                                        <p:tgtEl>
                                          <p:spTgt spid="12">
                                            <p:txEl>
                                              <p:pRg st="1" end="1"/>
                                            </p:txEl>
                                          </p:spTgt>
                                        </p:tgtEl>
                                      </p:cBhvr>
                                    </p:animEffect>
                                  </p:childTnLst>
                                </p:cTn>
                              </p:par>
                            </p:childTnLst>
                          </p:cTn>
                        </p:par>
                        <p:par>
                          <p:cTn id="30" fill="hold">
                            <p:stCondLst>
                              <p:cond delay="500"/>
                            </p:stCondLst>
                            <p:childTnLst>
                              <p:par>
                                <p:cTn id="31" presetID="22" presetClass="entr" presetSubtype="1" fill="hold" grpId="0" nodeType="afterEffect">
                                  <p:stCondLst>
                                    <p:cond delay="0"/>
                                  </p:stCondLst>
                                  <p:childTnLst>
                                    <p:set>
                                      <p:cBhvr>
                                        <p:cTn id="32" dur="1" fill="hold">
                                          <p:stCondLst>
                                            <p:cond delay="0"/>
                                          </p:stCondLst>
                                        </p:cTn>
                                        <p:tgtEl>
                                          <p:spTgt spid="12">
                                            <p:txEl>
                                              <p:pRg st="2" end="2"/>
                                            </p:txEl>
                                          </p:spTgt>
                                        </p:tgtEl>
                                        <p:attrNameLst>
                                          <p:attrName>style.visibility</p:attrName>
                                        </p:attrNameLst>
                                      </p:cBhvr>
                                      <p:to>
                                        <p:strVal val="visible"/>
                                      </p:to>
                                    </p:set>
                                    <p:animEffect transition="in" filter="wipe(up)">
                                      <p:cBhvr>
                                        <p:cTn id="33" dur="2250"/>
                                        <p:tgtEl>
                                          <p:spTgt spid="12">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2">
                                            <p:txEl>
                                              <p:pRg st="4" end="4"/>
                                            </p:txEl>
                                          </p:spTgt>
                                        </p:tgtEl>
                                        <p:attrNameLst>
                                          <p:attrName>style.visibility</p:attrName>
                                        </p:attrNameLst>
                                      </p:cBhvr>
                                      <p:to>
                                        <p:strVal val="visible"/>
                                      </p:to>
                                    </p:set>
                                    <p:animEffect transition="in" filter="wipe(left)">
                                      <p:cBhvr>
                                        <p:cTn id="38" dur="500"/>
                                        <p:tgtEl>
                                          <p:spTgt spid="12">
                                            <p:txEl>
                                              <p:pRg st="4" end="4"/>
                                            </p:txEl>
                                          </p:spTgt>
                                        </p:tgtEl>
                                      </p:cBhvr>
                                    </p:animEffect>
                                  </p:childTnLst>
                                </p:cTn>
                              </p:par>
                            </p:childTnLst>
                          </p:cTn>
                        </p:par>
                        <p:par>
                          <p:cTn id="39" fill="hold">
                            <p:stCondLst>
                              <p:cond delay="500"/>
                            </p:stCondLst>
                            <p:childTnLst>
                              <p:par>
                                <p:cTn id="40" presetID="22" presetClass="entr" presetSubtype="1" fill="hold" grpId="0" nodeType="afterEffect">
                                  <p:stCondLst>
                                    <p:cond delay="0"/>
                                  </p:stCondLst>
                                  <p:childTnLst>
                                    <p:set>
                                      <p:cBhvr>
                                        <p:cTn id="41" dur="1" fill="hold">
                                          <p:stCondLst>
                                            <p:cond delay="0"/>
                                          </p:stCondLst>
                                        </p:cTn>
                                        <p:tgtEl>
                                          <p:spTgt spid="12">
                                            <p:txEl>
                                              <p:pRg st="5" end="5"/>
                                            </p:txEl>
                                          </p:spTgt>
                                        </p:tgtEl>
                                        <p:attrNameLst>
                                          <p:attrName>style.visibility</p:attrName>
                                        </p:attrNameLst>
                                      </p:cBhvr>
                                      <p:to>
                                        <p:strVal val="visible"/>
                                      </p:to>
                                    </p:set>
                                    <p:animEffect transition="in" filter="wipe(up)">
                                      <p:cBhvr>
                                        <p:cTn id="42" dur="2250"/>
                                        <p:tgtEl>
                                          <p:spTgt spid="12">
                                            <p:txEl>
                                              <p:pRg st="5" end="5"/>
                                            </p:txEl>
                                          </p:spTgt>
                                        </p:tgtEl>
                                      </p:cBhvr>
                                    </p:animEffect>
                                  </p:childTnLst>
                                </p:cTn>
                              </p:par>
                            </p:childTnLst>
                          </p:cTn>
                        </p:par>
                        <p:par>
                          <p:cTn id="43" fill="hold">
                            <p:stCondLst>
                              <p:cond delay="2750"/>
                            </p:stCondLst>
                            <p:childTnLst>
                              <p:par>
                                <p:cTn id="44" presetID="22" presetClass="entr" presetSubtype="1" fill="hold" grpId="0" nodeType="afterEffect">
                                  <p:stCondLst>
                                    <p:cond delay="0"/>
                                  </p:stCondLst>
                                  <p:childTnLst>
                                    <p:set>
                                      <p:cBhvr>
                                        <p:cTn id="45" dur="1" fill="hold">
                                          <p:stCondLst>
                                            <p:cond delay="0"/>
                                          </p:stCondLst>
                                        </p:cTn>
                                        <p:tgtEl>
                                          <p:spTgt spid="12">
                                            <p:txEl>
                                              <p:pRg st="6" end="6"/>
                                            </p:txEl>
                                          </p:spTgt>
                                        </p:tgtEl>
                                        <p:attrNameLst>
                                          <p:attrName>style.visibility</p:attrName>
                                        </p:attrNameLst>
                                      </p:cBhvr>
                                      <p:to>
                                        <p:strVal val="visible"/>
                                      </p:to>
                                    </p:set>
                                    <p:animEffect transition="in" filter="wipe(up)">
                                      <p:cBhvr>
                                        <p:cTn id="46" dur="20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上矢印 13"/>
          <p:cNvSpPr/>
          <p:nvPr/>
        </p:nvSpPr>
        <p:spPr>
          <a:xfrm rot="18610630">
            <a:off x="6097385" y="4095633"/>
            <a:ext cx="1069466" cy="1997892"/>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返還請求権</a:t>
            </a:r>
            <a:endParaRPr kumimoji="1" lang="ja-JP" altLang="en-US" dirty="0"/>
          </a:p>
        </p:txBody>
      </p:sp>
      <p:sp>
        <p:nvSpPr>
          <p:cNvPr id="13" name="右矢印 12"/>
          <p:cNvSpPr/>
          <p:nvPr/>
        </p:nvSpPr>
        <p:spPr>
          <a:xfrm>
            <a:off x="5436096" y="2204864"/>
            <a:ext cx="2592288" cy="1202432"/>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報酬債権</a:t>
            </a:r>
            <a:r>
              <a:rPr kumimoji="1" lang="en-US" altLang="ja-JP" dirty="0" smtClean="0"/>
              <a:t/>
            </a:r>
            <a:br>
              <a:rPr kumimoji="1" lang="en-US" altLang="ja-JP" dirty="0" smtClean="0"/>
            </a:br>
            <a:r>
              <a:rPr kumimoji="1" lang="ja-JP" altLang="en-US" dirty="0" smtClean="0"/>
              <a:t>　（被担保債権）</a:t>
            </a:r>
            <a:endParaRPr kumimoji="1" lang="ja-JP" altLang="en-US" dirty="0"/>
          </a:p>
        </p:txBody>
      </p:sp>
      <p:sp>
        <p:nvSpPr>
          <p:cNvPr id="2" name="タイトル 1"/>
          <p:cNvSpPr>
            <a:spLocks noGrp="1"/>
          </p:cNvSpPr>
          <p:nvPr>
            <p:ph type="title"/>
          </p:nvPr>
        </p:nvSpPr>
        <p:spPr/>
        <p:txBody>
          <a:bodyPr>
            <a:normAutofit fontScale="90000"/>
          </a:bodyPr>
          <a:lstStyle/>
          <a:p>
            <a:r>
              <a:rPr kumimoji="1" lang="ja-JP" altLang="en-US" dirty="0" smtClean="0"/>
              <a:t>留置権</a:t>
            </a:r>
            <a:r>
              <a:rPr kumimoji="1" lang="en-US" altLang="ja-JP" dirty="0" smtClean="0"/>
              <a:t/>
            </a:r>
            <a:br>
              <a:rPr kumimoji="1" lang="en-US" altLang="ja-JP" dirty="0" smtClean="0"/>
            </a:br>
            <a:r>
              <a:rPr lang="ja-JP" altLang="en-US" sz="3100" dirty="0" smtClean="0"/>
              <a:t>債権の弁済を受けるまで，</a:t>
            </a:r>
            <a:r>
              <a:rPr lang="ja-JP" altLang="en-US" sz="3100" dirty="0" smtClean="0">
                <a:hlinkClick r:id="rId2" action="ppaction://hlinksldjump"/>
              </a:rPr>
              <a:t>引渡しを拒絶できる抗弁権</a:t>
            </a:r>
            <a:endParaRPr kumimoji="1" lang="ja-JP" altLang="en-US" dirty="0"/>
          </a:p>
        </p:txBody>
      </p:sp>
      <p:sp>
        <p:nvSpPr>
          <p:cNvPr id="3" name="テキスト プレースホルダー 2"/>
          <p:cNvSpPr>
            <a:spLocks noGrp="1"/>
          </p:cNvSpPr>
          <p:nvPr>
            <p:ph type="body" idx="1"/>
          </p:nvPr>
        </p:nvSpPr>
        <p:spPr>
          <a:xfrm>
            <a:off x="251520" y="1535113"/>
            <a:ext cx="4176464" cy="639762"/>
          </a:xfrm>
        </p:spPr>
        <p:txBody>
          <a:bodyPr anchor="ctr">
            <a:normAutofit/>
          </a:bodyPr>
          <a:lstStyle/>
          <a:p>
            <a:pPr algn="ctr"/>
            <a:r>
              <a:rPr lang="ja-JP" altLang="en-US" dirty="0"/>
              <a:t>物権か引渡拒絶の抗弁権か</a:t>
            </a:r>
            <a:r>
              <a:rPr lang="en-US" altLang="ja-JP" dirty="0" smtClean="0"/>
              <a:t>?</a:t>
            </a:r>
            <a:endParaRPr lang="ja-JP" altLang="en-US" dirty="0"/>
          </a:p>
        </p:txBody>
      </p:sp>
      <p:sp>
        <p:nvSpPr>
          <p:cNvPr id="4" name="コンテンツ プレースホルダー 3"/>
          <p:cNvSpPr>
            <a:spLocks noGrp="1"/>
          </p:cNvSpPr>
          <p:nvPr>
            <p:ph sz="half" idx="2"/>
          </p:nvPr>
        </p:nvSpPr>
        <p:spPr>
          <a:xfrm>
            <a:off x="395536" y="2132856"/>
            <a:ext cx="4040188" cy="4055405"/>
          </a:xfrm>
        </p:spPr>
        <p:txBody>
          <a:bodyPr>
            <a:noAutofit/>
          </a:bodyPr>
          <a:lstStyle/>
          <a:p>
            <a:r>
              <a:rPr kumimoji="1" lang="ja-JP" altLang="en-US" sz="1800" dirty="0" smtClean="0"/>
              <a:t>通説</a:t>
            </a:r>
            <a:endParaRPr kumimoji="1" lang="en-US" altLang="ja-JP" sz="1800" dirty="0" smtClean="0"/>
          </a:p>
          <a:p>
            <a:pPr lvl="1"/>
            <a:r>
              <a:rPr lang="ja-JP" altLang="en-US" sz="1600" dirty="0"/>
              <a:t>物権</a:t>
            </a:r>
            <a:r>
              <a:rPr lang="ja-JP" altLang="en-US" sz="1600" dirty="0" smtClean="0"/>
              <a:t>として説明する。</a:t>
            </a:r>
            <a:endParaRPr lang="en-US" altLang="ja-JP" sz="1600" dirty="0" smtClean="0"/>
          </a:p>
          <a:p>
            <a:pPr lvl="2"/>
            <a:r>
              <a:rPr kumimoji="1" lang="ja-JP" altLang="en-US" sz="1400" dirty="0"/>
              <a:t>しかし</a:t>
            </a:r>
            <a:r>
              <a:rPr kumimoji="1" lang="ja-JP" altLang="en-US" sz="1400" dirty="0" smtClean="0"/>
              <a:t>，留置権には物権の権能としての，使用・収益・換価・処分のいずれの権利も備わっていない。</a:t>
            </a:r>
            <a:endParaRPr kumimoji="1" lang="en-US" altLang="ja-JP" sz="1400" dirty="0" smtClean="0"/>
          </a:p>
          <a:p>
            <a:r>
              <a:rPr lang="ja-JP" altLang="en-US" sz="1800" dirty="0" smtClean="0"/>
              <a:t>加賀山説</a:t>
            </a:r>
            <a:endParaRPr lang="en-US" altLang="ja-JP" sz="1800" dirty="0" smtClean="0"/>
          </a:p>
          <a:p>
            <a:pPr lvl="1"/>
            <a:r>
              <a:rPr kumimoji="1" lang="ja-JP" altLang="en-US" sz="1600" dirty="0"/>
              <a:t>債権上</a:t>
            </a:r>
            <a:r>
              <a:rPr kumimoji="1" lang="ja-JP" altLang="en-US" sz="1600" dirty="0" smtClean="0"/>
              <a:t>の引渡拒絶の抗弁権として説明する。</a:t>
            </a:r>
            <a:endParaRPr kumimoji="1" lang="en-US" altLang="ja-JP" sz="1600" dirty="0" smtClean="0"/>
          </a:p>
          <a:p>
            <a:pPr lvl="2"/>
            <a:r>
              <a:rPr lang="ja-JP" altLang="en-US" sz="1400" dirty="0"/>
              <a:t>同時履行</a:t>
            </a:r>
            <a:r>
              <a:rPr lang="ja-JP" altLang="en-US" sz="1400" dirty="0" smtClean="0"/>
              <a:t>の</a:t>
            </a:r>
            <a:r>
              <a:rPr lang="ja-JP" altLang="en-US" sz="1400" dirty="0"/>
              <a:t>抗弁権</a:t>
            </a:r>
            <a:r>
              <a:rPr lang="ja-JP" altLang="en-US" sz="1400" dirty="0" smtClean="0"/>
              <a:t>と同様の拒絶の抗弁権である（</a:t>
            </a:r>
            <a:r>
              <a:rPr lang="ja-JP" altLang="en-US" sz="1400" b="1" dirty="0" smtClean="0"/>
              <a:t>引換給付判決</a:t>
            </a:r>
            <a:r>
              <a:rPr lang="ja-JP" altLang="en-US" sz="1400" dirty="0" smtClean="0"/>
              <a:t>によって同時履行が実現される）。</a:t>
            </a:r>
            <a:endParaRPr lang="en-US" altLang="ja-JP" sz="1400" dirty="0" smtClean="0"/>
          </a:p>
          <a:p>
            <a:pPr lvl="2"/>
            <a:r>
              <a:rPr lang="ja-JP" altLang="en-US" sz="1400" dirty="0"/>
              <a:t>留置権は，</a:t>
            </a:r>
            <a:r>
              <a:rPr lang="ja-JP" altLang="en-US" sz="1400" dirty="0" smtClean="0"/>
              <a:t>占有の継続をもって，第三者にも対抗できる抗弁権である。</a:t>
            </a:r>
            <a:endParaRPr lang="en-US" altLang="ja-JP" sz="1400" dirty="0" smtClean="0"/>
          </a:p>
          <a:p>
            <a:pPr lvl="2"/>
            <a:r>
              <a:rPr lang="ja-JP" altLang="en-US" sz="1400" dirty="0" smtClean="0"/>
              <a:t>第三者との間での</a:t>
            </a:r>
            <a:r>
              <a:rPr lang="ja-JP" altLang="en-US" sz="1400" b="1" dirty="0" smtClean="0"/>
              <a:t>引換</a:t>
            </a:r>
            <a:r>
              <a:rPr lang="ja-JP" altLang="en-US" sz="1400" b="1" dirty="0"/>
              <a:t>給付</a:t>
            </a:r>
            <a:r>
              <a:rPr lang="ja-JP" altLang="en-US" sz="1400" b="1" dirty="0" smtClean="0"/>
              <a:t>判決</a:t>
            </a:r>
            <a:r>
              <a:rPr lang="ja-JP" altLang="en-US" sz="1400" dirty="0" smtClean="0"/>
              <a:t>を通じて</a:t>
            </a:r>
            <a:r>
              <a:rPr kumimoji="1" lang="ja-JP" altLang="en-US" sz="1400" dirty="0" smtClean="0"/>
              <a:t>，事実上の優先弁済権が実現される。</a:t>
            </a:r>
            <a:endParaRPr kumimoji="1" lang="ja-JP" altLang="en-US" sz="1400" dirty="0"/>
          </a:p>
        </p:txBody>
      </p:sp>
      <p:sp>
        <p:nvSpPr>
          <p:cNvPr id="5" name="テキスト プレースホルダー 4"/>
          <p:cNvSpPr>
            <a:spLocks noGrp="1"/>
          </p:cNvSpPr>
          <p:nvPr>
            <p:ph type="body" sz="quarter" idx="3"/>
          </p:nvPr>
        </p:nvSpPr>
        <p:spPr/>
        <p:txBody>
          <a:bodyPr anchor="ctr"/>
          <a:lstStyle/>
          <a:p>
            <a:pPr algn="ctr"/>
            <a:r>
              <a:rPr lang="ja-JP" altLang="en-US" dirty="0"/>
              <a:t>留置権の</a:t>
            </a:r>
            <a:r>
              <a:rPr lang="ja-JP" altLang="en-US" dirty="0" smtClean="0"/>
              <a:t>典型例の図解</a:t>
            </a:r>
            <a:endParaRPr lang="ja-JP" altLang="en-US" dirty="0"/>
          </a:p>
        </p:txBody>
      </p:sp>
      <p:sp>
        <p:nvSpPr>
          <p:cNvPr id="7" name="日付プレースホルダー 6"/>
          <p:cNvSpPr>
            <a:spLocks noGrp="1"/>
          </p:cNvSpPr>
          <p:nvPr>
            <p:ph type="dt" sz="half" idx="10"/>
          </p:nvPr>
        </p:nvSpPr>
        <p:spPr/>
        <p:txBody>
          <a:bodyPr/>
          <a:lstStyle/>
          <a:p>
            <a:r>
              <a:rPr kumimoji="1" lang="en-US" altLang="ja-JP" smtClean="0"/>
              <a:t>2013/2/1</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
        <p:nvSpPr>
          <p:cNvPr id="12" name="円/楕円 11"/>
          <p:cNvSpPr/>
          <p:nvPr/>
        </p:nvSpPr>
        <p:spPr>
          <a:xfrm>
            <a:off x="7236296" y="5273861"/>
            <a:ext cx="1584176"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新所有者</a:t>
            </a:r>
            <a:r>
              <a:rPr lang="en-US" altLang="ja-JP" dirty="0" smtClean="0"/>
              <a:t/>
            </a:r>
            <a:br>
              <a:rPr lang="en-US" altLang="ja-JP" dirty="0" smtClean="0"/>
            </a:br>
            <a:r>
              <a:rPr lang="ja-JP" altLang="en-US" dirty="0" smtClean="0"/>
              <a:t>（譲受人）</a:t>
            </a:r>
            <a:endParaRPr kumimoji="1" lang="ja-JP" altLang="en-US" dirty="0"/>
          </a:p>
        </p:txBody>
      </p:sp>
      <p:sp>
        <p:nvSpPr>
          <p:cNvPr id="15" name="左矢印 14"/>
          <p:cNvSpPr/>
          <p:nvPr/>
        </p:nvSpPr>
        <p:spPr>
          <a:xfrm flipH="1">
            <a:off x="5868144" y="3155006"/>
            <a:ext cx="1224136" cy="1066082"/>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拒絶の</a:t>
            </a:r>
            <a:endParaRPr kumimoji="1" lang="en-US" altLang="ja-JP" dirty="0" smtClean="0"/>
          </a:p>
          <a:p>
            <a:pPr algn="ctr"/>
            <a:r>
              <a:rPr kumimoji="1" lang="ja-JP" altLang="en-US" dirty="0" smtClean="0"/>
              <a:t>抗弁権</a:t>
            </a:r>
            <a:endParaRPr kumimoji="1" lang="ja-JP" altLang="en-US" dirty="0"/>
          </a:p>
        </p:txBody>
      </p:sp>
      <p:sp>
        <p:nvSpPr>
          <p:cNvPr id="16" name="左矢印 15"/>
          <p:cNvSpPr/>
          <p:nvPr/>
        </p:nvSpPr>
        <p:spPr>
          <a:xfrm>
            <a:off x="6876256" y="3441405"/>
            <a:ext cx="1487570" cy="1139723"/>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引渡</a:t>
            </a:r>
            <a:r>
              <a:rPr kumimoji="1" lang="en-US" altLang="ja-JP" dirty="0" smtClean="0"/>
              <a:t/>
            </a:r>
            <a:br>
              <a:rPr kumimoji="1" lang="en-US" altLang="ja-JP" dirty="0" smtClean="0"/>
            </a:br>
            <a:r>
              <a:rPr kumimoji="1" lang="ja-JP" altLang="en-US" dirty="0" smtClean="0"/>
              <a:t>請求権</a:t>
            </a:r>
            <a:endParaRPr kumimoji="1" lang="ja-JP" altLang="en-US" dirty="0"/>
          </a:p>
        </p:txBody>
      </p:sp>
      <p:sp>
        <p:nvSpPr>
          <p:cNvPr id="17" name="円弧 16"/>
          <p:cNvSpPr/>
          <p:nvPr/>
        </p:nvSpPr>
        <p:spPr>
          <a:xfrm>
            <a:off x="7884368" y="3407296"/>
            <a:ext cx="864096" cy="1965920"/>
          </a:xfrm>
          <a:prstGeom prst="arc">
            <a:avLst>
              <a:gd name="adj1" fmla="val 17015088"/>
              <a:gd name="adj2" fmla="val 4980829"/>
            </a:avLst>
          </a:prstGeom>
          <a:ln w="38100">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dirty="0" smtClean="0"/>
              <a:t>譲渡</a:t>
            </a:r>
            <a:endParaRPr kumimoji="1" lang="ja-JP" altLang="en-US" dirty="0"/>
          </a:p>
        </p:txBody>
      </p:sp>
      <p:pic>
        <p:nvPicPr>
          <p:cNvPr id="1026" name="Picture 2" descr="C:\Documents and Settings\KAGAYAMA Shigeru\Local Settings\Temporary Internet Files\Content.IE5\EH8TP371\MC90035163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9992" y="3645024"/>
            <a:ext cx="1119329" cy="1080120"/>
          </a:xfrm>
          <a:prstGeom prst="rect">
            <a:avLst/>
          </a:prstGeom>
          <a:noFill/>
          <a:extLst>
            <a:ext uri="{909E8E84-426E-40DD-AFC4-6F175D3DCCD1}">
              <a14:hiddenFill xmlns:a14="http://schemas.microsoft.com/office/drawing/2010/main">
                <a:solidFill>
                  <a:srgbClr val="FFFFFF"/>
                </a:solidFill>
              </a14:hiddenFill>
            </a:ext>
          </a:extLst>
        </p:spPr>
      </p:pic>
      <p:sp>
        <p:nvSpPr>
          <p:cNvPr id="10" name="円/楕円 9"/>
          <p:cNvSpPr/>
          <p:nvPr/>
        </p:nvSpPr>
        <p:spPr>
          <a:xfrm>
            <a:off x="4427984" y="2708920"/>
            <a:ext cx="1584176" cy="9144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修理</a:t>
            </a:r>
            <a:r>
              <a:rPr lang="ja-JP" altLang="en-US" dirty="0" smtClean="0"/>
              <a:t>業者</a:t>
            </a:r>
            <a:r>
              <a:rPr lang="en-US" altLang="ja-JP" dirty="0" smtClean="0"/>
              <a:t/>
            </a:r>
            <a:br>
              <a:rPr lang="en-US" altLang="ja-JP" dirty="0" smtClean="0"/>
            </a:br>
            <a:r>
              <a:rPr lang="ja-JP" altLang="en-US" dirty="0" smtClean="0"/>
              <a:t>（請負人）</a:t>
            </a:r>
            <a:endParaRPr kumimoji="1" lang="ja-JP" altLang="en-US" dirty="0"/>
          </a:p>
        </p:txBody>
      </p:sp>
      <p:sp>
        <p:nvSpPr>
          <p:cNvPr id="11" name="円/楕円 10"/>
          <p:cNvSpPr/>
          <p:nvPr/>
        </p:nvSpPr>
        <p:spPr>
          <a:xfrm>
            <a:off x="7236296" y="2708920"/>
            <a:ext cx="1584176"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所有者</a:t>
            </a:r>
            <a:r>
              <a:rPr lang="en-US" altLang="ja-JP" dirty="0" smtClean="0"/>
              <a:t/>
            </a:r>
            <a:br>
              <a:rPr lang="en-US" altLang="ja-JP" dirty="0" smtClean="0"/>
            </a:br>
            <a:r>
              <a:rPr lang="ja-JP" altLang="en-US" dirty="0" smtClean="0"/>
              <a:t>（注文者）</a:t>
            </a:r>
            <a:endParaRPr kumimoji="1" lang="ja-JP" altLang="en-US" dirty="0"/>
          </a:p>
        </p:txBody>
      </p:sp>
    </p:spTree>
    <p:extLst>
      <p:ext uri="{BB962C8B-B14F-4D97-AF65-F5344CB8AC3E}">
        <p14:creationId xmlns:p14="http://schemas.microsoft.com/office/powerpoint/2010/main" val="9698098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1000"/>
                                        <p:tgtEl>
                                          <p:spTgt spid="4">
                                            <p:txEl>
                                              <p:pRg st="0" end="0"/>
                                            </p:txEl>
                                          </p:spTgt>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wipe(up)">
                                      <p:cBhvr>
                                        <p:cTn id="11" dur="1000"/>
                                        <p:tgtEl>
                                          <p:spTgt spid="4">
                                            <p:txEl>
                                              <p:pRg st="1" end="1"/>
                                            </p:txEl>
                                          </p:spTgt>
                                        </p:tgtEl>
                                      </p:cBhvr>
                                    </p:animEffect>
                                  </p:childTnLst>
                                </p:cTn>
                              </p:par>
                            </p:childTnLst>
                          </p:cTn>
                        </p:par>
                        <p:par>
                          <p:cTn id="12" fill="hold">
                            <p:stCondLst>
                              <p:cond delay="2000"/>
                            </p:stCondLst>
                            <p:childTnLst>
                              <p:par>
                                <p:cTn id="13" presetID="22" presetClass="entr" presetSubtype="1"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up)">
                                      <p:cBhvr>
                                        <p:cTn id="15" dur="1750"/>
                                        <p:tgtEl>
                                          <p:spTgt spid="4">
                                            <p:txEl>
                                              <p:pRg st="2" end="2"/>
                                            </p:txEl>
                                          </p:spTgt>
                                        </p:tgtEl>
                                      </p:cBhvr>
                                    </p:animEffect>
                                  </p:childTnLst>
                                </p:cTn>
                              </p:par>
                            </p:childTnLst>
                          </p:cTn>
                        </p:par>
                        <p:par>
                          <p:cTn id="16" fill="hold">
                            <p:stCondLst>
                              <p:cond delay="3750"/>
                            </p:stCondLst>
                            <p:childTnLst>
                              <p:par>
                                <p:cTn id="17" presetID="22" presetClass="entr" presetSubtype="1"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wipe(up)">
                                      <p:cBhvr>
                                        <p:cTn id="19" dur="1000"/>
                                        <p:tgtEl>
                                          <p:spTgt spid="4">
                                            <p:txEl>
                                              <p:pRg st="3" end="3"/>
                                            </p:txEl>
                                          </p:spTgt>
                                        </p:tgtEl>
                                      </p:cBhvr>
                                    </p:animEffect>
                                  </p:childTnLst>
                                </p:cTn>
                              </p:par>
                            </p:childTnLst>
                          </p:cTn>
                        </p:par>
                        <p:par>
                          <p:cTn id="20" fill="hold">
                            <p:stCondLst>
                              <p:cond delay="4750"/>
                            </p:stCondLst>
                            <p:childTnLst>
                              <p:par>
                                <p:cTn id="21" presetID="22" presetClass="entr" presetSubtype="1"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wipe(up)">
                                      <p:cBhvr>
                                        <p:cTn id="23" dur="10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par>
                          <p:cTn id="29" fill="hold">
                            <p:stCondLst>
                              <p:cond delay="500"/>
                            </p:stCondLst>
                            <p:childTnLst>
                              <p:par>
                                <p:cTn id="30" presetID="53" presetClass="entr" presetSubtype="16" fill="hold" nodeType="afterEffect">
                                  <p:stCondLst>
                                    <p:cond delay="250"/>
                                  </p:stCondLst>
                                  <p:childTnLst>
                                    <p:set>
                                      <p:cBhvr>
                                        <p:cTn id="31" dur="1" fill="hold">
                                          <p:stCondLst>
                                            <p:cond delay="0"/>
                                          </p:stCondLst>
                                        </p:cTn>
                                        <p:tgtEl>
                                          <p:spTgt spid="1026"/>
                                        </p:tgtEl>
                                        <p:attrNameLst>
                                          <p:attrName>style.visibility</p:attrName>
                                        </p:attrNameLst>
                                      </p:cBhvr>
                                      <p:to>
                                        <p:strVal val="visible"/>
                                      </p:to>
                                    </p:set>
                                    <p:anim calcmode="lin" valueType="num">
                                      <p:cBhvr>
                                        <p:cTn id="32" dur="500" fill="hold"/>
                                        <p:tgtEl>
                                          <p:spTgt spid="1026"/>
                                        </p:tgtEl>
                                        <p:attrNameLst>
                                          <p:attrName>ppt_w</p:attrName>
                                        </p:attrNameLst>
                                      </p:cBhvr>
                                      <p:tavLst>
                                        <p:tav tm="0">
                                          <p:val>
                                            <p:fltVal val="0"/>
                                          </p:val>
                                        </p:tav>
                                        <p:tav tm="100000">
                                          <p:val>
                                            <p:strVal val="#ppt_w"/>
                                          </p:val>
                                        </p:tav>
                                      </p:tavLst>
                                    </p:anim>
                                    <p:anim calcmode="lin" valueType="num">
                                      <p:cBhvr>
                                        <p:cTn id="33" dur="500" fill="hold"/>
                                        <p:tgtEl>
                                          <p:spTgt spid="1026"/>
                                        </p:tgtEl>
                                        <p:attrNameLst>
                                          <p:attrName>ppt_h</p:attrName>
                                        </p:attrNameLst>
                                      </p:cBhvr>
                                      <p:tavLst>
                                        <p:tav tm="0">
                                          <p:val>
                                            <p:fltVal val="0"/>
                                          </p:val>
                                        </p:tav>
                                        <p:tav tm="100000">
                                          <p:val>
                                            <p:strVal val="#ppt_h"/>
                                          </p:val>
                                        </p:tav>
                                      </p:tavLst>
                                    </p:anim>
                                    <p:animEffect transition="in" filter="fade">
                                      <p:cBhvr>
                                        <p:cTn id="34" dur="500"/>
                                        <p:tgtEl>
                                          <p:spTgt spid="1026"/>
                                        </p:tgtEl>
                                      </p:cBhvr>
                                    </p:animEffect>
                                  </p:childTnLst>
                                </p:cTn>
                              </p:par>
                            </p:childTnLst>
                          </p:cTn>
                        </p:par>
                        <p:par>
                          <p:cTn id="35" fill="hold">
                            <p:stCondLst>
                              <p:cond delay="1250"/>
                            </p:stCondLst>
                            <p:childTnLst>
                              <p:par>
                                <p:cTn id="36" presetID="22" presetClass="entr" presetSubtype="8" fill="hold" grpId="0" nodeType="afterEffect">
                                  <p:stCondLst>
                                    <p:cond delay="250"/>
                                  </p:stCondLst>
                                  <p:childTnLst>
                                    <p:set>
                                      <p:cBhvr>
                                        <p:cTn id="37" dur="1" fill="hold">
                                          <p:stCondLst>
                                            <p:cond delay="0"/>
                                          </p:stCondLst>
                                        </p:cTn>
                                        <p:tgtEl>
                                          <p:spTgt spid="11"/>
                                        </p:tgtEl>
                                        <p:attrNameLst>
                                          <p:attrName>style.visibility</p:attrName>
                                        </p:attrNameLst>
                                      </p:cBhvr>
                                      <p:to>
                                        <p:strVal val="visible"/>
                                      </p:to>
                                    </p:set>
                                    <p:animEffect transition="in" filter="wipe(left)">
                                      <p:cBhvr>
                                        <p:cTn id="38" dur="500"/>
                                        <p:tgtEl>
                                          <p:spTgt spid="11"/>
                                        </p:tgtEl>
                                      </p:cBhvr>
                                    </p:animEffect>
                                  </p:childTnLst>
                                </p:cTn>
                              </p:par>
                            </p:childTnLst>
                          </p:cTn>
                        </p:par>
                        <p:par>
                          <p:cTn id="39" fill="hold">
                            <p:stCondLst>
                              <p:cond delay="2000"/>
                            </p:stCondLst>
                            <p:childTnLst>
                              <p:par>
                                <p:cTn id="40" presetID="22" presetClass="entr" presetSubtype="8" fill="hold" grpId="0" nodeType="afterEffect">
                                  <p:stCondLst>
                                    <p:cond delay="25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par>
                          <p:cTn id="43" fill="hold">
                            <p:stCondLst>
                              <p:cond delay="2750"/>
                            </p:stCondLst>
                            <p:childTnLst>
                              <p:par>
                                <p:cTn id="44" presetID="22" presetClass="entr" presetSubtype="2" fill="hold" grpId="0" nodeType="afterEffect">
                                  <p:stCondLst>
                                    <p:cond delay="250"/>
                                  </p:stCondLst>
                                  <p:childTnLst>
                                    <p:set>
                                      <p:cBhvr>
                                        <p:cTn id="45" dur="1" fill="hold">
                                          <p:stCondLst>
                                            <p:cond delay="0"/>
                                          </p:stCondLst>
                                        </p:cTn>
                                        <p:tgtEl>
                                          <p:spTgt spid="16"/>
                                        </p:tgtEl>
                                        <p:attrNameLst>
                                          <p:attrName>style.visibility</p:attrName>
                                        </p:attrNameLst>
                                      </p:cBhvr>
                                      <p:to>
                                        <p:strVal val="visible"/>
                                      </p:to>
                                    </p:set>
                                    <p:animEffect transition="in" filter="wipe(right)">
                                      <p:cBhvr>
                                        <p:cTn id="46" dur="5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left)">
                                      <p:cBhvr>
                                        <p:cTn id="51" dur="500"/>
                                        <p:tgtEl>
                                          <p:spTgt spid="15"/>
                                        </p:tgtEl>
                                      </p:cBhvr>
                                    </p:animEffect>
                                  </p:childTnLst>
                                </p:cTn>
                              </p:par>
                            </p:childTnLst>
                          </p:cTn>
                        </p:par>
                        <p:par>
                          <p:cTn id="52" fill="hold">
                            <p:stCondLst>
                              <p:cond delay="500"/>
                            </p:stCondLst>
                            <p:childTnLst>
                              <p:par>
                                <p:cTn id="53" presetID="22" presetClass="entr" presetSubtype="1" fill="hold" grpId="0" nodeType="afterEffect">
                                  <p:stCondLst>
                                    <p:cond delay="500"/>
                                  </p:stCondLst>
                                  <p:childTnLst>
                                    <p:set>
                                      <p:cBhvr>
                                        <p:cTn id="54" dur="1" fill="hold">
                                          <p:stCondLst>
                                            <p:cond delay="0"/>
                                          </p:stCondLst>
                                        </p:cTn>
                                        <p:tgtEl>
                                          <p:spTgt spid="4">
                                            <p:txEl>
                                              <p:pRg st="5" end="5"/>
                                            </p:txEl>
                                          </p:spTgt>
                                        </p:tgtEl>
                                        <p:attrNameLst>
                                          <p:attrName>style.visibility</p:attrName>
                                        </p:attrNameLst>
                                      </p:cBhvr>
                                      <p:to>
                                        <p:strVal val="visible"/>
                                      </p:to>
                                    </p:set>
                                    <p:animEffect transition="in" filter="wipe(up)">
                                      <p:cBhvr>
                                        <p:cTn id="55" dur="2000"/>
                                        <p:tgtEl>
                                          <p:spTgt spid="4">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wipe(up)">
                                      <p:cBhvr>
                                        <p:cTn id="60" dur="500"/>
                                        <p:tgtEl>
                                          <p:spTgt spid="17"/>
                                        </p:tgtEl>
                                      </p:cBhvr>
                                    </p:animEffect>
                                  </p:childTnLst>
                                </p:cTn>
                              </p:par>
                            </p:childTnLst>
                          </p:cTn>
                        </p:par>
                        <p:par>
                          <p:cTn id="61" fill="hold">
                            <p:stCondLst>
                              <p:cond delay="500"/>
                            </p:stCondLst>
                            <p:childTnLst>
                              <p:par>
                                <p:cTn id="62" presetID="22" presetClass="entr" presetSubtype="8" fill="hold" grpId="0" nodeType="afterEffect">
                                  <p:stCondLst>
                                    <p:cond delay="250"/>
                                  </p:stCondLst>
                                  <p:childTnLst>
                                    <p:set>
                                      <p:cBhvr>
                                        <p:cTn id="63" dur="1" fill="hold">
                                          <p:stCondLst>
                                            <p:cond delay="0"/>
                                          </p:stCondLst>
                                        </p:cTn>
                                        <p:tgtEl>
                                          <p:spTgt spid="12"/>
                                        </p:tgtEl>
                                        <p:attrNameLst>
                                          <p:attrName>style.visibility</p:attrName>
                                        </p:attrNameLst>
                                      </p:cBhvr>
                                      <p:to>
                                        <p:strVal val="visible"/>
                                      </p:to>
                                    </p:set>
                                    <p:animEffect transition="in" filter="wipe(left)">
                                      <p:cBhvr>
                                        <p:cTn id="64" dur="500"/>
                                        <p:tgtEl>
                                          <p:spTgt spid="12"/>
                                        </p:tgtEl>
                                      </p:cBhvr>
                                    </p:animEffect>
                                  </p:childTnLst>
                                </p:cTn>
                              </p:par>
                            </p:childTnLst>
                          </p:cTn>
                        </p:par>
                        <p:par>
                          <p:cTn id="65" fill="hold">
                            <p:stCondLst>
                              <p:cond delay="1250"/>
                            </p:stCondLst>
                            <p:childTnLst>
                              <p:par>
                                <p:cTn id="66" presetID="10" presetClass="exit" presetSubtype="0" fill="hold" grpId="1" nodeType="afterEffect">
                                  <p:stCondLst>
                                    <p:cond delay="250"/>
                                  </p:stCondLst>
                                  <p:childTnLst>
                                    <p:animEffect transition="out" filter="fade">
                                      <p:cBhvr>
                                        <p:cTn id="67" dur="500"/>
                                        <p:tgtEl>
                                          <p:spTgt spid="16"/>
                                        </p:tgtEl>
                                      </p:cBhvr>
                                    </p:animEffect>
                                    <p:set>
                                      <p:cBhvr>
                                        <p:cTn id="68" dur="1" fill="hold">
                                          <p:stCondLst>
                                            <p:cond delay="499"/>
                                          </p:stCondLst>
                                        </p:cTn>
                                        <p:tgtEl>
                                          <p:spTgt spid="16"/>
                                        </p:tgtEl>
                                        <p:attrNameLst>
                                          <p:attrName>style.visibility</p:attrName>
                                        </p:attrNameLst>
                                      </p:cBhvr>
                                      <p:to>
                                        <p:strVal val="hidden"/>
                                      </p:to>
                                    </p:set>
                                  </p:childTnLst>
                                </p:cTn>
                              </p:par>
                              <p:par>
                                <p:cTn id="69" presetID="22" presetClass="entr" presetSubtype="2" fill="hold" grpId="0" nodeType="withEffect">
                                  <p:stCondLst>
                                    <p:cond delay="250"/>
                                  </p:stCondLst>
                                  <p:childTnLst>
                                    <p:set>
                                      <p:cBhvr>
                                        <p:cTn id="70" dur="1" fill="hold">
                                          <p:stCondLst>
                                            <p:cond delay="0"/>
                                          </p:stCondLst>
                                        </p:cTn>
                                        <p:tgtEl>
                                          <p:spTgt spid="14"/>
                                        </p:tgtEl>
                                        <p:attrNameLst>
                                          <p:attrName>style.visibility</p:attrName>
                                        </p:attrNameLst>
                                      </p:cBhvr>
                                      <p:to>
                                        <p:strVal val="visible"/>
                                      </p:to>
                                    </p:set>
                                    <p:animEffect transition="in" filter="wipe(right)">
                                      <p:cBhvr>
                                        <p:cTn id="71" dur="500"/>
                                        <p:tgtEl>
                                          <p:spTgt spid="14"/>
                                        </p:tgtEl>
                                      </p:cBhvr>
                                    </p:animEffect>
                                  </p:childTnLst>
                                </p:cTn>
                              </p:par>
                            </p:childTnLst>
                          </p:cTn>
                        </p:par>
                      </p:childTnLst>
                    </p:cTn>
                  </p:par>
                  <p:par>
                    <p:cTn id="72" fill="hold">
                      <p:stCondLst>
                        <p:cond delay="indefinite"/>
                      </p:stCondLst>
                      <p:childTnLst>
                        <p:par>
                          <p:cTn id="73" fill="hold">
                            <p:stCondLst>
                              <p:cond delay="0"/>
                            </p:stCondLst>
                            <p:childTnLst>
                              <p:par>
                                <p:cTn id="74" presetID="8" presetClass="emph" presetSubtype="0" fill="hold" grpId="1" nodeType="clickEffect">
                                  <p:stCondLst>
                                    <p:cond delay="0"/>
                                  </p:stCondLst>
                                  <p:childTnLst>
                                    <p:animRot by="2400000">
                                      <p:cBhvr>
                                        <p:cTn id="75" dur="1000" fill="hold"/>
                                        <p:tgtEl>
                                          <p:spTgt spid="15"/>
                                        </p:tgtEl>
                                        <p:attrNameLst>
                                          <p:attrName>r</p:attrName>
                                        </p:attrNameLst>
                                      </p:cBhvr>
                                    </p:animRot>
                                  </p:childTnLst>
                                </p:cTn>
                              </p:par>
                              <p:par>
                                <p:cTn id="76" presetID="42" presetClass="path" presetSubtype="0" accel="50000" decel="50000" fill="hold" grpId="2" nodeType="withEffect">
                                  <p:stCondLst>
                                    <p:cond delay="0"/>
                                  </p:stCondLst>
                                  <p:childTnLst>
                                    <p:animMotion origin="layout" path="M -0.00782 -4.04255E-6 L -0.03143 0.03585 " pathEditMode="relative" rAng="0" ptsTypes="AA">
                                      <p:cBhvr>
                                        <p:cTn id="77" dur="1000" fill="hold"/>
                                        <p:tgtEl>
                                          <p:spTgt spid="15"/>
                                        </p:tgtEl>
                                        <p:attrNameLst>
                                          <p:attrName>ppt_x</p:attrName>
                                          <p:attrName>ppt_y</p:attrName>
                                        </p:attrNameLst>
                                      </p:cBhvr>
                                      <p:rCtr x="-1181" y="1781"/>
                                    </p:animMotion>
                                  </p:childTnLst>
                                </p:cTn>
                              </p:par>
                              <p:par>
                                <p:cTn id="78" presetID="27" presetClass="emph" presetSubtype="0" repeatCount="2000" fill="remove" grpId="1" nodeType="withEffect">
                                  <p:stCondLst>
                                    <p:cond delay="1500"/>
                                  </p:stCondLst>
                                  <p:childTnLst>
                                    <p:animClr clrSpc="rgb" dir="cw">
                                      <p:cBhvr override="childStyle">
                                        <p:cTn id="79" dur="250" autoRev="1" fill="remove"/>
                                        <p:tgtEl>
                                          <p:spTgt spid="13"/>
                                        </p:tgtEl>
                                        <p:attrNameLst>
                                          <p:attrName>style.color</p:attrName>
                                        </p:attrNameLst>
                                      </p:cBhvr>
                                      <p:to>
                                        <a:schemeClr val="bg1"/>
                                      </p:to>
                                    </p:animClr>
                                    <p:animClr clrSpc="rgb" dir="cw">
                                      <p:cBhvr>
                                        <p:cTn id="80" dur="250" autoRev="1" fill="remove"/>
                                        <p:tgtEl>
                                          <p:spTgt spid="13"/>
                                        </p:tgtEl>
                                        <p:attrNameLst>
                                          <p:attrName>fillcolor</p:attrName>
                                        </p:attrNameLst>
                                      </p:cBhvr>
                                      <p:to>
                                        <a:schemeClr val="bg1"/>
                                      </p:to>
                                    </p:animClr>
                                    <p:set>
                                      <p:cBhvr>
                                        <p:cTn id="81" dur="250" autoRev="1" fill="remove"/>
                                        <p:tgtEl>
                                          <p:spTgt spid="13"/>
                                        </p:tgtEl>
                                        <p:attrNameLst>
                                          <p:attrName>fill.type</p:attrName>
                                        </p:attrNameLst>
                                      </p:cBhvr>
                                      <p:to>
                                        <p:strVal val="solid"/>
                                      </p:to>
                                    </p:set>
                                    <p:set>
                                      <p:cBhvr>
                                        <p:cTn id="82" dur="250" autoRev="1" fill="remove"/>
                                        <p:tgtEl>
                                          <p:spTgt spid="13"/>
                                        </p:tgtEl>
                                        <p:attrNameLst>
                                          <p:attrName>fill.on</p:attrName>
                                        </p:attrNameLst>
                                      </p:cBhvr>
                                      <p:to>
                                        <p:strVal val="true"/>
                                      </p:to>
                                    </p:set>
                                  </p:childTnLst>
                                </p:cTn>
                              </p:par>
                              <p:par>
                                <p:cTn id="83" presetID="27" presetClass="emph" presetSubtype="0" repeatCount="2000" fill="remove" grpId="3" nodeType="withEffect">
                                  <p:stCondLst>
                                    <p:cond delay="1500"/>
                                  </p:stCondLst>
                                  <p:childTnLst>
                                    <p:animClr clrSpc="rgb" dir="cw">
                                      <p:cBhvr override="childStyle">
                                        <p:cTn id="84" dur="250" autoRev="1" fill="remove"/>
                                        <p:tgtEl>
                                          <p:spTgt spid="15"/>
                                        </p:tgtEl>
                                        <p:attrNameLst>
                                          <p:attrName>style.color</p:attrName>
                                        </p:attrNameLst>
                                      </p:cBhvr>
                                      <p:to>
                                        <a:schemeClr val="bg1"/>
                                      </p:to>
                                    </p:animClr>
                                    <p:animClr clrSpc="rgb" dir="cw">
                                      <p:cBhvr>
                                        <p:cTn id="85" dur="250" autoRev="1" fill="remove"/>
                                        <p:tgtEl>
                                          <p:spTgt spid="15"/>
                                        </p:tgtEl>
                                        <p:attrNameLst>
                                          <p:attrName>fillcolor</p:attrName>
                                        </p:attrNameLst>
                                      </p:cBhvr>
                                      <p:to>
                                        <a:schemeClr val="bg1"/>
                                      </p:to>
                                    </p:animClr>
                                    <p:set>
                                      <p:cBhvr>
                                        <p:cTn id="86" dur="250" autoRev="1" fill="remove"/>
                                        <p:tgtEl>
                                          <p:spTgt spid="15"/>
                                        </p:tgtEl>
                                        <p:attrNameLst>
                                          <p:attrName>fill.type</p:attrName>
                                        </p:attrNameLst>
                                      </p:cBhvr>
                                      <p:to>
                                        <p:strVal val="solid"/>
                                      </p:to>
                                    </p:set>
                                    <p:set>
                                      <p:cBhvr>
                                        <p:cTn id="87" dur="250" autoRev="1" fill="remove"/>
                                        <p:tgtEl>
                                          <p:spTgt spid="15"/>
                                        </p:tgtEl>
                                        <p:attrNameLst>
                                          <p:attrName>fill.on</p:attrName>
                                        </p:attrNameLst>
                                      </p:cBhvr>
                                      <p:to>
                                        <p:strVal val="true"/>
                                      </p:to>
                                    </p:set>
                                  </p:childTnLst>
                                </p:cTn>
                              </p:par>
                              <p:par>
                                <p:cTn id="88" presetID="22" presetClass="entr" presetSubtype="1" fill="hold" grpId="0" nodeType="withEffect">
                                  <p:stCondLst>
                                    <p:cond delay="0"/>
                                  </p:stCondLst>
                                  <p:childTnLst>
                                    <p:set>
                                      <p:cBhvr>
                                        <p:cTn id="89" dur="1" fill="hold">
                                          <p:stCondLst>
                                            <p:cond delay="0"/>
                                          </p:stCondLst>
                                        </p:cTn>
                                        <p:tgtEl>
                                          <p:spTgt spid="4">
                                            <p:txEl>
                                              <p:pRg st="6" end="6"/>
                                            </p:txEl>
                                          </p:spTgt>
                                        </p:tgtEl>
                                        <p:attrNameLst>
                                          <p:attrName>style.visibility</p:attrName>
                                        </p:attrNameLst>
                                      </p:cBhvr>
                                      <p:to>
                                        <p:strVal val="visible"/>
                                      </p:to>
                                    </p:set>
                                    <p:animEffect transition="in" filter="wipe(up)">
                                      <p:cBhvr>
                                        <p:cTn id="90" dur="1000"/>
                                        <p:tgtEl>
                                          <p:spTgt spid="4">
                                            <p:txEl>
                                              <p:pRg st="6" end="6"/>
                                            </p:txEl>
                                          </p:spTgt>
                                        </p:tgtEl>
                                      </p:cBhvr>
                                    </p:animEffect>
                                  </p:childTnLst>
                                </p:cTn>
                              </p:par>
                              <p:par>
                                <p:cTn id="91" presetID="22" presetClass="entr" presetSubtype="1" fill="hold" grpId="0" nodeType="withEffect">
                                  <p:stCondLst>
                                    <p:cond delay="1500"/>
                                  </p:stCondLst>
                                  <p:childTnLst>
                                    <p:set>
                                      <p:cBhvr>
                                        <p:cTn id="92" dur="1" fill="hold">
                                          <p:stCondLst>
                                            <p:cond delay="0"/>
                                          </p:stCondLst>
                                        </p:cTn>
                                        <p:tgtEl>
                                          <p:spTgt spid="4">
                                            <p:txEl>
                                              <p:pRg st="7" end="7"/>
                                            </p:txEl>
                                          </p:spTgt>
                                        </p:tgtEl>
                                        <p:attrNameLst>
                                          <p:attrName>style.visibility</p:attrName>
                                        </p:attrNameLst>
                                      </p:cBhvr>
                                      <p:to>
                                        <p:strVal val="visible"/>
                                      </p:to>
                                    </p:set>
                                    <p:animEffect transition="in" filter="wipe(up)">
                                      <p:cBhvr>
                                        <p:cTn id="93" dur="1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animBg="1"/>
      <p:bldP spid="13" grpId="0" uiExpand="1" animBg="1"/>
      <p:bldP spid="13" grpId="1" animBg="1"/>
      <p:bldP spid="4" grpId="0" uiExpand="1" build="p"/>
      <p:bldP spid="12" grpId="0" uiExpand="1" animBg="1"/>
      <p:bldP spid="15" grpId="0" uiExpand="1" animBg="1"/>
      <p:bldP spid="15" grpId="1" uiExpand="1" animBg="1"/>
      <p:bldP spid="15" grpId="2" uiExpand="1" animBg="1"/>
      <p:bldP spid="15" grpId="3" animBg="1"/>
      <p:bldP spid="16" grpId="0" uiExpand="1" animBg="1"/>
      <p:bldP spid="16" grpId="1" uiExpand="1" animBg="1"/>
      <p:bldP spid="17" grpId="0" uiExpand="1" animBg="1"/>
      <p:bldP spid="10" grpId="0" uiExpand="1" animBg="1"/>
      <p:bldP spid="11" grpId="0" uiExpan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右矢印 10"/>
          <p:cNvSpPr/>
          <p:nvPr/>
        </p:nvSpPr>
        <p:spPr>
          <a:xfrm>
            <a:off x="1907704" y="1268760"/>
            <a:ext cx="1800200" cy="114273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賃料</a:t>
            </a:r>
            <a:r>
              <a:rPr kumimoji="1" lang="en-US" altLang="ja-JP" sz="1600" dirty="0" smtClean="0"/>
              <a:t>10</a:t>
            </a:r>
            <a:r>
              <a:rPr kumimoji="1" lang="ja-JP" altLang="en-US" sz="1600" dirty="0" smtClean="0"/>
              <a:t>万円</a:t>
            </a:r>
            <a:endParaRPr kumimoji="1" lang="en-US" altLang="ja-JP" sz="1600" dirty="0" smtClean="0"/>
          </a:p>
          <a:p>
            <a:pPr algn="ctr"/>
            <a:r>
              <a:rPr lang="ja-JP" altLang="en-US" sz="1600" dirty="0" smtClean="0"/>
              <a:t>（第</a:t>
            </a:r>
            <a:r>
              <a:rPr lang="en-US" altLang="ja-JP" sz="1600" dirty="0" smtClean="0"/>
              <a:t>1</a:t>
            </a:r>
            <a:r>
              <a:rPr lang="ja-JP" altLang="en-US" sz="1600" dirty="0" smtClean="0"/>
              <a:t>順位）</a:t>
            </a:r>
            <a:endParaRPr kumimoji="1" lang="ja-JP" altLang="en-US" sz="1600" dirty="0"/>
          </a:p>
        </p:txBody>
      </p:sp>
      <p:sp>
        <p:nvSpPr>
          <p:cNvPr id="17" name="右矢印 16"/>
          <p:cNvSpPr/>
          <p:nvPr/>
        </p:nvSpPr>
        <p:spPr>
          <a:xfrm flipH="1">
            <a:off x="5379182" y="1268760"/>
            <a:ext cx="1713098" cy="1142739"/>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貸金</a:t>
            </a:r>
            <a:r>
              <a:rPr kumimoji="1" lang="en-US" altLang="ja-JP" sz="1600" dirty="0" smtClean="0"/>
              <a:t>25</a:t>
            </a:r>
            <a:r>
              <a:rPr kumimoji="1" lang="ja-JP" altLang="en-US" sz="1600" dirty="0" smtClean="0"/>
              <a:t>万円</a:t>
            </a:r>
            <a:endParaRPr kumimoji="1" lang="en-US" altLang="ja-JP" sz="1600" dirty="0" smtClean="0"/>
          </a:p>
          <a:p>
            <a:pPr algn="ctr"/>
            <a:r>
              <a:rPr lang="ja-JP" altLang="en-US" sz="1600" dirty="0" smtClean="0"/>
              <a:t>（順位なし）</a:t>
            </a:r>
            <a:endParaRPr kumimoji="1" lang="ja-JP" altLang="en-US" sz="1600" dirty="0"/>
          </a:p>
        </p:txBody>
      </p:sp>
      <p:sp>
        <p:nvSpPr>
          <p:cNvPr id="16" name="右矢印 15"/>
          <p:cNvSpPr/>
          <p:nvPr/>
        </p:nvSpPr>
        <p:spPr>
          <a:xfrm rot="19482791">
            <a:off x="1400000" y="2617253"/>
            <a:ext cx="3156834" cy="1142739"/>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t>修理費用</a:t>
            </a:r>
            <a:r>
              <a:rPr lang="en-US" altLang="ja-JP" dirty="0" smtClean="0"/>
              <a:t>5</a:t>
            </a:r>
            <a:r>
              <a:rPr lang="ja-JP" altLang="en-US" dirty="0" smtClean="0"/>
              <a:t>万円</a:t>
            </a:r>
            <a:r>
              <a:rPr lang="en-US" altLang="ja-JP" dirty="0" smtClean="0"/>
              <a:t/>
            </a:r>
            <a:br>
              <a:rPr lang="en-US" altLang="ja-JP" dirty="0" smtClean="0"/>
            </a:br>
            <a:r>
              <a:rPr lang="ja-JP" altLang="en-US" dirty="0" smtClean="0"/>
              <a:t>（第</a:t>
            </a:r>
            <a:r>
              <a:rPr lang="en-US" altLang="ja-JP" dirty="0" smtClean="0"/>
              <a:t>2</a:t>
            </a:r>
            <a:r>
              <a:rPr lang="ja-JP" altLang="en-US" dirty="0" smtClean="0"/>
              <a:t>順位）</a:t>
            </a:r>
            <a:endParaRPr kumimoji="1" lang="ja-JP" altLang="en-US" dirty="0"/>
          </a:p>
        </p:txBody>
      </p:sp>
      <p:sp>
        <p:nvSpPr>
          <p:cNvPr id="19" name="右矢印 18"/>
          <p:cNvSpPr/>
          <p:nvPr/>
        </p:nvSpPr>
        <p:spPr>
          <a:xfrm rot="2156379" flipH="1">
            <a:off x="4527504" y="2617252"/>
            <a:ext cx="3097916" cy="114273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売買残代金</a:t>
            </a:r>
            <a:r>
              <a:rPr lang="en-US" altLang="ja-JP" dirty="0" smtClean="0"/>
              <a:t>20</a:t>
            </a:r>
            <a:r>
              <a:rPr lang="ja-JP" altLang="en-US" dirty="0" smtClean="0"/>
              <a:t>万円</a:t>
            </a:r>
            <a:r>
              <a:rPr lang="en-US" altLang="ja-JP" dirty="0" smtClean="0"/>
              <a:t/>
            </a:r>
            <a:br>
              <a:rPr lang="en-US" altLang="ja-JP" dirty="0" smtClean="0"/>
            </a:br>
            <a:r>
              <a:rPr lang="ja-JP" altLang="en-US" dirty="0" smtClean="0"/>
              <a:t>（第</a:t>
            </a:r>
            <a:r>
              <a:rPr lang="en-US" altLang="ja-JP" dirty="0" smtClean="0"/>
              <a:t>3</a:t>
            </a:r>
            <a:r>
              <a:rPr lang="ja-JP" altLang="en-US" dirty="0" smtClean="0"/>
              <a:t>順位）</a:t>
            </a:r>
            <a:endParaRPr kumimoji="1" lang="ja-JP" altLang="en-US" dirty="0"/>
          </a:p>
        </p:txBody>
      </p:sp>
      <p:sp>
        <p:nvSpPr>
          <p:cNvPr id="2" name="タイトル 1"/>
          <p:cNvSpPr>
            <a:spLocks noGrp="1"/>
          </p:cNvSpPr>
          <p:nvPr>
            <p:ph type="title"/>
          </p:nvPr>
        </p:nvSpPr>
        <p:spPr>
          <a:xfrm>
            <a:off x="457200" y="274638"/>
            <a:ext cx="8229600" cy="994122"/>
          </a:xfrm>
        </p:spPr>
        <p:txBody>
          <a:bodyPr>
            <a:normAutofit fontScale="90000"/>
          </a:bodyPr>
          <a:lstStyle/>
          <a:p>
            <a:r>
              <a:rPr kumimoji="1" lang="ja-JP" altLang="en-US" dirty="0" smtClean="0"/>
              <a:t>先取特権</a:t>
            </a:r>
            <a:r>
              <a:rPr kumimoji="1" lang="en-US" altLang="ja-JP" dirty="0" smtClean="0"/>
              <a:t/>
            </a:r>
            <a:br>
              <a:rPr kumimoji="1" lang="en-US" altLang="ja-JP" dirty="0" smtClean="0"/>
            </a:br>
            <a:r>
              <a:rPr kumimoji="1" lang="ja-JP" altLang="en-US" sz="3100" dirty="0" smtClean="0"/>
              <a:t>債権の</a:t>
            </a:r>
            <a:r>
              <a:rPr lang="ja-JP" altLang="en-US" sz="3100" dirty="0" smtClean="0">
                <a:hlinkClick r:id="rId2" action="ppaction://hlinksldjump"/>
              </a:rPr>
              <a:t>優先弁済権</a:t>
            </a:r>
            <a:r>
              <a:rPr lang="ja-JP" altLang="en-US" sz="3100" dirty="0" smtClean="0"/>
              <a:t>そのもの</a:t>
            </a:r>
            <a:endParaRPr kumimoji="1" lang="ja-JP" altLang="en-US" dirty="0"/>
          </a:p>
        </p:txBody>
      </p:sp>
      <p:sp>
        <p:nvSpPr>
          <p:cNvPr id="7" name="日付プレースホルダー 6"/>
          <p:cNvSpPr>
            <a:spLocks noGrp="1"/>
          </p:cNvSpPr>
          <p:nvPr>
            <p:ph type="dt" sz="half" idx="10"/>
          </p:nvPr>
        </p:nvSpPr>
        <p:spPr/>
        <p:txBody>
          <a:bodyPr/>
          <a:lstStyle/>
          <a:p>
            <a:r>
              <a:rPr kumimoji="1" lang="en-US" altLang="ja-JP" smtClean="0"/>
              <a:t>2013/2/1</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pic>
        <p:nvPicPr>
          <p:cNvPr id="2050" name="Picture 2" descr="C:\Documents and Settings\KAGAYAMA Shigeru\Local Settings\Temporary Internet Files\Content.IE5\EHDGI8SA\MC90004589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6826" y="3154898"/>
            <a:ext cx="1470347" cy="678044"/>
          </a:xfrm>
          <a:prstGeom prst="rect">
            <a:avLst/>
          </a:prstGeom>
          <a:noFill/>
          <a:extLst>
            <a:ext uri="{909E8E84-426E-40DD-AFC4-6F175D3DCCD1}">
              <a14:hiddenFill xmlns:a14="http://schemas.microsoft.com/office/drawing/2010/main">
                <a:solidFill>
                  <a:srgbClr val="FFFFFF"/>
                </a:solidFill>
              </a14:hiddenFill>
            </a:ext>
          </a:extLst>
        </p:spPr>
      </p:pic>
      <p:sp>
        <p:nvSpPr>
          <p:cNvPr id="10" name="円/楕円 9"/>
          <p:cNvSpPr/>
          <p:nvPr/>
        </p:nvSpPr>
        <p:spPr>
          <a:xfrm>
            <a:off x="3707904" y="1382929"/>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借家人</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en-US" altLang="ja-JP" dirty="0" smtClean="0">
                <a:latin typeface="Times New Roman" pitchFamily="18" charset="0"/>
                <a:cs typeface="Times New Roman" pitchFamily="18" charset="0"/>
              </a:rPr>
              <a:t>A</a:t>
            </a:r>
            <a:endParaRPr kumimoji="1" lang="ja-JP" altLang="en-US" dirty="0">
              <a:latin typeface="Times New Roman" pitchFamily="18" charset="0"/>
              <a:cs typeface="Times New Roman" pitchFamily="18" charset="0"/>
            </a:endParaRPr>
          </a:p>
        </p:txBody>
      </p:sp>
      <p:sp>
        <p:nvSpPr>
          <p:cNvPr id="12" name="円/楕円 11"/>
          <p:cNvSpPr/>
          <p:nvPr/>
        </p:nvSpPr>
        <p:spPr>
          <a:xfrm>
            <a:off x="467544" y="1382929"/>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賃貸人</a:t>
            </a:r>
            <a:endParaRPr kumimoji="1" lang="en-US" altLang="ja-JP" dirty="0" smtClean="0"/>
          </a:p>
          <a:p>
            <a:pPr algn="ctr"/>
            <a:r>
              <a:rPr lang="en-US" altLang="ja-JP" dirty="0">
                <a:latin typeface="Times New Roman" pitchFamily="18" charset="0"/>
                <a:cs typeface="Times New Roman" pitchFamily="18" charset="0"/>
              </a:rPr>
              <a:t>B</a:t>
            </a:r>
            <a:endParaRPr kumimoji="1" lang="ja-JP" altLang="en-US" dirty="0">
              <a:latin typeface="Times New Roman" pitchFamily="18" charset="0"/>
              <a:cs typeface="Times New Roman" pitchFamily="18" charset="0"/>
            </a:endParaRPr>
          </a:p>
        </p:txBody>
      </p:sp>
      <p:sp>
        <p:nvSpPr>
          <p:cNvPr id="13" name="円/楕円 12"/>
          <p:cNvSpPr/>
          <p:nvPr/>
        </p:nvSpPr>
        <p:spPr>
          <a:xfrm>
            <a:off x="6933170" y="1382929"/>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貸金業者</a:t>
            </a:r>
            <a:endParaRPr kumimoji="1" lang="en-US" altLang="ja-JP" dirty="0" smtClean="0"/>
          </a:p>
          <a:p>
            <a:pPr algn="ctr"/>
            <a:r>
              <a:rPr lang="en-US" altLang="ja-JP" dirty="0">
                <a:latin typeface="Times New Roman" pitchFamily="18" charset="0"/>
                <a:cs typeface="Times New Roman" pitchFamily="18" charset="0"/>
              </a:rPr>
              <a:t>E</a:t>
            </a:r>
            <a:endParaRPr kumimoji="1" lang="ja-JP" altLang="en-US" dirty="0">
              <a:latin typeface="Times New Roman" pitchFamily="18" charset="0"/>
              <a:cs typeface="Times New Roman" pitchFamily="18" charset="0"/>
            </a:endParaRPr>
          </a:p>
        </p:txBody>
      </p:sp>
      <p:sp>
        <p:nvSpPr>
          <p:cNvPr id="14" name="円/楕円 13"/>
          <p:cNvSpPr/>
          <p:nvPr/>
        </p:nvSpPr>
        <p:spPr>
          <a:xfrm>
            <a:off x="467544" y="3645024"/>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修理業者</a:t>
            </a:r>
            <a:r>
              <a:rPr lang="en-US" altLang="ja-JP" dirty="0" smtClean="0">
                <a:latin typeface="Times New Roman" pitchFamily="18" charset="0"/>
                <a:cs typeface="Times New Roman" pitchFamily="18" charset="0"/>
              </a:rPr>
              <a:t>C</a:t>
            </a:r>
            <a:endParaRPr kumimoji="1" lang="ja-JP" altLang="en-US" dirty="0">
              <a:latin typeface="Times New Roman" pitchFamily="18" charset="0"/>
              <a:cs typeface="Times New Roman" pitchFamily="18" charset="0"/>
            </a:endParaRPr>
          </a:p>
        </p:txBody>
      </p:sp>
      <p:sp>
        <p:nvSpPr>
          <p:cNvPr id="15" name="円/楕円 14"/>
          <p:cNvSpPr/>
          <p:nvPr/>
        </p:nvSpPr>
        <p:spPr>
          <a:xfrm>
            <a:off x="6933170" y="3645024"/>
            <a:ext cx="16712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Times New Roman" pitchFamily="18" charset="0"/>
                <a:cs typeface="Times New Roman" pitchFamily="18" charset="0"/>
              </a:rPr>
              <a:t>売主</a:t>
            </a:r>
            <a:r>
              <a:rPr lang="en-US" altLang="ja-JP" dirty="0" smtClean="0">
                <a:latin typeface="Times New Roman" pitchFamily="18" charset="0"/>
                <a:cs typeface="Times New Roman" pitchFamily="18" charset="0"/>
              </a:rPr>
              <a:t/>
            </a:r>
            <a:br>
              <a:rPr lang="en-US" altLang="ja-JP" dirty="0" smtClean="0">
                <a:latin typeface="Times New Roman" pitchFamily="18" charset="0"/>
                <a:cs typeface="Times New Roman" pitchFamily="18" charset="0"/>
              </a:rPr>
            </a:br>
            <a:r>
              <a:rPr lang="en-US" altLang="ja-JP" dirty="0" smtClean="0">
                <a:latin typeface="Times New Roman" pitchFamily="18" charset="0"/>
                <a:cs typeface="Times New Roman" pitchFamily="18" charset="0"/>
              </a:rPr>
              <a:t>D</a:t>
            </a:r>
            <a:r>
              <a:rPr lang="ja-JP" altLang="en-US" dirty="0" smtClean="0">
                <a:latin typeface="Times New Roman" pitchFamily="18" charset="0"/>
                <a:cs typeface="Times New Roman" pitchFamily="18" charset="0"/>
              </a:rPr>
              <a:t>　　</a:t>
            </a:r>
            <a:endParaRPr kumimoji="1" lang="ja-JP" altLang="en-US" dirty="0">
              <a:latin typeface="Times New Roman" pitchFamily="18" charset="0"/>
              <a:cs typeface="Times New Roman" pitchFamily="18" charset="0"/>
            </a:endParaRPr>
          </a:p>
        </p:txBody>
      </p:sp>
      <p:sp>
        <p:nvSpPr>
          <p:cNvPr id="18" name="テキスト ボックス 17"/>
          <p:cNvSpPr txBox="1"/>
          <p:nvPr/>
        </p:nvSpPr>
        <p:spPr>
          <a:xfrm>
            <a:off x="3131840" y="3904950"/>
            <a:ext cx="2880320" cy="646331"/>
          </a:xfrm>
          <a:prstGeom prst="rect">
            <a:avLst/>
          </a:prstGeom>
          <a:noFill/>
        </p:spPr>
        <p:txBody>
          <a:bodyPr wrap="square" rtlCol="0">
            <a:spAutoFit/>
          </a:bodyPr>
          <a:lstStyle/>
          <a:p>
            <a:pPr algn="ctr"/>
            <a:r>
              <a:rPr kumimoji="1" lang="ja-JP" altLang="en-US" dirty="0" smtClean="0"/>
              <a:t>借家に備え付けたエアコン現在価格：</a:t>
            </a:r>
            <a:r>
              <a:rPr lang="en-US" altLang="ja-JP" dirty="0" smtClean="0"/>
              <a:t>30</a:t>
            </a:r>
            <a:r>
              <a:rPr lang="ja-JP" altLang="en-US" dirty="0"/>
              <a:t>万円</a:t>
            </a:r>
            <a:endParaRPr kumimoji="1" lang="ja-JP" altLang="en-US" dirty="0"/>
          </a:p>
        </p:txBody>
      </p:sp>
      <p:sp>
        <p:nvSpPr>
          <p:cNvPr id="20" name="テキスト ボックス 19"/>
          <p:cNvSpPr txBox="1"/>
          <p:nvPr/>
        </p:nvSpPr>
        <p:spPr>
          <a:xfrm>
            <a:off x="451646" y="4581128"/>
            <a:ext cx="8237833" cy="1631216"/>
          </a:xfrm>
          <a:prstGeom prst="rect">
            <a:avLst/>
          </a:prstGeom>
          <a:noFill/>
        </p:spPr>
        <p:txBody>
          <a:bodyPr wrap="square" rtlCol="0">
            <a:spAutoFit/>
          </a:bodyPr>
          <a:lstStyle/>
          <a:p>
            <a:pPr marL="285750" indent="-285750">
              <a:buFont typeface="Arial" pitchFamily="34" charset="0"/>
              <a:buChar char="•"/>
            </a:pPr>
            <a:r>
              <a:rPr kumimoji="1" lang="ja-JP" altLang="en-US" sz="2000" dirty="0" smtClean="0"/>
              <a:t>担保物権の</a:t>
            </a:r>
            <a:r>
              <a:rPr kumimoji="1" lang="en-US" altLang="ja-JP" sz="2000" dirty="0" smtClean="0"/>
              <a:t>3</a:t>
            </a:r>
            <a:r>
              <a:rPr kumimoji="1" lang="ja-JP" altLang="en-US" sz="2000" dirty="0" smtClean="0"/>
              <a:t>要素：①被担保債権，②目的物，③優先順位（最も重要）</a:t>
            </a:r>
            <a:endParaRPr kumimoji="1" lang="en-US" altLang="ja-JP" sz="2000" dirty="0" smtClean="0"/>
          </a:p>
          <a:p>
            <a:pPr marL="285750" indent="-285750">
              <a:buFont typeface="Arial" pitchFamily="34" charset="0"/>
              <a:buChar char="•"/>
            </a:pPr>
            <a:r>
              <a:rPr lang="ja-JP" altLang="en-US" sz="2000" dirty="0"/>
              <a:t>優先順位は</a:t>
            </a:r>
            <a:r>
              <a:rPr lang="ja-JP" altLang="en-US" sz="2000" dirty="0" smtClean="0"/>
              <a:t>，目的物の保存に対する被担保債権の貢献度で決定される。</a:t>
            </a:r>
            <a:endParaRPr lang="en-US" altLang="ja-JP" sz="2000" dirty="0" smtClean="0"/>
          </a:p>
          <a:p>
            <a:pPr marL="285750" indent="-285750">
              <a:buFont typeface="Arial" pitchFamily="34" charset="0"/>
              <a:buChar char="•"/>
            </a:pPr>
            <a:r>
              <a:rPr kumimoji="1" lang="ja-JP" altLang="en-US" sz="2000" dirty="0" smtClean="0"/>
              <a:t>本件の順位：①黙示の質権（不動産賃貸），②保存（修理），③：売買</a:t>
            </a:r>
            <a:endParaRPr kumimoji="1" lang="en-US" altLang="ja-JP" sz="2000" dirty="0" smtClean="0"/>
          </a:p>
          <a:p>
            <a:pPr marL="285750" indent="-285750">
              <a:buFont typeface="Arial" pitchFamily="34" charset="0"/>
              <a:buChar char="•"/>
            </a:pPr>
            <a:r>
              <a:rPr lang="ja-JP" altLang="en-US" sz="2000" dirty="0"/>
              <a:t>配当</a:t>
            </a:r>
            <a:r>
              <a:rPr lang="ja-JP" altLang="en-US" sz="2000" dirty="0" smtClean="0"/>
              <a:t>額：</a:t>
            </a:r>
            <a:r>
              <a:rPr lang="en-US" altLang="ja-JP" sz="2000" dirty="0" smtClean="0"/>
              <a:t>B=10</a:t>
            </a:r>
            <a:r>
              <a:rPr lang="ja-JP" altLang="en-US" sz="2000" dirty="0" smtClean="0"/>
              <a:t>万円，</a:t>
            </a:r>
            <a:r>
              <a:rPr lang="en-US" altLang="ja-JP" sz="2000" dirty="0" smtClean="0"/>
              <a:t>C=5</a:t>
            </a:r>
            <a:r>
              <a:rPr lang="ja-JP" altLang="en-US" sz="2000" dirty="0" smtClean="0"/>
              <a:t>万円，</a:t>
            </a:r>
            <a:r>
              <a:rPr lang="en-US" altLang="ja-JP" sz="2000" dirty="0" smtClean="0"/>
              <a:t>D=15</a:t>
            </a:r>
            <a:r>
              <a:rPr lang="ja-JP" altLang="en-US" sz="2000" dirty="0" smtClean="0"/>
              <a:t>万円，</a:t>
            </a:r>
            <a:r>
              <a:rPr lang="en-US" altLang="ja-JP" sz="2000" dirty="0" smtClean="0"/>
              <a:t>E=0</a:t>
            </a:r>
            <a:r>
              <a:rPr lang="ja-JP" altLang="en-US" sz="2000" dirty="0" smtClean="0"/>
              <a:t>円。なぜそうなるのか</a:t>
            </a:r>
            <a:r>
              <a:rPr lang="en-US" altLang="ja-JP" sz="2000" dirty="0" smtClean="0"/>
              <a:t>?</a:t>
            </a:r>
          </a:p>
          <a:p>
            <a:pPr marL="285750" indent="-285750">
              <a:buFont typeface="Arial" pitchFamily="34" charset="0"/>
              <a:buChar char="•"/>
            </a:pPr>
            <a:r>
              <a:rPr kumimoji="1" lang="ja-JP" altLang="en-US" sz="2000" dirty="0" smtClean="0"/>
              <a:t>もし，先取特権の制度がなかったら，配当はどうなるのかを考えてみよう。</a:t>
            </a:r>
            <a:endParaRPr kumimoji="1" lang="ja-JP" altLang="en-US" sz="2000" dirty="0"/>
          </a:p>
        </p:txBody>
      </p:sp>
    </p:spTree>
    <p:extLst>
      <p:ext uri="{BB962C8B-B14F-4D97-AF65-F5344CB8AC3E}">
        <p14:creationId xmlns:p14="http://schemas.microsoft.com/office/powerpoint/2010/main" val="35034063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750"/>
                            </p:stCondLst>
                            <p:childTnLst>
                              <p:par>
                                <p:cTn id="9" presetID="22" presetClass="entr" presetSubtype="1" fill="hold" nodeType="afterEffect">
                                  <p:stCondLst>
                                    <p:cond delay="250"/>
                                  </p:stCondLst>
                                  <p:childTnLst>
                                    <p:set>
                                      <p:cBhvr>
                                        <p:cTn id="10" dur="1" fill="hold">
                                          <p:stCondLst>
                                            <p:cond delay="0"/>
                                          </p:stCondLst>
                                        </p:cTn>
                                        <p:tgtEl>
                                          <p:spTgt spid="2050"/>
                                        </p:tgtEl>
                                        <p:attrNameLst>
                                          <p:attrName>style.visibility</p:attrName>
                                        </p:attrNameLst>
                                      </p:cBhvr>
                                      <p:to>
                                        <p:strVal val="visible"/>
                                      </p:to>
                                    </p:set>
                                    <p:animEffect transition="in" filter="wipe(up)">
                                      <p:cBhvr>
                                        <p:cTn id="11" dur="500"/>
                                        <p:tgtEl>
                                          <p:spTgt spid="2050"/>
                                        </p:tgtEl>
                                      </p:cBhvr>
                                    </p:animEffect>
                                  </p:childTnLst>
                                </p:cTn>
                              </p:par>
                            </p:childTnLst>
                          </p:cTn>
                        </p:par>
                        <p:par>
                          <p:cTn id="12" fill="hold">
                            <p:stCondLst>
                              <p:cond delay="1500"/>
                            </p:stCondLst>
                            <p:childTnLst>
                              <p:par>
                                <p:cTn id="13" presetID="22" presetClass="entr" presetSubtype="1" fill="hold" grpId="0" nodeType="afterEffect">
                                  <p:stCondLst>
                                    <p:cond delay="250"/>
                                  </p:stCondLst>
                                  <p:childTnLst>
                                    <p:set>
                                      <p:cBhvr>
                                        <p:cTn id="14" dur="1" fill="hold">
                                          <p:stCondLst>
                                            <p:cond delay="0"/>
                                          </p:stCondLst>
                                        </p:cTn>
                                        <p:tgtEl>
                                          <p:spTgt spid="18"/>
                                        </p:tgtEl>
                                        <p:attrNameLst>
                                          <p:attrName>style.visibility</p:attrName>
                                        </p:attrNameLst>
                                      </p:cBhvr>
                                      <p:to>
                                        <p:strVal val="visible"/>
                                      </p:to>
                                    </p:set>
                                    <p:animEffect transition="in" filter="wipe(up)">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right)">
                                      <p:cBhvr>
                                        <p:cTn id="20" dur="500"/>
                                        <p:tgtEl>
                                          <p:spTgt spid="13"/>
                                        </p:tgtEl>
                                      </p:cBhvr>
                                    </p:animEffect>
                                  </p:childTnLst>
                                </p:cTn>
                              </p:par>
                            </p:childTnLst>
                          </p:cTn>
                        </p:par>
                        <p:par>
                          <p:cTn id="21" fill="hold">
                            <p:stCondLst>
                              <p:cond delay="500"/>
                            </p:stCondLst>
                            <p:childTnLst>
                              <p:par>
                                <p:cTn id="22" presetID="22" presetClass="entr" presetSubtype="2" fill="hold" grpId="0" nodeType="afterEffect">
                                  <p:stCondLst>
                                    <p:cond delay="250"/>
                                  </p:stCondLst>
                                  <p:childTnLst>
                                    <p:set>
                                      <p:cBhvr>
                                        <p:cTn id="23" dur="1" fill="hold">
                                          <p:stCondLst>
                                            <p:cond delay="0"/>
                                          </p:stCondLst>
                                        </p:cTn>
                                        <p:tgtEl>
                                          <p:spTgt spid="17"/>
                                        </p:tgtEl>
                                        <p:attrNameLst>
                                          <p:attrName>style.visibility</p:attrName>
                                        </p:attrNameLst>
                                      </p:cBhvr>
                                      <p:to>
                                        <p:strVal val="visible"/>
                                      </p:to>
                                    </p:set>
                                    <p:animEffect transition="in" filter="wipe(right)">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right)">
                                      <p:cBhvr>
                                        <p:cTn id="29" dur="500"/>
                                        <p:tgtEl>
                                          <p:spTgt spid="15"/>
                                        </p:tgtEl>
                                      </p:cBhvr>
                                    </p:animEffect>
                                  </p:childTnLst>
                                </p:cTn>
                              </p:par>
                            </p:childTnLst>
                          </p:cTn>
                        </p:par>
                        <p:par>
                          <p:cTn id="30" fill="hold">
                            <p:stCondLst>
                              <p:cond delay="500"/>
                            </p:stCondLst>
                            <p:childTnLst>
                              <p:par>
                                <p:cTn id="31" presetID="22" presetClass="entr" presetSubtype="2" fill="hold" grpId="0" nodeType="afterEffect">
                                  <p:stCondLst>
                                    <p:cond delay="250"/>
                                  </p:stCondLst>
                                  <p:childTnLst>
                                    <p:set>
                                      <p:cBhvr>
                                        <p:cTn id="32" dur="1" fill="hold">
                                          <p:stCondLst>
                                            <p:cond delay="0"/>
                                          </p:stCondLst>
                                        </p:cTn>
                                        <p:tgtEl>
                                          <p:spTgt spid="19"/>
                                        </p:tgtEl>
                                        <p:attrNameLst>
                                          <p:attrName>style.visibility</p:attrName>
                                        </p:attrNameLst>
                                      </p:cBhvr>
                                      <p:to>
                                        <p:strVal val="visible"/>
                                      </p:to>
                                    </p:set>
                                    <p:animEffect transition="in" filter="wipe(right)">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left)">
                                      <p:cBhvr>
                                        <p:cTn id="38" dur="500"/>
                                        <p:tgtEl>
                                          <p:spTgt spid="14"/>
                                        </p:tgtEl>
                                      </p:cBhvr>
                                    </p:animEffect>
                                  </p:childTnLst>
                                </p:cTn>
                              </p:par>
                            </p:childTnLst>
                          </p:cTn>
                        </p:par>
                        <p:par>
                          <p:cTn id="39" fill="hold">
                            <p:stCondLst>
                              <p:cond delay="500"/>
                            </p:stCondLst>
                            <p:childTnLst>
                              <p:par>
                                <p:cTn id="40" presetID="22" presetClass="entr" presetSubtype="8" fill="hold" grpId="0" nodeType="afterEffect">
                                  <p:stCondLst>
                                    <p:cond delay="25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childTnLst>
                          </p:cTn>
                        </p:par>
                        <p:par>
                          <p:cTn id="48" fill="hold">
                            <p:stCondLst>
                              <p:cond delay="500"/>
                            </p:stCondLst>
                            <p:childTnLst>
                              <p:par>
                                <p:cTn id="49" presetID="22" presetClass="entr" presetSubtype="8" fill="hold" grpId="0"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wipe(left)">
                                      <p:cBhvr>
                                        <p:cTn id="51" dur="5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500"/>
                                  </p:stCondLst>
                                  <p:childTnLst>
                                    <p:set>
                                      <p:cBhvr>
                                        <p:cTn id="55" dur="1" fill="hold">
                                          <p:stCondLst>
                                            <p:cond delay="0"/>
                                          </p:stCondLst>
                                        </p:cTn>
                                        <p:tgtEl>
                                          <p:spTgt spid="20">
                                            <p:txEl>
                                              <p:pRg st="0" end="0"/>
                                            </p:txEl>
                                          </p:spTgt>
                                        </p:tgtEl>
                                        <p:attrNameLst>
                                          <p:attrName>style.visibility</p:attrName>
                                        </p:attrNameLst>
                                      </p:cBhvr>
                                      <p:to>
                                        <p:strVal val="visible"/>
                                      </p:to>
                                    </p:set>
                                    <p:animEffect transition="in" filter="wipe(left)">
                                      <p:cBhvr>
                                        <p:cTn id="56" dur="1000"/>
                                        <p:tgtEl>
                                          <p:spTgt spid="20">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500"/>
                                  </p:stCondLst>
                                  <p:childTnLst>
                                    <p:set>
                                      <p:cBhvr>
                                        <p:cTn id="60" dur="1" fill="hold">
                                          <p:stCondLst>
                                            <p:cond delay="0"/>
                                          </p:stCondLst>
                                        </p:cTn>
                                        <p:tgtEl>
                                          <p:spTgt spid="20">
                                            <p:txEl>
                                              <p:pRg st="1" end="1"/>
                                            </p:txEl>
                                          </p:spTgt>
                                        </p:tgtEl>
                                        <p:attrNameLst>
                                          <p:attrName>style.visibility</p:attrName>
                                        </p:attrNameLst>
                                      </p:cBhvr>
                                      <p:to>
                                        <p:strVal val="visible"/>
                                      </p:to>
                                    </p:set>
                                    <p:animEffect transition="in" filter="wipe(left)">
                                      <p:cBhvr>
                                        <p:cTn id="61" dur="1000"/>
                                        <p:tgtEl>
                                          <p:spTgt spid="20">
                                            <p:txEl>
                                              <p:pRg st="1" end="1"/>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500"/>
                                  </p:stCondLst>
                                  <p:childTnLst>
                                    <p:set>
                                      <p:cBhvr>
                                        <p:cTn id="65" dur="1" fill="hold">
                                          <p:stCondLst>
                                            <p:cond delay="0"/>
                                          </p:stCondLst>
                                        </p:cTn>
                                        <p:tgtEl>
                                          <p:spTgt spid="20">
                                            <p:txEl>
                                              <p:pRg st="2" end="2"/>
                                            </p:txEl>
                                          </p:spTgt>
                                        </p:tgtEl>
                                        <p:attrNameLst>
                                          <p:attrName>style.visibility</p:attrName>
                                        </p:attrNameLst>
                                      </p:cBhvr>
                                      <p:to>
                                        <p:strVal val="visible"/>
                                      </p:to>
                                    </p:set>
                                    <p:animEffect transition="in" filter="wipe(left)">
                                      <p:cBhvr>
                                        <p:cTn id="66" dur="1000"/>
                                        <p:tgtEl>
                                          <p:spTgt spid="20">
                                            <p:txEl>
                                              <p:pRg st="2" end="2"/>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500"/>
                                  </p:stCondLst>
                                  <p:childTnLst>
                                    <p:set>
                                      <p:cBhvr>
                                        <p:cTn id="70" dur="1" fill="hold">
                                          <p:stCondLst>
                                            <p:cond delay="0"/>
                                          </p:stCondLst>
                                        </p:cTn>
                                        <p:tgtEl>
                                          <p:spTgt spid="20">
                                            <p:txEl>
                                              <p:pRg st="3" end="3"/>
                                            </p:txEl>
                                          </p:spTgt>
                                        </p:tgtEl>
                                        <p:attrNameLst>
                                          <p:attrName>style.visibility</p:attrName>
                                        </p:attrNameLst>
                                      </p:cBhvr>
                                      <p:to>
                                        <p:strVal val="visible"/>
                                      </p:to>
                                    </p:set>
                                    <p:animEffect transition="in" filter="wipe(left)">
                                      <p:cBhvr>
                                        <p:cTn id="71" dur="1000"/>
                                        <p:tgtEl>
                                          <p:spTgt spid="20">
                                            <p:txEl>
                                              <p:pRg st="3" end="3"/>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500"/>
                                  </p:stCondLst>
                                  <p:childTnLst>
                                    <p:set>
                                      <p:cBhvr>
                                        <p:cTn id="75" dur="1" fill="hold">
                                          <p:stCondLst>
                                            <p:cond delay="0"/>
                                          </p:stCondLst>
                                        </p:cTn>
                                        <p:tgtEl>
                                          <p:spTgt spid="20">
                                            <p:txEl>
                                              <p:pRg st="4" end="4"/>
                                            </p:txEl>
                                          </p:spTgt>
                                        </p:tgtEl>
                                        <p:attrNameLst>
                                          <p:attrName>style.visibility</p:attrName>
                                        </p:attrNameLst>
                                      </p:cBhvr>
                                      <p:to>
                                        <p:strVal val="visible"/>
                                      </p:to>
                                    </p:set>
                                    <p:animEffect transition="in" filter="wipe(left)">
                                      <p:cBhvr>
                                        <p:cTn id="76" dur="1000"/>
                                        <p:tgtEl>
                                          <p:spTgt spid="2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animBg="1"/>
      <p:bldP spid="16" grpId="0" animBg="1"/>
      <p:bldP spid="19" grpId="0" animBg="1"/>
      <p:bldP spid="10" grpId="0" animBg="1"/>
      <p:bldP spid="12" grpId="0" animBg="1"/>
      <p:bldP spid="13" grpId="0" animBg="1"/>
      <p:bldP spid="14" grpId="0" animBg="1"/>
      <p:bldP spid="15" grpId="0" animBg="1"/>
      <p:bldP spid="18" grpId="0"/>
      <p:bldP spid="2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優先順位とその変動</a:t>
            </a:r>
            <a:r>
              <a:rPr kumimoji="1" lang="en-US" altLang="ja-JP" dirty="0" smtClean="0"/>
              <a:t/>
            </a:r>
            <a:br>
              <a:rPr kumimoji="1" lang="en-US" altLang="ja-JP" dirty="0" smtClean="0"/>
            </a:br>
            <a:r>
              <a:rPr lang="ja-JP" altLang="en-US" sz="3600" dirty="0"/>
              <a:t>動産</a:t>
            </a:r>
            <a:r>
              <a:rPr lang="ja-JP" altLang="en-US" sz="3600" dirty="0" smtClean="0"/>
              <a:t>先取特権の場合（民法</a:t>
            </a:r>
            <a:r>
              <a:rPr lang="en-US" altLang="ja-JP" sz="3600" dirty="0" smtClean="0"/>
              <a:t>330</a:t>
            </a:r>
            <a:r>
              <a:rPr lang="ja-JP" altLang="en-US" sz="3600" dirty="0" smtClean="0"/>
              <a:t>条）</a:t>
            </a:r>
            <a:endParaRPr kumimoji="1" lang="ja-JP" altLang="en-US" sz="3600" dirty="0"/>
          </a:p>
        </p:txBody>
      </p:sp>
      <p:sp>
        <p:nvSpPr>
          <p:cNvPr id="13" name="コンテンツ プレースホルダー 12"/>
          <p:cNvSpPr>
            <a:spLocks noGrp="1"/>
          </p:cNvSpPr>
          <p:nvPr>
            <p:ph sz="half" idx="1"/>
          </p:nvPr>
        </p:nvSpPr>
        <p:spPr>
          <a:xfrm>
            <a:off x="457199" y="1600200"/>
            <a:ext cx="4042793" cy="4525963"/>
          </a:xfrm>
        </p:spPr>
        <p:txBody>
          <a:bodyPr>
            <a:noAutofit/>
          </a:bodyPr>
          <a:lstStyle/>
          <a:p>
            <a:r>
              <a:rPr lang="ja-JP" altLang="en-US" sz="1400" b="1" dirty="0"/>
              <a:t>第</a:t>
            </a:r>
            <a:r>
              <a:rPr lang="en-US" altLang="ja-JP" sz="1400" b="1" dirty="0"/>
              <a:t>330</a:t>
            </a:r>
            <a:r>
              <a:rPr lang="ja-JP" altLang="en-US" sz="1400" b="1" dirty="0"/>
              <a:t>条</a:t>
            </a:r>
            <a:r>
              <a:rPr lang="ja-JP" altLang="en-US" sz="1400" dirty="0"/>
              <a:t>（動産の先取特権の順位</a:t>
            </a:r>
            <a:r>
              <a:rPr lang="ja-JP" altLang="en-US" sz="1400" dirty="0" smtClean="0"/>
              <a:t>）</a:t>
            </a:r>
            <a:endParaRPr lang="en-US" altLang="ja-JP" sz="1400" dirty="0" smtClean="0"/>
          </a:p>
          <a:p>
            <a:pPr marL="357188" lvl="1" indent="-171450"/>
            <a:r>
              <a:rPr lang="ja-JP" altLang="en-US" sz="1200" dirty="0" smtClean="0"/>
              <a:t>①</a:t>
            </a:r>
            <a:r>
              <a:rPr lang="ja-JP" altLang="en-US" sz="1200" dirty="0"/>
              <a:t>同一の動産について特別の先取特権が互いに競合する場合には，その優先権の順位は，次に掲げる順序に従う。この場合において，第二号に掲げる動産の保存の先取特権について数人の保存者があるときは，後の保存者が前の保存者に優先する</a:t>
            </a:r>
            <a:r>
              <a:rPr lang="ja-JP" altLang="en-US" sz="1200" dirty="0" smtClean="0"/>
              <a:t>。</a:t>
            </a:r>
            <a:endParaRPr lang="en-US" altLang="ja-JP" sz="1200" dirty="0" smtClean="0"/>
          </a:p>
          <a:p>
            <a:pPr marL="622300" lvl="2" indent="-171450"/>
            <a:r>
              <a:rPr lang="ja-JP" altLang="en-US" sz="1100" dirty="0"/>
              <a:t>　一　不動産の賃貸，旅館の宿泊及び運輸の</a:t>
            </a:r>
            <a:r>
              <a:rPr lang="ja-JP" altLang="en-US" sz="1100" dirty="0" smtClean="0"/>
              <a:t>先取特権</a:t>
            </a:r>
            <a:endParaRPr lang="en-US" altLang="ja-JP" sz="1100" dirty="0" smtClean="0"/>
          </a:p>
          <a:p>
            <a:pPr marL="622300" lvl="2" indent="-171450"/>
            <a:r>
              <a:rPr lang="ja-JP" altLang="en-US" sz="1100" dirty="0"/>
              <a:t>　二　動産の保存の</a:t>
            </a:r>
            <a:r>
              <a:rPr lang="ja-JP" altLang="en-US" sz="1100" dirty="0" smtClean="0"/>
              <a:t>先取特権</a:t>
            </a:r>
            <a:endParaRPr lang="en-US" altLang="ja-JP" sz="1100" dirty="0" smtClean="0"/>
          </a:p>
          <a:p>
            <a:pPr marL="622300" lvl="2" indent="-171450"/>
            <a:r>
              <a:rPr lang="ja-JP" altLang="en-US" sz="1100" dirty="0"/>
              <a:t>　三　動産の売買，種苗又は肥料の供給，農業の労務及び工業の労務の</a:t>
            </a:r>
            <a:r>
              <a:rPr lang="ja-JP" altLang="en-US" sz="1100" dirty="0" smtClean="0"/>
              <a:t>先取特権</a:t>
            </a:r>
            <a:endParaRPr lang="en-US" altLang="ja-JP" sz="1100" dirty="0" smtClean="0"/>
          </a:p>
          <a:p>
            <a:pPr marL="357188" lvl="1" indent="-171450"/>
            <a:r>
              <a:rPr lang="ja-JP" altLang="en-US" sz="1200" dirty="0" smtClean="0"/>
              <a:t>②</a:t>
            </a:r>
            <a:r>
              <a:rPr lang="ja-JP" altLang="en-US" sz="1200" dirty="0"/>
              <a:t>前項の場合において，第</a:t>
            </a:r>
            <a:r>
              <a:rPr lang="en-US" altLang="ja-JP" sz="1200" dirty="0"/>
              <a:t>1</a:t>
            </a:r>
            <a:r>
              <a:rPr lang="ja-JP" altLang="en-US" sz="1200" dirty="0"/>
              <a:t>順位の先取特権者は，その債権取得の時において第</a:t>
            </a:r>
            <a:r>
              <a:rPr lang="en-US" altLang="ja-JP" sz="1200" dirty="0"/>
              <a:t>2</a:t>
            </a:r>
            <a:r>
              <a:rPr lang="ja-JP" altLang="en-US" sz="1200" dirty="0"/>
              <a:t>順位又は第</a:t>
            </a:r>
            <a:r>
              <a:rPr lang="en-US" altLang="ja-JP" sz="1200" dirty="0"/>
              <a:t>3</a:t>
            </a:r>
            <a:r>
              <a:rPr lang="ja-JP" altLang="en-US" sz="1200" dirty="0"/>
              <a:t>順位の先取特権者があることを知っていたときは，これらの者に対して優先権を行使することができない。第</a:t>
            </a:r>
            <a:r>
              <a:rPr lang="en-US" altLang="ja-JP" sz="1200" dirty="0"/>
              <a:t>1</a:t>
            </a:r>
            <a:r>
              <a:rPr lang="ja-JP" altLang="en-US" sz="1200" dirty="0"/>
              <a:t>順位の先取特権者のために物を保存した者に対しても，同様とする</a:t>
            </a:r>
            <a:r>
              <a:rPr lang="ja-JP" altLang="en-US" sz="1200" dirty="0" smtClean="0"/>
              <a:t>。</a:t>
            </a:r>
            <a:endParaRPr lang="en-US" altLang="ja-JP" sz="1200" dirty="0" smtClean="0"/>
          </a:p>
          <a:p>
            <a:pPr marL="357188" lvl="1" indent="-171450"/>
            <a:r>
              <a:rPr lang="ja-JP" altLang="en-US" sz="1200" dirty="0" smtClean="0"/>
              <a:t>③</a:t>
            </a:r>
            <a:r>
              <a:rPr lang="ja-JP" altLang="en-US" sz="1200" dirty="0"/>
              <a:t>果実に関しては，第</a:t>
            </a:r>
            <a:r>
              <a:rPr lang="en-US" altLang="ja-JP" sz="1200" dirty="0"/>
              <a:t>1</a:t>
            </a:r>
            <a:r>
              <a:rPr lang="ja-JP" altLang="en-US" sz="1200" dirty="0"/>
              <a:t>の順位は農業の労務に従事する者に，第</a:t>
            </a:r>
            <a:r>
              <a:rPr lang="en-US" altLang="ja-JP" sz="1200" dirty="0"/>
              <a:t>2</a:t>
            </a:r>
            <a:r>
              <a:rPr lang="ja-JP" altLang="en-US" sz="1200" dirty="0"/>
              <a:t>の順位は種苗又は肥料の供給者に，第</a:t>
            </a:r>
            <a:r>
              <a:rPr lang="en-US" altLang="ja-JP" sz="1200" dirty="0"/>
              <a:t>3</a:t>
            </a:r>
            <a:r>
              <a:rPr lang="ja-JP" altLang="en-US" sz="1200" dirty="0"/>
              <a:t>の順位は土地の賃貸人に属する</a:t>
            </a:r>
            <a:r>
              <a:rPr lang="ja-JP" altLang="en-US" sz="1200" dirty="0" smtClean="0"/>
              <a:t>。</a:t>
            </a:r>
            <a:endParaRPr lang="en-US" altLang="ja-JP" sz="1200" dirty="0" smtClean="0"/>
          </a:p>
          <a:p>
            <a:r>
              <a:rPr kumimoji="1" lang="ja-JP" altLang="en-US" sz="1600" dirty="0" smtClean="0"/>
              <a:t>デフォルト値</a:t>
            </a:r>
            <a:r>
              <a:rPr kumimoji="1" lang="ja-JP" altLang="en-US" sz="1600" dirty="0"/>
              <a:t>は</a:t>
            </a:r>
            <a:r>
              <a:rPr kumimoji="1" lang="ja-JP" altLang="en-US" sz="1600" dirty="0" smtClean="0"/>
              <a:t>，①保存，②供給，③環境設定である。それが，民法</a:t>
            </a:r>
            <a:r>
              <a:rPr kumimoji="1" lang="en-US" altLang="ja-JP" sz="1600" dirty="0" smtClean="0"/>
              <a:t>319</a:t>
            </a:r>
            <a:r>
              <a:rPr kumimoji="1" lang="ja-JP" altLang="en-US" sz="1600" dirty="0" smtClean="0"/>
              <a:t>条（即時取得の準用）によって変動するのである。</a:t>
            </a:r>
            <a:endParaRPr kumimoji="1" lang="ja-JP" altLang="en-US" sz="1600" dirty="0"/>
          </a:p>
        </p:txBody>
      </p:sp>
      <p:sp>
        <p:nvSpPr>
          <p:cNvPr id="3" name="日付プレースホルダー 2"/>
          <p:cNvSpPr>
            <a:spLocks noGrp="1"/>
          </p:cNvSpPr>
          <p:nvPr>
            <p:ph type="dt" sz="half" idx="10"/>
          </p:nvPr>
        </p:nvSpPr>
        <p:spPr/>
        <p:txBody>
          <a:bodyPr/>
          <a:lstStyle/>
          <a:p>
            <a:r>
              <a:rPr kumimoji="1" lang="en-US" altLang="ja-JP" smtClean="0"/>
              <a:t>2013/2/1</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
        <p:nvSpPr>
          <p:cNvPr id="6" name="正方形/長方形 5"/>
          <p:cNvSpPr/>
          <p:nvPr/>
        </p:nvSpPr>
        <p:spPr>
          <a:xfrm>
            <a:off x="5963460" y="1700808"/>
            <a:ext cx="2857012"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黙示の質権</a:t>
            </a:r>
            <a:r>
              <a:rPr kumimoji="1" lang="en-US" altLang="ja-JP" dirty="0" smtClean="0"/>
              <a:t/>
            </a:r>
            <a:br>
              <a:rPr kumimoji="1" lang="en-US" altLang="ja-JP" dirty="0" smtClean="0"/>
            </a:br>
            <a:r>
              <a:rPr kumimoji="1" lang="ja-JP" altLang="en-US" dirty="0" smtClean="0"/>
              <a:t>（不動産賃貸，運輸，宿泊）</a:t>
            </a:r>
            <a:endParaRPr kumimoji="1" lang="ja-JP" altLang="en-US" dirty="0"/>
          </a:p>
        </p:txBody>
      </p:sp>
      <p:sp>
        <p:nvSpPr>
          <p:cNvPr id="8" name="星 8 7"/>
          <p:cNvSpPr/>
          <p:nvPr/>
        </p:nvSpPr>
        <p:spPr>
          <a:xfrm>
            <a:off x="4788024" y="1700808"/>
            <a:ext cx="914400" cy="914400"/>
          </a:xfrm>
          <a:prstGeom prst="star8">
            <a:avLst/>
          </a:prstGeom>
          <a:solidFill>
            <a:srgbClr val="FFFF0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1</a:t>
            </a:r>
            <a:r>
              <a:rPr kumimoji="1" lang="ja-JP" altLang="en-US" dirty="0" smtClean="0"/>
              <a:t>位</a:t>
            </a:r>
            <a:endParaRPr kumimoji="1" lang="ja-JP" altLang="en-US" dirty="0"/>
          </a:p>
        </p:txBody>
      </p:sp>
      <p:sp>
        <p:nvSpPr>
          <p:cNvPr id="9" name="星 8 8"/>
          <p:cNvSpPr/>
          <p:nvPr/>
        </p:nvSpPr>
        <p:spPr>
          <a:xfrm>
            <a:off x="4788024" y="3119319"/>
            <a:ext cx="914400" cy="914400"/>
          </a:xfrm>
          <a:prstGeom prst="star8">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2</a:t>
            </a:r>
            <a:r>
              <a:rPr kumimoji="1" lang="ja-JP" altLang="en-US" dirty="0" smtClean="0"/>
              <a:t>位</a:t>
            </a:r>
            <a:endParaRPr kumimoji="1" lang="ja-JP" altLang="en-US" dirty="0"/>
          </a:p>
        </p:txBody>
      </p:sp>
      <p:sp>
        <p:nvSpPr>
          <p:cNvPr id="10" name="星 8 9"/>
          <p:cNvSpPr/>
          <p:nvPr/>
        </p:nvSpPr>
        <p:spPr>
          <a:xfrm>
            <a:off x="4788024" y="4581128"/>
            <a:ext cx="914400" cy="914400"/>
          </a:xfrm>
          <a:prstGeom prst="star8">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3</a:t>
            </a:r>
            <a:r>
              <a:rPr kumimoji="1" lang="ja-JP" altLang="en-US" dirty="0" smtClean="0"/>
              <a:t>位</a:t>
            </a:r>
            <a:endParaRPr kumimoji="1" lang="ja-JP" altLang="en-US" dirty="0"/>
          </a:p>
        </p:txBody>
      </p:sp>
      <p:sp>
        <p:nvSpPr>
          <p:cNvPr id="11" name="正方形/長方形 10"/>
          <p:cNvSpPr/>
          <p:nvPr/>
        </p:nvSpPr>
        <p:spPr>
          <a:xfrm>
            <a:off x="5963995" y="3140968"/>
            <a:ext cx="2857012" cy="914400"/>
          </a:xfrm>
          <a:prstGeom prst="rect">
            <a:avLst/>
          </a:prstGeom>
          <a:solidFill>
            <a:srgbClr val="FFFF99"/>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保存の先取特権</a:t>
            </a:r>
            <a:r>
              <a:rPr kumimoji="1" lang="en-US" altLang="ja-JP" dirty="0" smtClean="0"/>
              <a:t/>
            </a:r>
            <a:br>
              <a:rPr kumimoji="1" lang="en-US" altLang="ja-JP" dirty="0" smtClean="0"/>
            </a:br>
            <a:r>
              <a:rPr kumimoji="1" lang="ja-JP" altLang="en-US" dirty="0" smtClean="0"/>
              <a:t>（修理・修繕等）</a:t>
            </a:r>
            <a:endParaRPr kumimoji="1" lang="ja-JP" altLang="en-US" dirty="0"/>
          </a:p>
        </p:txBody>
      </p:sp>
      <p:sp>
        <p:nvSpPr>
          <p:cNvPr id="12" name="正方形/長方形 11"/>
          <p:cNvSpPr/>
          <p:nvPr/>
        </p:nvSpPr>
        <p:spPr>
          <a:xfrm>
            <a:off x="5963460" y="4581128"/>
            <a:ext cx="2857012" cy="914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売買の先取特権</a:t>
            </a:r>
            <a:endParaRPr kumimoji="1" lang="ja-JP" altLang="en-US" dirty="0"/>
          </a:p>
        </p:txBody>
      </p:sp>
      <p:sp>
        <p:nvSpPr>
          <p:cNvPr id="15" name="テキスト ボックス 14"/>
          <p:cNvSpPr txBox="1"/>
          <p:nvPr/>
        </p:nvSpPr>
        <p:spPr>
          <a:xfrm>
            <a:off x="6671886" y="2708920"/>
            <a:ext cx="1440160" cy="369332"/>
          </a:xfrm>
          <a:prstGeom prst="rect">
            <a:avLst/>
          </a:prstGeom>
          <a:noFill/>
        </p:spPr>
        <p:txBody>
          <a:bodyPr wrap="square" rtlCol="0">
            <a:spAutoFit/>
          </a:bodyPr>
          <a:lstStyle/>
          <a:p>
            <a:r>
              <a:rPr kumimoji="1" lang="ja-JP" altLang="en-US" dirty="0" smtClean="0"/>
              <a:t>↓知っている</a:t>
            </a:r>
            <a:endParaRPr kumimoji="1" lang="ja-JP" altLang="en-US" dirty="0"/>
          </a:p>
        </p:txBody>
      </p:sp>
      <p:sp>
        <p:nvSpPr>
          <p:cNvPr id="16" name="テキスト ボックス 15"/>
          <p:cNvSpPr txBox="1"/>
          <p:nvPr/>
        </p:nvSpPr>
        <p:spPr>
          <a:xfrm>
            <a:off x="6672421" y="4132945"/>
            <a:ext cx="1440160" cy="369332"/>
          </a:xfrm>
          <a:prstGeom prst="rect">
            <a:avLst/>
          </a:prstGeom>
          <a:noFill/>
        </p:spPr>
        <p:txBody>
          <a:bodyPr wrap="square" rtlCol="0">
            <a:spAutoFit/>
          </a:bodyPr>
          <a:lstStyle/>
          <a:p>
            <a:r>
              <a:rPr kumimoji="1" lang="ja-JP" altLang="en-US" dirty="0" smtClean="0"/>
              <a:t>↓知っている</a:t>
            </a:r>
            <a:endParaRPr kumimoji="1" lang="ja-JP" altLang="en-US" dirty="0"/>
          </a:p>
        </p:txBody>
      </p:sp>
      <p:sp>
        <p:nvSpPr>
          <p:cNvPr id="17" name="テキスト ボックス 16"/>
          <p:cNvSpPr txBox="1"/>
          <p:nvPr/>
        </p:nvSpPr>
        <p:spPr>
          <a:xfrm>
            <a:off x="5963996" y="5589240"/>
            <a:ext cx="2856476" cy="369332"/>
          </a:xfrm>
          <a:prstGeom prst="rect">
            <a:avLst/>
          </a:prstGeom>
          <a:noFill/>
        </p:spPr>
        <p:txBody>
          <a:bodyPr wrap="square" rtlCol="0">
            <a:spAutoFit/>
          </a:bodyPr>
          <a:lstStyle/>
          <a:p>
            <a:r>
              <a:rPr kumimoji="1" lang="ja-JP" altLang="en-US" dirty="0" smtClean="0"/>
              <a:t>↑ 保存も売買も知っていた</a:t>
            </a:r>
            <a:endParaRPr kumimoji="1" lang="ja-JP" altLang="en-US" dirty="0"/>
          </a:p>
        </p:txBody>
      </p:sp>
    </p:spTree>
    <p:extLst>
      <p:ext uri="{BB962C8B-B14F-4D97-AF65-F5344CB8AC3E}">
        <p14:creationId xmlns:p14="http://schemas.microsoft.com/office/powerpoint/2010/main" val="30788556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wipe(up)">
                                      <p:cBhvr>
                                        <p:cTn id="7" dur="2500"/>
                                        <p:tgtEl>
                                          <p:spTgt spid="1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wipe(left)">
                                      <p:cBhvr>
                                        <p:cTn id="12" dur="1000"/>
                                        <p:tgtEl>
                                          <p:spTgt spid="13">
                                            <p:txEl>
                                              <p:pRg st="2" end="2"/>
                                            </p:txEl>
                                          </p:spTgt>
                                        </p:tgtEl>
                                      </p:cBhvr>
                                    </p:animEffect>
                                  </p:childTnLst>
                                </p:cTn>
                              </p:par>
                              <p:par>
                                <p:cTn id="13" presetID="53" presetClass="entr" presetSubtype="16" fill="hold" grpId="0" nodeType="withEffect">
                                  <p:stCondLst>
                                    <p:cond delay="25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par>
                                <p:cTn id="18" presetID="22" presetClass="entr" presetSubtype="1" fill="hold" grpId="0" nodeType="withEffect">
                                  <p:stCondLst>
                                    <p:cond delay="100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1000"/>
                                        <p:tgtEl>
                                          <p:spTgt spid="6"/>
                                        </p:tgtEl>
                                      </p:cBhvr>
                                    </p:animEffect>
                                  </p:childTnLst>
                                </p:cTn>
                              </p:par>
                            </p:childTnLst>
                          </p:cTn>
                        </p:par>
                        <p:par>
                          <p:cTn id="21" fill="hold">
                            <p:stCondLst>
                              <p:cond delay="2000"/>
                            </p:stCondLst>
                            <p:childTnLst>
                              <p:par>
                                <p:cTn id="22" presetID="22" presetClass="entr" presetSubtype="8" fill="hold" nodeType="afterEffect">
                                  <p:stCondLst>
                                    <p:cond delay="500"/>
                                  </p:stCondLst>
                                  <p:childTnLst>
                                    <p:set>
                                      <p:cBhvr>
                                        <p:cTn id="23" dur="1" fill="hold">
                                          <p:stCondLst>
                                            <p:cond delay="0"/>
                                          </p:stCondLst>
                                        </p:cTn>
                                        <p:tgtEl>
                                          <p:spTgt spid="13">
                                            <p:txEl>
                                              <p:pRg st="3" end="3"/>
                                            </p:txEl>
                                          </p:spTgt>
                                        </p:tgtEl>
                                        <p:attrNameLst>
                                          <p:attrName>style.visibility</p:attrName>
                                        </p:attrNameLst>
                                      </p:cBhvr>
                                      <p:to>
                                        <p:strVal val="visible"/>
                                      </p:to>
                                    </p:set>
                                    <p:animEffect transition="in" filter="wipe(left)">
                                      <p:cBhvr>
                                        <p:cTn id="24" dur="500"/>
                                        <p:tgtEl>
                                          <p:spTgt spid="13">
                                            <p:txEl>
                                              <p:pRg st="3" end="3"/>
                                            </p:txEl>
                                          </p:spTgt>
                                        </p:tgtEl>
                                      </p:cBhvr>
                                    </p:animEffect>
                                  </p:childTnLst>
                                </p:cTn>
                              </p:par>
                              <p:par>
                                <p:cTn id="25" presetID="53" presetClass="entr" presetSubtype="16" fill="hold" grpId="0" nodeType="withEffect">
                                  <p:stCondLst>
                                    <p:cond delay="75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22" presetClass="entr" presetSubtype="1" fill="hold" grpId="0" nodeType="withEffect">
                                  <p:stCondLst>
                                    <p:cond delay="1500"/>
                                  </p:stCondLst>
                                  <p:childTnLst>
                                    <p:set>
                                      <p:cBhvr>
                                        <p:cTn id="31" dur="1" fill="hold">
                                          <p:stCondLst>
                                            <p:cond delay="0"/>
                                          </p:stCondLst>
                                        </p:cTn>
                                        <p:tgtEl>
                                          <p:spTgt spid="11"/>
                                        </p:tgtEl>
                                        <p:attrNameLst>
                                          <p:attrName>style.visibility</p:attrName>
                                        </p:attrNameLst>
                                      </p:cBhvr>
                                      <p:to>
                                        <p:strVal val="visible"/>
                                      </p:to>
                                    </p:set>
                                    <p:animEffect transition="in" filter="wipe(up)">
                                      <p:cBhvr>
                                        <p:cTn id="32" dur="1000"/>
                                        <p:tgtEl>
                                          <p:spTgt spid="11"/>
                                        </p:tgtEl>
                                      </p:cBhvr>
                                    </p:animEffect>
                                  </p:childTnLst>
                                </p:cTn>
                              </p:par>
                            </p:childTnLst>
                          </p:cTn>
                        </p:par>
                        <p:par>
                          <p:cTn id="33" fill="hold">
                            <p:stCondLst>
                              <p:cond delay="4500"/>
                            </p:stCondLst>
                            <p:childTnLst>
                              <p:par>
                                <p:cTn id="34" presetID="22" presetClass="entr" presetSubtype="1" fill="hold" nodeType="afterEffect">
                                  <p:stCondLst>
                                    <p:cond delay="500"/>
                                  </p:stCondLst>
                                  <p:childTnLst>
                                    <p:set>
                                      <p:cBhvr>
                                        <p:cTn id="35" dur="1" fill="hold">
                                          <p:stCondLst>
                                            <p:cond delay="0"/>
                                          </p:stCondLst>
                                        </p:cTn>
                                        <p:tgtEl>
                                          <p:spTgt spid="13">
                                            <p:txEl>
                                              <p:pRg st="4" end="4"/>
                                            </p:txEl>
                                          </p:spTgt>
                                        </p:tgtEl>
                                        <p:attrNameLst>
                                          <p:attrName>style.visibility</p:attrName>
                                        </p:attrNameLst>
                                      </p:cBhvr>
                                      <p:to>
                                        <p:strVal val="visible"/>
                                      </p:to>
                                    </p:set>
                                    <p:animEffect transition="in" filter="wipe(up)">
                                      <p:cBhvr>
                                        <p:cTn id="36" dur="1250"/>
                                        <p:tgtEl>
                                          <p:spTgt spid="13">
                                            <p:txEl>
                                              <p:pRg st="4" end="4"/>
                                            </p:txEl>
                                          </p:spTgt>
                                        </p:tgtEl>
                                      </p:cBhvr>
                                    </p:animEffect>
                                  </p:childTnLst>
                                </p:cTn>
                              </p:par>
                              <p:par>
                                <p:cTn id="37" presetID="53" presetClass="entr" presetSubtype="16" fill="hold" grpId="0" nodeType="withEffect">
                                  <p:stCondLst>
                                    <p:cond delay="75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Effect transition="in" filter="fade">
                                      <p:cBhvr>
                                        <p:cTn id="41" dur="500"/>
                                        <p:tgtEl>
                                          <p:spTgt spid="10"/>
                                        </p:tgtEl>
                                      </p:cBhvr>
                                    </p:animEffect>
                                  </p:childTnLst>
                                </p:cTn>
                              </p:par>
                              <p:par>
                                <p:cTn id="42" presetID="22" presetClass="entr" presetSubtype="1" fill="hold" grpId="0" nodeType="withEffect">
                                  <p:stCondLst>
                                    <p:cond delay="1500"/>
                                  </p:stCondLst>
                                  <p:childTnLst>
                                    <p:set>
                                      <p:cBhvr>
                                        <p:cTn id="43" dur="1" fill="hold">
                                          <p:stCondLst>
                                            <p:cond delay="0"/>
                                          </p:stCondLst>
                                        </p:cTn>
                                        <p:tgtEl>
                                          <p:spTgt spid="12"/>
                                        </p:tgtEl>
                                        <p:attrNameLst>
                                          <p:attrName>style.visibility</p:attrName>
                                        </p:attrNameLst>
                                      </p:cBhvr>
                                      <p:to>
                                        <p:strVal val="visible"/>
                                      </p:to>
                                    </p:set>
                                    <p:animEffect transition="in" filter="wipe(up)">
                                      <p:cBhvr>
                                        <p:cTn id="44" dur="10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13">
                                            <p:txEl>
                                              <p:pRg st="5" end="5"/>
                                            </p:txEl>
                                          </p:spTgt>
                                        </p:tgtEl>
                                        <p:attrNameLst>
                                          <p:attrName>style.visibility</p:attrName>
                                        </p:attrNameLst>
                                      </p:cBhvr>
                                      <p:to>
                                        <p:strVal val="visible"/>
                                      </p:to>
                                    </p:set>
                                    <p:animEffect transition="in" filter="wipe(up)">
                                      <p:cBhvr>
                                        <p:cTn id="49" dur="2500"/>
                                        <p:tgtEl>
                                          <p:spTgt spid="1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wipe(left)">
                                      <p:cBhvr>
                                        <p:cTn id="54" dur="500"/>
                                        <p:tgtEl>
                                          <p:spTgt spid="15"/>
                                        </p:tgtEl>
                                      </p:cBhvr>
                                    </p:animEffect>
                                  </p:childTnLst>
                                </p:cTn>
                              </p:par>
                            </p:childTnLst>
                          </p:cTn>
                        </p:par>
                        <p:par>
                          <p:cTn id="55" fill="hold">
                            <p:stCondLst>
                              <p:cond delay="500"/>
                            </p:stCondLst>
                            <p:childTnLst>
                              <p:par>
                                <p:cTn id="56" presetID="42" presetClass="path" presetSubtype="0" accel="50000" decel="50000" fill="hold" grpId="1" nodeType="afterEffect">
                                  <p:stCondLst>
                                    <p:cond delay="0"/>
                                  </p:stCondLst>
                                  <p:childTnLst>
                                    <p:animMotion origin="layout" path="M -8.33333E-7 -2.97872E-6 L -0.00121 0.20606 " pathEditMode="relative" rAng="0" ptsTypes="AA">
                                      <p:cBhvr>
                                        <p:cTn id="57" dur="1250" fill="hold"/>
                                        <p:tgtEl>
                                          <p:spTgt spid="6"/>
                                        </p:tgtEl>
                                        <p:attrNameLst>
                                          <p:attrName>ppt_x</p:attrName>
                                          <p:attrName>ppt_y</p:attrName>
                                        </p:attrNameLst>
                                      </p:cBhvr>
                                      <p:rCtr x="-69" y="10291"/>
                                    </p:animMotion>
                                  </p:childTnLst>
                                </p:cTn>
                              </p:par>
                              <p:par>
                                <p:cTn id="58" presetID="42" presetClass="path" presetSubtype="0" accel="50000" decel="50000" fill="hold" grpId="1" nodeType="withEffect">
                                  <p:stCondLst>
                                    <p:cond delay="0"/>
                                  </p:stCondLst>
                                  <p:childTnLst>
                                    <p:animMotion origin="layout" path="M -0.00122 -0.0037 L -0.00243 -0.20675 " pathEditMode="relative" rAng="0" ptsTypes="AA">
                                      <p:cBhvr>
                                        <p:cTn id="59" dur="1250" fill="hold"/>
                                        <p:tgtEl>
                                          <p:spTgt spid="11"/>
                                        </p:tgtEl>
                                        <p:attrNameLst>
                                          <p:attrName>ppt_x</p:attrName>
                                          <p:attrName>ppt_y</p:attrName>
                                        </p:attrNameLst>
                                      </p:cBhvr>
                                      <p:rCtr x="-69" y="-10153"/>
                                    </p:animMotion>
                                  </p:childTnLst>
                                </p:cTn>
                              </p:par>
                            </p:childTnLst>
                          </p:cTn>
                        </p:par>
                        <p:par>
                          <p:cTn id="60" fill="hold">
                            <p:stCondLst>
                              <p:cond delay="1750"/>
                            </p:stCondLst>
                            <p:childTnLst>
                              <p:par>
                                <p:cTn id="61" presetID="10" presetClass="exit" presetSubtype="0" fill="hold" grpId="1" nodeType="afterEffect">
                                  <p:stCondLst>
                                    <p:cond delay="0"/>
                                  </p:stCondLst>
                                  <p:childTnLst>
                                    <p:animEffect transition="out" filter="fade">
                                      <p:cBhvr>
                                        <p:cTn id="62" dur="500"/>
                                        <p:tgtEl>
                                          <p:spTgt spid="15"/>
                                        </p:tgtEl>
                                      </p:cBhvr>
                                    </p:animEffect>
                                    <p:set>
                                      <p:cBhvr>
                                        <p:cTn id="63" dur="1" fill="hold">
                                          <p:stCondLst>
                                            <p:cond delay="499"/>
                                          </p:stCondLst>
                                        </p:cTn>
                                        <p:tgtEl>
                                          <p:spTgt spid="15"/>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left)">
                                      <p:cBhvr>
                                        <p:cTn id="68" dur="1500"/>
                                        <p:tgtEl>
                                          <p:spTgt spid="16"/>
                                        </p:tgtEl>
                                      </p:cBhvr>
                                    </p:animEffect>
                                  </p:childTnLst>
                                </p:cTn>
                              </p:par>
                            </p:childTnLst>
                          </p:cTn>
                        </p:par>
                        <p:par>
                          <p:cTn id="69" fill="hold">
                            <p:stCondLst>
                              <p:cond delay="1500"/>
                            </p:stCondLst>
                            <p:childTnLst>
                              <p:par>
                                <p:cTn id="70" presetID="42" presetClass="path" presetSubtype="0" accel="50000" decel="50000" fill="hold" grpId="2" nodeType="afterEffect">
                                  <p:stCondLst>
                                    <p:cond delay="0"/>
                                  </p:stCondLst>
                                  <p:childTnLst>
                                    <p:animMotion origin="layout" path="M -0.00243 0.22017 L -0.00364 0.41582 " pathEditMode="relative" rAng="0" ptsTypes="AA">
                                      <p:cBhvr>
                                        <p:cTn id="71" dur="1250" fill="hold"/>
                                        <p:tgtEl>
                                          <p:spTgt spid="6"/>
                                        </p:tgtEl>
                                        <p:attrNameLst>
                                          <p:attrName>ppt_x</p:attrName>
                                          <p:attrName>ppt_y</p:attrName>
                                        </p:attrNameLst>
                                      </p:cBhvr>
                                      <p:rCtr x="-69" y="9783"/>
                                    </p:animMotion>
                                  </p:childTnLst>
                                </p:cTn>
                              </p:par>
                              <p:par>
                                <p:cTn id="72" presetID="42" presetClass="path" presetSubtype="0" accel="50000" decel="50000" fill="hold" grpId="1" nodeType="withEffect">
                                  <p:stCondLst>
                                    <p:cond delay="0"/>
                                  </p:stCondLst>
                                  <p:childTnLst>
                                    <p:animMotion origin="layout" path="M -0.00365 -0.0037 L -0.00486 -0.20652 " pathEditMode="relative" rAng="0" ptsTypes="AA">
                                      <p:cBhvr>
                                        <p:cTn id="73" dur="1250" fill="hold"/>
                                        <p:tgtEl>
                                          <p:spTgt spid="12"/>
                                        </p:tgtEl>
                                        <p:attrNameLst>
                                          <p:attrName>ppt_x</p:attrName>
                                          <p:attrName>ppt_y</p:attrName>
                                        </p:attrNameLst>
                                      </p:cBhvr>
                                      <p:rCtr x="-69" y="-10153"/>
                                    </p:animMotion>
                                  </p:childTnLst>
                                </p:cTn>
                              </p:par>
                            </p:childTnLst>
                          </p:cTn>
                        </p:par>
                        <p:par>
                          <p:cTn id="74" fill="hold">
                            <p:stCondLst>
                              <p:cond delay="2750"/>
                            </p:stCondLst>
                            <p:childTnLst>
                              <p:par>
                                <p:cTn id="75" presetID="10" presetClass="exit" presetSubtype="0" fill="hold" grpId="1" nodeType="afterEffect">
                                  <p:stCondLst>
                                    <p:cond delay="0"/>
                                  </p:stCondLst>
                                  <p:childTnLst>
                                    <p:animEffect transition="out" filter="fade">
                                      <p:cBhvr>
                                        <p:cTn id="76" dur="500"/>
                                        <p:tgtEl>
                                          <p:spTgt spid="16"/>
                                        </p:tgtEl>
                                      </p:cBhvr>
                                    </p:animEffect>
                                    <p:set>
                                      <p:cBhvr>
                                        <p:cTn id="77" dur="1" fill="hold">
                                          <p:stCondLst>
                                            <p:cond delay="499"/>
                                          </p:stCondLst>
                                        </p:cTn>
                                        <p:tgtEl>
                                          <p:spTgt spid="16"/>
                                        </p:tgtEl>
                                        <p:attrNameLst>
                                          <p:attrName>style.visibility</p:attrName>
                                        </p:attrNameLst>
                                      </p:cBhvr>
                                      <p:to>
                                        <p:strVal val="hidden"/>
                                      </p:to>
                                    </p:set>
                                  </p:childTnLst>
                                </p:cTn>
                              </p:par>
                            </p:childTnLst>
                          </p:cTn>
                        </p:par>
                        <p:par>
                          <p:cTn id="78" fill="hold">
                            <p:stCondLst>
                              <p:cond delay="3250"/>
                            </p:stCondLst>
                            <p:childTnLst>
                              <p:par>
                                <p:cTn id="79" presetID="22" presetClass="entr" presetSubtype="8" fill="hold" grpId="0" nodeType="afterEffect">
                                  <p:stCondLst>
                                    <p:cond delay="250"/>
                                  </p:stCondLst>
                                  <p:childTnLst>
                                    <p:set>
                                      <p:cBhvr>
                                        <p:cTn id="80" dur="1" fill="hold">
                                          <p:stCondLst>
                                            <p:cond delay="0"/>
                                          </p:stCondLst>
                                        </p:cTn>
                                        <p:tgtEl>
                                          <p:spTgt spid="17"/>
                                        </p:tgtEl>
                                        <p:attrNameLst>
                                          <p:attrName>style.visibility</p:attrName>
                                        </p:attrNameLst>
                                      </p:cBhvr>
                                      <p:to>
                                        <p:strVal val="visible"/>
                                      </p:to>
                                    </p:set>
                                    <p:animEffect transition="in" filter="wipe(left)">
                                      <p:cBhvr>
                                        <p:cTn id="81" dur="500"/>
                                        <p:tgtEl>
                                          <p:spTgt spid="17"/>
                                        </p:tgtEl>
                                      </p:cBhvr>
                                    </p:animEffect>
                                  </p:childTnLst>
                                </p:cTn>
                              </p:par>
                            </p:childTnLst>
                          </p:cTn>
                        </p:par>
                        <p:par>
                          <p:cTn id="82" fill="hold">
                            <p:stCondLst>
                              <p:cond delay="4000"/>
                            </p:stCondLst>
                            <p:childTnLst>
                              <p:par>
                                <p:cTn id="83" presetID="22" presetClass="entr" presetSubtype="1" fill="hold" nodeType="afterEffect">
                                  <p:stCondLst>
                                    <p:cond delay="500"/>
                                  </p:stCondLst>
                                  <p:childTnLst>
                                    <p:set>
                                      <p:cBhvr>
                                        <p:cTn id="84" dur="1" fill="hold">
                                          <p:stCondLst>
                                            <p:cond delay="0"/>
                                          </p:stCondLst>
                                        </p:cTn>
                                        <p:tgtEl>
                                          <p:spTgt spid="13">
                                            <p:txEl>
                                              <p:pRg st="6" end="6"/>
                                            </p:txEl>
                                          </p:spTgt>
                                        </p:tgtEl>
                                        <p:attrNameLst>
                                          <p:attrName>style.visibility</p:attrName>
                                        </p:attrNameLst>
                                      </p:cBhvr>
                                      <p:to>
                                        <p:strVal val="visible"/>
                                      </p:to>
                                    </p:set>
                                    <p:animEffect transition="in" filter="wipe(up)">
                                      <p:cBhvr>
                                        <p:cTn id="85" dur="500"/>
                                        <p:tgtEl>
                                          <p:spTgt spid="13">
                                            <p:txEl>
                                              <p:pRg st="6" end="6"/>
                                            </p:txEl>
                                          </p:spTgt>
                                        </p:tgtEl>
                                      </p:cBhvr>
                                    </p:animEffect>
                                  </p:childTnLst>
                                </p:cTn>
                              </p:par>
                            </p:childTnLst>
                          </p:cTn>
                        </p:par>
                        <p:par>
                          <p:cTn id="86" fill="hold">
                            <p:stCondLst>
                              <p:cond delay="5000"/>
                            </p:stCondLst>
                            <p:childTnLst>
                              <p:par>
                                <p:cTn id="87" presetID="22" presetClass="entr" presetSubtype="1" fill="hold" nodeType="afterEffect">
                                  <p:stCondLst>
                                    <p:cond delay="500"/>
                                  </p:stCondLst>
                                  <p:childTnLst>
                                    <p:set>
                                      <p:cBhvr>
                                        <p:cTn id="88" dur="1" fill="hold">
                                          <p:stCondLst>
                                            <p:cond delay="0"/>
                                          </p:stCondLst>
                                        </p:cTn>
                                        <p:tgtEl>
                                          <p:spTgt spid="13">
                                            <p:txEl>
                                              <p:pRg st="7" end="7"/>
                                            </p:txEl>
                                          </p:spTgt>
                                        </p:tgtEl>
                                        <p:attrNameLst>
                                          <p:attrName>style.visibility</p:attrName>
                                        </p:attrNameLst>
                                      </p:cBhvr>
                                      <p:to>
                                        <p:strVal val="visible"/>
                                      </p:to>
                                    </p:set>
                                    <p:animEffect transition="in" filter="wipe(up)">
                                      <p:cBhvr>
                                        <p:cTn id="89" dur="1250"/>
                                        <p:tgtEl>
                                          <p:spTgt spid="1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8" grpId="0" animBg="1"/>
      <p:bldP spid="9" grpId="0" animBg="1"/>
      <p:bldP spid="10" grpId="0" animBg="1"/>
      <p:bldP spid="11" grpId="0" animBg="1"/>
      <p:bldP spid="11" grpId="1" animBg="1"/>
      <p:bldP spid="12" grpId="0" animBg="1"/>
      <p:bldP spid="12" grpId="1" animBg="1"/>
      <p:bldP spid="15" grpId="0"/>
      <p:bldP spid="15" grpId="1"/>
      <p:bldP spid="16" grpId="0"/>
      <p:bldP spid="16" grpId="1"/>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タイトル 27"/>
          <p:cNvSpPr>
            <a:spLocks noGrp="1"/>
          </p:cNvSpPr>
          <p:nvPr>
            <p:ph type="title"/>
          </p:nvPr>
        </p:nvSpPr>
        <p:spPr/>
        <p:txBody>
          <a:bodyPr>
            <a:normAutofit fontScale="90000"/>
          </a:bodyPr>
          <a:lstStyle/>
          <a:p>
            <a:r>
              <a:rPr lang="ja-JP" altLang="en-US" dirty="0" smtClean="0"/>
              <a:t>質権</a:t>
            </a:r>
            <a:r>
              <a:rPr lang="ja-JP" altLang="en-US" dirty="0"/>
              <a:t>の中</a:t>
            </a:r>
            <a:r>
              <a:rPr lang="ja-JP" altLang="en-US" dirty="0" smtClean="0"/>
              <a:t>で最も利用されている</a:t>
            </a:r>
            <a:r>
              <a:rPr lang="en-US" altLang="ja-JP" dirty="0" smtClean="0"/>
              <a:t/>
            </a:r>
            <a:br>
              <a:rPr lang="en-US" altLang="ja-JP" dirty="0" smtClean="0"/>
            </a:br>
            <a:r>
              <a:rPr lang="ja-JP" altLang="en-US" dirty="0"/>
              <a:t>権利質は</a:t>
            </a:r>
            <a:r>
              <a:rPr lang="ja-JP" altLang="en-US" dirty="0" smtClean="0"/>
              <a:t>，物権とは無縁の世界</a:t>
            </a:r>
            <a:endParaRPr kumimoji="1" lang="ja-JP" altLang="en-US" dirty="0"/>
          </a:p>
        </p:txBody>
      </p:sp>
      <p:sp>
        <p:nvSpPr>
          <p:cNvPr id="29" name="テキスト プレースホルダー 28"/>
          <p:cNvSpPr>
            <a:spLocks noGrp="1"/>
          </p:cNvSpPr>
          <p:nvPr>
            <p:ph type="body" idx="1"/>
          </p:nvPr>
        </p:nvSpPr>
        <p:spPr>
          <a:xfrm>
            <a:off x="457199" y="1421086"/>
            <a:ext cx="4753373" cy="639762"/>
          </a:xfrm>
        </p:spPr>
        <p:txBody>
          <a:bodyPr anchor="ctr">
            <a:normAutofit/>
          </a:bodyPr>
          <a:lstStyle/>
          <a:p>
            <a:pPr algn="ctr"/>
            <a:r>
              <a:rPr lang="ja-JP" altLang="en-US" dirty="0" smtClean="0">
                <a:hlinkClick r:id="rId2" action="ppaction://hlinksldjump"/>
              </a:rPr>
              <a:t>質権</a:t>
            </a:r>
            <a:r>
              <a:rPr lang="ja-JP" altLang="en-US" dirty="0" smtClean="0"/>
              <a:t>の実行</a:t>
            </a:r>
            <a:endParaRPr lang="ja-JP" altLang="en-US" dirty="0"/>
          </a:p>
        </p:txBody>
      </p:sp>
      <p:sp>
        <p:nvSpPr>
          <p:cNvPr id="31" name="テキスト プレースホルダー 30"/>
          <p:cNvSpPr>
            <a:spLocks noGrp="1"/>
          </p:cNvSpPr>
          <p:nvPr>
            <p:ph type="body" sz="quarter" idx="3"/>
          </p:nvPr>
        </p:nvSpPr>
        <p:spPr>
          <a:xfrm>
            <a:off x="5339626" y="1421086"/>
            <a:ext cx="3347173" cy="639762"/>
          </a:xfrm>
        </p:spPr>
        <p:txBody>
          <a:bodyPr anchor="ctr"/>
          <a:lstStyle/>
          <a:p>
            <a:pPr algn="ctr"/>
            <a:r>
              <a:rPr lang="ja-JP" altLang="en-US" dirty="0"/>
              <a:t>債権</a:t>
            </a:r>
            <a:r>
              <a:rPr lang="ja-JP" altLang="en-US" dirty="0" smtClean="0"/>
              <a:t>執行</a:t>
            </a:r>
            <a:endParaRPr lang="ja-JP" altLang="en-US" dirty="0"/>
          </a:p>
        </p:txBody>
      </p:sp>
      <p:sp>
        <p:nvSpPr>
          <p:cNvPr id="5" name="日付プレースホルダー 4"/>
          <p:cNvSpPr>
            <a:spLocks noGrp="1"/>
          </p:cNvSpPr>
          <p:nvPr>
            <p:ph type="dt" sz="half" idx="10"/>
          </p:nvPr>
        </p:nvSpPr>
        <p:spPr/>
        <p:txBody>
          <a:bodyPr/>
          <a:lstStyle/>
          <a:p>
            <a:r>
              <a:rPr kumimoji="1" lang="en-US" altLang="ja-JP" smtClean="0"/>
              <a:t>2013/2/1</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Revolution of Secured Transaction</a:t>
            </a:r>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
        <p:nvSpPr>
          <p:cNvPr id="13" name="右矢印 12"/>
          <p:cNvSpPr/>
          <p:nvPr/>
        </p:nvSpPr>
        <p:spPr>
          <a:xfrm flipH="1">
            <a:off x="5682779" y="1988840"/>
            <a:ext cx="1769540" cy="1142739"/>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被保全</a:t>
            </a:r>
            <a:r>
              <a:rPr kumimoji="1" lang="en-US" altLang="ja-JP" dirty="0" smtClean="0"/>
              <a:t/>
            </a:r>
            <a:br>
              <a:rPr kumimoji="1" lang="en-US" altLang="ja-JP" dirty="0" smtClean="0"/>
            </a:br>
            <a:r>
              <a:rPr kumimoji="1" lang="ja-JP" altLang="en-US" dirty="0" smtClean="0"/>
              <a:t>債権</a:t>
            </a:r>
            <a:endParaRPr kumimoji="1" lang="ja-JP" altLang="en-US" dirty="0"/>
          </a:p>
        </p:txBody>
      </p:sp>
      <p:sp>
        <p:nvSpPr>
          <p:cNvPr id="17" name="右矢印 16"/>
          <p:cNvSpPr/>
          <p:nvPr/>
        </p:nvSpPr>
        <p:spPr>
          <a:xfrm>
            <a:off x="3275856" y="2000605"/>
            <a:ext cx="1462510" cy="114273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被担保</a:t>
            </a:r>
            <a:r>
              <a:rPr kumimoji="1" lang="en-US" altLang="ja-JP" dirty="0" smtClean="0"/>
              <a:t/>
            </a:r>
            <a:br>
              <a:rPr kumimoji="1" lang="en-US" altLang="ja-JP" dirty="0" smtClean="0"/>
            </a:br>
            <a:r>
              <a:rPr kumimoji="1" lang="ja-JP" altLang="en-US" dirty="0" smtClean="0"/>
              <a:t>債権</a:t>
            </a:r>
            <a:endParaRPr kumimoji="1" lang="ja-JP" altLang="en-US" dirty="0"/>
          </a:p>
        </p:txBody>
      </p:sp>
      <p:sp>
        <p:nvSpPr>
          <p:cNvPr id="25" name="右矢印 24"/>
          <p:cNvSpPr/>
          <p:nvPr/>
        </p:nvSpPr>
        <p:spPr>
          <a:xfrm rot="19645701" flipH="1">
            <a:off x="5260290" y="3194380"/>
            <a:ext cx="2612158" cy="6450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債権差押え</a:t>
            </a:r>
            <a:endParaRPr kumimoji="1" lang="ja-JP" altLang="en-US" dirty="0"/>
          </a:p>
        </p:txBody>
      </p:sp>
      <p:sp>
        <p:nvSpPr>
          <p:cNvPr id="26" name="右矢印 25"/>
          <p:cNvSpPr/>
          <p:nvPr/>
        </p:nvSpPr>
        <p:spPr>
          <a:xfrm rot="18494885" flipH="1">
            <a:off x="5392840" y="3523228"/>
            <a:ext cx="3469851" cy="11427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債権者代位権</a:t>
            </a:r>
            <a:endParaRPr kumimoji="1" lang="en-US" altLang="ja-JP" dirty="0" smtClean="0"/>
          </a:p>
          <a:p>
            <a:pPr algn="ctr"/>
            <a:r>
              <a:rPr kumimoji="1" lang="ja-JP" altLang="en-US" dirty="0" smtClean="0"/>
              <a:t>（直接取立）</a:t>
            </a:r>
            <a:endParaRPr kumimoji="1" lang="ja-JP" altLang="en-US" dirty="0"/>
          </a:p>
        </p:txBody>
      </p:sp>
      <p:sp>
        <p:nvSpPr>
          <p:cNvPr id="27" name="右矢印 26"/>
          <p:cNvSpPr/>
          <p:nvPr/>
        </p:nvSpPr>
        <p:spPr>
          <a:xfrm rot="1817447">
            <a:off x="2270064" y="2953082"/>
            <a:ext cx="2938922" cy="1038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質権</a:t>
            </a:r>
            <a:r>
              <a:rPr lang="ja-JP" altLang="en-US" dirty="0" smtClean="0"/>
              <a:t>実行</a:t>
            </a:r>
            <a:endParaRPr lang="en-US" altLang="ja-JP" dirty="0" smtClean="0"/>
          </a:p>
          <a:p>
            <a:pPr algn="ctr"/>
            <a:r>
              <a:rPr kumimoji="1" lang="ja-JP" altLang="en-US" dirty="0" smtClean="0"/>
              <a:t>（直接取立権）</a:t>
            </a:r>
            <a:endParaRPr kumimoji="1" lang="ja-JP" altLang="en-US" dirty="0"/>
          </a:p>
        </p:txBody>
      </p:sp>
      <p:sp>
        <p:nvSpPr>
          <p:cNvPr id="20" name="円/楕円 19"/>
          <p:cNvSpPr/>
          <p:nvPr/>
        </p:nvSpPr>
        <p:spPr>
          <a:xfrm>
            <a:off x="4382480" y="5099325"/>
            <a:ext cx="1656184"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第三</a:t>
            </a:r>
            <a:endParaRPr kumimoji="1" lang="en-US" altLang="ja-JP" dirty="0" smtClean="0"/>
          </a:p>
          <a:p>
            <a:pPr algn="ctr"/>
            <a:r>
              <a:rPr kumimoji="1" lang="ja-JP" altLang="en-US" dirty="0" smtClean="0"/>
              <a:t>債務者</a:t>
            </a:r>
            <a:endParaRPr kumimoji="1" lang="ja-JP" altLang="en-US" dirty="0"/>
          </a:p>
        </p:txBody>
      </p:sp>
      <p:sp>
        <p:nvSpPr>
          <p:cNvPr id="33" name="テキスト ボックス 32"/>
          <p:cNvSpPr txBox="1"/>
          <p:nvPr/>
        </p:nvSpPr>
        <p:spPr>
          <a:xfrm>
            <a:off x="297024" y="3302982"/>
            <a:ext cx="3842928" cy="2862322"/>
          </a:xfrm>
          <a:prstGeom prst="rect">
            <a:avLst/>
          </a:prstGeom>
          <a:noFill/>
        </p:spPr>
        <p:txBody>
          <a:bodyPr wrap="square" rtlCol="0">
            <a:spAutoFit/>
          </a:bodyPr>
          <a:lstStyle/>
          <a:p>
            <a:pPr marL="285750" indent="-285750">
              <a:buClr>
                <a:schemeClr val="tx2">
                  <a:lumMod val="75000"/>
                </a:schemeClr>
              </a:buClr>
              <a:buFont typeface="Wingdings" pitchFamily="2" charset="2"/>
              <a:buChar char="n"/>
            </a:pPr>
            <a:r>
              <a:rPr lang="ja-JP" altLang="en-US" b="1" dirty="0"/>
              <a:t>第</a:t>
            </a:r>
            <a:r>
              <a:rPr lang="en-US" altLang="ja-JP" b="1" dirty="0"/>
              <a:t>364</a:t>
            </a:r>
            <a:r>
              <a:rPr lang="ja-JP" altLang="en-US" b="1" dirty="0"/>
              <a:t>条</a:t>
            </a:r>
            <a:r>
              <a:rPr lang="ja-JP" altLang="en-US" dirty="0"/>
              <a:t>（指名債権</a:t>
            </a:r>
            <a:r>
              <a:rPr lang="ja-JP" altLang="en-US" dirty="0" smtClean="0"/>
              <a:t>を</a:t>
            </a:r>
            <a:r>
              <a:rPr lang="en-US" altLang="ja-JP" dirty="0" smtClean="0"/>
              <a:t/>
            </a:r>
            <a:br>
              <a:rPr lang="en-US" altLang="ja-JP" dirty="0" smtClean="0"/>
            </a:br>
            <a:r>
              <a:rPr lang="ja-JP" altLang="en-US" dirty="0" smtClean="0"/>
              <a:t>目的と</a:t>
            </a:r>
            <a:r>
              <a:rPr lang="ja-JP" altLang="en-US" dirty="0"/>
              <a:t>する</a:t>
            </a:r>
            <a:r>
              <a:rPr lang="ja-JP" altLang="en-US" b="1" dirty="0"/>
              <a:t>質権の対抗要件</a:t>
            </a:r>
            <a:r>
              <a:rPr lang="ja-JP" altLang="en-US" dirty="0" smtClean="0"/>
              <a:t>）</a:t>
            </a:r>
            <a:endParaRPr lang="en-US" altLang="ja-JP" dirty="0" smtClean="0"/>
          </a:p>
          <a:p>
            <a:pPr marL="542925" lvl="1" indent="-277813">
              <a:buClr>
                <a:srgbClr val="FF0000"/>
              </a:buClr>
              <a:buFont typeface="Wingdings" pitchFamily="2" charset="2"/>
              <a:buChar char="n"/>
            </a:pPr>
            <a:r>
              <a:rPr lang="ja-JP" altLang="en-US" dirty="0" smtClean="0"/>
              <a:t>指名</a:t>
            </a:r>
            <a:r>
              <a:rPr lang="ja-JP" altLang="en-US" dirty="0"/>
              <a:t>債権を質権の目的</a:t>
            </a:r>
            <a:r>
              <a:rPr lang="en-US" altLang="ja-JP" dirty="0"/>
              <a:t>【</a:t>
            </a:r>
            <a:r>
              <a:rPr lang="ja-JP" altLang="en-US" dirty="0"/>
              <a:t>物</a:t>
            </a:r>
            <a:r>
              <a:rPr lang="en-US" altLang="ja-JP" dirty="0"/>
              <a:t>】</a:t>
            </a:r>
            <a:r>
              <a:rPr lang="ja-JP" altLang="en-US" dirty="0"/>
              <a:t>としたときは，</a:t>
            </a:r>
            <a:r>
              <a:rPr lang="ja-JP" altLang="en-US" b="1" dirty="0">
                <a:solidFill>
                  <a:schemeClr val="tx2">
                    <a:lumMod val="75000"/>
                  </a:schemeClr>
                </a:solidFill>
              </a:rPr>
              <a:t>第</a:t>
            </a:r>
            <a:r>
              <a:rPr lang="en-US" altLang="ja-JP" b="1" dirty="0">
                <a:solidFill>
                  <a:schemeClr val="tx2">
                    <a:lumMod val="75000"/>
                  </a:schemeClr>
                </a:solidFill>
              </a:rPr>
              <a:t>467</a:t>
            </a:r>
            <a:r>
              <a:rPr lang="ja-JP" altLang="en-US" b="1" dirty="0">
                <a:solidFill>
                  <a:schemeClr val="tx2">
                    <a:lumMod val="75000"/>
                  </a:schemeClr>
                </a:solidFill>
              </a:rPr>
              <a:t>条</a:t>
            </a:r>
            <a:r>
              <a:rPr lang="en-US" altLang="ja-JP" b="1" dirty="0">
                <a:solidFill>
                  <a:schemeClr val="tx2">
                    <a:lumMod val="75000"/>
                  </a:schemeClr>
                </a:solidFill>
              </a:rPr>
              <a:t>〔</a:t>
            </a:r>
            <a:r>
              <a:rPr lang="ja-JP" altLang="en-US" b="1" dirty="0">
                <a:solidFill>
                  <a:schemeClr val="tx2">
                    <a:lumMod val="75000"/>
                  </a:schemeClr>
                </a:solidFill>
              </a:rPr>
              <a:t>指名債権の譲渡の対抗要件</a:t>
            </a:r>
            <a:r>
              <a:rPr lang="en-US" altLang="ja-JP" b="1" dirty="0">
                <a:solidFill>
                  <a:schemeClr val="tx2">
                    <a:lumMod val="75000"/>
                  </a:schemeClr>
                </a:solidFill>
              </a:rPr>
              <a:t>〕</a:t>
            </a:r>
            <a:r>
              <a:rPr lang="ja-JP" altLang="en-US" b="1" dirty="0">
                <a:solidFill>
                  <a:schemeClr val="tx2">
                    <a:lumMod val="75000"/>
                  </a:schemeClr>
                </a:solidFill>
              </a:rPr>
              <a:t>の規定に従い</a:t>
            </a:r>
            <a:r>
              <a:rPr lang="ja-JP" altLang="en-US" dirty="0"/>
              <a:t>，第三債務者に質権の設定を通知し，又は第三債務者がこれを承諾しなければ，これをもって第三債務者その他の第三者に対抗することができない。</a:t>
            </a:r>
            <a:endParaRPr kumimoji="1" lang="ja-JP" altLang="en-US" dirty="0"/>
          </a:p>
        </p:txBody>
      </p:sp>
      <p:sp>
        <p:nvSpPr>
          <p:cNvPr id="16" name="下矢印 15"/>
          <p:cNvSpPr/>
          <p:nvPr/>
        </p:nvSpPr>
        <p:spPr>
          <a:xfrm>
            <a:off x="4738366" y="2989389"/>
            <a:ext cx="944413" cy="2109936"/>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債権</a:t>
            </a:r>
            <a:endParaRPr kumimoji="1" lang="ja-JP" altLang="en-US" dirty="0"/>
          </a:p>
        </p:txBody>
      </p:sp>
      <p:sp>
        <p:nvSpPr>
          <p:cNvPr id="9" name="円/楕円 8"/>
          <p:cNvSpPr/>
          <p:nvPr/>
        </p:nvSpPr>
        <p:spPr>
          <a:xfrm>
            <a:off x="7164288" y="2063224"/>
            <a:ext cx="1656184"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一般</a:t>
            </a:r>
            <a:r>
              <a:rPr kumimoji="1" lang="en-US" altLang="ja-JP" dirty="0" smtClean="0"/>
              <a:t/>
            </a:r>
            <a:br>
              <a:rPr kumimoji="1" lang="en-US" altLang="ja-JP" dirty="0" smtClean="0"/>
            </a:br>
            <a:r>
              <a:rPr kumimoji="1" lang="ja-JP" altLang="en-US" dirty="0" smtClean="0"/>
              <a:t>債権者</a:t>
            </a:r>
            <a:endParaRPr kumimoji="1" lang="ja-JP" altLang="en-US" dirty="0"/>
          </a:p>
        </p:txBody>
      </p:sp>
      <p:sp>
        <p:nvSpPr>
          <p:cNvPr id="18" name="円/楕円 17"/>
          <p:cNvSpPr/>
          <p:nvPr/>
        </p:nvSpPr>
        <p:spPr>
          <a:xfrm>
            <a:off x="1862200" y="2074989"/>
            <a:ext cx="1656184"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債権</a:t>
            </a:r>
            <a:r>
              <a:rPr kumimoji="1" lang="en-US" altLang="ja-JP" dirty="0" smtClean="0"/>
              <a:t/>
            </a:r>
            <a:br>
              <a:rPr kumimoji="1" lang="en-US" altLang="ja-JP" dirty="0" smtClean="0"/>
            </a:br>
            <a:r>
              <a:rPr kumimoji="1" lang="ja-JP" altLang="en-US" dirty="0" smtClean="0"/>
              <a:t>質権者</a:t>
            </a:r>
            <a:endParaRPr kumimoji="1" lang="ja-JP" altLang="en-US" dirty="0"/>
          </a:p>
        </p:txBody>
      </p:sp>
      <p:sp>
        <p:nvSpPr>
          <p:cNvPr id="19" name="円/楕円 18"/>
          <p:cNvSpPr/>
          <p:nvPr/>
        </p:nvSpPr>
        <p:spPr>
          <a:xfrm>
            <a:off x="4382480" y="2074989"/>
            <a:ext cx="1656184"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債務者</a:t>
            </a:r>
            <a:endParaRPr kumimoji="1" lang="ja-JP" altLang="en-US" dirty="0"/>
          </a:p>
        </p:txBody>
      </p:sp>
    </p:spTree>
    <p:extLst>
      <p:ext uri="{BB962C8B-B14F-4D97-AF65-F5344CB8AC3E}">
        <p14:creationId xmlns:p14="http://schemas.microsoft.com/office/powerpoint/2010/main" val="42546509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Effect transition="in" filter="wipe(up)">
                                      <p:cBhvr>
                                        <p:cTn id="7" dur="1000"/>
                                        <p:tgtEl>
                                          <p:spTgt spid="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par>
                          <p:cTn id="13" fill="hold">
                            <p:stCondLst>
                              <p:cond delay="500"/>
                            </p:stCondLst>
                            <p:childTnLst>
                              <p:par>
                                <p:cTn id="14" presetID="22" presetClass="entr" presetSubtype="8" fill="hold" grpId="0" nodeType="afterEffect">
                                  <p:stCondLst>
                                    <p:cond delay="250"/>
                                  </p:stCondLst>
                                  <p:childTnLst>
                                    <p:set>
                                      <p:cBhvr>
                                        <p:cTn id="15" dur="1" fill="hold">
                                          <p:stCondLst>
                                            <p:cond delay="0"/>
                                          </p:stCondLst>
                                        </p:cTn>
                                        <p:tgtEl>
                                          <p:spTgt spid="20"/>
                                        </p:tgtEl>
                                        <p:attrNameLst>
                                          <p:attrName>style.visibility</p:attrName>
                                        </p:attrNameLst>
                                      </p:cBhvr>
                                      <p:to>
                                        <p:strVal val="visible"/>
                                      </p:to>
                                    </p:set>
                                    <p:animEffect transition="in" filter="wipe(left)">
                                      <p:cBhvr>
                                        <p:cTn id="16" dur="500"/>
                                        <p:tgtEl>
                                          <p:spTgt spid="20"/>
                                        </p:tgtEl>
                                      </p:cBhvr>
                                    </p:animEffect>
                                  </p:childTnLst>
                                </p:cTn>
                              </p:par>
                            </p:childTnLst>
                          </p:cTn>
                        </p:par>
                        <p:par>
                          <p:cTn id="17" fill="hold">
                            <p:stCondLst>
                              <p:cond delay="1250"/>
                            </p:stCondLst>
                            <p:childTnLst>
                              <p:par>
                                <p:cTn id="18" presetID="22" presetClass="entr" presetSubtype="1" fill="hold" grpId="0" nodeType="afterEffect">
                                  <p:stCondLst>
                                    <p:cond delay="250"/>
                                  </p:stCondLst>
                                  <p:childTnLst>
                                    <p:set>
                                      <p:cBhvr>
                                        <p:cTn id="19" dur="1" fill="hold">
                                          <p:stCondLst>
                                            <p:cond delay="0"/>
                                          </p:stCondLst>
                                        </p:cTn>
                                        <p:tgtEl>
                                          <p:spTgt spid="16"/>
                                        </p:tgtEl>
                                        <p:attrNameLst>
                                          <p:attrName>style.visibility</p:attrName>
                                        </p:attrNameLst>
                                      </p:cBhvr>
                                      <p:to>
                                        <p:strVal val="visible"/>
                                      </p:to>
                                    </p:set>
                                    <p:animEffect transition="in" filter="wipe(up)">
                                      <p:cBhvr>
                                        <p:cTn id="20" dur="500"/>
                                        <p:tgtEl>
                                          <p:spTgt spid="16"/>
                                        </p:tgtEl>
                                      </p:cBhvr>
                                    </p:animEffect>
                                  </p:childTnLst>
                                </p:cTn>
                              </p:par>
                            </p:childTnLst>
                          </p:cTn>
                        </p:par>
                        <p:par>
                          <p:cTn id="21" fill="hold">
                            <p:stCondLst>
                              <p:cond delay="2000"/>
                            </p:stCondLst>
                            <p:childTnLst>
                              <p:par>
                                <p:cTn id="22" presetID="22" presetClass="entr" presetSubtype="8" fill="hold" grpId="0" nodeType="afterEffect">
                                  <p:stCondLst>
                                    <p:cond delay="250"/>
                                  </p:stCondLst>
                                  <p:childTnLst>
                                    <p:set>
                                      <p:cBhvr>
                                        <p:cTn id="23" dur="1" fill="hold">
                                          <p:stCondLst>
                                            <p:cond delay="0"/>
                                          </p:stCondLst>
                                        </p:cTn>
                                        <p:tgtEl>
                                          <p:spTgt spid="18"/>
                                        </p:tgtEl>
                                        <p:attrNameLst>
                                          <p:attrName>style.visibility</p:attrName>
                                        </p:attrNameLst>
                                      </p:cBhvr>
                                      <p:to>
                                        <p:strVal val="visible"/>
                                      </p:to>
                                    </p:set>
                                    <p:animEffect transition="in" filter="wipe(left)">
                                      <p:cBhvr>
                                        <p:cTn id="24" dur="500"/>
                                        <p:tgtEl>
                                          <p:spTgt spid="18"/>
                                        </p:tgtEl>
                                      </p:cBhvr>
                                    </p:animEffect>
                                  </p:childTnLst>
                                </p:cTn>
                              </p:par>
                            </p:childTnLst>
                          </p:cTn>
                        </p:par>
                        <p:par>
                          <p:cTn id="25" fill="hold">
                            <p:stCondLst>
                              <p:cond delay="2750"/>
                            </p:stCondLst>
                            <p:childTnLst>
                              <p:par>
                                <p:cTn id="26" presetID="22" presetClass="entr" presetSubtype="8" fill="hold" grpId="0" nodeType="afterEffect">
                                  <p:stCondLst>
                                    <p:cond delay="25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wipe(left)">
                                      <p:cBhvr>
                                        <p:cTn id="33" dur="1000"/>
                                        <p:tgtEl>
                                          <p:spTgt spid="27"/>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33">
                                            <p:txEl>
                                              <p:pRg st="1" end="1"/>
                                            </p:txEl>
                                          </p:spTgt>
                                        </p:tgtEl>
                                        <p:attrNameLst>
                                          <p:attrName>style.visibility</p:attrName>
                                        </p:attrNameLst>
                                      </p:cBhvr>
                                      <p:to>
                                        <p:strVal val="visible"/>
                                      </p:to>
                                    </p:set>
                                    <p:animEffect transition="in" filter="wipe(up)">
                                      <p:cBhvr>
                                        <p:cTn id="36" dur="4000"/>
                                        <p:tgtEl>
                                          <p:spTgt spid="3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right)">
                                      <p:cBhvr>
                                        <p:cTn id="41" dur="500"/>
                                        <p:tgtEl>
                                          <p:spTgt spid="9"/>
                                        </p:tgtEl>
                                      </p:cBhvr>
                                    </p:animEffect>
                                  </p:childTnLst>
                                </p:cTn>
                              </p:par>
                            </p:childTnLst>
                          </p:cTn>
                        </p:par>
                        <p:par>
                          <p:cTn id="42" fill="hold">
                            <p:stCondLst>
                              <p:cond delay="500"/>
                            </p:stCondLst>
                            <p:childTnLst>
                              <p:par>
                                <p:cTn id="43" presetID="22" presetClass="entr" presetSubtype="2" fill="hold" grpId="0" nodeType="afterEffect">
                                  <p:stCondLst>
                                    <p:cond delay="250"/>
                                  </p:stCondLst>
                                  <p:childTnLst>
                                    <p:set>
                                      <p:cBhvr>
                                        <p:cTn id="44" dur="1" fill="hold">
                                          <p:stCondLst>
                                            <p:cond delay="0"/>
                                          </p:stCondLst>
                                        </p:cTn>
                                        <p:tgtEl>
                                          <p:spTgt spid="13"/>
                                        </p:tgtEl>
                                        <p:attrNameLst>
                                          <p:attrName>style.visibility</p:attrName>
                                        </p:attrNameLst>
                                      </p:cBhvr>
                                      <p:to>
                                        <p:strVal val="visible"/>
                                      </p:to>
                                    </p:set>
                                    <p:animEffect transition="in" filter="wipe(right)">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right)">
                                      <p:cBhvr>
                                        <p:cTn id="50" dur="500"/>
                                        <p:tgtEl>
                                          <p:spTgt spid="25"/>
                                        </p:tgtEl>
                                      </p:cBhvr>
                                    </p:animEffect>
                                  </p:childTnLst>
                                </p:cTn>
                              </p:par>
                            </p:childTnLst>
                          </p:cTn>
                        </p:par>
                        <p:par>
                          <p:cTn id="51" fill="hold">
                            <p:stCondLst>
                              <p:cond delay="500"/>
                            </p:stCondLst>
                            <p:childTnLst>
                              <p:par>
                                <p:cTn id="52" presetID="22" presetClass="entr" presetSubtype="1" fill="hold" grpId="0" nodeType="afterEffect">
                                  <p:stCondLst>
                                    <p:cond delay="250"/>
                                  </p:stCondLst>
                                  <p:childTnLst>
                                    <p:set>
                                      <p:cBhvr>
                                        <p:cTn id="53" dur="1" fill="hold">
                                          <p:stCondLst>
                                            <p:cond delay="0"/>
                                          </p:stCondLst>
                                        </p:cTn>
                                        <p:tgtEl>
                                          <p:spTgt spid="26"/>
                                        </p:tgtEl>
                                        <p:attrNameLst>
                                          <p:attrName>style.visibility</p:attrName>
                                        </p:attrNameLst>
                                      </p:cBhvr>
                                      <p:to>
                                        <p:strVal val="visible"/>
                                      </p:to>
                                    </p:set>
                                    <p:animEffect transition="in" filter="wipe(up)">
                                      <p:cBhvr>
                                        <p:cTn id="5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5" grpId="0" animBg="1"/>
      <p:bldP spid="26" grpId="0" animBg="1"/>
      <p:bldP spid="27" grpId="0" animBg="1"/>
      <p:bldP spid="20" grpId="0" animBg="1"/>
      <p:bldP spid="33" grpId="0" uiExpand="1" build="p"/>
      <p:bldP spid="16" grpId="0" animBg="1"/>
      <p:bldP spid="9" grpId="0" animBg="1"/>
      <p:bldP spid="18" grpId="0" animBg="1"/>
      <p:bldP spid="19"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7674</TotalTime>
  <Words>6041</Words>
  <Application>Microsoft Office PowerPoint</Application>
  <PresentationFormat>画面に合わせる (4:3)</PresentationFormat>
  <Paragraphs>806</Paragraphs>
  <Slides>40</Slides>
  <Notes>1</Notes>
  <HiddenSlides>0</HiddenSlides>
  <MMClips>0</MMClips>
  <ScaleCrop>false</ScaleCrop>
  <HeadingPairs>
    <vt:vector size="4" baseType="variant">
      <vt:variant>
        <vt:lpstr>テーマ</vt:lpstr>
      </vt:variant>
      <vt:variant>
        <vt:i4>1</vt:i4>
      </vt:variant>
      <vt:variant>
        <vt:lpstr>スライド タイトル</vt:lpstr>
      </vt:variant>
      <vt:variant>
        <vt:i4>40</vt:i4>
      </vt:variant>
    </vt:vector>
  </HeadingPairs>
  <TitlesOfParts>
    <vt:vector size="41" baseType="lpstr">
      <vt:lpstr>Office テーマ</vt:lpstr>
      <vt:lpstr>担保法革命  通説 vs. 50年後の通説</vt:lpstr>
      <vt:lpstr>担保法革命　目次</vt:lpstr>
      <vt:lpstr>担保法革命の全貌 －担保法の新体系－</vt:lpstr>
      <vt:lpstr>物権，債権，担保物権の関係</vt:lpstr>
      <vt:lpstr>担保物権の「冒頭条文」では，すべて， 「債権の弁済を受ける」権利→まとめ</vt:lpstr>
      <vt:lpstr>留置権 債権の弁済を受けるまで，引渡しを拒絶できる抗弁権</vt:lpstr>
      <vt:lpstr>先取特権 債権の優先弁済権そのもの</vt:lpstr>
      <vt:lpstr>優先順位とその変動 動産先取特権の場合（民法330条）</vt:lpstr>
      <vt:lpstr>質権の中で最も利用されている 権利質は，物権とは無縁の世界</vt:lpstr>
      <vt:lpstr>抵当権</vt:lpstr>
      <vt:lpstr>Coffee　Break (1)　→(2) 担保物権の性質</vt:lpstr>
      <vt:lpstr>保証人の責任の性質→まとめ</vt:lpstr>
      <vt:lpstr>保証に関する神話 →保証の範囲 （保証債務の別個・独立性）への挑戦</vt:lpstr>
      <vt:lpstr>債務と保証との決定的な相違点 →連帯債務者の一人による全額弁済への応用</vt:lpstr>
      <vt:lpstr>保証の付従性（免除の例）→（弁済の例） →　連帯債務の免除，連帯の免除への応用</vt:lpstr>
      <vt:lpstr>Coffee　Break (2)　→(3) 保証の法的性質</vt:lpstr>
      <vt:lpstr>連帯債務に関する 冒頭条文，通説</vt:lpstr>
      <vt:lpstr>通説によると連帯債務の理解が 困難となるのはなぜか? →相互保証理論</vt:lpstr>
      <vt:lpstr>相互保証理論のメリットは何か? 連帯債務者間の求償関係の解明→保証との比較</vt:lpstr>
      <vt:lpstr>連帯債務の相互保証理論に対する 通説からの評価（1/2）</vt:lpstr>
      <vt:lpstr>連帯債務の相互保証理論に対する 通説からの評価（2/2）再批判</vt:lpstr>
      <vt:lpstr>連帯債務の一人に生じた事由の 他の連帯債務者に対する絶対的効力</vt:lpstr>
      <vt:lpstr>連帯債務における絶対的効力の3分類</vt:lpstr>
      <vt:lpstr>相互保証理論は，免除の絶対的効力を どのように説明するのか? →保証の免除との比較　</vt:lpstr>
      <vt:lpstr>一部（半額）免除の絶対的効力 判例（大判昭15・9・21）法理を説明できるか?</vt:lpstr>
      <vt:lpstr>負担部分の範囲内の弁済と 負担分を超える弁済との区別</vt:lpstr>
      <vt:lpstr>債務と保証の区別に立ち返る 部分弁済の場合，先に充当されるのは?</vt:lpstr>
      <vt:lpstr>Coffee　Break (3)　→(4) 連帯債務の法的性質</vt:lpstr>
      <vt:lpstr>　　　　求償の要件としての　→保証の場合の条文 事前・事後の通知の要件（条文）→判例，まとめ</vt:lpstr>
      <vt:lpstr>保証の場合の求償の要件としての 事前・事後の通知の要件 →連帯債務の場合</vt:lpstr>
      <vt:lpstr>事前の通知・事後の通知の機能 保証の基本に戻って考える</vt:lpstr>
      <vt:lpstr>求償の要件としての事前・事後の通知 最二判昭57・12・17(1/7) 事案 →まとめ</vt:lpstr>
      <vt:lpstr>求償の要件としての事前・事後の通知 最二判昭57・12・17(2/7) 事案図解→まとめ</vt:lpstr>
      <vt:lpstr>求償の要件としての事前・事後の 通知の要件（判例）→図解，批判，まとめ</vt:lpstr>
      <vt:lpstr>求償の要件としての事前・事後の通知 最二判昭57・12・17（5/7）→条文，批判，まとめ</vt:lpstr>
      <vt:lpstr>求償の要件としての事前・事後の通知 最二判昭57・12・17（6/7）判例批判→まとめ</vt:lpstr>
      <vt:lpstr>求償の要件としての事前・事後の通知 最二判昭57・12・17（7/7）図解 →まとめ</vt:lpstr>
      <vt:lpstr>求償の要件としての事前・事後の通知 まとめ（図解）　→ 条文，事案，判例（図解），(1)</vt:lpstr>
      <vt:lpstr>参考文献（人的担保）</vt:lpstr>
      <vt:lpstr>参考文献（物的担保）</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民法入門</dc:title>
  <cp:lastModifiedBy>KAGAYAMA Shigeru</cp:lastModifiedBy>
  <cp:revision>248</cp:revision>
  <cp:lastPrinted>2013-01-31T20:04:40Z</cp:lastPrinted>
  <dcterms:modified xsi:type="dcterms:W3CDTF">2013-02-01T12:48:06Z</dcterms:modified>
</cp:coreProperties>
</file>